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ink/ink4.xml" ContentType="application/inkml+xml"/>
  <Override PartName="/ppt/notesSlides/notesSlide17.xml" ContentType="application/vnd.openxmlformats-officedocument.presentationml.notesSlide+xml"/>
  <Override PartName="/ppt/ink/ink5.xml" ContentType="application/inkml+xml"/>
  <Override PartName="/ppt/notesSlides/notesSlide18.xml" ContentType="application/vnd.openxmlformats-officedocument.presentationml.notesSlide+xml"/>
  <Override PartName="/ppt/ink/ink6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7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554" r:id="rId2"/>
    <p:sldId id="572" r:id="rId3"/>
    <p:sldId id="571" r:id="rId4"/>
    <p:sldId id="577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10" r:id="rId15"/>
    <p:sldId id="608" r:id="rId16"/>
    <p:sldId id="609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59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2" autoAdjust="0"/>
    <p:restoredTop sz="63446" autoAdjust="0"/>
  </p:normalViewPr>
  <p:slideViewPr>
    <p:cSldViewPr>
      <p:cViewPr varScale="1">
        <p:scale>
          <a:sx n="70" d="100"/>
          <a:sy n="70" d="100"/>
        </p:scale>
        <p:origin x="17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D443E7-1B43-064C-9725-A55B4111B8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B2A1C-3391-E551-56E8-887702B764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76B7A-5781-3E48-AF1D-32A1577DFD4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F5E25-5E48-89B6-0218-372C8F3D4D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1ADF2-B3F5-71DF-D2F3-FAF310AE3D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DE03-9BA4-5541-9318-3D863BF4D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50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4-03-19T19:22:44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18248 11928 0,'16'0'110,"16"17"-79,-15-17-16,-1 0 1,17 0 0,-1 16-16,17 0 15,0-16-15,-16 16 16,15-16 0,-15 17-16,32-17 15,-32 16-15,-1-16 16,-32 16-1,17-16-15,15 0 16,-15 0 0,-1 0-1,0 17-15,17-17 16,-17 0 0,0 0 93,17 0-109,-17 0 47,17 0-16,-17 0-15,17-17-1,16 1 79,-1 16-94,-31-16 16,-1 16-1,17-17-15,15 1 16,-15 16-16,0-16 16,-17 16-16,16-16 15,1 16 1,0-17-16,16 1 15,-17 0-15,50-1 16,-1-15-16,-32 32 16,0-17-1,32 1-15,-32 0 16,33 0 0,-17-1-16,-16 17 15,-17-16-15,33 0 16,1 16-1,-50 0 17,16-17-32,1 17 31,-17 0 0,1 0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4-03-19T19:23:55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19681 8457 0,'0'-16'94,"-16"16"0,0-16-94,-1 16 62,1 0-62,0-17 16,0 17 0,-1 0 30,1 0 1,0 0 0,-1 0-31,1 0 15,0 0-15,0 0 31,-1 0-1,1 0 1,0 0-15,-1 0 30,1 0-31,0 0 63,-1 0 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4-03-19T20:03:43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14014 11430 0,'0'24'63,"0"0"-16,0 11-16,0-23-31,0 12 31,0-12-15,0 24 15,0-24-15,0 0-16,0-1 15,0 25 17,0-24-32,0 0 15,0 24-15,0-13 16,12 61 15,-12-60-15,0-1-16,0 25 47,12 12-32,-12-37 1,12 37-16,-12-36 16,0-12-16,24 83 31,-24-83 16,0 12-47,0 11 15,0-11 1,0 12 15,0-24 0,0 12 16</inkml:trace>
  <inkml:trace contextRef="#ctx0" brushRef="#br0" timeOffset="-119340.9">21158 11501 0,'0'-11'15,"-12"11"516,0 0-374,1 0-17,-1 0 17,0 0-17,-12 0 157,12 0-266,12 11 1,-12-11-17,0 0 32,12 12-31,-12 0 31,0-12 31,12 12-47,-11-12-15,-1 12 30,0-12 33,0 0 77,12 12-47,0 0 79,12 0-157,0-12 16,-12 12 0,12-12-32,-1 0-15,-11 12 16,12-12 31,0 12-16,12-12 0,0 0 16,0 0-31,-12 0 31,11 0-16,-11 0 0,0 0 16,0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4-03-19T20:10:27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14407 5715 0,'-12'0'125,"0"0"-94,0 12 0,1 0 16,11 0-16,-12 0 16,0-12-15,-12 12-17,12-1 48,-12 1-32,0 0-15,24 0 15,0 0 63,-12-12-79,1 12 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4-03-19T20:26:10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19182 12942 0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4-03-19T20:29:14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15205 6132 0,'-12'0'234,"0"12"-202,12 0-1,-24 23-15,0-23 30,13 24-14,-1-36-32,-12 24 31,12-12 0,-12 11-31,24-11 31,-12-12 1,12 12-1,-12-12 16,-11 24-16,23-12-15,-12 12 46,0-24-46,-2417 24 46,4810-1-30,-2393-11-17,-12 24 1,12-24 15,12 0 0,-11-12 1,-13 12 14,24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4-03-19T21:07:17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5513 9215 0,'12'0'156,"12"0"-109,-1 0 0,25-11-16,-36 11-16,24 0 48,-24-12-47,-1 12 15,1 0 16,0 0 0,24 0-16,-12 0-16,-12 0 1,12 0 0,35 0-1,-47 0 1,36 23 15,-13-11 0,-11-12-31,24 12 32,-1 0-1,-35 0-15,72 0 15,-61 0-31,49 0 15,-24 0 32,82 0-15,-94-12-1,59 0-16,-71 0-15,-12 0 16,12 0 0,47 0-1,13 0 1,-13 0 0,-47 0-1,47 0 1,13 0 15,-60 0-15,35 0-1,1 0 17,-48 0-17,35 0-15,1 0 16,-36 0-1,35 0 1,-23 0 0,48 0-1,-60 0 1,71 0 0,-35 0-1,11 0 1,1 0 15,23 0 0,0 0 1,1 0-17,-37 0 1,-35 0-1,24-12 1,-24 12 0,47 0-1,-23 0 1,12 0 0,-24 0-16,-1 0 15,25 0 1,35 0 15,13-12 0,-85 12-15,109-12 15,-13-12 0,-72 24-15,25 0 15,-48 0-15,24 0 0,-1 0-1,1 0-15,59 0 31,-47 0-15,11 0 15,25 0-15,47 0 31,-72 0-16,-11 24-31,-12-24 16,23 0-1,1 12 1,-1-12 15,25 0-15,-49 0 15,13 0 0,-24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3787378-556D-F171-83FD-C093CE55C0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D8C5484-7480-D1FF-FE80-AC91ADF2A7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8621D7B-4E58-6F3E-590A-2C344A529E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397AFE-65E1-74B5-D193-6E0ED7899A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85A5A36-4419-6CB3-6027-04A3150CC2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A0C85AD-3F03-B59F-BBCE-B0B015C8C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CC4163-08C3-E345-8E96-BF3AA2EC7D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8627-4209-DBB0-4780-26609166C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C8AE0F6-EB4E-B779-6520-3BCD56E8C4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5AC9410-9B4D-9947-B836-3B41BC0C10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CDA2A34-9474-FB2A-0936-D9B46C1B04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5C5120A-D0A3-7ED9-BE13-919A3DEF3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012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0" i="0" dirty="0">
                <a:solidFill>
                  <a:srgbClr val="4E5256"/>
                </a:solidFill>
                <a:effectLst/>
                <a:latin typeface="Google Sans Text"/>
              </a:rPr>
              <a:t>Nullable types are variables that </a:t>
            </a:r>
            <a:r>
              <a:rPr lang="en-US" sz="4000" b="0" i="1" dirty="0">
                <a:solidFill>
                  <a:srgbClr val="4E5256"/>
                </a:solidFill>
                <a:effectLst/>
                <a:latin typeface="Google Sans Text"/>
              </a:rPr>
              <a:t>can</a:t>
            </a:r>
            <a:r>
              <a:rPr lang="en-US" sz="4000" b="0" i="0" dirty="0">
                <a:solidFill>
                  <a:srgbClr val="4E5256"/>
                </a:solidFill>
                <a:effectLst/>
                <a:latin typeface="Google Sans Text"/>
              </a:rPr>
              <a:t> hold </a:t>
            </a:r>
            <a:r>
              <a:rPr lang="en-US" sz="4000" dirty="0"/>
              <a:t>null</a:t>
            </a:r>
          </a:p>
          <a:p>
            <a:r>
              <a:rPr lang="en-US" sz="5400" b="0" i="0" dirty="0">
                <a:solidFill>
                  <a:srgbClr val="4E5256"/>
                </a:solidFill>
                <a:effectLst/>
                <a:latin typeface="Google Sans Text"/>
              </a:rPr>
              <a:t>A type is only nullable if you explicitly let it hold </a:t>
            </a:r>
            <a:r>
              <a:rPr lang="en-US" sz="5400" dirty="0"/>
              <a:t>null</a:t>
            </a:r>
            <a:endParaRPr lang="en-US" sz="4000" dirty="0"/>
          </a:p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84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4E5256"/>
                </a:solidFill>
                <a:effectLst/>
                <a:latin typeface="Google Sans Text"/>
              </a:rPr>
              <a:t>a </a:t>
            </a:r>
            <a:r>
              <a:rPr lang="en-US" sz="2800" dirty="0"/>
              <a:t>String?</a:t>
            </a:r>
            <a:r>
              <a:rPr lang="en-US" sz="2800" b="0" i="0" dirty="0">
                <a:solidFill>
                  <a:srgbClr val="4E5256"/>
                </a:solidFill>
                <a:effectLst/>
                <a:latin typeface="Google Sans Text"/>
              </a:rPr>
              <a:t> type can hold either a string or </a:t>
            </a:r>
            <a:r>
              <a:rPr lang="en-US" sz="2800" dirty="0"/>
              <a:t>null</a:t>
            </a:r>
            <a:r>
              <a:rPr lang="en-US" sz="2800" b="0" i="0" dirty="0">
                <a:solidFill>
                  <a:srgbClr val="4E5256"/>
                </a:solidFill>
                <a:effectLst/>
                <a:latin typeface="Google Sans Text"/>
              </a:rPr>
              <a:t>, whereas a </a:t>
            </a:r>
            <a:r>
              <a:rPr lang="en-US" sz="2800" dirty="0"/>
              <a:t>String</a:t>
            </a:r>
            <a:r>
              <a:rPr lang="en-US" sz="2800" b="0" i="0" dirty="0">
                <a:solidFill>
                  <a:srgbClr val="4E5256"/>
                </a:solidFill>
                <a:effectLst/>
                <a:latin typeface="Google Sans Text"/>
              </a:rPr>
              <a:t> type can only hold a string. </a:t>
            </a: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5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081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635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786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15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00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74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01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78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396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52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982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480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Try it out</a:t>
            </a:r>
          </a:p>
          <a:p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2800" b="0" i="0" dirty="0">
                <a:effectLst/>
                <a:latin typeface="euclid_circular_a"/>
              </a:rPr>
              <a:t> .indices returns all indices of each array element</a:t>
            </a: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036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3"/>
            </a:pPr>
            <a:endParaRPr lang="en-US" sz="4000" b="0" i="0" dirty="0">
              <a:solidFill>
                <a:srgbClr val="4E5256"/>
              </a:solidFill>
              <a:effectLst/>
              <a:latin typeface="Google Sans Tex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88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6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48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53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89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28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96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4E5256"/>
                </a:solidFill>
                <a:effectLst/>
                <a:latin typeface="Google Sans Text"/>
              </a:rPr>
              <a:t>specify that the </a:t>
            </a:r>
            <a:r>
              <a:rPr lang="en-US" sz="2800" dirty="0"/>
              <a:t>variable</a:t>
            </a:r>
            <a:r>
              <a:rPr lang="en-US" sz="2800" b="0" i="0" dirty="0">
                <a:solidFill>
                  <a:srgbClr val="4E5256"/>
                </a:solidFill>
                <a:effectLst/>
                <a:latin typeface="Google Sans Text"/>
              </a:rPr>
              <a:t> is of the </a:t>
            </a:r>
            <a:r>
              <a:rPr lang="en-US" sz="2800" b="0" i="0" dirty="0" err="1">
                <a:solidFill>
                  <a:srgbClr val="4E5256"/>
                </a:solidFill>
                <a:effectLst/>
                <a:latin typeface="Google Sans Text"/>
              </a:rPr>
              <a:t>tpe</a:t>
            </a:r>
            <a:r>
              <a:rPr lang="en-US" sz="2800" b="0" i="0" dirty="0">
                <a:solidFill>
                  <a:srgbClr val="4E5256"/>
                </a:solidFill>
                <a:effectLst/>
                <a:latin typeface="Google Sans Text"/>
              </a:rPr>
              <a:t> </a:t>
            </a:r>
            <a:r>
              <a:rPr lang="en-US" sz="2800" dirty="0"/>
              <a:t>String</a:t>
            </a: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4163-08C3-E345-8E96-BF3AA2EC7DF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5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5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9D21CF-E58C-0595-E95C-5AE9478B33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4C8BB4-34FC-A8ED-90F4-F90A1C41AA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7B4F5BA-6742-3C4E-B845-93ADEB48F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95E6B8-D1FE-E5BC-5FC2-90FC343487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041107-1450-A129-3EC9-3E989228E0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13D96FA-CAD9-A343-B313-6578D00D1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3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75ECA-CE49-4231-937F-E7DCA54ECA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4E5153A-D2A3-184B-A5E8-EDE5EEC30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20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1CF2C6-441B-26E6-1D31-85EBDAAC42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991636-3926-5E26-A8EA-20447EABBC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4458890-F676-C648-9DC3-5AD21C9613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76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F5485-6C03-BE1E-EE59-CC95EBFBCA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3D5F5-8759-9449-7FEE-B2BF272E8E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60FDE11-A412-CE4A-9539-A0176EE2E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65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A38D71-5ACE-8AC1-CCCB-D609F0AF5D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807E03-3F35-8E89-2A44-4D27E8F3E4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2427771-D3AF-204C-97C2-2DF55214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12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EC38B2-3135-0E72-4573-0B110F2DCF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D24E48-586B-A34B-480F-74F480985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0D29B55-3A95-9446-8182-9279F12E1D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23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C2D8A1-2833-533C-9F32-A62ADD8009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BA138F7-BBF0-0708-BE0B-7310135B27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CB82AAE-0EEE-4248-B172-2BC2D5C378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3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FE715-6472-5507-DE16-8500F98341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503FD-3CA0-8753-940C-2405C55EE7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CD004C1-111A-BE45-A710-CA4FDBD170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8E268-CC5F-5B4E-BB69-3A83119DD8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544AD-95BF-6383-C403-E6E951E058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F83A21C-EE6C-B948-9886-AE74C01D98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3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08DDAC-7CF5-EA12-C43E-099A91486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FF96B6-4578-7360-0942-B03747A5F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ABD9CE62-0922-C68E-EFCF-E8E1426AD7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35165DD0-F684-3322-E46B-491B72F5B1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55816567-8DCB-D748-810F-235C605AEB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18A42DD-5EEE-CEE2-A627-C46FC1A08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222EDEA-245B-33B2-A5FC-B5FAD47D0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48BC4-FA8A-C701-11B4-DF097ABAB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C3172F3E-CD50-5958-9B66-D7F6DBE33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4724400"/>
            <a:ext cx="5486400" cy="642938"/>
          </a:xfrm>
        </p:spPr>
        <p:txBody>
          <a:bodyPr wrap="square" anchor="b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Mobile Computing Technology</a:t>
            </a:r>
            <a:endParaRPr lang="en-US" altLang="en-US" sz="1200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2211F79B-2B34-8195-F2D4-590F0E60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88" y="2238122"/>
            <a:ext cx="5486400" cy="864106"/>
          </a:xfrm>
          <a:prstGeom prst="rect">
            <a:avLst/>
          </a:prstGeom>
          <a:noFill/>
        </p:spPr>
      </p:pic>
      <p:sp>
        <p:nvSpPr>
          <p:cNvPr id="4103" name="Text Placeholder 3">
            <a:extLst>
              <a:ext uri="{FF2B5EF4-FFF2-40B4-BE49-F238E27FC236}">
                <a16:creationId xmlns:a16="http://schemas.microsoft.com/office/drawing/2014/main" id="{7E3736B0-85DD-E33F-DA56-C6CE63C8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/>
          <a:p>
            <a:r>
              <a:rPr lang="en-US" dirty="0"/>
              <a:t>February 11, 2025</a:t>
            </a:r>
          </a:p>
          <a:p>
            <a:endParaRPr lang="en-US" dirty="0"/>
          </a:p>
        </p:txBody>
      </p:sp>
      <p:sp>
        <p:nvSpPr>
          <p:cNvPr id="4107" name="Slide Number Placeholder 5">
            <a:extLst>
              <a:ext uri="{FF2B5EF4-FFF2-40B4-BE49-F238E27FC236}">
                <a16:creationId xmlns:a16="http://schemas.microsoft.com/office/drawing/2014/main" id="{DCBC9E1C-498F-8979-FD94-8854E188B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8F83A21C-EE6C-B948-9886-AE74C01D98D4}" type="slidenum">
              <a:rPr lang="en-US" altLang="en-US"/>
              <a:pPr>
                <a:spcAft>
                  <a:spcPts val="60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36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Mutable variables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0619738-F4B4-1660-9C83-BC7BB2B0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Try this in Kotlin Playground</a:t>
            </a:r>
          </a:p>
          <a:p>
            <a:endParaRPr lang="en-US" dirty="0"/>
          </a:p>
          <a:p>
            <a:r>
              <a:rPr lang="en-US" dirty="0"/>
              <a:t>Note the keyword we used for declaration</a:t>
            </a:r>
          </a:p>
          <a:p>
            <a:pPr lvl="1"/>
            <a:r>
              <a:rPr lang="en-US" b="1" i="1" dirty="0" err="1"/>
              <a:t>val</a:t>
            </a:r>
            <a:endParaRPr lang="en-US" b="1" i="1" dirty="0"/>
          </a:p>
          <a:p>
            <a:pPr lvl="1"/>
            <a:r>
              <a:rPr lang="en-US" b="1" i="1" dirty="0"/>
              <a:t>var</a:t>
            </a:r>
          </a:p>
          <a:p>
            <a:pPr lvl="1"/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1D869-0D7F-7392-A18D-2AC34B99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76400"/>
            <a:ext cx="4210266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1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Nullable variables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0619738-F4B4-1660-9C83-BC7BB2B0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 Kotlin, there's a distinction between nullable and non-nullable types </a:t>
            </a:r>
          </a:p>
          <a:p>
            <a:r>
              <a:rPr lang="en-US" dirty="0"/>
              <a:t>A type is only nullable if you explicitly let it hold </a:t>
            </a:r>
            <a:r>
              <a:rPr lang="en-US" b="1" i="1" dirty="0"/>
              <a:t>null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072A4-2C77-1D3D-1886-6DD61789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456146"/>
            <a:ext cx="4000500" cy="860107"/>
          </a:xfrm>
          <a:prstGeom prst="rect">
            <a:avLst/>
          </a:prstGeom>
          <a:noFill/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F23A69-ED34-206C-A02A-0A592C54B5DC}"/>
                  </a:ext>
                </a:extLst>
              </p14:cNvPr>
              <p14:cNvContentPartPr/>
              <p14:nvPr/>
            </p14:nvContentPartPr>
            <p14:xfrm>
              <a:off x="6569280" y="4217760"/>
              <a:ext cx="762840" cy="12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F23A69-ED34-206C-A02A-0A592C54B5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9920" y="4208400"/>
                <a:ext cx="781560" cy="1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88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Nullable variables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FA154C-B5D6-F198-AE4D-E8A820C90A8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600200"/>
            <a:ext cx="4000500" cy="4572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To declare nullable variables in Kotlin, you need to add a ? operator to the end of the type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These are </a:t>
            </a:r>
            <a:r>
              <a:rPr lang="en-US" altLang="en-US" dirty="0">
                <a:solidFill>
                  <a:schemeClr val="accent2"/>
                </a:solidFill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wo different types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String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chemeClr val="accent2"/>
                </a:solidFill>
              </a:rPr>
              <a:t>String?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3D654-7C05-5B9B-29C8-0D207341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975961"/>
            <a:ext cx="4000500" cy="3820477"/>
          </a:xfrm>
          <a:prstGeom prst="rect">
            <a:avLst/>
          </a:prstGeom>
          <a:noFill/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12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3DE54F-29F5-D896-986C-B95721705938}"/>
                  </a:ext>
                </a:extLst>
              </p14:cNvPr>
              <p14:cNvContentPartPr/>
              <p14:nvPr/>
            </p14:nvContentPartPr>
            <p14:xfrm>
              <a:off x="6967800" y="3026880"/>
              <a:ext cx="117720" cy="1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3DE54F-29F5-D896-986C-B957217059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8440" y="3017520"/>
                <a:ext cx="13644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72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Variable Declaration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FA154C-B5D6-F198-AE4D-E8A820C90A8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600200"/>
            <a:ext cx="4000500" cy="4572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fun main() {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immutable = "Ali"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var mutable : String?  = "Nazari"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mutable = null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	if (mutable != null){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("Hello, $immutable $mutable")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}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else{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("Hello, $immutable")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}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// Can you declare variables anywhere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// in the code or just at the beginning of a block?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// Check it out yourself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  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}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27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465F75-BFB8-D8FF-67C2-C22746C2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r>
              <a:rPr lang="en-US" dirty="0"/>
              <a:t>Several ways for iteration</a:t>
            </a:r>
          </a:p>
          <a:p>
            <a:r>
              <a:rPr lang="en-US" dirty="0"/>
              <a:t>Assess the following code</a:t>
            </a:r>
          </a:p>
          <a:p>
            <a:r>
              <a:rPr lang="en-US" dirty="0"/>
              <a:t>What will be the output of </a:t>
            </a:r>
            <a:r>
              <a:rPr lang="en-US" dirty="0" err="1"/>
              <a:t>println</a:t>
            </a:r>
            <a:r>
              <a:rPr lang="en-US" dirty="0"/>
              <a:t>()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14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76F2C-EEB6-9528-2A27-C9482CC8E4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2500" y="2400300"/>
            <a:ext cx="4000500" cy="2971800"/>
          </a:xfrm>
        </p:spPr>
      </p:pic>
    </p:spTree>
    <p:extLst>
      <p:ext uri="{BB962C8B-B14F-4D97-AF65-F5344CB8AC3E}">
        <p14:creationId xmlns:p14="http://schemas.microsoft.com/office/powerpoint/2010/main" val="239175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465F75-BFB8-D8FF-67C2-C22746C2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r>
              <a:rPr lang="en-US" dirty="0"/>
              <a:t>Assess the following code</a:t>
            </a:r>
          </a:p>
          <a:p>
            <a:r>
              <a:rPr lang="en-US" dirty="0"/>
              <a:t>What will be the output of the last </a:t>
            </a:r>
            <a:r>
              <a:rPr lang="en-US" dirty="0" err="1"/>
              <a:t>println</a:t>
            </a:r>
            <a:r>
              <a:rPr lang="en-US" dirty="0"/>
              <a:t>()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B105194-D358-AC36-29E0-07AF03E25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762500" y="2961085"/>
            <a:ext cx="4000500" cy="185023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ACE560-BBF5-E07F-47D5-C289091BE37F}"/>
                  </a:ext>
                </a:extLst>
              </p14:cNvPr>
              <p14:cNvContentPartPr/>
              <p14:nvPr/>
            </p14:nvContentPartPr>
            <p14:xfrm>
              <a:off x="5045040" y="4114800"/>
              <a:ext cx="2585160" cy="33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ACE560-BBF5-E07F-47D5-C289091BE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5680" y="4105440"/>
                <a:ext cx="2603880" cy="3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65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465F75-BFB8-D8FF-67C2-C22746C2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r>
              <a:rPr lang="en-US" dirty="0"/>
              <a:t>Assess the following code</a:t>
            </a:r>
          </a:p>
          <a:p>
            <a:r>
              <a:rPr lang="en-US" dirty="0"/>
              <a:t>What will be the output of the last </a:t>
            </a:r>
            <a:r>
              <a:rPr lang="en-US" dirty="0" err="1"/>
              <a:t>println</a:t>
            </a:r>
            <a:r>
              <a:rPr lang="en-US" dirty="0"/>
              <a:t>()?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16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0B1EA-C1B6-C097-A9FD-0FE2250F9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1154"/>
          <a:stretch/>
        </p:blipFill>
        <p:spPr>
          <a:xfrm>
            <a:off x="4745083" y="1600200"/>
            <a:ext cx="4000500" cy="296273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B40385-40D2-6167-6BC9-D4F9E93092E6}"/>
                  </a:ext>
                </a:extLst>
              </p14:cNvPr>
              <p14:cNvContentPartPr/>
              <p14:nvPr/>
            </p14:nvContentPartPr>
            <p14:xfrm>
              <a:off x="5122440" y="2057400"/>
              <a:ext cx="64440" cy="4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B40385-40D2-6167-6BC9-D4F9E93092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3080" y="2048040"/>
                <a:ext cx="8316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52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465F75-BFB8-D8FF-67C2-C22746C2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r>
              <a:rPr lang="en-US" dirty="0"/>
              <a:t>Assess the following code</a:t>
            </a:r>
          </a:p>
          <a:p>
            <a:r>
              <a:rPr lang="en-US" dirty="0"/>
              <a:t>What will be the output of the last </a:t>
            </a:r>
            <a:r>
              <a:rPr lang="en-US" dirty="0" err="1"/>
              <a:t>println</a:t>
            </a:r>
            <a:r>
              <a:rPr lang="en-US" dirty="0"/>
              <a:t>()?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17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0B1EA-C1B6-C097-A9FD-0FE2250F9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1154"/>
          <a:stretch/>
        </p:blipFill>
        <p:spPr>
          <a:xfrm>
            <a:off x="4745083" y="1600200"/>
            <a:ext cx="4000500" cy="296273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D1F665-1DD3-16E9-3414-FF574278A5BF}"/>
                  </a:ext>
                </a:extLst>
              </p14:cNvPr>
              <p14:cNvContentPartPr/>
              <p14:nvPr/>
            </p14:nvContentPartPr>
            <p14:xfrm>
              <a:off x="6905520" y="46591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D1F665-1DD3-16E9-3414-FF574278A5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6160" y="4649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11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465F75-BFB8-D8FF-67C2-C22746C2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r>
              <a:rPr lang="en-US" dirty="0"/>
              <a:t>Assess the following code</a:t>
            </a:r>
          </a:p>
          <a:p>
            <a:r>
              <a:rPr lang="en-US" dirty="0"/>
              <a:t>What will be the output of the last </a:t>
            </a:r>
            <a:r>
              <a:rPr lang="en-US" dirty="0" err="1"/>
              <a:t>println</a:t>
            </a:r>
            <a:r>
              <a:rPr lang="en-US" dirty="0"/>
              <a:t>()?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18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C93AB-D9BE-DAF2-F329-9BBEC9A9A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9469"/>
          <a:stretch/>
        </p:blipFill>
        <p:spPr>
          <a:xfrm>
            <a:off x="4838700" y="1615440"/>
            <a:ext cx="4000500" cy="155671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C17664-1387-FFE7-9D45-705294DCA83F}"/>
                  </a:ext>
                </a:extLst>
              </p14:cNvPr>
              <p14:cNvContentPartPr/>
              <p14:nvPr/>
            </p14:nvContentPartPr>
            <p14:xfrm>
              <a:off x="4518000" y="2207520"/>
              <a:ext cx="956160" cy="141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C17664-1387-FFE7-9D45-705294DCA8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8640" y="2198160"/>
                <a:ext cx="97488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03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465F75-BFB8-D8FF-67C2-C22746C2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943600"/>
            <a:ext cx="86106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19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BDF35-529D-D496-4A98-4901136B25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1000" y="1752600"/>
            <a:ext cx="8305800" cy="3954798"/>
          </a:xfrm>
        </p:spPr>
      </p:pic>
    </p:spTree>
    <p:extLst>
      <p:ext uri="{BB962C8B-B14F-4D97-AF65-F5344CB8AC3E}">
        <p14:creationId xmlns:p14="http://schemas.microsoft.com/office/powerpoint/2010/main" val="280470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Learning Objective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0619738-F4B4-1660-9C83-BC7BB2B0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 wrap="square" anchor="t">
            <a:normAutofit/>
          </a:bodyPr>
          <a:lstStyle/>
          <a:p>
            <a:r>
              <a:rPr lang="en-US" sz="1900" dirty="0"/>
              <a:t>Explain what a nullable variable is</a:t>
            </a:r>
          </a:p>
          <a:p>
            <a:r>
              <a:rPr lang="en-US" sz="1900" dirty="0"/>
              <a:t>Several forms of iterations</a:t>
            </a:r>
          </a:p>
          <a:p>
            <a:r>
              <a:rPr lang="en-US" sz="1900" dirty="0"/>
              <a:t>Accessing Arrays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48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465F75-BFB8-D8FF-67C2-C22746C2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943600"/>
            <a:ext cx="8610600" cy="762000"/>
          </a:xfrm>
        </p:spPr>
        <p:txBody>
          <a:bodyPr/>
          <a:lstStyle/>
          <a:p>
            <a:r>
              <a:rPr lang="en-US" dirty="0"/>
              <a:t>Try to print the second element only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20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1F56F8-3988-DB89-AF8C-826B216D96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20947"/>
          <a:stretch/>
        </p:blipFill>
        <p:spPr>
          <a:xfrm>
            <a:off x="304799" y="1983791"/>
            <a:ext cx="8348363" cy="258820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E9DD3B-0EB8-3C23-2A5E-3C1990386FEC}"/>
                  </a:ext>
                </a:extLst>
              </p14:cNvPr>
              <p14:cNvContentPartPr/>
              <p14:nvPr/>
            </p14:nvContentPartPr>
            <p14:xfrm>
              <a:off x="1984680" y="3309120"/>
              <a:ext cx="1569240" cy="4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E9DD3B-0EB8-3C23-2A5E-3C1990386F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5320" y="3299760"/>
                <a:ext cx="158796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34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465F75-BFB8-D8FF-67C2-C22746C2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943600"/>
            <a:ext cx="8610600" cy="762000"/>
          </a:xfrm>
        </p:spPr>
        <p:txBody>
          <a:bodyPr/>
          <a:lstStyle/>
          <a:p>
            <a:r>
              <a:rPr lang="en-US" dirty="0"/>
              <a:t>Try indexing at zero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21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1F56F8-3988-DB89-AF8C-826B216D96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20947"/>
          <a:stretch/>
        </p:blipFill>
        <p:spPr>
          <a:xfrm>
            <a:off x="304799" y="1983791"/>
            <a:ext cx="8348363" cy="2588209"/>
          </a:xfrm>
        </p:spPr>
      </p:pic>
    </p:spTree>
    <p:extLst>
      <p:ext uri="{BB962C8B-B14F-4D97-AF65-F5344CB8AC3E}">
        <p14:creationId xmlns:p14="http://schemas.microsoft.com/office/powerpoint/2010/main" val="3136430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465F75-BFB8-D8FF-67C2-C22746C2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Does Kotlin support range checking?</a:t>
            </a:r>
          </a:p>
          <a:p>
            <a:r>
              <a:rPr lang="en-US" dirty="0"/>
              <a:t>Can we used negative values for the index range?</a:t>
            </a:r>
          </a:p>
          <a:p>
            <a:r>
              <a:rPr lang="en-US" dirty="0"/>
              <a:t>Try negative indexing, e.g. </a:t>
            </a:r>
            <a:r>
              <a:rPr lang="en-US" dirty="0" err="1"/>
              <a:t>MyArray</a:t>
            </a:r>
            <a:r>
              <a:rPr lang="en-US" dirty="0"/>
              <a:t>[-1]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1F56F8-3988-DB89-AF8C-826B216D96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6030"/>
          <a:stretch/>
        </p:blipFill>
        <p:spPr>
          <a:xfrm>
            <a:off x="3590821" y="3962400"/>
            <a:ext cx="5548825" cy="1828800"/>
          </a:xfrm>
          <a:noFill/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86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0128FE-59AC-7C47-40A7-9812ACE48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184177"/>
            <a:ext cx="8153400" cy="3404045"/>
          </a:xfrm>
          <a:noFill/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34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24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B3D8F-91C0-596F-4BCC-CD3EE1F80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" y="1752600"/>
            <a:ext cx="7474334" cy="3645087"/>
          </a:xfrm>
        </p:spPr>
      </p:pic>
    </p:spTree>
    <p:extLst>
      <p:ext uri="{BB962C8B-B14F-4D97-AF65-F5344CB8AC3E}">
        <p14:creationId xmlns:p14="http://schemas.microsoft.com/office/powerpoint/2010/main" val="2220522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85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11-FCA0-87C9-343A-7935AF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Kotlin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A575E-DA79-1BEA-9B10-5BD59D8E11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4458890-F676-C648-9DC3-5AD21C96134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41FC6-4431-EB89-6A1C-07AFB3951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of</a:t>
            </a:r>
          </a:p>
        </p:txBody>
      </p:sp>
    </p:spTree>
    <p:extLst>
      <p:ext uri="{BB962C8B-B14F-4D97-AF65-F5344CB8AC3E}">
        <p14:creationId xmlns:p14="http://schemas.microsoft.com/office/powerpoint/2010/main" val="360499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Nullability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4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5C81E1-EDC2-DCA4-80D4-56A52410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360"/>
            <a:ext cx="8153400" cy="4572000"/>
          </a:xfrm>
        </p:spPr>
        <p:txBody>
          <a:bodyPr/>
          <a:lstStyle/>
          <a:p>
            <a:r>
              <a:rPr lang="en-US" dirty="0"/>
              <a:t>refers to the ability of variables to have an absence of value</a:t>
            </a:r>
          </a:p>
          <a:p>
            <a:r>
              <a:rPr lang="en-US" dirty="0"/>
              <a:t>Null is the absence of a value. </a:t>
            </a:r>
          </a:p>
          <a:p>
            <a:pPr lvl="1"/>
            <a:r>
              <a:rPr lang="en-US" dirty="0"/>
              <a:t>In C, for some data types, it means a 0</a:t>
            </a:r>
          </a:p>
          <a:p>
            <a:pPr lvl="1"/>
            <a:r>
              <a:rPr lang="en-US" dirty="0"/>
              <a:t>What is an empty string in C? Null?</a:t>
            </a:r>
          </a:p>
          <a:p>
            <a:r>
              <a:rPr lang="en-US" dirty="0" err="1"/>
              <a:t>val</a:t>
            </a:r>
            <a:r>
              <a:rPr lang="en-US" dirty="0"/>
              <a:t> name = “Ali”</a:t>
            </a:r>
          </a:p>
          <a:p>
            <a:r>
              <a:rPr lang="en-US" dirty="0"/>
              <a:t>Val name = “”</a:t>
            </a:r>
          </a:p>
          <a:p>
            <a:r>
              <a:rPr lang="en-US" dirty="0" err="1"/>
              <a:t>val</a:t>
            </a:r>
            <a:r>
              <a:rPr lang="en-US" dirty="0"/>
              <a:t> name = null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23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0619738-F4B4-1660-9C83-BC7BB2B0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 Kotlin, you can use null to indicate that there's no value associated with a variable.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06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0619738-F4B4-1660-9C83-BC7BB2B0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 Kotlin, you can use null to indicate that there's no value associated with a variable.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31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Immutable variables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0619738-F4B4-1660-9C83-BC7BB2B0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Try this in Kotlin Playground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7E84D-67C1-3607-D8CC-6966F53C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2831068"/>
            <a:ext cx="4000500" cy="2110263"/>
          </a:xfrm>
          <a:prstGeom prst="rect">
            <a:avLst/>
          </a:prstGeom>
          <a:noFill/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15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Immutable variables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0619738-F4B4-1660-9C83-BC7BB2B0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Try this in Kotlin Playground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3C4ED-8312-C190-B7A5-074713FCF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286000"/>
            <a:ext cx="4330923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8ABF35-BF0E-18F2-F1F5-4DFEBD1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Mutable variables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0619738-F4B4-1660-9C83-BC7BB2B0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Try this in Kotlin Playground</a:t>
            </a:r>
          </a:p>
          <a:p>
            <a:endParaRPr lang="en-US" dirty="0"/>
          </a:p>
          <a:p>
            <a:r>
              <a:rPr lang="en-US" dirty="0"/>
              <a:t>Note the keyword we used for declaration</a:t>
            </a:r>
          </a:p>
          <a:p>
            <a:pPr lvl="1"/>
            <a:r>
              <a:rPr lang="en-US" b="1" i="1" dirty="0" err="1"/>
              <a:t>val</a:t>
            </a:r>
            <a:endParaRPr lang="en-US" b="1" i="1" dirty="0"/>
          </a:p>
          <a:p>
            <a:pPr lvl="1"/>
            <a:r>
              <a:rPr lang="en-US" b="1" i="1" dirty="0"/>
              <a:t>var</a:t>
            </a:r>
          </a:p>
          <a:p>
            <a:pPr lvl="1"/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C5A4D-8B20-803F-DBED-815CD864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1-</a:t>
            </a:r>
            <a:fld id="{460FDE11-A412-CE4A-9539-A0176EE2E481}" type="slidenum">
              <a:rPr lang="en-US" altLang="en-US"/>
              <a:pPr>
                <a:spcAft>
                  <a:spcPts val="600"/>
                </a:spcAft>
              </a:pPr>
              <a:t>9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1D869-0D7F-7392-A18D-2AC34B99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76400"/>
            <a:ext cx="4210266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55586"/>
      </p:ext>
    </p:extLst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49407</TotalTime>
  <Words>550</Words>
  <Application>Microsoft Office PowerPoint</Application>
  <PresentationFormat>On-screen Show (4:3)</PresentationFormat>
  <Paragraphs>149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euclid_circular_a</vt:lpstr>
      <vt:lpstr>Google Sans Text</vt:lpstr>
      <vt:lpstr>JetBrains Mono</vt:lpstr>
      <vt:lpstr>Lucida Sans Unicode</vt:lpstr>
      <vt:lpstr>Times</vt:lpstr>
      <vt:lpstr>1_sebesta</vt:lpstr>
      <vt:lpstr>Mobile Computing Technology</vt:lpstr>
      <vt:lpstr>Learning Objective</vt:lpstr>
      <vt:lpstr>Kotlin</vt:lpstr>
      <vt:lpstr>Nullability</vt:lpstr>
      <vt:lpstr>Null</vt:lpstr>
      <vt:lpstr>Null</vt:lpstr>
      <vt:lpstr>Immutable variables</vt:lpstr>
      <vt:lpstr>Immutable variables</vt:lpstr>
      <vt:lpstr>Mutable variables</vt:lpstr>
      <vt:lpstr>Mutable variables</vt:lpstr>
      <vt:lpstr>Nullable variables</vt:lpstr>
      <vt:lpstr>Nullable variables</vt:lpstr>
      <vt:lpstr>Variable Declaration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Iteration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Ali Nazari Shirehjini</cp:lastModifiedBy>
  <cp:revision>158</cp:revision>
  <cp:lastPrinted>2022-11-08T00:17:30Z</cp:lastPrinted>
  <dcterms:created xsi:type="dcterms:W3CDTF">2003-08-01T12:29:19Z</dcterms:created>
  <dcterms:modified xsi:type="dcterms:W3CDTF">2025-02-10T20:24:56Z</dcterms:modified>
</cp:coreProperties>
</file>