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1"/>
  </p:notesMasterIdLst>
  <p:handoutMasterIdLst>
    <p:handoutMasterId r:id="rId32"/>
  </p:handoutMasterIdLst>
  <p:sldIdLst>
    <p:sldId id="554" r:id="rId2"/>
    <p:sldId id="562" r:id="rId3"/>
    <p:sldId id="462" r:id="rId4"/>
    <p:sldId id="556" r:id="rId5"/>
    <p:sldId id="557" r:id="rId6"/>
    <p:sldId id="558" r:id="rId7"/>
    <p:sldId id="559" r:id="rId8"/>
    <p:sldId id="561" r:id="rId9"/>
    <p:sldId id="465" r:id="rId10"/>
    <p:sldId id="555" r:id="rId11"/>
    <p:sldId id="560" r:id="rId12"/>
    <p:sldId id="508" r:id="rId13"/>
    <p:sldId id="509" r:id="rId14"/>
    <p:sldId id="522" r:id="rId15"/>
    <p:sldId id="523" r:id="rId16"/>
    <p:sldId id="524" r:id="rId17"/>
    <p:sldId id="525" r:id="rId18"/>
    <p:sldId id="526" r:id="rId19"/>
    <p:sldId id="527" r:id="rId20"/>
    <p:sldId id="528" r:id="rId21"/>
    <p:sldId id="529" r:id="rId22"/>
    <p:sldId id="479" r:id="rId23"/>
    <p:sldId id="478" r:id="rId24"/>
    <p:sldId id="565" r:id="rId25"/>
    <p:sldId id="572" r:id="rId26"/>
    <p:sldId id="570" r:id="rId27"/>
    <p:sldId id="571" r:id="rId28"/>
    <p:sldId id="569" r:id="rId29"/>
    <p:sldId id="566"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0" autoAdjust="0"/>
    <p:restoredTop sz="63673" autoAdjust="0"/>
  </p:normalViewPr>
  <p:slideViewPr>
    <p:cSldViewPr>
      <p:cViewPr varScale="1">
        <p:scale>
          <a:sx n="70" d="100"/>
          <a:sy n="70" d="100"/>
        </p:scale>
        <p:origin x="17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32"/>
    </p:cViewPr>
  </p:sorterViewPr>
  <p:notesViewPr>
    <p:cSldViewPr>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443E7-1B43-064C-9725-A55B4111B8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0ECB2A1C-3391-E551-56E8-887702B764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D76B7A-5781-3E48-AF1D-32A1577DFD4B}" type="datetimeFigureOut">
              <a:rPr lang="de-DE" smtClean="0"/>
              <a:t>03.02.2025</a:t>
            </a:fld>
            <a:endParaRPr lang="de-DE"/>
          </a:p>
        </p:txBody>
      </p:sp>
      <p:sp>
        <p:nvSpPr>
          <p:cNvPr id="4" name="Footer Placeholder 3">
            <a:extLst>
              <a:ext uri="{FF2B5EF4-FFF2-40B4-BE49-F238E27FC236}">
                <a16:creationId xmlns:a16="http://schemas.microsoft.com/office/drawing/2014/main" id="{B76F5E25-5E48-89B6-0218-372C8F3D4D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F391ADF2-B3F5-71DF-D2F3-FAF310AE3D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24DE03-9BA4-5541-9318-3D863BF4D63A}" type="slidenum">
              <a:rPr lang="de-DE" smtClean="0"/>
              <a:t>‹#›</a:t>
            </a:fld>
            <a:endParaRPr lang="de-DE"/>
          </a:p>
        </p:txBody>
      </p:sp>
    </p:spTree>
    <p:extLst>
      <p:ext uri="{BB962C8B-B14F-4D97-AF65-F5344CB8AC3E}">
        <p14:creationId xmlns:p14="http://schemas.microsoft.com/office/powerpoint/2010/main" val="2176502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03:49:05.865"/>
    </inkml:context>
    <inkml:brush xml:id="br0">
      <inkml:brushProperty name="width" value="0.05" units="cm"/>
      <inkml:brushProperty name="height" value="0.05" units="cm"/>
    </inkml:brush>
  </inkml:definitions>
  <inkml:trace contextRef="#ctx0" brushRef="#br0">0 225 24575,'26'45'0,"0"-1"0,10 6 0,4 2 0,8 10 0,4 1-415,4-2 0,-2-3 415,-13-11 0,-2-1 0,-1-4 0,-2-2 273,8 18-273,-9-14 138,-9-31-138,5-10 0,8-20 0,13-5 419,6-10-419,15-14 0,2-1 0,-1-2 0,6 3 0,-9 1 0,-25 19 0,0 0 0,31-25 0,-25 20 0,3 0 0,-1-1 0,2 0 0,2 1 0,2 0-259,8-5 0,0 2 259,-5 9 0,-2 1 0,-4-2 0,2 2 0,10 4 0,1 3 0,-12-3 0,-1 2 0,12 2 0,0 2 0,-7 0 0,-2 1 0,-8 1 0,-2 2 0,31-1 0,-31-4 0,-17 11 0,-15 0 0,-7 4 0,-6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2T04:12:46.7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7668 12962,'0'45,"0"0,-1 0,1 0,-1 0,1-2,0 1,-1-1,1-1,0 0,0 5,0-1,0 0,0 0,0-1,0-1,0 1,0-1,0 0,0 1,0-2,0 0,0-3,0 0,0-1,0-2,0 7,0-2,0-2,0 8,0-5,-1-11,0-5,-1-2,-1-12,-3-37,-1-17,0-1,0-6,0 10,0-4,0-1,0 0,0 0,1 0,0-1,1-1,0 5,1-2,0 0,0 2,0 3,0-6,0 4,1 1,1 0,0 0,1 10,1 13,0 11,0-7,0-9,0-2,0-5,-1-9,-1-6,0 1,2 4,-1 1,1-1,-2-3,0 0,1 5,1 4,0 7,0 14,0 1,1-4,2-6,2-9,-1 12,1 6,-5 46,0 1,0 0,0 6,0-11,0 1,0 2,0 1,0 2,0 2,0 1,-1-3,0 2,-1 0,1 1,-1 0,0 3,0 0,-1 1,1 0,-1-1,0-2,0-1,0 0,0 0,-1-2,-1 7,0-1,0-2,1-3,1-3,1-3,-1-3,-1 4,2-8,2-16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2T04:12:50.7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18460 9580,'-31'0,"1"0,-1 0,1 0,2 0,1 0,-2 0,-1 0,-9 0,-2 0,6 4,-1 2,1 0,-11-1,2 2,11 0,0 2,3 0,4 0,3-1,-19 7,11-3,10-3,9-4,6 0,-4 8,-9 8,-1 5,-6 6,4 3,8-7,5-5,2 0,2 8,2 15,1-8,2 4,3-2,3 3,-1-4,2 3,1-1,2-5,2-1,1-1,1-2,1 0,1-1,5 7,3-2,-3-11,2-1,3-3,5-1,3-4,2 1,-2-1,1 0,2-1,0 0,2-1,2-1,-1-1,-1 0,3 2,-1-1,-1-1,-7-2,-1-1,-4-1,-2-2,-4-2,14 0,-5-4,0-11,1-7,-7-1,0-3,3-3,2-3,-2-2,-6-1,-3-1,1-2,1-4,0-2,-1 0,-2-1,-1 0,-1 1,-2 0,0 1,-2 2,-3 4,0 1,-2 2,0-7,-3 3,0 7,-3 1,-3-2,-4 0,-4 3,-4 1,-4-2,-3 2,0 5,0 4,-1 3,0 2,-9-3,-4 0,1 0,11 3,-1 1,-18-5,-2 3,13 7,7 4,2 0,-4 0,-2 0,0-1,3-1,-9-5,10 0,-10-6,14 2,2-1,5 1,3 2,1 1,3 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2T04:12:58.3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21050 5966,'0'-42,"0"0,0 0,0-1,0 1,0-2,0 6,0 10,0 18,0 3,0-3,-4-10,-1-6,-2-2,-5-16,2 10,-2 0,-5-3,-2 7,-1 10,-7 4,0 5,-13 0,2 3,-3 1,0 1,1 2,1 2,-5 2,-3 0,21 0,-1 0,0-1,-1 2,-11 3,-2 2,-3 0,-3 2,5 1,-3 2,0 1,2-1,1 1,1 0,6-1,2-1,2 1,-4 2,6-1,9 2,12-5,1 3,-10 14,0-1,-12 12,8-6,2-1,4 0,3-3,3 0,4-2,1-3,3 1,1-2,0 1,3 2,13 14,-3-18,2 1,5 3,2 0,3-2,2-1,1-2,1-3,3 0,1-2,3 0,1-2,-3-4,0-1,-5-1,0-3,-4-1,-1-1,15-1,2 0,2-2,-1-4,-2-4,-3-4,7-1,-11 5,-2 1,-13 6,-7 2,1-1,-1 1,2 0,0-2,10 0,-3 0,8 0,-4 1,2 0,1 0,6 1,-3-1,-1 1,-4 1,-2 0,-10 0,-6 0,1 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2T04:13:02.8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10670 5806,'-37'0,"1"0,-7 0,-3 0,7 0,-4 0,-1 0,8 0,-2 0,-1 0,1 0,-1 0,0 0,-1 0,1 0,-3 0,1 0,-1 0,0 0,1 0,0 0,0 0,-1 0,1 0,0 0,0 0,0 0,-2 0,0 0,-1 0,2 0,2-1,0 1,1-1,0 0,-10-1,1-1,1-1,5-1,0 0,2-1,4 0,1-2,1 1,-13-4,3-1,4 2,2 1,4 0,0 1,6 2,0 0,4 0,1 2,-18-3,6 2,4 3,-8 2,11 0,-11 0,11 0,-2 0,-2 0,-4 0,-1 0,-3 0,0 0,-1 0,-6 0,23 0,-2 0,-13 0,-2 0,10 0,-1 0,-9 0,0 0,13 0,2 0,0 0,-2 0,-11 0,0 0,8 0,1 0,-10 0,-2 0,6 0,0 0,1 0,-2 0,-5 0,0 0,11 0,3 0,0 0,1 0,2 0,-1 0,-2 0,-1 0,-9 0,0 0,9 0,0 0,0 0,1 0,-11 0,-1 0,10 0,-2 0,-6 0,-1 0,4 0,-2 0,0 0,2 0,0 0,1 0,-15 0,4 0,15 0,3 0,-7 0,20 0,9 0,-5 0,-8 0,-4 0,4 1,7 2,5 0,-9 2,-2-3,1 1,6-2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2T04:13:10.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7846 10046,'0'35,"0"0,0 0,0 4,0 1,0 1,0 3,0 1,0 1,-1-2,0 0,1 1,-1 3,0 0,-1-3,1-1,-1-1,0-8,0 0,0-5,1 11,-3 4,4-28,0-8,0-4,0 4,0 1,0 1,0 1,0 10,0 12,0 5,-1 3,0 1,0 6,-1-3,1-15,0-6,-1-9,2-41,0-17,0 4,0-3,0-4,0-4,0 2,1 8,0 1,1 1,0-11,1 2,2 12,0 2,-1 5,0 2,0-3,1 0,-1-4,0-1,1-3,-1 0,2 1,-1 1,0-1,0 1,-1 10,0 0,3-22,-2 14,-1 3,-2 4,-2 4,0 0,0-2,0 6,0 4,0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3787378-556D-F171-83FD-C093CE55C0C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8D8C5484-7480-D1FF-FE80-AC91ADF2A7B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98621D7B-4E58-6F3E-590A-2C344A529E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3397AFE-65E1-74B5-D193-6E0ED7899AE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F85A5A36-4419-6CB3-6027-04A3150CC2D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A0C85AD-3F03-B59F-BBCE-B0B015C8CA6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CC4163-08C3-E345-8E96-BF3AA2EC7DF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api/latest/jvm/stdlib/kotlin.io/println.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guide/topics/data/autobackup#EnablingAutoBacku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eveloper.android.com/guide/topics/data/testingbackup"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android/app/backup/BackupAgent"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eveloper.android.com/guide/topics/manifest/application-element#fullBackupOnly" TargetMode="External"/><Relationship Id="rId4" Type="http://schemas.openxmlformats.org/officeDocument/2006/relationships/hyperlink" Target="https://developer.android.com/guide/topics/data/keyvaluebacku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guide/topics/data/autobackup#Fil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firebase.google.com/docs/cloud-messaging/"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upport.google.com/pixelphone/answer/7179901"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support.google.com/pixelphone/answer/7129955" TargetMode="External"/><Relationship Id="rId4" Type="http://schemas.openxmlformats.org/officeDocument/2006/relationships/hyperlink" Target="https://support.google.com/android/answer/2819522?hl=e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18627-4209-DBB0-4780-26609166C4F2}"/>
            </a:ext>
          </a:extLst>
        </p:cNvPr>
        <p:cNvGrpSpPr/>
        <p:nvPr/>
      </p:nvGrpSpPr>
      <p:grpSpPr>
        <a:xfrm>
          <a:off x="0" y="0"/>
          <a:ext cx="0" cy="0"/>
          <a:chOff x="0" y="0"/>
          <a:chExt cx="0" cy="0"/>
        </a:xfrm>
      </p:grpSpPr>
      <p:sp>
        <p:nvSpPr>
          <p:cNvPr id="5122" name="Rectangle 7">
            <a:extLst>
              <a:ext uri="{FF2B5EF4-FFF2-40B4-BE49-F238E27FC236}">
                <a16:creationId xmlns:a16="http://schemas.microsoft.com/office/drawing/2014/main" id="{DC8AE0F6-EB4E-B779-6520-3BCD56E8C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1</a:t>
            </a:fld>
            <a:endParaRPr lang="en-US" altLang="en-US" sz="1200"/>
          </a:p>
        </p:txBody>
      </p:sp>
      <p:sp>
        <p:nvSpPr>
          <p:cNvPr id="5123" name="Rectangle 2">
            <a:extLst>
              <a:ext uri="{FF2B5EF4-FFF2-40B4-BE49-F238E27FC236}">
                <a16:creationId xmlns:a16="http://schemas.microsoft.com/office/drawing/2014/main" id="{DCDA2A34-9474-FB2A-0936-D9B46C1B04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5C5120A-D0A3-7ED9-BE13-919A3DEF3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a:latin typeface="Times" pitchFamily="2" charset="0"/>
              </a:rPr>
              <a:t>After the midterm</a:t>
            </a:r>
            <a:endParaRPr lang="es-MX" altLang="en-US" dirty="0">
              <a:latin typeface="Times" pitchFamily="2" charset="0"/>
            </a:endParaRPr>
          </a:p>
        </p:txBody>
      </p:sp>
    </p:spTree>
    <p:extLst>
      <p:ext uri="{BB962C8B-B14F-4D97-AF65-F5344CB8AC3E}">
        <p14:creationId xmlns:p14="http://schemas.microsoft.com/office/powerpoint/2010/main" val="358363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10</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375271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11</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algn="l">
              <a:buFont typeface="Arial" panose="020B0604020202020204" pitchFamily="34" charset="0"/>
              <a:buChar char="•"/>
            </a:pPr>
            <a:r>
              <a:rPr lang="en-GB" b="0" i="0" u="none" strike="noStrike" dirty="0">
                <a:solidFill>
                  <a:srgbClr val="000000"/>
                </a:solidFill>
                <a:effectLst/>
                <a:latin typeface="Google Sans Text"/>
              </a:rPr>
              <a:t>Continue learning the fundamentals of Kotlin, and start building more interactive apps. Use conditionals, function types, classes, and lambda expressions in Kotlin.</a:t>
            </a:r>
          </a:p>
          <a:p>
            <a:pPr algn="l">
              <a:buFont typeface="Arial" panose="020B0604020202020204" pitchFamily="34" charset="0"/>
              <a:buChar char="•"/>
            </a:pPr>
            <a:r>
              <a:rPr lang="en-GB" b="0" i="0" u="none" strike="noStrike" dirty="0">
                <a:solidFill>
                  <a:srgbClr val="000000"/>
                </a:solidFill>
                <a:effectLst/>
                <a:latin typeface="Google Sans Text"/>
              </a:rPr>
              <a:t>Understand how composition and recompositing works.</a:t>
            </a:r>
          </a:p>
          <a:p>
            <a:pPr algn="l">
              <a:buFont typeface="Arial" panose="020B0604020202020204" pitchFamily="34" charset="0"/>
              <a:buChar char="•"/>
            </a:pPr>
            <a:r>
              <a:rPr lang="en-GB" b="0" i="0" u="none" strike="noStrike" dirty="0">
                <a:solidFill>
                  <a:srgbClr val="000000"/>
                </a:solidFill>
                <a:effectLst/>
                <a:latin typeface="Google Sans Text"/>
              </a:rPr>
              <a:t>Add a button to an app UI and respond to user taps.</a:t>
            </a:r>
          </a:p>
          <a:p>
            <a:pPr algn="l">
              <a:buFont typeface="Arial" panose="020B0604020202020204" pitchFamily="34" charset="0"/>
              <a:buChar char="•"/>
            </a:pPr>
            <a:r>
              <a:rPr lang="en-GB" b="0" i="0" u="none" strike="noStrike" dirty="0">
                <a:solidFill>
                  <a:srgbClr val="000000"/>
                </a:solidFill>
                <a:effectLst/>
                <a:latin typeface="Google Sans Text"/>
              </a:rPr>
              <a:t>Create an app that works with data entered by the user.</a:t>
            </a:r>
          </a:p>
          <a:p>
            <a:pPr algn="l">
              <a:buFont typeface="Arial" panose="020B0604020202020204" pitchFamily="34" charset="0"/>
              <a:buChar char="•"/>
            </a:pPr>
            <a:r>
              <a:rPr lang="en-GB" b="0" i="0" u="none" strike="noStrike" dirty="0">
                <a:solidFill>
                  <a:srgbClr val="000000"/>
                </a:solidFill>
                <a:effectLst/>
                <a:latin typeface="Google Sans Text"/>
              </a:rPr>
              <a:t>Learn how to use state to display data and reflect the changes automatically when the data gets updated.</a:t>
            </a:r>
          </a:p>
          <a:p>
            <a:pPr algn="l">
              <a:buFont typeface="Arial" panose="020B0604020202020204" pitchFamily="34" charset="0"/>
              <a:buChar char="•"/>
            </a:pPr>
            <a:r>
              <a:rPr lang="en-GB" b="0" i="0" u="none" strike="noStrike" dirty="0">
                <a:solidFill>
                  <a:srgbClr val="000000"/>
                </a:solidFill>
                <a:effectLst/>
                <a:latin typeface="Google Sans Text"/>
              </a:rPr>
              <a:t>Write unit tests to test isolated functions.</a:t>
            </a:r>
          </a:p>
          <a:p>
            <a:pPr algn="l">
              <a:buFont typeface="Arial" panose="020B0604020202020204" pitchFamily="34" charset="0"/>
              <a:buChar char="•"/>
            </a:pPr>
            <a:endParaRPr lang="en-GB" b="0" i="0" u="none" strike="noStrike" dirty="0">
              <a:solidFill>
                <a:srgbClr val="000000"/>
              </a:solidFill>
              <a:effectLst/>
              <a:latin typeface="Google Sans Text"/>
            </a:endParaRPr>
          </a:p>
          <a:p>
            <a:pPr algn="l">
              <a:buFont typeface="Arial" panose="020B0604020202020204" pitchFamily="34" charset="0"/>
              <a:buChar char="•"/>
            </a:pPr>
            <a:r>
              <a:rPr lang="en-GB" b="0" i="0" u="none" strike="noStrike" dirty="0">
                <a:solidFill>
                  <a:srgbClr val="000000"/>
                </a:solidFill>
                <a:effectLst/>
                <a:latin typeface="Google Sans Text"/>
              </a:rPr>
              <a:t>Potentially, brief discussions of </a:t>
            </a:r>
            <a:r>
              <a:rPr lang="en-GB" b="0" i="0" u="none" strike="noStrike" dirty="0">
                <a:effectLst/>
                <a:latin typeface="Arial" panose="020B0604020202020204" pitchFamily="34" charset="0"/>
              </a:rPr>
              <a:t>data management</a:t>
            </a:r>
            <a:r>
              <a:rPr lang="en-GB" b="0" i="0" u="none" strike="noStrike" dirty="0">
                <a:solidFill>
                  <a:srgbClr val="000000"/>
                </a:solidFill>
                <a:effectLst/>
                <a:latin typeface="Google Sans Text"/>
              </a:rPr>
              <a:t> and accessing </a:t>
            </a:r>
            <a:r>
              <a:rPr lang="en-GB" sz="1200" b="0" i="0" u="none" strike="noStrike" kern="1200" dirty="0">
                <a:solidFill>
                  <a:srgbClr val="000000"/>
                </a:solidFill>
                <a:effectLst/>
                <a:latin typeface="Google Sans Text"/>
                <a:ea typeface="+mn-ea"/>
                <a:cs typeface="+mn-cs"/>
              </a:rPr>
              <a:t>hardware such as GPS, accelerometer and compass</a:t>
            </a:r>
          </a:p>
        </p:txBody>
      </p:sp>
    </p:spTree>
    <p:extLst>
      <p:ext uri="{BB962C8B-B14F-4D97-AF65-F5344CB8AC3E}">
        <p14:creationId xmlns:p14="http://schemas.microsoft.com/office/powerpoint/2010/main" val="3850120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12</a:t>
            </a:fld>
            <a:endParaRPr lang="en-US" altLang="en-US"/>
          </a:p>
        </p:txBody>
      </p:sp>
    </p:spTree>
    <p:extLst>
      <p:ext uri="{BB962C8B-B14F-4D97-AF65-F5344CB8AC3E}">
        <p14:creationId xmlns:p14="http://schemas.microsoft.com/office/powerpoint/2010/main" val="261529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Aft>
                <a:spcPts val="600"/>
              </a:spcAft>
              <a:buFont typeface="Arial" panose="020B0604020202020204" pitchFamily="34" charset="0"/>
              <a:buChar char="•"/>
            </a:pPr>
            <a:r>
              <a:rPr lang="en-CA" dirty="0">
                <a:solidFill>
                  <a:schemeClr val="accent2"/>
                </a:solidFill>
              </a:rPr>
              <a:t>open the browser and try the following tool: https://</a:t>
            </a:r>
            <a:r>
              <a:rPr lang="en-CA" dirty="0" err="1">
                <a:solidFill>
                  <a:schemeClr val="accent2"/>
                </a:solidFill>
              </a:rPr>
              <a:t>developer.android.com</a:t>
            </a:r>
            <a:r>
              <a:rPr lang="en-CA" dirty="0">
                <a:solidFill>
                  <a:schemeClr val="accent2"/>
                </a:solidFill>
              </a:rPr>
              <a:t>/training/</a:t>
            </a:r>
            <a:r>
              <a:rPr lang="en-CA" dirty="0" err="1">
                <a:solidFill>
                  <a:schemeClr val="accent2"/>
                </a:solidFill>
              </a:rPr>
              <a:t>kotlinplayground</a:t>
            </a:r>
            <a:r>
              <a:rPr lang="en-CA" dirty="0">
                <a:solidFill>
                  <a:schemeClr val="accent2"/>
                </a:solidFill>
              </a:rPr>
              <a:t> </a:t>
            </a: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13</a:t>
            </a:fld>
            <a:endParaRPr lang="en-US" altLang="en-US"/>
          </a:p>
        </p:txBody>
      </p:sp>
    </p:spTree>
    <p:extLst>
      <p:ext uri="{BB962C8B-B14F-4D97-AF65-F5344CB8AC3E}">
        <p14:creationId xmlns:p14="http://schemas.microsoft.com/office/powerpoint/2010/main" val="1088060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C2000-439B-95B9-009C-E52224F02E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C7A0D-BFF6-F91D-CEF0-C92CFA26DC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E2CDE-0047-45E6-372B-7AD651248803}"/>
              </a:ext>
            </a:extLst>
          </p:cNvPr>
          <p:cNvSpPr>
            <a:spLocks noGrp="1"/>
          </p:cNvSpPr>
          <p:nvPr>
            <p:ph type="body" idx="1"/>
          </p:nvPr>
        </p:nvSpPr>
        <p:spPr/>
        <p:txBody>
          <a:bodyPr/>
          <a:lstStyle/>
          <a:p>
            <a:pPr marL="457200" indent="-457200">
              <a:spcAft>
                <a:spcPts val="600"/>
              </a:spcAft>
              <a:buFont typeface="Arial" panose="020B0604020202020204" pitchFamily="34" charset="0"/>
              <a:buChar char="•"/>
            </a:pPr>
            <a:r>
              <a:rPr lang="en-CA" dirty="0">
                <a:solidFill>
                  <a:schemeClr val="accent2"/>
                </a:solidFill>
              </a:rPr>
              <a:t>open the browser and try the following tool: https://</a:t>
            </a:r>
            <a:r>
              <a:rPr lang="en-CA" dirty="0" err="1">
                <a:solidFill>
                  <a:schemeClr val="accent2"/>
                </a:solidFill>
              </a:rPr>
              <a:t>developer.android.com</a:t>
            </a:r>
            <a:r>
              <a:rPr lang="en-CA" dirty="0">
                <a:solidFill>
                  <a:schemeClr val="accent2"/>
                </a:solidFill>
              </a:rPr>
              <a:t>/training/</a:t>
            </a:r>
            <a:r>
              <a:rPr lang="en-CA" dirty="0" err="1">
                <a:solidFill>
                  <a:schemeClr val="accent2"/>
                </a:solidFill>
              </a:rPr>
              <a:t>kotlinplayground</a:t>
            </a:r>
            <a:r>
              <a:rPr lang="en-CA" dirty="0">
                <a:solidFill>
                  <a:schemeClr val="accent2"/>
                </a:solidFill>
              </a:rPr>
              <a:t> </a:t>
            </a:r>
          </a:p>
        </p:txBody>
      </p:sp>
      <p:sp>
        <p:nvSpPr>
          <p:cNvPr id="4" name="Slide Number Placeholder 3">
            <a:extLst>
              <a:ext uri="{FF2B5EF4-FFF2-40B4-BE49-F238E27FC236}">
                <a16:creationId xmlns:a16="http://schemas.microsoft.com/office/drawing/2014/main" id="{C4B182FC-8D7F-3349-39CA-0EE5BA402C4C}"/>
              </a:ext>
            </a:extLst>
          </p:cNvPr>
          <p:cNvSpPr>
            <a:spLocks noGrp="1"/>
          </p:cNvSpPr>
          <p:nvPr>
            <p:ph type="sldNum" sz="quarter" idx="5"/>
          </p:nvPr>
        </p:nvSpPr>
        <p:spPr/>
        <p:txBody>
          <a:bodyPr/>
          <a:lstStyle/>
          <a:p>
            <a:fld id="{8CCC4163-08C3-E345-8E96-BF3AA2EC7DFC}" type="slidenum">
              <a:rPr lang="en-US" altLang="en-US" smtClean="0"/>
              <a:pPr/>
              <a:t>14</a:t>
            </a:fld>
            <a:endParaRPr lang="en-US" altLang="en-US"/>
          </a:p>
        </p:txBody>
      </p:sp>
    </p:spTree>
    <p:extLst>
      <p:ext uri="{BB962C8B-B14F-4D97-AF65-F5344CB8AC3E}">
        <p14:creationId xmlns:p14="http://schemas.microsoft.com/office/powerpoint/2010/main" val="236738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38562-AA3B-C4FB-43BA-F831605E25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9872F-517A-5E40-1826-C0D9062098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0EFE59-F0CC-7FE0-26C0-05BE315C75EF}"/>
              </a:ext>
            </a:extLst>
          </p:cNvPr>
          <p:cNvSpPr>
            <a:spLocks noGrp="1"/>
          </p:cNvSpPr>
          <p:nvPr>
            <p:ph type="body" idx="1"/>
          </p:nvPr>
        </p:nvSpPr>
        <p:spPr/>
        <p:txBody>
          <a:bodyPr/>
          <a:lstStyle/>
          <a:p>
            <a:pPr marL="457200" indent="-457200">
              <a:spcAft>
                <a:spcPts val="600"/>
              </a:spcAft>
              <a:buFont typeface="Arial" panose="020B0604020202020204" pitchFamily="34" charset="0"/>
              <a:buChar char="•"/>
            </a:pPr>
            <a:r>
              <a:rPr lang="en-CA" b="0" i="1" u="none" strike="noStrike" dirty="0">
                <a:solidFill>
                  <a:srgbClr val="4E5256"/>
                </a:solidFill>
                <a:effectLst/>
                <a:latin typeface="Google Sans Text"/>
              </a:rPr>
              <a:t>Kotlin compiler</a:t>
            </a:r>
          </a:p>
          <a:p>
            <a:pPr algn="l"/>
            <a:endParaRPr lang="en-CA" b="0" i="0" u="none" strike="noStrike" dirty="0">
              <a:solidFill>
                <a:srgbClr val="4E5256"/>
              </a:solidFill>
              <a:effectLst/>
              <a:latin typeface="Google Sans Text"/>
            </a:endParaRPr>
          </a:p>
          <a:p>
            <a:pPr algn="l"/>
            <a:r>
              <a:rPr lang="en-CA" b="0" i="0" u="none" strike="noStrike" dirty="0">
                <a:solidFill>
                  <a:srgbClr val="4E5256"/>
                </a:solidFill>
                <a:effectLst/>
                <a:latin typeface="Google Sans Text"/>
              </a:rPr>
              <a:t>A Kotlin program is required to have a </a:t>
            </a:r>
            <a:r>
              <a:rPr lang="en-CA" b="0" i="1" u="none" strike="noStrike" dirty="0">
                <a:solidFill>
                  <a:srgbClr val="4E5256"/>
                </a:solidFill>
                <a:effectLst/>
                <a:latin typeface="Google Sans Text"/>
              </a:rPr>
              <a:t>main function</a:t>
            </a:r>
            <a:r>
              <a:rPr lang="en-CA" b="0" i="0" u="none" strike="noStrike" dirty="0">
                <a:solidFill>
                  <a:srgbClr val="4E5256"/>
                </a:solidFill>
                <a:effectLst/>
                <a:latin typeface="Google Sans Text"/>
              </a:rPr>
              <a:t>, which is the specific place in your code where the program starts running. The main function is the entry point, or starting point, of the program.</a:t>
            </a:r>
          </a:p>
          <a:p>
            <a:br>
              <a:rPr lang="en-CA" dirty="0"/>
            </a:br>
            <a:r>
              <a:rPr lang="en-CA" b="0" i="0" u="none" strike="noStrike" dirty="0">
                <a:solidFill>
                  <a:srgbClr val="4E5256"/>
                </a:solidFill>
                <a:effectLst/>
                <a:latin typeface="Google Sans Text"/>
              </a:rPr>
              <a:t>A </a:t>
            </a:r>
            <a:r>
              <a:rPr lang="en-CA" b="0" i="1" u="none" strike="noStrike" dirty="0">
                <a:solidFill>
                  <a:srgbClr val="4E5256"/>
                </a:solidFill>
                <a:effectLst/>
                <a:latin typeface="Google Sans Text"/>
              </a:rPr>
              <a:t>function</a:t>
            </a:r>
            <a:r>
              <a:rPr lang="en-CA" b="0" i="0" u="none" strike="noStrike" dirty="0">
                <a:solidFill>
                  <a:srgbClr val="4E5256"/>
                </a:solidFill>
                <a:effectLst/>
                <a:latin typeface="Google Sans Text"/>
              </a:rPr>
              <a:t> is a segment of a program that performs a specific task. Your program may have one or more functions.</a:t>
            </a:r>
            <a:endParaRPr lang="en-CA" dirty="0">
              <a:solidFill>
                <a:schemeClr val="accent2"/>
              </a:solidFill>
            </a:endParaRPr>
          </a:p>
        </p:txBody>
      </p:sp>
      <p:sp>
        <p:nvSpPr>
          <p:cNvPr id="4" name="Slide Number Placeholder 3">
            <a:extLst>
              <a:ext uri="{FF2B5EF4-FFF2-40B4-BE49-F238E27FC236}">
                <a16:creationId xmlns:a16="http://schemas.microsoft.com/office/drawing/2014/main" id="{3768DEDB-4EA8-957B-16C8-4D26A2E164B3}"/>
              </a:ext>
            </a:extLst>
          </p:cNvPr>
          <p:cNvSpPr>
            <a:spLocks noGrp="1"/>
          </p:cNvSpPr>
          <p:nvPr>
            <p:ph type="sldNum" sz="quarter" idx="5"/>
          </p:nvPr>
        </p:nvSpPr>
        <p:spPr/>
        <p:txBody>
          <a:bodyPr/>
          <a:lstStyle/>
          <a:p>
            <a:fld id="{8CCC4163-08C3-E345-8E96-BF3AA2EC7DFC}" type="slidenum">
              <a:rPr lang="en-US" altLang="en-US" smtClean="0"/>
              <a:pPr/>
              <a:t>15</a:t>
            </a:fld>
            <a:endParaRPr lang="en-US" altLang="en-US"/>
          </a:p>
        </p:txBody>
      </p:sp>
    </p:spTree>
    <p:extLst>
      <p:ext uri="{BB962C8B-B14F-4D97-AF65-F5344CB8AC3E}">
        <p14:creationId xmlns:p14="http://schemas.microsoft.com/office/powerpoint/2010/main" val="146994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E5188-F298-13A0-486A-9F80DC95E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6C9AA-257F-F06B-12D3-E555090ABB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FE9B77-77B2-1311-CF4A-51289995BA89}"/>
              </a:ext>
            </a:extLst>
          </p:cNvPr>
          <p:cNvSpPr>
            <a:spLocks noGrp="1"/>
          </p:cNvSpPr>
          <p:nvPr>
            <p:ph type="body" idx="1"/>
          </p:nvPr>
        </p:nvSpPr>
        <p:spPr/>
        <p:txBody>
          <a:bodyPr/>
          <a:lstStyle/>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altLang="en-US" sz="1200" dirty="0">
                <a:solidFill>
                  <a:schemeClr val="accent2"/>
                </a:solidFill>
                <a:latin typeface="Helvetica" pitchFamily="2" charset="0"/>
              </a:rPr>
              <a:t>In Kotlin, declaration and definition of a function are the same; unlike in C</a:t>
            </a:r>
            <a:endParaRPr lang="en-CA" sz="1400" dirty="0">
              <a:solidFill>
                <a:schemeClr val="accent2"/>
              </a:solidFill>
              <a:latin typeface="Helvetica" pitchFamily="2" charset="0"/>
            </a:endParaRPr>
          </a:p>
          <a:p>
            <a:pPr marL="457200" indent="-457200">
              <a:spcAft>
                <a:spcPts val="600"/>
              </a:spcAft>
              <a:buFont typeface="Arial" panose="020B0604020202020204" pitchFamily="34" charset="0"/>
              <a:buChar char="•"/>
            </a:pPr>
            <a:endParaRPr lang="en-CA" dirty="0">
              <a:solidFill>
                <a:schemeClr val="accent2"/>
              </a:solidFill>
            </a:endParaRPr>
          </a:p>
        </p:txBody>
      </p:sp>
      <p:sp>
        <p:nvSpPr>
          <p:cNvPr id="4" name="Slide Number Placeholder 3">
            <a:extLst>
              <a:ext uri="{FF2B5EF4-FFF2-40B4-BE49-F238E27FC236}">
                <a16:creationId xmlns:a16="http://schemas.microsoft.com/office/drawing/2014/main" id="{6B5944AA-57B5-4630-6926-7C25E8CA79AA}"/>
              </a:ext>
            </a:extLst>
          </p:cNvPr>
          <p:cNvSpPr>
            <a:spLocks noGrp="1"/>
          </p:cNvSpPr>
          <p:nvPr>
            <p:ph type="sldNum" sz="quarter" idx="5"/>
          </p:nvPr>
        </p:nvSpPr>
        <p:spPr/>
        <p:txBody>
          <a:bodyPr/>
          <a:lstStyle/>
          <a:p>
            <a:fld id="{8CCC4163-08C3-E345-8E96-BF3AA2EC7DFC}" type="slidenum">
              <a:rPr lang="en-US" altLang="en-US" smtClean="0"/>
              <a:pPr/>
              <a:t>16</a:t>
            </a:fld>
            <a:endParaRPr lang="en-US" altLang="en-US"/>
          </a:p>
        </p:txBody>
      </p:sp>
    </p:spTree>
    <p:extLst>
      <p:ext uri="{BB962C8B-B14F-4D97-AF65-F5344CB8AC3E}">
        <p14:creationId xmlns:p14="http://schemas.microsoft.com/office/powerpoint/2010/main" val="152352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848A2-A945-5F9D-7809-CA0CB7F6E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8BCFBC-24F3-2D52-8017-E4994754C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250617-1AA4-981A-9864-59C016169D4F}"/>
              </a:ext>
            </a:extLst>
          </p:cNvPr>
          <p:cNvSpPr>
            <a:spLocks noGrp="1"/>
          </p:cNvSpPr>
          <p:nvPr>
            <p:ph type="body" idx="1"/>
          </p:nvPr>
        </p:nvSpPr>
        <p:spPr/>
        <p:txBody>
          <a:bodyPr/>
          <a:lstStyle/>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altLang="en-US" sz="1200" dirty="0">
                <a:solidFill>
                  <a:schemeClr val="accent2"/>
                </a:solidFill>
                <a:latin typeface="Helvetica" pitchFamily="2" charset="0"/>
              </a:rPr>
              <a:t>In Kotlin, declaration and definition of a function are the same; unlike in C</a:t>
            </a:r>
            <a:endParaRPr lang="en-CA" sz="1400" dirty="0">
              <a:solidFill>
                <a:schemeClr val="accent2"/>
              </a:solidFill>
              <a:latin typeface="Helvetica" pitchFamily="2" charset="0"/>
            </a:endParaRPr>
          </a:p>
          <a:p>
            <a:pPr marL="457200" indent="-457200">
              <a:spcAft>
                <a:spcPts val="600"/>
              </a:spcAft>
              <a:buFont typeface="Arial" panose="020B0604020202020204" pitchFamily="34" charset="0"/>
              <a:buChar char="•"/>
            </a:pPr>
            <a:endParaRPr lang="en-CA" dirty="0">
              <a:solidFill>
                <a:schemeClr val="accent2"/>
              </a:solidFill>
            </a:endParaRPr>
          </a:p>
        </p:txBody>
      </p:sp>
      <p:sp>
        <p:nvSpPr>
          <p:cNvPr id="4" name="Slide Number Placeholder 3">
            <a:extLst>
              <a:ext uri="{FF2B5EF4-FFF2-40B4-BE49-F238E27FC236}">
                <a16:creationId xmlns:a16="http://schemas.microsoft.com/office/drawing/2014/main" id="{5B855889-6BB2-4DF6-73B8-1B02A03D602E}"/>
              </a:ext>
            </a:extLst>
          </p:cNvPr>
          <p:cNvSpPr>
            <a:spLocks noGrp="1"/>
          </p:cNvSpPr>
          <p:nvPr>
            <p:ph type="sldNum" sz="quarter" idx="5"/>
          </p:nvPr>
        </p:nvSpPr>
        <p:spPr/>
        <p:txBody>
          <a:bodyPr/>
          <a:lstStyle/>
          <a:p>
            <a:fld id="{8CCC4163-08C3-E345-8E96-BF3AA2EC7DFC}" type="slidenum">
              <a:rPr lang="en-US" altLang="en-US" smtClean="0"/>
              <a:pPr/>
              <a:t>17</a:t>
            </a:fld>
            <a:endParaRPr lang="en-US" altLang="en-US"/>
          </a:p>
        </p:txBody>
      </p:sp>
    </p:spTree>
    <p:extLst>
      <p:ext uri="{BB962C8B-B14F-4D97-AF65-F5344CB8AC3E}">
        <p14:creationId xmlns:p14="http://schemas.microsoft.com/office/powerpoint/2010/main" val="83423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1E848-1400-F40D-7C58-A1F6CB15F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64F3D-A9D2-2685-E2FA-AD77CD033A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7C0C8-3ACB-4BB6-96D1-A605E085FB1D}"/>
              </a:ext>
            </a:extLst>
          </p:cNvPr>
          <p:cNvSpPr>
            <a:spLocks noGrp="1"/>
          </p:cNvSpPr>
          <p:nvPr>
            <p:ph type="body" idx="1"/>
          </p:nvPr>
        </p:nvSpPr>
        <p:spPr/>
        <p:txBody>
          <a:bodyPr/>
          <a:lstStyle/>
          <a:p>
            <a:pPr marL="457200" indent="-457200">
              <a:spcAft>
                <a:spcPts val="600"/>
              </a:spcAft>
              <a:buFont typeface="Arial" panose="020B0604020202020204" pitchFamily="34" charset="0"/>
              <a:buChar char="•"/>
            </a:pPr>
            <a:r>
              <a:rPr lang="en-CA" dirty="0">
                <a:solidFill>
                  <a:schemeClr val="accent2"/>
                </a:solidFill>
              </a:rPr>
              <a:t>fun is a </a:t>
            </a:r>
            <a:r>
              <a:rPr lang="en-CA" b="0" i="0" u="none" strike="noStrike" dirty="0">
                <a:solidFill>
                  <a:srgbClr val="4E5256"/>
                </a:solidFill>
                <a:effectLst/>
                <a:latin typeface="Google Sans Text"/>
              </a:rPr>
              <a:t>special word in Kotlin; used to start a function definition</a:t>
            </a:r>
          </a:p>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b="0" i="0" u="none" strike="noStrike" dirty="0">
                <a:solidFill>
                  <a:srgbClr val="4E5256"/>
                </a:solidFill>
                <a:effectLst/>
                <a:latin typeface="Google Sans Text"/>
              </a:rPr>
              <a:t>main is an ‘identifier’. The name is usually a verb or verb phrase. Function names should follow the </a:t>
            </a:r>
            <a:r>
              <a:rPr lang="en-CA" b="0" i="1" u="none" strike="noStrike" dirty="0">
                <a:solidFill>
                  <a:srgbClr val="4E5256"/>
                </a:solidFill>
                <a:effectLst/>
                <a:latin typeface="Google Sans Text"/>
              </a:rPr>
              <a:t>camel case</a:t>
            </a:r>
            <a:r>
              <a:rPr lang="en-CA" b="0" i="0" u="none" strike="noStrike" dirty="0">
                <a:solidFill>
                  <a:srgbClr val="4E5256"/>
                </a:solidFill>
                <a:effectLst/>
                <a:latin typeface="Google Sans Text"/>
              </a:rPr>
              <a:t> convention, where the first word of the function name is all lower case. If there are multiple words in the name, there are no spaces between words, and all other words should begin with a capital letter such as ‘</a:t>
            </a:r>
            <a:r>
              <a:rPr lang="en-CA" b="0" i="0" u="none" strike="noStrike" dirty="0" err="1">
                <a:solidFill>
                  <a:srgbClr val="4E5256"/>
                </a:solidFill>
                <a:effectLst/>
                <a:latin typeface="Google Sans Text"/>
              </a:rPr>
              <a:t>displayErrorMessage</a:t>
            </a:r>
            <a:r>
              <a:rPr lang="en-CA" b="0" i="0" u="none" strike="noStrike" dirty="0">
                <a:solidFill>
                  <a:srgbClr val="4E5256"/>
                </a:solidFill>
                <a:effectLst/>
                <a:latin typeface="Google Sans Text"/>
              </a:rPr>
              <a:t>’</a:t>
            </a:r>
          </a:p>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b="0" i="0" u="none" strike="noStrike" dirty="0">
                <a:solidFill>
                  <a:srgbClr val="4E5256"/>
                </a:solidFill>
                <a:effectLst/>
                <a:latin typeface="Google Sans Text"/>
              </a:rPr>
              <a:t>If there are no inputs required for a function, the parentheses are empty </a:t>
            </a:r>
            <a:r>
              <a:rPr lang="en-CA" dirty="0"/>
              <a:t>()</a:t>
            </a:r>
            <a:r>
              <a:rPr lang="en-CA" b="0" i="0" u="none" strike="noStrike" dirty="0">
                <a:solidFill>
                  <a:srgbClr val="4E5256"/>
                </a:solidFill>
                <a:effectLst/>
                <a:latin typeface="Google Sans Text"/>
              </a:rPr>
              <a:t>. Just like in C or Java</a:t>
            </a:r>
          </a:p>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b="0" i="0" u="none" strike="noStrike" dirty="0">
                <a:solidFill>
                  <a:srgbClr val="4E5256"/>
                </a:solidFill>
                <a:effectLst/>
                <a:latin typeface="Google Sans Text"/>
              </a:rPr>
              <a:t>You can locate the function body by looking for the lines of code enclosed within the opening and closing curly braces.</a:t>
            </a:r>
          </a:p>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b="0" i="0" u="none" strike="noStrike" dirty="0">
                <a:solidFill>
                  <a:srgbClr val="1A73E8"/>
                </a:solidFill>
                <a:effectLst/>
                <a:latin typeface="Google Sans Text"/>
                <a:hlinkClick r:id="rId3"/>
              </a:rPr>
              <a:t>println()</a:t>
            </a:r>
            <a:r>
              <a:rPr lang="en-CA" b="0" i="0" u="none" strike="noStrike" dirty="0">
                <a:solidFill>
                  <a:srgbClr val="4E5256"/>
                </a:solidFill>
                <a:effectLst/>
                <a:latin typeface="Google Sans Text"/>
              </a:rPr>
              <a:t> is a function that's already defined in the Kotlin language. The function requires one input, which is the message that should be printed. Place the message text within parentheses after the function name. Be sure to use quotation marks around the text to display, such as "Hello, world!".</a:t>
            </a:r>
          </a:p>
          <a:p>
            <a:pPr marL="457200" marR="0" lvl="0" indent="-457200" algn="l" defTabSz="914400" rtl="0" eaLnBrk="0" fontAlgn="base" latinLnBrk="0" hangingPunct="0">
              <a:lnSpc>
                <a:spcPct val="100000"/>
              </a:lnSpc>
              <a:spcBef>
                <a:spcPct val="30000"/>
              </a:spcBef>
              <a:spcAft>
                <a:spcPts val="600"/>
              </a:spcAft>
              <a:buClrTx/>
              <a:buSzTx/>
              <a:buFont typeface="Arial" panose="020B0604020202020204" pitchFamily="34" charset="0"/>
              <a:buChar char="•"/>
              <a:tabLst/>
              <a:defRPr/>
            </a:pPr>
            <a:r>
              <a:rPr lang="en-CA" b="0" i="0" u="none" strike="noStrike" dirty="0">
                <a:solidFill>
                  <a:srgbClr val="4E5256"/>
                </a:solidFill>
                <a:effectLst/>
                <a:latin typeface="Google Sans Text"/>
              </a:rPr>
              <a:t>No semicolon at the end of a statement. Put each statement on a new line.</a:t>
            </a:r>
          </a:p>
          <a:p>
            <a:br>
              <a:rPr lang="en-CA" dirty="0"/>
            </a:br>
            <a:endParaRPr lang="en-CA" b="0" i="0" u="none" strike="noStrike" dirty="0">
              <a:solidFill>
                <a:srgbClr val="4E5256"/>
              </a:solidFill>
              <a:effectLst/>
              <a:latin typeface="Google Sans Text"/>
            </a:endParaRPr>
          </a:p>
          <a:p>
            <a:pPr marL="457200" indent="-457200">
              <a:spcAft>
                <a:spcPts val="600"/>
              </a:spcAft>
              <a:buFont typeface="Arial" panose="020B0604020202020204" pitchFamily="34" charset="0"/>
              <a:buChar char="•"/>
            </a:pPr>
            <a:endParaRPr lang="en-CA" dirty="0">
              <a:solidFill>
                <a:schemeClr val="accent2"/>
              </a:solidFill>
            </a:endParaRPr>
          </a:p>
        </p:txBody>
      </p:sp>
      <p:sp>
        <p:nvSpPr>
          <p:cNvPr id="4" name="Slide Number Placeholder 3">
            <a:extLst>
              <a:ext uri="{FF2B5EF4-FFF2-40B4-BE49-F238E27FC236}">
                <a16:creationId xmlns:a16="http://schemas.microsoft.com/office/drawing/2014/main" id="{921DDF70-E430-EB4B-66EF-F938BEEBC89E}"/>
              </a:ext>
            </a:extLst>
          </p:cNvPr>
          <p:cNvSpPr>
            <a:spLocks noGrp="1"/>
          </p:cNvSpPr>
          <p:nvPr>
            <p:ph type="sldNum" sz="quarter" idx="5"/>
          </p:nvPr>
        </p:nvSpPr>
        <p:spPr/>
        <p:txBody>
          <a:bodyPr/>
          <a:lstStyle/>
          <a:p>
            <a:fld id="{8CCC4163-08C3-E345-8E96-BF3AA2EC7DFC}" type="slidenum">
              <a:rPr lang="en-US" altLang="en-US" smtClean="0"/>
              <a:pPr/>
              <a:t>18</a:t>
            </a:fld>
            <a:endParaRPr lang="en-US" altLang="en-US"/>
          </a:p>
        </p:txBody>
      </p:sp>
    </p:spTree>
    <p:extLst>
      <p:ext uri="{BB962C8B-B14F-4D97-AF65-F5344CB8AC3E}">
        <p14:creationId xmlns:p14="http://schemas.microsoft.com/office/powerpoint/2010/main" val="3599942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755B-DABE-1AB6-8070-17E4C62E42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060B8-7E6C-7233-0423-2383DC19C4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502F-7B3A-09FB-E354-6431F306791A}"/>
              </a:ext>
            </a:extLst>
          </p:cNvPr>
          <p:cNvSpPr>
            <a:spLocks noGrp="1"/>
          </p:cNvSpPr>
          <p:nvPr>
            <p:ph type="body" idx="1"/>
          </p:nvPr>
        </p:nvSpPr>
        <p:spPr/>
        <p:txBody>
          <a:bodyPr/>
          <a:lstStyle/>
          <a:p>
            <a:pPr algn="l">
              <a:buFont typeface="Arial" panose="020B0604020202020204" pitchFamily="34" charset="0"/>
              <a:buChar char="•"/>
            </a:pPr>
            <a:r>
              <a:rPr lang="en-CA" b="0" i="0" u="none" strike="noStrike" dirty="0">
                <a:solidFill>
                  <a:srgbClr val="4E5256"/>
                </a:solidFill>
                <a:effectLst/>
                <a:latin typeface="Google Sans Text"/>
              </a:rPr>
              <a:t>Function names should be in camel case and should be verbs or verb phrases.</a:t>
            </a:r>
          </a:p>
          <a:p>
            <a:pPr algn="l">
              <a:buFont typeface="Arial" panose="020B0604020202020204" pitchFamily="34" charset="0"/>
              <a:buChar char="•"/>
            </a:pPr>
            <a:r>
              <a:rPr lang="en-CA" b="0" i="0" u="none" strike="noStrike" dirty="0">
                <a:solidFill>
                  <a:srgbClr val="4E5256"/>
                </a:solidFill>
                <a:effectLst/>
                <a:latin typeface="Google Sans Text"/>
              </a:rPr>
              <a:t>Each statement should be on its own line.</a:t>
            </a:r>
          </a:p>
          <a:p>
            <a:pPr algn="l">
              <a:buFont typeface="Arial" panose="020B0604020202020204" pitchFamily="34" charset="0"/>
              <a:buChar char="•"/>
            </a:pPr>
            <a:r>
              <a:rPr lang="en-CA" b="0" i="0" u="none" strike="noStrike" dirty="0">
                <a:solidFill>
                  <a:srgbClr val="4E5256"/>
                </a:solidFill>
                <a:effectLst/>
                <a:latin typeface="Google Sans Text"/>
              </a:rPr>
              <a:t>The opening curly brace should appear at the end of the line where the function begins.</a:t>
            </a:r>
          </a:p>
          <a:p>
            <a:pPr algn="l">
              <a:buFont typeface="Arial" panose="020B0604020202020204" pitchFamily="34" charset="0"/>
              <a:buChar char="•"/>
            </a:pPr>
            <a:r>
              <a:rPr lang="en-CA" b="0" i="0" u="none" strike="noStrike" dirty="0">
                <a:solidFill>
                  <a:srgbClr val="4E5256"/>
                </a:solidFill>
                <a:effectLst/>
                <a:latin typeface="Google Sans Text"/>
              </a:rPr>
              <a:t>There should be a space before the opening curly brace.</a:t>
            </a:r>
          </a:p>
          <a:p>
            <a:pPr algn="l">
              <a:buFont typeface="Arial" panose="020B0604020202020204" pitchFamily="34" charset="0"/>
              <a:buChar char="•"/>
            </a:pPr>
            <a:endParaRPr lang="en-CA" b="0" i="0" u="none" strike="noStrike" dirty="0">
              <a:solidFill>
                <a:srgbClr val="4E5256"/>
              </a:solidFill>
              <a:effectLst/>
              <a:latin typeface="Google Sans Text"/>
            </a:endParaRPr>
          </a:p>
          <a:p>
            <a:pPr algn="l">
              <a:buFont typeface="Arial" panose="020B0604020202020204" pitchFamily="34" charset="0"/>
              <a:buChar char="•"/>
            </a:pPr>
            <a:r>
              <a:rPr lang="en-CA" b="0" i="0" u="none" strike="noStrike" dirty="0">
                <a:solidFill>
                  <a:srgbClr val="4E5256"/>
                </a:solidFill>
                <a:effectLst/>
                <a:latin typeface="Google Sans Text"/>
              </a:rPr>
              <a:t>https://</a:t>
            </a:r>
            <a:r>
              <a:rPr lang="en-CA" b="0" i="0" u="none" strike="noStrike" dirty="0" err="1">
                <a:solidFill>
                  <a:srgbClr val="4E5256"/>
                </a:solidFill>
                <a:effectLst/>
                <a:latin typeface="Google Sans Text"/>
              </a:rPr>
              <a:t>developer.android.com</a:t>
            </a:r>
            <a:r>
              <a:rPr lang="en-CA" b="0" i="0" u="none" strike="noStrike" dirty="0">
                <a:solidFill>
                  <a:srgbClr val="4E5256"/>
                </a:solidFill>
                <a:effectLst/>
                <a:latin typeface="Google Sans Text"/>
              </a:rPr>
              <a:t>/</a:t>
            </a:r>
            <a:r>
              <a:rPr lang="en-CA" b="0" i="0" u="none" strike="noStrike" dirty="0" err="1">
                <a:solidFill>
                  <a:srgbClr val="4E5256"/>
                </a:solidFill>
                <a:effectLst/>
                <a:latin typeface="Google Sans Text"/>
              </a:rPr>
              <a:t>kotlin</a:t>
            </a:r>
            <a:r>
              <a:rPr lang="en-CA" b="0" i="0" u="none" strike="noStrike" dirty="0">
                <a:solidFill>
                  <a:srgbClr val="4E5256"/>
                </a:solidFill>
                <a:effectLst/>
                <a:latin typeface="Google Sans Text"/>
              </a:rPr>
              <a:t>/style-guide</a:t>
            </a:r>
          </a:p>
        </p:txBody>
      </p:sp>
      <p:sp>
        <p:nvSpPr>
          <p:cNvPr id="4" name="Slide Number Placeholder 3">
            <a:extLst>
              <a:ext uri="{FF2B5EF4-FFF2-40B4-BE49-F238E27FC236}">
                <a16:creationId xmlns:a16="http://schemas.microsoft.com/office/drawing/2014/main" id="{A72DD6BC-AA81-50EF-94D4-28913A6C7F55}"/>
              </a:ext>
            </a:extLst>
          </p:cNvPr>
          <p:cNvSpPr>
            <a:spLocks noGrp="1"/>
          </p:cNvSpPr>
          <p:nvPr>
            <p:ph type="sldNum" sz="quarter" idx="5"/>
          </p:nvPr>
        </p:nvSpPr>
        <p:spPr/>
        <p:txBody>
          <a:bodyPr/>
          <a:lstStyle/>
          <a:p>
            <a:fld id="{8CCC4163-08C3-E345-8E96-BF3AA2EC7DFC}" type="slidenum">
              <a:rPr lang="en-US" altLang="en-US" smtClean="0"/>
              <a:pPr/>
              <a:t>19</a:t>
            </a:fld>
            <a:endParaRPr lang="en-US" altLang="en-US"/>
          </a:p>
        </p:txBody>
      </p:sp>
    </p:spTree>
    <p:extLst>
      <p:ext uri="{BB962C8B-B14F-4D97-AF65-F5344CB8AC3E}">
        <p14:creationId xmlns:p14="http://schemas.microsoft.com/office/powerpoint/2010/main" val="381036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38B2A7B-5F61-1829-3E68-AE403AA0E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2</a:t>
            </a:fld>
            <a:endParaRPr lang="en-US" altLang="en-US" sz="1200"/>
          </a:p>
        </p:txBody>
      </p:sp>
      <p:sp>
        <p:nvSpPr>
          <p:cNvPr id="5123" name="Rectangle 2">
            <a:extLst>
              <a:ext uri="{FF2B5EF4-FFF2-40B4-BE49-F238E27FC236}">
                <a16:creationId xmlns:a16="http://schemas.microsoft.com/office/drawing/2014/main" id="{36545958-6347-AACD-14FF-37A667C60A0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0E092C2-F0BE-DB5C-9938-2E95298227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dirty="0">
                <a:latin typeface="Times" pitchFamily="2" charset="0"/>
              </a:rPr>
              <a:t>https://developer.android.com/codelabs/basic-android-kotlin-compose-first-program?continue=https%3A%2F%2Fdeveloper.android.com%2Fcourses%2Fpathways%2Fandroid-basics-compose-unit-1-pathway-1%23codelab-https%3A%2F%2Fdeveloper.android.com%2Fcodelabs%2Fbasic-android-kotlin-compose-first-program</a:t>
            </a:r>
          </a:p>
          <a:p>
            <a:pPr eaLnBrk="1" hangingPunct="1"/>
            <a:endParaRPr lang="es-MX" altLang="en-US" dirty="0">
              <a:latin typeface="Times" pitchFamily="2" charset="0"/>
            </a:endParaRPr>
          </a:p>
          <a:p>
            <a:pPr eaLnBrk="1" hangingPunct="1"/>
            <a:r>
              <a:rPr lang="es-MX" altLang="en-US" dirty="0">
                <a:latin typeface="Times" pitchFamily="2" charset="0"/>
              </a:rPr>
              <a:t>In Windows, </a:t>
            </a:r>
            <a:r>
              <a:rPr lang="es-MX" altLang="en-US" dirty="0" err="1">
                <a:latin typeface="Times" pitchFamily="2" charset="0"/>
              </a:rPr>
              <a:t>platform</a:t>
            </a:r>
            <a:r>
              <a:rPr lang="es-MX" altLang="en-US" dirty="0">
                <a:latin typeface="Times" pitchFamily="2" charset="0"/>
              </a:rPr>
              <a:t> tolos are </a:t>
            </a:r>
            <a:r>
              <a:rPr lang="es-MX" altLang="en-US" dirty="0" err="1">
                <a:latin typeface="Times" pitchFamily="2" charset="0"/>
              </a:rPr>
              <a:t>likely</a:t>
            </a:r>
            <a:r>
              <a:rPr lang="es-MX" altLang="en-US" dirty="0">
                <a:latin typeface="Times" pitchFamily="2" charset="0"/>
              </a:rPr>
              <a:t> to be </a:t>
            </a:r>
            <a:r>
              <a:rPr lang="es-MX" altLang="en-US" dirty="0" err="1">
                <a:latin typeface="Times" pitchFamily="2" charset="0"/>
              </a:rPr>
              <a:t>found</a:t>
            </a:r>
            <a:r>
              <a:rPr lang="es-MX" altLang="en-US" dirty="0">
                <a:latin typeface="Times" pitchFamily="2" charset="0"/>
              </a:rPr>
              <a:t> </a:t>
            </a:r>
            <a:r>
              <a:rPr lang="es-MX" altLang="en-US" dirty="0" err="1">
                <a:latin typeface="Times" pitchFamily="2" charset="0"/>
              </a:rPr>
              <a:t>under</a:t>
            </a:r>
            <a:r>
              <a:rPr lang="es-MX" altLang="en-US" dirty="0">
                <a:latin typeface="Times" pitchFamily="2" charset="0"/>
              </a:rPr>
              <a:t> ~\AppData\Local\Android\Sdk\platform-tools</a:t>
            </a:r>
          </a:p>
        </p:txBody>
      </p:sp>
    </p:spTree>
    <p:extLst>
      <p:ext uri="{BB962C8B-B14F-4D97-AF65-F5344CB8AC3E}">
        <p14:creationId xmlns:p14="http://schemas.microsoft.com/office/powerpoint/2010/main" val="384596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A9AB5-AE7B-50D5-6792-C6C34967C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F81371-AFF2-6587-C540-346604F1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A4CA7-6D95-080B-C516-BB7772006E96}"/>
              </a:ext>
            </a:extLst>
          </p:cNvPr>
          <p:cNvSpPr>
            <a:spLocks noGrp="1"/>
          </p:cNvSpPr>
          <p:nvPr>
            <p:ph type="body" idx="1"/>
          </p:nvPr>
        </p:nvSpPr>
        <p:spPr/>
        <p:txBody>
          <a:bodyPr/>
          <a:lstStyle/>
          <a:p>
            <a:pPr algn="l">
              <a:buFont typeface="Arial" panose="020B0604020202020204" pitchFamily="34" charset="0"/>
              <a:buChar char="•"/>
            </a:pPr>
            <a:r>
              <a:rPr lang="en-CA" b="0" i="0" u="none" strike="noStrike" dirty="0">
                <a:solidFill>
                  <a:srgbClr val="4E5256"/>
                </a:solidFill>
                <a:effectLst/>
                <a:latin typeface="Google Sans Text"/>
              </a:rPr>
              <a:t> the compiler is expecting a closing quotation mark and a closing parenthesis for the code on the second line of your program. </a:t>
            </a:r>
          </a:p>
          <a:p>
            <a:pPr algn="l">
              <a:buFont typeface="Arial" panose="020B0604020202020204" pitchFamily="34" charset="0"/>
              <a:buChar char="•"/>
            </a:pPr>
            <a:r>
              <a:rPr lang="en-CA" b="0" i="0" u="none" strike="noStrike" dirty="0">
                <a:solidFill>
                  <a:srgbClr val="4E5256"/>
                </a:solidFill>
                <a:effectLst/>
                <a:latin typeface="Google Sans Text"/>
              </a:rPr>
              <a:t>The process of solving these errors is called </a:t>
            </a:r>
            <a:r>
              <a:rPr lang="en-CA" b="0" i="1" u="none" strike="noStrike" dirty="0">
                <a:solidFill>
                  <a:srgbClr val="4E5256"/>
                </a:solidFill>
                <a:effectLst/>
                <a:latin typeface="Google Sans Text"/>
              </a:rPr>
              <a:t>troubleshooting</a:t>
            </a:r>
            <a:r>
              <a:rPr lang="en-CA" b="0" i="0" u="none" strike="noStrike" dirty="0">
                <a:solidFill>
                  <a:srgbClr val="4E5256"/>
                </a:solidFill>
                <a:effectLst/>
                <a:latin typeface="Google Sans Text"/>
              </a:rPr>
              <a:t>.</a:t>
            </a:r>
          </a:p>
          <a:p>
            <a:pPr algn="l">
              <a:buFont typeface="Arial" panose="020B0604020202020204" pitchFamily="34" charset="0"/>
              <a:buChar char="•"/>
            </a:pPr>
            <a:r>
              <a:rPr lang="en-CA" b="0" i="0" u="none" strike="noStrike" dirty="0">
                <a:solidFill>
                  <a:srgbClr val="4E5256"/>
                </a:solidFill>
                <a:effectLst/>
                <a:latin typeface="Google Sans Text"/>
              </a:rPr>
              <a:t> </a:t>
            </a:r>
          </a:p>
        </p:txBody>
      </p:sp>
      <p:sp>
        <p:nvSpPr>
          <p:cNvPr id="4" name="Slide Number Placeholder 3">
            <a:extLst>
              <a:ext uri="{FF2B5EF4-FFF2-40B4-BE49-F238E27FC236}">
                <a16:creationId xmlns:a16="http://schemas.microsoft.com/office/drawing/2014/main" id="{665C13D4-3FEA-9EC1-140B-A439084F3085}"/>
              </a:ext>
            </a:extLst>
          </p:cNvPr>
          <p:cNvSpPr>
            <a:spLocks noGrp="1"/>
          </p:cNvSpPr>
          <p:nvPr>
            <p:ph type="sldNum" sz="quarter" idx="5"/>
          </p:nvPr>
        </p:nvSpPr>
        <p:spPr/>
        <p:txBody>
          <a:bodyPr/>
          <a:lstStyle/>
          <a:p>
            <a:fld id="{8CCC4163-08C3-E345-8E96-BF3AA2EC7DFC}" type="slidenum">
              <a:rPr lang="en-US" altLang="en-US" smtClean="0"/>
              <a:pPr/>
              <a:t>20</a:t>
            </a:fld>
            <a:endParaRPr lang="en-US" altLang="en-US"/>
          </a:p>
        </p:txBody>
      </p:sp>
    </p:spTree>
    <p:extLst>
      <p:ext uri="{BB962C8B-B14F-4D97-AF65-F5344CB8AC3E}">
        <p14:creationId xmlns:p14="http://schemas.microsoft.com/office/powerpoint/2010/main" val="3456829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35F7-E8E3-36E4-1E8D-BC6544F9E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FB857D-1F46-FE0D-0CAD-5888AD5B8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765A0-14DA-FDBB-26F7-FC325D377A7D}"/>
              </a:ext>
            </a:extLst>
          </p:cNvPr>
          <p:cNvSpPr>
            <a:spLocks noGrp="1"/>
          </p:cNvSpPr>
          <p:nvPr>
            <p:ph type="body" idx="1"/>
          </p:nvPr>
        </p:nvSpPr>
        <p:spPr/>
        <p:txBody>
          <a:bodyPr/>
          <a:lstStyle/>
          <a:p>
            <a:pPr algn="l">
              <a:buFont typeface="Arial" panose="020B0604020202020204" pitchFamily="34" charset="0"/>
              <a:buChar char="•"/>
            </a:pPr>
            <a:endParaRPr lang="en-CA" b="0" i="0" u="none" strike="noStrike" dirty="0">
              <a:solidFill>
                <a:srgbClr val="4E5256"/>
              </a:solidFill>
              <a:effectLst/>
              <a:latin typeface="Google Sans Text"/>
            </a:endParaRPr>
          </a:p>
        </p:txBody>
      </p:sp>
      <p:sp>
        <p:nvSpPr>
          <p:cNvPr id="4" name="Slide Number Placeholder 3">
            <a:extLst>
              <a:ext uri="{FF2B5EF4-FFF2-40B4-BE49-F238E27FC236}">
                <a16:creationId xmlns:a16="http://schemas.microsoft.com/office/drawing/2014/main" id="{A833DF9E-0422-E24F-C75A-AA2763DE5786}"/>
              </a:ext>
            </a:extLst>
          </p:cNvPr>
          <p:cNvSpPr>
            <a:spLocks noGrp="1"/>
          </p:cNvSpPr>
          <p:nvPr>
            <p:ph type="sldNum" sz="quarter" idx="5"/>
          </p:nvPr>
        </p:nvSpPr>
        <p:spPr/>
        <p:txBody>
          <a:bodyPr/>
          <a:lstStyle/>
          <a:p>
            <a:fld id="{8CCC4163-08C3-E345-8E96-BF3AA2EC7DFC}" type="slidenum">
              <a:rPr lang="en-US" altLang="en-US" smtClean="0"/>
              <a:pPr/>
              <a:t>21</a:t>
            </a:fld>
            <a:endParaRPr lang="en-US" altLang="en-US"/>
          </a:p>
        </p:txBody>
      </p:sp>
    </p:spTree>
    <p:extLst>
      <p:ext uri="{BB962C8B-B14F-4D97-AF65-F5344CB8AC3E}">
        <p14:creationId xmlns:p14="http://schemas.microsoft.com/office/powerpoint/2010/main" val="4085701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b="0" i="0" u="none" strike="noStrike" dirty="0">
                <a:solidFill>
                  <a:srgbClr val="000000"/>
                </a:solidFill>
                <a:effectLst/>
                <a:latin typeface="SamsungSharpSans-Bold"/>
              </a:rPr>
              <a:t>Galaxy Emulator Skin</a:t>
            </a:r>
            <a:endParaRPr lang="en-CA" dirty="0"/>
          </a:p>
          <a:p>
            <a:r>
              <a:rPr lang="en-CA" dirty="0"/>
              <a:t>https://</a:t>
            </a:r>
            <a:r>
              <a:rPr lang="en-CA" dirty="0" err="1"/>
              <a:t>developer.samsung.com</a:t>
            </a:r>
            <a:r>
              <a:rPr lang="en-CA" dirty="0"/>
              <a:t>/</a:t>
            </a:r>
            <a:r>
              <a:rPr lang="en-CA" dirty="0" err="1"/>
              <a:t>galaxy-emulator-skin?download</a:t>
            </a:r>
            <a:r>
              <a:rPr lang="en-CA" dirty="0"/>
              <a:t>=/</a:t>
            </a:r>
            <a:r>
              <a:rPr lang="en-CA" dirty="0" err="1"/>
              <a:t>emulatorskin</a:t>
            </a:r>
            <a:r>
              <a:rPr lang="en-CA" dirty="0"/>
              <a:t>/file/062cf10e-798b-4813-ae4e-d406e51f3b6f</a:t>
            </a:r>
          </a:p>
          <a:p>
            <a:endParaRPr lang="en-CA" dirty="0"/>
          </a:p>
          <a:p>
            <a:endParaRPr lang="en-CA" dirty="0"/>
          </a:p>
          <a:p>
            <a:r>
              <a:rPr lang="en-CA" b="0" i="0" u="none" strike="noStrike" dirty="0">
                <a:solidFill>
                  <a:srgbClr val="202124"/>
                </a:solidFill>
                <a:effectLst/>
                <a:latin typeface="Google Sans Text"/>
              </a:rPr>
              <a:t>https://</a:t>
            </a:r>
            <a:r>
              <a:rPr lang="en-CA" b="0" i="0" u="none" strike="noStrike" dirty="0" err="1">
                <a:solidFill>
                  <a:srgbClr val="202124"/>
                </a:solidFill>
                <a:effectLst/>
                <a:latin typeface="Google Sans Text"/>
              </a:rPr>
              <a:t>developer.android.com</a:t>
            </a:r>
            <a:r>
              <a:rPr lang="en-CA" b="0" i="0" u="none" strike="noStrike" dirty="0">
                <a:solidFill>
                  <a:srgbClr val="202124"/>
                </a:solidFill>
                <a:effectLst/>
                <a:latin typeface="Google Sans Text"/>
              </a:rPr>
              <a:t>/studio/intro </a:t>
            </a:r>
          </a:p>
          <a:p>
            <a:endParaRPr lang="en-CA" b="0" i="0" u="none" strike="noStrike" dirty="0">
              <a:solidFill>
                <a:srgbClr val="202124"/>
              </a:solidFill>
              <a:effectLst/>
              <a:latin typeface="Google Sans Text"/>
            </a:endParaRPr>
          </a:p>
          <a:p>
            <a:r>
              <a:rPr lang="en-CA" dirty="0"/>
              <a:t>https://</a:t>
            </a:r>
            <a:r>
              <a:rPr lang="en-CA" dirty="0" err="1"/>
              <a:t>developer.android.com</a:t>
            </a:r>
            <a:r>
              <a:rPr lang="en-CA" dirty="0"/>
              <a:t>/courses/pathways/android-basics-compose-unit-1-pathway-3</a:t>
            </a:r>
            <a:endParaRPr lang="en-CA" b="0" i="0" u="none" strike="noStrike" dirty="0">
              <a:solidFill>
                <a:srgbClr val="202124"/>
              </a:solidFill>
              <a:effectLst/>
              <a:latin typeface="Google Sans Text"/>
            </a:endParaRPr>
          </a:p>
          <a:p>
            <a:endParaRPr lang="en-CA" dirty="0"/>
          </a:p>
          <a:p>
            <a:endParaRPr lang="en-CA" dirty="0"/>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23</a:t>
            </a:fld>
            <a:endParaRPr lang="en-US" altLang="en-US"/>
          </a:p>
        </p:txBody>
      </p:sp>
    </p:spTree>
    <p:extLst>
      <p:ext uri="{BB962C8B-B14F-4D97-AF65-F5344CB8AC3E}">
        <p14:creationId xmlns:p14="http://schemas.microsoft.com/office/powerpoint/2010/main" val="2730978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CA" b="0" i="1" u="none" strike="noStrike" dirty="0">
                <a:solidFill>
                  <a:srgbClr val="202124"/>
                </a:solidFill>
                <a:effectLst/>
                <a:latin typeface="Google Sans Text"/>
              </a:rPr>
              <a:t>Auto Backup for Apps</a:t>
            </a:r>
            <a:r>
              <a:rPr lang="en-CA" b="0" i="0" u="none" strike="noStrike" dirty="0">
                <a:solidFill>
                  <a:srgbClr val="202124"/>
                </a:solidFill>
                <a:effectLst/>
                <a:latin typeface="Google Sans Text"/>
              </a:rPr>
              <a:t> automatically backs up a user's data from apps that target and run on Android 6.0 (API level 23) or higher. Apps that target Android 6.0 (API level 23) or higher automatically participate in Auto Backup. You can disable backups by setting </a:t>
            </a:r>
            <a:r>
              <a:rPr lang="en-CA" dirty="0" err="1"/>
              <a:t>android:allowBackup</a:t>
            </a:r>
            <a:r>
              <a:rPr lang="en-CA" b="0" i="0" u="none" strike="noStrike" dirty="0">
                <a:solidFill>
                  <a:srgbClr val="202124"/>
                </a:solidFill>
                <a:effectLst/>
                <a:latin typeface="Google Sans Text"/>
              </a:rPr>
              <a:t> to </a:t>
            </a:r>
            <a:r>
              <a:rPr lang="en-CA" dirty="0"/>
              <a:t>false (inside </a:t>
            </a:r>
            <a:r>
              <a:rPr lang="en-CA" dirty="0" err="1"/>
              <a:t>AndroidManifest.xml</a:t>
            </a:r>
            <a:r>
              <a:rPr lang="en-CA" dirty="0"/>
              <a:t>)</a:t>
            </a:r>
            <a:r>
              <a:rPr lang="en-CA" b="0" i="0" u="none" strike="noStrike" dirty="0">
                <a:solidFill>
                  <a:srgbClr val="202124"/>
                </a:solidFill>
                <a:effectLst/>
                <a:latin typeface="Google Sans Text"/>
              </a:rPr>
              <a:t>. </a:t>
            </a:r>
          </a:p>
          <a:p>
            <a:pPr algn="l" fontAlgn="auto"/>
            <a:endParaRPr lang="en-CA" b="0" i="0" u="none" strike="noStrike" dirty="0">
              <a:solidFill>
                <a:srgbClr val="202124"/>
              </a:solidFill>
              <a:effectLst/>
              <a:latin typeface="Google Sans Text"/>
            </a:endParaRPr>
          </a:p>
          <a:p>
            <a:pPr algn="l" fontAlgn="auto"/>
            <a:r>
              <a:rPr lang="en-CA" b="0" i="0" u="none" strike="noStrike" dirty="0">
                <a:solidFill>
                  <a:srgbClr val="202124"/>
                </a:solidFill>
                <a:effectLst/>
                <a:latin typeface="Google Sans Text"/>
              </a:rPr>
              <a:t>Android preserves app data by uploading it to the user's Google Drive, where it's protected by the user's Google account credentials. The backup is end-to-end encrypted on devices running Android 9 or higher using the device's PIN, pattern, or password. The amount of data is limited to 25 MB per user. There's no charge for storing backup data. Your app can customize the backup process or opt out by </a:t>
            </a:r>
            <a:r>
              <a:rPr lang="en-CA" b="0" i="0" dirty="0">
                <a:effectLst/>
                <a:latin typeface="Google Sans Text"/>
                <a:hlinkClick r:id="rId3"/>
              </a:rPr>
              <a:t>disabling backups</a:t>
            </a:r>
            <a:r>
              <a:rPr lang="en-CA" b="0" i="0" u="none" strike="noStrike" dirty="0">
                <a:solidFill>
                  <a:srgbClr val="202124"/>
                </a:solidFill>
                <a:effectLst/>
                <a:latin typeface="Google Sans Text"/>
              </a:rPr>
              <a:t>.</a:t>
            </a:r>
          </a:p>
          <a:p>
            <a:pPr algn="l" fontAlgn="auto"/>
            <a:endParaRPr lang="en-CA" b="0" i="0" u="none" strike="noStrike" dirty="0">
              <a:solidFill>
                <a:srgbClr val="202124"/>
              </a:solidFill>
              <a:effectLst/>
              <a:latin typeface="Google Sans Text"/>
            </a:endParaRPr>
          </a:p>
          <a:p>
            <a:pPr algn="l" fontAlgn="auto"/>
            <a:r>
              <a:rPr lang="en-CA" b="0" i="0" u="none" strike="noStrike" dirty="0">
                <a:solidFill>
                  <a:srgbClr val="202124"/>
                </a:solidFill>
                <a:effectLst/>
                <a:latin typeface="Google Sans Text"/>
              </a:rPr>
              <a:t>Backup data is stored in a private folder in the user's Google Drive account, limited to 25 MB per app.</a:t>
            </a:r>
          </a:p>
          <a:p>
            <a:pPr algn="l" fontAlgn="auto"/>
            <a:endParaRPr lang="en-CA" b="0" i="0" u="none" strike="noStrike" dirty="0">
              <a:solidFill>
                <a:srgbClr val="202124"/>
              </a:solidFill>
              <a:effectLst/>
              <a:latin typeface="Google Sans Text"/>
            </a:endParaRPr>
          </a:p>
          <a:p>
            <a:pPr algn="l"/>
            <a:r>
              <a:rPr lang="en-CA" b="0" i="0" u="none" strike="noStrike" dirty="0">
                <a:solidFill>
                  <a:srgbClr val="202124"/>
                </a:solidFill>
                <a:effectLst/>
                <a:latin typeface="Google Sans Text"/>
              </a:rPr>
              <a:t>Backups occur automatically when all of the following conditions are met:</a:t>
            </a:r>
          </a:p>
          <a:p>
            <a:pPr marL="171450" indent="-171450" algn="l">
              <a:buFont typeface="Arial" panose="020B0604020202020204" pitchFamily="34" charset="0"/>
              <a:buChar char="•"/>
            </a:pPr>
            <a:r>
              <a:rPr lang="en-CA" b="0" i="0" u="none" strike="noStrike" dirty="0">
                <a:solidFill>
                  <a:srgbClr val="202124"/>
                </a:solidFill>
                <a:effectLst/>
                <a:latin typeface="Google Sans Text"/>
              </a:rPr>
              <a:t>The user has enabled backup on the device. In Android 9, this setting is in </a:t>
            </a:r>
            <a:r>
              <a:rPr lang="en-CA" b="1" i="0" u="none" strike="noStrike" dirty="0">
                <a:solidFill>
                  <a:srgbClr val="202124"/>
                </a:solidFill>
                <a:effectLst/>
                <a:latin typeface="Google Sans Text"/>
              </a:rPr>
              <a:t>Settings &gt; System &gt; Backup</a:t>
            </a:r>
            <a:r>
              <a:rPr lang="en-CA" b="0" i="0" u="none" strike="noStrike" dirty="0">
                <a:solidFill>
                  <a:srgbClr val="202124"/>
                </a:solidFill>
                <a:effectLst/>
                <a:latin typeface="Google Sans Text"/>
              </a:rPr>
              <a:t>.</a:t>
            </a:r>
          </a:p>
          <a:p>
            <a:pPr marL="171450" indent="-171450" algn="l">
              <a:buFont typeface="Arial" panose="020B0604020202020204" pitchFamily="34" charset="0"/>
              <a:buChar char="•"/>
            </a:pPr>
            <a:r>
              <a:rPr lang="en-CA" b="0" i="0" u="none" strike="noStrike" dirty="0">
                <a:solidFill>
                  <a:srgbClr val="202124"/>
                </a:solidFill>
                <a:effectLst/>
                <a:latin typeface="Google Sans Text"/>
              </a:rPr>
              <a:t>At least 24 hours have elapsed since the last backup.</a:t>
            </a:r>
          </a:p>
          <a:p>
            <a:pPr marL="171450" indent="-171450" algn="l">
              <a:buFont typeface="Arial" panose="020B0604020202020204" pitchFamily="34" charset="0"/>
              <a:buChar char="•"/>
            </a:pPr>
            <a:r>
              <a:rPr lang="en-CA" b="0" i="0" u="none" strike="noStrike" dirty="0">
                <a:solidFill>
                  <a:srgbClr val="202124"/>
                </a:solidFill>
                <a:effectLst/>
                <a:latin typeface="Google Sans Text"/>
              </a:rPr>
              <a:t>The device is idle.</a:t>
            </a:r>
          </a:p>
          <a:p>
            <a:pPr marL="171450" indent="-171450" algn="l">
              <a:buFont typeface="Arial" panose="020B0604020202020204" pitchFamily="34" charset="0"/>
              <a:buChar char="•"/>
            </a:pPr>
            <a:r>
              <a:rPr lang="en-CA" b="0" i="0" u="none" strike="noStrike" dirty="0">
                <a:solidFill>
                  <a:srgbClr val="202124"/>
                </a:solidFill>
                <a:effectLst/>
                <a:latin typeface="Google Sans Text"/>
              </a:rPr>
              <a:t>The device is connected to a Wi-Fi network (if the device user hasn't opted in to mobile-data backups).</a:t>
            </a:r>
          </a:p>
          <a:p>
            <a:pPr marL="0" indent="0" algn="l">
              <a:buFont typeface="Arial" panose="020B0604020202020204" pitchFamily="34" charset="0"/>
              <a:buNone/>
            </a:pPr>
            <a:r>
              <a:rPr lang="en-CA" b="0" i="0" u="none" strike="noStrike" dirty="0">
                <a:solidFill>
                  <a:srgbClr val="202124"/>
                </a:solidFill>
                <a:effectLst/>
                <a:latin typeface="Google Sans Text"/>
              </a:rPr>
              <a:t>In practice, these conditions occur roughly every night, but a device might never back up (for example, if it never connects to a network). To conserve network bandwidth, the upload takes place only if the app data has changed.</a:t>
            </a:r>
          </a:p>
          <a:p>
            <a:pPr algn="l"/>
            <a:r>
              <a:rPr lang="en-CA" b="0" i="0" u="none" strike="noStrike" dirty="0">
                <a:solidFill>
                  <a:srgbClr val="202124"/>
                </a:solidFill>
                <a:effectLst/>
                <a:latin typeface="Google Sans Text"/>
              </a:rPr>
              <a:t>During Auto Backup, the system shuts down the app to make sure it is no longer writing to the file system. By default, the backup system ignores apps that are running in the foreground to avoid a poor user experience.</a:t>
            </a:r>
          </a:p>
          <a:p>
            <a:pPr algn="l"/>
            <a:endParaRPr lang="en-CA" b="0" i="0" u="none" strike="noStrike" dirty="0">
              <a:solidFill>
                <a:srgbClr val="202124"/>
              </a:solidFill>
              <a:effectLst/>
              <a:latin typeface="Google Sans Text"/>
            </a:endParaRPr>
          </a:p>
          <a:p>
            <a:pPr algn="l"/>
            <a:r>
              <a:rPr lang="en-CA" b="0" i="0" u="none" strike="noStrike" dirty="0">
                <a:solidFill>
                  <a:srgbClr val="202124"/>
                </a:solidFill>
                <a:effectLst/>
                <a:latin typeface="Google Sans Text"/>
              </a:rPr>
              <a:t>To simplify testing, Android includes tools that let you manually initiate a backup of your app. For more information, see </a:t>
            </a:r>
            <a:r>
              <a:rPr lang="en-CA" b="0" i="0" dirty="0">
                <a:effectLst/>
                <a:latin typeface="Google Sans Text"/>
                <a:hlinkClick r:id="rId4"/>
              </a:rPr>
              <a:t>Test backup and restore</a:t>
            </a:r>
            <a:r>
              <a:rPr lang="en-CA" b="0" i="0" u="none" strike="noStrike" dirty="0">
                <a:solidFill>
                  <a:srgbClr val="202124"/>
                </a:solidFill>
                <a:effectLst/>
                <a:latin typeface="Google Sans Text"/>
              </a:rPr>
              <a:t> under https://</a:t>
            </a:r>
            <a:r>
              <a:rPr lang="en-CA" b="0" i="0" u="none" strike="noStrike" dirty="0" err="1">
                <a:solidFill>
                  <a:srgbClr val="202124"/>
                </a:solidFill>
                <a:effectLst/>
                <a:latin typeface="Google Sans Text"/>
              </a:rPr>
              <a:t>developer.android.com</a:t>
            </a:r>
            <a:r>
              <a:rPr lang="en-CA" b="0" i="0" u="none" strike="noStrike" dirty="0">
                <a:solidFill>
                  <a:srgbClr val="202124"/>
                </a:solidFill>
                <a:effectLst/>
                <a:latin typeface="Google Sans Text"/>
              </a:rPr>
              <a:t>/guide/topics/data/</a:t>
            </a:r>
            <a:r>
              <a:rPr lang="en-CA" b="0" i="0" u="none" strike="noStrike" dirty="0" err="1">
                <a:solidFill>
                  <a:srgbClr val="202124"/>
                </a:solidFill>
                <a:effectLst/>
                <a:latin typeface="Google Sans Text"/>
              </a:rPr>
              <a:t>testingbackup</a:t>
            </a:r>
            <a:endParaRPr lang="en-CA" b="0" i="0" u="none" strike="noStrike" dirty="0">
              <a:solidFill>
                <a:srgbClr val="202124"/>
              </a:solidFill>
              <a:effectLst/>
              <a:latin typeface="Google Sans Text"/>
            </a:endParaRPr>
          </a:p>
          <a:p>
            <a:pPr algn="l"/>
            <a:endParaRPr lang="en-CA" b="0" i="0" u="none" strike="noStrike" dirty="0">
              <a:solidFill>
                <a:srgbClr val="202124"/>
              </a:solidFill>
              <a:effectLst/>
              <a:latin typeface="Google Sans Text"/>
            </a:endParaRPr>
          </a:p>
          <a:p>
            <a:pPr algn="l" fontAlgn="auto"/>
            <a:endParaRPr lang="en-CA" b="0" i="0" u="none" strike="noStrike" dirty="0">
              <a:solidFill>
                <a:srgbClr val="202124"/>
              </a:solidFill>
              <a:effectLst/>
              <a:latin typeface="Google Sans Text"/>
            </a:endParaRPr>
          </a:p>
          <a:p>
            <a:pPr algn="l" fontAlgn="auto"/>
            <a:endParaRPr lang="en-CA" dirty="0">
              <a:effectLst/>
              <a:latin typeface="var(--devsite-code-font-family)"/>
            </a:endParaRPr>
          </a:p>
          <a:p>
            <a:pPr algn="l" fontAlgn="auto"/>
            <a:r>
              <a:rPr lang="en-CA" dirty="0">
                <a:effectLst/>
                <a:latin typeface="var(--devsite-code-font-family)"/>
              </a:rPr>
              <a:t>https://</a:t>
            </a:r>
            <a:r>
              <a:rPr lang="en-CA" dirty="0" err="1">
                <a:effectLst/>
                <a:latin typeface="var(--devsite-code-font-family)"/>
              </a:rPr>
              <a:t>developer.android.com</a:t>
            </a:r>
            <a:r>
              <a:rPr lang="en-CA" dirty="0">
                <a:effectLst/>
                <a:latin typeface="var(--devsite-code-font-family)"/>
              </a:rPr>
              <a:t>/guide/topics/data/</a:t>
            </a:r>
            <a:r>
              <a:rPr lang="en-CA" dirty="0" err="1">
                <a:effectLst/>
                <a:latin typeface="var(--devsite-code-font-family)"/>
              </a:rPr>
              <a:t>autobackup</a:t>
            </a:r>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24</a:t>
            </a:fld>
            <a:endParaRPr lang="en-US" altLang="en-US"/>
          </a:p>
        </p:txBody>
      </p:sp>
    </p:spTree>
    <p:extLst>
      <p:ext uri="{BB962C8B-B14F-4D97-AF65-F5344CB8AC3E}">
        <p14:creationId xmlns:p14="http://schemas.microsoft.com/office/powerpoint/2010/main" val="941056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CA" b="0" i="0" u="none" strike="noStrike" dirty="0">
                <a:solidFill>
                  <a:srgbClr val="202124"/>
                </a:solidFill>
                <a:effectLst/>
                <a:latin typeface="Google Sans Text"/>
              </a:rPr>
              <a:t>Apps that implement Auto Backup don't need to implement a </a:t>
            </a:r>
            <a:r>
              <a:rPr lang="en-CA" b="0" i="0" dirty="0">
                <a:effectLst/>
                <a:latin typeface="Google Sans Text"/>
                <a:hlinkClick r:id="rId3"/>
              </a:rPr>
              <a:t>BackupAgent</a:t>
            </a:r>
            <a:r>
              <a:rPr lang="en-CA" b="0" i="0" u="none" strike="noStrike" dirty="0">
                <a:solidFill>
                  <a:srgbClr val="202124"/>
                </a:solidFill>
                <a:effectLst/>
                <a:latin typeface="Google Sans Text"/>
              </a:rPr>
              <a:t>. If you implement a </a:t>
            </a:r>
            <a:r>
              <a:rPr lang="en-CA" dirty="0" err="1"/>
              <a:t>BackupAgent</a:t>
            </a:r>
            <a:r>
              <a:rPr lang="en-CA" b="0" i="0" u="none" strike="noStrike" dirty="0">
                <a:solidFill>
                  <a:srgbClr val="202124"/>
                </a:solidFill>
                <a:effectLst/>
                <a:latin typeface="Google Sans Text"/>
              </a:rPr>
              <a:t>, by default the system expects your app to perform </a:t>
            </a:r>
            <a:r>
              <a:rPr lang="en-CA" b="0" i="0" dirty="0">
                <a:effectLst/>
                <a:latin typeface="Google Sans Text"/>
                <a:hlinkClick r:id="rId4"/>
              </a:rPr>
              <a:t>key-value backup and restore</a:t>
            </a:r>
            <a:r>
              <a:rPr lang="en-CA" b="0" i="0" u="none" strike="noStrike" dirty="0">
                <a:solidFill>
                  <a:srgbClr val="202124"/>
                </a:solidFill>
                <a:effectLst/>
                <a:latin typeface="Google Sans Text"/>
              </a:rPr>
              <a:t>. To use the file-based Auto Backup instead, set the </a:t>
            </a:r>
            <a:r>
              <a:rPr lang="en-CA" b="0" i="0" dirty="0">
                <a:effectLst/>
                <a:latin typeface="Google Sans Text"/>
                <a:hlinkClick r:id="rId5"/>
              </a:rPr>
              <a:t>android:fullBackupOnly</a:t>
            </a:r>
            <a:r>
              <a:rPr lang="en-CA" b="0" i="0" u="none" strike="noStrike" dirty="0">
                <a:solidFill>
                  <a:srgbClr val="202124"/>
                </a:solidFill>
                <a:effectLst/>
                <a:latin typeface="Google Sans Text"/>
              </a:rPr>
              <a:t> attribute to </a:t>
            </a:r>
            <a:r>
              <a:rPr lang="en-CA" dirty="0"/>
              <a:t>true</a:t>
            </a:r>
            <a:r>
              <a:rPr lang="en-CA" b="0" i="0" u="none" strike="noStrike" dirty="0">
                <a:solidFill>
                  <a:srgbClr val="202124"/>
                </a:solidFill>
                <a:effectLst/>
                <a:latin typeface="Google Sans Text"/>
              </a:rPr>
              <a:t> in your app's manifest.</a:t>
            </a:r>
          </a:p>
          <a:p>
            <a:pPr algn="l" fontAlgn="auto"/>
            <a:endParaRPr lang="en-CA" dirty="0">
              <a:effectLst/>
              <a:latin typeface="var(--devsite-code-font-family)"/>
            </a:endParaRPr>
          </a:p>
          <a:p>
            <a:pPr algn="l" fontAlgn="auto"/>
            <a:r>
              <a:rPr lang="en-CA" dirty="0">
                <a:effectLst/>
                <a:latin typeface="var(--devsite-code-font-family)"/>
              </a:rPr>
              <a:t>Example: </a:t>
            </a:r>
            <a:r>
              <a:rPr lang="en-CA" b="0" i="0" u="none" strike="noStrike" dirty="0">
                <a:solidFill>
                  <a:srgbClr val="202124"/>
                </a:solidFill>
                <a:effectLst/>
                <a:latin typeface="Google Sans Text"/>
              </a:rPr>
              <a:t>backs up all shared preferences except </a:t>
            </a:r>
            <a:r>
              <a:rPr lang="en-CA" dirty="0" err="1"/>
              <a:t>device.xml</a:t>
            </a:r>
            <a:endParaRPr lang="en-CA" dirty="0"/>
          </a:p>
          <a:p>
            <a:pPr algn="l" fontAlgn="auto"/>
            <a:endParaRPr lang="en-CA" dirty="0">
              <a:effectLst/>
              <a:latin typeface="var(--devsite-code-font-family)"/>
            </a:endParaRPr>
          </a:p>
          <a:p>
            <a:pPr marL="0" marR="0" lvl="0" indent="0" algn="l" defTabSz="914400" rtl="0" eaLnBrk="0" fontAlgn="auto" latinLnBrk="0" hangingPunct="0">
              <a:lnSpc>
                <a:spcPct val="100000"/>
              </a:lnSpc>
              <a:spcBef>
                <a:spcPct val="30000"/>
              </a:spcBef>
              <a:spcAft>
                <a:spcPct val="0"/>
              </a:spcAft>
              <a:buClrTx/>
              <a:buSzTx/>
              <a:buFontTx/>
              <a:buNone/>
              <a:tabLst/>
              <a:defRPr/>
            </a:pPr>
            <a:r>
              <a:rPr lang="en-CA" dirty="0">
                <a:effectLst/>
                <a:latin typeface="var(--devsite-code-font-family)"/>
              </a:rPr>
              <a:t>https://</a:t>
            </a:r>
            <a:r>
              <a:rPr lang="en-CA" dirty="0" err="1">
                <a:effectLst/>
                <a:latin typeface="var(--devsite-code-font-family)"/>
              </a:rPr>
              <a:t>developer.android.com</a:t>
            </a:r>
            <a:r>
              <a:rPr lang="en-CA" dirty="0">
                <a:effectLst/>
                <a:latin typeface="var(--devsite-code-font-family)"/>
              </a:rPr>
              <a:t>/guide/topics/data/autobackup#include-exclude-android-12</a:t>
            </a:r>
          </a:p>
          <a:p>
            <a:pPr algn="l" fontAlgn="auto"/>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25</a:t>
            </a:fld>
            <a:endParaRPr lang="en-US" altLang="en-US"/>
          </a:p>
        </p:txBody>
      </p:sp>
    </p:spTree>
    <p:extLst>
      <p:ext uri="{BB962C8B-B14F-4D97-AF65-F5344CB8AC3E}">
        <p14:creationId xmlns:p14="http://schemas.microsoft.com/office/powerpoint/2010/main" val="4128743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CA" b="0" i="0" u="none" strike="noStrike" dirty="0">
                <a:solidFill>
                  <a:srgbClr val="202124"/>
                </a:solidFill>
                <a:effectLst/>
                <a:latin typeface="Google Sans Text"/>
              </a:rPr>
              <a:t>The XML syntax for the configuration file (</a:t>
            </a:r>
            <a:r>
              <a:rPr lang="en-CA" b="0" i="1" u="none" strike="noStrike" dirty="0" err="1">
                <a:effectLst/>
                <a:latin typeface="Roboto Mono" panose="020F0502020204030204" pitchFamily="34" charset="0"/>
              </a:rPr>
              <a:t>backup_rules</a:t>
            </a:r>
            <a:r>
              <a:rPr lang="en-CA" b="0" i="0" u="none" strike="noStrike" dirty="0" err="1">
                <a:solidFill>
                  <a:srgbClr val="37474F"/>
                </a:solidFill>
                <a:effectLst/>
                <a:latin typeface="Roboto Mono" pitchFamily="49" charset="0"/>
              </a:rPr>
              <a:t>.xml</a:t>
            </a:r>
            <a:r>
              <a:rPr lang="en-CA" b="0" i="0" u="none" strike="noStrike" dirty="0">
                <a:solidFill>
                  <a:srgbClr val="202124"/>
                </a:solidFill>
                <a:effectLst/>
                <a:latin typeface="Google Sans Text"/>
              </a:rPr>
              <a:t>) varies depending on the version of Android that your app is targeting and running on.</a:t>
            </a:r>
          </a:p>
          <a:p>
            <a:pPr algn="l" fontAlgn="auto"/>
            <a:endParaRPr lang="en-CA" b="0" i="0" u="none" strike="noStrike" dirty="0">
              <a:solidFill>
                <a:srgbClr val="202124"/>
              </a:solidFill>
              <a:effectLst/>
              <a:latin typeface="Google Sans Text"/>
            </a:endParaRPr>
          </a:p>
          <a:p>
            <a:pPr marL="0" indent="0" algn="l">
              <a:buFont typeface="Arial" panose="020B0604020202020204" pitchFamily="34" charset="0"/>
              <a:buNone/>
            </a:pPr>
            <a:r>
              <a:rPr lang="en-CA" b="0" i="0" u="none" strike="noStrike" dirty="0">
                <a:solidFill>
                  <a:srgbClr val="202124"/>
                </a:solidFill>
                <a:effectLst/>
                <a:latin typeface="Google Sans Text"/>
              </a:rPr>
              <a:t>Each section of the configuration (&lt;cloud-backup&gt;, &lt;device-transfer&gt;) contains rules that apply only to that type of transfer. This separation lets you, for example, exclude a file or directory from Google Drive backups while still transferring it during device-to-device (D2D) transfers. This is useful if you have files that are too large to back up to the cloud but can be transferred between devices without issue.</a:t>
            </a:r>
          </a:p>
          <a:p>
            <a:pPr marL="171450" indent="-171450" algn="l">
              <a:buFont typeface="Arial" panose="020B0604020202020204" pitchFamily="34" charset="0"/>
              <a:buChar char="•"/>
            </a:pPr>
            <a:r>
              <a:rPr lang="en-CA" b="0" i="0" u="none" strike="noStrike" dirty="0">
                <a:solidFill>
                  <a:srgbClr val="202124"/>
                </a:solidFill>
                <a:effectLst/>
                <a:latin typeface="Google Sans Text"/>
              </a:rPr>
              <a:t>If there are no rules for a particular backup mode, such as if the &lt;device-transfer&gt; section is missing, </a:t>
            </a:r>
            <a:r>
              <a:rPr lang="en-CA" b="1" i="0" u="none" strike="noStrike" dirty="0">
                <a:solidFill>
                  <a:srgbClr val="202124"/>
                </a:solidFill>
                <a:effectLst/>
                <a:latin typeface="Google Sans Text"/>
              </a:rPr>
              <a:t>that mode is fully enabled for all content except for no-backup and cache directories</a:t>
            </a:r>
            <a:r>
              <a:rPr lang="en-CA" b="0" i="0" u="none" strike="noStrike" dirty="0">
                <a:solidFill>
                  <a:srgbClr val="202124"/>
                </a:solidFill>
                <a:effectLst/>
                <a:latin typeface="Google Sans Text"/>
              </a:rPr>
              <a:t>, as described in the </a:t>
            </a:r>
            <a:r>
              <a:rPr lang="en-CA" b="0" i="0" u="none" strike="noStrike" dirty="0">
                <a:solidFill>
                  <a:srgbClr val="202124"/>
                </a:solidFill>
                <a:effectLst/>
                <a:latin typeface="Google Sans Text"/>
                <a:hlinkClick r:id="rId3"/>
              </a:rPr>
              <a:t>Files that are backed up</a:t>
            </a:r>
            <a:r>
              <a:rPr lang="en-CA" b="0" i="0" u="none" strike="noStrike" dirty="0">
                <a:solidFill>
                  <a:srgbClr val="202124"/>
                </a:solidFill>
                <a:effectLst/>
                <a:latin typeface="Google Sans Text"/>
              </a:rPr>
              <a:t> section.</a:t>
            </a:r>
          </a:p>
          <a:p>
            <a:pPr marL="171450" indent="-171450" algn="l">
              <a:buFont typeface="Arial" panose="020B0604020202020204" pitchFamily="34" charset="0"/>
              <a:buChar char="•"/>
            </a:pPr>
            <a:r>
              <a:rPr lang="en-CA" b="0" i="0" u="none" strike="noStrike" dirty="0">
                <a:solidFill>
                  <a:srgbClr val="202124"/>
                </a:solidFill>
                <a:effectLst/>
                <a:latin typeface="Google Sans Text"/>
              </a:rPr>
              <a:t>Your app can set the </a:t>
            </a:r>
            <a:r>
              <a:rPr lang="en-CA" b="0" i="0" u="none" strike="noStrike" dirty="0" err="1">
                <a:solidFill>
                  <a:srgbClr val="202124"/>
                </a:solidFill>
                <a:effectLst/>
                <a:latin typeface="Google Sans Text"/>
              </a:rPr>
              <a:t>disableIfNoEncryptionCapabilities</a:t>
            </a:r>
            <a:r>
              <a:rPr lang="en-CA" b="0" i="0" u="none" strike="noStrike" dirty="0">
                <a:solidFill>
                  <a:srgbClr val="202124"/>
                </a:solidFill>
                <a:effectLst/>
                <a:latin typeface="Google Sans Text"/>
              </a:rPr>
              <a:t> flag in the </a:t>
            </a:r>
            <a:r>
              <a:rPr lang="en-CA" b="1" i="0" u="none" strike="noStrike" dirty="0">
                <a:solidFill>
                  <a:srgbClr val="202124"/>
                </a:solidFill>
                <a:effectLst/>
                <a:latin typeface="Google Sans Text"/>
              </a:rPr>
              <a:t>&lt;cloud-backup&gt; section </a:t>
            </a:r>
            <a:r>
              <a:rPr lang="en-CA" b="0" i="0" u="none" strike="noStrike" dirty="0">
                <a:solidFill>
                  <a:srgbClr val="202124"/>
                </a:solidFill>
                <a:effectLst/>
                <a:latin typeface="Google Sans Text"/>
              </a:rPr>
              <a:t>to </a:t>
            </a:r>
            <a:r>
              <a:rPr lang="en-CA" b="1" i="0" u="none" strike="noStrike" dirty="0">
                <a:solidFill>
                  <a:srgbClr val="202124"/>
                </a:solidFill>
                <a:effectLst/>
                <a:latin typeface="Google Sans Text"/>
              </a:rPr>
              <a:t>make sure the backup happens only if it can be encrypted</a:t>
            </a:r>
            <a:r>
              <a:rPr lang="en-CA" b="0" i="0" u="none" strike="noStrike" dirty="0">
                <a:solidFill>
                  <a:srgbClr val="202124"/>
                </a:solidFill>
                <a:effectLst/>
                <a:latin typeface="Google Sans Text"/>
              </a:rPr>
              <a:t>, such as when the user has a lock screen. Setting this constraint stops backups from being sent to the cloud if the user’s device cannot support encryption, but because D2D transfers aren't sent to the server, they continue to operate even on devices that don't support encryption.</a:t>
            </a:r>
          </a:p>
          <a:p>
            <a:pPr algn="l" fontAlgn="auto"/>
            <a:endParaRPr lang="en-CA" b="0" i="0" u="none" strike="noStrike" dirty="0">
              <a:solidFill>
                <a:srgbClr val="202124"/>
              </a:solidFill>
              <a:effectLst/>
              <a:latin typeface="Google Sans Text"/>
            </a:endParaRPr>
          </a:p>
          <a:p>
            <a:pPr marL="0" marR="0" lvl="0" indent="0" algn="l" defTabSz="914400" rtl="0" eaLnBrk="0" fontAlgn="auto" latinLnBrk="0" hangingPunct="0">
              <a:lnSpc>
                <a:spcPct val="100000"/>
              </a:lnSpc>
              <a:spcBef>
                <a:spcPct val="30000"/>
              </a:spcBef>
              <a:spcAft>
                <a:spcPct val="0"/>
              </a:spcAft>
              <a:buClrTx/>
              <a:buSzTx/>
              <a:buFontTx/>
              <a:buNone/>
              <a:tabLst/>
              <a:defRPr/>
            </a:pPr>
            <a:r>
              <a:rPr lang="en-CA" dirty="0">
                <a:effectLst/>
                <a:latin typeface="var(--devsite-code-font-family)"/>
              </a:rPr>
              <a:t>https://</a:t>
            </a:r>
            <a:r>
              <a:rPr lang="en-CA" dirty="0" err="1">
                <a:effectLst/>
                <a:latin typeface="var(--devsite-code-font-family)"/>
              </a:rPr>
              <a:t>developer.android.com</a:t>
            </a:r>
            <a:r>
              <a:rPr lang="en-CA" dirty="0">
                <a:effectLst/>
                <a:latin typeface="var(--devsite-code-font-family)"/>
              </a:rPr>
              <a:t>/guide/topics/data/autobackup#xml-syntax-android-12</a:t>
            </a:r>
          </a:p>
          <a:p>
            <a:pPr marL="0" marR="0" lvl="0" indent="0" algn="l" defTabSz="914400" rtl="0" eaLnBrk="0" fontAlgn="auto" latinLnBrk="0" hangingPunct="0">
              <a:lnSpc>
                <a:spcPct val="100000"/>
              </a:lnSpc>
              <a:spcBef>
                <a:spcPct val="30000"/>
              </a:spcBef>
              <a:spcAft>
                <a:spcPct val="0"/>
              </a:spcAft>
              <a:buClrTx/>
              <a:buSzTx/>
              <a:buFontTx/>
              <a:buNone/>
              <a:tabLst/>
              <a:defRPr/>
            </a:pPr>
            <a:endParaRPr lang="en-CA" dirty="0">
              <a:effectLst/>
              <a:latin typeface="var(--devsite-code-font-family)"/>
            </a:endParaRPr>
          </a:p>
          <a:p>
            <a:pPr marL="0" marR="0" lvl="0" indent="0" algn="l" defTabSz="914400" rtl="0" eaLnBrk="0" fontAlgn="auto" latinLnBrk="0" hangingPunct="0">
              <a:lnSpc>
                <a:spcPct val="100000"/>
              </a:lnSpc>
              <a:spcBef>
                <a:spcPct val="30000"/>
              </a:spcBef>
              <a:spcAft>
                <a:spcPct val="0"/>
              </a:spcAft>
              <a:buClrTx/>
              <a:buSzTx/>
              <a:buFontTx/>
              <a:buNone/>
              <a:tabLst/>
              <a:defRPr/>
            </a:pPr>
            <a:endParaRPr lang="en-CA" dirty="0">
              <a:effectLst/>
              <a:latin typeface="var(--devsite-code-font-family)"/>
            </a:endParaRPr>
          </a:p>
          <a:p>
            <a:pPr marL="0" marR="0" lvl="0" indent="0" algn="l" defTabSz="914400" rtl="0" eaLnBrk="0" fontAlgn="auto" latinLnBrk="0" hangingPunct="0">
              <a:lnSpc>
                <a:spcPct val="100000"/>
              </a:lnSpc>
              <a:spcBef>
                <a:spcPct val="30000"/>
              </a:spcBef>
              <a:spcAft>
                <a:spcPct val="0"/>
              </a:spcAft>
              <a:buClrTx/>
              <a:buSzTx/>
              <a:buFontTx/>
              <a:buNone/>
              <a:tabLst/>
              <a:defRPr/>
            </a:pPr>
            <a:endParaRPr lang="en-CA" dirty="0">
              <a:effectLst/>
              <a:latin typeface="var(--devsite-code-font-family)"/>
            </a:endParaRPr>
          </a:p>
          <a:p>
            <a:pPr algn="l"/>
            <a:r>
              <a:rPr lang="en-CA" b="0" i="0" u="none" strike="noStrike" dirty="0">
                <a:solidFill>
                  <a:srgbClr val="202124"/>
                </a:solidFill>
                <a:effectLst/>
                <a:latin typeface="Google Sans Text"/>
              </a:rPr>
              <a:t>Inside the &lt;full-backup-content&gt;, &lt;cloud-backup&gt;, and &lt;device-transfer&gt; tags (depending on the device's Android version and your app's </a:t>
            </a:r>
            <a:r>
              <a:rPr lang="en-CA" b="0" i="0" u="none" strike="noStrike" dirty="0" err="1">
                <a:solidFill>
                  <a:srgbClr val="202124"/>
                </a:solidFill>
                <a:effectLst/>
                <a:latin typeface="Google Sans Text"/>
              </a:rPr>
              <a:t>targetSDKVersion</a:t>
            </a:r>
            <a:r>
              <a:rPr lang="en-CA" b="0" i="0" u="none" strike="noStrike" dirty="0">
                <a:solidFill>
                  <a:srgbClr val="202124"/>
                </a:solidFill>
                <a:effectLst/>
                <a:latin typeface="Google Sans Text"/>
              </a:rPr>
              <a:t>), you can define &lt;include&gt; and &lt;exclude&gt; elements:</a:t>
            </a:r>
          </a:p>
          <a:p>
            <a:pPr marL="171450" indent="-171450">
              <a:buFont typeface="Arial" panose="020B0604020202020204" pitchFamily="34" charset="0"/>
              <a:buChar char="•"/>
            </a:pPr>
            <a:r>
              <a:rPr lang="en-CA" dirty="0"/>
              <a:t>&lt;include&gt;</a:t>
            </a:r>
          </a:p>
          <a:p>
            <a:pPr marL="628650" lvl="1" indent="-171450">
              <a:buFont typeface="Arial" panose="020B0604020202020204" pitchFamily="34" charset="0"/>
              <a:buChar char="•"/>
            </a:pPr>
            <a:r>
              <a:rPr lang="en-CA" dirty="0">
                <a:effectLst/>
              </a:rPr>
              <a:t>Specifies a file or folder to backup. By default, Auto Backup includes almost all app files. </a:t>
            </a:r>
            <a:r>
              <a:rPr lang="en-CA" b="1" dirty="0">
                <a:effectLst/>
              </a:rPr>
              <a:t>If you specify an &lt;include&gt; element, the system no longer includes any files by default </a:t>
            </a:r>
            <a:r>
              <a:rPr lang="en-CA" dirty="0">
                <a:effectLst/>
              </a:rPr>
              <a:t>and </a:t>
            </a:r>
            <a:r>
              <a:rPr lang="en-CA" b="1" dirty="0">
                <a:effectLst/>
              </a:rPr>
              <a:t>backs up </a:t>
            </a:r>
            <a:r>
              <a:rPr lang="en-CA" b="1" i="1" dirty="0">
                <a:effectLst/>
              </a:rPr>
              <a:t>only the files specified</a:t>
            </a:r>
            <a:r>
              <a:rPr lang="en-CA" dirty="0">
                <a:effectLst/>
              </a:rPr>
              <a:t>. To include multiple files, use multiple &lt;include&gt; elements.</a:t>
            </a:r>
          </a:p>
          <a:p>
            <a:pPr marL="628650" lvl="1" indent="-171450">
              <a:buFont typeface="Arial" panose="020B0604020202020204" pitchFamily="34" charset="0"/>
              <a:buChar char="•"/>
            </a:pPr>
            <a:r>
              <a:rPr lang="en-CA" dirty="0">
                <a:effectLst/>
              </a:rPr>
              <a:t>Files in directories returned by </a:t>
            </a:r>
            <a:r>
              <a:rPr lang="en-CA" dirty="0" err="1">
                <a:effectLst/>
              </a:rPr>
              <a:t>getCacheDir</a:t>
            </a:r>
            <a:r>
              <a:rPr lang="en-CA" dirty="0">
                <a:effectLst/>
              </a:rPr>
              <a:t>(), </a:t>
            </a:r>
            <a:r>
              <a:rPr lang="en-CA" dirty="0" err="1">
                <a:effectLst/>
              </a:rPr>
              <a:t>getCodeCacheDir</a:t>
            </a:r>
            <a:r>
              <a:rPr lang="en-CA" dirty="0">
                <a:effectLst/>
              </a:rPr>
              <a:t>(), or </a:t>
            </a:r>
            <a:r>
              <a:rPr lang="en-CA" dirty="0" err="1">
                <a:effectLst/>
              </a:rPr>
              <a:t>getNoBackupFilesDir</a:t>
            </a:r>
            <a:r>
              <a:rPr lang="en-CA" dirty="0">
                <a:effectLst/>
              </a:rPr>
              <a:t>() are </a:t>
            </a:r>
            <a:r>
              <a:rPr lang="en-CA" b="1" dirty="0">
                <a:effectLst/>
              </a:rPr>
              <a:t>always excluded </a:t>
            </a:r>
            <a:r>
              <a:rPr lang="en-CA" dirty="0">
                <a:effectLst/>
              </a:rPr>
              <a:t>even if you try to include them.</a:t>
            </a:r>
          </a:p>
          <a:p>
            <a:pPr marL="171450" lvl="0" indent="-171450">
              <a:buFont typeface="Arial" panose="020B0604020202020204" pitchFamily="34" charset="0"/>
              <a:buChar char="•"/>
            </a:pPr>
            <a:r>
              <a:rPr lang="en-CA" dirty="0"/>
              <a:t>&lt;exclude&gt;</a:t>
            </a:r>
            <a:endParaRPr lang="en-CA" b="0" i="0" u="none" strike="noStrike" dirty="0">
              <a:solidFill>
                <a:schemeClr val="tx1"/>
              </a:solidFill>
              <a:effectLst/>
              <a:latin typeface="Times" pitchFamily="18" charset="0"/>
            </a:endParaRPr>
          </a:p>
          <a:p>
            <a:pPr marL="628650" lvl="1" indent="-171450">
              <a:buFont typeface="Arial" panose="020B0604020202020204" pitchFamily="34" charset="0"/>
              <a:buChar char="•"/>
            </a:pPr>
            <a:r>
              <a:rPr lang="en-CA" b="0" i="0" u="none" strike="noStrike" dirty="0">
                <a:solidFill>
                  <a:srgbClr val="202124"/>
                </a:solidFill>
                <a:effectLst/>
                <a:latin typeface="Google Sans Text"/>
              </a:rPr>
              <a:t>Specifies a file or folder to exclude during backup. Here are some files that are typically excluded from backup:</a:t>
            </a:r>
          </a:p>
          <a:p>
            <a:pPr marL="1085850" lvl="2" indent="-171450">
              <a:buFont typeface="Arial" panose="020B0604020202020204" pitchFamily="34" charset="0"/>
              <a:buChar char="•"/>
            </a:pPr>
            <a:r>
              <a:rPr lang="en-CA" b="0" i="0" u="none" strike="noStrike" dirty="0">
                <a:solidFill>
                  <a:srgbClr val="202124"/>
                </a:solidFill>
                <a:effectLst/>
                <a:latin typeface="Google Sans Text"/>
              </a:rPr>
              <a:t>Files that have device-specific identifiers, either issued by a server or generated on the device. For example, </a:t>
            </a:r>
            <a:r>
              <a:rPr lang="en-CA" b="0" i="0" u="none" strike="noStrike" dirty="0">
                <a:solidFill>
                  <a:srgbClr val="202124"/>
                </a:solidFill>
                <a:effectLst/>
                <a:latin typeface="Google Sans Text"/>
                <a:hlinkClick r:id="rId4"/>
              </a:rPr>
              <a:t>Firebase Cloud Messaging (FCM)</a:t>
            </a:r>
            <a:r>
              <a:rPr lang="en-CA" b="0" i="0" u="none" strike="noStrike" dirty="0">
                <a:solidFill>
                  <a:srgbClr val="202124"/>
                </a:solidFill>
                <a:effectLst/>
                <a:latin typeface="Google Sans Text"/>
              </a:rPr>
              <a:t> needs to generate a registration token every time a user installs your app on a new device. If the old registration token is restored, the app might behave unexpectedly.</a:t>
            </a:r>
          </a:p>
          <a:p>
            <a:pPr marL="1085850" lvl="2" indent="-171450">
              <a:buFont typeface="Arial" panose="020B0604020202020204" pitchFamily="34" charset="0"/>
              <a:buChar char="•"/>
            </a:pPr>
            <a:r>
              <a:rPr lang="en-CA" b="0" i="0" u="none" strike="noStrike" dirty="0">
                <a:solidFill>
                  <a:srgbClr val="202124"/>
                </a:solidFill>
                <a:effectLst/>
                <a:latin typeface="Google Sans Text"/>
              </a:rPr>
              <a:t>Files related to app debugging.</a:t>
            </a:r>
          </a:p>
          <a:p>
            <a:pPr marL="1085850" lvl="2" indent="-171450">
              <a:buFont typeface="Arial" panose="020B0604020202020204" pitchFamily="34" charset="0"/>
              <a:buChar char="•"/>
            </a:pPr>
            <a:r>
              <a:rPr lang="en-CA" b="0" i="0" u="none" strike="noStrike" dirty="0">
                <a:solidFill>
                  <a:srgbClr val="202124"/>
                </a:solidFill>
                <a:effectLst/>
                <a:latin typeface="Google Sans Text"/>
              </a:rPr>
              <a:t>Large files that cause the app to exceed the 25 MB backup quota.</a:t>
            </a:r>
          </a:p>
          <a:p>
            <a:br>
              <a:rPr lang="en-CA" dirty="0"/>
            </a:br>
            <a:endParaRPr lang="en-CA" dirty="0">
              <a:effectLst/>
            </a:endParaRPr>
          </a:p>
          <a:p>
            <a:pPr marL="171450" indent="-171450">
              <a:buFont typeface="Arial" panose="020B0604020202020204" pitchFamily="34" charset="0"/>
              <a:buChar char="•"/>
            </a:pPr>
            <a:r>
              <a:rPr lang="en-CA" b="0" i="0" u="none" strike="noStrike" dirty="0">
                <a:solidFill>
                  <a:srgbClr val="303F9F"/>
                </a:solidFill>
                <a:effectLst/>
                <a:latin typeface="Google Sans Text"/>
              </a:rPr>
              <a:t>If your configuration file specifies both elements, then the backup contains everything captured by the </a:t>
            </a:r>
            <a:r>
              <a:rPr lang="en-CA" dirty="0"/>
              <a:t>&lt;include&gt;</a:t>
            </a:r>
            <a:r>
              <a:rPr lang="en-CA" b="0" i="0" u="none" strike="noStrike" dirty="0">
                <a:solidFill>
                  <a:srgbClr val="303F9F"/>
                </a:solidFill>
                <a:effectLst/>
                <a:latin typeface="Google Sans Text"/>
              </a:rPr>
              <a:t> elements minus the resources named in the </a:t>
            </a:r>
            <a:r>
              <a:rPr lang="en-CA" dirty="0"/>
              <a:t>&lt;exclude&gt;</a:t>
            </a:r>
            <a:r>
              <a:rPr lang="en-CA" b="0" i="0" u="none" strike="noStrike" dirty="0">
                <a:solidFill>
                  <a:srgbClr val="303F9F"/>
                </a:solidFill>
                <a:effectLst/>
                <a:latin typeface="Google Sans Text"/>
              </a:rPr>
              <a:t> elements. In other words, </a:t>
            </a:r>
            <a:r>
              <a:rPr lang="en-CA" dirty="0"/>
              <a:t>&lt;exclude&gt;</a:t>
            </a:r>
            <a:r>
              <a:rPr lang="en-CA" b="0" i="0" u="none" strike="noStrike" dirty="0">
                <a:solidFill>
                  <a:srgbClr val="303F9F"/>
                </a:solidFill>
                <a:effectLst/>
                <a:latin typeface="Google Sans Text"/>
              </a:rPr>
              <a:t> takes precedence.</a:t>
            </a:r>
          </a:p>
          <a:p>
            <a:pPr marL="171450" indent="-171450">
              <a:buFont typeface="Arial" panose="020B0604020202020204" pitchFamily="34" charset="0"/>
              <a:buChar char="•"/>
            </a:pPr>
            <a:endParaRPr lang="en-CA" dirty="0">
              <a:effectLst/>
              <a:latin typeface="var(--devsite-code-font-family)"/>
            </a:endParaRPr>
          </a:p>
          <a:p>
            <a:pPr marL="0" marR="0" lvl="0" indent="0" algn="l" defTabSz="914400" rtl="0" eaLnBrk="0" fontAlgn="auto" latinLnBrk="0" hangingPunct="0">
              <a:lnSpc>
                <a:spcPct val="100000"/>
              </a:lnSpc>
              <a:spcBef>
                <a:spcPct val="30000"/>
              </a:spcBef>
              <a:spcAft>
                <a:spcPct val="0"/>
              </a:spcAft>
              <a:buClrTx/>
              <a:buSzTx/>
              <a:buFontTx/>
              <a:buNone/>
              <a:tabLst/>
              <a:defRPr/>
            </a:pPr>
            <a:r>
              <a:rPr lang="en-CA" dirty="0">
                <a:effectLst/>
                <a:latin typeface="var(--devsite-code-font-family)"/>
              </a:rPr>
              <a:t>https://</a:t>
            </a:r>
            <a:r>
              <a:rPr lang="en-CA" dirty="0" err="1">
                <a:effectLst/>
                <a:latin typeface="var(--devsite-code-font-family)"/>
              </a:rPr>
              <a:t>developer.android.com</a:t>
            </a:r>
            <a:r>
              <a:rPr lang="en-CA" dirty="0">
                <a:effectLst/>
                <a:latin typeface="var(--devsite-code-font-family)"/>
              </a:rPr>
              <a:t>/guide/topics/data/</a:t>
            </a:r>
            <a:r>
              <a:rPr lang="en-CA" dirty="0" err="1">
                <a:effectLst/>
                <a:latin typeface="var(--devsite-code-font-family)"/>
              </a:rPr>
              <a:t>autobackup#xml-include-exclude</a:t>
            </a:r>
            <a:endParaRPr lang="en-CA" dirty="0">
              <a:effectLst/>
              <a:latin typeface="var(--devsite-code-font-family)"/>
            </a:endParaRPr>
          </a:p>
          <a:p>
            <a:pPr marL="0" marR="0" lvl="0" indent="0" algn="l" defTabSz="914400" rtl="0" eaLnBrk="0" fontAlgn="auto" latinLnBrk="0" hangingPunct="0">
              <a:lnSpc>
                <a:spcPct val="100000"/>
              </a:lnSpc>
              <a:spcBef>
                <a:spcPct val="30000"/>
              </a:spcBef>
              <a:spcAft>
                <a:spcPct val="0"/>
              </a:spcAft>
              <a:buClrTx/>
              <a:buSzTx/>
              <a:buFontTx/>
              <a:buNone/>
              <a:tabLst/>
              <a:defRPr/>
            </a:pPr>
            <a:endParaRPr lang="en-CA" dirty="0">
              <a:effectLst/>
              <a:latin typeface="var(--devsite-code-font-family)"/>
            </a:endParaRPr>
          </a:p>
          <a:p>
            <a:pPr algn="l" fontAlgn="auto"/>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26</a:t>
            </a:fld>
            <a:endParaRPr lang="en-US" altLang="en-US"/>
          </a:p>
        </p:txBody>
      </p:sp>
    </p:spTree>
    <p:extLst>
      <p:ext uri="{BB962C8B-B14F-4D97-AF65-F5344CB8AC3E}">
        <p14:creationId xmlns:p14="http://schemas.microsoft.com/office/powerpoint/2010/main" val="276749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27</a:t>
            </a:fld>
            <a:endParaRPr lang="en-US" altLang="en-US"/>
          </a:p>
        </p:txBody>
      </p:sp>
    </p:spTree>
    <p:extLst>
      <p:ext uri="{BB962C8B-B14F-4D97-AF65-F5344CB8AC3E}">
        <p14:creationId xmlns:p14="http://schemas.microsoft.com/office/powerpoint/2010/main" val="1385949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28</a:t>
            </a:fld>
            <a:endParaRPr lang="en-US" altLang="en-US"/>
          </a:p>
        </p:txBody>
      </p:sp>
    </p:spTree>
    <p:extLst>
      <p:ext uri="{BB962C8B-B14F-4D97-AF65-F5344CB8AC3E}">
        <p14:creationId xmlns:p14="http://schemas.microsoft.com/office/powerpoint/2010/main" val="3686044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CA" b="0" i="0" u="none" strike="noStrike" dirty="0">
                <a:solidFill>
                  <a:srgbClr val="202124"/>
                </a:solidFill>
                <a:effectLst/>
                <a:latin typeface="Google Sans Text"/>
              </a:rPr>
              <a:t>If your app saves sensitive information on the device, you can specify conditions under which your app's data is included in the user's backup. You can add the following conditions in Android 9 (API level 28) or higher:</a:t>
            </a:r>
          </a:p>
          <a:p>
            <a:pPr marL="171450" marR="0" lvl="0" indent="-171450" algn="l" defTabSz="914400" rtl="0" eaLnBrk="0" fontAlgn="auto" latinLnBrk="0" hangingPunct="0">
              <a:lnSpc>
                <a:spcPct val="100000"/>
              </a:lnSpc>
              <a:spcBef>
                <a:spcPct val="30000"/>
              </a:spcBef>
              <a:spcAft>
                <a:spcPct val="0"/>
              </a:spcAft>
              <a:buClrTx/>
              <a:buSzTx/>
              <a:buFont typeface="Arial" panose="020B0604020202020204" pitchFamily="34" charset="0"/>
              <a:buChar char="•"/>
              <a:tabLst/>
              <a:defRPr/>
            </a:pPr>
            <a:r>
              <a:rPr lang="en-CA" b="0" i="0" u="none" strike="noStrike" dirty="0" err="1">
                <a:solidFill>
                  <a:srgbClr val="202124"/>
                </a:solidFill>
                <a:effectLst/>
                <a:latin typeface="Google Sans Text"/>
              </a:rPr>
              <a:t>clientSideEncryption</a:t>
            </a:r>
            <a:r>
              <a:rPr lang="en-CA" b="0" i="0" u="none" strike="noStrike" dirty="0">
                <a:solidFill>
                  <a:srgbClr val="202124"/>
                </a:solidFill>
                <a:effectLst/>
                <a:latin typeface="Google Sans Text"/>
              </a:rPr>
              <a:t>: the user's backup is encrypted with a client-side secret. This form of encryption is enabled on devices running Android 9 or higher as long as the user has </a:t>
            </a:r>
            <a:r>
              <a:rPr lang="en-CA" b="0" i="0" u="none" strike="noStrike" dirty="0">
                <a:solidFill>
                  <a:srgbClr val="202124"/>
                </a:solidFill>
                <a:effectLst/>
                <a:latin typeface="Google Sans Text"/>
                <a:hlinkClick r:id="rId3"/>
              </a:rPr>
              <a:t>enabled backup in Android 9 or </a:t>
            </a:r>
            <a:r>
              <a:rPr lang="en-CA" b="0" i="0" u="none" strike="noStrike" dirty="0" err="1">
                <a:solidFill>
                  <a:srgbClr val="202124"/>
                </a:solidFill>
                <a:effectLst/>
                <a:latin typeface="Google Sans Text"/>
                <a:hlinkClick r:id="rId3"/>
              </a:rPr>
              <a:t>higher</a:t>
            </a:r>
            <a:r>
              <a:rPr lang="en-CA" b="0" i="0" u="none" strike="noStrike" dirty="0" err="1">
                <a:solidFill>
                  <a:srgbClr val="202124"/>
                </a:solidFill>
                <a:effectLst/>
                <a:latin typeface="Google Sans Text"/>
              </a:rPr>
              <a:t>and</a:t>
            </a:r>
            <a:r>
              <a:rPr lang="en-CA" b="0" i="0" u="none" strike="noStrike" dirty="0">
                <a:solidFill>
                  <a:srgbClr val="202124"/>
                </a:solidFill>
                <a:effectLst/>
                <a:latin typeface="Google Sans Text"/>
              </a:rPr>
              <a:t> has </a:t>
            </a:r>
            <a:r>
              <a:rPr lang="en-CA" b="0" i="0" u="none" strike="noStrike" dirty="0">
                <a:solidFill>
                  <a:srgbClr val="202124"/>
                </a:solidFill>
                <a:effectLst/>
                <a:latin typeface="Google Sans Text"/>
                <a:hlinkClick r:id="rId4"/>
              </a:rPr>
              <a:t>set a screen lock</a:t>
            </a:r>
            <a:r>
              <a:rPr lang="en-CA" b="0" i="0" u="none" strike="noStrike" dirty="0">
                <a:solidFill>
                  <a:srgbClr val="202124"/>
                </a:solidFill>
                <a:effectLst/>
                <a:latin typeface="Google Sans Text"/>
              </a:rPr>
              <a:t> (PIN, pattern, or password) for their device.</a:t>
            </a:r>
          </a:p>
          <a:p>
            <a:pPr marL="171450" marR="0" lvl="0" indent="-171450" algn="l" defTabSz="914400" rtl="0" eaLnBrk="0" fontAlgn="auto" latinLnBrk="0" hangingPunct="0">
              <a:lnSpc>
                <a:spcPct val="100000"/>
              </a:lnSpc>
              <a:spcBef>
                <a:spcPct val="30000"/>
              </a:spcBef>
              <a:spcAft>
                <a:spcPct val="0"/>
              </a:spcAft>
              <a:buClrTx/>
              <a:buSzTx/>
              <a:buFont typeface="Arial" panose="020B0604020202020204" pitchFamily="34" charset="0"/>
              <a:buChar char="•"/>
              <a:tabLst/>
              <a:defRPr/>
            </a:pPr>
            <a:r>
              <a:rPr lang="en-CA" b="0" i="0" u="none" strike="noStrike" dirty="0" err="1">
                <a:solidFill>
                  <a:srgbClr val="202124"/>
                </a:solidFill>
                <a:effectLst/>
                <a:latin typeface="Google Sans Text"/>
              </a:rPr>
              <a:t>deviceToDeviceTransfer</a:t>
            </a:r>
            <a:r>
              <a:rPr lang="en-CA" b="0" i="0" u="none" strike="noStrike" dirty="0">
                <a:solidFill>
                  <a:srgbClr val="202124"/>
                </a:solidFill>
                <a:effectLst/>
                <a:latin typeface="Google Sans Text"/>
              </a:rPr>
              <a:t>: the user is transferring their backup to another device that supports </a:t>
            </a:r>
            <a:r>
              <a:rPr lang="en-CA" b="0" i="0" u="none" strike="noStrike" dirty="0">
                <a:solidFill>
                  <a:srgbClr val="202124"/>
                </a:solidFill>
                <a:effectLst/>
                <a:latin typeface="Google Sans Text"/>
                <a:hlinkClick r:id="rId5"/>
              </a:rPr>
              <a:t>local device-to-device transfer</a:t>
            </a:r>
            <a:r>
              <a:rPr lang="en-CA" b="0" i="0" u="none" strike="noStrike" dirty="0">
                <a:solidFill>
                  <a:srgbClr val="202124"/>
                </a:solidFill>
                <a:effectLst/>
                <a:latin typeface="Google Sans Text"/>
              </a:rPr>
              <a:t> (for example, Google Pixel).</a:t>
            </a:r>
          </a:p>
          <a:p>
            <a:pPr algn="l" fontAlgn="auto"/>
            <a:endParaRPr lang="en-CA" b="0" i="0" u="none" strike="noStrike" dirty="0">
              <a:solidFill>
                <a:srgbClr val="202124"/>
              </a:solidFill>
              <a:effectLst/>
              <a:latin typeface="Google Sans Text"/>
            </a:endParaRPr>
          </a:p>
          <a:p>
            <a:pPr algn="l" fontAlgn="auto"/>
            <a:r>
              <a:rPr lang="en-CA" b="0" i="0" u="none" strike="noStrike" dirty="0">
                <a:solidFill>
                  <a:srgbClr val="202124"/>
                </a:solidFill>
                <a:effectLst/>
                <a:latin typeface="Google Sans Text"/>
              </a:rPr>
              <a:t>Note that the target API is specified in </a:t>
            </a:r>
            <a:r>
              <a:rPr lang="en-CA" b="0" i="0" u="none" strike="noStrike" dirty="0" err="1">
                <a:solidFill>
                  <a:srgbClr val="202124"/>
                </a:solidFill>
                <a:effectLst/>
                <a:latin typeface="Google Sans Text"/>
              </a:rPr>
              <a:t>AndroidManifest.xml</a:t>
            </a:r>
            <a:r>
              <a:rPr lang="en-CA" b="0" i="0" u="none" strike="noStrike" dirty="0">
                <a:solidFill>
                  <a:srgbClr val="202124"/>
                </a:solidFill>
                <a:effectLst/>
                <a:latin typeface="Google Sans Text"/>
              </a:rPr>
              <a:t> :</a:t>
            </a:r>
          </a:p>
          <a:p>
            <a:pPr algn="l" fontAlgn="auto"/>
            <a:endParaRPr lang="en-CA" b="0" i="0" u="none" strike="noStrike" dirty="0">
              <a:solidFill>
                <a:srgbClr val="202124"/>
              </a:solidFill>
              <a:effectLst/>
              <a:latin typeface="Google Sans Text"/>
            </a:endParaRPr>
          </a:p>
          <a:p>
            <a:pPr marL="0" marR="0" lvl="0" indent="0" algn="l" defTabSz="914400" rtl="0" eaLnBrk="0" fontAlgn="auto" latinLnBrk="0" hangingPunct="0">
              <a:lnSpc>
                <a:spcPct val="100000"/>
              </a:lnSpc>
              <a:spcBef>
                <a:spcPct val="30000"/>
              </a:spcBef>
              <a:spcAft>
                <a:spcPct val="0"/>
              </a:spcAft>
              <a:buClrTx/>
              <a:buSzTx/>
              <a:buFontTx/>
              <a:buNone/>
              <a:tabLst/>
              <a:defRPr/>
            </a:pPr>
            <a:br>
              <a:rPr lang="en-CA" sz="1800" dirty="0">
                <a:solidFill>
                  <a:srgbClr val="080808"/>
                </a:solidFill>
                <a:effectLst/>
                <a:latin typeface="JetBrains Mono"/>
              </a:rPr>
            </a:br>
            <a:r>
              <a:rPr lang="en-CA" sz="1800" dirty="0">
                <a:solidFill>
                  <a:srgbClr val="080808"/>
                </a:solidFill>
                <a:effectLst/>
                <a:latin typeface="JetBrains Mono"/>
              </a:rPr>
              <a:t>&lt;</a:t>
            </a:r>
            <a:r>
              <a:rPr lang="en-CA" sz="1800" dirty="0">
                <a:solidFill>
                  <a:srgbClr val="0033B3"/>
                </a:solidFill>
                <a:effectLst/>
                <a:latin typeface="JetBrains Mono"/>
              </a:rPr>
              <a:t>application</a:t>
            </a:r>
            <a:br>
              <a:rPr lang="en-CA" sz="1800" dirty="0">
                <a:solidFill>
                  <a:srgbClr val="0033B3"/>
                </a:solidFill>
                <a:effectLst/>
                <a:latin typeface="JetBrains Mono"/>
              </a:rPr>
            </a:br>
            <a:r>
              <a:rPr lang="en-CA" sz="1800" dirty="0">
                <a:solidFill>
                  <a:srgbClr val="0033B3"/>
                </a:solidFill>
                <a:effectLst/>
                <a:latin typeface="JetBrains Mono"/>
              </a:rPr>
              <a:t>    </a:t>
            </a:r>
            <a:r>
              <a:rPr lang="en-CA" sz="1800" dirty="0" err="1">
                <a:solidFill>
                  <a:srgbClr val="871094"/>
                </a:solidFill>
                <a:effectLst/>
                <a:latin typeface="JetBrains Mono"/>
              </a:rPr>
              <a:t>android</a:t>
            </a:r>
            <a:r>
              <a:rPr lang="en-CA" sz="1800" dirty="0" err="1">
                <a:solidFill>
                  <a:srgbClr val="174AD4"/>
                </a:solidFill>
                <a:effectLst/>
                <a:latin typeface="JetBrains Mono"/>
              </a:rPr>
              <a:t>:allowBackup</a:t>
            </a:r>
            <a:r>
              <a:rPr lang="en-CA" sz="1800" dirty="0">
                <a:solidFill>
                  <a:srgbClr val="067D17"/>
                </a:solidFill>
                <a:effectLst/>
                <a:latin typeface="JetBrains Mono"/>
              </a:rPr>
              <a:t>="true"</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err="1">
                <a:solidFill>
                  <a:srgbClr val="871094"/>
                </a:solidFill>
                <a:effectLst/>
                <a:latin typeface="JetBrains Mono"/>
              </a:rPr>
              <a:t>android</a:t>
            </a:r>
            <a:r>
              <a:rPr lang="en-CA" sz="1800" dirty="0" err="1">
                <a:solidFill>
                  <a:srgbClr val="174AD4"/>
                </a:solidFill>
                <a:effectLst/>
                <a:latin typeface="JetBrains Mono"/>
              </a:rPr>
              <a:t>:dataExtractionRules</a:t>
            </a:r>
            <a:r>
              <a:rPr lang="en-CA" sz="1800" dirty="0">
                <a:solidFill>
                  <a:srgbClr val="067D17"/>
                </a:solidFill>
                <a:effectLst/>
                <a:latin typeface="JetBrains Mono"/>
              </a:rPr>
              <a:t>="@xml/</a:t>
            </a:r>
            <a:r>
              <a:rPr lang="en-CA" sz="1800" dirty="0" err="1">
                <a:solidFill>
                  <a:srgbClr val="067D17"/>
                </a:solidFill>
                <a:effectLst/>
                <a:latin typeface="JetBrains Mono"/>
              </a:rPr>
              <a:t>data_extraction_rules</a:t>
            </a:r>
            <a:r>
              <a:rPr lang="en-CA" sz="1800" dirty="0">
                <a:solidFill>
                  <a:srgbClr val="067D17"/>
                </a:solidFill>
                <a:effectLst/>
                <a:latin typeface="JetBrains Mono"/>
              </a:rPr>
              <a:t>"</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err="1">
                <a:solidFill>
                  <a:srgbClr val="871094"/>
                </a:solidFill>
                <a:effectLst/>
                <a:latin typeface="JetBrains Mono"/>
              </a:rPr>
              <a:t>android</a:t>
            </a:r>
            <a:r>
              <a:rPr lang="en-CA" sz="1800" dirty="0" err="1">
                <a:solidFill>
                  <a:srgbClr val="174AD4"/>
                </a:solidFill>
                <a:effectLst/>
                <a:latin typeface="JetBrains Mono"/>
              </a:rPr>
              <a:t>:fullBackupContent</a:t>
            </a:r>
            <a:r>
              <a:rPr lang="en-CA" sz="1800" dirty="0">
                <a:solidFill>
                  <a:srgbClr val="067D17"/>
                </a:solidFill>
                <a:effectLst/>
                <a:latin typeface="JetBrains Mono"/>
              </a:rPr>
              <a:t>="@xml/</a:t>
            </a:r>
            <a:r>
              <a:rPr lang="en-CA" sz="1800" dirty="0" err="1">
                <a:solidFill>
                  <a:srgbClr val="067D17"/>
                </a:solidFill>
                <a:effectLst/>
                <a:latin typeface="JetBrains Mono"/>
              </a:rPr>
              <a:t>backup_rules</a:t>
            </a:r>
            <a:r>
              <a:rPr lang="en-CA" sz="1800" dirty="0">
                <a:solidFill>
                  <a:srgbClr val="067D17"/>
                </a:solidFill>
                <a:effectLst/>
                <a:latin typeface="JetBrains Mono"/>
              </a:rPr>
              <a:t>"</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err="1">
                <a:solidFill>
                  <a:srgbClr val="871094"/>
                </a:solidFill>
                <a:effectLst/>
                <a:latin typeface="JetBrains Mono"/>
              </a:rPr>
              <a:t>tools</a:t>
            </a:r>
            <a:r>
              <a:rPr lang="en-CA" sz="1800" dirty="0" err="1">
                <a:solidFill>
                  <a:srgbClr val="174AD4"/>
                </a:solidFill>
                <a:effectLst/>
                <a:latin typeface="JetBrains Mono"/>
              </a:rPr>
              <a:t>:targetApi</a:t>
            </a:r>
            <a:r>
              <a:rPr lang="en-CA" sz="1800" dirty="0">
                <a:solidFill>
                  <a:srgbClr val="067D17"/>
                </a:solidFill>
                <a:effectLst/>
                <a:latin typeface="JetBrains Mono"/>
              </a:rPr>
              <a:t>="31"</a:t>
            </a:r>
            <a:r>
              <a:rPr lang="en-CA" sz="1800" dirty="0">
                <a:solidFill>
                  <a:srgbClr val="080808"/>
                </a:solidFill>
                <a:effectLst/>
                <a:latin typeface="JetBrains Mono"/>
              </a:rPr>
              <a:t>&gt;</a:t>
            </a:r>
            <a:br>
              <a:rPr lang="en-CA" sz="1800" dirty="0">
                <a:solidFill>
                  <a:srgbClr val="080808"/>
                </a:solidFill>
                <a:effectLst/>
                <a:latin typeface="JetBrains Mono"/>
              </a:rPr>
            </a:b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&lt;/</a:t>
            </a:r>
            <a:r>
              <a:rPr lang="en-CA" sz="1800" dirty="0">
                <a:solidFill>
                  <a:srgbClr val="0033B3"/>
                </a:solidFill>
                <a:effectLst/>
                <a:latin typeface="JetBrains Mono"/>
              </a:rPr>
              <a:t>application</a:t>
            </a:r>
            <a:r>
              <a:rPr lang="en-CA" sz="1800" dirty="0">
                <a:solidFill>
                  <a:srgbClr val="080808"/>
                </a:solidFill>
                <a:effectLst/>
                <a:latin typeface="JetBrains Mono"/>
              </a:rPr>
              <a:t>&gt;</a:t>
            </a:r>
          </a:p>
          <a:p>
            <a:pPr algn="l" fontAlgn="auto"/>
            <a:endParaRPr lang="en-CA" dirty="0">
              <a:effectLst/>
              <a:latin typeface="var(--devsite-code-font-family)"/>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29</a:t>
            </a:fld>
            <a:endParaRPr lang="en-US" altLang="en-US"/>
          </a:p>
        </p:txBody>
      </p:sp>
    </p:spTree>
    <p:extLst>
      <p:ext uri="{BB962C8B-B14F-4D97-AF65-F5344CB8AC3E}">
        <p14:creationId xmlns:p14="http://schemas.microsoft.com/office/powerpoint/2010/main" val="364627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3</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406662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4</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287277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5</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r>
              <a:rPr lang="en-GB" dirty="0">
                <a:solidFill>
                  <a:srgbClr val="000000"/>
                </a:solidFill>
                <a:effectLst/>
                <a:latin typeface="Menlo" panose="020B0609030804020204" pitchFamily="49" charset="0"/>
              </a:rPr>
              <a:t>The "disk free" command shows total/used/available disk space for each filesystem listed on the command line, or all </a:t>
            </a:r>
            <a:r>
              <a:rPr lang="en-GB" b="1" dirty="0">
                <a:solidFill>
                  <a:srgbClr val="000000"/>
                </a:solidFill>
                <a:effectLst/>
                <a:latin typeface="Menlo" panose="020B0609030804020204" pitchFamily="49" charset="0"/>
              </a:rPr>
              <a:t>currently mounted </a:t>
            </a:r>
            <a:r>
              <a:rPr lang="en-GB" dirty="0">
                <a:solidFill>
                  <a:srgbClr val="000000"/>
                </a:solidFill>
                <a:effectLst/>
                <a:latin typeface="Menlo" panose="020B0609030804020204" pitchFamily="49" charset="0"/>
              </a:rPr>
              <a:t>filesystems.</a:t>
            </a:r>
          </a:p>
          <a:p>
            <a:endParaRPr lang="en-GB" dirty="0">
              <a:solidFill>
                <a:srgbClr val="000000"/>
              </a:solidFill>
              <a:effectLst/>
              <a:latin typeface="Menlo" panose="020B0609030804020204" pitchFamily="49" charset="0"/>
            </a:endParaRPr>
          </a:p>
          <a:p>
            <a:r>
              <a:rPr lang="en-GB" dirty="0">
                <a:solidFill>
                  <a:srgbClr val="000000"/>
                </a:solidFill>
                <a:effectLst/>
                <a:latin typeface="Menlo" panose="020B0609030804020204" pitchFamily="49" charset="0"/>
              </a:rPr>
              <a:t>Learn about Android </a:t>
            </a:r>
            <a:r>
              <a:rPr lang="en-GB" dirty="0" err="1">
                <a:solidFill>
                  <a:srgbClr val="000000"/>
                </a:solidFill>
                <a:effectLst/>
                <a:latin typeface="Menlo" panose="020B0609030804020204" pitchFamily="49" charset="0"/>
              </a:rPr>
              <a:t>fstab</a:t>
            </a:r>
            <a:r>
              <a:rPr lang="en-GB" dirty="0">
                <a:solidFill>
                  <a:srgbClr val="000000"/>
                </a:solidFill>
                <a:effectLst/>
                <a:latin typeface="Menlo" panose="020B0609030804020204" pitchFamily="49" charset="0"/>
              </a:rPr>
              <a:t> file. Learn about the file system manager flags </a:t>
            </a:r>
            <a:r>
              <a:rPr lang="en-GB" i="1" dirty="0">
                <a:solidFill>
                  <a:srgbClr val="000000"/>
                </a:solidFill>
                <a:effectLst/>
                <a:latin typeface="Menlo" panose="020B0609030804020204" pitchFamily="49" charset="0"/>
              </a:rPr>
              <a:t> </a:t>
            </a:r>
            <a:r>
              <a:rPr lang="en-GB" i="1" dirty="0" err="1">
                <a:solidFill>
                  <a:srgbClr val="000000"/>
                </a:solidFill>
                <a:effectLst/>
                <a:latin typeface="Menlo" panose="020B0609030804020204" pitchFamily="49" charset="0"/>
              </a:rPr>
              <a:t>fs_mgr_flags</a:t>
            </a:r>
            <a:endParaRPr lang="en-GB" i="1" dirty="0">
              <a:solidFill>
                <a:srgbClr val="000000"/>
              </a:solidFill>
              <a:effectLst/>
              <a:latin typeface="Menlo" panose="020B060903080402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solidFill>
                  <a:srgbClr val="000000"/>
                </a:solidFill>
                <a:effectLst/>
                <a:latin typeface="Menlo" panose="020B0609030804020204" pitchFamily="49" charset="0"/>
              </a:rPr>
              <a:t>avb</a:t>
            </a:r>
            <a:r>
              <a:rPr lang="en-GB" dirty="0">
                <a:solidFill>
                  <a:srgbClr val="000000"/>
                </a:solidFill>
                <a:effectLst/>
                <a:latin typeface="Menlo" panose="020B0609030804020204" pitchFamily="49" charset="0"/>
              </a:rPr>
              <a:t>=</a:t>
            </a:r>
            <a:r>
              <a:rPr lang="en-GB" dirty="0" err="1">
                <a:solidFill>
                  <a:srgbClr val="000000"/>
                </a:solidFill>
                <a:effectLst/>
                <a:latin typeface="Menlo" panose="020B0609030804020204" pitchFamily="49" charset="0"/>
              </a:rPr>
              <a:t>vbmeta,first_stage_mount</a:t>
            </a:r>
            <a:endParaRPr lang="en-GB" dirty="0">
              <a:solidFill>
                <a:srgbClr val="000000"/>
              </a:solidFill>
              <a:effectLst/>
              <a:latin typeface="Menlo" panose="020B0609030804020204" pitchFamily="49" charset="0"/>
            </a:endParaRPr>
          </a:p>
          <a:p>
            <a:endParaRPr lang="en-GB" dirty="0">
              <a:solidFill>
                <a:srgbClr val="000000"/>
              </a:solidFill>
              <a:effectLst/>
              <a:latin typeface="Menlo" panose="020B0609030804020204" pitchFamily="49" charset="0"/>
            </a:endParaRPr>
          </a:p>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11465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6</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r>
              <a:rPr lang="en-GB" dirty="0">
                <a:solidFill>
                  <a:srgbClr val="000000"/>
                </a:solidFill>
                <a:effectLst/>
                <a:latin typeface="Menlo" panose="020B0609030804020204" pitchFamily="49" charset="0"/>
              </a:rPr>
              <a:t>The "disk free" command shows total/used/available disk space for each filesystem listed on the command line, or all </a:t>
            </a:r>
            <a:r>
              <a:rPr lang="en-GB" b="1" dirty="0">
                <a:solidFill>
                  <a:srgbClr val="000000"/>
                </a:solidFill>
                <a:effectLst/>
                <a:latin typeface="Menlo" panose="020B0609030804020204" pitchFamily="49" charset="0"/>
              </a:rPr>
              <a:t>currently mounted </a:t>
            </a:r>
            <a:r>
              <a:rPr lang="en-GB" dirty="0">
                <a:solidFill>
                  <a:srgbClr val="000000"/>
                </a:solidFill>
                <a:effectLst/>
                <a:latin typeface="Menlo" panose="020B0609030804020204" pitchFamily="49" charset="0"/>
              </a:rPr>
              <a:t>filesystems.</a:t>
            </a:r>
          </a:p>
          <a:p>
            <a:endParaRPr lang="en-GB" dirty="0">
              <a:solidFill>
                <a:srgbClr val="000000"/>
              </a:solidFill>
              <a:effectLst/>
              <a:latin typeface="Menlo" panose="020B0609030804020204" pitchFamily="49" charset="0"/>
            </a:endParaRPr>
          </a:p>
          <a:p>
            <a:r>
              <a:rPr lang="en-GB" dirty="0">
                <a:solidFill>
                  <a:srgbClr val="000000"/>
                </a:solidFill>
                <a:effectLst/>
                <a:latin typeface="Menlo" panose="020B0609030804020204" pitchFamily="49" charset="0"/>
              </a:rPr>
              <a:t>Learn about Android </a:t>
            </a:r>
            <a:r>
              <a:rPr lang="en-GB" dirty="0" err="1">
                <a:solidFill>
                  <a:srgbClr val="000000"/>
                </a:solidFill>
                <a:effectLst/>
                <a:latin typeface="Menlo" panose="020B0609030804020204" pitchFamily="49" charset="0"/>
              </a:rPr>
              <a:t>fstab</a:t>
            </a:r>
            <a:r>
              <a:rPr lang="en-GB" dirty="0">
                <a:solidFill>
                  <a:srgbClr val="000000"/>
                </a:solidFill>
                <a:effectLst/>
                <a:latin typeface="Menlo" panose="020B0609030804020204" pitchFamily="49" charset="0"/>
              </a:rPr>
              <a:t> file. Learn about the file system manager flags </a:t>
            </a:r>
            <a:r>
              <a:rPr lang="en-GB" i="1" dirty="0">
                <a:solidFill>
                  <a:srgbClr val="000000"/>
                </a:solidFill>
                <a:effectLst/>
                <a:latin typeface="Menlo" panose="020B0609030804020204" pitchFamily="49" charset="0"/>
              </a:rPr>
              <a:t> </a:t>
            </a:r>
            <a:r>
              <a:rPr lang="en-GB" i="1" dirty="0" err="1">
                <a:solidFill>
                  <a:srgbClr val="000000"/>
                </a:solidFill>
                <a:effectLst/>
                <a:latin typeface="Menlo" panose="020B0609030804020204" pitchFamily="49" charset="0"/>
              </a:rPr>
              <a:t>fs_mgr_flags</a:t>
            </a:r>
            <a:endParaRPr lang="en-GB" i="1" dirty="0">
              <a:solidFill>
                <a:srgbClr val="000000"/>
              </a:solidFill>
              <a:effectLst/>
              <a:latin typeface="Menlo" panose="020B060903080402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solidFill>
                  <a:srgbClr val="000000"/>
                </a:solidFill>
                <a:effectLst/>
                <a:latin typeface="Menlo" panose="020B0609030804020204" pitchFamily="49" charset="0"/>
              </a:rPr>
              <a:t>avb</a:t>
            </a:r>
            <a:r>
              <a:rPr lang="en-GB" dirty="0">
                <a:solidFill>
                  <a:srgbClr val="000000"/>
                </a:solidFill>
                <a:effectLst/>
                <a:latin typeface="Menlo" panose="020B0609030804020204" pitchFamily="49" charset="0"/>
              </a:rPr>
              <a:t>=</a:t>
            </a:r>
            <a:r>
              <a:rPr lang="en-GB" dirty="0" err="1">
                <a:solidFill>
                  <a:srgbClr val="000000"/>
                </a:solidFill>
                <a:effectLst/>
                <a:latin typeface="Menlo" panose="020B0609030804020204" pitchFamily="49" charset="0"/>
              </a:rPr>
              <a:t>vbmeta,first_stage_mount</a:t>
            </a:r>
            <a:endParaRPr lang="en-GB" dirty="0">
              <a:solidFill>
                <a:srgbClr val="000000"/>
              </a:solidFill>
              <a:effectLst/>
              <a:latin typeface="Menlo" panose="020B0609030804020204" pitchFamily="49" charset="0"/>
            </a:endParaRPr>
          </a:p>
          <a:p>
            <a:endParaRPr lang="en-GB" dirty="0">
              <a:solidFill>
                <a:srgbClr val="000000"/>
              </a:solidFill>
              <a:effectLst/>
              <a:latin typeface="Menlo" panose="020B0609030804020204" pitchFamily="49" charset="0"/>
            </a:endParaRPr>
          </a:p>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55119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7</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r>
              <a:rPr lang="en-GB" dirty="0">
                <a:solidFill>
                  <a:srgbClr val="000000"/>
                </a:solidFill>
                <a:effectLst/>
                <a:latin typeface="Menlo" panose="020B0609030804020204" pitchFamily="49" charset="0"/>
              </a:rPr>
              <a:t>https://</a:t>
            </a:r>
            <a:r>
              <a:rPr lang="en-GB" dirty="0" err="1">
                <a:solidFill>
                  <a:srgbClr val="000000"/>
                </a:solidFill>
                <a:effectLst/>
                <a:latin typeface="Menlo" panose="020B0609030804020204" pitchFamily="49" charset="0"/>
              </a:rPr>
              <a:t>developer.android.com</a:t>
            </a:r>
            <a:r>
              <a:rPr lang="en-GB" dirty="0">
                <a:solidFill>
                  <a:srgbClr val="000000"/>
                </a:solidFill>
                <a:effectLst/>
                <a:latin typeface="Menlo" panose="020B0609030804020204" pitchFamily="49" charset="0"/>
              </a:rPr>
              <a:t>/courses/android-basics-compose/course</a:t>
            </a:r>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225887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0BB6D2-0D31-FF46-BAAF-031B43D61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86E9467-8D05-404B-A351-3BDBA5473949}" type="slidenum">
              <a:rPr lang="en-US" altLang="en-US" sz="1200"/>
              <a:pPr/>
              <a:t>8</a:t>
            </a:fld>
            <a:endParaRPr lang="en-US" altLang="en-US" sz="1200"/>
          </a:p>
        </p:txBody>
      </p:sp>
      <p:sp>
        <p:nvSpPr>
          <p:cNvPr id="7171" name="Rectangle 2">
            <a:extLst>
              <a:ext uri="{FF2B5EF4-FFF2-40B4-BE49-F238E27FC236}">
                <a16:creationId xmlns:a16="http://schemas.microsoft.com/office/drawing/2014/main" id="{FFDCE71A-4B95-3401-AD67-45CA1BFF79D2}"/>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4638C635-D1DE-1582-1093-077F6C09600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27490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38B2A7B-5F61-1829-3E68-AE403AA0E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9</a:t>
            </a:fld>
            <a:endParaRPr lang="en-US" altLang="en-US" sz="1200"/>
          </a:p>
        </p:txBody>
      </p:sp>
      <p:sp>
        <p:nvSpPr>
          <p:cNvPr id="5123" name="Rectangle 2">
            <a:extLst>
              <a:ext uri="{FF2B5EF4-FFF2-40B4-BE49-F238E27FC236}">
                <a16:creationId xmlns:a16="http://schemas.microsoft.com/office/drawing/2014/main" id="{36545958-6347-AACD-14FF-37A667C60A0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0E092C2-F0BE-DB5C-9938-2E95298227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dirty="0">
                <a:latin typeface="Times" pitchFamily="2" charset="0"/>
              </a:rPr>
              <a:t>https://developer.android.com/codelabs/basic-android-kotlin-compose-first-program?continue=https%3A%2F%2Fdeveloper.android.com%2Fcourses%2Fpathways%2Fandroid-basics-compose-unit-1-pathway-1%23codelab-https%3A%2F%2Fdeveloper.android.com%2Fcodelabs%2Fbasic-android-kotlin-compose-first-program</a:t>
            </a:r>
          </a:p>
        </p:txBody>
      </p:sp>
    </p:spTree>
    <p:extLst>
      <p:ext uri="{BB962C8B-B14F-4D97-AF65-F5344CB8AC3E}">
        <p14:creationId xmlns:p14="http://schemas.microsoft.com/office/powerpoint/2010/main" val="334225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326650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9D21CF-E58C-0595-E95C-5AE9478B33BC}"/>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734C8BB4-34FC-A8ED-90F4-F90A1C41AA2E}"/>
              </a:ext>
            </a:extLst>
          </p:cNvPr>
          <p:cNvSpPr>
            <a:spLocks noGrp="1" noChangeArrowheads="1"/>
          </p:cNvSpPr>
          <p:nvPr>
            <p:ph type="sldNum" sz="quarter" idx="11"/>
          </p:nvPr>
        </p:nvSpPr>
        <p:spPr>
          <a:ln/>
        </p:spPr>
        <p:txBody>
          <a:bodyPr/>
          <a:lstStyle>
            <a:lvl1pPr>
              <a:defRPr/>
            </a:lvl1pPr>
          </a:lstStyle>
          <a:p>
            <a:r>
              <a:rPr lang="en-US" altLang="en-US"/>
              <a:t>1-</a:t>
            </a:r>
            <a:fld id="{E7B4F5BA-6742-3C4E-B845-93ADEB48F251}" type="slidenum">
              <a:rPr lang="en-US" altLang="en-US"/>
              <a:pPr/>
              <a:t>‹#›</a:t>
            </a:fld>
            <a:endParaRPr lang="en-US" altLang="en-US"/>
          </a:p>
        </p:txBody>
      </p:sp>
    </p:spTree>
    <p:extLst>
      <p:ext uri="{BB962C8B-B14F-4D97-AF65-F5344CB8AC3E}">
        <p14:creationId xmlns:p14="http://schemas.microsoft.com/office/powerpoint/2010/main" val="1803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B95E6B8-D1FE-E5BC-5FC2-90FC343487B9}"/>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4B041107-1450-A129-3EC9-3E989228E06D}"/>
              </a:ext>
            </a:extLst>
          </p:cNvPr>
          <p:cNvSpPr>
            <a:spLocks noGrp="1" noChangeArrowheads="1"/>
          </p:cNvSpPr>
          <p:nvPr>
            <p:ph type="sldNum" sz="quarter" idx="11"/>
          </p:nvPr>
        </p:nvSpPr>
        <p:spPr>
          <a:ln/>
        </p:spPr>
        <p:txBody>
          <a:bodyPr/>
          <a:lstStyle>
            <a:lvl1pPr>
              <a:defRPr/>
            </a:lvl1pPr>
          </a:lstStyle>
          <a:p>
            <a:r>
              <a:rPr lang="en-US" altLang="en-US"/>
              <a:t>1-</a:t>
            </a:r>
            <a:fld id="{013D96FA-CAD9-A343-B313-6578D00D1915}" type="slidenum">
              <a:rPr lang="en-US" altLang="en-US"/>
              <a:pPr/>
              <a:t>‹#›</a:t>
            </a:fld>
            <a:endParaRPr lang="en-US" altLang="en-US"/>
          </a:p>
        </p:txBody>
      </p:sp>
    </p:spTree>
    <p:extLst>
      <p:ext uri="{BB962C8B-B14F-4D97-AF65-F5344CB8AC3E}">
        <p14:creationId xmlns:p14="http://schemas.microsoft.com/office/powerpoint/2010/main" val="320531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a:extLst>
              <a:ext uri="{FF2B5EF4-FFF2-40B4-BE49-F238E27FC236}">
                <a16:creationId xmlns:a16="http://schemas.microsoft.com/office/drawing/2014/main" id="{9FF75ECA-CE49-4231-937F-E7DCA54ECAB4}"/>
              </a:ext>
            </a:extLst>
          </p:cNvPr>
          <p:cNvSpPr>
            <a:spLocks noGrp="1" noChangeArrowheads="1"/>
          </p:cNvSpPr>
          <p:nvPr>
            <p:ph type="sldNum" sz="quarter" idx="11"/>
          </p:nvPr>
        </p:nvSpPr>
        <p:spPr>
          <a:ln/>
        </p:spPr>
        <p:txBody>
          <a:bodyPr/>
          <a:lstStyle>
            <a:lvl1pPr>
              <a:defRPr/>
            </a:lvl1pPr>
          </a:lstStyle>
          <a:p>
            <a:r>
              <a:rPr lang="en-US" altLang="en-US"/>
              <a:t>1-</a:t>
            </a:r>
            <a:fld id="{64E5153A-D2A3-184B-A5E8-EDE5EEC30334}" type="slidenum">
              <a:rPr lang="en-US" altLang="en-US"/>
              <a:pPr/>
              <a:t>‹#›</a:t>
            </a:fld>
            <a:endParaRPr lang="en-US" altLang="en-US"/>
          </a:p>
        </p:txBody>
      </p:sp>
    </p:spTree>
    <p:extLst>
      <p:ext uri="{BB962C8B-B14F-4D97-AF65-F5344CB8AC3E}">
        <p14:creationId xmlns:p14="http://schemas.microsoft.com/office/powerpoint/2010/main" val="159820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1CF2C6-441B-26E6-1D31-85EBDAAC42A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AA991636-3926-5E26-A8EA-20447EABBCCF}"/>
              </a:ext>
            </a:extLst>
          </p:cNvPr>
          <p:cNvSpPr>
            <a:spLocks noGrp="1" noChangeArrowheads="1"/>
          </p:cNvSpPr>
          <p:nvPr>
            <p:ph type="sldNum" sz="quarter" idx="11"/>
          </p:nvPr>
        </p:nvSpPr>
        <p:spPr>
          <a:ln/>
        </p:spPr>
        <p:txBody>
          <a:bodyPr/>
          <a:lstStyle>
            <a:lvl1pPr>
              <a:defRPr/>
            </a:lvl1pPr>
          </a:lstStyle>
          <a:p>
            <a:r>
              <a:rPr lang="en-US" altLang="en-US"/>
              <a:t>1-</a:t>
            </a:r>
            <a:fld id="{54458890-F676-C648-9DC3-5AD21C96134E}" type="slidenum">
              <a:rPr lang="en-US" altLang="en-US"/>
              <a:pPr/>
              <a:t>‹#›</a:t>
            </a:fld>
            <a:endParaRPr lang="en-US" altLang="en-US"/>
          </a:p>
        </p:txBody>
      </p:sp>
    </p:spTree>
    <p:extLst>
      <p:ext uri="{BB962C8B-B14F-4D97-AF65-F5344CB8AC3E}">
        <p14:creationId xmlns:p14="http://schemas.microsoft.com/office/powerpoint/2010/main" val="229476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CCF5485-6C03-BE1E-EE59-CC95EBFBCA9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C453D5F5-8759-9449-7FEE-B2BF272E8EC7}"/>
              </a:ext>
            </a:extLst>
          </p:cNvPr>
          <p:cNvSpPr>
            <a:spLocks noGrp="1" noChangeArrowheads="1"/>
          </p:cNvSpPr>
          <p:nvPr>
            <p:ph type="sldNum" sz="quarter" idx="11"/>
          </p:nvPr>
        </p:nvSpPr>
        <p:spPr>
          <a:ln/>
        </p:spPr>
        <p:txBody>
          <a:bodyPr/>
          <a:lstStyle>
            <a:lvl1pPr>
              <a:defRPr/>
            </a:lvl1pPr>
          </a:lstStyle>
          <a:p>
            <a:r>
              <a:rPr lang="en-US" altLang="en-US"/>
              <a:t>1-</a:t>
            </a:r>
            <a:fld id="{460FDE11-A412-CE4A-9539-A0176EE2E481}" type="slidenum">
              <a:rPr lang="en-US" altLang="en-US"/>
              <a:pPr/>
              <a:t>‹#›</a:t>
            </a:fld>
            <a:endParaRPr lang="en-US" altLang="en-US"/>
          </a:p>
        </p:txBody>
      </p:sp>
    </p:spTree>
    <p:extLst>
      <p:ext uri="{BB962C8B-B14F-4D97-AF65-F5344CB8AC3E}">
        <p14:creationId xmlns:p14="http://schemas.microsoft.com/office/powerpoint/2010/main" val="359565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A38D71-5ACE-8AC1-CCCB-D609F0AF5D7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B2807E03-3F35-8E89-2A44-4D27E8F3E4CA}"/>
              </a:ext>
            </a:extLst>
          </p:cNvPr>
          <p:cNvSpPr>
            <a:spLocks noGrp="1" noChangeArrowheads="1"/>
          </p:cNvSpPr>
          <p:nvPr>
            <p:ph type="sldNum" sz="quarter" idx="11"/>
          </p:nvPr>
        </p:nvSpPr>
        <p:spPr>
          <a:ln/>
        </p:spPr>
        <p:txBody>
          <a:bodyPr/>
          <a:lstStyle>
            <a:lvl1pPr>
              <a:defRPr/>
            </a:lvl1pPr>
          </a:lstStyle>
          <a:p>
            <a:r>
              <a:rPr lang="en-US" altLang="en-US"/>
              <a:t>1-</a:t>
            </a:r>
            <a:fld id="{D2427771-D3AF-204C-97C2-2DF552144955}" type="slidenum">
              <a:rPr lang="en-US" altLang="en-US"/>
              <a:pPr/>
              <a:t>‹#›</a:t>
            </a:fld>
            <a:endParaRPr lang="en-US" altLang="en-US"/>
          </a:p>
        </p:txBody>
      </p:sp>
    </p:spTree>
    <p:extLst>
      <p:ext uri="{BB962C8B-B14F-4D97-AF65-F5344CB8AC3E}">
        <p14:creationId xmlns:p14="http://schemas.microsoft.com/office/powerpoint/2010/main" val="358112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3EC38B2-3135-0E72-4573-0B110F2DCFB1}"/>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66D24E48-586B-A34B-480F-74F4809857A3}"/>
              </a:ext>
            </a:extLst>
          </p:cNvPr>
          <p:cNvSpPr>
            <a:spLocks noGrp="1" noChangeArrowheads="1"/>
          </p:cNvSpPr>
          <p:nvPr>
            <p:ph type="sldNum" sz="quarter" idx="11"/>
          </p:nvPr>
        </p:nvSpPr>
        <p:spPr>
          <a:ln/>
        </p:spPr>
        <p:txBody>
          <a:bodyPr/>
          <a:lstStyle>
            <a:lvl1pPr>
              <a:defRPr/>
            </a:lvl1pPr>
          </a:lstStyle>
          <a:p>
            <a:r>
              <a:rPr lang="en-US" altLang="en-US"/>
              <a:t>1-</a:t>
            </a:r>
            <a:fld id="{90D29B55-3A95-9446-8182-9279F12E1D6C}" type="slidenum">
              <a:rPr lang="en-US" altLang="en-US"/>
              <a:pPr/>
              <a:t>‹#›</a:t>
            </a:fld>
            <a:endParaRPr lang="en-US" altLang="en-US"/>
          </a:p>
        </p:txBody>
      </p:sp>
    </p:spTree>
    <p:extLst>
      <p:ext uri="{BB962C8B-B14F-4D97-AF65-F5344CB8AC3E}">
        <p14:creationId xmlns:p14="http://schemas.microsoft.com/office/powerpoint/2010/main" val="134823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C2D8A1-2833-533C-9F32-A62ADD8009E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DBA138F7-BBF0-0708-BE0B-7310135B279D}"/>
              </a:ext>
            </a:extLst>
          </p:cNvPr>
          <p:cNvSpPr>
            <a:spLocks noGrp="1" noChangeArrowheads="1"/>
          </p:cNvSpPr>
          <p:nvPr>
            <p:ph type="sldNum" sz="quarter" idx="11"/>
          </p:nvPr>
        </p:nvSpPr>
        <p:spPr>
          <a:ln/>
        </p:spPr>
        <p:txBody>
          <a:bodyPr/>
          <a:lstStyle>
            <a:lvl1pPr>
              <a:defRPr/>
            </a:lvl1pPr>
          </a:lstStyle>
          <a:p>
            <a:r>
              <a:rPr lang="en-US" altLang="en-US"/>
              <a:t>1-</a:t>
            </a:r>
            <a:fld id="{ACB82AAE-0EEE-4248-B172-2BC2D5C37813}" type="slidenum">
              <a:rPr lang="en-US" altLang="en-US"/>
              <a:pPr/>
              <a:t>‹#›</a:t>
            </a:fld>
            <a:endParaRPr lang="en-US" altLang="en-US"/>
          </a:p>
        </p:txBody>
      </p:sp>
    </p:spTree>
    <p:extLst>
      <p:ext uri="{BB962C8B-B14F-4D97-AF65-F5344CB8AC3E}">
        <p14:creationId xmlns:p14="http://schemas.microsoft.com/office/powerpoint/2010/main" val="401930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69FE715-6472-5507-DE16-8500F98341C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129503FD-3CA0-8753-940C-2405C55EE777}"/>
              </a:ext>
            </a:extLst>
          </p:cNvPr>
          <p:cNvSpPr>
            <a:spLocks noGrp="1" noChangeArrowheads="1"/>
          </p:cNvSpPr>
          <p:nvPr>
            <p:ph type="sldNum" sz="quarter" idx="11"/>
          </p:nvPr>
        </p:nvSpPr>
        <p:spPr>
          <a:ln/>
        </p:spPr>
        <p:txBody>
          <a:bodyPr/>
          <a:lstStyle>
            <a:lvl1pPr>
              <a:defRPr/>
            </a:lvl1pPr>
          </a:lstStyle>
          <a:p>
            <a:r>
              <a:rPr lang="en-US" altLang="en-US"/>
              <a:t>1-</a:t>
            </a:r>
            <a:fld id="{8CD004C1-111A-BE45-A710-CA4FDBD17045}" type="slidenum">
              <a:rPr lang="en-US" altLang="en-US"/>
              <a:pPr/>
              <a:t>‹#›</a:t>
            </a:fld>
            <a:endParaRPr lang="en-US" altLang="en-US"/>
          </a:p>
        </p:txBody>
      </p:sp>
    </p:spTree>
    <p:extLst>
      <p:ext uri="{BB962C8B-B14F-4D97-AF65-F5344CB8AC3E}">
        <p14:creationId xmlns:p14="http://schemas.microsoft.com/office/powerpoint/2010/main" val="41210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E78E268-CC5F-5B4E-BB69-3A83119DD8D4}"/>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60C544AD-95BF-6383-C403-E6E951E058D6}"/>
              </a:ext>
            </a:extLst>
          </p:cNvPr>
          <p:cNvSpPr>
            <a:spLocks noGrp="1" noChangeArrowheads="1"/>
          </p:cNvSpPr>
          <p:nvPr>
            <p:ph type="sldNum" sz="quarter" idx="11"/>
          </p:nvPr>
        </p:nvSpPr>
        <p:spPr>
          <a:ln/>
        </p:spPr>
        <p:txBody>
          <a:bodyPr/>
          <a:lstStyle>
            <a:lvl1pPr>
              <a:defRPr/>
            </a:lvl1pPr>
          </a:lstStyle>
          <a:p>
            <a:r>
              <a:rPr lang="en-US" altLang="en-US"/>
              <a:t>1-</a:t>
            </a:r>
            <a:fld id="{8F83A21C-EE6C-B948-9886-AE74C01D98D4}" type="slidenum">
              <a:rPr lang="en-US" altLang="en-US"/>
              <a:pPr/>
              <a:t>‹#›</a:t>
            </a:fld>
            <a:endParaRPr lang="en-US" altLang="en-US"/>
          </a:p>
        </p:txBody>
      </p:sp>
    </p:spTree>
    <p:extLst>
      <p:ext uri="{BB962C8B-B14F-4D97-AF65-F5344CB8AC3E}">
        <p14:creationId xmlns:p14="http://schemas.microsoft.com/office/powerpoint/2010/main" val="384634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08DDAC-7CF5-EA12-C43E-099A914862AA}"/>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CFF96B6-4578-7360-0942-B03747A5F238}"/>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9812" name="Rectangle 4">
            <a:extLst>
              <a:ext uri="{FF2B5EF4-FFF2-40B4-BE49-F238E27FC236}">
                <a16:creationId xmlns:a16="http://schemas.microsoft.com/office/drawing/2014/main" id="{ABD9CE62-0922-C68E-EFCF-E8E1426AD72F}"/>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119813" name="Rectangle 5">
            <a:extLst>
              <a:ext uri="{FF2B5EF4-FFF2-40B4-BE49-F238E27FC236}">
                <a16:creationId xmlns:a16="http://schemas.microsoft.com/office/drawing/2014/main" id="{35165DD0-F684-3322-E46B-491B72F5B1C5}"/>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55816567-8DCB-D748-810F-235C605AEB05}" type="slidenum">
              <a:rPr lang="en-US" altLang="en-US"/>
              <a:pPr/>
              <a:t>‹#›</a:t>
            </a:fld>
            <a:endParaRPr lang="en-US" altLang="en-US"/>
          </a:p>
        </p:txBody>
      </p:sp>
      <p:sp>
        <p:nvSpPr>
          <p:cNvPr id="1030" name="Line 6">
            <a:extLst>
              <a:ext uri="{FF2B5EF4-FFF2-40B4-BE49-F238E27FC236}">
                <a16:creationId xmlns:a16="http://schemas.microsoft.com/office/drawing/2014/main" id="{418A42DD-5EEE-CEE2-A627-C46FC1A08172}"/>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0222EDEA-245B-33B2-A5FC-B5FAD47D0CE8}"/>
              </a:ext>
            </a:extLst>
          </p:cNvPr>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courses/android-basics-compose/unit-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android.com/courses/android-basics-compose/unit-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training/kotlinplayground"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customXml" Target="../ink/ink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courses/android-basics-compose/cours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codelabs/basic-android-kotlin-compose-first-program?continue=https%3A%2F%2Fdeveloper.android.com%2Fcourses%2Fpathways%2Fandroid-basics-compose-unit-1-pathway-1%23codelab-https%3A%2F%2Fdeveloper.android.com%2Fcodelabs%2Fbasic-android-kotlin-compose-first-progra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developer.android.com/studio/in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48BC4-FA8A-C701-11B4-DF097ABAB6C5}"/>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C3172F3E-CD50-5958-9B66-D7F6DBE335F3}"/>
              </a:ext>
            </a:extLst>
          </p:cNvPr>
          <p:cNvSpPr>
            <a:spLocks noGrp="1" noChangeArrowheads="1"/>
          </p:cNvSpPr>
          <p:nvPr>
            <p:ph type="title"/>
          </p:nvPr>
        </p:nvSpPr>
        <p:spPr>
          <a:xfrm>
            <a:off x="1792288" y="4724400"/>
            <a:ext cx="5486400" cy="642938"/>
          </a:xfrm>
        </p:spPr>
        <p:txBody>
          <a:bodyPr wrap="square" anchor="b">
            <a:noAutofit/>
          </a:bodyPr>
          <a:lstStyle/>
          <a:p>
            <a:pPr eaLnBrk="1" hangingPunct="1">
              <a:lnSpc>
                <a:spcPct val="90000"/>
              </a:lnSpc>
            </a:pPr>
            <a:r>
              <a:rPr lang="en-US" altLang="en-US" sz="2800" dirty="0"/>
              <a:t>Mobile Computing Technology</a:t>
            </a:r>
            <a:endParaRPr lang="en-US" altLang="en-US" sz="1200" dirty="0"/>
          </a:p>
        </p:txBody>
      </p:sp>
      <p:pic>
        <p:nvPicPr>
          <p:cNvPr id="5" name="Picture 4" descr="A blue and black logo&#10;&#10;Description automatically generated">
            <a:extLst>
              <a:ext uri="{FF2B5EF4-FFF2-40B4-BE49-F238E27FC236}">
                <a16:creationId xmlns:a16="http://schemas.microsoft.com/office/drawing/2014/main" id="{2211F79B-2B34-8195-F2D4-590F0E60C47E}"/>
              </a:ext>
            </a:extLst>
          </p:cNvPr>
          <p:cNvPicPr>
            <a:picLocks noChangeAspect="1"/>
          </p:cNvPicPr>
          <p:nvPr/>
        </p:nvPicPr>
        <p:blipFill>
          <a:blip r:embed="rId3"/>
          <a:stretch>
            <a:fillRect/>
          </a:stretch>
        </p:blipFill>
        <p:spPr>
          <a:xfrm>
            <a:off x="1792288" y="2238122"/>
            <a:ext cx="5486400" cy="864106"/>
          </a:xfrm>
          <a:prstGeom prst="rect">
            <a:avLst/>
          </a:prstGeom>
          <a:noFill/>
        </p:spPr>
      </p:pic>
      <p:sp>
        <p:nvSpPr>
          <p:cNvPr id="4103" name="Text Placeholder 3">
            <a:extLst>
              <a:ext uri="{FF2B5EF4-FFF2-40B4-BE49-F238E27FC236}">
                <a16:creationId xmlns:a16="http://schemas.microsoft.com/office/drawing/2014/main" id="{7E3736B0-85DD-E33F-DA56-C6CE63C8E01A}"/>
              </a:ext>
            </a:extLst>
          </p:cNvPr>
          <p:cNvSpPr>
            <a:spLocks noGrp="1"/>
          </p:cNvSpPr>
          <p:nvPr>
            <p:ph type="body" sz="half" idx="2"/>
          </p:nvPr>
        </p:nvSpPr>
        <p:spPr>
          <a:xfrm>
            <a:off x="1792288" y="5367338"/>
            <a:ext cx="5486400" cy="804862"/>
          </a:xfrm>
        </p:spPr>
        <p:txBody>
          <a:bodyPr/>
          <a:lstStyle/>
          <a:p>
            <a:r>
              <a:rPr lang="en-US" dirty="0"/>
              <a:t>February, 2025</a:t>
            </a:r>
          </a:p>
        </p:txBody>
      </p:sp>
      <p:sp>
        <p:nvSpPr>
          <p:cNvPr id="4107" name="Slide Number Placeholder 5">
            <a:extLst>
              <a:ext uri="{FF2B5EF4-FFF2-40B4-BE49-F238E27FC236}">
                <a16:creationId xmlns:a16="http://schemas.microsoft.com/office/drawing/2014/main" id="{DCBC9E1C-498F-8979-FD94-8854E188B84C}"/>
              </a:ext>
            </a:extLst>
          </p:cNvPr>
          <p:cNvSpPr>
            <a:spLocks noGrp="1"/>
          </p:cNvSpPr>
          <p:nvPr>
            <p:ph type="sldNum" sz="quarter" idx="11"/>
          </p:nvPr>
        </p:nvSpPr>
        <p:spPr>
          <a:xfrm>
            <a:off x="6934200" y="6248400"/>
            <a:ext cx="1905000" cy="457200"/>
          </a:xfrm>
        </p:spPr>
        <p:txBody>
          <a:bodyPr/>
          <a:lstStyle/>
          <a:p>
            <a:pPr>
              <a:spcAft>
                <a:spcPts val="600"/>
              </a:spcAft>
            </a:pPr>
            <a:r>
              <a:rPr lang="en-US" altLang="en-US"/>
              <a:t>1-</a:t>
            </a:r>
            <a:fld id="{8F83A21C-EE6C-B948-9886-AE74C01D98D4}" type="slidenum">
              <a:rPr lang="en-US" altLang="en-US"/>
              <a:pPr>
                <a:spcAft>
                  <a:spcPts val="600"/>
                </a:spcAft>
              </a:pPr>
              <a:t>1</a:t>
            </a:fld>
            <a:endParaRPr lang="en-US" altLang="en-US"/>
          </a:p>
        </p:txBody>
      </p:sp>
    </p:spTree>
    <p:extLst>
      <p:ext uri="{BB962C8B-B14F-4D97-AF65-F5344CB8AC3E}">
        <p14:creationId xmlns:p14="http://schemas.microsoft.com/office/powerpoint/2010/main" val="86536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10</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Learning Objectives</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295400"/>
            <a:ext cx="8153400" cy="5105400"/>
          </a:xfrm>
        </p:spPr>
        <p:txBody>
          <a:bodyPr/>
          <a:lstStyle/>
          <a:p>
            <a:pPr algn="l"/>
            <a:r>
              <a:rPr lang="en-GB" b="1" u="none" strike="noStrike" dirty="0">
                <a:solidFill>
                  <a:srgbClr val="000000"/>
                </a:solidFill>
                <a:effectLst/>
                <a:latin typeface="var(--headline-font-family)"/>
                <a:hlinkClick r:id="rId3"/>
              </a:rPr>
              <a:t>Unit 1: Your first Android app</a:t>
            </a:r>
            <a:r>
              <a:rPr lang="en-GB" dirty="0"/>
              <a:t> </a:t>
            </a:r>
            <a:br>
              <a:rPr lang="en-GB" dirty="0"/>
            </a:br>
            <a:endParaRPr lang="en-GB" b="0" i="0" u="none" strike="noStrike" dirty="0">
              <a:effectLst/>
              <a:latin typeface="Google Sans Text"/>
            </a:endParaRPr>
          </a:p>
          <a:p>
            <a:pPr marL="0" indent="0">
              <a:buNone/>
            </a:pPr>
            <a:endParaRPr lang="en-US" altLang="en-US" dirty="0">
              <a:solidFill>
                <a:schemeClr val="accent6"/>
              </a:solidFill>
            </a:endParaRPr>
          </a:p>
        </p:txBody>
      </p:sp>
      <p:pic>
        <p:nvPicPr>
          <p:cNvPr id="2" name="Picture 1">
            <a:extLst>
              <a:ext uri="{FF2B5EF4-FFF2-40B4-BE49-F238E27FC236}">
                <a16:creationId xmlns:a16="http://schemas.microsoft.com/office/drawing/2014/main" id="{718166A0-401D-23FE-DD55-ECFEC320626C}"/>
              </a:ext>
            </a:extLst>
          </p:cNvPr>
          <p:cNvPicPr>
            <a:picLocks noChangeAspect="1"/>
          </p:cNvPicPr>
          <p:nvPr/>
        </p:nvPicPr>
        <p:blipFill>
          <a:blip r:embed="rId4"/>
          <a:stretch>
            <a:fillRect/>
          </a:stretch>
        </p:blipFill>
        <p:spPr>
          <a:xfrm>
            <a:off x="990600" y="2137284"/>
            <a:ext cx="7772400" cy="3147144"/>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5715C5E-6F66-A57B-6E38-6D556764DFAC}"/>
                  </a:ext>
                </a:extLst>
              </p14:cNvPr>
              <p14:cNvContentPartPr/>
              <p14:nvPr/>
            </p14:nvContentPartPr>
            <p14:xfrm>
              <a:off x="6636523" y="3521314"/>
              <a:ext cx="1024920" cy="343080"/>
            </p14:xfrm>
          </p:contentPart>
        </mc:Choice>
        <mc:Fallback xmlns="">
          <p:pic>
            <p:nvPicPr>
              <p:cNvPr id="3" name="Ink 2">
                <a:extLst>
                  <a:ext uri="{FF2B5EF4-FFF2-40B4-BE49-F238E27FC236}">
                    <a16:creationId xmlns:a16="http://schemas.microsoft.com/office/drawing/2014/main" id="{E5715C5E-6F66-A57B-6E38-6D556764DFAC}"/>
                  </a:ext>
                </a:extLst>
              </p:cNvPr>
              <p:cNvPicPr/>
              <p:nvPr/>
            </p:nvPicPr>
            <p:blipFill>
              <a:blip r:embed="rId6"/>
              <a:stretch>
                <a:fillRect/>
              </a:stretch>
            </p:blipFill>
            <p:spPr>
              <a:xfrm>
                <a:off x="6627523" y="3512674"/>
                <a:ext cx="1042560" cy="360720"/>
              </a:xfrm>
              <a:prstGeom prst="rect">
                <a:avLst/>
              </a:prstGeom>
            </p:spPr>
          </p:pic>
        </mc:Fallback>
      </mc:AlternateContent>
      <p:sp>
        <p:nvSpPr>
          <p:cNvPr id="4" name="TextBox 3">
            <a:extLst>
              <a:ext uri="{FF2B5EF4-FFF2-40B4-BE49-F238E27FC236}">
                <a16:creationId xmlns:a16="http://schemas.microsoft.com/office/drawing/2014/main" id="{97EB47F6-227C-7E61-9DA3-578B6248F81B}"/>
              </a:ext>
            </a:extLst>
          </p:cNvPr>
          <p:cNvSpPr txBox="1"/>
          <p:nvPr/>
        </p:nvSpPr>
        <p:spPr>
          <a:xfrm>
            <a:off x="6636523" y="2404942"/>
            <a:ext cx="784189" cy="461665"/>
          </a:xfrm>
          <a:prstGeom prst="rect">
            <a:avLst/>
          </a:prstGeom>
          <a:noFill/>
        </p:spPr>
        <p:txBody>
          <a:bodyPr wrap="none" rtlCol="0">
            <a:spAutoFit/>
          </a:bodyPr>
          <a:lstStyle/>
          <a:p>
            <a:r>
              <a:rPr lang="en-CH" dirty="0"/>
              <a:t>Now</a:t>
            </a:r>
          </a:p>
        </p:txBody>
      </p:sp>
      <p:sp>
        <p:nvSpPr>
          <p:cNvPr id="5" name="TextBox 4">
            <a:extLst>
              <a:ext uri="{FF2B5EF4-FFF2-40B4-BE49-F238E27FC236}">
                <a16:creationId xmlns:a16="http://schemas.microsoft.com/office/drawing/2014/main" id="{0F761723-04C2-CF3D-DA55-E05B11105044}"/>
              </a:ext>
            </a:extLst>
          </p:cNvPr>
          <p:cNvSpPr txBox="1"/>
          <p:nvPr/>
        </p:nvSpPr>
        <p:spPr>
          <a:xfrm>
            <a:off x="6636522" y="4514812"/>
            <a:ext cx="2403222" cy="461665"/>
          </a:xfrm>
          <a:prstGeom prst="rect">
            <a:avLst/>
          </a:prstGeom>
          <a:noFill/>
        </p:spPr>
        <p:txBody>
          <a:bodyPr wrap="none" rtlCol="0">
            <a:spAutoFit/>
          </a:bodyPr>
          <a:lstStyle/>
          <a:p>
            <a:r>
              <a:rPr lang="en-CH" dirty="0"/>
              <a:t>After the midterm</a:t>
            </a:r>
          </a:p>
        </p:txBody>
      </p:sp>
    </p:spTree>
    <p:extLst>
      <p:ext uri="{BB962C8B-B14F-4D97-AF65-F5344CB8AC3E}">
        <p14:creationId xmlns:p14="http://schemas.microsoft.com/office/powerpoint/2010/main" val="138623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a:xfrm>
            <a:off x="609600" y="381000"/>
            <a:ext cx="8153400" cy="1143000"/>
          </a:xfrm>
        </p:spPr>
        <p:txBody>
          <a:bodyPr wrap="square" anchor="t">
            <a:normAutofit/>
          </a:bodyPr>
          <a:lstStyle/>
          <a:p>
            <a:pPr eaLnBrk="1" hangingPunct="1"/>
            <a:r>
              <a:rPr lang="en-US" altLang="en-US" dirty="0"/>
              <a:t>Learning Objectives</a:t>
            </a:r>
          </a:p>
        </p:txBody>
      </p:sp>
      <p:pic>
        <p:nvPicPr>
          <p:cNvPr id="4" name="Picture 3">
            <a:extLst>
              <a:ext uri="{FF2B5EF4-FFF2-40B4-BE49-F238E27FC236}">
                <a16:creationId xmlns:a16="http://schemas.microsoft.com/office/drawing/2014/main" id="{442ECF2D-A8D2-E1D3-7312-60835FF949FB}"/>
              </a:ext>
            </a:extLst>
          </p:cNvPr>
          <p:cNvPicPr>
            <a:picLocks noChangeAspect="1"/>
          </p:cNvPicPr>
          <p:nvPr/>
        </p:nvPicPr>
        <p:blipFill>
          <a:blip r:embed="rId3"/>
          <a:stretch>
            <a:fillRect/>
          </a:stretch>
        </p:blipFill>
        <p:spPr>
          <a:xfrm>
            <a:off x="609600" y="2235136"/>
            <a:ext cx="8153400" cy="3302127"/>
          </a:xfrm>
          <a:prstGeom prst="rect">
            <a:avLst/>
          </a:prstGeom>
          <a:noFill/>
        </p:spPr>
      </p:pic>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xfrm>
            <a:off x="6934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spcAft>
                <a:spcPts val="600"/>
              </a:spcAft>
              <a:buFontTx/>
              <a:buNone/>
            </a:pPr>
            <a:r>
              <a:rPr lang="en-US" altLang="en-US" sz="1000">
                <a:solidFill>
                  <a:schemeClr val="tx1"/>
                </a:solidFill>
              </a:rPr>
              <a:t>1-</a:t>
            </a:r>
            <a:fld id="{F2441FDA-D81A-3544-B1DF-52732FB8B898}" type="slidenum">
              <a:rPr lang="en-US" altLang="en-US" sz="1000">
                <a:solidFill>
                  <a:schemeClr val="tx1"/>
                </a:solidFill>
              </a:rPr>
              <a:pPr>
                <a:spcBef>
                  <a:spcPct val="0"/>
                </a:spcBef>
                <a:spcAft>
                  <a:spcPts val="600"/>
                </a:spcAft>
                <a:buFontTx/>
                <a:buNone/>
              </a:pPr>
              <a:t>11</a:t>
            </a:fld>
            <a:endParaRPr lang="en-US" altLang="en-US" sz="1000">
              <a:solidFill>
                <a:schemeClr val="tx1"/>
              </a:solidFill>
            </a:endParaRPr>
          </a:p>
        </p:txBody>
      </p:sp>
      <p:sp>
        <p:nvSpPr>
          <p:cNvPr id="6" name="TextBox 5">
            <a:extLst>
              <a:ext uri="{FF2B5EF4-FFF2-40B4-BE49-F238E27FC236}">
                <a16:creationId xmlns:a16="http://schemas.microsoft.com/office/drawing/2014/main" id="{AF05622C-266D-C4FA-B03C-A45B05AA3E00}"/>
              </a:ext>
            </a:extLst>
          </p:cNvPr>
          <p:cNvSpPr txBox="1"/>
          <p:nvPr/>
        </p:nvSpPr>
        <p:spPr>
          <a:xfrm>
            <a:off x="625929" y="1464070"/>
            <a:ext cx="4572000" cy="830997"/>
          </a:xfrm>
          <a:prstGeom prst="rect">
            <a:avLst/>
          </a:prstGeom>
          <a:noFill/>
        </p:spPr>
        <p:txBody>
          <a:bodyPr wrap="square">
            <a:spAutoFit/>
          </a:bodyPr>
          <a:lstStyle/>
          <a:p>
            <a:pPr marL="342900" indent="-342900" algn="l">
              <a:buFont typeface="Arial" panose="020B0604020202020204" pitchFamily="34" charset="0"/>
              <a:buChar char="•"/>
            </a:pPr>
            <a:r>
              <a:rPr lang="en-GB" b="1" u="none" strike="noStrike" dirty="0">
                <a:solidFill>
                  <a:srgbClr val="000000"/>
                </a:solidFill>
                <a:effectLst/>
                <a:latin typeface="var(--headline-font-family)"/>
                <a:hlinkClick r:id="rId4"/>
              </a:rPr>
              <a:t>Unit 2: Building app UI</a:t>
            </a:r>
            <a:r>
              <a:rPr lang="en-GB" dirty="0"/>
              <a:t> </a:t>
            </a:r>
            <a:br>
              <a:rPr lang="en-GB" dirty="0"/>
            </a:br>
            <a:endParaRPr lang="en-CH" dirty="0"/>
          </a:p>
        </p:txBody>
      </p:sp>
      <p:sp>
        <p:nvSpPr>
          <p:cNvPr id="7" name="TextBox 6">
            <a:extLst>
              <a:ext uri="{FF2B5EF4-FFF2-40B4-BE49-F238E27FC236}">
                <a16:creationId xmlns:a16="http://schemas.microsoft.com/office/drawing/2014/main" id="{1BE0476E-7659-4740-85B6-DE2CEFC40EA2}"/>
              </a:ext>
            </a:extLst>
          </p:cNvPr>
          <p:cNvSpPr txBox="1"/>
          <p:nvPr/>
        </p:nvSpPr>
        <p:spPr>
          <a:xfrm>
            <a:off x="5732589" y="2438400"/>
            <a:ext cx="2403222" cy="461665"/>
          </a:xfrm>
          <a:prstGeom prst="rect">
            <a:avLst/>
          </a:prstGeom>
          <a:noFill/>
        </p:spPr>
        <p:txBody>
          <a:bodyPr wrap="none" rtlCol="0">
            <a:spAutoFit/>
          </a:bodyPr>
          <a:lstStyle/>
          <a:p>
            <a:r>
              <a:rPr lang="en-CH" dirty="0"/>
              <a:t>After the midterm</a:t>
            </a:r>
          </a:p>
        </p:txBody>
      </p:sp>
      <p:sp>
        <p:nvSpPr>
          <p:cNvPr id="8" name="TextBox 7">
            <a:extLst>
              <a:ext uri="{FF2B5EF4-FFF2-40B4-BE49-F238E27FC236}">
                <a16:creationId xmlns:a16="http://schemas.microsoft.com/office/drawing/2014/main" id="{81B7F165-58D9-7E56-0C01-5067A8D4DF24}"/>
              </a:ext>
            </a:extLst>
          </p:cNvPr>
          <p:cNvSpPr txBox="1"/>
          <p:nvPr/>
        </p:nvSpPr>
        <p:spPr>
          <a:xfrm>
            <a:off x="5732589" y="3500286"/>
            <a:ext cx="2403222" cy="461665"/>
          </a:xfrm>
          <a:prstGeom prst="rect">
            <a:avLst/>
          </a:prstGeom>
          <a:noFill/>
        </p:spPr>
        <p:txBody>
          <a:bodyPr wrap="none" rtlCol="0">
            <a:spAutoFit/>
          </a:bodyPr>
          <a:lstStyle/>
          <a:p>
            <a:r>
              <a:rPr lang="en-CH" dirty="0"/>
              <a:t>After the midterm</a:t>
            </a:r>
          </a:p>
        </p:txBody>
      </p:sp>
      <p:sp>
        <p:nvSpPr>
          <p:cNvPr id="9" name="TextBox 8">
            <a:extLst>
              <a:ext uri="{FF2B5EF4-FFF2-40B4-BE49-F238E27FC236}">
                <a16:creationId xmlns:a16="http://schemas.microsoft.com/office/drawing/2014/main" id="{5AD4EE86-9616-B75D-A62E-5D219F79B58A}"/>
              </a:ext>
            </a:extLst>
          </p:cNvPr>
          <p:cNvSpPr txBox="1"/>
          <p:nvPr/>
        </p:nvSpPr>
        <p:spPr>
          <a:xfrm>
            <a:off x="5732589" y="4562172"/>
            <a:ext cx="2403222" cy="461665"/>
          </a:xfrm>
          <a:prstGeom prst="rect">
            <a:avLst/>
          </a:prstGeom>
          <a:noFill/>
        </p:spPr>
        <p:txBody>
          <a:bodyPr wrap="none" rtlCol="0">
            <a:spAutoFit/>
          </a:bodyPr>
          <a:lstStyle/>
          <a:p>
            <a:r>
              <a:rPr lang="en-CH" dirty="0"/>
              <a:t>After the midterm</a:t>
            </a:r>
          </a:p>
        </p:txBody>
      </p:sp>
    </p:spTree>
    <p:extLst>
      <p:ext uri="{BB962C8B-B14F-4D97-AF65-F5344CB8AC3E}">
        <p14:creationId xmlns:p14="http://schemas.microsoft.com/office/powerpoint/2010/main" val="206431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511-FCA0-87C9-343A-7935AFDFD24A}"/>
              </a:ext>
            </a:extLst>
          </p:cNvPr>
          <p:cNvSpPr>
            <a:spLocks noGrp="1"/>
          </p:cNvSpPr>
          <p:nvPr>
            <p:ph type="title"/>
          </p:nvPr>
        </p:nvSpPr>
        <p:spPr/>
        <p:txBody>
          <a:bodyPr/>
          <a:lstStyle/>
          <a:p>
            <a:r>
              <a:rPr lang="en-CA" dirty="0"/>
              <a:t>Kotlin</a:t>
            </a:r>
          </a:p>
        </p:txBody>
      </p:sp>
      <p:sp>
        <p:nvSpPr>
          <p:cNvPr id="5" name="Slide Number Placeholder 4">
            <a:extLst>
              <a:ext uri="{FF2B5EF4-FFF2-40B4-BE49-F238E27FC236}">
                <a16:creationId xmlns:a16="http://schemas.microsoft.com/office/drawing/2014/main" id="{C4AA575E-DA79-1BEA-9B10-5BD59D8E1111}"/>
              </a:ext>
            </a:extLst>
          </p:cNvPr>
          <p:cNvSpPr>
            <a:spLocks noGrp="1"/>
          </p:cNvSpPr>
          <p:nvPr>
            <p:ph type="sldNum" sz="quarter" idx="11"/>
          </p:nvPr>
        </p:nvSpPr>
        <p:spPr/>
        <p:txBody>
          <a:bodyPr/>
          <a:lstStyle/>
          <a:p>
            <a:r>
              <a:rPr lang="en-US" altLang="en-US"/>
              <a:t>1-</a:t>
            </a:r>
            <a:fld id="{54458890-F676-C648-9DC3-5AD21C96134E}" type="slidenum">
              <a:rPr lang="en-US" altLang="en-US" smtClean="0"/>
              <a:pPr/>
              <a:t>12</a:t>
            </a:fld>
            <a:endParaRPr lang="en-US" altLang="en-US"/>
          </a:p>
        </p:txBody>
      </p:sp>
      <p:sp>
        <p:nvSpPr>
          <p:cNvPr id="4" name="Text Placeholder 3">
            <a:extLst>
              <a:ext uri="{FF2B5EF4-FFF2-40B4-BE49-F238E27FC236}">
                <a16:creationId xmlns:a16="http://schemas.microsoft.com/office/drawing/2014/main" id="{8A041FC6-4431-EB89-6A1C-07AFB3951678}"/>
              </a:ext>
            </a:extLst>
          </p:cNvPr>
          <p:cNvSpPr>
            <a:spLocks noGrp="1"/>
          </p:cNvSpPr>
          <p:nvPr>
            <p:ph type="body" idx="1"/>
          </p:nvPr>
        </p:nvSpPr>
        <p:spPr/>
        <p:txBody>
          <a:bodyPr/>
          <a:lstStyle/>
          <a:p>
            <a:r>
              <a:rPr lang="en-CA" dirty="0"/>
              <a:t>Programming language concepts in </a:t>
            </a:r>
          </a:p>
        </p:txBody>
      </p:sp>
    </p:spTree>
    <p:extLst>
      <p:ext uri="{BB962C8B-B14F-4D97-AF65-F5344CB8AC3E}">
        <p14:creationId xmlns:p14="http://schemas.microsoft.com/office/powerpoint/2010/main" val="168754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CA" dirty="0"/>
              <a:t>Kotlin</a:t>
            </a:r>
            <a:endParaRPr lang="en-US" dirty="0"/>
          </a:p>
        </p:txBody>
      </p:sp>
      <p:sp>
        <p:nvSpPr>
          <p:cNvPr id="5" name="TextBox 4">
            <a:extLst>
              <a:ext uri="{FF2B5EF4-FFF2-40B4-BE49-F238E27FC236}">
                <a16:creationId xmlns:a16="http://schemas.microsoft.com/office/drawing/2014/main" id="{A2857AB3-607F-8E78-9F26-323FAC27645B}"/>
              </a:ext>
            </a:extLst>
          </p:cNvPr>
          <p:cNvSpPr txBox="1"/>
          <p:nvPr/>
        </p:nvSpPr>
        <p:spPr bwMode="auto">
          <a:xfrm>
            <a:off x="609600" y="1600200"/>
            <a:ext cx="7772400" cy="4648200"/>
          </a:xfrm>
          <a:prstGeom prst="rect">
            <a:avLst/>
          </a:prstGeom>
          <a:noFill/>
          <a:ln>
            <a:noFill/>
          </a:ln>
        </p:spPr>
        <p:txBody>
          <a:bodyPr wrap="square" rtlCol="0" anchor="t">
            <a:noAutofit/>
          </a:bodyPr>
          <a:lstStyle/>
          <a:p>
            <a:pPr marL="457200" indent="-457200">
              <a:spcAft>
                <a:spcPts val="600"/>
              </a:spcAft>
              <a:buFont typeface="Arial" panose="020B0604020202020204" pitchFamily="34" charset="0"/>
              <a:buChar char="•"/>
            </a:pPr>
            <a:r>
              <a:rPr lang="en-CA" altLang="en-US" sz="3200" dirty="0">
                <a:solidFill>
                  <a:schemeClr val="accent2"/>
                </a:solidFill>
                <a:latin typeface="Helvetica" pitchFamily="2" charset="0"/>
              </a:rPr>
              <a:t>The language recommended by Google when creating new Android apps</a:t>
            </a:r>
          </a:p>
          <a:p>
            <a:pPr marL="457200" indent="-457200">
              <a:spcAft>
                <a:spcPts val="600"/>
              </a:spcAft>
              <a:buFont typeface="Arial" panose="020B0604020202020204" pitchFamily="34" charset="0"/>
              <a:buChar char="•"/>
            </a:pPr>
            <a:r>
              <a:rPr lang="en-CA" sz="4000" dirty="0">
                <a:latin typeface="Helvetica" pitchFamily="2" charset="0"/>
                <a:hlinkClick r:id="rId3"/>
              </a:rPr>
              <a:t>Kotlin Playground</a:t>
            </a:r>
            <a:endParaRPr lang="en-CA" sz="3600" dirty="0">
              <a:solidFill>
                <a:schemeClr val="accent2"/>
              </a:solidFill>
              <a:latin typeface="Helvetica" pitchFamily="2" charset="0"/>
            </a:endParaRPr>
          </a:p>
          <a:p>
            <a:pPr marL="914400" lvl="1" indent="-457200">
              <a:spcAft>
                <a:spcPts val="600"/>
              </a:spcAft>
              <a:buFont typeface="Arial" panose="020B0604020202020204" pitchFamily="34" charset="0"/>
              <a:buChar char="•"/>
            </a:pPr>
            <a:endParaRPr lang="en-CA" sz="2000" dirty="0">
              <a:solidFill>
                <a:schemeClr val="accent2"/>
              </a:solidFill>
            </a:endParaRPr>
          </a:p>
          <a:p>
            <a:pPr marL="914400" lvl="1" indent="-457200">
              <a:spcAft>
                <a:spcPts val="600"/>
              </a:spcAft>
              <a:buFont typeface="Arial" panose="020B0604020202020204" pitchFamily="34" charset="0"/>
              <a:buChar char="•"/>
            </a:pPr>
            <a:endParaRPr lang="en-CA" sz="2000" dirty="0">
              <a:solidFill>
                <a:schemeClr val="accent2"/>
              </a:solidFill>
            </a:endParaRP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13</a:t>
            </a:fld>
            <a:endParaRPr lang="en-US" altLang="en-US"/>
          </a:p>
        </p:txBody>
      </p:sp>
    </p:spTree>
    <p:extLst>
      <p:ext uri="{BB962C8B-B14F-4D97-AF65-F5344CB8AC3E}">
        <p14:creationId xmlns:p14="http://schemas.microsoft.com/office/powerpoint/2010/main" val="4329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E9599-95D9-C814-4E99-D58EB28AB83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37B9AD1-6AB3-BEF1-CE64-D47EE0D951EE}"/>
              </a:ext>
            </a:extLst>
          </p:cNvPr>
          <p:cNvSpPr>
            <a:spLocks noGrp="1"/>
          </p:cNvSpPr>
          <p:nvPr>
            <p:ph type="title"/>
          </p:nvPr>
        </p:nvSpPr>
        <p:spPr>
          <a:xfrm>
            <a:off x="609600" y="381000"/>
            <a:ext cx="8153400" cy="1143000"/>
          </a:xfrm>
        </p:spPr>
        <p:txBody>
          <a:bodyPr wrap="square" anchor="t">
            <a:normAutofit fontScale="90000"/>
          </a:bodyPr>
          <a:lstStyle/>
          <a:p>
            <a:r>
              <a:rPr lang="en-CA" dirty="0"/>
              <a:t>Kotlin Playground – Online Compiler</a:t>
            </a:r>
            <a:endParaRPr lang="en-US" dirty="0"/>
          </a:p>
        </p:txBody>
      </p:sp>
      <p:pic>
        <p:nvPicPr>
          <p:cNvPr id="2" name="Picture 1" descr="A screenshot of a computer&#10;&#10;Description automatically generated">
            <a:extLst>
              <a:ext uri="{FF2B5EF4-FFF2-40B4-BE49-F238E27FC236}">
                <a16:creationId xmlns:a16="http://schemas.microsoft.com/office/drawing/2014/main" id="{CE617FA0-765C-D2AA-EA6F-7162FC26E8CF}"/>
              </a:ext>
            </a:extLst>
          </p:cNvPr>
          <p:cNvPicPr>
            <a:picLocks noChangeAspect="1"/>
          </p:cNvPicPr>
          <p:nvPr/>
        </p:nvPicPr>
        <p:blipFill>
          <a:blip r:embed="rId3"/>
          <a:stretch>
            <a:fillRect/>
          </a:stretch>
        </p:blipFill>
        <p:spPr>
          <a:xfrm>
            <a:off x="1336849" y="1600200"/>
            <a:ext cx="6698902" cy="4572000"/>
          </a:xfrm>
          <a:prstGeom prst="rect">
            <a:avLst/>
          </a:prstGeom>
          <a:noFill/>
        </p:spPr>
      </p:pic>
      <p:sp>
        <p:nvSpPr>
          <p:cNvPr id="15" name="Slide Number Placeholder 5">
            <a:extLst>
              <a:ext uri="{FF2B5EF4-FFF2-40B4-BE49-F238E27FC236}">
                <a16:creationId xmlns:a16="http://schemas.microsoft.com/office/drawing/2014/main" id="{2DEFF3F1-1055-B064-CF4D-E4E61B5007A5}"/>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14</a:t>
            </a:fld>
            <a:endParaRPr lang="en-US" altLang="en-US"/>
          </a:p>
        </p:txBody>
      </p:sp>
      <p:sp>
        <p:nvSpPr>
          <p:cNvPr id="5" name="TextBox 4">
            <a:extLst>
              <a:ext uri="{FF2B5EF4-FFF2-40B4-BE49-F238E27FC236}">
                <a16:creationId xmlns:a16="http://schemas.microsoft.com/office/drawing/2014/main" id="{B13DD67D-4221-E208-D05A-349F9C44A73A}"/>
              </a:ext>
            </a:extLst>
          </p:cNvPr>
          <p:cNvSpPr txBox="1"/>
          <p:nvPr/>
        </p:nvSpPr>
        <p:spPr bwMode="auto">
          <a:xfrm>
            <a:off x="609600" y="1600200"/>
            <a:ext cx="7772400" cy="4648200"/>
          </a:xfrm>
          <a:prstGeom prst="rect">
            <a:avLst/>
          </a:prstGeom>
          <a:noFill/>
          <a:ln>
            <a:noFill/>
          </a:ln>
        </p:spPr>
        <p:txBody>
          <a:bodyPr wrap="square" rtlCol="0" anchor="t">
            <a:noAutofit/>
          </a:bodyPr>
          <a:lstStyle/>
          <a:p>
            <a:pPr marL="914400" lvl="1" indent="-457200">
              <a:spcAft>
                <a:spcPts val="600"/>
              </a:spcAft>
              <a:buFont typeface="Arial" panose="020B0604020202020204" pitchFamily="34" charset="0"/>
              <a:buChar char="•"/>
            </a:pPr>
            <a:endParaRPr lang="en-CA" sz="2000" dirty="0">
              <a:solidFill>
                <a:schemeClr val="accent2"/>
              </a:solidFil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6E4FB9A-93BD-60ED-43F4-7322BC1C9A9C}"/>
                  </a:ext>
                </a:extLst>
              </p14:cNvPr>
              <p14:cNvContentPartPr/>
              <p14:nvPr/>
            </p14:nvContentPartPr>
            <p14:xfrm>
              <a:off x="2693160" y="4638600"/>
              <a:ext cx="67680" cy="549000"/>
            </p14:xfrm>
          </p:contentPart>
        </mc:Choice>
        <mc:Fallback xmlns="">
          <p:pic>
            <p:nvPicPr>
              <p:cNvPr id="3" name="Ink 2">
                <a:extLst>
                  <a:ext uri="{FF2B5EF4-FFF2-40B4-BE49-F238E27FC236}">
                    <a16:creationId xmlns:a16="http://schemas.microsoft.com/office/drawing/2014/main" id="{F6E4FB9A-93BD-60ED-43F4-7322BC1C9A9C}"/>
                  </a:ext>
                </a:extLst>
              </p:cNvPr>
              <p:cNvPicPr/>
              <p:nvPr/>
            </p:nvPicPr>
            <p:blipFill>
              <a:blip r:embed="rId5"/>
              <a:stretch>
                <a:fillRect/>
              </a:stretch>
            </p:blipFill>
            <p:spPr>
              <a:xfrm>
                <a:off x="2677320" y="4575240"/>
                <a:ext cx="9900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7B4B0BE-4ADC-7665-AEBF-24FF23D2FC3E}"/>
                  </a:ext>
                </a:extLst>
              </p14:cNvPr>
              <p14:cNvContentPartPr/>
              <p14:nvPr/>
            </p14:nvContentPartPr>
            <p14:xfrm>
              <a:off x="6319440" y="3448800"/>
              <a:ext cx="508680" cy="457200"/>
            </p14:xfrm>
          </p:contentPart>
        </mc:Choice>
        <mc:Fallback xmlns="">
          <p:pic>
            <p:nvPicPr>
              <p:cNvPr id="4" name="Ink 3">
                <a:extLst>
                  <a:ext uri="{FF2B5EF4-FFF2-40B4-BE49-F238E27FC236}">
                    <a16:creationId xmlns:a16="http://schemas.microsoft.com/office/drawing/2014/main" id="{F7B4B0BE-4ADC-7665-AEBF-24FF23D2FC3E}"/>
                  </a:ext>
                </a:extLst>
              </p:cNvPr>
              <p:cNvPicPr/>
              <p:nvPr/>
            </p:nvPicPr>
            <p:blipFill>
              <a:blip r:embed="rId7"/>
              <a:stretch>
                <a:fillRect/>
              </a:stretch>
            </p:blipFill>
            <p:spPr>
              <a:xfrm>
                <a:off x="6303600" y="3385440"/>
                <a:ext cx="54000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2D73234-1C3A-E788-C7BE-50D49CB44997}"/>
                  </a:ext>
                </a:extLst>
              </p14:cNvPr>
              <p14:cNvContentPartPr/>
              <p14:nvPr/>
            </p14:nvContentPartPr>
            <p14:xfrm>
              <a:off x="7083360" y="1900440"/>
              <a:ext cx="495000" cy="303480"/>
            </p14:xfrm>
          </p:contentPart>
        </mc:Choice>
        <mc:Fallback xmlns="">
          <p:pic>
            <p:nvPicPr>
              <p:cNvPr id="6" name="Ink 5">
                <a:extLst>
                  <a:ext uri="{FF2B5EF4-FFF2-40B4-BE49-F238E27FC236}">
                    <a16:creationId xmlns:a16="http://schemas.microsoft.com/office/drawing/2014/main" id="{E2D73234-1C3A-E788-C7BE-50D49CB44997}"/>
                  </a:ext>
                </a:extLst>
              </p:cNvPr>
              <p:cNvPicPr/>
              <p:nvPr/>
            </p:nvPicPr>
            <p:blipFill>
              <a:blip r:embed="rId9"/>
              <a:stretch>
                <a:fillRect/>
              </a:stretch>
            </p:blipFill>
            <p:spPr>
              <a:xfrm>
                <a:off x="7067520" y="1837080"/>
                <a:ext cx="5263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56C3AD5E-886B-B866-2AC9-25F9ADA5EC4D}"/>
                  </a:ext>
                </a:extLst>
              </p14:cNvPr>
              <p14:cNvContentPartPr/>
              <p14:nvPr/>
            </p14:nvContentPartPr>
            <p14:xfrm>
              <a:off x="2148480" y="2038320"/>
              <a:ext cx="1693080" cy="52200"/>
            </p14:xfrm>
          </p:contentPart>
        </mc:Choice>
        <mc:Fallback xmlns="">
          <p:pic>
            <p:nvPicPr>
              <p:cNvPr id="7" name="Ink 6">
                <a:extLst>
                  <a:ext uri="{FF2B5EF4-FFF2-40B4-BE49-F238E27FC236}">
                    <a16:creationId xmlns:a16="http://schemas.microsoft.com/office/drawing/2014/main" id="{56C3AD5E-886B-B866-2AC9-25F9ADA5EC4D}"/>
                  </a:ext>
                </a:extLst>
              </p:cNvPr>
              <p:cNvPicPr/>
              <p:nvPr/>
            </p:nvPicPr>
            <p:blipFill>
              <a:blip r:embed="rId11"/>
              <a:stretch>
                <a:fillRect/>
              </a:stretch>
            </p:blipFill>
            <p:spPr>
              <a:xfrm>
                <a:off x="2132640" y="1974960"/>
                <a:ext cx="17244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DB1DFD9-3C13-C32A-5C15-A8ED469CA835}"/>
                  </a:ext>
                </a:extLst>
              </p14:cNvPr>
              <p14:cNvContentPartPr/>
              <p14:nvPr/>
            </p14:nvContentPartPr>
            <p14:xfrm>
              <a:off x="2814120" y="3616560"/>
              <a:ext cx="36360" cy="478080"/>
            </p14:xfrm>
          </p:contentPart>
        </mc:Choice>
        <mc:Fallback xmlns="">
          <p:pic>
            <p:nvPicPr>
              <p:cNvPr id="8" name="Ink 7">
                <a:extLst>
                  <a:ext uri="{FF2B5EF4-FFF2-40B4-BE49-F238E27FC236}">
                    <a16:creationId xmlns:a16="http://schemas.microsoft.com/office/drawing/2014/main" id="{3DB1DFD9-3C13-C32A-5C15-A8ED469CA835}"/>
                  </a:ext>
                </a:extLst>
              </p:cNvPr>
              <p:cNvPicPr/>
              <p:nvPr/>
            </p:nvPicPr>
            <p:blipFill>
              <a:blip r:embed="rId13"/>
              <a:stretch>
                <a:fillRect/>
              </a:stretch>
            </p:blipFill>
            <p:spPr>
              <a:xfrm>
                <a:off x="2798280" y="3553200"/>
                <a:ext cx="67680" cy="604800"/>
              </a:xfrm>
              <a:prstGeom prst="rect">
                <a:avLst/>
              </a:prstGeom>
            </p:spPr>
          </p:pic>
        </mc:Fallback>
      </mc:AlternateContent>
    </p:spTree>
    <p:extLst>
      <p:ext uri="{BB962C8B-B14F-4D97-AF65-F5344CB8AC3E}">
        <p14:creationId xmlns:p14="http://schemas.microsoft.com/office/powerpoint/2010/main" val="74589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7D312-CAC6-74B8-C405-E1C37A873FB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6271D00-502D-40C7-7A5C-D3194CB41B83}"/>
              </a:ext>
            </a:extLst>
          </p:cNvPr>
          <p:cNvSpPr>
            <a:spLocks noGrp="1"/>
          </p:cNvSpPr>
          <p:nvPr>
            <p:ph type="title"/>
          </p:nvPr>
        </p:nvSpPr>
        <p:spPr>
          <a:xfrm>
            <a:off x="609600" y="381000"/>
            <a:ext cx="8153400" cy="1143000"/>
          </a:xfrm>
        </p:spPr>
        <p:txBody>
          <a:bodyPr wrap="square" anchor="t">
            <a:normAutofit/>
          </a:bodyPr>
          <a:lstStyle/>
          <a:p>
            <a:r>
              <a:rPr lang="en-CA" dirty="0"/>
              <a:t>Kotlin – “Hello, world!”</a:t>
            </a:r>
            <a:endParaRPr lang="en-US" dirty="0"/>
          </a:p>
        </p:txBody>
      </p:sp>
      <p:sp>
        <p:nvSpPr>
          <p:cNvPr id="5" name="TextBox 4">
            <a:extLst>
              <a:ext uri="{FF2B5EF4-FFF2-40B4-BE49-F238E27FC236}">
                <a16:creationId xmlns:a16="http://schemas.microsoft.com/office/drawing/2014/main" id="{94ECE89D-69F4-54EA-6383-2255C2817901}"/>
              </a:ext>
            </a:extLst>
          </p:cNvPr>
          <p:cNvSpPr txBox="1"/>
          <p:nvPr/>
        </p:nvSpPr>
        <p:spPr bwMode="auto">
          <a:xfrm>
            <a:off x="609600" y="1600200"/>
            <a:ext cx="8153400" cy="4648200"/>
          </a:xfrm>
          <a:prstGeom prst="rect">
            <a:avLst/>
          </a:prstGeom>
          <a:noFill/>
          <a:ln>
            <a:noFill/>
          </a:ln>
        </p:spPr>
        <p:txBody>
          <a:bodyPr wrap="square" rtlCol="0" anchor="t">
            <a:noAutofit/>
          </a:bodyPr>
          <a:lstStyle/>
          <a:p>
            <a:pPr>
              <a:spcAft>
                <a:spcPts val="600"/>
              </a:spcAft>
            </a:pPr>
            <a:r>
              <a:rPr lang="en-CA" altLang="en-US" sz="3200" dirty="0">
                <a:solidFill>
                  <a:schemeClr val="accent2"/>
                </a:solidFill>
                <a:latin typeface="Helvetica" pitchFamily="2" charset="0"/>
              </a:rPr>
              <a:t>fun </a:t>
            </a:r>
            <a:r>
              <a:rPr lang="en-CA" altLang="en-US" sz="3200" b="1" i="1" dirty="0">
                <a:solidFill>
                  <a:schemeClr val="accent2"/>
                </a:solidFill>
                <a:latin typeface="Helvetica" pitchFamily="2" charset="0"/>
              </a:rPr>
              <a:t>main</a:t>
            </a:r>
            <a:r>
              <a:rPr lang="en-CA" altLang="en-US" sz="3200" dirty="0">
                <a:solidFill>
                  <a:schemeClr val="accent2"/>
                </a:solidFill>
                <a:latin typeface="Helvetica" pitchFamily="2" charset="0"/>
              </a:rPr>
              <a:t>() {</a:t>
            </a:r>
          </a:p>
          <a:p>
            <a:pPr>
              <a:spcAft>
                <a:spcPts val="600"/>
              </a:spcAft>
            </a:pPr>
            <a:r>
              <a:rPr lang="en-CA" altLang="en-US" sz="3200" dirty="0">
                <a:solidFill>
                  <a:schemeClr val="accent2"/>
                </a:solidFill>
                <a:latin typeface="Helvetica" pitchFamily="2" charset="0"/>
              </a:rPr>
              <a:t>    </a:t>
            </a:r>
            <a:r>
              <a:rPr lang="en-CA" altLang="en-US" sz="3200" b="1" i="1" dirty="0" err="1">
                <a:solidFill>
                  <a:schemeClr val="accent2"/>
                </a:solidFill>
                <a:latin typeface="Helvetica" pitchFamily="2" charset="0"/>
              </a:rPr>
              <a:t>println</a:t>
            </a:r>
            <a:r>
              <a:rPr lang="en-CA" altLang="en-US" sz="3200" dirty="0">
                <a:solidFill>
                  <a:schemeClr val="accent2"/>
                </a:solidFill>
                <a:latin typeface="Helvetica" pitchFamily="2" charset="0"/>
              </a:rPr>
              <a:t>("Hello, world!")</a:t>
            </a:r>
          </a:p>
          <a:p>
            <a:pPr>
              <a:spcAft>
                <a:spcPts val="600"/>
              </a:spcAft>
            </a:pPr>
            <a:r>
              <a:rPr lang="en-CA" altLang="en-US" sz="3200" dirty="0">
                <a:solidFill>
                  <a:schemeClr val="accent2"/>
                </a:solidFill>
                <a:latin typeface="Helvetica" pitchFamily="2" charset="0"/>
              </a:rPr>
              <a:t>}</a:t>
            </a:r>
          </a:p>
          <a:p>
            <a:pPr>
              <a:spcAft>
                <a:spcPts val="600"/>
              </a:spcAft>
            </a:pPr>
            <a:endParaRPr lang="en-CA" sz="3200" dirty="0">
              <a:solidFill>
                <a:schemeClr val="accent2"/>
              </a:solidFill>
              <a:latin typeface="Helvetica" pitchFamily="2" charset="0"/>
            </a:endParaRPr>
          </a:p>
          <a:p>
            <a:pPr marL="457200" indent="-457200">
              <a:spcAft>
                <a:spcPts val="600"/>
              </a:spcAft>
              <a:buFont typeface="Arial" panose="020B0604020202020204" pitchFamily="34" charset="0"/>
              <a:buChar char="•"/>
            </a:pPr>
            <a:r>
              <a:rPr lang="en-CA" sz="3200" dirty="0">
                <a:solidFill>
                  <a:schemeClr val="accent2"/>
                </a:solidFill>
                <a:latin typeface="Helvetica" pitchFamily="2" charset="0"/>
              </a:rPr>
              <a:t>Kotlin is a compiled language</a:t>
            </a:r>
          </a:p>
          <a:p>
            <a:pPr marL="457200" indent="-457200">
              <a:spcAft>
                <a:spcPts val="600"/>
              </a:spcAft>
              <a:buFont typeface="Arial" panose="020B0604020202020204" pitchFamily="34" charset="0"/>
              <a:buChar char="•"/>
            </a:pPr>
            <a:r>
              <a:rPr lang="en-CA" sz="3200" dirty="0">
                <a:solidFill>
                  <a:schemeClr val="accent2"/>
                </a:solidFill>
                <a:latin typeface="Helvetica" pitchFamily="2" charset="0"/>
              </a:rPr>
              <a:t>main() is the </a:t>
            </a:r>
            <a:r>
              <a:rPr lang="en-CA" sz="3200" i="1" u="sng" dirty="0">
                <a:solidFill>
                  <a:schemeClr val="accent2"/>
                </a:solidFill>
                <a:latin typeface="Helvetica" pitchFamily="2" charset="0"/>
              </a:rPr>
              <a:t>entry point</a:t>
            </a:r>
          </a:p>
          <a:p>
            <a:pPr marL="457200" indent="-457200">
              <a:spcAft>
                <a:spcPts val="600"/>
              </a:spcAft>
              <a:buFont typeface="Arial" panose="020B0604020202020204" pitchFamily="34" charset="0"/>
              <a:buChar char="•"/>
            </a:pPr>
            <a:r>
              <a:rPr lang="en-CA" sz="3200" dirty="0">
                <a:solidFill>
                  <a:schemeClr val="accent2"/>
                </a:solidFill>
                <a:latin typeface="Helvetica" pitchFamily="2" charset="0"/>
              </a:rPr>
              <a:t>Similar to </a:t>
            </a:r>
            <a:r>
              <a:rPr lang="en-CA" sz="3200" i="1" dirty="0">
                <a:solidFill>
                  <a:schemeClr val="accent2"/>
                </a:solidFill>
                <a:latin typeface="Helvetica" pitchFamily="2" charset="0"/>
              </a:rPr>
              <a:t>main() </a:t>
            </a:r>
            <a:r>
              <a:rPr lang="en-CA" sz="3200" dirty="0">
                <a:solidFill>
                  <a:schemeClr val="accent2"/>
                </a:solidFill>
                <a:latin typeface="Helvetica" pitchFamily="2" charset="0"/>
              </a:rPr>
              <a:t>in C or </a:t>
            </a:r>
            <a:r>
              <a:rPr lang="en-CA" sz="3200" i="1" dirty="0">
                <a:solidFill>
                  <a:schemeClr val="accent2"/>
                </a:solidFill>
                <a:latin typeface="Helvetica" pitchFamily="2" charset="0"/>
              </a:rPr>
              <a:t>_start: </a:t>
            </a:r>
            <a:r>
              <a:rPr lang="en-CA" sz="3200" dirty="0">
                <a:solidFill>
                  <a:schemeClr val="accent2"/>
                </a:solidFill>
                <a:latin typeface="Helvetica" pitchFamily="2" charset="0"/>
              </a:rPr>
              <a:t>in</a:t>
            </a:r>
            <a:r>
              <a:rPr lang="en-CA" sz="3200" i="1" dirty="0">
                <a:solidFill>
                  <a:schemeClr val="accent2"/>
                </a:solidFill>
                <a:latin typeface="Helvetica" pitchFamily="2" charset="0"/>
              </a:rPr>
              <a:t> </a:t>
            </a:r>
            <a:r>
              <a:rPr lang="en-CA" sz="3200" dirty="0">
                <a:solidFill>
                  <a:schemeClr val="accent2"/>
                </a:solidFill>
                <a:latin typeface="Helvetica" pitchFamily="2" charset="0"/>
              </a:rPr>
              <a:t>Assembly</a:t>
            </a:r>
            <a:endParaRPr lang="en-CA" sz="3600" dirty="0">
              <a:solidFill>
                <a:schemeClr val="accent2"/>
              </a:solidFill>
              <a:latin typeface="Helvetica" pitchFamily="2" charset="0"/>
            </a:endParaRPr>
          </a:p>
          <a:p>
            <a:pPr lvl="1">
              <a:spcAft>
                <a:spcPts val="600"/>
              </a:spcAft>
            </a:pPr>
            <a:endParaRPr lang="en-CA" sz="2000" dirty="0">
              <a:solidFill>
                <a:schemeClr val="accent2"/>
              </a:solidFill>
            </a:endParaRPr>
          </a:p>
          <a:p>
            <a:pPr lvl="1">
              <a:spcAft>
                <a:spcPts val="600"/>
              </a:spcAft>
            </a:pPr>
            <a:endParaRPr lang="en-CA" sz="2000" dirty="0">
              <a:solidFill>
                <a:schemeClr val="accent2"/>
              </a:solidFill>
            </a:endParaRPr>
          </a:p>
        </p:txBody>
      </p:sp>
      <p:sp>
        <p:nvSpPr>
          <p:cNvPr id="15" name="Slide Number Placeholder 5">
            <a:extLst>
              <a:ext uri="{FF2B5EF4-FFF2-40B4-BE49-F238E27FC236}">
                <a16:creationId xmlns:a16="http://schemas.microsoft.com/office/drawing/2014/main" id="{353AC772-67F2-24D0-182B-27722CC4FCF0}"/>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15</a:t>
            </a:fld>
            <a:endParaRPr lang="en-US" altLang="en-US"/>
          </a:p>
        </p:txBody>
      </p:sp>
    </p:spTree>
    <p:extLst>
      <p:ext uri="{BB962C8B-B14F-4D97-AF65-F5344CB8AC3E}">
        <p14:creationId xmlns:p14="http://schemas.microsoft.com/office/powerpoint/2010/main" val="144213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5F72A-DCDB-198D-17F9-DD125DB02C3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8BAE207-C022-51E2-8CF9-21EB985C5E27}"/>
              </a:ext>
            </a:extLst>
          </p:cNvPr>
          <p:cNvSpPr>
            <a:spLocks noGrp="1"/>
          </p:cNvSpPr>
          <p:nvPr>
            <p:ph type="title"/>
          </p:nvPr>
        </p:nvSpPr>
        <p:spPr>
          <a:xfrm>
            <a:off x="609600" y="381000"/>
            <a:ext cx="8153400" cy="1143000"/>
          </a:xfrm>
        </p:spPr>
        <p:txBody>
          <a:bodyPr wrap="square" anchor="t">
            <a:normAutofit/>
          </a:bodyPr>
          <a:lstStyle/>
          <a:p>
            <a:r>
              <a:rPr lang="en-CA" dirty="0"/>
              <a:t>Kotlin functions (subprograms)</a:t>
            </a:r>
            <a:endParaRPr lang="en-US" dirty="0"/>
          </a:p>
        </p:txBody>
      </p:sp>
      <p:sp>
        <p:nvSpPr>
          <p:cNvPr id="15" name="Slide Number Placeholder 5">
            <a:extLst>
              <a:ext uri="{FF2B5EF4-FFF2-40B4-BE49-F238E27FC236}">
                <a16:creationId xmlns:a16="http://schemas.microsoft.com/office/drawing/2014/main" id="{ED9C45D2-889D-E48E-36D2-D630240821CD}"/>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16</a:t>
            </a:fld>
            <a:endParaRPr lang="en-US" altLang="en-US"/>
          </a:p>
        </p:txBody>
      </p:sp>
      <p:pic>
        <p:nvPicPr>
          <p:cNvPr id="2" name="Picture 1">
            <a:extLst>
              <a:ext uri="{FF2B5EF4-FFF2-40B4-BE49-F238E27FC236}">
                <a16:creationId xmlns:a16="http://schemas.microsoft.com/office/drawing/2014/main" id="{11645CCC-C128-3625-AB38-F5BE708EF87B}"/>
              </a:ext>
            </a:extLst>
          </p:cNvPr>
          <p:cNvPicPr>
            <a:picLocks noChangeAspect="1"/>
          </p:cNvPicPr>
          <p:nvPr/>
        </p:nvPicPr>
        <p:blipFill>
          <a:blip r:embed="rId3"/>
          <a:stretch>
            <a:fillRect/>
          </a:stretch>
        </p:blipFill>
        <p:spPr>
          <a:xfrm>
            <a:off x="188767" y="1912723"/>
            <a:ext cx="8766465" cy="2606246"/>
          </a:xfrm>
          <a:prstGeom prst="rect">
            <a:avLst/>
          </a:prstGeom>
        </p:spPr>
      </p:pic>
    </p:spTree>
    <p:extLst>
      <p:ext uri="{BB962C8B-B14F-4D97-AF65-F5344CB8AC3E}">
        <p14:creationId xmlns:p14="http://schemas.microsoft.com/office/powerpoint/2010/main" val="44015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3BF04-9501-A080-B0FE-A3630D7D1EA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EA162A5-91E9-51E3-BDDA-A64CF6C208AC}"/>
              </a:ext>
            </a:extLst>
          </p:cNvPr>
          <p:cNvSpPr>
            <a:spLocks noGrp="1"/>
          </p:cNvSpPr>
          <p:nvPr>
            <p:ph type="title"/>
          </p:nvPr>
        </p:nvSpPr>
        <p:spPr>
          <a:xfrm>
            <a:off x="609600" y="381000"/>
            <a:ext cx="8153400" cy="1143000"/>
          </a:xfrm>
        </p:spPr>
        <p:txBody>
          <a:bodyPr wrap="square" anchor="t">
            <a:normAutofit/>
          </a:bodyPr>
          <a:lstStyle/>
          <a:p>
            <a:r>
              <a:rPr lang="en-CA" dirty="0"/>
              <a:t>Kotlin functions (subprograms)</a:t>
            </a:r>
            <a:endParaRPr lang="en-US" dirty="0"/>
          </a:p>
        </p:txBody>
      </p:sp>
      <p:pic>
        <p:nvPicPr>
          <p:cNvPr id="3" name="Picture 2">
            <a:extLst>
              <a:ext uri="{FF2B5EF4-FFF2-40B4-BE49-F238E27FC236}">
                <a16:creationId xmlns:a16="http://schemas.microsoft.com/office/drawing/2014/main" id="{34C7CD87-207D-A96F-4F3A-8F0F7933E8E2}"/>
              </a:ext>
            </a:extLst>
          </p:cNvPr>
          <p:cNvPicPr>
            <a:picLocks noChangeAspect="1"/>
          </p:cNvPicPr>
          <p:nvPr/>
        </p:nvPicPr>
        <p:blipFill>
          <a:blip r:embed="rId3"/>
          <a:stretch>
            <a:fillRect/>
          </a:stretch>
        </p:blipFill>
        <p:spPr>
          <a:xfrm>
            <a:off x="609600" y="1929384"/>
            <a:ext cx="8153400" cy="3913632"/>
          </a:xfrm>
          <a:prstGeom prst="rect">
            <a:avLst/>
          </a:prstGeom>
          <a:noFill/>
        </p:spPr>
      </p:pic>
      <p:sp>
        <p:nvSpPr>
          <p:cNvPr id="15" name="Slide Number Placeholder 5">
            <a:extLst>
              <a:ext uri="{FF2B5EF4-FFF2-40B4-BE49-F238E27FC236}">
                <a16:creationId xmlns:a16="http://schemas.microsoft.com/office/drawing/2014/main" id="{60CAABA4-3D7D-34DC-8E62-437654294F2E}"/>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17</a:t>
            </a:fld>
            <a:endParaRPr lang="en-US" altLang="en-US"/>
          </a:p>
        </p:txBody>
      </p:sp>
    </p:spTree>
    <p:extLst>
      <p:ext uri="{BB962C8B-B14F-4D97-AF65-F5344CB8AC3E}">
        <p14:creationId xmlns:p14="http://schemas.microsoft.com/office/powerpoint/2010/main" val="126984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D5163-A741-0767-3D46-F18F899D7B5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D32A58A-6D26-31DD-D6C3-333C109A1C5A}"/>
              </a:ext>
            </a:extLst>
          </p:cNvPr>
          <p:cNvSpPr>
            <a:spLocks noGrp="1"/>
          </p:cNvSpPr>
          <p:nvPr>
            <p:ph type="title"/>
          </p:nvPr>
        </p:nvSpPr>
        <p:spPr>
          <a:xfrm>
            <a:off x="609600" y="381000"/>
            <a:ext cx="8153400" cy="1143000"/>
          </a:xfrm>
        </p:spPr>
        <p:txBody>
          <a:bodyPr wrap="square" anchor="t">
            <a:normAutofit/>
          </a:bodyPr>
          <a:lstStyle/>
          <a:p>
            <a:r>
              <a:rPr lang="en-CA" dirty="0"/>
              <a:t>Kotlin functions (subprograms)</a:t>
            </a:r>
            <a:endParaRPr lang="en-US" dirty="0"/>
          </a:p>
        </p:txBody>
      </p:sp>
      <p:pic>
        <p:nvPicPr>
          <p:cNvPr id="3" name="Picture 2">
            <a:extLst>
              <a:ext uri="{FF2B5EF4-FFF2-40B4-BE49-F238E27FC236}">
                <a16:creationId xmlns:a16="http://schemas.microsoft.com/office/drawing/2014/main" id="{32083472-8648-B8CD-35BE-D640CC3B00CC}"/>
              </a:ext>
            </a:extLst>
          </p:cNvPr>
          <p:cNvPicPr>
            <a:picLocks noChangeAspect="1"/>
          </p:cNvPicPr>
          <p:nvPr/>
        </p:nvPicPr>
        <p:blipFill>
          <a:blip r:embed="rId3"/>
          <a:stretch>
            <a:fillRect/>
          </a:stretch>
        </p:blipFill>
        <p:spPr>
          <a:xfrm>
            <a:off x="1240971" y="1576034"/>
            <a:ext cx="4114800" cy="1975104"/>
          </a:xfrm>
          <a:prstGeom prst="rect">
            <a:avLst/>
          </a:prstGeom>
          <a:noFill/>
        </p:spPr>
      </p:pic>
      <p:sp>
        <p:nvSpPr>
          <p:cNvPr id="15" name="Slide Number Placeholder 5">
            <a:extLst>
              <a:ext uri="{FF2B5EF4-FFF2-40B4-BE49-F238E27FC236}">
                <a16:creationId xmlns:a16="http://schemas.microsoft.com/office/drawing/2014/main" id="{24B2F952-B920-4EBE-6427-776039FD1810}"/>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18</a:t>
            </a:fld>
            <a:endParaRPr lang="en-US" altLang="en-US"/>
          </a:p>
        </p:txBody>
      </p:sp>
      <p:pic>
        <p:nvPicPr>
          <p:cNvPr id="2" name="Picture 1">
            <a:extLst>
              <a:ext uri="{FF2B5EF4-FFF2-40B4-BE49-F238E27FC236}">
                <a16:creationId xmlns:a16="http://schemas.microsoft.com/office/drawing/2014/main" id="{D60CC958-BAF0-2620-178F-C1583CD9227A}"/>
              </a:ext>
            </a:extLst>
          </p:cNvPr>
          <p:cNvPicPr>
            <a:picLocks noChangeAspect="1"/>
          </p:cNvPicPr>
          <p:nvPr/>
        </p:nvPicPr>
        <p:blipFill>
          <a:blip r:embed="rId4"/>
          <a:stretch>
            <a:fillRect/>
          </a:stretch>
        </p:blipFill>
        <p:spPr>
          <a:xfrm>
            <a:off x="1066800" y="4008664"/>
            <a:ext cx="6400800" cy="2324100"/>
          </a:xfrm>
          <a:prstGeom prst="rect">
            <a:avLst/>
          </a:prstGeom>
        </p:spPr>
      </p:pic>
    </p:spTree>
    <p:extLst>
      <p:ext uri="{BB962C8B-B14F-4D97-AF65-F5344CB8AC3E}">
        <p14:creationId xmlns:p14="http://schemas.microsoft.com/office/powerpoint/2010/main" val="315344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C6500-504E-1FB5-E419-B2B2ECB5D82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C6B59B8-B751-6D28-C906-C698A5DF187B}"/>
              </a:ext>
            </a:extLst>
          </p:cNvPr>
          <p:cNvSpPr>
            <a:spLocks noGrp="1"/>
          </p:cNvSpPr>
          <p:nvPr>
            <p:ph type="title"/>
          </p:nvPr>
        </p:nvSpPr>
        <p:spPr>
          <a:xfrm>
            <a:off x="609600" y="381000"/>
            <a:ext cx="8153400" cy="1143000"/>
          </a:xfrm>
        </p:spPr>
        <p:txBody>
          <a:bodyPr wrap="square" anchor="t">
            <a:normAutofit/>
          </a:bodyPr>
          <a:lstStyle/>
          <a:p>
            <a:r>
              <a:rPr lang="en-CA" dirty="0"/>
              <a:t>Kotlin Style Guides</a:t>
            </a:r>
            <a:endParaRPr lang="en-US" dirty="0"/>
          </a:p>
        </p:txBody>
      </p:sp>
      <p:sp>
        <p:nvSpPr>
          <p:cNvPr id="15" name="Slide Number Placeholder 5">
            <a:extLst>
              <a:ext uri="{FF2B5EF4-FFF2-40B4-BE49-F238E27FC236}">
                <a16:creationId xmlns:a16="http://schemas.microsoft.com/office/drawing/2014/main" id="{9539DA8E-1BF1-E415-39F6-BC0F75353BBB}"/>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19</a:t>
            </a:fld>
            <a:endParaRPr lang="en-US" altLang="en-US"/>
          </a:p>
        </p:txBody>
      </p:sp>
      <p:pic>
        <p:nvPicPr>
          <p:cNvPr id="4" name="Picture 3">
            <a:extLst>
              <a:ext uri="{FF2B5EF4-FFF2-40B4-BE49-F238E27FC236}">
                <a16:creationId xmlns:a16="http://schemas.microsoft.com/office/drawing/2014/main" id="{019FBFB3-DD5F-3CA5-525E-94E48B429F59}"/>
              </a:ext>
            </a:extLst>
          </p:cNvPr>
          <p:cNvPicPr>
            <a:picLocks noChangeAspect="1"/>
          </p:cNvPicPr>
          <p:nvPr/>
        </p:nvPicPr>
        <p:blipFill>
          <a:blip r:embed="rId3"/>
          <a:stretch>
            <a:fillRect/>
          </a:stretch>
        </p:blipFill>
        <p:spPr>
          <a:xfrm>
            <a:off x="2743200" y="1612900"/>
            <a:ext cx="4470400" cy="1854200"/>
          </a:xfrm>
          <a:prstGeom prst="rect">
            <a:avLst/>
          </a:prstGeom>
        </p:spPr>
      </p:pic>
      <p:pic>
        <p:nvPicPr>
          <p:cNvPr id="5" name="Picture 4">
            <a:extLst>
              <a:ext uri="{FF2B5EF4-FFF2-40B4-BE49-F238E27FC236}">
                <a16:creationId xmlns:a16="http://schemas.microsoft.com/office/drawing/2014/main" id="{A6A9BD7D-9011-F022-94A8-478D2764F829}"/>
              </a:ext>
            </a:extLst>
          </p:cNvPr>
          <p:cNvPicPr>
            <a:picLocks noChangeAspect="1"/>
          </p:cNvPicPr>
          <p:nvPr/>
        </p:nvPicPr>
        <p:blipFill>
          <a:blip r:embed="rId4"/>
          <a:stretch>
            <a:fillRect/>
          </a:stretch>
        </p:blipFill>
        <p:spPr>
          <a:xfrm>
            <a:off x="1841500" y="3689350"/>
            <a:ext cx="5461000" cy="1231900"/>
          </a:xfrm>
          <a:prstGeom prst="rect">
            <a:avLst/>
          </a:prstGeom>
        </p:spPr>
      </p:pic>
      <p:pic>
        <p:nvPicPr>
          <p:cNvPr id="6" name="Picture 5">
            <a:extLst>
              <a:ext uri="{FF2B5EF4-FFF2-40B4-BE49-F238E27FC236}">
                <a16:creationId xmlns:a16="http://schemas.microsoft.com/office/drawing/2014/main" id="{27A4938C-CE81-0EDF-A384-BCDFA96F528B}"/>
              </a:ext>
            </a:extLst>
          </p:cNvPr>
          <p:cNvPicPr>
            <a:picLocks noChangeAspect="1"/>
          </p:cNvPicPr>
          <p:nvPr/>
        </p:nvPicPr>
        <p:blipFill>
          <a:blip r:embed="rId5"/>
          <a:stretch>
            <a:fillRect/>
          </a:stretch>
        </p:blipFill>
        <p:spPr>
          <a:xfrm>
            <a:off x="1825171" y="5086350"/>
            <a:ext cx="5461000" cy="1536700"/>
          </a:xfrm>
          <a:prstGeom prst="rect">
            <a:avLst/>
          </a:prstGeom>
        </p:spPr>
      </p:pic>
    </p:spTree>
    <p:extLst>
      <p:ext uri="{BB962C8B-B14F-4D97-AF65-F5344CB8AC3E}">
        <p14:creationId xmlns:p14="http://schemas.microsoft.com/office/powerpoint/2010/main" val="266217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E088BF44-821E-847A-9034-D4EA62841C90}"/>
              </a:ext>
            </a:extLst>
          </p:cNvPr>
          <p:cNvSpPr>
            <a:spLocks noGrp="1" noChangeArrowheads="1"/>
          </p:cNvSpPr>
          <p:nvPr>
            <p:ph type="ctrTitle"/>
          </p:nvPr>
        </p:nvSpPr>
        <p:spPr>
          <a:xfrm>
            <a:off x="381000" y="1371600"/>
            <a:ext cx="3657600" cy="1143000"/>
          </a:xfrm>
        </p:spPr>
        <p:txBody>
          <a:bodyPr/>
          <a:lstStyle/>
          <a:p>
            <a:pPr eaLnBrk="1" hangingPunct="1"/>
            <a:r>
              <a:rPr lang="en-US" altLang="en-US" dirty="0"/>
              <a:t>Review</a:t>
            </a:r>
          </a:p>
        </p:txBody>
      </p:sp>
    </p:spTree>
    <p:extLst>
      <p:ext uri="{BB962C8B-B14F-4D97-AF65-F5344CB8AC3E}">
        <p14:creationId xmlns:p14="http://schemas.microsoft.com/office/powerpoint/2010/main" val="3317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C847-AE62-E9D4-FE60-32A5056BB347}"/>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D6ADE87-4FC1-1148-ACA4-E29569B51548}"/>
              </a:ext>
            </a:extLst>
          </p:cNvPr>
          <p:cNvSpPr>
            <a:spLocks noGrp="1"/>
          </p:cNvSpPr>
          <p:nvPr>
            <p:ph type="title"/>
          </p:nvPr>
        </p:nvSpPr>
        <p:spPr>
          <a:xfrm>
            <a:off x="609600" y="381000"/>
            <a:ext cx="8153400" cy="1143000"/>
          </a:xfrm>
        </p:spPr>
        <p:txBody>
          <a:bodyPr wrap="square" anchor="t">
            <a:normAutofit/>
          </a:bodyPr>
          <a:lstStyle/>
          <a:p>
            <a:r>
              <a:rPr lang="en-CA" dirty="0"/>
              <a:t>Troubleshooting</a:t>
            </a:r>
            <a:endParaRPr lang="en-US" dirty="0"/>
          </a:p>
        </p:txBody>
      </p:sp>
      <p:sp>
        <p:nvSpPr>
          <p:cNvPr id="15" name="Slide Number Placeholder 5">
            <a:extLst>
              <a:ext uri="{FF2B5EF4-FFF2-40B4-BE49-F238E27FC236}">
                <a16:creationId xmlns:a16="http://schemas.microsoft.com/office/drawing/2014/main" id="{251620A4-13D2-51D2-F8C7-35E0128C3C6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20</a:t>
            </a:fld>
            <a:endParaRPr lang="en-US" altLang="en-US"/>
          </a:p>
        </p:txBody>
      </p:sp>
      <p:pic>
        <p:nvPicPr>
          <p:cNvPr id="2" name="Picture 1">
            <a:extLst>
              <a:ext uri="{FF2B5EF4-FFF2-40B4-BE49-F238E27FC236}">
                <a16:creationId xmlns:a16="http://schemas.microsoft.com/office/drawing/2014/main" id="{7A01B15C-9CDB-E3CC-ECAA-735FC1710391}"/>
              </a:ext>
            </a:extLst>
          </p:cNvPr>
          <p:cNvPicPr>
            <a:picLocks noChangeAspect="1"/>
          </p:cNvPicPr>
          <p:nvPr/>
        </p:nvPicPr>
        <p:blipFill>
          <a:blip r:embed="rId3"/>
          <a:stretch>
            <a:fillRect/>
          </a:stretch>
        </p:blipFill>
        <p:spPr>
          <a:xfrm>
            <a:off x="685800" y="1656821"/>
            <a:ext cx="7772400" cy="3544358"/>
          </a:xfrm>
          <a:prstGeom prst="rect">
            <a:avLst/>
          </a:prstGeom>
        </p:spPr>
      </p:pic>
    </p:spTree>
    <p:extLst>
      <p:ext uri="{BB962C8B-B14F-4D97-AF65-F5344CB8AC3E}">
        <p14:creationId xmlns:p14="http://schemas.microsoft.com/office/powerpoint/2010/main" val="64942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2FBA2-43BD-000F-6A3C-226375DA31C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AEC68FF-C436-1854-9455-73A4F252BD48}"/>
              </a:ext>
            </a:extLst>
          </p:cNvPr>
          <p:cNvSpPr>
            <a:spLocks noGrp="1"/>
          </p:cNvSpPr>
          <p:nvPr>
            <p:ph type="title"/>
          </p:nvPr>
        </p:nvSpPr>
        <p:spPr>
          <a:xfrm>
            <a:off x="609600" y="381000"/>
            <a:ext cx="8153400" cy="1143000"/>
          </a:xfrm>
        </p:spPr>
        <p:txBody>
          <a:bodyPr wrap="square" anchor="t">
            <a:normAutofit/>
          </a:bodyPr>
          <a:lstStyle/>
          <a:p>
            <a:r>
              <a:rPr lang="en-CA" dirty="0"/>
              <a:t>Troubleshooting</a:t>
            </a:r>
            <a:endParaRPr lang="en-US" dirty="0"/>
          </a:p>
        </p:txBody>
      </p:sp>
      <p:pic>
        <p:nvPicPr>
          <p:cNvPr id="3" name="Picture 2">
            <a:extLst>
              <a:ext uri="{FF2B5EF4-FFF2-40B4-BE49-F238E27FC236}">
                <a16:creationId xmlns:a16="http://schemas.microsoft.com/office/drawing/2014/main" id="{87435193-BF34-2EA2-5786-12B61255C68D}"/>
              </a:ext>
            </a:extLst>
          </p:cNvPr>
          <p:cNvPicPr>
            <a:picLocks noChangeAspect="1"/>
          </p:cNvPicPr>
          <p:nvPr/>
        </p:nvPicPr>
        <p:blipFill>
          <a:blip r:embed="rId3"/>
          <a:stretch>
            <a:fillRect/>
          </a:stretch>
        </p:blipFill>
        <p:spPr>
          <a:xfrm>
            <a:off x="609600" y="3236119"/>
            <a:ext cx="4000500" cy="1300161"/>
          </a:xfrm>
          <a:prstGeom prst="rect">
            <a:avLst/>
          </a:prstGeom>
          <a:noFill/>
        </p:spPr>
      </p:pic>
      <p:sp>
        <p:nvSpPr>
          <p:cNvPr id="20" name="Content Placeholder 3">
            <a:extLst>
              <a:ext uri="{FF2B5EF4-FFF2-40B4-BE49-F238E27FC236}">
                <a16:creationId xmlns:a16="http://schemas.microsoft.com/office/drawing/2014/main" id="{B29BAEC6-B5BB-AA08-99CE-E6E0F23F52FC}"/>
              </a:ext>
            </a:extLst>
          </p:cNvPr>
          <p:cNvSpPr>
            <a:spLocks noGrp="1"/>
          </p:cNvSpPr>
          <p:nvPr>
            <p:ph sz="half" idx="2"/>
          </p:nvPr>
        </p:nvSpPr>
        <p:spPr>
          <a:xfrm>
            <a:off x="4762500" y="1600200"/>
            <a:ext cx="4000500" cy="4572000"/>
          </a:xfrm>
        </p:spPr>
        <p:txBody>
          <a:bodyPr/>
          <a:lstStyle/>
          <a:p>
            <a:r>
              <a:rPr lang="en-US" dirty="0"/>
              <a:t>Try this code yourself</a:t>
            </a:r>
          </a:p>
        </p:txBody>
      </p:sp>
      <p:sp>
        <p:nvSpPr>
          <p:cNvPr id="15" name="Slide Number Placeholder 5">
            <a:extLst>
              <a:ext uri="{FF2B5EF4-FFF2-40B4-BE49-F238E27FC236}">
                <a16:creationId xmlns:a16="http://schemas.microsoft.com/office/drawing/2014/main" id="{69793275-236D-39EC-6744-83447DEA14D7}"/>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smtClean="0"/>
              <a:pPr>
                <a:spcAft>
                  <a:spcPts val="600"/>
                </a:spcAft>
              </a:pPr>
              <a:t>21</a:t>
            </a:fld>
            <a:endParaRPr lang="en-US" altLang="en-US"/>
          </a:p>
        </p:txBody>
      </p:sp>
    </p:spTree>
    <p:extLst>
      <p:ext uri="{BB962C8B-B14F-4D97-AF65-F5344CB8AC3E}">
        <p14:creationId xmlns:p14="http://schemas.microsoft.com/office/powerpoint/2010/main" val="415220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511-FCA0-87C9-343A-7935AFDFD24A}"/>
              </a:ext>
            </a:extLst>
          </p:cNvPr>
          <p:cNvSpPr>
            <a:spLocks noGrp="1"/>
          </p:cNvSpPr>
          <p:nvPr>
            <p:ph type="title"/>
          </p:nvPr>
        </p:nvSpPr>
        <p:spPr/>
        <p:txBody>
          <a:bodyPr/>
          <a:lstStyle/>
          <a:p>
            <a:r>
              <a:rPr lang="en-CA" dirty="0"/>
              <a:t>Android Compose?</a:t>
            </a:r>
          </a:p>
        </p:txBody>
      </p:sp>
      <p:sp>
        <p:nvSpPr>
          <p:cNvPr id="5" name="Slide Number Placeholder 4">
            <a:extLst>
              <a:ext uri="{FF2B5EF4-FFF2-40B4-BE49-F238E27FC236}">
                <a16:creationId xmlns:a16="http://schemas.microsoft.com/office/drawing/2014/main" id="{C4AA575E-DA79-1BEA-9B10-5BD59D8E1111}"/>
              </a:ext>
            </a:extLst>
          </p:cNvPr>
          <p:cNvSpPr>
            <a:spLocks noGrp="1"/>
          </p:cNvSpPr>
          <p:nvPr>
            <p:ph type="sldNum" sz="quarter" idx="11"/>
          </p:nvPr>
        </p:nvSpPr>
        <p:spPr/>
        <p:txBody>
          <a:bodyPr/>
          <a:lstStyle/>
          <a:p>
            <a:r>
              <a:rPr lang="en-US" altLang="en-US"/>
              <a:t>1-</a:t>
            </a:r>
            <a:fld id="{54458890-F676-C648-9DC3-5AD21C96134E}" type="slidenum">
              <a:rPr lang="en-US" altLang="en-US" smtClean="0"/>
              <a:pPr/>
              <a:t>22</a:t>
            </a:fld>
            <a:endParaRPr lang="en-US" altLang="en-US"/>
          </a:p>
        </p:txBody>
      </p:sp>
      <p:sp>
        <p:nvSpPr>
          <p:cNvPr id="4" name="Text Placeholder 3">
            <a:extLst>
              <a:ext uri="{FF2B5EF4-FFF2-40B4-BE49-F238E27FC236}">
                <a16:creationId xmlns:a16="http://schemas.microsoft.com/office/drawing/2014/main" id="{8A041FC6-4431-EB89-6A1C-07AFB3951678}"/>
              </a:ext>
            </a:extLst>
          </p:cNvPr>
          <p:cNvSpPr>
            <a:spLocks noGrp="1"/>
          </p:cNvSpPr>
          <p:nvPr>
            <p:ph type="body" idx="1"/>
          </p:nvPr>
        </p:nvSpPr>
        <p:spPr/>
        <p:txBody>
          <a:bodyPr/>
          <a:lstStyle/>
          <a:p>
            <a:r>
              <a:rPr lang="en-CA" dirty="0"/>
              <a:t>What is</a:t>
            </a:r>
          </a:p>
        </p:txBody>
      </p:sp>
    </p:spTree>
    <p:extLst>
      <p:ext uri="{BB962C8B-B14F-4D97-AF65-F5344CB8AC3E}">
        <p14:creationId xmlns:p14="http://schemas.microsoft.com/office/powerpoint/2010/main" val="222999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Compose</a:t>
            </a:r>
          </a:p>
        </p:txBody>
      </p:sp>
      <p:sp>
        <p:nvSpPr>
          <p:cNvPr id="5" name="TextBox 4">
            <a:extLst>
              <a:ext uri="{FF2B5EF4-FFF2-40B4-BE49-F238E27FC236}">
                <a16:creationId xmlns:a16="http://schemas.microsoft.com/office/drawing/2014/main" id="{A2857AB3-607F-8E78-9F26-323FAC27645B}"/>
              </a:ext>
            </a:extLst>
          </p:cNvPr>
          <p:cNvSpPr txBox="1"/>
          <p:nvPr/>
        </p:nvSpPr>
        <p:spPr bwMode="auto">
          <a:xfrm>
            <a:off x="609600" y="1600200"/>
            <a:ext cx="7772400" cy="4648200"/>
          </a:xfrm>
          <a:prstGeom prst="rect">
            <a:avLst/>
          </a:prstGeom>
          <a:noFill/>
          <a:ln>
            <a:noFill/>
          </a:ln>
        </p:spPr>
        <p:txBody>
          <a:bodyPr wrap="square" rtlCol="0" anchor="t">
            <a:noAutofit/>
          </a:bodyPr>
          <a:lstStyle/>
          <a:p>
            <a:pPr marL="457200" indent="-457200">
              <a:spcAft>
                <a:spcPts val="600"/>
              </a:spcAft>
              <a:buFont typeface="Arial" panose="020B0604020202020204" pitchFamily="34" charset="0"/>
              <a:buChar char="•"/>
            </a:pPr>
            <a:r>
              <a:rPr lang="en-CA" sz="3200" b="1" dirty="0">
                <a:solidFill>
                  <a:schemeClr val="accent2"/>
                </a:solidFill>
              </a:rPr>
              <a:t>Compose</a:t>
            </a:r>
            <a:r>
              <a:rPr lang="en-CA" sz="3200" dirty="0">
                <a:solidFill>
                  <a:schemeClr val="accent2"/>
                </a:solidFill>
              </a:rPr>
              <a:t> is Android's modern toolkit for building native UI, which simplifies and accelerates UI development.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23</a:t>
            </a:fld>
            <a:endParaRPr lang="en-US" altLang="en-US"/>
          </a:p>
        </p:txBody>
      </p:sp>
    </p:spTree>
    <p:extLst>
      <p:ext uri="{BB962C8B-B14F-4D97-AF65-F5344CB8AC3E}">
        <p14:creationId xmlns:p14="http://schemas.microsoft.com/office/powerpoint/2010/main" val="107318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Auto Backup for Apps</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24</a:t>
            </a:fld>
            <a:endParaRPr lang="en-US" altLang="en-US"/>
          </a:p>
        </p:txBody>
      </p:sp>
      <p:pic>
        <p:nvPicPr>
          <p:cNvPr id="7" name="Picture 6">
            <a:extLst>
              <a:ext uri="{FF2B5EF4-FFF2-40B4-BE49-F238E27FC236}">
                <a16:creationId xmlns:a16="http://schemas.microsoft.com/office/drawing/2014/main" id="{0B42218E-0BDF-4F1C-8828-44FF322530ED}"/>
              </a:ext>
            </a:extLst>
          </p:cNvPr>
          <p:cNvPicPr>
            <a:picLocks noChangeAspect="1"/>
          </p:cNvPicPr>
          <p:nvPr/>
        </p:nvPicPr>
        <p:blipFill>
          <a:blip r:embed="rId3"/>
          <a:stretch>
            <a:fillRect/>
          </a:stretch>
        </p:blipFill>
        <p:spPr>
          <a:xfrm>
            <a:off x="762000" y="1371600"/>
            <a:ext cx="7772400" cy="4696366"/>
          </a:xfrm>
          <a:prstGeom prst="rect">
            <a:avLst/>
          </a:prstGeom>
        </p:spPr>
      </p:pic>
    </p:spTree>
    <p:extLst>
      <p:ext uri="{BB962C8B-B14F-4D97-AF65-F5344CB8AC3E}">
        <p14:creationId xmlns:p14="http://schemas.microsoft.com/office/powerpoint/2010/main" val="302059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Auto Backup for Apps</a:t>
            </a:r>
          </a:p>
        </p:txBody>
      </p:sp>
      <p:pic>
        <p:nvPicPr>
          <p:cNvPr id="6" name="Picture 5">
            <a:extLst>
              <a:ext uri="{FF2B5EF4-FFF2-40B4-BE49-F238E27FC236}">
                <a16:creationId xmlns:a16="http://schemas.microsoft.com/office/drawing/2014/main" id="{07FCA284-5808-1338-9EAC-045FA9CBED18}"/>
              </a:ext>
            </a:extLst>
          </p:cNvPr>
          <p:cNvPicPr>
            <a:picLocks noChangeAspect="1"/>
          </p:cNvPicPr>
          <p:nvPr/>
        </p:nvPicPr>
        <p:blipFill>
          <a:blip r:embed="rId3"/>
          <a:stretch>
            <a:fillRect/>
          </a:stretch>
        </p:blipFill>
        <p:spPr>
          <a:xfrm>
            <a:off x="1371600" y="1369314"/>
            <a:ext cx="6400800" cy="5488686"/>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25</a:t>
            </a:fld>
            <a:endParaRPr lang="en-US" altLang="en-US"/>
          </a:p>
        </p:txBody>
      </p:sp>
    </p:spTree>
    <p:extLst>
      <p:ext uri="{BB962C8B-B14F-4D97-AF65-F5344CB8AC3E}">
        <p14:creationId xmlns:p14="http://schemas.microsoft.com/office/powerpoint/2010/main" val="2457706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Auto Backup – XML Config Syntax</a:t>
            </a:r>
          </a:p>
        </p:txBody>
      </p:sp>
      <p:pic>
        <p:nvPicPr>
          <p:cNvPr id="3" name="Picture 2" descr="A screenshot of a computer program&#10;&#10;Description automatically generated">
            <a:extLst>
              <a:ext uri="{FF2B5EF4-FFF2-40B4-BE49-F238E27FC236}">
                <a16:creationId xmlns:a16="http://schemas.microsoft.com/office/drawing/2014/main" id="{B557F667-E028-B869-26B7-3D09FF47D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71601"/>
            <a:ext cx="7037613" cy="5418962"/>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26</a:t>
            </a:fld>
            <a:endParaRPr lang="en-US" altLang="en-US"/>
          </a:p>
        </p:txBody>
      </p:sp>
    </p:spTree>
    <p:extLst>
      <p:ext uri="{BB962C8B-B14F-4D97-AF65-F5344CB8AC3E}">
        <p14:creationId xmlns:p14="http://schemas.microsoft.com/office/powerpoint/2010/main" val="89371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Auto Backup – XML Config Syntax</a:t>
            </a:r>
          </a:p>
        </p:txBody>
      </p:sp>
      <p:pic>
        <p:nvPicPr>
          <p:cNvPr id="2" name="Picture 1">
            <a:extLst>
              <a:ext uri="{FF2B5EF4-FFF2-40B4-BE49-F238E27FC236}">
                <a16:creationId xmlns:a16="http://schemas.microsoft.com/office/drawing/2014/main" id="{439E422C-6CA8-696E-28D9-9333EC05463B}"/>
              </a:ext>
            </a:extLst>
          </p:cNvPr>
          <p:cNvPicPr>
            <a:picLocks noChangeAspect="1"/>
          </p:cNvPicPr>
          <p:nvPr/>
        </p:nvPicPr>
        <p:blipFill>
          <a:blip r:embed="rId3"/>
          <a:stretch>
            <a:fillRect/>
          </a:stretch>
        </p:blipFill>
        <p:spPr>
          <a:xfrm>
            <a:off x="1295400" y="1414461"/>
            <a:ext cx="6248400" cy="5404867"/>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27</a:t>
            </a:fld>
            <a:endParaRPr lang="en-US" altLang="en-US"/>
          </a:p>
        </p:txBody>
      </p:sp>
    </p:spTree>
    <p:extLst>
      <p:ext uri="{BB962C8B-B14F-4D97-AF65-F5344CB8AC3E}">
        <p14:creationId xmlns:p14="http://schemas.microsoft.com/office/powerpoint/2010/main" val="3281985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Auto Backup – </a:t>
            </a:r>
            <a:r>
              <a:rPr lang="en-US" dirty="0" err="1"/>
              <a:t>AndroidManifest.xml</a:t>
            </a:r>
            <a:endParaRPr lang="en-US" dirty="0"/>
          </a:p>
        </p:txBody>
      </p:sp>
      <p:pic>
        <p:nvPicPr>
          <p:cNvPr id="5" name="Picture 4">
            <a:extLst>
              <a:ext uri="{FF2B5EF4-FFF2-40B4-BE49-F238E27FC236}">
                <a16:creationId xmlns:a16="http://schemas.microsoft.com/office/drawing/2014/main" id="{B246646F-5C65-C3D3-A502-F39EC0835288}"/>
              </a:ext>
            </a:extLst>
          </p:cNvPr>
          <p:cNvPicPr>
            <a:picLocks noChangeAspect="1"/>
          </p:cNvPicPr>
          <p:nvPr/>
        </p:nvPicPr>
        <p:blipFill>
          <a:blip r:embed="rId3"/>
          <a:stretch>
            <a:fillRect/>
          </a:stretch>
        </p:blipFill>
        <p:spPr>
          <a:xfrm>
            <a:off x="675774" y="1600200"/>
            <a:ext cx="8021052"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28</a:t>
            </a:fld>
            <a:endParaRPr lang="en-US" altLang="en-US"/>
          </a:p>
        </p:txBody>
      </p:sp>
    </p:spTree>
    <p:extLst>
      <p:ext uri="{BB962C8B-B14F-4D97-AF65-F5344CB8AC3E}">
        <p14:creationId xmlns:p14="http://schemas.microsoft.com/office/powerpoint/2010/main" val="41190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App Backup – rules xml files</a:t>
            </a:r>
          </a:p>
        </p:txBody>
      </p:sp>
      <p:pic>
        <p:nvPicPr>
          <p:cNvPr id="6" name="Picture 5" descr="A screenshot of a computer&#10;&#10;Description automatically generated">
            <a:extLst>
              <a:ext uri="{FF2B5EF4-FFF2-40B4-BE49-F238E27FC236}">
                <a16:creationId xmlns:a16="http://schemas.microsoft.com/office/drawing/2014/main" id="{6F42C42E-53CA-E665-C216-E936A036B3C6}"/>
              </a:ext>
            </a:extLst>
          </p:cNvPr>
          <p:cNvPicPr>
            <a:picLocks noChangeAspect="1"/>
          </p:cNvPicPr>
          <p:nvPr/>
        </p:nvPicPr>
        <p:blipFill>
          <a:blip r:embed="rId3"/>
          <a:stretch>
            <a:fillRect/>
          </a:stretch>
        </p:blipFill>
        <p:spPr>
          <a:xfrm>
            <a:off x="675774" y="1600200"/>
            <a:ext cx="8021052"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29</a:t>
            </a:fld>
            <a:endParaRPr lang="en-US" altLang="en-US"/>
          </a:p>
        </p:txBody>
      </p:sp>
    </p:spTree>
    <p:extLst>
      <p:ext uri="{BB962C8B-B14F-4D97-AF65-F5344CB8AC3E}">
        <p14:creationId xmlns:p14="http://schemas.microsoft.com/office/powerpoint/2010/main" val="350805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3</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So far we have learnt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295400"/>
            <a:ext cx="8153400" cy="5105400"/>
          </a:xfrm>
        </p:spPr>
        <p:txBody>
          <a:bodyPr/>
          <a:lstStyle/>
          <a:p>
            <a:pPr marL="914400" lvl="1" indent="-514350" eaLnBrk="1" hangingPunct="1">
              <a:lnSpc>
                <a:spcPct val="90000"/>
              </a:lnSpc>
              <a:buFont typeface="+mj-lt"/>
              <a:buAutoNum type="arabicPeriod"/>
            </a:pPr>
            <a:r>
              <a:rPr lang="en-CA" sz="2400" dirty="0">
                <a:solidFill>
                  <a:schemeClr val="accent2"/>
                </a:solidFill>
              </a:rPr>
              <a:t>Built on top of Linux, but modifies it in substantial ways</a:t>
            </a:r>
          </a:p>
          <a:p>
            <a:pPr marL="1314450" lvl="2" indent="-514350" eaLnBrk="1" hangingPunct="1">
              <a:lnSpc>
                <a:spcPct val="90000"/>
              </a:lnSpc>
              <a:buFont typeface="+mj-lt"/>
              <a:buAutoNum type="alphaLcParenR"/>
            </a:pPr>
            <a:r>
              <a:rPr lang="en-CA" sz="2000" dirty="0">
                <a:solidFill>
                  <a:schemeClr val="accent2"/>
                </a:solidFill>
              </a:rPr>
              <a:t>Linux </a:t>
            </a:r>
            <a:r>
              <a:rPr lang="en-CA" sz="2000" i="1" dirty="0">
                <a:solidFill>
                  <a:schemeClr val="accent2"/>
                </a:solidFill>
              </a:rPr>
              <a:t>kernel</a:t>
            </a:r>
            <a:r>
              <a:rPr lang="en-CA" sz="2000" dirty="0">
                <a:solidFill>
                  <a:schemeClr val="accent2"/>
                </a:solidFill>
              </a:rPr>
              <a:t> plus a full software stack. </a:t>
            </a:r>
          </a:p>
          <a:p>
            <a:pPr marL="1771650" lvl="3" indent="-514350" eaLnBrk="1" hangingPunct="1">
              <a:lnSpc>
                <a:spcPct val="90000"/>
              </a:lnSpc>
            </a:pPr>
            <a:r>
              <a:rPr lang="en-CA" sz="2000" dirty="0">
                <a:solidFill>
                  <a:schemeClr val="accent2"/>
                </a:solidFill>
              </a:rPr>
              <a:t>At the kernel level, Android is different from Linux in the way IPC, memory management, and logging works.</a:t>
            </a:r>
          </a:p>
          <a:p>
            <a:pPr marL="1771650" lvl="3" indent="-514350" eaLnBrk="1" hangingPunct="1">
              <a:lnSpc>
                <a:spcPct val="90000"/>
              </a:lnSpc>
            </a:pPr>
            <a:r>
              <a:rPr lang="en-CA" sz="2000" dirty="0"/>
              <a:t>At the </a:t>
            </a:r>
            <a:r>
              <a:rPr lang="en-CA" sz="2000" i="1" dirty="0"/>
              <a:t>user mode level </a:t>
            </a:r>
            <a:r>
              <a:rPr lang="en-CA" sz="2000" dirty="0"/>
              <a:t>(i.e., anything that starts running after kernel is loaded), Android provides new services including the Dalvik runtime, the Hardware Abstraction Layer,  and system properties</a:t>
            </a:r>
          </a:p>
          <a:p>
            <a:pPr marL="1771650" lvl="3" indent="-514350" eaLnBrk="1" hangingPunct="1">
              <a:lnSpc>
                <a:spcPct val="90000"/>
              </a:lnSpc>
            </a:pPr>
            <a:r>
              <a:rPr lang="en-CA" sz="2000" dirty="0"/>
              <a:t>replaces </a:t>
            </a:r>
            <a:r>
              <a:rPr lang="en-CA" sz="2000" i="1" dirty="0" err="1"/>
              <a:t>glibc</a:t>
            </a:r>
            <a:r>
              <a:rPr lang="en-CA" sz="2000" dirty="0"/>
              <a:t> with </a:t>
            </a:r>
            <a:r>
              <a:rPr lang="en-CA" sz="2000" i="1" dirty="0"/>
              <a:t>Bionic</a:t>
            </a:r>
            <a:r>
              <a:rPr lang="en-CA" sz="2000" dirty="0"/>
              <a:t>, and provides a custom version of </a:t>
            </a:r>
            <a:r>
              <a:rPr lang="en-CA" sz="2000" i="1" dirty="0" err="1"/>
              <a:t>init</a:t>
            </a:r>
            <a:r>
              <a:rPr lang="en-CA" sz="2000" i="1" dirty="0"/>
              <a:t> </a:t>
            </a:r>
            <a:r>
              <a:rPr lang="en-CA" sz="2000" dirty="0"/>
              <a:t>which is </a:t>
            </a:r>
            <a:r>
              <a:rPr lang="en-CA" sz="2000" i="1" dirty="0"/>
              <a:t>the system </a:t>
            </a:r>
            <a:r>
              <a:rPr lang="en-CA" sz="2000" i="1" dirty="0" err="1"/>
              <a:t>startup</a:t>
            </a:r>
            <a:r>
              <a:rPr lang="en-CA" sz="2000" i="1" dirty="0"/>
              <a:t> daemon.</a:t>
            </a:r>
          </a:p>
          <a:p>
            <a:pPr marL="1314450" lvl="2" indent="-514350" eaLnBrk="1" hangingPunct="1">
              <a:lnSpc>
                <a:spcPct val="90000"/>
              </a:lnSpc>
              <a:buFont typeface="+mj-lt"/>
              <a:buAutoNum type="alphaLcParenR"/>
            </a:pPr>
            <a:r>
              <a:rPr lang="en-CA" sz="2000" dirty="0">
                <a:solidFill>
                  <a:schemeClr val="accent2"/>
                </a:solidFill>
              </a:rPr>
              <a:t>Google maintains the frameworks and runtime of the AOSP (Android Open Source Project)</a:t>
            </a:r>
          </a:p>
          <a:p>
            <a:pPr marL="1314450" lvl="2" indent="-514350" eaLnBrk="1" hangingPunct="1">
              <a:lnSpc>
                <a:spcPct val="90000"/>
              </a:lnSpc>
            </a:pPr>
            <a:endParaRPr lang="en-CA" sz="2700" dirty="0">
              <a:solidFill>
                <a:schemeClr val="accent2"/>
              </a:solidFill>
            </a:endParaRPr>
          </a:p>
          <a:p>
            <a:pPr marL="1314450" lvl="2" indent="-514350" eaLnBrk="1" hangingPunct="1">
              <a:lnSpc>
                <a:spcPct val="90000"/>
              </a:lnSpc>
              <a:buFont typeface="+mj-lt"/>
              <a:buAutoNum type="alphaLcParenR"/>
            </a:pPr>
            <a:endParaRPr lang="en-US" dirty="0"/>
          </a:p>
          <a:p>
            <a:pPr marL="914400" lvl="1" indent="-514350" eaLnBrk="1" hangingPunct="1">
              <a:lnSpc>
                <a:spcPct val="90000"/>
              </a:lnSpc>
              <a:buFont typeface="+mj-lt"/>
              <a:buAutoNum type="arabicPeriod"/>
            </a:pPr>
            <a:endParaRPr lang="en-CA" dirty="0"/>
          </a:p>
          <a:p>
            <a:pPr marL="514350" indent="-514350" eaLnBrk="1" hangingPunct="1">
              <a:lnSpc>
                <a:spcPct val="90000"/>
              </a:lnSpc>
              <a:buFont typeface="+mj-lt"/>
              <a:buAutoNum type="arabicPeriod"/>
            </a:pPr>
            <a:endParaRPr lang="en-US" altLang="en-US" dirty="0">
              <a:solidFill>
                <a:schemeClr val="accent6"/>
              </a:solidFill>
            </a:endParaRPr>
          </a:p>
        </p:txBody>
      </p:sp>
    </p:spTree>
    <p:extLst>
      <p:ext uri="{BB962C8B-B14F-4D97-AF65-F5344CB8AC3E}">
        <p14:creationId xmlns:p14="http://schemas.microsoft.com/office/powerpoint/2010/main" val="2895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4</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So far we have learnt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295400"/>
            <a:ext cx="8153400" cy="5105400"/>
          </a:xfrm>
        </p:spPr>
        <p:txBody>
          <a:bodyPr/>
          <a:lstStyle/>
          <a:p>
            <a:pPr marL="800100" lvl="2" indent="0" eaLnBrk="1" hangingPunct="1">
              <a:lnSpc>
                <a:spcPct val="90000"/>
              </a:lnSpc>
              <a:buNone/>
            </a:pPr>
            <a:endParaRPr lang="en-CA" sz="2400" dirty="0">
              <a:solidFill>
                <a:schemeClr val="accent2"/>
              </a:solidFill>
            </a:endParaRPr>
          </a:p>
          <a:p>
            <a:pPr marL="914400" lvl="1" indent="-514350" eaLnBrk="1" hangingPunct="1">
              <a:lnSpc>
                <a:spcPct val="90000"/>
              </a:lnSpc>
              <a:buFont typeface="+mj-lt"/>
              <a:buAutoNum type="arabicPeriod" startAt="2"/>
            </a:pPr>
            <a:r>
              <a:rPr lang="en-CA" sz="1800" dirty="0">
                <a:solidFill>
                  <a:schemeClr val="accent2"/>
                </a:solidFill>
              </a:rPr>
              <a:t>We discussed the Android Architecture and compared it to Linux</a:t>
            </a:r>
          </a:p>
          <a:p>
            <a:pPr marL="914400" lvl="1" indent="-514350" eaLnBrk="1" hangingPunct="1">
              <a:lnSpc>
                <a:spcPct val="90000"/>
              </a:lnSpc>
              <a:buFont typeface="+mj-lt"/>
              <a:buAutoNum type="arabicPeriod" startAt="2"/>
            </a:pPr>
            <a:r>
              <a:rPr lang="en-CA" sz="1800" dirty="0"/>
              <a:t>We clarified </a:t>
            </a:r>
            <a:r>
              <a:rPr lang="en-CA" sz="1800" i="1" dirty="0"/>
              <a:t>terms</a:t>
            </a:r>
            <a:r>
              <a:rPr lang="en-CA" sz="1800" dirty="0"/>
              <a:t> relevant for our Android discussions</a:t>
            </a:r>
          </a:p>
          <a:p>
            <a:pPr marL="914400" lvl="1" indent="-514350" eaLnBrk="1" hangingPunct="1">
              <a:lnSpc>
                <a:spcPct val="90000"/>
              </a:lnSpc>
              <a:buFont typeface="+mj-lt"/>
              <a:buAutoNum type="arabicPeriod" startAt="2"/>
            </a:pPr>
            <a:r>
              <a:rPr lang="en-CA" sz="1800" dirty="0">
                <a:solidFill>
                  <a:schemeClr val="accent2"/>
                </a:solidFill>
              </a:rPr>
              <a:t>A brief overview of the different Android frameworks without going into the detail</a:t>
            </a:r>
          </a:p>
          <a:p>
            <a:pPr marL="914400" lvl="1" indent="-514350" eaLnBrk="1" hangingPunct="1">
              <a:lnSpc>
                <a:spcPct val="90000"/>
              </a:lnSpc>
              <a:buFont typeface="+mj-lt"/>
              <a:buAutoNum type="arabicPeriod" startAt="2"/>
            </a:pPr>
            <a:r>
              <a:rPr lang="en-CA" sz="1800" dirty="0"/>
              <a:t>A brief discussion of Android </a:t>
            </a:r>
            <a:r>
              <a:rPr lang="en-CA" sz="1800" dirty="0" err="1"/>
              <a:t>RunTime</a:t>
            </a:r>
            <a:r>
              <a:rPr lang="en-CA" sz="1800" dirty="0"/>
              <a:t>, Java Native Interface, Dalvik VM, HAL, and the Native Development Kit (NDK) </a:t>
            </a:r>
          </a:p>
          <a:p>
            <a:pPr marL="914400" lvl="1" indent="-514350" eaLnBrk="1" hangingPunct="1">
              <a:lnSpc>
                <a:spcPct val="90000"/>
              </a:lnSpc>
              <a:buFont typeface="+mj-lt"/>
              <a:buAutoNum type="arabicPeriod" startAt="2"/>
            </a:pPr>
            <a:r>
              <a:rPr lang="en-CA" sz="1800" dirty="0"/>
              <a:t>Explained what native binaries are</a:t>
            </a:r>
          </a:p>
          <a:p>
            <a:pPr marL="914400" lvl="1" indent="-514350" eaLnBrk="1" hangingPunct="1">
              <a:lnSpc>
                <a:spcPct val="90000"/>
              </a:lnSpc>
              <a:buFont typeface="+mj-lt"/>
              <a:buAutoNum type="arabicPeriod" startAt="2"/>
            </a:pPr>
            <a:r>
              <a:rPr lang="en-CA" sz="1800" dirty="0"/>
              <a:t>Discussions of file system, storage devices and partitions</a:t>
            </a:r>
          </a:p>
          <a:p>
            <a:pPr marL="400050" lvl="1" indent="0" eaLnBrk="1" hangingPunct="1">
              <a:lnSpc>
                <a:spcPct val="90000"/>
              </a:lnSpc>
              <a:buNone/>
            </a:pPr>
            <a:endParaRPr lang="en-CA" sz="1500" dirty="0">
              <a:solidFill>
                <a:schemeClr val="accent2"/>
              </a:solidFill>
            </a:endParaRPr>
          </a:p>
          <a:p>
            <a:pPr marL="914400" lvl="1" indent="-514350" eaLnBrk="1" hangingPunct="1">
              <a:lnSpc>
                <a:spcPct val="90000"/>
              </a:lnSpc>
              <a:buFont typeface="+mj-lt"/>
              <a:buAutoNum type="arabicPeriod" startAt="2"/>
            </a:pPr>
            <a:endParaRPr lang="en-CA" sz="2700" dirty="0">
              <a:solidFill>
                <a:schemeClr val="accent2"/>
              </a:solidFill>
            </a:endParaRPr>
          </a:p>
          <a:p>
            <a:pPr marL="914400" lvl="1" indent="-514350" eaLnBrk="1" hangingPunct="1">
              <a:lnSpc>
                <a:spcPct val="90000"/>
              </a:lnSpc>
              <a:buFont typeface="+mj-lt"/>
              <a:buAutoNum type="arabicPeriod" startAt="2"/>
            </a:pPr>
            <a:endParaRPr lang="en-CA" sz="2700" dirty="0">
              <a:solidFill>
                <a:schemeClr val="accent2"/>
              </a:solidFill>
            </a:endParaRPr>
          </a:p>
          <a:p>
            <a:pPr marL="1314450" lvl="2" indent="-514350" eaLnBrk="1" hangingPunct="1">
              <a:lnSpc>
                <a:spcPct val="90000"/>
              </a:lnSpc>
              <a:buFont typeface="+mj-lt"/>
              <a:buAutoNum type="alphaLcParenR"/>
            </a:pPr>
            <a:endParaRPr lang="en-US" dirty="0"/>
          </a:p>
          <a:p>
            <a:pPr marL="914400" lvl="1" indent="-514350" eaLnBrk="1" hangingPunct="1">
              <a:lnSpc>
                <a:spcPct val="90000"/>
              </a:lnSpc>
              <a:buFont typeface="+mj-lt"/>
              <a:buAutoNum type="arabicPeriod" startAt="2"/>
            </a:pPr>
            <a:endParaRPr lang="en-CA" dirty="0"/>
          </a:p>
          <a:p>
            <a:pPr marL="514350" indent="-514350" eaLnBrk="1" hangingPunct="1">
              <a:lnSpc>
                <a:spcPct val="90000"/>
              </a:lnSpc>
              <a:buFont typeface="+mj-lt"/>
              <a:buAutoNum type="arabicPeriod"/>
            </a:pPr>
            <a:endParaRPr lang="en-US" altLang="en-US" dirty="0">
              <a:solidFill>
                <a:schemeClr val="accent6"/>
              </a:solidFill>
            </a:endParaRPr>
          </a:p>
        </p:txBody>
      </p:sp>
    </p:spTree>
    <p:extLst>
      <p:ext uri="{BB962C8B-B14F-4D97-AF65-F5344CB8AC3E}">
        <p14:creationId xmlns:p14="http://schemas.microsoft.com/office/powerpoint/2010/main" val="209058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5</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So far we have learnt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371600"/>
            <a:ext cx="8153400" cy="5638800"/>
          </a:xfrm>
        </p:spPr>
        <p:txBody>
          <a:bodyPr/>
          <a:lstStyle/>
          <a:p>
            <a:pPr marL="857250" lvl="1" indent="-457200" eaLnBrk="1" hangingPunct="1">
              <a:lnSpc>
                <a:spcPct val="90000"/>
              </a:lnSpc>
              <a:buFont typeface="+mj-lt"/>
              <a:buAutoNum type="arabicPeriod" startAt="8"/>
            </a:pPr>
            <a:r>
              <a:rPr lang="en-CA" sz="2000" dirty="0"/>
              <a:t>Live experiments</a:t>
            </a:r>
          </a:p>
          <a:p>
            <a:pPr marL="1314450" lvl="2" indent="-514350" eaLnBrk="1" hangingPunct="1">
              <a:lnSpc>
                <a:spcPct val="90000"/>
              </a:lnSpc>
              <a:buFont typeface="+mj-lt"/>
              <a:buAutoNum type="arabicPeriod" startAt="2"/>
            </a:pPr>
            <a:r>
              <a:rPr lang="en-CA" sz="1600" dirty="0">
                <a:solidFill>
                  <a:schemeClr val="accent2"/>
                </a:solidFill>
              </a:rPr>
              <a:t>Using ./</a:t>
            </a:r>
            <a:r>
              <a:rPr lang="en-CA" sz="1600" dirty="0" err="1">
                <a:solidFill>
                  <a:schemeClr val="accent2"/>
                </a:solidFill>
              </a:rPr>
              <a:t>adb</a:t>
            </a:r>
            <a:r>
              <a:rPr lang="en-CA" sz="1600" dirty="0">
                <a:solidFill>
                  <a:schemeClr val="accent2"/>
                </a:solidFill>
              </a:rPr>
              <a:t> shell</a:t>
            </a:r>
          </a:p>
          <a:p>
            <a:pPr marL="1314450" lvl="2" indent="-514350" eaLnBrk="1" hangingPunct="1">
              <a:lnSpc>
                <a:spcPct val="90000"/>
              </a:lnSpc>
              <a:buFont typeface="+mj-lt"/>
              <a:buAutoNum type="arabicPeriod" startAt="2"/>
            </a:pPr>
            <a:r>
              <a:rPr lang="en-CA" sz="1600" dirty="0">
                <a:solidFill>
                  <a:schemeClr val="accent2"/>
                </a:solidFill>
              </a:rPr>
              <a:t>CLI </a:t>
            </a:r>
            <a:r>
              <a:rPr lang="en-CA" sz="1600" dirty="0" err="1">
                <a:solidFill>
                  <a:schemeClr val="accent2"/>
                </a:solidFill>
              </a:rPr>
              <a:t>ps</a:t>
            </a:r>
            <a:r>
              <a:rPr lang="en-CA" sz="1600" dirty="0">
                <a:solidFill>
                  <a:schemeClr val="accent2"/>
                </a:solidFill>
              </a:rPr>
              <a:t>, ls, kill, </a:t>
            </a:r>
          </a:p>
          <a:p>
            <a:pPr marL="1314450" lvl="2" indent="-514350" eaLnBrk="1" hangingPunct="1">
              <a:lnSpc>
                <a:spcPct val="90000"/>
              </a:lnSpc>
              <a:buFont typeface="+mj-lt"/>
              <a:buAutoNum type="arabicPeriod" startAt="2"/>
            </a:pPr>
            <a:r>
              <a:rPr lang="en-CA" sz="1600" dirty="0" err="1">
                <a:solidFill>
                  <a:schemeClr val="accent2"/>
                </a:solidFill>
              </a:rPr>
              <a:t>Df</a:t>
            </a:r>
            <a:r>
              <a:rPr lang="en-CA" sz="1600" dirty="0">
                <a:solidFill>
                  <a:schemeClr val="accent2"/>
                </a:solidFill>
              </a:rPr>
              <a:t> command</a:t>
            </a:r>
          </a:p>
          <a:p>
            <a:pPr marL="914400" lvl="1" indent="-514350" eaLnBrk="1" hangingPunct="1">
              <a:lnSpc>
                <a:spcPct val="90000"/>
              </a:lnSpc>
              <a:buFont typeface="+mj-lt"/>
              <a:buAutoNum type="arabicPeriod" startAt="8"/>
            </a:pPr>
            <a:r>
              <a:rPr lang="en-CA" sz="2000" dirty="0">
                <a:solidFill>
                  <a:schemeClr val="accent2"/>
                </a:solidFill>
              </a:rPr>
              <a:t>Discussion of partitions and Android </a:t>
            </a:r>
            <a:r>
              <a:rPr lang="en-CA" sz="2000" i="1" dirty="0">
                <a:solidFill>
                  <a:schemeClr val="accent2"/>
                </a:solidFill>
              </a:rPr>
              <a:t>file system table</a:t>
            </a:r>
          </a:p>
          <a:p>
            <a:pPr marL="1314450" lvl="2" indent="-514350" eaLnBrk="1" hangingPunct="1">
              <a:lnSpc>
                <a:spcPct val="90000"/>
              </a:lnSpc>
            </a:pPr>
            <a:r>
              <a:rPr lang="en-CA" sz="1600" dirty="0">
                <a:solidFill>
                  <a:schemeClr val="accent2"/>
                </a:solidFill>
              </a:rPr>
              <a:t>Android Standard Partitions, chipset-specific and vendor specific partitions</a:t>
            </a:r>
          </a:p>
          <a:p>
            <a:pPr marL="1314450" lvl="2" indent="-514350" eaLnBrk="1" hangingPunct="1">
              <a:lnSpc>
                <a:spcPct val="90000"/>
              </a:lnSpc>
            </a:pPr>
            <a:r>
              <a:rPr lang="en-CA" sz="1600" dirty="0">
                <a:solidFill>
                  <a:schemeClr val="accent2"/>
                </a:solidFill>
              </a:rPr>
              <a:t>Some partitions mounted by the bootstrap, some by the </a:t>
            </a:r>
            <a:r>
              <a:rPr lang="en-CA" sz="1600" dirty="0" err="1">
                <a:solidFill>
                  <a:schemeClr val="accent2"/>
                </a:solidFill>
              </a:rPr>
              <a:t>init</a:t>
            </a:r>
            <a:r>
              <a:rPr lang="en-CA" sz="1600" dirty="0">
                <a:solidFill>
                  <a:schemeClr val="accent2"/>
                </a:solidFill>
              </a:rPr>
              <a:t> process. After successful boot, information on all mounted partitions accessible via the </a:t>
            </a:r>
            <a:r>
              <a:rPr lang="en-CA" sz="1600" dirty="0" err="1">
                <a:solidFill>
                  <a:schemeClr val="accent2"/>
                </a:solidFill>
              </a:rPr>
              <a:t>df</a:t>
            </a:r>
            <a:r>
              <a:rPr lang="en-CA" sz="1600" dirty="0">
                <a:solidFill>
                  <a:schemeClr val="accent2"/>
                </a:solidFill>
              </a:rPr>
              <a:t> command</a:t>
            </a:r>
          </a:p>
          <a:p>
            <a:pPr marL="1314450" lvl="2" indent="-514350" eaLnBrk="1" hangingPunct="1">
              <a:lnSpc>
                <a:spcPct val="90000"/>
              </a:lnSpc>
            </a:pPr>
            <a:r>
              <a:rPr lang="en-CA" sz="1600" dirty="0">
                <a:solidFill>
                  <a:schemeClr val="accent2"/>
                </a:solidFill>
              </a:rPr>
              <a:t>Getting information on devices and partitions using </a:t>
            </a:r>
          </a:p>
          <a:p>
            <a:pPr marL="1771650" lvl="3" indent="-514350" eaLnBrk="1" hangingPunct="1">
              <a:lnSpc>
                <a:spcPct val="90000"/>
              </a:lnSpc>
              <a:buFont typeface="Arial" panose="020B0604020202020204" pitchFamily="34" charset="0"/>
              <a:buChar char="•"/>
            </a:pPr>
            <a:r>
              <a:rPr lang="en-CA" b="1" i="1" dirty="0">
                <a:solidFill>
                  <a:schemeClr val="accent2"/>
                </a:solidFill>
              </a:rPr>
              <a:t>The disk free command (</a:t>
            </a:r>
            <a:r>
              <a:rPr lang="en-CA" b="1" i="1" dirty="0" err="1">
                <a:solidFill>
                  <a:schemeClr val="accent2"/>
                </a:solidFill>
              </a:rPr>
              <a:t>df</a:t>
            </a:r>
            <a:r>
              <a:rPr lang="en-CA" dirty="0">
                <a:solidFill>
                  <a:schemeClr val="accent2"/>
                </a:solidFill>
              </a:rPr>
              <a:t> command); </a:t>
            </a:r>
            <a:r>
              <a:rPr lang="en-CA" dirty="0" err="1">
                <a:solidFill>
                  <a:schemeClr val="accent2"/>
                </a:solidFill>
              </a:rPr>
              <a:t>df</a:t>
            </a:r>
            <a:r>
              <a:rPr lang="en-CA" dirty="0">
                <a:solidFill>
                  <a:schemeClr val="accent2"/>
                </a:solidFill>
              </a:rPr>
              <a:t> --help</a:t>
            </a:r>
          </a:p>
          <a:p>
            <a:pPr marL="1771650" lvl="3" indent="-514350" eaLnBrk="1" hangingPunct="1">
              <a:lnSpc>
                <a:spcPct val="90000"/>
              </a:lnSpc>
              <a:buFont typeface="Arial" panose="020B0604020202020204" pitchFamily="34" charset="0"/>
              <a:buChar char="•"/>
            </a:pPr>
            <a:r>
              <a:rPr lang="en-CA" b="1" i="1" dirty="0">
                <a:solidFill>
                  <a:schemeClr val="accent2"/>
                </a:solidFill>
              </a:rPr>
              <a:t>cat /proc/partitions</a:t>
            </a:r>
            <a:r>
              <a:rPr lang="en-CA" dirty="0">
                <a:solidFill>
                  <a:schemeClr val="accent2"/>
                </a:solidFill>
              </a:rPr>
              <a:t> or </a:t>
            </a:r>
          </a:p>
          <a:p>
            <a:pPr marL="1771650" lvl="3" indent="-514350" eaLnBrk="1" hangingPunct="1">
              <a:lnSpc>
                <a:spcPct val="90000"/>
              </a:lnSpc>
              <a:buFont typeface="Arial" panose="020B0604020202020204" pitchFamily="34" charset="0"/>
              <a:buChar char="•"/>
            </a:pPr>
            <a:r>
              <a:rPr lang="en-CA" dirty="0">
                <a:solidFill>
                  <a:schemeClr val="accent2"/>
                </a:solidFill>
              </a:rPr>
              <a:t>browsing /dev/block/platform/name.# directory</a:t>
            </a:r>
          </a:p>
          <a:p>
            <a:pPr marL="1771650" lvl="3" indent="-514350" eaLnBrk="1" hangingPunct="1">
              <a:lnSpc>
                <a:spcPct val="90000"/>
              </a:lnSpc>
              <a:buFont typeface="Arial" panose="020B0604020202020204" pitchFamily="34" charset="0"/>
              <a:buChar char="•"/>
            </a:pPr>
            <a:r>
              <a:rPr lang="en-CA" dirty="0"/>
              <a:t>Kernel is configured using .</a:t>
            </a:r>
            <a:r>
              <a:rPr lang="en-CA" dirty="0" err="1"/>
              <a:t>rc</a:t>
            </a:r>
            <a:r>
              <a:rPr lang="en-CA" dirty="0"/>
              <a:t> files stored in various places within the file system, e.g. under </a:t>
            </a:r>
            <a:r>
              <a:rPr lang="en-GB" dirty="0">
                <a:solidFill>
                  <a:srgbClr val="000000"/>
                </a:solidFill>
                <a:effectLst/>
                <a:latin typeface="Menlo" panose="020B0609030804020204" pitchFamily="49" charset="0"/>
              </a:rPr>
              <a:t>/system/etc/</a:t>
            </a:r>
            <a:r>
              <a:rPr lang="en-GB" dirty="0" err="1">
                <a:solidFill>
                  <a:srgbClr val="000000"/>
                </a:solidFill>
                <a:effectLst/>
                <a:latin typeface="Menlo" panose="020B0609030804020204" pitchFamily="49" charset="0"/>
              </a:rPr>
              <a:t>init</a:t>
            </a:r>
            <a:endParaRPr lang="en-GB" dirty="0">
              <a:solidFill>
                <a:srgbClr val="000000"/>
              </a:solidFill>
              <a:effectLst/>
              <a:latin typeface="Menlo" panose="020B0609030804020204" pitchFamily="49" charset="0"/>
            </a:endParaRPr>
          </a:p>
          <a:p>
            <a:pPr marL="1771650" lvl="3" indent="-514350" eaLnBrk="1" hangingPunct="1">
              <a:lnSpc>
                <a:spcPct val="90000"/>
              </a:lnSpc>
              <a:buFont typeface="Arial" panose="020B0604020202020204" pitchFamily="34" charset="0"/>
              <a:buChar char="•"/>
            </a:pPr>
            <a:r>
              <a:rPr lang="en-GB" dirty="0"/>
              <a:t>After system hast started, the file system table is available under </a:t>
            </a:r>
            <a:r>
              <a:rPr lang="en-GB" dirty="0">
                <a:solidFill>
                  <a:srgbClr val="000000"/>
                </a:solidFill>
                <a:latin typeface="Menlo" panose="020B0609030804020204" pitchFamily="49" charset="0"/>
              </a:rPr>
              <a:t>/vendor/etc </a:t>
            </a:r>
            <a:r>
              <a:rPr lang="en-GB" dirty="0"/>
              <a:t>and can be viewed using </a:t>
            </a:r>
            <a:r>
              <a:rPr lang="en-GB" dirty="0">
                <a:solidFill>
                  <a:srgbClr val="000000"/>
                </a:solidFill>
                <a:latin typeface="Menlo" panose="020B0609030804020204" pitchFamily="49" charset="0"/>
              </a:rPr>
              <a:t>cat </a:t>
            </a:r>
            <a:r>
              <a:rPr lang="en-GB" dirty="0" err="1">
                <a:solidFill>
                  <a:srgbClr val="000000"/>
                </a:solidFill>
                <a:latin typeface="Menlo" panose="020B0609030804020204" pitchFamily="49" charset="0"/>
              </a:rPr>
              <a:t>fstab.ranchu</a:t>
            </a:r>
            <a:endParaRPr lang="en-GB" dirty="0">
              <a:solidFill>
                <a:srgbClr val="000000"/>
              </a:solidFill>
              <a:latin typeface="Menlo" panose="020B0609030804020204" pitchFamily="49" charset="0"/>
            </a:endParaRPr>
          </a:p>
        </p:txBody>
      </p:sp>
    </p:spTree>
    <p:extLst>
      <p:ext uri="{BB962C8B-B14F-4D97-AF65-F5344CB8AC3E}">
        <p14:creationId xmlns:p14="http://schemas.microsoft.com/office/powerpoint/2010/main" val="27371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6</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So far we have learnt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371600"/>
            <a:ext cx="8153400" cy="5105400"/>
          </a:xfrm>
        </p:spPr>
        <p:txBody>
          <a:bodyPr/>
          <a:lstStyle/>
          <a:p>
            <a:pPr marL="914400" lvl="1" indent="-514350" eaLnBrk="1" hangingPunct="1">
              <a:lnSpc>
                <a:spcPct val="90000"/>
              </a:lnSpc>
              <a:buFont typeface="+mj-lt"/>
              <a:buAutoNum type="arabicPeriod" startAt="9"/>
            </a:pPr>
            <a:r>
              <a:rPr lang="en-GB" sz="1800" dirty="0">
                <a:solidFill>
                  <a:schemeClr val="accent2"/>
                </a:solidFill>
              </a:rPr>
              <a:t>A discussion of the </a:t>
            </a:r>
            <a:r>
              <a:rPr lang="en-GB" sz="1800" dirty="0"/>
              <a:t>root </a:t>
            </a:r>
            <a:r>
              <a:rPr lang="en-GB" sz="1800" dirty="0">
                <a:solidFill>
                  <a:schemeClr val="accent2"/>
                </a:solidFill>
              </a:rPr>
              <a:t>file system </a:t>
            </a:r>
          </a:p>
          <a:p>
            <a:pPr marL="1314450" lvl="2" indent="-514350" eaLnBrk="1" hangingPunct="1">
              <a:lnSpc>
                <a:spcPct val="90000"/>
              </a:lnSpc>
            </a:pPr>
            <a:r>
              <a:rPr lang="en-GB" sz="1500" dirty="0">
                <a:solidFill>
                  <a:schemeClr val="accent2"/>
                </a:solidFill>
              </a:rPr>
              <a:t>/</a:t>
            </a:r>
            <a:r>
              <a:rPr lang="en-GB" sz="1500" dirty="0" err="1">
                <a:solidFill>
                  <a:schemeClr val="accent2"/>
                </a:solidFill>
              </a:rPr>
              <a:t>init</a:t>
            </a:r>
            <a:r>
              <a:rPr lang="en-GB" sz="1500" dirty="0">
                <a:solidFill>
                  <a:schemeClr val="accent2"/>
                </a:solidFill>
              </a:rPr>
              <a:t>; /system; /vendor; /vendor/etc; /data; /config; /dev;</a:t>
            </a:r>
          </a:p>
          <a:p>
            <a:pPr marL="1314450" lvl="2" indent="-514350" eaLnBrk="1" hangingPunct="1">
              <a:lnSpc>
                <a:spcPct val="90000"/>
              </a:lnSpc>
            </a:pPr>
            <a:r>
              <a:rPr lang="en-GB" sz="1500" dirty="0">
                <a:solidFill>
                  <a:schemeClr val="accent2"/>
                </a:solidFill>
              </a:rPr>
              <a:t>Phones storage data can be found under /storage/</a:t>
            </a:r>
          </a:p>
          <a:p>
            <a:pPr marL="1771650" lvl="3" indent="-514350" eaLnBrk="1" hangingPunct="1">
              <a:lnSpc>
                <a:spcPct val="90000"/>
              </a:lnSpc>
            </a:pPr>
            <a:r>
              <a:rPr lang="en-GB" sz="1200" dirty="0"/>
              <a:t>Example: </a:t>
            </a:r>
            <a:r>
              <a:rPr lang="en-GB" sz="1200" dirty="0">
                <a:solidFill>
                  <a:srgbClr val="000000"/>
                </a:solidFill>
                <a:effectLst/>
                <a:latin typeface="Menlo" panose="020B0609030804020204" pitchFamily="49" charset="0"/>
              </a:rPr>
              <a:t>/storage/1408-101D/Documents</a:t>
            </a:r>
          </a:p>
          <a:p>
            <a:pPr marL="1771650" lvl="3" indent="-514350" eaLnBrk="1" hangingPunct="1">
              <a:lnSpc>
                <a:spcPct val="90000"/>
              </a:lnSpc>
            </a:pPr>
            <a:r>
              <a:rPr lang="en-GB" sz="1200" dirty="0" err="1"/>
              <a:t>SDCard</a:t>
            </a:r>
            <a:r>
              <a:rPr lang="en-GB" sz="1200" dirty="0"/>
              <a:t> under /</a:t>
            </a:r>
            <a:r>
              <a:rPr lang="en-GB" sz="1200" dirty="0" err="1">
                <a:solidFill>
                  <a:srgbClr val="000000"/>
                </a:solidFill>
                <a:effectLst/>
                <a:latin typeface="Menlo" panose="020B0609030804020204" pitchFamily="49" charset="0"/>
              </a:rPr>
              <a:t>sdcard</a:t>
            </a:r>
            <a:r>
              <a:rPr lang="en-GB" sz="1200" dirty="0">
                <a:solidFill>
                  <a:srgbClr val="000000"/>
                </a:solidFill>
                <a:effectLst/>
                <a:latin typeface="Menlo" panose="020B0609030804020204" pitchFamily="49" charset="0"/>
              </a:rPr>
              <a:t> which is a link to /storage/self/primary</a:t>
            </a:r>
          </a:p>
          <a:p>
            <a:pPr marL="1257300" lvl="3" indent="0" eaLnBrk="1" hangingPunct="1">
              <a:lnSpc>
                <a:spcPct val="90000"/>
              </a:lnSpc>
              <a:buNone/>
            </a:pPr>
            <a:endParaRPr lang="en-GB" sz="1200" dirty="0">
              <a:solidFill>
                <a:srgbClr val="000000"/>
              </a:solidFill>
              <a:effectLst/>
              <a:latin typeface="Menlo" panose="020B0609030804020204" pitchFamily="49" charset="0"/>
            </a:endParaRPr>
          </a:p>
          <a:p>
            <a:pPr marL="914400" lvl="1" indent="-514350" eaLnBrk="1" hangingPunct="1">
              <a:lnSpc>
                <a:spcPct val="90000"/>
              </a:lnSpc>
              <a:buFont typeface="+mj-lt"/>
              <a:buAutoNum type="arabicPeriod" startAt="9"/>
            </a:pPr>
            <a:r>
              <a:rPr lang="en-GB" sz="1800" dirty="0"/>
              <a:t>A discussion of the </a:t>
            </a:r>
            <a:r>
              <a:rPr lang="en-GB" sz="1800" i="1" dirty="0"/>
              <a:t>boot</a:t>
            </a:r>
            <a:r>
              <a:rPr lang="en-GB" sz="1800" dirty="0"/>
              <a:t> process</a:t>
            </a:r>
          </a:p>
          <a:p>
            <a:pPr marL="1314450" lvl="2" indent="-514350" eaLnBrk="1" hangingPunct="1">
              <a:lnSpc>
                <a:spcPct val="90000"/>
              </a:lnSpc>
            </a:pPr>
            <a:r>
              <a:rPr lang="en-GB" sz="1500" dirty="0"/>
              <a:t>What is a boot partition, bootable file system</a:t>
            </a:r>
          </a:p>
          <a:p>
            <a:pPr marL="1314450" lvl="2" indent="-514350" eaLnBrk="1" hangingPunct="1">
              <a:lnSpc>
                <a:spcPct val="90000"/>
              </a:lnSpc>
            </a:pPr>
            <a:r>
              <a:rPr lang="en-GB" sz="1500" dirty="0"/>
              <a:t>The boot process</a:t>
            </a:r>
          </a:p>
          <a:p>
            <a:pPr marL="1771650" lvl="3" indent="-514350" eaLnBrk="1" hangingPunct="1">
              <a:lnSpc>
                <a:spcPct val="90000"/>
              </a:lnSpc>
            </a:pPr>
            <a:r>
              <a:rPr lang="en-GB" dirty="0"/>
              <a:t>Bootstrap loader, bootstrap program</a:t>
            </a:r>
          </a:p>
          <a:p>
            <a:pPr marL="1771650" lvl="3" indent="-514350" eaLnBrk="1" hangingPunct="1">
              <a:lnSpc>
                <a:spcPct val="90000"/>
              </a:lnSpc>
            </a:pPr>
            <a:r>
              <a:rPr lang="en-GB" dirty="0"/>
              <a:t>The </a:t>
            </a:r>
            <a:r>
              <a:rPr lang="en-GB" dirty="0" err="1"/>
              <a:t>init</a:t>
            </a:r>
            <a:r>
              <a:rPr lang="en-GB" dirty="0"/>
              <a:t> program </a:t>
            </a:r>
          </a:p>
          <a:p>
            <a:pPr marL="1771650" lvl="3" indent="-514350" eaLnBrk="1" hangingPunct="1">
              <a:lnSpc>
                <a:spcPct val="90000"/>
              </a:lnSpc>
            </a:pPr>
            <a:r>
              <a:rPr lang="en-GB" dirty="0"/>
              <a:t>The boot process in Linux</a:t>
            </a:r>
          </a:p>
          <a:p>
            <a:pPr marL="1771650" lvl="3" indent="-514350" eaLnBrk="1" hangingPunct="1">
              <a:lnSpc>
                <a:spcPct val="90000"/>
              </a:lnSpc>
            </a:pPr>
            <a:r>
              <a:rPr lang="en-GB" dirty="0"/>
              <a:t>Boot process in Android</a:t>
            </a:r>
          </a:p>
          <a:p>
            <a:pPr marL="1771650" lvl="3" indent="-514350" eaLnBrk="1" hangingPunct="1">
              <a:lnSpc>
                <a:spcPct val="90000"/>
              </a:lnSpc>
            </a:pPr>
            <a:r>
              <a:rPr lang="en-GB" dirty="0"/>
              <a:t>What is the Generic Kernel Image</a:t>
            </a:r>
          </a:p>
          <a:p>
            <a:pPr marL="1771650" lvl="3" indent="-514350" eaLnBrk="1" hangingPunct="1">
              <a:lnSpc>
                <a:spcPct val="90000"/>
              </a:lnSpc>
            </a:pPr>
            <a:r>
              <a:rPr lang="en-GB" dirty="0"/>
              <a:t>A brief overview of the GKI Architecture</a:t>
            </a:r>
          </a:p>
          <a:p>
            <a:pPr marL="914400" lvl="1" indent="-514350" eaLnBrk="1" hangingPunct="1">
              <a:lnSpc>
                <a:spcPct val="90000"/>
              </a:lnSpc>
              <a:buFont typeface="+mj-lt"/>
              <a:buAutoNum type="arabicPeriod" startAt="9"/>
            </a:pPr>
            <a:r>
              <a:rPr lang="en-GB" sz="1800" dirty="0"/>
              <a:t>The Init process </a:t>
            </a:r>
            <a:r>
              <a:rPr lang="en-GB" sz="1800" dirty="0">
                <a:latin typeface="Arial" panose="020B0604020202020204" pitchFamily="34" charset="0"/>
              </a:rPr>
              <a:t>(a </a:t>
            </a:r>
            <a:r>
              <a:rPr lang="en-GB" sz="1800" b="0" i="0" u="none" strike="noStrike" dirty="0">
                <a:effectLst/>
                <a:latin typeface="Arial" panose="020B0604020202020204" pitchFamily="34" charset="0"/>
              </a:rPr>
              <a:t>mobile OS service)</a:t>
            </a:r>
            <a:endParaRPr lang="en-GB" sz="1800" dirty="0"/>
          </a:p>
          <a:p>
            <a:pPr marL="914400" lvl="1" indent="-514350" eaLnBrk="1" hangingPunct="1">
              <a:lnSpc>
                <a:spcPct val="90000"/>
              </a:lnSpc>
              <a:buFont typeface="+mj-lt"/>
              <a:buAutoNum type="arabicPeriod" startAt="9"/>
            </a:pPr>
            <a:r>
              <a:rPr lang="en-GB" sz="1800" dirty="0"/>
              <a:t>Backup and Recovery</a:t>
            </a:r>
          </a:p>
          <a:p>
            <a:pPr marL="1314450" lvl="2" indent="-514350" eaLnBrk="1" hangingPunct="1">
              <a:lnSpc>
                <a:spcPct val="90000"/>
              </a:lnSpc>
              <a:buFont typeface="+mj-lt"/>
              <a:buAutoNum type="arabicPeriod" startAt="2"/>
            </a:pPr>
            <a:r>
              <a:rPr lang="en-GB" sz="1500" dirty="0"/>
              <a:t>New concepts in Android</a:t>
            </a:r>
          </a:p>
          <a:p>
            <a:pPr marL="1314450" lvl="2" indent="-514350" eaLnBrk="1" hangingPunct="1">
              <a:lnSpc>
                <a:spcPct val="90000"/>
              </a:lnSpc>
              <a:buFont typeface="+mj-lt"/>
              <a:buAutoNum type="arabicPeriod" startAt="2"/>
            </a:pPr>
            <a:r>
              <a:rPr lang="en-GB" sz="1500" dirty="0"/>
              <a:t>The Backup Manager (</a:t>
            </a:r>
            <a:r>
              <a:rPr lang="en-GB" sz="1200" b="0" i="0" u="none" strike="noStrike" dirty="0">
                <a:effectLst/>
                <a:latin typeface="Arial" panose="020B0604020202020204" pitchFamily="34" charset="0"/>
              </a:rPr>
              <a:t>a mobile OS service)</a:t>
            </a:r>
            <a:endParaRPr lang="en-GB" sz="1500" dirty="0"/>
          </a:p>
          <a:p>
            <a:pPr marL="1771650" lvl="3" indent="-514350" eaLnBrk="1" hangingPunct="1">
              <a:lnSpc>
                <a:spcPct val="90000"/>
              </a:lnSpc>
            </a:pPr>
            <a:endParaRPr lang="en-GB" dirty="0"/>
          </a:p>
          <a:p>
            <a:pPr marL="1771650" lvl="3" indent="-514350" eaLnBrk="1" hangingPunct="1">
              <a:lnSpc>
                <a:spcPct val="90000"/>
              </a:lnSpc>
            </a:pPr>
            <a:endParaRPr lang="en-GB" sz="1200" dirty="0">
              <a:solidFill>
                <a:schemeClr val="accent2"/>
              </a:solidFill>
            </a:endParaRPr>
          </a:p>
          <a:p>
            <a:pPr marL="1771650" lvl="3" indent="-514350" eaLnBrk="1" hangingPunct="1">
              <a:lnSpc>
                <a:spcPct val="90000"/>
              </a:lnSpc>
              <a:buFont typeface="Arial" panose="020B0604020202020204" pitchFamily="34" charset="0"/>
              <a:buChar char="•"/>
            </a:pPr>
            <a:endParaRPr lang="en-GB" sz="1600" dirty="0">
              <a:solidFill>
                <a:srgbClr val="000000"/>
              </a:solidFill>
              <a:effectLst/>
              <a:latin typeface="Menlo" panose="020B0609030804020204" pitchFamily="49" charset="0"/>
            </a:endParaRPr>
          </a:p>
          <a:p>
            <a:pPr marL="1771650" lvl="3" indent="-514350" eaLnBrk="1" hangingPunct="1">
              <a:lnSpc>
                <a:spcPct val="90000"/>
              </a:lnSpc>
              <a:buFont typeface="Arial" panose="020B0604020202020204" pitchFamily="34" charset="0"/>
              <a:buChar char="•"/>
            </a:pPr>
            <a:endParaRPr lang="en-CA" sz="1600" dirty="0">
              <a:solidFill>
                <a:schemeClr val="accent2"/>
              </a:solidFill>
            </a:endParaRPr>
          </a:p>
          <a:p>
            <a:pPr marL="1314450" lvl="2" indent="-514350" eaLnBrk="1" hangingPunct="1">
              <a:lnSpc>
                <a:spcPct val="90000"/>
              </a:lnSpc>
              <a:buFont typeface="+mj-lt"/>
              <a:buAutoNum type="arabicPeriod" startAt="2"/>
            </a:pPr>
            <a:endParaRPr lang="en-CA" sz="1500" dirty="0">
              <a:solidFill>
                <a:schemeClr val="accent2"/>
              </a:solidFill>
            </a:endParaRPr>
          </a:p>
          <a:p>
            <a:pPr marL="914400" lvl="1" indent="-514350" eaLnBrk="1" hangingPunct="1">
              <a:lnSpc>
                <a:spcPct val="90000"/>
              </a:lnSpc>
              <a:buFont typeface="+mj-lt"/>
              <a:buAutoNum type="arabicPeriod" startAt="9"/>
            </a:pPr>
            <a:endParaRPr lang="en-CA" sz="2700" dirty="0">
              <a:solidFill>
                <a:schemeClr val="accent2"/>
              </a:solidFill>
            </a:endParaRPr>
          </a:p>
          <a:p>
            <a:pPr marL="914400" lvl="1" indent="-514350" eaLnBrk="1" hangingPunct="1">
              <a:lnSpc>
                <a:spcPct val="90000"/>
              </a:lnSpc>
              <a:buFont typeface="+mj-lt"/>
              <a:buAutoNum type="arabicPeriod" startAt="9"/>
            </a:pPr>
            <a:endParaRPr lang="en-CA" sz="2700" dirty="0">
              <a:solidFill>
                <a:schemeClr val="accent2"/>
              </a:solidFill>
            </a:endParaRPr>
          </a:p>
          <a:p>
            <a:pPr marL="1314450" lvl="2" indent="-514350" eaLnBrk="1" hangingPunct="1">
              <a:lnSpc>
                <a:spcPct val="90000"/>
              </a:lnSpc>
              <a:buFont typeface="+mj-lt"/>
              <a:buAutoNum type="alphaLcParenR"/>
            </a:pPr>
            <a:endParaRPr lang="en-US" dirty="0"/>
          </a:p>
          <a:p>
            <a:pPr marL="914400" lvl="1" indent="-514350" eaLnBrk="1" hangingPunct="1">
              <a:lnSpc>
                <a:spcPct val="90000"/>
              </a:lnSpc>
              <a:buFont typeface="+mj-lt"/>
              <a:buAutoNum type="arabicPeriod" startAt="9"/>
            </a:pPr>
            <a:endParaRPr lang="en-CA" dirty="0"/>
          </a:p>
          <a:p>
            <a:pPr marL="514350" indent="-514350" eaLnBrk="1" hangingPunct="1">
              <a:lnSpc>
                <a:spcPct val="90000"/>
              </a:lnSpc>
              <a:buFont typeface="+mj-lt"/>
              <a:buAutoNum type="arabicPeriod"/>
            </a:pPr>
            <a:endParaRPr lang="en-US" altLang="en-US" dirty="0">
              <a:solidFill>
                <a:schemeClr val="accent6"/>
              </a:solidFill>
            </a:endParaRPr>
          </a:p>
        </p:txBody>
      </p:sp>
    </p:spTree>
    <p:extLst>
      <p:ext uri="{BB962C8B-B14F-4D97-AF65-F5344CB8AC3E}">
        <p14:creationId xmlns:p14="http://schemas.microsoft.com/office/powerpoint/2010/main" val="350862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7</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What is next?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371600"/>
            <a:ext cx="8153400" cy="5105400"/>
          </a:xfrm>
        </p:spPr>
        <p:txBody>
          <a:bodyPr/>
          <a:lstStyle/>
          <a:p>
            <a:pPr marL="0" indent="0" eaLnBrk="1" hangingPunct="1">
              <a:lnSpc>
                <a:spcPct val="90000"/>
              </a:lnSpc>
              <a:buNone/>
            </a:pPr>
            <a:r>
              <a:rPr lang="en-GB" dirty="0"/>
              <a:t>1) Android App Development using Kotlin and Compose</a:t>
            </a:r>
          </a:p>
          <a:p>
            <a:pPr eaLnBrk="1" hangingPunct="1">
              <a:lnSpc>
                <a:spcPct val="90000"/>
              </a:lnSpc>
              <a:buFontTx/>
              <a:buChar char="-"/>
            </a:pPr>
            <a:r>
              <a:rPr lang="en-GB" dirty="0"/>
              <a:t>4 to 5 weeks</a:t>
            </a:r>
          </a:p>
          <a:p>
            <a:pPr eaLnBrk="1" hangingPunct="1">
              <a:lnSpc>
                <a:spcPct val="90000"/>
              </a:lnSpc>
              <a:buFontTx/>
              <a:buChar char="-"/>
            </a:pPr>
            <a:r>
              <a:rPr lang="en-GB" dirty="0"/>
              <a:t>See updated syllabus in D2L</a:t>
            </a:r>
          </a:p>
          <a:p>
            <a:pPr eaLnBrk="1" hangingPunct="1">
              <a:lnSpc>
                <a:spcPct val="90000"/>
              </a:lnSpc>
              <a:buFontTx/>
              <a:buChar char="-"/>
            </a:pPr>
            <a:r>
              <a:rPr lang="en-GB" dirty="0"/>
              <a:t>Interactive sessions like a lab</a:t>
            </a:r>
          </a:p>
          <a:p>
            <a:pPr eaLnBrk="1" hangingPunct="1">
              <a:lnSpc>
                <a:spcPct val="90000"/>
              </a:lnSpc>
              <a:buFontTx/>
              <a:buChar char="-"/>
            </a:pPr>
            <a:r>
              <a:rPr lang="en-GB" dirty="0"/>
              <a:t>Learning by doing</a:t>
            </a:r>
          </a:p>
          <a:p>
            <a:pPr eaLnBrk="1" hangingPunct="1">
              <a:lnSpc>
                <a:spcPct val="90000"/>
              </a:lnSpc>
              <a:buFontTx/>
              <a:buChar char="-"/>
            </a:pPr>
            <a:r>
              <a:rPr lang="en-GB" dirty="0"/>
              <a:t>Using </a:t>
            </a:r>
            <a:r>
              <a:rPr lang="en-GB" dirty="0">
                <a:hlinkClick r:id="rId3"/>
              </a:rPr>
              <a:t>Android developer resources </a:t>
            </a:r>
            <a:endParaRPr lang="en-GB" dirty="0"/>
          </a:p>
          <a:p>
            <a:pPr marL="0" indent="0" eaLnBrk="1" hangingPunct="1">
              <a:lnSpc>
                <a:spcPct val="90000"/>
              </a:lnSpc>
              <a:buNone/>
            </a:pPr>
            <a:endParaRPr lang="en-US" altLang="en-US" dirty="0">
              <a:solidFill>
                <a:schemeClr val="accent6"/>
              </a:solidFill>
            </a:endParaRPr>
          </a:p>
        </p:txBody>
      </p:sp>
    </p:spTree>
    <p:extLst>
      <p:ext uri="{BB962C8B-B14F-4D97-AF65-F5344CB8AC3E}">
        <p14:creationId xmlns:p14="http://schemas.microsoft.com/office/powerpoint/2010/main" val="250155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C97D17D4-25F4-4C98-9D38-B909ACD80F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2441FDA-D81A-3544-B1DF-52732FB8B898}" type="slidenum">
              <a:rPr lang="en-US" altLang="en-US" sz="1000">
                <a:solidFill>
                  <a:schemeClr val="tx1"/>
                </a:solidFill>
                <a:latin typeface="Arial" panose="020B0604020202020204" pitchFamily="34" charset="0"/>
              </a:rPr>
              <a:pPr>
                <a:spcBef>
                  <a:spcPct val="0"/>
                </a:spcBef>
                <a:buFontTx/>
                <a:buNone/>
              </a:pPr>
              <a:t>8</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1C6E8FA6-B195-6AE0-63CA-63504B0C3143}"/>
              </a:ext>
            </a:extLst>
          </p:cNvPr>
          <p:cNvSpPr>
            <a:spLocks noGrp="1" noChangeArrowheads="1"/>
          </p:cNvSpPr>
          <p:nvPr>
            <p:ph type="title"/>
          </p:nvPr>
        </p:nvSpPr>
        <p:spPr/>
        <p:txBody>
          <a:bodyPr/>
          <a:lstStyle/>
          <a:p>
            <a:pPr eaLnBrk="1" hangingPunct="1"/>
            <a:r>
              <a:rPr lang="en-US" altLang="en-US" dirty="0"/>
              <a:t>What is next?</a:t>
            </a:r>
          </a:p>
        </p:txBody>
      </p:sp>
      <p:sp>
        <p:nvSpPr>
          <p:cNvPr id="6149" name="Rectangle 3">
            <a:extLst>
              <a:ext uri="{FF2B5EF4-FFF2-40B4-BE49-F238E27FC236}">
                <a16:creationId xmlns:a16="http://schemas.microsoft.com/office/drawing/2014/main" id="{0C4CB136-C97D-19A5-2814-8D143CA60A5B}"/>
              </a:ext>
            </a:extLst>
          </p:cNvPr>
          <p:cNvSpPr>
            <a:spLocks noGrp="1" noChangeArrowheads="1"/>
          </p:cNvSpPr>
          <p:nvPr>
            <p:ph type="body" idx="1"/>
          </p:nvPr>
        </p:nvSpPr>
        <p:spPr>
          <a:xfrm>
            <a:off x="685800" y="1371600"/>
            <a:ext cx="8153400" cy="5105400"/>
          </a:xfrm>
        </p:spPr>
        <p:txBody>
          <a:bodyPr/>
          <a:lstStyle/>
          <a:p>
            <a:pPr marL="0" indent="0" eaLnBrk="1" hangingPunct="1">
              <a:lnSpc>
                <a:spcPct val="90000"/>
              </a:lnSpc>
              <a:buNone/>
            </a:pPr>
            <a:endParaRPr lang="en-GB" dirty="0"/>
          </a:p>
          <a:p>
            <a:pPr marL="0" indent="0" eaLnBrk="1" hangingPunct="1">
              <a:lnSpc>
                <a:spcPct val="90000"/>
              </a:lnSpc>
              <a:buNone/>
            </a:pPr>
            <a:r>
              <a:rPr lang="en-GB" dirty="0"/>
              <a:t>2) Some more in-depth Android discussions towards the end of the term (depending on our progress)</a:t>
            </a:r>
          </a:p>
          <a:p>
            <a:pPr eaLnBrk="1" hangingPunct="1">
              <a:lnSpc>
                <a:spcPct val="90000"/>
              </a:lnSpc>
              <a:buFontTx/>
              <a:buChar char="-"/>
            </a:pPr>
            <a:r>
              <a:rPr lang="en-GB" b="0" i="0" u="none" strike="noStrike" dirty="0">
                <a:effectLst/>
                <a:latin typeface="Arial" panose="020B0604020202020204" pitchFamily="34" charset="0"/>
              </a:rPr>
              <a:t>Android Interface Definition Language (AIDL)</a:t>
            </a:r>
          </a:p>
          <a:p>
            <a:pPr eaLnBrk="1" hangingPunct="1">
              <a:lnSpc>
                <a:spcPct val="90000"/>
              </a:lnSpc>
              <a:buFontTx/>
              <a:buChar char="-"/>
            </a:pPr>
            <a:r>
              <a:rPr lang="en-GB" dirty="0">
                <a:latin typeface="Arial" panose="020B0604020202020204" pitchFamily="34" charset="0"/>
              </a:rPr>
              <a:t>Android RPC </a:t>
            </a:r>
            <a:r>
              <a:rPr lang="en-GB" dirty="0"/>
              <a:t>(a </a:t>
            </a:r>
            <a:r>
              <a:rPr lang="en-GB" sz="2800" b="0" i="0" u="none" strike="noStrike" dirty="0">
                <a:effectLst/>
                <a:latin typeface="Arial" panose="020B0604020202020204" pitchFamily="34" charset="0"/>
              </a:rPr>
              <a:t>mobile OS service)</a:t>
            </a:r>
            <a:endParaRPr lang="en-GB" dirty="0">
              <a:latin typeface="Arial" panose="020B0604020202020204" pitchFamily="34" charset="0"/>
            </a:endParaRPr>
          </a:p>
          <a:p>
            <a:pPr eaLnBrk="1" hangingPunct="1">
              <a:lnSpc>
                <a:spcPct val="90000"/>
              </a:lnSpc>
              <a:buFontTx/>
              <a:buChar char="-"/>
            </a:pPr>
            <a:r>
              <a:rPr lang="en-GB" dirty="0">
                <a:latin typeface="Arial" panose="020B0604020202020204" pitchFamily="34" charset="0"/>
              </a:rPr>
              <a:t>Android Threads and Android Thread Pools</a:t>
            </a:r>
            <a:endParaRPr lang="en-GB" dirty="0"/>
          </a:p>
          <a:p>
            <a:pPr marL="1771650" lvl="3" indent="-514350" eaLnBrk="1" hangingPunct="1">
              <a:lnSpc>
                <a:spcPct val="90000"/>
              </a:lnSpc>
            </a:pPr>
            <a:endParaRPr lang="en-GB" sz="1200" dirty="0">
              <a:solidFill>
                <a:schemeClr val="accent2"/>
              </a:solidFill>
            </a:endParaRPr>
          </a:p>
          <a:p>
            <a:pPr marL="1771650" lvl="3" indent="-514350" eaLnBrk="1" hangingPunct="1">
              <a:lnSpc>
                <a:spcPct val="90000"/>
              </a:lnSpc>
              <a:buFont typeface="Arial" panose="020B0604020202020204" pitchFamily="34" charset="0"/>
              <a:buChar char="•"/>
            </a:pPr>
            <a:endParaRPr lang="en-GB" sz="1600" dirty="0">
              <a:solidFill>
                <a:srgbClr val="000000"/>
              </a:solidFill>
              <a:effectLst/>
              <a:latin typeface="Menlo" panose="020B0609030804020204" pitchFamily="49" charset="0"/>
            </a:endParaRPr>
          </a:p>
          <a:p>
            <a:pPr marL="1771650" lvl="3" indent="-514350" eaLnBrk="1" hangingPunct="1">
              <a:lnSpc>
                <a:spcPct val="90000"/>
              </a:lnSpc>
              <a:buFont typeface="Arial" panose="020B0604020202020204" pitchFamily="34" charset="0"/>
              <a:buChar char="•"/>
            </a:pPr>
            <a:endParaRPr lang="en-CA" sz="1600" dirty="0">
              <a:solidFill>
                <a:schemeClr val="accent2"/>
              </a:solidFill>
            </a:endParaRPr>
          </a:p>
          <a:p>
            <a:pPr marL="1314450" lvl="2" indent="-514350" eaLnBrk="1" hangingPunct="1">
              <a:lnSpc>
                <a:spcPct val="90000"/>
              </a:lnSpc>
              <a:buFont typeface="+mj-lt"/>
              <a:buAutoNum type="arabicPeriod" startAt="2"/>
            </a:pPr>
            <a:endParaRPr lang="en-CA" sz="1500" dirty="0">
              <a:solidFill>
                <a:schemeClr val="accent2"/>
              </a:solidFill>
            </a:endParaRPr>
          </a:p>
          <a:p>
            <a:pPr marL="914400" lvl="1" indent="-514350" eaLnBrk="1" hangingPunct="1">
              <a:lnSpc>
                <a:spcPct val="90000"/>
              </a:lnSpc>
              <a:buFont typeface="+mj-lt"/>
              <a:buAutoNum type="arabicPeriod" startAt="9"/>
            </a:pPr>
            <a:endParaRPr lang="en-CA" sz="2700" dirty="0">
              <a:solidFill>
                <a:schemeClr val="accent2"/>
              </a:solidFill>
            </a:endParaRPr>
          </a:p>
          <a:p>
            <a:pPr marL="914400" lvl="1" indent="-514350" eaLnBrk="1" hangingPunct="1">
              <a:lnSpc>
                <a:spcPct val="90000"/>
              </a:lnSpc>
              <a:buFont typeface="+mj-lt"/>
              <a:buAutoNum type="arabicPeriod" startAt="9"/>
            </a:pPr>
            <a:endParaRPr lang="en-CA" sz="2700" dirty="0">
              <a:solidFill>
                <a:schemeClr val="accent2"/>
              </a:solidFill>
            </a:endParaRPr>
          </a:p>
          <a:p>
            <a:pPr marL="1314450" lvl="2" indent="-514350" eaLnBrk="1" hangingPunct="1">
              <a:lnSpc>
                <a:spcPct val="90000"/>
              </a:lnSpc>
              <a:buFont typeface="+mj-lt"/>
              <a:buAutoNum type="alphaLcParenR"/>
            </a:pPr>
            <a:endParaRPr lang="en-US" dirty="0"/>
          </a:p>
          <a:p>
            <a:pPr marL="914400" lvl="1" indent="-514350" eaLnBrk="1" hangingPunct="1">
              <a:lnSpc>
                <a:spcPct val="90000"/>
              </a:lnSpc>
              <a:buFont typeface="+mj-lt"/>
              <a:buAutoNum type="arabicPeriod" startAt="9"/>
            </a:pPr>
            <a:endParaRPr lang="en-CA" dirty="0"/>
          </a:p>
          <a:p>
            <a:pPr marL="514350" indent="-514350" eaLnBrk="1" hangingPunct="1">
              <a:lnSpc>
                <a:spcPct val="90000"/>
              </a:lnSpc>
              <a:buFont typeface="+mj-lt"/>
              <a:buAutoNum type="arabicPeriod"/>
            </a:pPr>
            <a:endParaRPr lang="en-US" altLang="en-US" dirty="0">
              <a:solidFill>
                <a:schemeClr val="accent6"/>
              </a:solidFill>
            </a:endParaRPr>
          </a:p>
        </p:txBody>
      </p:sp>
    </p:spTree>
    <p:extLst>
      <p:ext uri="{BB962C8B-B14F-4D97-AF65-F5344CB8AC3E}">
        <p14:creationId xmlns:p14="http://schemas.microsoft.com/office/powerpoint/2010/main" val="187617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E088BF44-821E-847A-9034-D4EA62841C90}"/>
              </a:ext>
            </a:extLst>
          </p:cNvPr>
          <p:cNvSpPr>
            <a:spLocks noGrp="1" noChangeArrowheads="1"/>
          </p:cNvSpPr>
          <p:nvPr>
            <p:ph type="ctrTitle"/>
          </p:nvPr>
        </p:nvSpPr>
        <p:spPr>
          <a:xfrm>
            <a:off x="381000" y="1371600"/>
            <a:ext cx="3657600" cy="1143000"/>
          </a:xfrm>
        </p:spPr>
        <p:txBody>
          <a:bodyPr/>
          <a:lstStyle/>
          <a:p>
            <a:pPr eaLnBrk="1" hangingPunct="1"/>
            <a:r>
              <a:rPr lang="en-US" altLang="en-US" dirty="0"/>
              <a:t>Building native UI in Android</a:t>
            </a:r>
          </a:p>
        </p:txBody>
      </p:sp>
      <p:sp>
        <p:nvSpPr>
          <p:cNvPr id="5" name="TextBox 4">
            <a:extLst>
              <a:ext uri="{FF2B5EF4-FFF2-40B4-BE49-F238E27FC236}">
                <a16:creationId xmlns:a16="http://schemas.microsoft.com/office/drawing/2014/main" id="{4DCBD1AB-58A8-B9F3-E318-489533955A3C}"/>
              </a:ext>
            </a:extLst>
          </p:cNvPr>
          <p:cNvSpPr txBox="1"/>
          <p:nvPr/>
        </p:nvSpPr>
        <p:spPr>
          <a:xfrm>
            <a:off x="762000" y="4441372"/>
            <a:ext cx="7543800" cy="461665"/>
          </a:xfrm>
          <a:prstGeom prst="rect">
            <a:avLst/>
          </a:prstGeom>
          <a:noFill/>
        </p:spPr>
        <p:txBody>
          <a:bodyPr wrap="square">
            <a:spAutoFit/>
          </a:bodyPr>
          <a:lstStyle/>
          <a:p>
            <a:r>
              <a:rPr lang="de-DE" dirty="0">
                <a:hlinkClick r:id="rId3"/>
              </a:rPr>
              <a:t>https://</a:t>
            </a:r>
            <a:r>
              <a:rPr lang="de-DE" dirty="0" err="1">
                <a:hlinkClick r:id="rId3"/>
              </a:rPr>
              <a:t>developer.android.com</a:t>
            </a:r>
            <a:endParaRPr lang="de-DE" dirty="0"/>
          </a:p>
        </p:txBody>
      </p:sp>
      <p:sp>
        <p:nvSpPr>
          <p:cNvPr id="7" name="TextBox 6">
            <a:extLst>
              <a:ext uri="{FF2B5EF4-FFF2-40B4-BE49-F238E27FC236}">
                <a16:creationId xmlns:a16="http://schemas.microsoft.com/office/drawing/2014/main" id="{FA03FC42-1A03-CBE8-6F42-426EB56EB526}"/>
              </a:ext>
            </a:extLst>
          </p:cNvPr>
          <p:cNvSpPr txBox="1"/>
          <p:nvPr/>
        </p:nvSpPr>
        <p:spPr>
          <a:xfrm>
            <a:off x="762000" y="5024735"/>
            <a:ext cx="6705600" cy="461665"/>
          </a:xfrm>
          <a:prstGeom prst="rect">
            <a:avLst/>
          </a:prstGeom>
          <a:noFill/>
        </p:spPr>
        <p:txBody>
          <a:bodyPr wrap="square">
            <a:spAutoFit/>
          </a:bodyPr>
          <a:lstStyle/>
          <a:p>
            <a:r>
              <a:rPr lang="en-CA" b="0" i="0" u="none" strike="noStrike" dirty="0">
                <a:solidFill>
                  <a:srgbClr val="202124"/>
                </a:solidFill>
                <a:effectLst/>
                <a:latin typeface="Google Sans Text"/>
                <a:hlinkClick r:id="rId4"/>
              </a:rPr>
              <a:t>https://developer.android.com/studio/intro</a:t>
            </a:r>
            <a:r>
              <a:rPr lang="en-CA" b="0" i="0" u="none" strike="noStrike" dirty="0">
                <a:solidFill>
                  <a:srgbClr val="202124"/>
                </a:solidFill>
                <a:effectLst/>
                <a:latin typeface="Google Sans Text"/>
              </a:rPr>
              <a:t> </a:t>
            </a:r>
            <a:endParaRPr lang="de-DE" dirty="0"/>
          </a:p>
        </p:txBody>
      </p:sp>
    </p:spTree>
    <p:extLst>
      <p:ext uri="{BB962C8B-B14F-4D97-AF65-F5344CB8AC3E}">
        <p14:creationId xmlns:p14="http://schemas.microsoft.com/office/powerpoint/2010/main" val="441570517"/>
      </p:ext>
    </p:extLst>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48420</TotalTime>
  <Words>2826</Words>
  <Application>Microsoft Office PowerPoint</Application>
  <PresentationFormat>On-screen Show (4:3)</PresentationFormat>
  <Paragraphs>291</Paragraphs>
  <Slides>29</Slides>
  <Notes>28</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Google Sans Text</vt:lpstr>
      <vt:lpstr>Helvetica</vt:lpstr>
      <vt:lpstr>JetBrains Mono</vt:lpstr>
      <vt:lpstr>Lucida Sans Unicode</vt:lpstr>
      <vt:lpstr>Menlo</vt:lpstr>
      <vt:lpstr>Roboto Mono</vt:lpstr>
      <vt:lpstr>SamsungSharpSans-Bold</vt:lpstr>
      <vt:lpstr>Times</vt:lpstr>
      <vt:lpstr>var(--devsite-code-font-family)</vt:lpstr>
      <vt:lpstr>var(--headline-font-family)</vt:lpstr>
      <vt:lpstr>-webkit-standard</vt:lpstr>
      <vt:lpstr>1_sebesta</vt:lpstr>
      <vt:lpstr>Mobile Computing Technology</vt:lpstr>
      <vt:lpstr>Review</vt:lpstr>
      <vt:lpstr>So far we have learnt</vt:lpstr>
      <vt:lpstr>So far we have learnt</vt:lpstr>
      <vt:lpstr>So far we have learnt</vt:lpstr>
      <vt:lpstr>So far we have learnt</vt:lpstr>
      <vt:lpstr>What is next?</vt:lpstr>
      <vt:lpstr>What is next?</vt:lpstr>
      <vt:lpstr>Building native UI in Android</vt:lpstr>
      <vt:lpstr>Learning Objectives</vt:lpstr>
      <vt:lpstr>Learning Objectives</vt:lpstr>
      <vt:lpstr>Kotlin</vt:lpstr>
      <vt:lpstr>Kotlin</vt:lpstr>
      <vt:lpstr>Kotlin Playground – Online Compiler</vt:lpstr>
      <vt:lpstr>Kotlin – “Hello, world!”</vt:lpstr>
      <vt:lpstr>Kotlin functions (subprograms)</vt:lpstr>
      <vt:lpstr>Kotlin functions (subprograms)</vt:lpstr>
      <vt:lpstr>Kotlin functions (subprograms)</vt:lpstr>
      <vt:lpstr>Kotlin Style Guides</vt:lpstr>
      <vt:lpstr>Troubleshooting</vt:lpstr>
      <vt:lpstr>Troubleshooting</vt:lpstr>
      <vt:lpstr>Android Compose?</vt:lpstr>
      <vt:lpstr>Android Compose</vt:lpstr>
      <vt:lpstr>Auto Backup for Apps</vt:lpstr>
      <vt:lpstr>Auto Backup for Apps</vt:lpstr>
      <vt:lpstr>Auto Backup – XML Config Syntax</vt:lpstr>
      <vt:lpstr>Auto Backup – XML Config Syntax</vt:lpstr>
      <vt:lpstr>Auto Backup – AndroidManifest.xml</vt:lpstr>
      <vt:lpstr>App Backup – rules xml files</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Ali Nazari Shirehjini</cp:lastModifiedBy>
  <cp:revision>147</cp:revision>
  <cp:lastPrinted>2022-11-08T00:17:30Z</cp:lastPrinted>
  <dcterms:created xsi:type="dcterms:W3CDTF">2003-08-01T12:29:19Z</dcterms:created>
  <dcterms:modified xsi:type="dcterms:W3CDTF">2025-02-03T19:15:40Z</dcterms:modified>
</cp:coreProperties>
</file>