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9"/>
  </p:notesMasterIdLst>
  <p:sldIdLst>
    <p:sldId id="913" r:id="rId3"/>
    <p:sldId id="910" r:id="rId4"/>
    <p:sldId id="882" r:id="rId5"/>
    <p:sldId id="885" r:id="rId6"/>
    <p:sldId id="886" r:id="rId7"/>
    <p:sldId id="887" r:id="rId8"/>
    <p:sldId id="888" r:id="rId9"/>
    <p:sldId id="890" r:id="rId10"/>
    <p:sldId id="891" r:id="rId11"/>
    <p:sldId id="893" r:id="rId12"/>
    <p:sldId id="898" r:id="rId13"/>
    <p:sldId id="899" r:id="rId14"/>
    <p:sldId id="908" r:id="rId15"/>
    <p:sldId id="897" r:id="rId16"/>
    <p:sldId id="911" r:id="rId17"/>
    <p:sldId id="912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FA6B0E-04FA-4784-B0F0-3707CE99A589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0A3CFB-C2DA-4346-BC9E-7B138F2EBE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9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9C2EA-4532-9946-055E-0D4C0A16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B2CD80-6104-EF1F-BF97-DED47D65B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F93DDB1-93E1-8969-E2ED-D1678B5E1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6D9ADE-18AD-2351-C24A-CD706AC46F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088504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CD0B-6F22-D016-E712-FEAF3E078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D46F2A7-B265-24E2-BFBB-EC63338520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3739465-0933-FA96-26E5-24F50A1D9D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6A79097-DB78-C115-48A2-8A4364A345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8321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0F833-F591-FD46-244B-CF318DBC5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EF371CF-C69F-DE5D-30B4-12E77856E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B05B24-4041-6921-5F42-E31B0D1F8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05C8C7-F484-8A85-F74C-F369804278F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05429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48DF7-730E-09DB-CF87-A3900C5C3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EF11A74-1690-FA64-BAED-33B6048289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24EA61-35A3-C7FE-E4AB-D5E1DDFB1B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ED5418-6BE4-7E06-0F5E-A3A1183109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2328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358FF-322A-21D2-0436-6EDF16265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B9FC994-D09F-CB15-C48E-F70E870D70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0890215-2260-6BEE-2D86-976F93129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C7B2C3B-A4BE-5482-29D1-7D97C43FD68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97396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07EDD-D18B-5C75-0727-1E032BE11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597A70D-F240-386A-0B37-667E04ADE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05A82CD-723A-4B13-9B0F-EDFBC2DE18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0ECC277-E423-5898-86FA-B31092ABFE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3382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43829-D223-0D34-0064-1AAB96F4C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5B8ED01-C32C-CD13-BEA7-74C1E7E8CF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9B27B8E-1F69-C454-936D-72BFC8DCD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B6DE7A-245B-53B2-B339-7083F5DBCD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4210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427B1-50B3-B8B5-8383-56BCEABAB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AA4E99B-A854-349F-F27D-C1B568AC41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25000DA-95FD-CC1C-1910-27FD74F354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C1250A-2A68-05BC-F4F4-36F4AF76B5D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8766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72210-119D-A2C6-D5EE-EC9B126F2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0970B88-3804-5322-00F5-200E5E516D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3923BDC-360E-4122-4C1F-B08E00E7A2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13EC92D-F2D2-31A6-3E17-E686DC37BB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1138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C6A4-9DF3-6033-CF47-A903924C8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697CBA1-B3F2-56D6-C3F2-4A63250C05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66EC2C7-82BD-9E17-168E-B3B509D7E9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63B965-9EDE-8019-EBC0-538859A203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56387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B26418-1984-9632-ED62-C456521A3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4CD64F0-81C3-F6B1-E27D-590AD4875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EB9DF9E-1B4A-EF28-1BA2-D4B59519F4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022E9E0-7E84-FB4A-F858-F3F72D110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92779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E37A2-BA70-60F6-9000-8F95C99C4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B301F0-FE55-3386-B1F9-B32DA19971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A3A3760-1288-9496-3254-DF11B1C9C0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654EE0-02F1-6A3D-BF5E-9CC9A0D788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21874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71867-47BB-01C9-D67D-09D6BAEC6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A0F4071-FCE6-965D-25BB-AB06DD94B4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82A325D6-CB9A-7212-0559-9868FDF0BE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81190B-CE13-9516-2544-7756B4A6C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212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1D9C2B-6256-A5EF-3E4E-92A2DF9713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466AD24-A689-6CD9-3C8F-D569469042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10FA14C-F4BD-3E4F-FC03-2DEF126799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407654-61E9-2F6D-2CDC-418071DEB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812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DFEBF3-D347-C32A-F3D1-A8387AB49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179C6F2-3776-EF18-8F55-FE7BC7AFD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42D7C49-4299-DAAF-9441-7418ADF1AA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43B6D9C-6BC8-6F7E-8485-25B9640515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9090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23FDE-CC09-AB26-5ECA-F9566EE7FF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6C45BE6-B579-DCEA-79D2-98483F38F9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A8F4882-2D9B-1262-BE04-99D6DA119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DCBD5BA-EADD-8DEB-8F21-BD4B3A1D3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923550C-0EAD-42A3-AC8C-7F87D0B3B98F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61722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6AE991-A5DF-64A0-5F16-07A3E72E19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907210-537E-C2BA-8772-CC1C8EB00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78D840-BD2E-0655-3388-94AE79B2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56C2E61-BDA5-31D4-B8D8-64C0FF37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865A549-AF55-7FCF-B3BC-F20F3F20B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898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8955B9-7CBF-C544-3D3C-50D32E951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93E8BEA-A96D-1DA9-C115-68B020233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260AFD-C0B6-6C2C-40F0-3B77AB1A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06E367-CED9-1D41-BACE-006BBBF4C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95298-43C4-EB9A-E34D-DE5297A54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868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8F3028-D27F-58E7-38F4-DE5DBE62C4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FF27F17-4257-52BD-256F-310175719A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142F33-B388-B4E4-080A-4EC1E6B7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756DC2-7F54-BC16-AA8D-EEBDBE7DC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FB2B18-B453-CA6D-54F9-7B27C498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890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2C53B8-9409-9233-BD74-469BEB339C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7BAFBB-C8A6-3242-D765-1694F7A82B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AC81FC-2937-A55E-99C1-A02D2089F7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F3B546F-C30C-B6D2-A998-56FF8164A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A6BD47-6C86-3B22-1C60-9EEF5C6AB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796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68A3C6-BFC4-A704-5465-988A924A7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D78704-F409-BE4B-B726-E732488C1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2A931-A958-3378-7E91-FFF9B6F2D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EBB694-90A2-DBBE-2A77-E2BC2FED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AA6936-0AC6-4AFC-5726-079C112D2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776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5854B4-7AD8-63F2-391F-DE3471438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90093A-DCBE-B1F1-A491-10AE332861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098BDF-2550-BAF9-3C2F-A824A0DA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D5DB7C-C205-BB6A-0206-1C624FF04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9FD8E9-8EEA-152D-1D37-BFCE85F4D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003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268E79-642F-2CD2-D69E-7CD3CE3DF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387392-B71F-9C38-F302-D342F6FE5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ECAB9D-9E93-0239-BAFF-4F78AF5E74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76D725-5FC8-68CF-B3E4-2739E4D3D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C56CBE-6B48-72E8-908B-BDC32C36F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25F4EA-DACE-26E0-A357-A66200362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01102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3046E6-5ABB-E2F9-BE7F-13BD16782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FF14796-5482-34F8-B360-9504234E10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C62A9AB-56D9-1C44-6EE2-8C6EB3EAB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998556D-EA53-33CB-508C-73D0EFA72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F83C656-3248-7DBE-1813-B03C0B3176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017789A-DCB9-5D38-D14F-083AEC0F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A17699B-BD1E-3F2F-EED6-0F86F1A1A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CFA897E-F3D2-18B1-FD5E-BDA5A0A8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9822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D72F43-B6CC-D85E-0837-D0EE470A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B9A055D-77C5-6476-9B03-7D555FC18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170F99-FB87-F6D2-B861-2E7F4654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402F45-0C29-CA27-0822-E951EA9F9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8273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0C49B94-5FCB-F9E5-FA3A-3314CE44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015AB59-8821-3669-0EBC-26406ED96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D53DAB-87BC-A36B-C41C-EE12B56BA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11405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8D75A-EC0A-F9FD-2E80-5CCD439F1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81E422-7CD6-1998-F7BE-AD92E6358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A73B734-1F3F-08FB-D0F9-36494A841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EDA6E5-3AFA-8625-CCEA-4E52528A3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B0062E0-58E3-DAC8-DDF0-15C33D9CB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B591D51-9D21-DB4F-BF83-55A7D14D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3037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D96A-5687-AE6E-3485-45945A075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CF4D4B-823D-82A5-2B5E-A401B54FC4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16D544-6C57-81A5-2FDF-83CE66D0F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2926F5-0837-E76B-B382-AE36C6A7B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0490D5-1AA7-310D-1B4C-E19545938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201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B74710-0A0C-B191-0A82-134389CE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77E5A2-6EE5-DA98-4EE2-971133D76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450999-9A66-4482-8F3B-BA520DDFE8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1240FC3-DF21-A167-923F-8D476FAB8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F823AE-5B70-D040-3CF2-99A74E66C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359502-027A-53B6-6A68-D0830681B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81450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5F2511-285B-16A2-0422-56D1EE699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148A8E4-7783-80D0-B1C4-031F4AF43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4318C43-66FD-8577-8544-13F3FD187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9673B3-56AA-8892-498B-A027D3FEA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B33CE6-9F1F-96A4-6FAD-A3C2F706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87014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641F3C-4B29-D6CC-B381-F94691F120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8217622-6428-2DA6-B238-7F17AC382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E75B8A-8F96-46BC-45CF-7AE97372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2FB935-484A-2015-EDF2-458A72FE7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50172F-0A7A-F280-761C-9473DF2B6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78957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037BC-79C5-4FB5-A559-C31623D3BDF0}" type="datetime1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6538A-33AE-45EB-868C-14B9E34ED961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4182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EA2B6-4089-D8A5-216D-BEB69127F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18A740F-CD63-638F-3D79-91BC0D2310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54AB6E-54FB-2BAA-733B-6AF97254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85DA7F-609A-77E0-FB62-75D2026E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16C12-8B96-3969-EEB9-6267DAF6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877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DCEB0E-0CE5-7E8B-92F6-642527A8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30E8B4-D684-558A-DE32-E2078085A6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FBF19B-9C8E-21D5-035B-6E1027FD0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3BA6FFA-5FAB-2C07-72BE-F8623879C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31720B1-A542-940B-184B-2A921B13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5FE8A46-11BE-F6A5-697B-EA35B8EFA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97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E135A-695F-6738-693A-70755245D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48B53D7-C59B-2538-A42B-CD7680B1E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922AF4C-32FE-35AA-0FA6-FD44F9F843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E13B1AC-3224-C95E-2390-86EE7EE51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76DCE02-9EA3-9835-79AA-2A190604A3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8FC0D63-34FE-1202-9792-D59CEDF49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AC4499C-BB44-05FC-EAA6-EB0D67E2E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8167E2E-F0F8-5C4E-F3A2-0F0D602DB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503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27C1F-7AEF-6DE0-34C4-0BB9EEFBD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C1ADD85-51A3-CD98-841D-B51B5FF77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170FCF-F53E-F175-7179-92CC0CE92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220FF9-9812-7D43-42C2-19F0D02A7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281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A975A35-20C5-5031-7540-7CB79B46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C3117D9-0800-8E00-5C5F-726373E87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4E5F1-0612-EA3F-9024-4AE8C6142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4370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2B8F5-3A59-60C8-5ED5-93F8A85F0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9E7A4B-73BF-9583-EF5A-9CD13A038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C69FDEA-6119-3680-3C01-6A9A0EBCE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FBD48C-4AD2-F41E-EBD1-9DC3B6C02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41D6622-CD71-F01B-E342-C573ED9BB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215091-3E5E-FC9A-2EF2-7D3D9AD7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6485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35F5B7-E5C0-FF5C-A9DC-FDD6FB701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4C56386-7B33-863C-86D3-D4B54F9E30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EC1ACE2-E465-B5D3-0F92-A971D3FFB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70D2D18-CEC8-B096-9E05-597FA3FAA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E2E8778-849C-AB84-0986-BBE2F2C6F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6907C1-C729-D3C7-95FC-7DFE0BB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0023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8AD288-DE76-5BDC-5E44-CF1551582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468255-8C1D-C7D6-86A5-4FCC1A6F5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FB9BFF-471E-2096-1BD7-9DB1132747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6D93F7-216B-42FC-B404-45CCDD9C1F1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6F0728-B3F2-D55E-9794-A8726FDDE5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337F43-62C9-0D5F-53BB-2138192D43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5C6F8-2087-4674-B955-8AADD3E3417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8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55F703C-9410-9C3B-BFAE-285910E4A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1CCF21F-38B0-CA70-4686-FD77DA63D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950467-C52D-A5A1-6F66-5FA1C3663C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1E50-767D-47EB-A0AF-34FC7D4F38AA}" type="datetimeFigureOut">
              <a:rPr lang="zh-CN" altLang="en-US" smtClean="0"/>
              <a:t>2025/3/14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C649C6-560D-E42E-B394-6175A5EF3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4FA5B8-0179-2DE7-4D23-BFE6E469B4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7C66D-A35C-4F15-A2B6-55628BF2652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46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307.13854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3.xml"/><Relationship Id="rId6" Type="http://schemas.openxmlformats.org/officeDocument/2006/relationships/hyperlink" Target="https://github.com/google-research/android_world" TargetMode="External"/><Relationship Id="rId5" Type="http://schemas.openxmlformats.org/officeDocument/2006/relationships/hyperlink" Target="https://arxiv.org/pdf/2405.14573" TargetMode="External"/><Relationship Id="rId4" Type="http://schemas.openxmlformats.org/officeDocument/2006/relationships/hyperlink" Target="https://github.com/web-arena-x/webarena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1182B3-361E-9F16-882C-7A90BB5C9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A77A207A-9718-52D9-288F-FDB3334B3599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56C64F23-66CD-F40C-6493-A71ABAC416F3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8B9772AD-C358-4540-926E-43474060316B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Overview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67525635-2B9F-57E4-5228-E6646656CC9F}"/>
              </a:ext>
            </a:extLst>
          </p:cNvPr>
          <p:cNvSpPr txBox="1"/>
          <p:nvPr/>
        </p:nvSpPr>
        <p:spPr>
          <a:xfrm>
            <a:off x="786274" y="1290969"/>
            <a:ext cx="10086361" cy="1712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Virtual Agent</a:t>
            </a:r>
            <a:r>
              <a:rPr lang="zh-CN" altLang="en-US" dirty="0">
                <a:latin typeface="+mn-ea"/>
              </a:rPr>
              <a:t>：通过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观察</a:t>
            </a:r>
            <a:r>
              <a:rPr lang="zh-CN" altLang="en-US" dirty="0">
                <a:latin typeface="+mn-ea"/>
              </a:rPr>
              <a:t>环境，决策下一步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行动</a:t>
            </a:r>
            <a:r>
              <a:rPr lang="zh-CN" altLang="en-US" dirty="0">
                <a:latin typeface="+mn-ea"/>
              </a:rPr>
              <a:t>，</a:t>
            </a:r>
            <a:r>
              <a:rPr lang="zh-CN" altLang="en-US" dirty="0">
                <a:solidFill>
                  <a:srgbClr val="C00000"/>
                </a:solidFill>
                <a:latin typeface="+mn-ea"/>
              </a:rPr>
              <a:t>迭代</a:t>
            </a:r>
            <a:r>
              <a:rPr lang="zh-CN" altLang="en-US" dirty="0">
                <a:latin typeface="+mn-ea"/>
              </a:rPr>
              <a:t>此过程直至完成任务的虚拟智能助手。</a:t>
            </a:r>
            <a:endParaRPr lang="en-US" altLang="zh-CN" dirty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+mn-ea"/>
              </a:rPr>
              <a:t>观察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Observation</a:t>
            </a:r>
            <a:r>
              <a:rPr lang="zh-CN" altLang="en-US" dirty="0">
                <a:latin typeface="+mn-ea"/>
              </a:rPr>
              <a:t>）：屏幕截图、结构化文本（</a:t>
            </a:r>
            <a:r>
              <a:rPr lang="en-US" altLang="zh-CN" dirty="0">
                <a:latin typeface="+mn-ea"/>
              </a:rPr>
              <a:t>HTML</a:t>
            </a:r>
            <a:r>
              <a:rPr lang="zh-CN" altLang="en-US" dirty="0">
                <a:latin typeface="+mn-ea"/>
              </a:rPr>
              <a:t>或</a:t>
            </a:r>
            <a:r>
              <a:rPr lang="en-US" altLang="zh-CN" dirty="0">
                <a:latin typeface="+mn-ea"/>
              </a:rPr>
              <a:t>XML</a:t>
            </a:r>
            <a:r>
              <a:rPr lang="zh-CN" altLang="en-US" dirty="0">
                <a:latin typeface="+mn-ea"/>
              </a:rPr>
              <a:t>文档）</a:t>
            </a:r>
            <a:r>
              <a:rPr lang="en-US" altLang="zh-CN" dirty="0">
                <a:latin typeface="+mn-ea"/>
              </a:rPr>
              <a:t>......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solidFill>
                  <a:srgbClr val="C00000"/>
                </a:solidFill>
                <a:latin typeface="+mn-ea"/>
              </a:rPr>
              <a:t>行动</a:t>
            </a:r>
            <a:r>
              <a:rPr lang="zh-CN" altLang="en-US" dirty="0">
                <a:latin typeface="+mn-ea"/>
              </a:rPr>
              <a:t>（</a:t>
            </a:r>
            <a:r>
              <a:rPr lang="en-US" altLang="zh-CN" dirty="0">
                <a:latin typeface="+mn-ea"/>
              </a:rPr>
              <a:t>Action</a:t>
            </a:r>
            <a:r>
              <a:rPr lang="zh-CN" altLang="en-US" dirty="0">
                <a:latin typeface="+mn-ea"/>
              </a:rPr>
              <a:t>）：鼠标点击、键盘输入</a:t>
            </a:r>
            <a:r>
              <a:rPr lang="en-US" altLang="zh-CN" dirty="0">
                <a:latin typeface="+mn-ea"/>
              </a:rPr>
              <a:t>......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dirty="0">
                <a:latin typeface="+mn-ea"/>
              </a:rPr>
              <a:t>obs1 -&gt; act1 -&gt; obs2 -&gt; act2 -&gt; ...</a:t>
            </a:r>
            <a:endParaRPr lang="zh-CN" altLang="en-US" dirty="0">
              <a:latin typeface="+mn-ea"/>
            </a:endParaRPr>
          </a:p>
        </p:txBody>
      </p:sp>
      <p:grpSp>
        <p:nvGrpSpPr>
          <p:cNvPr id="4" name="Group 102">
            <a:extLst>
              <a:ext uri="{FF2B5EF4-FFF2-40B4-BE49-F238E27FC236}">
                <a16:creationId xmlns:a16="http://schemas.microsoft.com/office/drawing/2014/main" id="{85338E82-43F5-8D8E-0E32-EB48CB34A0A4}"/>
              </a:ext>
            </a:extLst>
          </p:cNvPr>
          <p:cNvGrpSpPr/>
          <p:nvPr/>
        </p:nvGrpSpPr>
        <p:grpSpPr>
          <a:xfrm>
            <a:off x="696400" y="2979582"/>
            <a:ext cx="5184576" cy="3274378"/>
            <a:chOff x="965566" y="3475697"/>
            <a:chExt cx="5184576" cy="3274378"/>
          </a:xfrm>
        </p:grpSpPr>
        <p:sp>
          <p:nvSpPr>
            <p:cNvPr id="5" name="Rectangle: Rounded Corners 5">
              <a:extLst>
                <a:ext uri="{FF2B5EF4-FFF2-40B4-BE49-F238E27FC236}">
                  <a16:creationId xmlns:a16="http://schemas.microsoft.com/office/drawing/2014/main" id="{16A7678D-40F0-5E16-08C9-C1EF272D1B34}"/>
                </a:ext>
              </a:extLst>
            </p:cNvPr>
            <p:cNvSpPr/>
            <p:nvPr/>
          </p:nvSpPr>
          <p:spPr>
            <a:xfrm>
              <a:off x="965566" y="3501008"/>
              <a:ext cx="5184576" cy="3191622"/>
            </a:xfrm>
            <a:prstGeom prst="roundRect">
              <a:avLst/>
            </a:prstGeom>
            <a:solidFill>
              <a:srgbClr val="FFC000">
                <a:lumMod val="40000"/>
                <a:lumOff val="60000"/>
              </a:srgbClr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6" name="Rectangle: Rounded Corners 85">
              <a:extLst>
                <a:ext uri="{FF2B5EF4-FFF2-40B4-BE49-F238E27FC236}">
                  <a16:creationId xmlns:a16="http://schemas.microsoft.com/office/drawing/2014/main" id="{BBFCCA34-794A-2651-7A2F-AC107ACA2CC3}"/>
                </a:ext>
              </a:extLst>
            </p:cNvPr>
            <p:cNvSpPr/>
            <p:nvPr/>
          </p:nvSpPr>
          <p:spPr>
            <a:xfrm>
              <a:off x="3197088" y="6010417"/>
              <a:ext cx="620944" cy="654882"/>
            </a:xfrm>
            <a:prstGeom prst="roundRect">
              <a:avLst/>
            </a:prstGeom>
            <a:solidFill>
              <a:srgbClr val="FFC000">
                <a:lumMod val="20000"/>
                <a:lumOff val="80000"/>
              </a:srgbClr>
            </a:solidFill>
            <a:ln w="12700" cap="flat" cmpd="sng" algn="ctr">
              <a:solidFill>
                <a:srgbClr val="4472C4">
                  <a:shade val="15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TextBox 7">
              <a:extLst>
                <a:ext uri="{FF2B5EF4-FFF2-40B4-BE49-F238E27FC236}">
                  <a16:creationId xmlns:a16="http://schemas.microsoft.com/office/drawing/2014/main" id="{63B47FD3-16AD-08B3-4283-82D19E54203B}"/>
                </a:ext>
              </a:extLst>
            </p:cNvPr>
            <p:cNvSpPr txBox="1"/>
            <p:nvPr/>
          </p:nvSpPr>
          <p:spPr>
            <a:xfrm>
              <a:off x="1055440" y="3475697"/>
              <a:ext cx="33069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1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Observation</a:t>
              </a:r>
            </a:p>
          </p:txBody>
        </p:sp>
        <p:cxnSp>
          <p:nvCxnSpPr>
            <p:cNvPr id="11" name="Straight Connector 43">
              <a:extLst>
                <a:ext uri="{FF2B5EF4-FFF2-40B4-BE49-F238E27FC236}">
                  <a16:creationId xmlns:a16="http://schemas.microsoft.com/office/drawing/2014/main" id="{3B99D45C-2F8C-C3D8-BD3C-9856AC41BFDD}"/>
                </a:ext>
              </a:extLst>
            </p:cNvPr>
            <p:cNvCxnSpPr>
              <a:cxnSpLocks/>
            </p:cNvCxnSpPr>
            <p:nvPr/>
          </p:nvCxnSpPr>
          <p:spPr>
            <a:xfrm>
              <a:off x="1436973" y="5934438"/>
              <a:ext cx="4104456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lgDash"/>
              <a:miter lim="800000"/>
            </a:ln>
            <a:effectLst/>
          </p:spPr>
        </p:cxnSp>
        <p:grpSp>
          <p:nvGrpSpPr>
            <p:cNvPr id="12" name="Group 58">
              <a:extLst>
                <a:ext uri="{FF2B5EF4-FFF2-40B4-BE49-F238E27FC236}">
                  <a16:creationId xmlns:a16="http://schemas.microsoft.com/office/drawing/2014/main" id="{B2B5D893-167F-719A-D0A7-90569AFC6FB0}"/>
                </a:ext>
              </a:extLst>
            </p:cNvPr>
            <p:cNvGrpSpPr/>
            <p:nvPr/>
          </p:nvGrpSpPr>
          <p:grpSpPr>
            <a:xfrm>
              <a:off x="4410781" y="4400440"/>
              <a:ext cx="1130648" cy="1127278"/>
              <a:chOff x="4115267" y="3945920"/>
              <a:chExt cx="1693848" cy="1406812"/>
            </a:xfrm>
          </p:grpSpPr>
          <p:pic>
            <p:nvPicPr>
              <p:cNvPr id="29" name="Picture 42">
                <a:extLst>
                  <a:ext uri="{FF2B5EF4-FFF2-40B4-BE49-F238E27FC236}">
                    <a16:creationId xmlns:a16="http://schemas.microsoft.com/office/drawing/2014/main" id="{ABB4FD81-8C88-0FFB-D8EB-76C92D1856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15267" y="3945920"/>
                <a:ext cx="1693848" cy="1406812"/>
              </a:xfrm>
              <a:prstGeom prst="rect">
                <a:avLst/>
              </a:prstGeom>
            </p:spPr>
          </p:pic>
          <p:pic>
            <p:nvPicPr>
              <p:cNvPr id="30" name="Picture 57">
                <a:extLst>
                  <a:ext uri="{FF2B5EF4-FFF2-40B4-BE49-F238E27FC236}">
                    <a16:creationId xmlns:a16="http://schemas.microsoft.com/office/drawing/2014/main" id="{DA16F5F4-2069-B14C-5ABE-30CA22C1D29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167024" y="4027924"/>
                <a:ext cx="1584176" cy="730420"/>
              </a:xfrm>
              <a:prstGeom prst="rect">
                <a:avLst/>
              </a:prstGeom>
            </p:spPr>
          </p:pic>
        </p:grpSp>
        <p:grpSp>
          <p:nvGrpSpPr>
            <p:cNvPr id="16" name="Group 63">
              <a:extLst>
                <a:ext uri="{FF2B5EF4-FFF2-40B4-BE49-F238E27FC236}">
                  <a16:creationId xmlns:a16="http://schemas.microsoft.com/office/drawing/2014/main" id="{51798436-232F-4EB7-46D5-C129383007E4}"/>
                </a:ext>
              </a:extLst>
            </p:cNvPr>
            <p:cNvGrpSpPr/>
            <p:nvPr/>
          </p:nvGrpSpPr>
          <p:grpSpPr>
            <a:xfrm>
              <a:off x="1922805" y="6062667"/>
              <a:ext cx="425507" cy="687408"/>
              <a:chOff x="1512826" y="5957966"/>
              <a:chExt cx="544075" cy="878946"/>
            </a:xfrm>
          </p:grpSpPr>
          <p:sp>
            <p:nvSpPr>
              <p:cNvPr id="27" name="TextBox 46">
                <a:extLst>
                  <a:ext uri="{FF2B5EF4-FFF2-40B4-BE49-F238E27FC236}">
                    <a16:creationId xmlns:a16="http://schemas.microsoft.com/office/drawing/2014/main" id="{6379C771-DB02-5856-4AF7-42279EDE136B}"/>
                  </a:ext>
                </a:extLst>
              </p:cNvPr>
              <p:cNvSpPr txBox="1"/>
              <p:nvPr/>
            </p:nvSpPr>
            <p:spPr>
              <a:xfrm>
                <a:off x="1512826" y="6443375"/>
                <a:ext cx="512831" cy="3935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CLI</a:t>
                </a:r>
              </a:p>
            </p:txBody>
          </p:sp>
          <p:pic>
            <p:nvPicPr>
              <p:cNvPr id="28" name="Picture 62">
                <a:extLst>
                  <a:ext uri="{FF2B5EF4-FFF2-40B4-BE49-F238E27FC236}">
                    <a16:creationId xmlns:a16="http://schemas.microsoft.com/office/drawing/2014/main" id="{22EA9C23-F29F-7273-0D6A-E9EED4C122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19319" y="5957966"/>
                <a:ext cx="537582" cy="537591"/>
              </a:xfrm>
              <a:prstGeom prst="rect">
                <a:avLst/>
              </a:prstGeom>
            </p:spPr>
          </p:pic>
        </p:grpSp>
        <p:grpSp>
          <p:nvGrpSpPr>
            <p:cNvPr id="17" name="Group 69">
              <a:extLst>
                <a:ext uri="{FF2B5EF4-FFF2-40B4-BE49-F238E27FC236}">
                  <a16:creationId xmlns:a16="http://schemas.microsoft.com/office/drawing/2014/main" id="{0A09E998-38A2-0B8A-BA34-3F05FB53DE0B}"/>
                </a:ext>
              </a:extLst>
            </p:cNvPr>
            <p:cNvGrpSpPr/>
            <p:nvPr/>
          </p:nvGrpSpPr>
          <p:grpSpPr>
            <a:xfrm>
              <a:off x="4531437" y="6061197"/>
              <a:ext cx="676019" cy="672465"/>
              <a:chOff x="4618143" y="5972870"/>
              <a:chExt cx="868176" cy="863626"/>
            </a:xfrm>
          </p:grpSpPr>
          <p:sp>
            <p:nvSpPr>
              <p:cNvPr id="25" name="TextBox 52">
                <a:extLst>
                  <a:ext uri="{FF2B5EF4-FFF2-40B4-BE49-F238E27FC236}">
                    <a16:creationId xmlns:a16="http://schemas.microsoft.com/office/drawing/2014/main" id="{216C3F78-39C8-E5C9-16DA-623CFBD6E1E5}"/>
                  </a:ext>
                </a:extLst>
              </p:cNvPr>
              <p:cNvSpPr txBox="1"/>
              <p:nvPr/>
            </p:nvSpPr>
            <p:spPr>
              <a:xfrm>
                <a:off x="4618143" y="6441231"/>
                <a:ext cx="868176" cy="3952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Screen</a:t>
                </a:r>
              </a:p>
            </p:txBody>
          </p:sp>
          <p:pic>
            <p:nvPicPr>
              <p:cNvPr id="26" name="Picture 68">
                <a:extLst>
                  <a:ext uri="{FF2B5EF4-FFF2-40B4-BE49-F238E27FC236}">
                    <a16:creationId xmlns:a16="http://schemas.microsoft.com/office/drawing/2014/main" id="{5591EB63-816A-EFD5-930D-59A4714F98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91243" y="5972870"/>
                <a:ext cx="539935" cy="539933"/>
              </a:xfrm>
              <a:prstGeom prst="rect">
                <a:avLst/>
              </a:prstGeom>
            </p:spPr>
          </p:pic>
        </p:grpSp>
        <p:grpSp>
          <p:nvGrpSpPr>
            <p:cNvPr id="18" name="Group 66">
              <a:extLst>
                <a:ext uri="{FF2B5EF4-FFF2-40B4-BE49-F238E27FC236}">
                  <a16:creationId xmlns:a16="http://schemas.microsoft.com/office/drawing/2014/main" id="{FBA832D7-23DC-9616-8CF7-1FEC17BAA5EB}"/>
                </a:ext>
              </a:extLst>
            </p:cNvPr>
            <p:cNvGrpSpPr/>
            <p:nvPr/>
          </p:nvGrpSpPr>
          <p:grpSpPr>
            <a:xfrm>
              <a:off x="3218082" y="6072004"/>
              <a:ext cx="567784" cy="668667"/>
              <a:chOff x="2400294" y="5982809"/>
              <a:chExt cx="779622" cy="918145"/>
            </a:xfrm>
          </p:grpSpPr>
          <p:sp>
            <p:nvSpPr>
              <p:cNvPr id="23" name="TextBox 49">
                <a:extLst>
                  <a:ext uri="{FF2B5EF4-FFF2-40B4-BE49-F238E27FC236}">
                    <a16:creationId xmlns:a16="http://schemas.microsoft.com/office/drawing/2014/main" id="{33D2F946-BD66-B961-D48A-9488FFB55786}"/>
                  </a:ext>
                </a:extLst>
              </p:cNvPr>
              <p:cNvSpPr txBox="1"/>
              <p:nvPr/>
            </p:nvSpPr>
            <p:spPr>
              <a:xfrm>
                <a:off x="2400294" y="6478346"/>
                <a:ext cx="779622" cy="42260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</a:rPr>
                  <a:t>DOM</a:t>
                </a:r>
              </a:p>
            </p:txBody>
          </p:sp>
          <p:pic>
            <p:nvPicPr>
              <p:cNvPr id="24" name="Picture 65">
                <a:extLst>
                  <a:ext uri="{FF2B5EF4-FFF2-40B4-BE49-F238E27FC236}">
                    <a16:creationId xmlns:a16="http://schemas.microsoft.com/office/drawing/2014/main" id="{87B4B6A9-A5DA-C229-F091-3335AB1CCF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536281" y="5982809"/>
                <a:ext cx="537584" cy="537581"/>
              </a:xfrm>
              <a:prstGeom prst="rect">
                <a:avLst/>
              </a:prstGeom>
            </p:spPr>
          </p:pic>
        </p:grpSp>
        <p:pic>
          <p:nvPicPr>
            <p:cNvPr id="19" name="Picture 73">
              <a:extLst>
                <a:ext uri="{FF2B5EF4-FFF2-40B4-BE49-F238E27FC236}">
                  <a16:creationId xmlns:a16="http://schemas.microsoft.com/office/drawing/2014/main" id="{CBDD728F-C1AE-5EA2-8BAB-AC49977EAF5A}"/>
                </a:ext>
              </a:extLst>
            </p:cNvPr>
            <p:cNvPicPr>
              <a:picLocks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42760" y="4360414"/>
              <a:ext cx="1112400" cy="1112400"/>
            </a:xfrm>
            <a:prstGeom prst="rect">
              <a:avLst/>
            </a:prstGeom>
          </p:spPr>
        </p:pic>
        <p:sp>
          <p:nvSpPr>
            <p:cNvPr id="20" name="TextBox 78">
              <a:extLst>
                <a:ext uri="{FF2B5EF4-FFF2-40B4-BE49-F238E27FC236}">
                  <a16:creationId xmlns:a16="http://schemas.microsoft.com/office/drawing/2014/main" id="{26A8CE2E-DCBA-8627-BD95-6DC04ECA2B08}"/>
                </a:ext>
              </a:extLst>
            </p:cNvPr>
            <p:cNvSpPr txBox="1"/>
            <p:nvPr/>
          </p:nvSpPr>
          <p:spPr>
            <a:xfrm>
              <a:off x="1847528" y="3985320"/>
              <a:ext cx="3359928" cy="30777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9050">
              <a:solidFill>
                <a:sysClr val="windowText" lastClr="0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😎: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Please help me book a flight to Hawaii.</a:t>
              </a:r>
            </a:p>
          </p:txBody>
        </p:sp>
        <p:cxnSp>
          <p:nvCxnSpPr>
            <p:cNvPr id="21" name="Straight Arrow Connector 83">
              <a:extLst>
                <a:ext uri="{FF2B5EF4-FFF2-40B4-BE49-F238E27FC236}">
                  <a16:creationId xmlns:a16="http://schemas.microsoft.com/office/drawing/2014/main" id="{B6840EE7-0C53-9A43-9264-64D4ED6D15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51039" y="4478640"/>
              <a:ext cx="1697361" cy="0"/>
            </a:xfrm>
            <a:prstGeom prst="straightConnector1">
              <a:avLst/>
            </a:prstGeom>
            <a:noFill/>
            <a:ln w="57150" cap="flat" cmpd="sng" algn="ctr">
              <a:solidFill>
                <a:sysClr val="windowText" lastClr="000000"/>
              </a:solidFill>
              <a:prstDash val="solid"/>
              <a:miter lim="800000"/>
              <a:tailEnd type="triangle"/>
            </a:ln>
            <a:effectLst/>
          </p:spPr>
        </p:cxnSp>
        <p:sp>
          <p:nvSpPr>
            <p:cNvPr id="22" name="TextBox 100">
              <a:extLst>
                <a:ext uri="{FF2B5EF4-FFF2-40B4-BE49-F238E27FC236}">
                  <a16:creationId xmlns:a16="http://schemas.microsoft.com/office/drawing/2014/main" id="{77A440DC-F065-44B3-8924-CD305F5D2312}"/>
                </a:ext>
              </a:extLst>
            </p:cNvPr>
            <p:cNvSpPr txBox="1"/>
            <p:nvPr/>
          </p:nvSpPr>
          <p:spPr>
            <a:xfrm>
              <a:off x="2716287" y="4633089"/>
              <a:ext cx="1501762" cy="830997"/>
            </a:xfrm>
            <a:prstGeom prst="rect">
              <a:avLst/>
            </a:prstGeom>
            <a:solidFill>
              <a:srgbClr val="FFC000">
                <a:lumMod val="20000"/>
                <a:lumOff val="80000"/>
              </a:srgbClr>
            </a:solidFill>
            <a:ln w="19050">
              <a:solidFill>
                <a:sysClr val="windowText" lastClr="0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html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head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...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/head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body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...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/body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&lt;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A23D7F"/>
                  </a:solidFill>
                  <a:effectLst/>
                  <a:uLnTx/>
                  <a:uFillTx/>
                  <a:latin typeface="Calibri" panose="020F0502020204030204"/>
                </a:rPr>
                <a:t>/html</a:t>
              </a:r>
              <a:r>
                <a:rPr kumimoji="0" lang="en-US" sz="1200" b="0" i="1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</a:rPr>
                <a:t>&gt;</a:t>
              </a:r>
            </a:p>
          </p:txBody>
        </p:sp>
      </p:grpSp>
      <p:grpSp>
        <p:nvGrpSpPr>
          <p:cNvPr id="31" name="Group 175">
            <a:extLst>
              <a:ext uri="{FF2B5EF4-FFF2-40B4-BE49-F238E27FC236}">
                <a16:creationId xmlns:a16="http://schemas.microsoft.com/office/drawing/2014/main" id="{6802329A-9EED-8074-BA2A-15CF57EBF1B5}"/>
              </a:ext>
            </a:extLst>
          </p:cNvPr>
          <p:cNvGrpSpPr/>
          <p:nvPr/>
        </p:nvGrpSpPr>
        <p:grpSpPr>
          <a:xfrm>
            <a:off x="6234580" y="2982366"/>
            <a:ext cx="5184576" cy="3245918"/>
            <a:chOff x="6312024" y="3471626"/>
            <a:chExt cx="5184576" cy="3245918"/>
          </a:xfrm>
        </p:grpSpPr>
        <p:grpSp>
          <p:nvGrpSpPr>
            <p:cNvPr id="32" name="Group 104">
              <a:extLst>
                <a:ext uri="{FF2B5EF4-FFF2-40B4-BE49-F238E27FC236}">
                  <a16:creationId xmlns:a16="http://schemas.microsoft.com/office/drawing/2014/main" id="{F0BB92C0-309D-C771-B8FC-21EDCFD4FF8C}"/>
                </a:ext>
              </a:extLst>
            </p:cNvPr>
            <p:cNvGrpSpPr/>
            <p:nvPr/>
          </p:nvGrpSpPr>
          <p:grpSpPr>
            <a:xfrm>
              <a:off x="6312024" y="3471626"/>
              <a:ext cx="5184576" cy="3245918"/>
              <a:chOff x="6312024" y="3471626"/>
              <a:chExt cx="5184576" cy="3245918"/>
            </a:xfrm>
          </p:grpSpPr>
          <p:grpSp>
            <p:nvGrpSpPr>
              <p:cNvPr id="34" name="Group 103">
                <a:extLst>
                  <a:ext uri="{FF2B5EF4-FFF2-40B4-BE49-F238E27FC236}">
                    <a16:creationId xmlns:a16="http://schemas.microsoft.com/office/drawing/2014/main" id="{84C40612-BEE2-EEE4-F3C2-061D1CA52B96}"/>
                  </a:ext>
                </a:extLst>
              </p:cNvPr>
              <p:cNvGrpSpPr/>
              <p:nvPr/>
            </p:nvGrpSpPr>
            <p:grpSpPr>
              <a:xfrm>
                <a:off x="6312024" y="3471626"/>
                <a:ext cx="5184576" cy="3245918"/>
                <a:chOff x="6312024" y="3471626"/>
                <a:chExt cx="5184576" cy="3245918"/>
              </a:xfrm>
            </p:grpSpPr>
            <p:sp>
              <p:nvSpPr>
                <p:cNvPr id="36" name="Rectangle: Rounded Corners 6">
                  <a:extLst>
                    <a:ext uri="{FF2B5EF4-FFF2-40B4-BE49-F238E27FC236}">
                      <a16:creationId xmlns:a16="http://schemas.microsoft.com/office/drawing/2014/main" id="{52C92635-94D5-510A-547D-944C83E806CB}"/>
                    </a:ext>
                  </a:extLst>
                </p:cNvPr>
                <p:cNvSpPr/>
                <p:nvPr/>
              </p:nvSpPr>
              <p:spPr>
                <a:xfrm>
                  <a:off x="6312024" y="3501007"/>
                  <a:ext cx="5184576" cy="3184767"/>
                </a:xfrm>
                <a:prstGeom prst="roundRect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4472C4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7" name="Rectangle: Rounded Corners 86">
                  <a:extLst>
                    <a:ext uri="{FF2B5EF4-FFF2-40B4-BE49-F238E27FC236}">
                      <a16:creationId xmlns:a16="http://schemas.microsoft.com/office/drawing/2014/main" id="{5104AC25-A8A6-30AE-9CD8-CCBD74D7CAE3}"/>
                    </a:ext>
                  </a:extLst>
                </p:cNvPr>
                <p:cNvSpPr/>
                <p:nvPr/>
              </p:nvSpPr>
              <p:spPr>
                <a:xfrm>
                  <a:off x="8558719" y="6004635"/>
                  <a:ext cx="620944" cy="654882"/>
                </a:xfrm>
                <a:prstGeom prst="round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2700" cap="flat" cmpd="sng" algn="ctr">
                  <a:solidFill>
                    <a:srgbClr val="4472C4">
                      <a:shade val="15000"/>
                    </a:srgbClr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8" name="TextBox 8">
                  <a:extLst>
                    <a:ext uri="{FF2B5EF4-FFF2-40B4-BE49-F238E27FC236}">
                      <a16:creationId xmlns:a16="http://schemas.microsoft.com/office/drawing/2014/main" id="{614E74F1-AA98-6C20-389C-599A7DE37E8F}"/>
                    </a:ext>
                  </a:extLst>
                </p:cNvPr>
                <p:cNvSpPr txBox="1"/>
                <p:nvPr/>
              </p:nvSpPr>
              <p:spPr>
                <a:xfrm>
                  <a:off x="6428945" y="3471626"/>
                  <a:ext cx="2854883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8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Action</a:t>
                  </a:r>
                </a:p>
              </p:txBody>
            </p:sp>
            <p:cxnSp>
              <p:nvCxnSpPr>
                <p:cNvPr id="39" name="Straight Connector 22">
                  <a:extLst>
                    <a:ext uri="{FF2B5EF4-FFF2-40B4-BE49-F238E27FC236}">
                      <a16:creationId xmlns:a16="http://schemas.microsoft.com/office/drawing/2014/main" id="{1C7B95EB-AA19-695A-870E-41FA436791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16080" y="5934437"/>
                  <a:ext cx="4104456" cy="0"/>
                </a:xfrm>
                <a:prstGeom prst="line">
                  <a:avLst/>
                </a:prstGeom>
                <a:noFill/>
                <a:ln w="19050" cap="flat" cmpd="sng" algn="ctr">
                  <a:solidFill>
                    <a:sysClr val="windowText" lastClr="000000"/>
                  </a:solidFill>
                  <a:prstDash val="lgDash"/>
                  <a:miter lim="800000"/>
                </a:ln>
                <a:effectLst/>
              </p:spPr>
            </p:cxnSp>
            <p:grpSp>
              <p:nvGrpSpPr>
                <p:cNvPr id="40" name="Group 35">
                  <a:extLst>
                    <a:ext uri="{FF2B5EF4-FFF2-40B4-BE49-F238E27FC236}">
                      <a16:creationId xmlns:a16="http://schemas.microsoft.com/office/drawing/2014/main" id="{83D95714-A680-D55C-0128-59C1FD8A0930}"/>
                    </a:ext>
                  </a:extLst>
                </p:cNvPr>
                <p:cNvGrpSpPr/>
                <p:nvPr/>
              </p:nvGrpSpPr>
              <p:grpSpPr>
                <a:xfrm>
                  <a:off x="7165349" y="6030907"/>
                  <a:ext cx="682572" cy="634391"/>
                  <a:chOff x="7121089" y="5841234"/>
                  <a:chExt cx="875111" cy="813339"/>
                </a:xfrm>
              </p:grpSpPr>
              <p:pic>
                <p:nvPicPr>
                  <p:cNvPr id="54" name="Picture 14">
                    <a:extLst>
                      <a:ext uri="{FF2B5EF4-FFF2-40B4-BE49-F238E27FC236}">
                        <a16:creationId xmlns:a16="http://schemas.microsoft.com/office/drawing/2014/main" id="{217FF597-B9E4-DE33-D108-98CB574960D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280022" y="5841234"/>
                    <a:ext cx="539935" cy="539934"/>
                  </a:xfrm>
                  <a:prstGeom prst="rect">
                    <a:avLst/>
                  </a:prstGeom>
                </p:spPr>
              </p:pic>
              <p:sp>
                <p:nvSpPr>
                  <p:cNvPr id="55" name="TextBox 29">
                    <a:extLst>
                      <a:ext uri="{FF2B5EF4-FFF2-40B4-BE49-F238E27FC236}">
                        <a16:creationId xmlns:a16="http://schemas.microsoft.com/office/drawing/2014/main" id="{7CB4AF72-83E1-34A4-F48E-3C10C5866BA6}"/>
                      </a:ext>
                    </a:extLst>
                  </p:cNvPr>
                  <p:cNvSpPr txBox="1"/>
                  <p:nvPr/>
                </p:nvSpPr>
                <p:spPr>
                  <a:xfrm>
                    <a:off x="7121089" y="6346796"/>
                    <a:ext cx="87511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Keyboard</a:t>
                    </a:r>
                  </a:p>
                </p:txBody>
              </p:sp>
            </p:grpSp>
            <p:grpSp>
              <p:nvGrpSpPr>
                <p:cNvPr id="41" name="Group 34">
                  <a:extLst>
                    <a:ext uri="{FF2B5EF4-FFF2-40B4-BE49-F238E27FC236}">
                      <a16:creationId xmlns:a16="http://schemas.microsoft.com/office/drawing/2014/main" id="{E982913C-BCCC-9535-2AC5-BE6C2846DEF5}"/>
                    </a:ext>
                  </a:extLst>
                </p:cNvPr>
                <p:cNvGrpSpPr/>
                <p:nvPr/>
              </p:nvGrpSpPr>
              <p:grpSpPr>
                <a:xfrm>
                  <a:off x="8550934" y="5989263"/>
                  <a:ext cx="646274" cy="728281"/>
                  <a:chOff x="8626559" y="5798874"/>
                  <a:chExt cx="688009" cy="775312"/>
                </a:xfrm>
              </p:grpSpPr>
              <p:pic>
                <p:nvPicPr>
                  <p:cNvPr id="52" name="Picture 16">
                    <a:extLst>
                      <a:ext uri="{FF2B5EF4-FFF2-40B4-BE49-F238E27FC236}">
                        <a16:creationId xmlns:a16="http://schemas.microsoft.com/office/drawing/2014/main" id="{E484BD06-B0AA-C323-6DF0-2B86BAE1D62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8693961" y="5798874"/>
                    <a:ext cx="539935" cy="539934"/>
                  </a:xfrm>
                  <a:prstGeom prst="rect">
                    <a:avLst/>
                  </a:prstGeom>
                </p:spPr>
              </p:pic>
              <p:sp>
                <p:nvSpPr>
                  <p:cNvPr id="53" name="TextBox 30">
                    <a:extLst>
                      <a:ext uri="{FF2B5EF4-FFF2-40B4-BE49-F238E27FC236}">
                        <a16:creationId xmlns:a16="http://schemas.microsoft.com/office/drawing/2014/main" id="{8105C421-6052-08BF-1E4A-9F3FFEC1BE60}"/>
                      </a:ext>
                    </a:extLst>
                  </p:cNvPr>
                  <p:cNvSpPr txBox="1"/>
                  <p:nvPr/>
                </p:nvSpPr>
                <p:spPr>
                  <a:xfrm>
                    <a:off x="8626559" y="6266408"/>
                    <a:ext cx="688009" cy="3077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Mouse</a:t>
                    </a:r>
                  </a:p>
                </p:txBody>
              </p:sp>
            </p:grpSp>
            <p:grpSp>
              <p:nvGrpSpPr>
                <p:cNvPr id="42" name="Group 36">
                  <a:extLst>
                    <a:ext uri="{FF2B5EF4-FFF2-40B4-BE49-F238E27FC236}">
                      <a16:creationId xmlns:a16="http://schemas.microsoft.com/office/drawing/2014/main" id="{12DEC771-5CBE-06A5-F033-1B9C25315F6D}"/>
                    </a:ext>
                  </a:extLst>
                </p:cNvPr>
                <p:cNvGrpSpPr/>
                <p:nvPr/>
              </p:nvGrpSpPr>
              <p:grpSpPr>
                <a:xfrm>
                  <a:off x="9802944" y="6047009"/>
                  <a:ext cx="917576" cy="637547"/>
                  <a:chOff x="9980816" y="5860662"/>
                  <a:chExt cx="1096069" cy="761570"/>
                </a:xfrm>
              </p:grpSpPr>
              <p:pic>
                <p:nvPicPr>
                  <p:cNvPr id="50" name="Picture 20">
                    <a:extLst>
                      <a:ext uri="{FF2B5EF4-FFF2-40B4-BE49-F238E27FC236}">
                        <a16:creationId xmlns:a16="http://schemas.microsoft.com/office/drawing/2014/main" id="{65D69457-3D42-571D-BBCB-7B4689A2B90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10259182" y="5860662"/>
                    <a:ext cx="543451" cy="543452"/>
                  </a:xfrm>
                  <a:prstGeom prst="rect">
                    <a:avLst/>
                  </a:prstGeom>
                </p:spPr>
              </p:pic>
              <p:sp>
                <p:nvSpPr>
                  <p:cNvPr id="51" name="TextBox 31">
                    <a:extLst>
                      <a:ext uri="{FF2B5EF4-FFF2-40B4-BE49-F238E27FC236}">
                        <a16:creationId xmlns:a16="http://schemas.microsoft.com/office/drawing/2014/main" id="{EA4DADD7-0FBC-5362-BB58-DEE9BA715B83}"/>
                      </a:ext>
                    </a:extLst>
                  </p:cNvPr>
                  <p:cNvSpPr txBox="1"/>
                  <p:nvPr/>
                </p:nvSpPr>
                <p:spPr>
                  <a:xfrm>
                    <a:off x="9980816" y="6314454"/>
                    <a:ext cx="1096069" cy="307778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libri" panose="020F0502020204030204"/>
                      </a:rPr>
                      <a:t>Touchscreen</a:t>
                    </a:r>
                  </a:p>
                </p:txBody>
              </p:sp>
            </p:grpSp>
            <p:grpSp>
              <p:nvGrpSpPr>
                <p:cNvPr id="43" name="Group 41">
                  <a:extLst>
                    <a:ext uri="{FF2B5EF4-FFF2-40B4-BE49-F238E27FC236}">
                      <a16:creationId xmlns:a16="http://schemas.microsoft.com/office/drawing/2014/main" id="{FDE9A117-4875-D07D-9410-4E27E0167580}"/>
                    </a:ext>
                  </a:extLst>
                </p:cNvPr>
                <p:cNvGrpSpPr/>
                <p:nvPr/>
              </p:nvGrpSpPr>
              <p:grpSpPr>
                <a:xfrm>
                  <a:off x="9806116" y="4399200"/>
                  <a:ext cx="1130648" cy="1126800"/>
                  <a:chOff x="9264352" y="3831007"/>
                  <a:chExt cx="1693848" cy="1406812"/>
                </a:xfrm>
              </p:grpSpPr>
              <p:pic>
                <p:nvPicPr>
                  <p:cNvPr id="48" name="Picture 38">
                    <a:extLst>
                      <a:ext uri="{FF2B5EF4-FFF2-40B4-BE49-F238E27FC236}">
                        <a16:creationId xmlns:a16="http://schemas.microsoft.com/office/drawing/2014/main" id="{DB88621C-0D52-9BB1-B9A9-86266F77606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264352" y="3831007"/>
                    <a:ext cx="1693848" cy="1406812"/>
                  </a:xfrm>
                  <a:prstGeom prst="rect">
                    <a:avLst/>
                  </a:prstGeom>
                </p:spPr>
              </p:pic>
              <p:pic>
                <p:nvPicPr>
                  <p:cNvPr id="49" name="Picture 40">
                    <a:extLst>
                      <a:ext uri="{FF2B5EF4-FFF2-40B4-BE49-F238E27FC236}">
                        <a16:creationId xmlns:a16="http://schemas.microsoft.com/office/drawing/2014/main" id="{6561D198-D2D2-6257-6B26-5634ECC6956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 cstate="print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9332550" y="3905558"/>
                    <a:ext cx="1561966" cy="743768"/>
                  </a:xfrm>
                  <a:prstGeom prst="rect">
                    <a:avLst/>
                  </a:prstGeom>
                </p:spPr>
              </p:pic>
            </p:grpSp>
            <p:pic>
              <p:nvPicPr>
                <p:cNvPr id="44" name="Picture 74">
                  <a:extLst>
                    <a:ext uri="{FF2B5EF4-FFF2-40B4-BE49-F238E27FC236}">
                      <a16:creationId xmlns:a16="http://schemas.microsoft.com/office/drawing/2014/main" id="{68D6D155-1D15-FFCA-B2C1-9E4E6407E6FB}"/>
                    </a:ext>
                  </a:extLst>
                </p:cNvPr>
                <p:cNvPicPr>
                  <a:picLocks/>
                </p:cNvPicPr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834061" y="4359600"/>
                  <a:ext cx="1112400" cy="1112400"/>
                </a:xfrm>
                <a:prstGeom prst="rect">
                  <a:avLst/>
                </a:prstGeom>
              </p:spPr>
            </p:pic>
            <p:cxnSp>
              <p:nvCxnSpPr>
                <p:cNvPr id="45" name="Straight Arrow Connector 87">
                  <a:extLst>
                    <a:ext uri="{FF2B5EF4-FFF2-40B4-BE49-F238E27FC236}">
                      <a16:creationId xmlns:a16="http://schemas.microsoft.com/office/drawing/2014/main" id="{D36BB515-4EB6-8977-501B-F6218CAFB75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040216" y="5181679"/>
                  <a:ext cx="1656184" cy="0"/>
                </a:xfrm>
                <a:prstGeom prst="straightConnector1">
                  <a:avLst/>
                </a:prstGeom>
                <a:noFill/>
                <a:ln w="57150" cap="flat" cmpd="sng" algn="ctr">
                  <a:solidFill>
                    <a:sysClr val="windowText" lastClr="000000"/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  <p:pic>
              <p:nvPicPr>
                <p:cNvPr id="46" name="Picture 97">
                  <a:extLst>
                    <a:ext uri="{FF2B5EF4-FFF2-40B4-BE49-F238E27FC236}">
                      <a16:creationId xmlns:a16="http://schemas.microsoft.com/office/drawing/2014/main" id="{D11B8D8F-E1F2-757C-ED5A-22F070ACC50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19983138">
                  <a:off x="6601462" y="4093639"/>
                  <a:ext cx="573385" cy="573385"/>
                </a:xfrm>
                <a:prstGeom prst="rect">
                  <a:avLst/>
                </a:prstGeom>
              </p:spPr>
            </p:pic>
            <p:sp>
              <p:nvSpPr>
                <p:cNvPr id="47" name="TextBox 101">
                  <a:extLst>
                    <a:ext uri="{FF2B5EF4-FFF2-40B4-BE49-F238E27FC236}">
                      <a16:creationId xmlns:a16="http://schemas.microsoft.com/office/drawing/2014/main" id="{15E9225E-A8CF-0422-C8DD-D0961EAD1C17}"/>
                    </a:ext>
                  </a:extLst>
                </p:cNvPr>
                <p:cNvSpPr txBox="1"/>
                <p:nvPr/>
              </p:nvSpPr>
              <p:spPr>
                <a:xfrm>
                  <a:off x="8060516" y="4725144"/>
                  <a:ext cx="1501762" cy="307777"/>
                </a:xfrm>
                <a:prstGeom prst="rect">
                  <a:avLst/>
                </a:prstGeom>
                <a:solidFill>
                  <a:srgbClr val="ED7D31">
                    <a:lumMod val="20000"/>
                    <a:lumOff val="80000"/>
                  </a:srgbClr>
                </a:solidFill>
                <a:ln w="19050">
                  <a:solidFill>
                    <a:sysClr val="windowText" lastClr="000000"/>
                  </a:solidFill>
                  <a:prstDash val="dash"/>
                </a:ln>
              </p:spPr>
              <p:txBody>
                <a:bodyPr wrap="squar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1" u="none" strike="noStrike" kern="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Click </a:t>
                  </a:r>
                  <a:r>
                    <a:rPr kumimoji="0" lang="en-US" sz="1400" b="1" i="1" u="none" strike="noStrike" kern="0" cap="none" spc="0" normalizeH="0" baseline="0" noProof="0" dirty="0">
                      <a:ln>
                        <a:noFill/>
                      </a:ln>
                      <a:solidFill>
                        <a:srgbClr val="C00000"/>
                      </a:solidFill>
                      <a:effectLst/>
                      <a:uLnTx/>
                      <a:uFillTx/>
                      <a:latin typeface="Calibri" panose="020F0502020204030204"/>
                    </a:rPr>
                    <a:t>[305, 701]</a:t>
                  </a:r>
                </a:p>
              </p:txBody>
            </p:sp>
          </p:grpSp>
          <p:pic>
            <p:nvPicPr>
              <p:cNvPr id="35" name="Picture 81">
                <a:extLst>
                  <a:ext uri="{FF2B5EF4-FFF2-40B4-BE49-F238E27FC236}">
                    <a16:creationId xmlns:a16="http://schemas.microsoft.com/office/drawing/2014/main" id="{438B44EA-2D34-38B5-FD2D-3E4B6493CB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200456" y="4653136"/>
                <a:ext cx="297193" cy="297193"/>
              </a:xfrm>
              <a:prstGeom prst="rect">
                <a:avLst/>
              </a:prstGeom>
            </p:spPr>
          </p:pic>
        </p:grpSp>
        <p:sp>
          <p:nvSpPr>
            <p:cNvPr id="33" name="TextBox 105">
              <a:extLst>
                <a:ext uri="{FF2B5EF4-FFF2-40B4-BE49-F238E27FC236}">
                  <a16:creationId xmlns:a16="http://schemas.microsoft.com/office/drawing/2014/main" id="{5E70E50C-029F-73F0-8E6C-EFC184837D50}"/>
                </a:ext>
              </a:extLst>
            </p:cNvPr>
            <p:cNvSpPr txBox="1"/>
            <p:nvPr/>
          </p:nvSpPr>
          <p:spPr>
            <a:xfrm>
              <a:off x="7224348" y="3985320"/>
              <a:ext cx="3359928" cy="307777"/>
            </a:xfrm>
            <a:prstGeom prst="rect">
              <a:avLst/>
            </a:prstGeom>
            <a:solidFill>
              <a:srgbClr val="ED7D31">
                <a:lumMod val="20000"/>
                <a:lumOff val="80000"/>
              </a:srgbClr>
            </a:solidFill>
            <a:ln w="19050">
              <a:solidFill>
                <a:sysClr val="windowText" lastClr="000000"/>
              </a:solidFill>
              <a:prstDash val="dash"/>
            </a:ln>
          </p:spPr>
          <p:txBody>
            <a:bodyPr wrap="squar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😎:</a:t>
              </a:r>
              <a:r>
                <a:rPr kumimoji="0" lang="zh-CN" alt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</a:rPr>
                <a:t> </a:t>
              </a: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Please help me book a flight to Hawaii.</a:t>
              </a:r>
            </a:p>
          </p:txBody>
        </p:sp>
      </p:grpSp>
      <p:sp>
        <p:nvSpPr>
          <p:cNvPr id="56" name="文本框 55">
            <a:extLst>
              <a:ext uri="{FF2B5EF4-FFF2-40B4-BE49-F238E27FC236}">
                <a16:creationId xmlns:a16="http://schemas.microsoft.com/office/drawing/2014/main" id="{C6ABB515-059A-AFE2-55E4-F8C3211BE4BE}"/>
              </a:ext>
            </a:extLst>
          </p:cNvPr>
          <p:cNvSpPr txBox="1"/>
          <p:nvPr/>
        </p:nvSpPr>
        <p:spPr>
          <a:xfrm>
            <a:off x="1020014" y="5020541"/>
            <a:ext cx="14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Virtual Agent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7AD0447E-973F-7C9F-0AF7-E4A10F76FD1B}"/>
              </a:ext>
            </a:extLst>
          </p:cNvPr>
          <p:cNvSpPr txBox="1"/>
          <p:nvPr/>
        </p:nvSpPr>
        <p:spPr>
          <a:xfrm>
            <a:off x="3983042" y="5020541"/>
            <a:ext cx="14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Environment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8" name="文本框 57">
            <a:extLst>
              <a:ext uri="{FF2B5EF4-FFF2-40B4-BE49-F238E27FC236}">
                <a16:creationId xmlns:a16="http://schemas.microsoft.com/office/drawing/2014/main" id="{9518AE50-93EB-5D99-6E42-FE78B8D902BA}"/>
              </a:ext>
            </a:extLst>
          </p:cNvPr>
          <p:cNvSpPr txBox="1"/>
          <p:nvPr/>
        </p:nvSpPr>
        <p:spPr>
          <a:xfrm>
            <a:off x="6598591" y="5017652"/>
            <a:ext cx="14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Virtual Agent</a:t>
            </a:r>
            <a:endParaRPr lang="zh-CN" altLang="en-US" sz="1400" dirty="0">
              <a:latin typeface="+mn-ea"/>
            </a:endParaRPr>
          </a:p>
        </p:txBody>
      </p:sp>
      <p:sp>
        <p:nvSpPr>
          <p:cNvPr id="59" name="文本框 58">
            <a:extLst>
              <a:ext uri="{FF2B5EF4-FFF2-40B4-BE49-F238E27FC236}">
                <a16:creationId xmlns:a16="http://schemas.microsoft.com/office/drawing/2014/main" id="{3794DFC5-CDA5-594B-2E79-3D1C93934F88}"/>
              </a:ext>
            </a:extLst>
          </p:cNvPr>
          <p:cNvSpPr txBox="1"/>
          <p:nvPr/>
        </p:nvSpPr>
        <p:spPr>
          <a:xfrm>
            <a:off x="9561619" y="5017652"/>
            <a:ext cx="1419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 dirty="0">
                <a:latin typeface="+mn-ea"/>
              </a:rPr>
              <a:t>Environment</a:t>
            </a:r>
            <a:endParaRPr lang="zh-CN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9339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2311D-9573-274E-AB03-5EEC5AA3F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65C64E5-743B-853F-BD75-3F9756A3E1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5" y="1097889"/>
            <a:ext cx="5595715" cy="153374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0AB64E9-593A-F700-A56A-6BE6B0C02EBA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260F9AFE-A473-05CC-29B0-00859047A5ED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A6318C7-E771-D632-811C-67306128AAF7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5C20350-40F0-2CDB-6E56-6C1703AE5C16}"/>
              </a:ext>
            </a:extLst>
          </p:cNvPr>
          <p:cNvSpPr txBox="1"/>
          <p:nvPr/>
        </p:nvSpPr>
        <p:spPr>
          <a:xfrm>
            <a:off x="1230499" y="1603907"/>
            <a:ext cx="959651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从子任务池中提取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79F83DF7-2654-78C3-AD03-BF3A9C9A970F}"/>
              </a:ext>
            </a:extLst>
          </p:cNvPr>
          <p:cNvSpPr/>
          <p:nvPr/>
        </p:nvSpPr>
        <p:spPr>
          <a:xfrm>
            <a:off x="4982371" y="1123960"/>
            <a:ext cx="2808313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D3B0059-13C7-A750-588A-08E979D578C7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E5D53AF-E55E-50A7-5B41-1BC98D30B09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" t="4994" r="29017" b="75434"/>
          <a:stretch/>
        </p:blipFill>
        <p:spPr>
          <a:xfrm>
            <a:off x="4871868" y="5734060"/>
            <a:ext cx="7220213" cy="80251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91F0691-820F-17B4-26F1-E296EF92FD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1344" y="2717549"/>
            <a:ext cx="6897472" cy="2585619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F5D74C8F-CBC3-ACAA-C51E-A732CB1DF331}"/>
              </a:ext>
            </a:extLst>
          </p:cNvPr>
          <p:cNvSpPr/>
          <p:nvPr/>
        </p:nvSpPr>
        <p:spPr>
          <a:xfrm rot="3183648">
            <a:off x="6157332" y="5005670"/>
            <a:ext cx="864096" cy="67706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BA31D0B-5C6D-0FC2-1327-AE6C045E01E2}"/>
              </a:ext>
            </a:extLst>
          </p:cNvPr>
          <p:cNvSpPr txBox="1"/>
          <p:nvPr/>
        </p:nvSpPr>
        <p:spPr>
          <a:xfrm>
            <a:off x="7248823" y="2950141"/>
            <a:ext cx="4111172" cy="21214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将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转换为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Python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函数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形式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Input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转为函数的输入参数，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Output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转为函数返回值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便于后续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LLM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明确子任务间的关联关系</a:t>
            </a:r>
          </a:p>
        </p:txBody>
      </p:sp>
    </p:spTree>
    <p:extLst>
      <p:ext uri="{BB962C8B-B14F-4D97-AF65-F5344CB8AC3E}">
        <p14:creationId xmlns:p14="http://schemas.microsoft.com/office/powerpoint/2010/main" val="2024367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391C2E-6209-6FA6-01EC-6F66CAAA5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4BB13C0-F01F-0C20-3432-FE2944C58B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5" y="1097889"/>
            <a:ext cx="5595715" cy="153374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643010B-DEAD-2793-6C64-7EAF7411DF15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24957F4-87CB-D5BA-63B0-2B69422AEA70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7EDC05CA-9C7D-34D1-6C0D-BF89F9640031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6EEB2C9-F173-A770-2DA6-C16D829E8628}"/>
              </a:ext>
            </a:extLst>
          </p:cNvPr>
          <p:cNvSpPr txBox="1"/>
          <p:nvPr/>
        </p:nvSpPr>
        <p:spPr>
          <a:xfrm>
            <a:off x="1230499" y="1603907"/>
            <a:ext cx="959651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从子任务池中提取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E19310D2-642C-235D-2A43-50DCE5FE964F}"/>
              </a:ext>
            </a:extLst>
          </p:cNvPr>
          <p:cNvSpPr/>
          <p:nvPr/>
        </p:nvSpPr>
        <p:spPr>
          <a:xfrm>
            <a:off x="4982371" y="1123960"/>
            <a:ext cx="2808313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8DFBFB9-A41C-10CD-2C80-20FC1FF0CCEC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13F0972-A20F-EB31-3E6F-443E31BBB4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4092" y="2819275"/>
            <a:ext cx="8856985" cy="3677696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02EC4234-C0AD-0556-8ABC-9A0EAAC09AA3}"/>
              </a:ext>
            </a:extLst>
          </p:cNvPr>
          <p:cNvSpPr txBox="1"/>
          <p:nvPr/>
        </p:nvSpPr>
        <p:spPr>
          <a:xfrm>
            <a:off x="5215707" y="6328506"/>
            <a:ext cx="1458512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子任务池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93203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E9D6E-A0A5-78D6-42E1-1FCABBC15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3EC3382-B493-826A-BBD1-DCD0C0E3A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5" y="1097889"/>
            <a:ext cx="5595715" cy="153374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80D599-2901-65F9-5A29-86D1D527E1DF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24823AE-2A16-D49D-2665-2D7D3C829159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654E18D5-585A-B922-854F-A101E6BBFB40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CAAE25D9-7D93-5966-884A-7D00F17EBD80}"/>
              </a:ext>
            </a:extLst>
          </p:cNvPr>
          <p:cNvSpPr txBox="1"/>
          <p:nvPr/>
        </p:nvSpPr>
        <p:spPr>
          <a:xfrm>
            <a:off x="1230499" y="1603907"/>
            <a:ext cx="959651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从子任务池中提取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6BDCD44-A01F-D564-890D-793E3034181F}"/>
              </a:ext>
            </a:extLst>
          </p:cNvPr>
          <p:cNvSpPr/>
          <p:nvPr/>
        </p:nvSpPr>
        <p:spPr>
          <a:xfrm>
            <a:off x="4982371" y="1123960"/>
            <a:ext cx="2808313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750C782-692A-27FD-C61F-54813F1C5625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560613A-0674-9D54-5FE8-CB449A265425}"/>
              </a:ext>
            </a:extLst>
          </p:cNvPr>
          <p:cNvSpPr txBox="1"/>
          <p:nvPr/>
        </p:nvSpPr>
        <p:spPr>
          <a:xfrm>
            <a:off x="5366749" y="6325058"/>
            <a:ext cx="1458512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20DCBEE-D7DA-24A6-9C90-0875B54AD072}"/>
              </a:ext>
            </a:extLst>
          </p:cNvPr>
          <p:cNvSpPr txBox="1"/>
          <p:nvPr/>
        </p:nvSpPr>
        <p:spPr>
          <a:xfrm>
            <a:off x="1750457" y="2708635"/>
            <a:ext cx="8636667" cy="37256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Task Intent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Translate Excel data to Chinese and update it in a Word document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Organize and compress project files into a zip folder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Enhance and save a photo with a special effect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Convert a PowerPoint presentation to PDF and extract specific pages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Rotate and add a photo to a PowerPoint slide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Update playlist cover and description in Spotify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......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9244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5D0F3-A115-F0DB-7654-76BD247B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FF427FDB-A427-8141-40B3-6F9EA0E839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5" y="1097889"/>
            <a:ext cx="5595715" cy="153374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B96DFE3F-D88B-D67B-CA30-AC10A8B9CED8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34A87118-AA45-9A3A-C604-27FD5956A235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E2C3954F-06A3-FF34-D76C-BEB2894586C7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BF29EA0-4163-3CBC-7E26-D54527DC76C7}"/>
              </a:ext>
            </a:extLst>
          </p:cNvPr>
          <p:cNvSpPr txBox="1"/>
          <p:nvPr/>
        </p:nvSpPr>
        <p:spPr>
          <a:xfrm>
            <a:off x="1230499" y="1603902"/>
            <a:ext cx="9596516" cy="8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根据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来组合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DAG</a:t>
            </a: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这里会涉及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subtask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的实例化过程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91284B1B-B3F6-2DB8-9DAA-254845039D51}"/>
              </a:ext>
            </a:extLst>
          </p:cNvPr>
          <p:cNvSpPr/>
          <p:nvPr/>
        </p:nvSpPr>
        <p:spPr>
          <a:xfrm>
            <a:off x="7176128" y="1123960"/>
            <a:ext cx="1512169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36054F9-872D-B3D9-41D2-12CD6CD182CA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8D26C8C-7179-6D6F-AD10-EA9F76C1BDEB}"/>
              </a:ext>
            </a:extLst>
          </p:cNvPr>
          <p:cNvSpPr txBox="1"/>
          <p:nvPr/>
        </p:nvSpPr>
        <p:spPr>
          <a:xfrm>
            <a:off x="5366749" y="6325058"/>
            <a:ext cx="1458512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D894813-03F1-1745-38A5-D8237C23B2A8}"/>
              </a:ext>
            </a:extLst>
          </p:cNvPr>
          <p:cNvSpPr txBox="1"/>
          <p:nvPr/>
        </p:nvSpPr>
        <p:spPr>
          <a:xfrm>
            <a:off x="2520627" y="3059675"/>
            <a:ext cx="5735625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intent 1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：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Enhance and save a photo with a special effect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48EF123-75F1-B6F1-02E9-B83F657DF2F9}"/>
              </a:ext>
            </a:extLst>
          </p:cNvPr>
          <p:cNvSpPr/>
          <p:nvPr/>
        </p:nvSpPr>
        <p:spPr>
          <a:xfrm rot="2062199">
            <a:off x="2931396" y="3524111"/>
            <a:ext cx="432048" cy="57606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7" name="箭头: 下 6">
            <a:extLst>
              <a:ext uri="{FF2B5EF4-FFF2-40B4-BE49-F238E27FC236}">
                <a16:creationId xmlns:a16="http://schemas.microsoft.com/office/drawing/2014/main" id="{28C06E9F-7BB3-6B89-C2E1-667042EE9893}"/>
              </a:ext>
            </a:extLst>
          </p:cNvPr>
          <p:cNvSpPr/>
          <p:nvPr/>
        </p:nvSpPr>
        <p:spPr>
          <a:xfrm rot="19788551">
            <a:off x="7242531" y="3524109"/>
            <a:ext cx="432048" cy="576064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DCA81E2-0D8E-6CC5-8443-5FC54053C722}"/>
              </a:ext>
            </a:extLst>
          </p:cNvPr>
          <p:cNvSpPr txBox="1"/>
          <p:nvPr/>
        </p:nvSpPr>
        <p:spPr>
          <a:xfrm>
            <a:off x="929672" y="4195294"/>
            <a:ext cx="5588709" cy="92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Subtask 1: open ‘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image.jpg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 in photoshop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Subtask 2: apply ‘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spring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 filter to the current image.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A38DC0A-884E-A304-0E9D-B7A6B5CC68D5}"/>
              </a:ext>
            </a:extLst>
          </p:cNvPr>
          <p:cNvSpPr txBox="1"/>
          <p:nvPr/>
        </p:nvSpPr>
        <p:spPr>
          <a:xfrm>
            <a:off x="6384041" y="4183824"/>
            <a:ext cx="5588709" cy="92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Subtask 1: open ‘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dog.jpg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 in photoshop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Subtask 2: apply ‘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75000"/>
                  </a:srgbClr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autumn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’ filter to the current image.</a:t>
            </a:r>
          </a:p>
        </p:txBody>
      </p:sp>
    </p:spTree>
    <p:extLst>
      <p:ext uri="{BB962C8B-B14F-4D97-AF65-F5344CB8AC3E}">
        <p14:creationId xmlns:p14="http://schemas.microsoft.com/office/powerpoint/2010/main" val="29626828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8C683B-34E9-3A56-45A5-2F34B2A9B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1B366403-E890-F511-66EA-27DA83C716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115" y="1097889"/>
            <a:ext cx="5595715" cy="153374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7A297D1-B8F1-ED03-A9EE-89E621A779E3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565B835D-B155-9FBA-C906-10CCDB69A6D1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2C0C086-FBFA-36F6-D6E5-556025DE93A0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EDF084F-2924-7578-D89B-544B744C1263}"/>
              </a:ext>
            </a:extLst>
          </p:cNvPr>
          <p:cNvSpPr txBox="1"/>
          <p:nvPr/>
        </p:nvSpPr>
        <p:spPr>
          <a:xfrm>
            <a:off x="1230503" y="1603905"/>
            <a:ext cx="3713372" cy="8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DAG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task instruction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语义一致性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进行校验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43DF82CC-4409-D690-6231-7B2C1CBA0069}"/>
              </a:ext>
            </a:extLst>
          </p:cNvPr>
          <p:cNvSpPr/>
          <p:nvPr/>
        </p:nvSpPr>
        <p:spPr>
          <a:xfrm flipH="1">
            <a:off x="8904315" y="1123960"/>
            <a:ext cx="936103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6D1DE90-BEEE-1865-6611-00C991F78AFF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0A163405-E858-F432-D96F-92E8FB03F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5" y="2919984"/>
            <a:ext cx="5143892" cy="3923531"/>
          </a:xfrm>
          <a:prstGeom prst="rect">
            <a:avLst/>
          </a:prstGeom>
        </p:spPr>
      </p:pic>
      <p:pic>
        <p:nvPicPr>
          <p:cNvPr id="83" name="图片 82">
            <a:extLst>
              <a:ext uri="{FF2B5EF4-FFF2-40B4-BE49-F238E27FC236}">
                <a16:creationId xmlns:a16="http://schemas.microsoft.com/office/drawing/2014/main" id="{840D423E-AAE2-E123-1901-EAD021FE74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5337" y="3128532"/>
            <a:ext cx="6809605" cy="3506439"/>
          </a:xfrm>
          <a:prstGeom prst="rect">
            <a:avLst/>
          </a:prstGeom>
        </p:spPr>
      </p:pic>
      <p:cxnSp>
        <p:nvCxnSpPr>
          <p:cNvPr id="84" name="直接连接符 83">
            <a:extLst>
              <a:ext uri="{FF2B5EF4-FFF2-40B4-BE49-F238E27FC236}">
                <a16:creationId xmlns:a16="http://schemas.microsoft.com/office/drawing/2014/main" id="{31AA574B-8E01-2D96-8FBA-66F8AF2E0BC3}"/>
              </a:ext>
            </a:extLst>
          </p:cNvPr>
          <p:cNvCxnSpPr>
            <a:cxnSpLocks/>
          </p:cNvCxnSpPr>
          <p:nvPr/>
        </p:nvCxnSpPr>
        <p:spPr>
          <a:xfrm>
            <a:off x="5382395" y="3140972"/>
            <a:ext cx="0" cy="360040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68049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5A94B-5D4F-49EE-6686-DB3D07540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0700A571-72E3-612A-C6A2-71085084ECED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78558700-023F-4A70-5856-B6483DC023A9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CFE28259-8BEA-9A41-B627-83BFDE8ECEB7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D06B87F-FCBE-1852-EE86-D1A8AD1DB79F}"/>
              </a:ext>
            </a:extLst>
          </p:cNvPr>
          <p:cNvSpPr txBox="1"/>
          <p:nvPr/>
        </p:nvSpPr>
        <p:spPr>
          <a:xfrm>
            <a:off x="1167104" y="1971125"/>
            <a:ext cx="8825939" cy="3788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Desktop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OSWorld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（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finished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Web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：（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WebArena / VisualWebArena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r>
              <a:rPr lang="en-US" altLang="zh-CN" sz="1801" dirty="0">
                <a:latin typeface="Arial"/>
                <a:ea typeface="微软雅黑"/>
              </a:rPr>
              <a:t>/ Mind2Web-Live</a:t>
            </a:r>
          </a:p>
          <a:p>
            <a:pPr marL="742949" lvl="1" indent="-28574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1" dirty="0">
                <a:latin typeface="Arial"/>
                <a:ea typeface="微软雅黑"/>
              </a:rPr>
              <a:t>Paper: </a:t>
            </a:r>
            <a:r>
              <a:rPr lang="en-US" altLang="zh-CN" dirty="0">
                <a:hlinkClick r:id="rId3"/>
              </a:rPr>
              <a:t>arxiv.org/pdf/2307.13854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742949" lvl="1" indent="-28574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Repo: </a:t>
            </a:r>
            <a:r>
              <a:rPr lang="en-US" altLang="zh-CN" dirty="0">
                <a:hlinkClick r:id="rId4"/>
              </a:rPr>
              <a:t>web-arena-x/webarena: Code repo for "WebArena: A Realistic Web Environment for Building Autonomous Agents"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801" dirty="0">
                <a:latin typeface="Arial"/>
                <a:ea typeface="微软雅黑"/>
              </a:rPr>
              <a:t>Mobile</a:t>
            </a:r>
            <a:r>
              <a:rPr lang="zh-CN" altLang="en-US" sz="1801" dirty="0">
                <a:latin typeface="Arial"/>
                <a:ea typeface="微软雅黑"/>
              </a:rPr>
              <a:t>：</a:t>
            </a:r>
            <a:r>
              <a:rPr lang="en-US" altLang="zh-CN" sz="1801" dirty="0">
                <a:latin typeface="Arial"/>
                <a:ea typeface="微软雅黑"/>
              </a:rPr>
              <a:t>AndroidWorld</a:t>
            </a:r>
          </a:p>
          <a:p>
            <a:pPr marL="742949" lvl="1" indent="-28574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1801" dirty="0">
                <a:latin typeface="Arial"/>
                <a:ea typeface="微软雅黑"/>
              </a:rPr>
              <a:t>Paper: </a:t>
            </a:r>
            <a:r>
              <a:rPr lang="en-US" altLang="zh-CN" dirty="0">
                <a:hlinkClick r:id="rId5"/>
              </a:rPr>
              <a:t>2405.14573</a:t>
            </a:r>
            <a:endParaRPr lang="en-US" altLang="zh-CN" sz="1801" dirty="0">
              <a:latin typeface="Arial"/>
              <a:ea typeface="微软雅黑"/>
            </a:endParaRPr>
          </a:p>
          <a:p>
            <a:pPr marL="742949" lvl="1" indent="-285749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Repo: </a:t>
            </a:r>
            <a:r>
              <a:rPr lang="en-US" altLang="zh-CN" dirty="0">
                <a:hlinkClick r:id="rId6"/>
              </a:rPr>
              <a:t>google-research/</a:t>
            </a:r>
            <a:r>
              <a:rPr lang="en-US" altLang="zh-CN" dirty="0" err="1">
                <a:hlinkClick r:id="rId6"/>
              </a:rPr>
              <a:t>android_world</a:t>
            </a:r>
            <a:r>
              <a:rPr lang="en-US" altLang="zh-CN" dirty="0">
                <a:hlinkClick r:id="rId6"/>
              </a:rPr>
              <a:t>: AndroidWorld is an environment and benchmark for autonomous agents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22DF8DE-24D7-984E-F19A-CD4A0CB833BC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3.3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环境</a:t>
            </a:r>
          </a:p>
        </p:txBody>
      </p:sp>
    </p:spTree>
    <p:extLst>
      <p:ext uri="{BB962C8B-B14F-4D97-AF65-F5344CB8AC3E}">
        <p14:creationId xmlns:p14="http://schemas.microsoft.com/office/powerpoint/2010/main" val="6285713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82D06E-8A83-5DC1-F716-5DF12180C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65F928F-6913-4D51-2832-331C66C5F50F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8A694368-DD9F-9530-EE82-2897CC751F23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9A3D18A-F43B-093A-5AC8-AE94A883317F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E0B6178-722D-9A99-5586-F318205964AD}"/>
              </a:ext>
            </a:extLst>
          </p:cNvPr>
          <p:cNvSpPr txBox="1"/>
          <p:nvPr/>
        </p:nvSpPr>
        <p:spPr>
          <a:xfrm>
            <a:off x="1199456" y="1699793"/>
            <a:ext cx="9906059" cy="4576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 sz="1400" dirty="0">
                <a:latin typeface="Arial"/>
                <a:ea typeface="微软雅黑"/>
              </a:rPr>
              <a:t>Stage 1</a:t>
            </a:r>
            <a:r>
              <a:rPr lang="zh-CN" altLang="en-US" sz="1400" dirty="0">
                <a:latin typeface="Arial"/>
                <a:ea typeface="微软雅黑"/>
              </a:rPr>
              <a:t>：子任务合成 </a:t>
            </a:r>
            <a:r>
              <a:rPr lang="en-US" altLang="zh-CN" sz="1400" dirty="0">
                <a:latin typeface="Arial"/>
                <a:ea typeface="微软雅黑"/>
              </a:rPr>
              <a:t>(</a:t>
            </a:r>
            <a:r>
              <a:rPr lang="en-US" altLang="zh-CN" sz="1400" b="1" dirty="0">
                <a:solidFill>
                  <a:srgbClr val="C00000"/>
                </a:solidFill>
                <a:latin typeface="Arial"/>
                <a:ea typeface="微软雅黑"/>
              </a:rPr>
              <a:t>70%</a:t>
            </a:r>
            <a:r>
              <a:rPr lang="en-US" altLang="zh-CN" sz="1400" dirty="0">
                <a:latin typeface="Arial"/>
                <a:ea typeface="微软雅黑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00" b="1" dirty="0">
                <a:latin typeface="Arial"/>
                <a:ea typeface="微软雅黑"/>
              </a:rPr>
              <a:t>1.1 </a:t>
            </a:r>
            <a:r>
              <a:rPr lang="zh-CN" altLang="en-US" sz="1400" b="1" dirty="0">
                <a:latin typeface="Arial"/>
                <a:ea typeface="微软雅黑"/>
              </a:rPr>
              <a:t>先在本地电脑部署好交互式环境（</a:t>
            </a:r>
            <a:r>
              <a:rPr lang="en-US" altLang="zh-CN" sz="1400" b="1" dirty="0">
                <a:latin typeface="Arial"/>
                <a:ea typeface="微软雅黑"/>
              </a:rPr>
              <a:t>GitHub - quick start</a:t>
            </a:r>
            <a:r>
              <a:rPr lang="zh-CN" altLang="en-US" sz="1400" b="1" dirty="0">
                <a:latin typeface="Arial"/>
                <a:ea typeface="微软雅黑"/>
              </a:rPr>
              <a:t>）</a:t>
            </a:r>
            <a:endParaRPr lang="en-US" altLang="zh-CN" sz="1400" b="1" dirty="0"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Arial"/>
                <a:ea typeface="微软雅黑"/>
              </a:rPr>
              <a:t>1.2 </a:t>
            </a:r>
            <a:r>
              <a:rPr lang="zh-CN" altLang="en-US" sz="1400" dirty="0">
                <a:latin typeface="Arial"/>
                <a:ea typeface="微软雅黑"/>
              </a:rPr>
              <a:t>之后编写</a:t>
            </a:r>
            <a:r>
              <a:rPr lang="en-US" altLang="zh-CN" sz="1400" dirty="0">
                <a:latin typeface="Arial"/>
                <a:ea typeface="微软雅黑"/>
              </a:rPr>
              <a:t>exploration</a:t>
            </a:r>
            <a:r>
              <a:rPr lang="zh-CN" altLang="en-US" sz="1400" dirty="0">
                <a:latin typeface="Arial"/>
                <a:ea typeface="微软雅黑"/>
              </a:rPr>
              <a:t>代码，实现</a:t>
            </a:r>
            <a:r>
              <a:rPr lang="en-US" altLang="zh-CN" sz="1400" dirty="0">
                <a:latin typeface="Arial"/>
                <a:ea typeface="微软雅黑"/>
              </a:rPr>
              <a:t>MLLM</a:t>
            </a:r>
            <a:r>
              <a:rPr lang="zh-CN" altLang="en-US" sz="1400" dirty="0">
                <a:latin typeface="Arial"/>
                <a:ea typeface="微软雅黑"/>
              </a:rPr>
              <a:t>在环境内的自由游走</a:t>
            </a:r>
            <a:endParaRPr lang="en-US" altLang="zh-CN" sz="1400" dirty="0"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1.3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优化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prompt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，使得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MLLM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在结束一轮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exploration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后总结出一条子任务的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instruction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1 / 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Arial"/>
                <a:ea typeface="微软雅黑"/>
              </a:rPr>
              <a:t>1.4 </a:t>
            </a:r>
            <a:r>
              <a:rPr lang="zh-CN" altLang="en-US" sz="1400" dirty="0">
                <a:latin typeface="Arial"/>
                <a:ea typeface="微软雅黑"/>
              </a:rPr>
              <a:t>优化</a:t>
            </a:r>
            <a:r>
              <a:rPr lang="en-US" altLang="zh-CN" sz="1400" dirty="0">
                <a:latin typeface="Arial"/>
                <a:ea typeface="微软雅黑"/>
              </a:rPr>
              <a:t>prompt</a:t>
            </a:r>
            <a:r>
              <a:rPr lang="zh-CN" altLang="en-US" sz="1400" dirty="0">
                <a:latin typeface="Arial"/>
                <a:ea typeface="微软雅黑"/>
              </a:rPr>
              <a:t>，使</a:t>
            </a:r>
            <a:r>
              <a:rPr lang="en-US" altLang="zh-CN" sz="1400" dirty="0">
                <a:latin typeface="Arial"/>
                <a:ea typeface="微软雅黑"/>
              </a:rPr>
              <a:t>MLLM</a:t>
            </a:r>
            <a:r>
              <a:rPr lang="zh-CN" altLang="en-US" sz="1400" dirty="0">
                <a:latin typeface="Arial"/>
                <a:ea typeface="微软雅黑"/>
              </a:rPr>
              <a:t>能够根据</a:t>
            </a:r>
            <a:r>
              <a:rPr lang="en-US" altLang="zh-CN" sz="1400" dirty="0">
                <a:latin typeface="Arial"/>
                <a:ea typeface="微软雅黑"/>
              </a:rPr>
              <a:t>instruction</a:t>
            </a:r>
            <a:r>
              <a:rPr lang="zh-CN" altLang="en-US" sz="1400" dirty="0">
                <a:latin typeface="Arial"/>
                <a:ea typeface="微软雅黑"/>
              </a:rPr>
              <a:t>迭代地完成任务，并记录轨迹数据 （</a:t>
            </a:r>
            <a:r>
              <a:rPr lang="en-US" altLang="zh-CN" sz="1400" dirty="0">
                <a:latin typeface="Arial"/>
                <a:ea typeface="微软雅黑"/>
              </a:rPr>
              <a:t>2 / 3</a:t>
            </a:r>
            <a:r>
              <a:rPr lang="zh-CN" altLang="en-US" sz="1400" dirty="0">
                <a:latin typeface="Arial"/>
                <a:ea typeface="微软雅黑"/>
              </a:rPr>
              <a:t>）</a:t>
            </a:r>
            <a:endParaRPr lang="en-US" altLang="zh-CN" sz="1400" dirty="0"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1.5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优化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prompt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，使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code LLM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能够根据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instruction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输出评估函数（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3 / 3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Arial"/>
                <a:ea typeface="微软雅黑"/>
              </a:rPr>
              <a:t>1.6 </a:t>
            </a:r>
            <a:r>
              <a:rPr lang="zh-CN" altLang="en-US" sz="1400" dirty="0">
                <a:latin typeface="Arial"/>
                <a:ea typeface="微软雅黑"/>
              </a:rPr>
              <a:t>实现交叉验证的代码，迭代地优化模型输出的评估函数和轨迹数据 </a:t>
            </a:r>
            <a:r>
              <a:rPr lang="en-US" altLang="zh-CN" sz="1400" dirty="0">
                <a:latin typeface="Arial"/>
                <a:ea typeface="微软雅黑"/>
              </a:rPr>
              <a:t>(</a:t>
            </a:r>
            <a:r>
              <a:rPr lang="en-US" altLang="zh-CN" sz="1400" dirty="0">
                <a:solidFill>
                  <a:srgbClr val="C00000"/>
                </a:solidFill>
                <a:latin typeface="Arial"/>
                <a:ea typeface="微软雅黑"/>
              </a:rPr>
              <a:t>API</a:t>
            </a:r>
            <a:r>
              <a:rPr lang="en-US" altLang="zh-CN" sz="1400" dirty="0">
                <a:latin typeface="Arial"/>
                <a:ea typeface="微软雅黑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至此，子任务合成结束，已经可以拿到关键的</a:t>
            </a:r>
            <a:r>
              <a:rPr lang="zh-CN" altLang="en-US" sz="1400" dirty="0">
                <a:latin typeface="Arial"/>
                <a:ea typeface="微软雅黑"/>
              </a:rPr>
              <a:t>三部分数据了（子任务指令、子任务执行轨迹、子任务评估函数）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Stage 2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：组合为任务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(30%)</a:t>
            </a: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Arial"/>
                <a:ea typeface="微软雅黑"/>
              </a:rPr>
              <a:t>2.1 </a:t>
            </a:r>
            <a:r>
              <a:rPr lang="zh-CN" altLang="en-US" sz="1400" dirty="0">
                <a:latin typeface="Arial"/>
                <a:ea typeface="微软雅黑"/>
              </a:rPr>
              <a:t>手工设计一批</a:t>
            </a:r>
            <a:r>
              <a:rPr lang="en-US" altLang="zh-CN" sz="1400" dirty="0">
                <a:latin typeface="Arial"/>
                <a:ea typeface="微软雅黑"/>
              </a:rPr>
              <a:t>input / output </a:t>
            </a:r>
            <a:r>
              <a:rPr lang="zh-CN" altLang="en-US" sz="1400" dirty="0">
                <a:latin typeface="Arial"/>
                <a:ea typeface="微软雅黑"/>
              </a:rPr>
              <a:t>资源类型 </a:t>
            </a:r>
            <a:r>
              <a:rPr lang="en-US" altLang="zh-CN" sz="1400" dirty="0">
                <a:latin typeface="Arial"/>
                <a:ea typeface="微软雅黑"/>
              </a:rPr>
              <a:t>(</a:t>
            </a:r>
            <a:r>
              <a:rPr lang="zh-CN" altLang="en-US" sz="1400" dirty="0">
                <a:solidFill>
                  <a:srgbClr val="C00000"/>
                </a:solidFill>
                <a:latin typeface="Arial"/>
                <a:ea typeface="微软雅黑"/>
              </a:rPr>
              <a:t>原则：确保连接后的相邻</a:t>
            </a:r>
            <a:r>
              <a:rPr lang="en-US" altLang="zh-CN" sz="1400" dirty="0">
                <a:solidFill>
                  <a:srgbClr val="C00000"/>
                </a:solidFill>
                <a:latin typeface="Arial"/>
                <a:ea typeface="微软雅黑"/>
              </a:rPr>
              <a:t>subtask</a:t>
            </a:r>
            <a:r>
              <a:rPr lang="zh-CN" altLang="en-US" sz="1400" dirty="0">
                <a:solidFill>
                  <a:srgbClr val="C00000"/>
                </a:solidFill>
                <a:latin typeface="Arial"/>
                <a:ea typeface="微软雅黑"/>
              </a:rPr>
              <a:t>可以无缝衔接 ！！！</a:t>
            </a:r>
            <a:r>
              <a:rPr lang="en-US" altLang="zh-CN" sz="1400" dirty="0">
                <a:solidFill>
                  <a:srgbClr val="C00000"/>
                </a:solidFill>
                <a:latin typeface="Arial"/>
                <a:ea typeface="微软雅黑"/>
              </a:rPr>
              <a:t>text in clipboard</a:t>
            </a:r>
            <a:r>
              <a:rPr lang="en-US" altLang="zh-CN" sz="1400" dirty="0">
                <a:latin typeface="Arial"/>
                <a:ea typeface="微软雅黑"/>
              </a:rPr>
              <a:t>)</a:t>
            </a:r>
          </a:p>
          <a:p>
            <a:pPr lvl="1">
              <a:lnSpc>
                <a:spcPct val="150000"/>
              </a:lnSpc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2.2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借助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MLLM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为每条子任务赋予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/>
                <a:ea typeface="微软雅黑"/>
                <a:cs typeface="+mn-cs"/>
              </a:rPr>
              <a:t>input / output</a:t>
            </a:r>
            <a:r>
              <a:rPr lang="zh-CN" altLang="en-US" sz="1400" dirty="0">
                <a:latin typeface="Arial"/>
                <a:ea typeface="微软雅黑"/>
              </a:rPr>
              <a:t> （</a:t>
            </a:r>
            <a:r>
              <a:rPr lang="en-US" altLang="zh-CN" sz="1400" dirty="0">
                <a:latin typeface="Arial"/>
                <a:ea typeface="微软雅黑"/>
              </a:rPr>
              <a:t>finished</a:t>
            </a:r>
            <a:r>
              <a:rPr lang="zh-CN" altLang="en-US" sz="1400" dirty="0">
                <a:latin typeface="Arial"/>
                <a:ea typeface="微软雅黑"/>
              </a:rPr>
              <a:t>）</a:t>
            </a:r>
            <a:endParaRPr kumimoji="0" lang="en-US" altLang="zh-CN" sz="14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lvl="1">
              <a:lnSpc>
                <a:spcPct val="150000"/>
              </a:lnSpc>
              <a:defRPr/>
            </a:pPr>
            <a:r>
              <a:rPr lang="en-US" altLang="zh-CN" sz="1400" dirty="0">
                <a:latin typeface="Arial"/>
                <a:ea typeface="微软雅黑"/>
              </a:rPr>
              <a:t>2.3 </a:t>
            </a:r>
            <a:r>
              <a:rPr lang="zh-CN" altLang="en-US" sz="1400" dirty="0">
                <a:latin typeface="Arial"/>
                <a:ea typeface="微软雅黑"/>
              </a:rPr>
              <a:t>编写代码根据</a:t>
            </a:r>
            <a:r>
              <a:rPr lang="en-US" altLang="zh-CN" sz="1400" dirty="0">
                <a:latin typeface="Arial"/>
                <a:ea typeface="微软雅黑"/>
              </a:rPr>
              <a:t>input &amp; output</a:t>
            </a:r>
            <a:r>
              <a:rPr lang="zh-CN" altLang="en-US" sz="1400" dirty="0">
                <a:latin typeface="Arial"/>
                <a:ea typeface="微软雅黑"/>
              </a:rPr>
              <a:t>将子任务组合为任务（</a:t>
            </a:r>
            <a:r>
              <a:rPr lang="en-US" altLang="zh-CN" sz="1400" dirty="0">
                <a:latin typeface="Arial"/>
                <a:ea typeface="微软雅黑"/>
              </a:rPr>
              <a:t>finished</a:t>
            </a:r>
            <a:r>
              <a:rPr lang="zh-CN" altLang="en-US" sz="1400" dirty="0">
                <a:latin typeface="Arial"/>
                <a:ea typeface="微软雅黑"/>
              </a:rPr>
              <a:t>）</a:t>
            </a:r>
            <a:endParaRPr lang="en-US" altLang="zh-CN" sz="1400" dirty="0"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400" dirty="0">
              <a:latin typeface="Arial"/>
              <a:ea typeface="微软雅黑"/>
            </a:endParaRPr>
          </a:p>
          <a:p>
            <a:pPr lvl="1">
              <a:lnSpc>
                <a:spcPct val="150000"/>
              </a:lnSpc>
              <a:defRPr/>
            </a:pPr>
            <a:endParaRPr lang="en-US" altLang="zh-CN" sz="1400" dirty="0">
              <a:latin typeface="Arial"/>
              <a:ea typeface="微软雅黑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59E6A6-F737-A3B3-0B36-7AE79D8889F3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</a:t>
            </a:r>
            <a:r>
              <a:rPr lang="en-US" altLang="zh-CN" sz="2000" b="1" dirty="0">
                <a:solidFill>
                  <a:srgbClr val="000000"/>
                </a:solidFill>
                <a:latin typeface="微软雅黑"/>
                <a:ea typeface="微软雅黑"/>
              </a:rPr>
              <a:t>4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方法总结</a:t>
            </a:r>
          </a:p>
        </p:txBody>
      </p:sp>
    </p:spTree>
    <p:extLst>
      <p:ext uri="{BB962C8B-B14F-4D97-AF65-F5344CB8AC3E}">
        <p14:creationId xmlns:p14="http://schemas.microsoft.com/office/powerpoint/2010/main" val="4194308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3FEFA-93A7-6513-DE5D-1085E1CF3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432C09E5-518A-1321-3A58-943ED6851E7A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>
            <a:extLst>
              <a:ext uri="{FF2B5EF4-FFF2-40B4-BE49-F238E27FC236}">
                <a16:creationId xmlns:a16="http://schemas.microsoft.com/office/drawing/2014/main" id="{3A2C7700-DE94-66E3-3871-138DD8DB73FE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D6C32C1D-F9A9-5B9E-EEB3-ABB909014CBA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Overview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5F65F04-B9B3-940E-4058-D91366612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524" y="4963251"/>
            <a:ext cx="7974565" cy="15032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4CE39D6-C7CC-463F-7A8D-343C06E0EB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54" y="2856414"/>
            <a:ext cx="7416825" cy="2032901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45AF436D-933E-91D8-D1F5-46C1E8B3A2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83835" y="1290235"/>
            <a:ext cx="7480249" cy="1503252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B759C0B0-8F86-8E64-4B50-79320B75D9A6}"/>
              </a:ext>
            </a:extLst>
          </p:cNvPr>
          <p:cNvSpPr txBox="1"/>
          <p:nvPr/>
        </p:nvSpPr>
        <p:spPr>
          <a:xfrm>
            <a:off x="129090" y="1684249"/>
            <a:ext cx="4310729" cy="4480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6" marR="0" lvl="0" indent="-285746" algn="l" defTabSz="914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阶段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1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MLLM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探索应用环境以生成子任务指令，根据该指令合成初步的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执行轨迹和评估函数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，之后通过交叉验证与人工筛选，过滤出准确的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子任务执行轨迹和评估函数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6" marR="0" lvl="0" indent="-285746" algn="l" defTabSz="914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阶段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2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：通过任务意图、一致性校验来保证合成任务的质量，将子任务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组合为有向无环图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形式的高质量数据。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6" marR="0" lvl="0" indent="-285746" algn="l" defTabSz="914388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阶段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3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：从图的角度对任务进行复杂度和所需能力的划分，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构建多维度测试集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。对现有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Agent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开展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实验与分析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，测试它们在不同难度下的性能表现以及它们各项能力的强弱。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453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D80F2-BBAE-D616-8CB6-7D57E43AF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3">
            <a:extLst>
              <a:ext uri="{FF2B5EF4-FFF2-40B4-BE49-F238E27FC236}">
                <a16:creationId xmlns:a16="http://schemas.microsoft.com/office/drawing/2014/main" id="{ED3A8477-BC68-595C-1BD9-B13EB8D9CB26}"/>
              </a:ext>
            </a:extLst>
          </p:cNvPr>
          <p:cNvSpPr/>
          <p:nvPr/>
        </p:nvSpPr>
        <p:spPr>
          <a:xfrm>
            <a:off x="973223" y="3978352"/>
            <a:ext cx="10111068" cy="178177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1"/>
            </a:solidFill>
            <a:prstDash val="solid"/>
            <a:miter lim="800000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7DC62BDF-8EFD-6405-5323-ADBC01B1A155}"/>
              </a:ext>
            </a:extLst>
          </p:cNvPr>
          <p:cNvSpPr/>
          <p:nvPr/>
        </p:nvSpPr>
        <p:spPr>
          <a:xfrm>
            <a:off x="1325238" y="3858220"/>
            <a:ext cx="2911105" cy="1932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Phase 1  Subtask Generation</a:t>
            </a:r>
            <a:endParaRPr kumimoji="0" lang="en-US" sz="18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4" name="Rectangle: Rounded Corners 107">
            <a:extLst>
              <a:ext uri="{FF2B5EF4-FFF2-40B4-BE49-F238E27FC236}">
                <a16:creationId xmlns:a16="http://schemas.microsoft.com/office/drawing/2014/main" id="{FC6F06C8-53B6-2003-2A82-10725BC02A2F}"/>
              </a:ext>
            </a:extLst>
          </p:cNvPr>
          <p:cNvSpPr/>
          <p:nvPr/>
        </p:nvSpPr>
        <p:spPr>
          <a:xfrm>
            <a:off x="6525229" y="4393702"/>
            <a:ext cx="2758768" cy="761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1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Rectangle: Rounded Corners 108">
            <a:extLst>
              <a:ext uri="{FF2B5EF4-FFF2-40B4-BE49-F238E27FC236}">
                <a16:creationId xmlns:a16="http://schemas.microsoft.com/office/drawing/2014/main" id="{E7968165-09CF-4924-EA61-EF61E783DE1F}"/>
              </a:ext>
            </a:extLst>
          </p:cNvPr>
          <p:cNvSpPr/>
          <p:nvPr/>
        </p:nvSpPr>
        <p:spPr>
          <a:xfrm>
            <a:off x="6619539" y="4458005"/>
            <a:ext cx="1456899" cy="299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Trajectory</a:t>
            </a:r>
          </a:p>
        </p:txBody>
      </p:sp>
      <p:sp>
        <p:nvSpPr>
          <p:cNvPr id="66" name="Rectangle: Rounded Corners 109">
            <a:extLst>
              <a:ext uri="{FF2B5EF4-FFF2-40B4-BE49-F238E27FC236}">
                <a16:creationId xmlns:a16="http://schemas.microsoft.com/office/drawing/2014/main" id="{82D54DE2-9B6D-665E-22D7-E38ED721EDC9}"/>
              </a:ext>
            </a:extLst>
          </p:cNvPr>
          <p:cNvSpPr/>
          <p:nvPr/>
        </p:nvSpPr>
        <p:spPr>
          <a:xfrm>
            <a:off x="6619539" y="4805095"/>
            <a:ext cx="1456899" cy="29978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Evaluation</a:t>
            </a:r>
          </a:p>
        </p:txBody>
      </p:sp>
      <p:cxnSp>
        <p:nvCxnSpPr>
          <p:cNvPr id="67" name="Connector: Curved 113">
            <a:extLst>
              <a:ext uri="{FF2B5EF4-FFF2-40B4-BE49-F238E27FC236}">
                <a16:creationId xmlns:a16="http://schemas.microsoft.com/office/drawing/2014/main" id="{2A73CCF9-004A-92C0-B21A-6167C112D541}"/>
              </a:ext>
            </a:extLst>
          </p:cNvPr>
          <p:cNvCxnSpPr>
            <a:stCxn id="65" idx="3"/>
            <a:endCxn id="66" idx="3"/>
          </p:cNvCxnSpPr>
          <p:nvPr/>
        </p:nvCxnSpPr>
        <p:spPr>
          <a:xfrm>
            <a:off x="8076430" y="4607898"/>
            <a:ext cx="12700" cy="347092"/>
          </a:xfrm>
          <a:prstGeom prst="curvedConnector3">
            <a:avLst>
              <a:gd name="adj1" fmla="val 1800000"/>
            </a:avLst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118">
            <a:extLst>
              <a:ext uri="{FF2B5EF4-FFF2-40B4-BE49-F238E27FC236}">
                <a16:creationId xmlns:a16="http://schemas.microsoft.com/office/drawing/2014/main" id="{CDFC1DA3-20F6-D410-CC11-B8E55DF3D3D3}"/>
              </a:ext>
            </a:extLst>
          </p:cNvPr>
          <p:cNvSpPr txBox="1"/>
          <p:nvPr/>
        </p:nvSpPr>
        <p:spPr>
          <a:xfrm>
            <a:off x="8220407" y="4523376"/>
            <a:ext cx="1116732" cy="5234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Cross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Verification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41AEC165-142E-105D-4AB4-83EFB435A560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E3A0B0F-6512-12C3-213D-C1FDD376F387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4DE28F58-57B4-ED29-43D4-76F9A2269D1A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7" name="Rectangle: Rounded Corners 24">
            <a:extLst>
              <a:ext uri="{FF2B5EF4-FFF2-40B4-BE49-F238E27FC236}">
                <a16:creationId xmlns:a16="http://schemas.microsoft.com/office/drawing/2014/main" id="{74030FB5-0F66-9A7C-C82E-6F1704CEE22D}"/>
              </a:ext>
            </a:extLst>
          </p:cNvPr>
          <p:cNvSpPr/>
          <p:nvPr/>
        </p:nvSpPr>
        <p:spPr>
          <a:xfrm>
            <a:off x="1237072" y="4130680"/>
            <a:ext cx="1655717" cy="151418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Exploration</a:t>
            </a:r>
            <a:endParaRPr kumimoji="0" lang="en-US" sz="18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Rectangle: Rounded Corners 43">
            <a:extLst>
              <a:ext uri="{FF2B5EF4-FFF2-40B4-BE49-F238E27FC236}">
                <a16:creationId xmlns:a16="http://schemas.microsoft.com/office/drawing/2014/main" id="{88E888DA-46AF-675A-0CD1-CA00A7905C9C}"/>
              </a:ext>
            </a:extLst>
          </p:cNvPr>
          <p:cNvSpPr/>
          <p:nvPr/>
        </p:nvSpPr>
        <p:spPr>
          <a:xfrm>
            <a:off x="1776635" y="4192832"/>
            <a:ext cx="996327" cy="196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Document</a:t>
            </a:r>
          </a:p>
        </p:txBody>
      </p:sp>
      <p:sp>
        <p:nvSpPr>
          <p:cNvPr id="22" name="Rectangle: Rounded Corners 44">
            <a:extLst>
              <a:ext uri="{FF2B5EF4-FFF2-40B4-BE49-F238E27FC236}">
                <a16:creationId xmlns:a16="http://schemas.microsoft.com/office/drawing/2014/main" id="{32FC2193-6061-A382-73A2-C1A0AEE66AE7}"/>
              </a:ext>
            </a:extLst>
          </p:cNvPr>
          <p:cNvSpPr/>
          <p:nvPr/>
        </p:nvSpPr>
        <p:spPr>
          <a:xfrm>
            <a:off x="1776635" y="4410713"/>
            <a:ext cx="996327" cy="196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GUI</a:t>
            </a:r>
          </a:p>
        </p:txBody>
      </p:sp>
      <p:sp>
        <p:nvSpPr>
          <p:cNvPr id="27" name="Rectangle: Rounded Corners 45">
            <a:extLst>
              <a:ext uri="{FF2B5EF4-FFF2-40B4-BE49-F238E27FC236}">
                <a16:creationId xmlns:a16="http://schemas.microsoft.com/office/drawing/2014/main" id="{EA40B00D-62E0-57A6-71A8-944CE2E25BC7}"/>
              </a:ext>
            </a:extLst>
          </p:cNvPr>
          <p:cNvSpPr/>
          <p:nvPr/>
        </p:nvSpPr>
        <p:spPr>
          <a:xfrm>
            <a:off x="1776635" y="4632816"/>
            <a:ext cx="996327" cy="196831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Example</a:t>
            </a:r>
          </a:p>
        </p:txBody>
      </p:sp>
      <p:sp>
        <p:nvSpPr>
          <p:cNvPr id="61" name="Rectangle: Rounded Corners 54">
            <a:extLst>
              <a:ext uri="{FF2B5EF4-FFF2-40B4-BE49-F238E27FC236}">
                <a16:creationId xmlns:a16="http://schemas.microsoft.com/office/drawing/2014/main" id="{2BA00764-0B00-7CC6-276C-9C721B587205}"/>
              </a:ext>
            </a:extLst>
          </p:cNvPr>
          <p:cNvSpPr/>
          <p:nvPr/>
        </p:nvSpPr>
        <p:spPr>
          <a:xfrm>
            <a:off x="3485075" y="4377026"/>
            <a:ext cx="2541780" cy="761065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Add the Spring filter to the image envelope.png</a:t>
            </a:r>
            <a:endParaRPr kumimoji="0" lang="en-US" sz="1801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Arrow: Right 90">
            <a:extLst>
              <a:ext uri="{FF2B5EF4-FFF2-40B4-BE49-F238E27FC236}">
                <a16:creationId xmlns:a16="http://schemas.microsoft.com/office/drawing/2014/main" id="{DC4638B9-149F-F5B6-EA3E-14AD15C5D280}"/>
              </a:ext>
            </a:extLst>
          </p:cNvPr>
          <p:cNvSpPr/>
          <p:nvPr/>
        </p:nvSpPr>
        <p:spPr>
          <a:xfrm>
            <a:off x="2858486" y="4567287"/>
            <a:ext cx="799491" cy="386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Find</a:t>
            </a:r>
            <a:endParaRPr kumimoji="0" lang="en-US" sz="1401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Arrow: Right 106">
            <a:extLst>
              <a:ext uri="{FF2B5EF4-FFF2-40B4-BE49-F238E27FC236}">
                <a16:creationId xmlns:a16="http://schemas.microsoft.com/office/drawing/2014/main" id="{5F428191-10E4-B5E0-CCB7-B2BD90229C8B}"/>
              </a:ext>
            </a:extLst>
          </p:cNvPr>
          <p:cNvSpPr/>
          <p:nvPr/>
        </p:nvSpPr>
        <p:spPr>
          <a:xfrm>
            <a:off x="5834909" y="4586240"/>
            <a:ext cx="799491" cy="386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MLLM</a:t>
            </a:r>
          </a:p>
        </p:txBody>
      </p:sp>
      <p:sp>
        <p:nvSpPr>
          <p:cNvPr id="69" name="Rectangle: Rounded Corners 45">
            <a:extLst>
              <a:ext uri="{FF2B5EF4-FFF2-40B4-BE49-F238E27FC236}">
                <a16:creationId xmlns:a16="http://schemas.microsoft.com/office/drawing/2014/main" id="{1D979515-4E6C-9380-13DD-5639100A0707}"/>
              </a:ext>
            </a:extLst>
          </p:cNvPr>
          <p:cNvSpPr/>
          <p:nvPr/>
        </p:nvSpPr>
        <p:spPr>
          <a:xfrm>
            <a:off x="1776636" y="4855388"/>
            <a:ext cx="996327" cy="3547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Existing Instructions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B89442F-F755-322E-DA77-D371C7C3D5D5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030ED5F-F0C0-CC29-C315-B630948A959E}"/>
              </a:ext>
            </a:extLst>
          </p:cNvPr>
          <p:cNvSpPr txBox="1"/>
          <p:nvPr/>
        </p:nvSpPr>
        <p:spPr>
          <a:xfrm>
            <a:off x="1230498" y="1603902"/>
            <a:ext cx="10194093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MLLM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在交互式环境（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Windows 11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）中不断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探索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，自行生成子任务的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由目前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SoTA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Agent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生成子任务的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执行轨迹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由代码生成能力最强的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MLLM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生成子任务的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评估函数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最后通过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交叉验证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与人工清洗，过滤出准确的子任务数据 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(</a:t>
            </a:r>
            <a:r>
              <a:rPr kumimoji="0" lang="zh-CN" altLang="en-US" sz="1801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子任务指令、执行轨迹、评估函数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)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</a:p>
        </p:txBody>
      </p:sp>
      <p:sp>
        <p:nvSpPr>
          <p:cNvPr id="15" name="Arrow: Right 106">
            <a:extLst>
              <a:ext uri="{FF2B5EF4-FFF2-40B4-BE49-F238E27FC236}">
                <a16:creationId xmlns:a16="http://schemas.microsoft.com/office/drawing/2014/main" id="{2667A976-F0A8-C716-EC62-B44E0B78FB26}"/>
              </a:ext>
            </a:extLst>
          </p:cNvPr>
          <p:cNvSpPr/>
          <p:nvPr/>
        </p:nvSpPr>
        <p:spPr>
          <a:xfrm>
            <a:off x="9241895" y="4557664"/>
            <a:ext cx="683212" cy="386975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Filter</a:t>
            </a:r>
          </a:p>
        </p:txBody>
      </p:sp>
      <p:pic>
        <p:nvPicPr>
          <p:cNvPr id="21" name="图形 20" descr="数据库">
            <a:extLst>
              <a:ext uri="{FF2B5EF4-FFF2-40B4-BE49-F238E27FC236}">
                <a16:creationId xmlns:a16="http://schemas.microsoft.com/office/drawing/2014/main" id="{DA4A9C54-3912-2B77-019F-5A6BD217C3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26463" y="4130675"/>
            <a:ext cx="1307740" cy="1307740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id="{E2CD087F-B61D-C079-C058-EF04796DAC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3047" y="4563562"/>
            <a:ext cx="397948" cy="4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42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4D2D8-896A-8D51-14EE-8BF39CF3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 72">
            <a:extLst>
              <a:ext uri="{FF2B5EF4-FFF2-40B4-BE49-F238E27FC236}">
                <a16:creationId xmlns:a16="http://schemas.microsoft.com/office/drawing/2014/main" id="{3D2ADEF7-232A-39AF-E317-746F799FD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8" y="1076779"/>
            <a:ext cx="7612501" cy="152982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A9A7090-C429-0648-7DE8-91F4DC5610C4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FAA01B03-895D-8890-DC10-634391E697A9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314B717C-8C3E-DCAB-7B45-0B72E4637E76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A8B2F45-96A1-7A58-029C-1ACCF3A1356B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749A39B1-CE4D-5CF9-2D8D-82D3469E2B96}"/>
              </a:ext>
            </a:extLst>
          </p:cNvPr>
          <p:cNvSpPr txBox="1"/>
          <p:nvPr/>
        </p:nvSpPr>
        <p:spPr>
          <a:xfrm>
            <a:off x="1230499" y="1603907"/>
            <a:ext cx="959651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9DCD333-FCE7-0490-2B83-33467A6BA80F}"/>
              </a:ext>
            </a:extLst>
          </p:cNvPr>
          <p:cNvSpPr/>
          <p:nvPr/>
        </p:nvSpPr>
        <p:spPr>
          <a:xfrm>
            <a:off x="3791748" y="1123960"/>
            <a:ext cx="3888432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75" name="图片 74">
            <a:extLst>
              <a:ext uri="{FF2B5EF4-FFF2-40B4-BE49-F238E27FC236}">
                <a16:creationId xmlns:a16="http://schemas.microsoft.com/office/drawing/2014/main" id="{0206473E-F132-B272-90D7-DB37BF1D8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494" y="3091292"/>
            <a:ext cx="4248473" cy="3306357"/>
          </a:xfrm>
          <a:prstGeom prst="rect">
            <a:avLst/>
          </a:prstGeom>
        </p:spPr>
      </p:pic>
      <p:pic>
        <p:nvPicPr>
          <p:cNvPr id="79" name="图片 78">
            <a:extLst>
              <a:ext uri="{FF2B5EF4-FFF2-40B4-BE49-F238E27FC236}">
                <a16:creationId xmlns:a16="http://schemas.microsoft.com/office/drawing/2014/main" id="{82853C6A-28DF-20B3-E179-B43A2AEB26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317" y="3091292"/>
            <a:ext cx="6300636" cy="3369536"/>
          </a:xfrm>
          <a:prstGeom prst="rect">
            <a:avLst/>
          </a:prstGeom>
        </p:spPr>
      </p:pic>
      <p:sp>
        <p:nvSpPr>
          <p:cNvPr id="80" name="文本框 79">
            <a:extLst>
              <a:ext uri="{FF2B5EF4-FFF2-40B4-BE49-F238E27FC236}">
                <a16:creationId xmlns:a16="http://schemas.microsoft.com/office/drawing/2014/main" id="{4EC7FE56-BF3D-492C-7704-F1653F30F7E9}"/>
              </a:ext>
            </a:extLst>
          </p:cNvPr>
          <p:cNvSpPr txBox="1"/>
          <p:nvPr/>
        </p:nvSpPr>
        <p:spPr>
          <a:xfrm>
            <a:off x="1594047" y="6443090"/>
            <a:ext cx="21513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应用程序文档</a:t>
            </a: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09EAAF0C-3CD1-57DF-ABC8-9B27CE441A44}"/>
              </a:ext>
            </a:extLst>
          </p:cNvPr>
          <p:cNvSpPr txBox="1"/>
          <p:nvPr/>
        </p:nvSpPr>
        <p:spPr>
          <a:xfrm>
            <a:off x="7721329" y="6460834"/>
            <a:ext cx="21513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应用程序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GUI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9402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104E8-EB3C-B113-2E1D-AE19E189C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7A7F347-24AA-CD7B-F709-E6BBD2967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8" y="1076779"/>
            <a:ext cx="7612501" cy="1529828"/>
          </a:xfrm>
          <a:prstGeom prst="rect">
            <a:avLst/>
          </a:prstGeom>
        </p:spPr>
      </p:pic>
      <p:pic>
        <p:nvPicPr>
          <p:cNvPr id="72" name="图片 71">
            <a:extLst>
              <a:ext uri="{FF2B5EF4-FFF2-40B4-BE49-F238E27FC236}">
                <a16:creationId xmlns:a16="http://schemas.microsoft.com/office/drawing/2014/main" id="{AC2C36AD-3744-EB6D-DAE3-1664D0475B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9746" y="2709403"/>
            <a:ext cx="7519739" cy="4148601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E46A9A9-7AFC-DB74-F966-E09686DB9090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45F1128F-A42D-91DA-30D6-5242F5E4476A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8A4FE51-3481-21EE-7309-11D244EF2E05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E5F72A1-DA52-BFB8-C9F2-E1341AF57042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396B5E9-EAEA-B8FB-13BA-981EF6B7BF05}"/>
              </a:ext>
            </a:extLst>
          </p:cNvPr>
          <p:cNvSpPr txBox="1"/>
          <p:nvPr/>
        </p:nvSpPr>
        <p:spPr>
          <a:xfrm>
            <a:off x="1230499" y="1603907"/>
            <a:ext cx="9596516" cy="458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指令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06FB4ECB-E839-E7C8-96C3-056AD2B713F0}"/>
              </a:ext>
            </a:extLst>
          </p:cNvPr>
          <p:cNvSpPr/>
          <p:nvPr/>
        </p:nvSpPr>
        <p:spPr>
          <a:xfrm>
            <a:off x="3791748" y="1123960"/>
            <a:ext cx="3888432" cy="1552575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35835E35-19E4-0121-D08F-33E6121940BB}"/>
              </a:ext>
            </a:extLst>
          </p:cNvPr>
          <p:cNvSpPr txBox="1"/>
          <p:nvPr/>
        </p:nvSpPr>
        <p:spPr>
          <a:xfrm>
            <a:off x="182961" y="2420889"/>
            <a:ext cx="3671915" cy="4579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生成的子任务共有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8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个字段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id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子任务的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uuid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，用来唯一标识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</a:t>
            </a:r>
            <a:r>
              <a:rPr kumimoji="0" lang="en-US" altLang="zh-CN" sz="1401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nstruction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子任务的指令，其中包含参数的占位符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related_app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子任务所属的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app</a:t>
            </a: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parameter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子任务的参数，为了与环境交互需要先实例化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OS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子任务所处的操作系统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input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用于组合子任务，表示该子任务执行前必须存在的资源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output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用于组合子任务，表示该子任务执行后生成的资源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342901" marR="0" lvl="0" indent="-34290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altLang="zh-CN" sz="1401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c</a:t>
            </a:r>
            <a:r>
              <a:rPr kumimoji="0" lang="en-US" altLang="zh-CN" sz="1401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andidate</a:t>
            </a: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: </a:t>
            </a:r>
            <a:r>
              <a:rPr kumimoji="0" lang="zh-CN" altLang="en-US" sz="14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子任务的候选参数</a:t>
            </a: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2521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B12D1-05B1-CB98-DDC4-A63984A2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D665F68-6460-06A2-6434-FF392470A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8" y="1076779"/>
            <a:ext cx="7612501" cy="152982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FAA812B-1A68-8ABD-4E9B-715214B7399E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1F9AA14F-22A6-4196-E358-E8D9144B10BD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1EF5276-2F2A-0722-5F17-C4C59904418F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77D699B-9996-E98C-8B47-1D18CCE1BB2C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AA4FE8-81BF-DD45-67C6-089DCAF957EB}"/>
              </a:ext>
            </a:extLst>
          </p:cNvPr>
          <p:cNvSpPr txBox="1"/>
          <p:nvPr/>
        </p:nvSpPr>
        <p:spPr>
          <a:xfrm>
            <a:off x="1230499" y="1603902"/>
            <a:ext cx="9596516" cy="874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执行轨迹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子任务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评估函数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生成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62F1E1A7-EEBC-950D-280E-E949DD085DE1}"/>
              </a:ext>
            </a:extLst>
          </p:cNvPr>
          <p:cNvSpPr/>
          <p:nvPr/>
        </p:nvSpPr>
        <p:spPr>
          <a:xfrm>
            <a:off x="7536170" y="1537742"/>
            <a:ext cx="1800201" cy="63396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33F3623-006A-F5E7-267A-2BCB7B859B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0499" y="2777676"/>
            <a:ext cx="3859209" cy="3515678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F8F9702-8647-4C7F-317D-7E996A991015}"/>
              </a:ext>
            </a:extLst>
          </p:cNvPr>
          <p:cNvSpPr txBox="1"/>
          <p:nvPr/>
        </p:nvSpPr>
        <p:spPr>
          <a:xfrm>
            <a:off x="2548559" y="6443956"/>
            <a:ext cx="21513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执行轨迹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C178374-CE8E-D699-AD43-F59FB53220BF}"/>
              </a:ext>
            </a:extLst>
          </p:cNvPr>
          <p:cNvCxnSpPr>
            <a:cxnSpLocks/>
          </p:cNvCxnSpPr>
          <p:nvPr/>
        </p:nvCxnSpPr>
        <p:spPr>
          <a:xfrm>
            <a:off x="5879977" y="2780935"/>
            <a:ext cx="0" cy="3751427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06A39F34-4691-AA84-5C9D-6E92A6494CDE}"/>
              </a:ext>
            </a:extLst>
          </p:cNvPr>
          <p:cNvSpPr txBox="1"/>
          <p:nvPr/>
        </p:nvSpPr>
        <p:spPr>
          <a:xfrm>
            <a:off x="8191475" y="6434431"/>
            <a:ext cx="2151364" cy="369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评估函数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9B7B52D-023C-995E-374C-795AB0342EFC}"/>
              </a:ext>
            </a:extLst>
          </p:cNvPr>
          <p:cNvSpPr txBox="1"/>
          <p:nvPr/>
        </p:nvSpPr>
        <p:spPr>
          <a:xfrm>
            <a:off x="6095999" y="2645274"/>
            <a:ext cx="5760640" cy="1902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Available APIs (</a:t>
            </a:r>
            <a:r>
              <a:rPr kumimoji="0" lang="zh-CN" altLang="en-US" sz="1801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手工设计</a:t>
            </a:r>
            <a:r>
              <a:rPr kumimoji="0" lang="en-US" altLang="zh-CN" sz="1801" b="1" i="0" u="none" strike="noStrike" kern="120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check_mouse_clicks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check_keyboard_types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check_file_exists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file_path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check_text_exists_via_ocr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check_text_exists_via_control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check_text_exists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def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check_text_exists_in_clipboard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text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str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 -&gt; 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bool</a:t>
            </a: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ts val="1427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E009B226-84C8-09D8-F1CB-5CC89B607597}"/>
              </a:ext>
            </a:extLst>
          </p:cNvPr>
          <p:cNvSpPr/>
          <p:nvPr/>
        </p:nvSpPr>
        <p:spPr>
          <a:xfrm>
            <a:off x="6162212" y="4744835"/>
            <a:ext cx="790575" cy="746943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LLM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55878846-E195-9C93-D173-85F1C4690AC7}"/>
              </a:ext>
            </a:extLst>
          </p:cNvPr>
          <p:cNvSpPr/>
          <p:nvPr/>
        </p:nvSpPr>
        <p:spPr>
          <a:xfrm>
            <a:off x="6367766" y="4165086"/>
            <a:ext cx="362252" cy="51217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箭头: 下 25">
            <a:extLst>
              <a:ext uri="{FF2B5EF4-FFF2-40B4-BE49-F238E27FC236}">
                <a16:creationId xmlns:a16="http://schemas.microsoft.com/office/drawing/2014/main" id="{BC996ADC-6FCD-C183-7A1D-165C2EAC9724}"/>
              </a:ext>
            </a:extLst>
          </p:cNvPr>
          <p:cNvSpPr/>
          <p:nvPr/>
        </p:nvSpPr>
        <p:spPr>
          <a:xfrm rot="16200000">
            <a:off x="7127529" y="4902263"/>
            <a:ext cx="362252" cy="512172"/>
          </a:xfrm>
          <a:prstGeom prst="downArrow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A7DACC64-5057-EF05-6B09-9388384503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0762" y="4294919"/>
            <a:ext cx="4073525" cy="1998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538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E4FD-D5C8-EB3E-BFB9-A870F592B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DDB4034B-22DE-51D4-9EB7-FE882DC50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8" y="1076779"/>
            <a:ext cx="7612501" cy="152982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AF72C11-3CED-470C-E4B8-57F4594B0CC0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E4192549-12D8-ED6A-0D98-894B0B010611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874C415B-B602-A847-70CF-0B0AC3A01F21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5981EBE-2D06-8AAC-1CFD-32706E7BB9E3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C6FA965-27AB-2728-CB7A-C4DEB37A945B}"/>
              </a:ext>
            </a:extLst>
          </p:cNvPr>
          <p:cNvSpPr txBox="1"/>
          <p:nvPr/>
        </p:nvSpPr>
        <p:spPr>
          <a:xfrm>
            <a:off x="1230504" y="1603909"/>
            <a:ext cx="2624373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交叉验证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，迭代优化子任务执行轨迹和评估函数质量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DA6C460D-EC7B-1E41-4C1E-D4721052866F}"/>
              </a:ext>
            </a:extLst>
          </p:cNvPr>
          <p:cNvSpPr/>
          <p:nvPr/>
        </p:nvSpPr>
        <p:spPr>
          <a:xfrm>
            <a:off x="9120340" y="1537742"/>
            <a:ext cx="1008112" cy="63396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19" name="图片 118">
            <a:extLst>
              <a:ext uri="{FF2B5EF4-FFF2-40B4-BE49-F238E27FC236}">
                <a16:creationId xmlns:a16="http://schemas.microsoft.com/office/drawing/2014/main" id="{BFACA129-274B-4FD4-A0AF-0DE0DF427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6378" y="2897837"/>
            <a:ext cx="8319253" cy="3788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072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C94F6-7780-322A-543B-A3C8F4594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ADA8551-6058-395C-60E3-22ED036DE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878" y="1076779"/>
            <a:ext cx="7612501" cy="1529828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73A7A6D7-6606-8C46-A3D7-BAB18E8D2A25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A8338165-7EEF-9AB5-1AC9-706874515AF5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54AA8458-F8AD-1B90-BE8F-206FD5063A3D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D79D332-783C-4295-6660-F777A94FED7A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3.1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生成子任务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9D00B75-1D77-0BCD-3009-F9E4E5AD267B}"/>
              </a:ext>
            </a:extLst>
          </p:cNvPr>
          <p:cNvSpPr txBox="1"/>
          <p:nvPr/>
        </p:nvSpPr>
        <p:spPr>
          <a:xfrm>
            <a:off x="1230504" y="1603909"/>
            <a:ext cx="2624373" cy="12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交叉验证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，迭代优化子任务执行轨迹和评估函数质量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id="{FE615249-0230-B9B5-DF56-DC1C0453FE4D}"/>
              </a:ext>
            </a:extLst>
          </p:cNvPr>
          <p:cNvSpPr/>
          <p:nvPr/>
        </p:nvSpPr>
        <p:spPr>
          <a:xfrm>
            <a:off x="9120340" y="1537742"/>
            <a:ext cx="1008112" cy="633964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18119595-1CBF-A5CB-154E-8370D930319E}"/>
              </a:ext>
            </a:extLst>
          </p:cNvPr>
          <p:cNvSpPr/>
          <p:nvPr/>
        </p:nvSpPr>
        <p:spPr>
          <a:xfrm>
            <a:off x="7365537" y="3456607"/>
            <a:ext cx="1478821" cy="393484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Code LLM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73B148EE-DED9-6F48-C483-057A67814235}"/>
              </a:ext>
            </a:extLst>
          </p:cNvPr>
          <p:cNvSpPr/>
          <p:nvPr/>
        </p:nvSpPr>
        <p:spPr>
          <a:xfrm>
            <a:off x="2828297" y="3472757"/>
            <a:ext cx="1478821" cy="37733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MLLM</a:t>
            </a:r>
          </a:p>
        </p:txBody>
      </p:sp>
      <p:sp>
        <p:nvSpPr>
          <p:cNvPr id="6" name="TextBox 30">
            <a:extLst>
              <a:ext uri="{FF2B5EF4-FFF2-40B4-BE49-F238E27FC236}">
                <a16:creationId xmlns:a16="http://schemas.microsoft.com/office/drawing/2014/main" id="{7A86AB88-9982-9BBD-97A7-8B87D6ECFE3C}"/>
              </a:ext>
            </a:extLst>
          </p:cNvPr>
          <p:cNvSpPr txBox="1"/>
          <p:nvPr/>
        </p:nvSpPr>
        <p:spPr>
          <a:xfrm>
            <a:off x="2435826" y="2847383"/>
            <a:ext cx="7612501" cy="400110"/>
          </a:xfrm>
          <a:prstGeom prst="rect">
            <a:avLst/>
          </a:prstGeom>
          <a:solidFill>
            <a:srgbClr val="70AD47">
              <a:lumMod val="20000"/>
              <a:lumOff val="80000"/>
            </a:srgbClr>
          </a:solidFill>
          <a:ln w="19050">
            <a:solidFill>
              <a:sysClr val="windowText" lastClr="000000"/>
            </a:solidFill>
            <a:prstDash val="dash"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Subtask Instruction: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Save the opened picture in Photoshop Express.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EC37220-0FC0-FD6D-2EEF-42156461495D}"/>
              </a:ext>
            </a:extLst>
          </p:cNvPr>
          <p:cNvSpPr txBox="1"/>
          <p:nvPr/>
        </p:nvSpPr>
        <p:spPr>
          <a:xfrm>
            <a:off x="2833978" y="4055570"/>
            <a:ext cx="272208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Trajectory: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observation1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action1(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点击“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 as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43000EA1-D6A9-73DE-E4F3-5059CCA71B16}"/>
              </a:ext>
            </a:extLst>
          </p:cNvPr>
          <p:cNvSpPr/>
          <p:nvPr/>
        </p:nvSpPr>
        <p:spPr>
          <a:xfrm rot="5400000">
            <a:off x="3360553" y="3790819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11C2064-84D5-A3A7-00CB-E785738E6E78}"/>
              </a:ext>
            </a:extLst>
          </p:cNvPr>
          <p:cNvSpPr txBox="1"/>
          <p:nvPr/>
        </p:nvSpPr>
        <p:spPr>
          <a:xfrm>
            <a:off x="7260994" y="4087387"/>
            <a:ext cx="23927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Evaluation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(x):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是否点击了“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3" name="箭头: 左右 22">
            <a:extLst>
              <a:ext uri="{FF2B5EF4-FFF2-40B4-BE49-F238E27FC236}">
                <a16:creationId xmlns:a16="http://schemas.microsoft.com/office/drawing/2014/main" id="{18DC95B9-0AB7-0CED-4DCE-C0D97FE98696}"/>
              </a:ext>
            </a:extLst>
          </p:cNvPr>
          <p:cNvSpPr/>
          <p:nvPr/>
        </p:nvSpPr>
        <p:spPr>
          <a:xfrm>
            <a:off x="5242923" y="4149319"/>
            <a:ext cx="1476051" cy="609596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Check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0C971EA6-29D5-6E1A-E0E3-C68666AC1D1E}"/>
              </a:ext>
            </a:extLst>
          </p:cNvPr>
          <p:cNvSpPr txBox="1"/>
          <p:nvPr/>
        </p:nvSpPr>
        <p:spPr>
          <a:xfrm>
            <a:off x="2814919" y="5807481"/>
            <a:ext cx="29843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Trajectory: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observation1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action1(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点击“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 as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)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FA8ED00-BCB8-76F7-AC67-74EB08F79499}"/>
              </a:ext>
            </a:extLst>
          </p:cNvPr>
          <p:cNvSpPr txBox="1"/>
          <p:nvPr/>
        </p:nvSpPr>
        <p:spPr>
          <a:xfrm>
            <a:off x="7365533" y="5803776"/>
            <a:ext cx="239274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Evaluation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(x):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是否点击了“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或“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 as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？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1" name="箭头: 右 30">
            <a:extLst>
              <a:ext uri="{FF2B5EF4-FFF2-40B4-BE49-F238E27FC236}">
                <a16:creationId xmlns:a16="http://schemas.microsoft.com/office/drawing/2014/main" id="{FB4031C5-052A-BF98-CA64-4FAF09B43AB1}"/>
              </a:ext>
            </a:extLst>
          </p:cNvPr>
          <p:cNvSpPr/>
          <p:nvPr/>
        </p:nvSpPr>
        <p:spPr>
          <a:xfrm rot="5400000">
            <a:off x="3360552" y="3196838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2" name="箭头: 右 31">
            <a:extLst>
              <a:ext uri="{FF2B5EF4-FFF2-40B4-BE49-F238E27FC236}">
                <a16:creationId xmlns:a16="http://schemas.microsoft.com/office/drawing/2014/main" id="{7BF00A51-6EEF-A4FD-9558-906C08360314}"/>
              </a:ext>
            </a:extLst>
          </p:cNvPr>
          <p:cNvSpPr/>
          <p:nvPr/>
        </p:nvSpPr>
        <p:spPr>
          <a:xfrm rot="5400000">
            <a:off x="7897793" y="3180563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3" name="箭头: 右 32">
            <a:extLst>
              <a:ext uri="{FF2B5EF4-FFF2-40B4-BE49-F238E27FC236}">
                <a16:creationId xmlns:a16="http://schemas.microsoft.com/office/drawing/2014/main" id="{EDE83822-79BD-D058-92EE-CC04F2B30CA1}"/>
              </a:ext>
            </a:extLst>
          </p:cNvPr>
          <p:cNvSpPr/>
          <p:nvPr/>
        </p:nvSpPr>
        <p:spPr>
          <a:xfrm rot="5400000">
            <a:off x="7897793" y="3787507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4" name="箭头: 左右 33">
            <a:extLst>
              <a:ext uri="{FF2B5EF4-FFF2-40B4-BE49-F238E27FC236}">
                <a16:creationId xmlns:a16="http://schemas.microsoft.com/office/drawing/2014/main" id="{D4287D34-C3F7-EC8B-AA2E-689FD47DEFA2}"/>
              </a:ext>
            </a:extLst>
          </p:cNvPr>
          <p:cNvSpPr/>
          <p:nvPr/>
        </p:nvSpPr>
        <p:spPr>
          <a:xfrm>
            <a:off x="5237245" y="5965897"/>
            <a:ext cx="1476051" cy="609596"/>
          </a:xfrm>
          <a:prstGeom prst="left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rPr>
              <a:t>Check</a:t>
            </a: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7CE13F1-1986-D725-D65E-3EC4F7E01549}"/>
              </a:ext>
            </a:extLst>
          </p:cNvPr>
          <p:cNvSpPr/>
          <p:nvPr/>
        </p:nvSpPr>
        <p:spPr>
          <a:xfrm>
            <a:off x="7389732" y="5222113"/>
            <a:ext cx="1478821" cy="393484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Code LLM</a:t>
            </a: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E07086F1-8FBF-E05B-BAE8-0AE5B4C56EC5}"/>
              </a:ext>
            </a:extLst>
          </p:cNvPr>
          <p:cNvSpPr/>
          <p:nvPr/>
        </p:nvSpPr>
        <p:spPr>
          <a:xfrm>
            <a:off x="2848910" y="5247788"/>
            <a:ext cx="1478821" cy="377331"/>
          </a:xfrm>
          <a:prstGeom prst="roundRect">
            <a:avLst/>
          </a:prstGeom>
          <a:solidFill>
            <a:srgbClr val="5B9BD5">
              <a:lumMod val="20000"/>
              <a:lumOff val="80000"/>
            </a:srgbClr>
          </a:solidFill>
          <a:ln w="12700" cap="flat" cmpd="sng" algn="ctr">
            <a:solidFill>
              <a:srgbClr val="5B9BD5">
                <a:shade val="1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MLLM</a:t>
            </a:r>
          </a:p>
        </p:txBody>
      </p:sp>
      <p:sp>
        <p:nvSpPr>
          <p:cNvPr id="37" name="箭头: 右 36">
            <a:extLst>
              <a:ext uri="{FF2B5EF4-FFF2-40B4-BE49-F238E27FC236}">
                <a16:creationId xmlns:a16="http://schemas.microsoft.com/office/drawing/2014/main" id="{8D376B17-95EB-400B-F07F-A3E98D41E552}"/>
              </a:ext>
            </a:extLst>
          </p:cNvPr>
          <p:cNvSpPr/>
          <p:nvPr/>
        </p:nvSpPr>
        <p:spPr>
          <a:xfrm rot="5400000">
            <a:off x="3384749" y="5556326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8" name="箭头: 右 37">
            <a:extLst>
              <a:ext uri="{FF2B5EF4-FFF2-40B4-BE49-F238E27FC236}">
                <a16:creationId xmlns:a16="http://schemas.microsoft.com/office/drawing/2014/main" id="{11F86471-B96D-DADD-B610-2178D343694D}"/>
              </a:ext>
            </a:extLst>
          </p:cNvPr>
          <p:cNvSpPr/>
          <p:nvPr/>
        </p:nvSpPr>
        <p:spPr>
          <a:xfrm rot="5400000">
            <a:off x="7921988" y="5553018"/>
            <a:ext cx="414309" cy="369332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39" name="箭头: 直角上 38">
            <a:extLst>
              <a:ext uri="{FF2B5EF4-FFF2-40B4-BE49-F238E27FC236}">
                <a16:creationId xmlns:a16="http://schemas.microsoft.com/office/drawing/2014/main" id="{4CCAE5DF-CA18-7D56-9871-D29D297BEA58}"/>
              </a:ext>
            </a:extLst>
          </p:cNvPr>
          <p:cNvSpPr/>
          <p:nvPr/>
        </p:nvSpPr>
        <p:spPr>
          <a:xfrm rot="16200000" flipH="1">
            <a:off x="4840509" y="4622063"/>
            <a:ext cx="715331" cy="1270519"/>
          </a:xfrm>
          <a:prstGeom prst="bent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1" name="箭头: 直角上 40">
            <a:extLst>
              <a:ext uri="{FF2B5EF4-FFF2-40B4-BE49-F238E27FC236}">
                <a16:creationId xmlns:a16="http://schemas.microsoft.com/office/drawing/2014/main" id="{6FA22895-3906-7E88-84B9-EDA07BB10BE4}"/>
              </a:ext>
            </a:extLst>
          </p:cNvPr>
          <p:cNvSpPr/>
          <p:nvPr/>
        </p:nvSpPr>
        <p:spPr>
          <a:xfrm rot="16200000" flipH="1" flipV="1">
            <a:off x="6399602" y="4659187"/>
            <a:ext cx="734996" cy="1196868"/>
          </a:xfrm>
          <a:prstGeom prst="bent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7FCC541D-DB55-B800-696B-B6F183195420}"/>
              </a:ext>
            </a:extLst>
          </p:cNvPr>
          <p:cNvCxnSpPr>
            <a:cxnSpLocks/>
          </p:cNvCxnSpPr>
          <p:nvPr/>
        </p:nvCxnSpPr>
        <p:spPr>
          <a:xfrm>
            <a:off x="2315582" y="5013176"/>
            <a:ext cx="8892988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9BD707D9-F26F-7B6F-9983-1C5D0ECFEAA2}"/>
              </a:ext>
            </a:extLst>
          </p:cNvPr>
          <p:cNvSpPr txBox="1"/>
          <p:nvPr/>
        </p:nvSpPr>
        <p:spPr>
          <a:xfrm>
            <a:off x="9799257" y="4589284"/>
            <a:ext cx="2392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第一轮迭代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FC1304B-F3F5-8960-A486-1C7724C34E74}"/>
              </a:ext>
            </a:extLst>
          </p:cNvPr>
          <p:cNvSpPr txBox="1"/>
          <p:nvPr/>
        </p:nvSpPr>
        <p:spPr>
          <a:xfrm>
            <a:off x="9826722" y="6351030"/>
            <a:ext cx="2392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第二轮迭代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59436D-DE45-9000-D6C2-7C4D86080C08}"/>
              </a:ext>
            </a:extLst>
          </p:cNvPr>
          <p:cNvSpPr txBox="1"/>
          <p:nvPr/>
        </p:nvSpPr>
        <p:spPr>
          <a:xfrm>
            <a:off x="6327895" y="4961526"/>
            <a:ext cx="2392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observation1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CE867F25-D2A2-CE99-8B98-742CE1FB98A5}"/>
              </a:ext>
            </a:extLst>
          </p:cNvPr>
          <p:cNvSpPr txBox="1"/>
          <p:nvPr/>
        </p:nvSpPr>
        <p:spPr>
          <a:xfrm>
            <a:off x="4286893" y="4964695"/>
            <a:ext cx="23927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未点击“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Save</a:t>
            </a: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”</a:t>
            </a:r>
            <a:endParaRPr kumimoji="0" lang="en-US" altLang="zh-CN" sz="16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等线" panose="02010600030101010101" pitchFamily="2" charset="-122"/>
              <a:cs typeface="+mn-cs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FBF19629-3D5C-3E29-2A15-B847EFFCC530}"/>
              </a:ext>
            </a:extLst>
          </p:cNvPr>
          <p:cNvSpPr txBox="1"/>
          <p:nvPr/>
        </p:nvSpPr>
        <p:spPr>
          <a:xfrm>
            <a:off x="4632063" y="5296768"/>
            <a:ext cx="1801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feedback from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evaluation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F8B307CA-8AB9-0654-98AA-4AE2D4D9E939}"/>
              </a:ext>
            </a:extLst>
          </p:cNvPr>
          <p:cNvSpPr txBox="1"/>
          <p:nvPr/>
        </p:nvSpPr>
        <p:spPr>
          <a:xfrm>
            <a:off x="6119256" y="5305644"/>
            <a:ext cx="180101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feedback from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等线" panose="02010600030101010101" pitchFamily="2" charset="-122"/>
                <a:cs typeface="+mn-cs"/>
              </a:rPr>
              <a:t> trajectory</a:t>
            </a:r>
          </a:p>
        </p:txBody>
      </p:sp>
    </p:spTree>
    <p:extLst>
      <p:ext uri="{BB962C8B-B14F-4D97-AF65-F5344CB8AC3E}">
        <p14:creationId xmlns:p14="http://schemas.microsoft.com/office/powerpoint/2010/main" val="28401227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0D18E-1367-11CC-FACD-525DBF5CC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F4832FFA-1E61-2A50-DECD-6F3354C3D9AD}"/>
              </a:ext>
            </a:extLst>
          </p:cNvPr>
          <p:cNvCxnSpPr>
            <a:cxnSpLocks/>
          </p:cNvCxnSpPr>
          <p:nvPr/>
        </p:nvCxnSpPr>
        <p:spPr>
          <a:xfrm>
            <a:off x="763579" y="1010612"/>
            <a:ext cx="10595728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0A241565-7828-716F-A712-C49430FB2E52}"/>
              </a:ext>
            </a:extLst>
          </p:cNvPr>
          <p:cNvSpPr/>
          <p:nvPr/>
        </p:nvSpPr>
        <p:spPr>
          <a:xfrm>
            <a:off x="918999" y="423572"/>
            <a:ext cx="434496" cy="434496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outerShdw blurRad="254000" dist="127000" dir="8100000" algn="tr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4" name="TextBox 8">
            <a:extLst>
              <a:ext uri="{FF2B5EF4-FFF2-40B4-BE49-F238E27FC236}">
                <a16:creationId xmlns:a16="http://schemas.microsoft.com/office/drawing/2014/main" id="{24C28CF3-AD80-FFE6-EC04-18434103B937}"/>
              </a:ext>
            </a:extLst>
          </p:cNvPr>
          <p:cNvSpPr txBox="1"/>
          <p:nvPr/>
        </p:nvSpPr>
        <p:spPr>
          <a:xfrm>
            <a:off x="1496697" y="211753"/>
            <a:ext cx="5389881" cy="80021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华光小标宋_CNKI" panose="02000500000000000000" pitchFamily="2" charset="-122"/>
                <a:ea typeface="华光小标宋_CNKI" panose="02000500000000000000" pitchFamily="2" charset="-122"/>
                <a:cs typeface="Arial Unicode MS" panose="020B0604020202020204" pitchFamily="34" charset="-122"/>
                <a:sym typeface="Arial" panose="020B0604020202020204" pitchFamily="34" charset="0"/>
              </a:rPr>
              <a:t>Compositional Arena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3.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  <a:sym typeface="Arial" panose="020B0604020202020204" pitchFamily="34" charset="0"/>
              </a:rPr>
              <a:t>研究方法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  <a:sym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0D2220C-671C-4C11-0ED4-F5D0DAFBBA3D}"/>
              </a:ext>
            </a:extLst>
          </p:cNvPr>
          <p:cNvSpPr txBox="1"/>
          <p:nvPr/>
        </p:nvSpPr>
        <p:spPr>
          <a:xfrm>
            <a:off x="516918" y="1097889"/>
            <a:ext cx="10086361" cy="49962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3.2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rPr>
              <a:t>组合子任务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3807471-C927-D961-BF65-D62AA3C0D7FD}"/>
              </a:ext>
            </a:extLst>
          </p:cNvPr>
          <p:cNvSpPr txBox="1"/>
          <p:nvPr/>
        </p:nvSpPr>
        <p:spPr>
          <a:xfrm>
            <a:off x="1230507" y="1603904"/>
            <a:ext cx="9978068" cy="17057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从子任务池中提取可能可以组合在一起的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任务意图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对于每一个任务意图，借助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input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output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枚举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所有组合情况，每一个组合对应一张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DAG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将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DAG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中每个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subtask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instruction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总结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为完整的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task instruction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。</a:t>
            </a:r>
            <a:endParaRPr kumimoji="0" lang="en-US" altLang="zh-CN" sz="1801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  <a:p>
            <a:pPr marL="285749" marR="0" lvl="0" indent="-285749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对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DAG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和</a:t>
            </a:r>
            <a:r>
              <a:rPr kumimoji="0" lang="en-US" altLang="zh-CN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task instruction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的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语义一致性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进行校验，再进行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人工清洗</a:t>
            </a:r>
            <a:r>
              <a:rPr kumimoji="0" lang="zh-CN" altLang="en-US" sz="1801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微软雅黑"/>
                <a:cs typeface="+mn-cs"/>
              </a:rPr>
              <a:t>，过滤出准确的任务数据。</a:t>
            </a:r>
          </a:p>
        </p:txBody>
      </p:sp>
      <p:grpSp>
        <p:nvGrpSpPr>
          <p:cNvPr id="138" name="Group 17">
            <a:extLst>
              <a:ext uri="{FF2B5EF4-FFF2-40B4-BE49-F238E27FC236}">
                <a16:creationId xmlns:a16="http://schemas.microsoft.com/office/drawing/2014/main" id="{6F384E0A-77D9-726A-8BCB-112C7585DE61}"/>
              </a:ext>
            </a:extLst>
          </p:cNvPr>
          <p:cNvGrpSpPr/>
          <p:nvPr/>
        </p:nvGrpSpPr>
        <p:grpSpPr>
          <a:xfrm>
            <a:off x="242827" y="3461554"/>
            <a:ext cx="11743068" cy="3034505"/>
            <a:chOff x="561975" y="1976404"/>
            <a:chExt cx="10596325" cy="5041880"/>
          </a:xfrm>
          <a:effectLst/>
        </p:grpSpPr>
        <p:sp>
          <p:nvSpPr>
            <p:cNvPr id="139" name="Rectangle: Rounded Corners 9">
              <a:extLst>
                <a:ext uri="{FF2B5EF4-FFF2-40B4-BE49-F238E27FC236}">
                  <a16:creationId xmlns:a16="http://schemas.microsoft.com/office/drawing/2014/main" id="{4BB4194B-41EB-C308-A7AB-9EEB5F11ED4C}"/>
                </a:ext>
              </a:extLst>
            </p:cNvPr>
            <p:cNvSpPr/>
            <p:nvPr/>
          </p:nvSpPr>
          <p:spPr>
            <a:xfrm>
              <a:off x="561975" y="2062160"/>
              <a:ext cx="10596325" cy="4956124"/>
            </a:xfrm>
            <a:prstGeom prst="roundRect">
              <a:avLst/>
            </a:prstGeom>
            <a:solidFill>
              <a:schemeClr val="bg1"/>
            </a:solidFill>
            <a:ln w="25400">
              <a:solidFill>
                <a:schemeClr val="accent2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0" name="Rectangle 13">
              <a:extLst>
                <a:ext uri="{FF2B5EF4-FFF2-40B4-BE49-F238E27FC236}">
                  <a16:creationId xmlns:a16="http://schemas.microsoft.com/office/drawing/2014/main" id="{DE3FD65F-1326-F9BD-57B6-C15B449AD2A0}"/>
                </a:ext>
              </a:extLst>
            </p:cNvPr>
            <p:cNvSpPr/>
            <p:nvPr/>
          </p:nvSpPr>
          <p:spPr>
            <a:xfrm>
              <a:off x="1100812" y="1976404"/>
              <a:ext cx="2764451" cy="1359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Phase 2 Subtask Composition</a:t>
              </a:r>
              <a:endParaRPr kumimoji="0" lang="en-US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1" name="矩形: 圆角 140">
            <a:extLst>
              <a:ext uri="{FF2B5EF4-FFF2-40B4-BE49-F238E27FC236}">
                <a16:creationId xmlns:a16="http://schemas.microsoft.com/office/drawing/2014/main" id="{911C98D9-5015-29DE-4C75-6C1E330D825B}"/>
              </a:ext>
            </a:extLst>
          </p:cNvPr>
          <p:cNvSpPr/>
          <p:nvPr/>
        </p:nvSpPr>
        <p:spPr>
          <a:xfrm>
            <a:off x="10133856" y="4321479"/>
            <a:ext cx="1732937" cy="14053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67586A54-750C-B308-C9A4-71BB2AB42605}"/>
              </a:ext>
            </a:extLst>
          </p:cNvPr>
          <p:cNvGrpSpPr/>
          <p:nvPr/>
        </p:nvGrpSpPr>
        <p:grpSpPr>
          <a:xfrm>
            <a:off x="375510" y="3846350"/>
            <a:ext cx="3631567" cy="2530265"/>
            <a:chOff x="3488077" y="1578788"/>
            <a:chExt cx="3631566" cy="2530265"/>
          </a:xfrm>
        </p:grpSpPr>
        <p:sp>
          <p:nvSpPr>
            <p:cNvPr id="156" name="Rectangle: Rounded Corners 125">
              <a:extLst>
                <a:ext uri="{FF2B5EF4-FFF2-40B4-BE49-F238E27FC236}">
                  <a16:creationId xmlns:a16="http://schemas.microsoft.com/office/drawing/2014/main" id="{1E3C9523-9BC5-6F75-AD4B-FA862B163951}"/>
                </a:ext>
              </a:extLst>
            </p:cNvPr>
            <p:cNvSpPr/>
            <p:nvPr/>
          </p:nvSpPr>
          <p:spPr>
            <a:xfrm>
              <a:off x="3488077" y="1578788"/>
              <a:ext cx="3631566" cy="2530265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noFill/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255 Subtasks Pool</a:t>
              </a:r>
              <a:endParaRPr kumimoji="0" lang="en-US" sz="1401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7" name="Rectangle: Rounded Corners 135">
              <a:extLst>
                <a:ext uri="{FF2B5EF4-FFF2-40B4-BE49-F238E27FC236}">
                  <a16:creationId xmlns:a16="http://schemas.microsoft.com/office/drawing/2014/main" id="{6CBDC32C-0B8F-7EA2-C5A3-466F114AA8FD}"/>
                </a:ext>
              </a:extLst>
            </p:cNvPr>
            <p:cNvSpPr/>
            <p:nvPr/>
          </p:nvSpPr>
          <p:spPr>
            <a:xfrm>
              <a:off x="3615448" y="1947802"/>
              <a:ext cx="3370055" cy="455341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A: Open WeChat and 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save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photo.jpg</a:t>
              </a:r>
              <a:r>
                <a:rPr kumimoji="0" lang="en-US" sz="110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sent by Tom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Input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[]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Output: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img_path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]</a:t>
              </a:r>
              <a:endParaRPr kumimoji="0" lang="en-US" sz="1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8" name="Rectangle: Rounded Corners 136">
              <a:extLst>
                <a:ext uri="{FF2B5EF4-FFF2-40B4-BE49-F238E27FC236}">
                  <a16:creationId xmlns:a16="http://schemas.microsoft.com/office/drawing/2014/main" id="{5CF5F286-3C3A-D5A2-41E7-E44E66EDBF89}"/>
                </a:ext>
              </a:extLst>
            </p:cNvPr>
            <p:cNvSpPr/>
            <p:nvPr/>
          </p:nvSpPr>
          <p:spPr>
            <a:xfrm>
              <a:off x="3612905" y="2473456"/>
              <a:ext cx="3375139" cy="452409"/>
            </a:xfrm>
            <a:prstGeom prst="roundRect">
              <a:avLst/>
            </a:prstGeom>
            <a:solidFill>
              <a:srgbClr val="F9C9A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B: Open WeChat and save </a:t>
              </a:r>
              <a:r>
                <a:rPr kumimoji="0" lang="en-US" altLang="zh-CN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presentaion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.ppt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sent by Mary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Input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[]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Output: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ppt_path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9" name="Rectangle: Rounded Corners 137">
              <a:extLst>
                <a:ext uri="{FF2B5EF4-FFF2-40B4-BE49-F238E27FC236}">
                  <a16:creationId xmlns:a16="http://schemas.microsoft.com/office/drawing/2014/main" id="{9B37DD87-B85B-03A0-55A9-510138F85A77}"/>
                </a:ext>
              </a:extLst>
            </p:cNvPr>
            <p:cNvSpPr/>
            <p:nvPr/>
          </p:nvSpPr>
          <p:spPr>
            <a:xfrm>
              <a:off x="3610364" y="2995747"/>
              <a:ext cx="3347305" cy="452409"/>
            </a:xfrm>
            <a:prstGeom prst="roundRect">
              <a:avLst/>
            </a:prstGeom>
            <a:solidFill>
              <a:srgbClr val="F9D5BD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C: Open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photo.jpg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and adjust the size to 100*100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Input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["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img_path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"]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Output: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[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img_path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]</a:t>
              </a:r>
              <a:endParaRPr kumimoji="0" lang="zh-CN" altLang="en-US" sz="1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0" name="Rectangle: Rounded Corners 138">
              <a:extLst>
                <a:ext uri="{FF2B5EF4-FFF2-40B4-BE49-F238E27FC236}">
                  <a16:creationId xmlns:a16="http://schemas.microsoft.com/office/drawing/2014/main" id="{EC32CE3C-55F7-2FFC-1420-B6836AE92282}"/>
                </a:ext>
              </a:extLst>
            </p:cNvPr>
            <p:cNvSpPr/>
            <p:nvPr/>
          </p:nvSpPr>
          <p:spPr>
            <a:xfrm>
              <a:off x="3613213" y="3519701"/>
              <a:ext cx="3347304" cy="447980"/>
            </a:xfrm>
            <a:prstGeom prst="roundRect">
              <a:avLst/>
            </a:prstGeom>
            <a:solidFill>
              <a:srgbClr val="FADDC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72000" tIns="0" rIns="0" bIns="0"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D: Insert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photo.jpg</a:t>
              </a:r>
              <a:r>
                <a:rPr kumimoji="0" 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into slide 2 of </a:t>
              </a:r>
              <a:r>
                <a:rPr kumimoji="0" lang="en-US" sz="11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presentation.ppt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Input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["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img_path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", "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ppt_path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"]</a:t>
              </a: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Ebrima" panose="02000000000000000000" pitchFamily="2" charset="0"/>
                  <a:ea typeface="Ebrima" panose="02000000000000000000" pitchFamily="2" charset="0"/>
                  <a:cs typeface="Ebrima" panose="02000000000000000000" pitchFamily="2" charset="0"/>
                </a:rPr>
                <a:t>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Output: </a:t>
              </a:r>
              <a:r>
                <a:rPr kumimoji="0" lang="en-US" altLang="zh-CN" sz="1001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[]</a:t>
              </a:r>
              <a:endParaRPr kumimoji="0" lang="zh-CN" altLang="en-US" sz="1001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Rectangle: Rounded Corners 139">
            <a:extLst>
              <a:ext uri="{FF2B5EF4-FFF2-40B4-BE49-F238E27FC236}">
                <a16:creationId xmlns:a16="http://schemas.microsoft.com/office/drawing/2014/main" id="{CC3D920E-E201-A35F-D689-937DCE906D8C}"/>
              </a:ext>
            </a:extLst>
          </p:cNvPr>
          <p:cNvSpPr/>
          <p:nvPr/>
        </p:nvSpPr>
        <p:spPr>
          <a:xfrm>
            <a:off x="6543582" y="4219404"/>
            <a:ext cx="1179579" cy="1360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2" name="Rectangle: Rounded Corners 139">
            <a:extLst>
              <a:ext uri="{FF2B5EF4-FFF2-40B4-BE49-F238E27FC236}">
                <a16:creationId xmlns:a16="http://schemas.microsoft.com/office/drawing/2014/main" id="{22E96C84-006C-C0E8-6D73-330914318FA0}"/>
              </a:ext>
            </a:extLst>
          </p:cNvPr>
          <p:cNvSpPr/>
          <p:nvPr/>
        </p:nvSpPr>
        <p:spPr>
          <a:xfrm>
            <a:off x="6415661" y="4321488"/>
            <a:ext cx="1179579" cy="136002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922F886D-6B57-F1FC-2C45-7FFCFFE77099}"/>
              </a:ext>
            </a:extLst>
          </p:cNvPr>
          <p:cNvGrpSpPr/>
          <p:nvPr/>
        </p:nvGrpSpPr>
        <p:grpSpPr>
          <a:xfrm>
            <a:off x="6283031" y="4425729"/>
            <a:ext cx="1179579" cy="1360023"/>
            <a:chOff x="6544064" y="2151080"/>
            <a:chExt cx="1179579" cy="1360023"/>
          </a:xfrm>
        </p:grpSpPr>
        <p:sp>
          <p:nvSpPr>
            <p:cNvPr id="164" name="Rectangle: Rounded Corners 139">
              <a:extLst>
                <a:ext uri="{FF2B5EF4-FFF2-40B4-BE49-F238E27FC236}">
                  <a16:creationId xmlns:a16="http://schemas.microsoft.com/office/drawing/2014/main" id="{8ABBEA74-2882-B94E-D50B-E95A18156D8A}"/>
                </a:ext>
              </a:extLst>
            </p:cNvPr>
            <p:cNvSpPr/>
            <p:nvPr/>
          </p:nvSpPr>
          <p:spPr>
            <a:xfrm>
              <a:off x="6544064" y="2151080"/>
              <a:ext cx="1179579" cy="1360023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accent2">
                  <a:lumMod val="75000"/>
                </a:schemeClr>
              </a:solidFill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1" b="1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Raw Task</a:t>
              </a:r>
              <a:endParaRPr kumimoji="0" lang="en-US" sz="1401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5" name="Oval 143">
              <a:extLst>
                <a:ext uri="{FF2B5EF4-FFF2-40B4-BE49-F238E27FC236}">
                  <a16:creationId xmlns:a16="http://schemas.microsoft.com/office/drawing/2014/main" id="{BDB6FE36-30EE-E6A8-6E03-989002AEFE26}"/>
                </a:ext>
              </a:extLst>
            </p:cNvPr>
            <p:cNvSpPr/>
            <p:nvPr/>
          </p:nvSpPr>
          <p:spPr>
            <a:xfrm>
              <a:off x="6663043" y="2412446"/>
              <a:ext cx="253113" cy="248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A</a:t>
              </a: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6" name="Oval 144">
              <a:extLst>
                <a:ext uri="{FF2B5EF4-FFF2-40B4-BE49-F238E27FC236}">
                  <a16:creationId xmlns:a16="http://schemas.microsoft.com/office/drawing/2014/main" id="{D9D45A63-EE06-BFCE-C9FE-673F269C0035}"/>
                </a:ext>
              </a:extLst>
            </p:cNvPr>
            <p:cNvSpPr/>
            <p:nvPr/>
          </p:nvSpPr>
          <p:spPr>
            <a:xfrm>
              <a:off x="7333001" y="2422131"/>
              <a:ext cx="253113" cy="248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1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B</a:t>
              </a: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7" name="Oval 145">
              <a:extLst>
                <a:ext uri="{FF2B5EF4-FFF2-40B4-BE49-F238E27FC236}">
                  <a16:creationId xmlns:a16="http://schemas.microsoft.com/office/drawing/2014/main" id="{4487BED0-A252-AA56-F259-80FBDD3E34D7}"/>
                </a:ext>
              </a:extLst>
            </p:cNvPr>
            <p:cNvSpPr/>
            <p:nvPr/>
          </p:nvSpPr>
          <p:spPr>
            <a:xfrm>
              <a:off x="6663042" y="2928058"/>
              <a:ext cx="253113" cy="248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C</a:t>
              </a: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68" name="Oval 146">
              <a:extLst>
                <a:ext uri="{FF2B5EF4-FFF2-40B4-BE49-F238E27FC236}">
                  <a16:creationId xmlns:a16="http://schemas.microsoft.com/office/drawing/2014/main" id="{5193E432-D99E-ED4E-B9A5-8BD5DB4354DB}"/>
                </a:ext>
              </a:extLst>
            </p:cNvPr>
            <p:cNvSpPr/>
            <p:nvPr/>
          </p:nvSpPr>
          <p:spPr>
            <a:xfrm>
              <a:off x="7232216" y="3221143"/>
              <a:ext cx="253113" cy="248463"/>
            </a:xfrm>
            <a:prstGeom prst="ellipse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1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rPr>
                <a:t>D</a:t>
              </a:r>
              <a:endParaRPr kumimoji="0" lang="en-US" sz="1801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9" name="Straight Arrow Connector 148">
              <a:extLst>
                <a:ext uri="{FF2B5EF4-FFF2-40B4-BE49-F238E27FC236}">
                  <a16:creationId xmlns:a16="http://schemas.microsoft.com/office/drawing/2014/main" id="{BED7F1D0-14E0-8DF3-4061-F410AD75F48B}"/>
                </a:ext>
              </a:extLst>
            </p:cNvPr>
            <p:cNvCxnSpPr>
              <a:stCxn id="165" idx="4"/>
              <a:endCxn id="167" idx="0"/>
            </p:cNvCxnSpPr>
            <p:nvPr/>
          </p:nvCxnSpPr>
          <p:spPr>
            <a:xfrm flipH="1">
              <a:off x="6789599" y="2660909"/>
              <a:ext cx="1" cy="2671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Arrow Connector 152">
              <a:extLst>
                <a:ext uri="{FF2B5EF4-FFF2-40B4-BE49-F238E27FC236}">
                  <a16:creationId xmlns:a16="http://schemas.microsoft.com/office/drawing/2014/main" id="{7A0FBE0C-6D7E-E28B-FA28-2E3FF1CE30A3}"/>
                </a:ext>
              </a:extLst>
            </p:cNvPr>
            <p:cNvCxnSpPr>
              <a:cxnSpLocks/>
              <a:stCxn id="166" idx="4"/>
              <a:endCxn id="168" idx="0"/>
            </p:cNvCxnSpPr>
            <p:nvPr/>
          </p:nvCxnSpPr>
          <p:spPr>
            <a:xfrm flipH="1">
              <a:off x="7358773" y="2670594"/>
              <a:ext cx="100785" cy="55054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54">
              <a:extLst>
                <a:ext uri="{FF2B5EF4-FFF2-40B4-BE49-F238E27FC236}">
                  <a16:creationId xmlns:a16="http://schemas.microsoft.com/office/drawing/2014/main" id="{E8FE6AE9-8411-8266-6F72-C33FC94DFA37}"/>
                </a:ext>
              </a:extLst>
            </p:cNvPr>
            <p:cNvCxnSpPr>
              <a:cxnSpLocks/>
              <a:stCxn id="167" idx="5"/>
              <a:endCxn id="168" idx="2"/>
            </p:cNvCxnSpPr>
            <p:nvPr/>
          </p:nvCxnSpPr>
          <p:spPr>
            <a:xfrm>
              <a:off x="6879087" y="3140134"/>
              <a:ext cx="353129" cy="20524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4" name="Rectangle: Rounded Corners 140">
            <a:extLst>
              <a:ext uri="{FF2B5EF4-FFF2-40B4-BE49-F238E27FC236}">
                <a16:creationId xmlns:a16="http://schemas.microsoft.com/office/drawing/2014/main" id="{FCFD2B8E-72B5-B99E-9E97-B62769F7CBB8}"/>
              </a:ext>
            </a:extLst>
          </p:cNvPr>
          <p:cNvSpPr/>
          <p:nvPr/>
        </p:nvSpPr>
        <p:spPr>
          <a:xfrm>
            <a:off x="8454335" y="4336875"/>
            <a:ext cx="1406496" cy="1847251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accent2">
                <a:lumMod val="75000"/>
              </a:schemeClr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Task Instruction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Open WeChat, save tom's photo.jpg and Mary's presentation.ppt, adjust the size of the picture to 100*100, and insert it into slide 2.</a:t>
            </a:r>
            <a:endParaRPr kumimoji="0" lang="en-US" sz="1200" b="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85" name="图片 184">
            <a:extLst>
              <a:ext uri="{FF2B5EF4-FFF2-40B4-BE49-F238E27FC236}">
                <a16:creationId xmlns:a16="http://schemas.microsoft.com/office/drawing/2014/main" id="{CDB0F055-0695-BD4F-B1F2-D628803B34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2695" y="4561731"/>
            <a:ext cx="314419" cy="314419"/>
          </a:xfrm>
          <a:prstGeom prst="rect">
            <a:avLst/>
          </a:prstGeom>
        </p:spPr>
      </p:pic>
      <p:sp>
        <p:nvSpPr>
          <p:cNvPr id="186" name="矩形: 圆角 185">
            <a:extLst>
              <a:ext uri="{FF2B5EF4-FFF2-40B4-BE49-F238E27FC236}">
                <a16:creationId xmlns:a16="http://schemas.microsoft.com/office/drawing/2014/main" id="{03D046C5-1CE8-1392-4F5B-A4C28C163A34}"/>
              </a:ext>
            </a:extLst>
          </p:cNvPr>
          <p:cNvSpPr/>
          <p:nvPr/>
        </p:nvSpPr>
        <p:spPr>
          <a:xfrm>
            <a:off x="8377275" y="3639890"/>
            <a:ext cx="1573020" cy="2736725"/>
          </a:xfrm>
          <a:prstGeom prst="roundRect">
            <a:avLst/>
          </a:prstGeom>
          <a:noFill/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Consistency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Verifier</a:t>
            </a:r>
            <a:endParaRPr kumimoji="0" lang="zh-CN" altLang="en-US" sz="18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7" name="Arrow: Right 123">
            <a:extLst>
              <a:ext uri="{FF2B5EF4-FFF2-40B4-BE49-F238E27FC236}">
                <a16:creationId xmlns:a16="http://schemas.microsoft.com/office/drawing/2014/main" id="{B3892CBA-517A-6B74-B43F-082DD5E4BA39}"/>
              </a:ext>
            </a:extLst>
          </p:cNvPr>
          <p:cNvSpPr/>
          <p:nvPr/>
        </p:nvSpPr>
        <p:spPr>
          <a:xfrm>
            <a:off x="7310775" y="4720695"/>
            <a:ext cx="1135996" cy="70982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Summarize</a:t>
            </a:r>
          </a:p>
        </p:txBody>
      </p:sp>
      <p:pic>
        <p:nvPicPr>
          <p:cNvPr id="188" name="图形 187" descr="数据库">
            <a:extLst>
              <a:ext uri="{FF2B5EF4-FFF2-40B4-BE49-F238E27FC236}">
                <a16:creationId xmlns:a16="http://schemas.microsoft.com/office/drawing/2014/main" id="{21D2D3CA-1971-0F8B-183B-18080B356A2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95999" y="4702402"/>
            <a:ext cx="784459" cy="784459"/>
          </a:xfrm>
          <a:prstGeom prst="rect">
            <a:avLst/>
          </a:prstGeom>
        </p:spPr>
      </p:pic>
      <p:sp>
        <p:nvSpPr>
          <p:cNvPr id="189" name="文本框 188">
            <a:extLst>
              <a:ext uri="{FF2B5EF4-FFF2-40B4-BE49-F238E27FC236}">
                <a16:creationId xmlns:a16="http://schemas.microsoft.com/office/drawing/2014/main" id="{6ECB68E0-FEC4-B67A-229E-19C0D2113E78}"/>
              </a:ext>
            </a:extLst>
          </p:cNvPr>
          <p:cNvSpPr txBox="1"/>
          <p:nvPr/>
        </p:nvSpPr>
        <p:spPr>
          <a:xfrm>
            <a:off x="10093831" y="4392278"/>
            <a:ext cx="1892064" cy="3694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Verified Data</a:t>
            </a:r>
            <a:endParaRPr kumimoji="0" lang="zh-CN" altLang="en-US" sz="1801" b="1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1" name="Rectangle: Rounded Corners 125">
            <a:extLst>
              <a:ext uri="{FF2B5EF4-FFF2-40B4-BE49-F238E27FC236}">
                <a16:creationId xmlns:a16="http://schemas.microsoft.com/office/drawing/2014/main" id="{984DA995-8777-41C8-335A-18359EF55B4D}"/>
              </a:ext>
            </a:extLst>
          </p:cNvPr>
          <p:cNvSpPr/>
          <p:nvPr/>
        </p:nvSpPr>
        <p:spPr>
          <a:xfrm>
            <a:off x="4605780" y="4015903"/>
            <a:ext cx="1217957" cy="2191155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noFill/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Task Intent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 1: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 2: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Intent 3: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1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1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Intent 4: ...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1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2" name="Arrow: Right 123">
            <a:extLst>
              <a:ext uri="{FF2B5EF4-FFF2-40B4-BE49-F238E27FC236}">
                <a16:creationId xmlns:a16="http://schemas.microsoft.com/office/drawing/2014/main" id="{0CFE2C2C-1921-41E8-5279-A88EBBD918EC}"/>
              </a:ext>
            </a:extLst>
          </p:cNvPr>
          <p:cNvSpPr/>
          <p:nvPr/>
        </p:nvSpPr>
        <p:spPr>
          <a:xfrm>
            <a:off x="3903598" y="4789759"/>
            <a:ext cx="728796" cy="5716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Extract</a:t>
            </a:r>
          </a:p>
        </p:txBody>
      </p:sp>
      <p:sp>
        <p:nvSpPr>
          <p:cNvPr id="173" name="Arrow: Right 123">
            <a:extLst>
              <a:ext uri="{FF2B5EF4-FFF2-40B4-BE49-F238E27FC236}">
                <a16:creationId xmlns:a16="http://schemas.microsoft.com/office/drawing/2014/main" id="{DC7E6C24-C442-E8E1-36B9-CE9EC5BAE5E9}"/>
              </a:ext>
            </a:extLst>
          </p:cNvPr>
          <p:cNvSpPr/>
          <p:nvPr/>
        </p:nvSpPr>
        <p:spPr>
          <a:xfrm>
            <a:off x="5526767" y="4789759"/>
            <a:ext cx="909984" cy="571676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Compose</a:t>
            </a:r>
          </a:p>
        </p:txBody>
      </p:sp>
      <p:sp>
        <p:nvSpPr>
          <p:cNvPr id="193" name="Arrow: Right 123">
            <a:extLst>
              <a:ext uri="{FF2B5EF4-FFF2-40B4-BE49-F238E27FC236}">
                <a16:creationId xmlns:a16="http://schemas.microsoft.com/office/drawing/2014/main" id="{58D7BA78-84AA-144B-2FA9-61815F550037}"/>
              </a:ext>
            </a:extLst>
          </p:cNvPr>
          <p:cNvSpPr/>
          <p:nvPr/>
        </p:nvSpPr>
        <p:spPr>
          <a:xfrm>
            <a:off x="9782593" y="4720695"/>
            <a:ext cx="850283" cy="709823"/>
          </a:xfrm>
          <a:prstGeom prst="rightArrow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Update</a:t>
            </a:r>
          </a:p>
        </p:txBody>
      </p:sp>
    </p:spTree>
    <p:extLst>
      <p:ext uri="{BB962C8B-B14F-4D97-AF65-F5344CB8AC3E}">
        <p14:creationId xmlns:p14="http://schemas.microsoft.com/office/powerpoint/2010/main" val="147170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1605</Words>
  <Application>Microsoft Office PowerPoint</Application>
  <PresentationFormat>宽屏</PresentationFormat>
  <Paragraphs>254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26" baseType="lpstr">
      <vt:lpstr>等线</vt:lpstr>
      <vt:lpstr>等线 Light</vt:lpstr>
      <vt:lpstr>华光小标宋_CNKI</vt:lpstr>
      <vt:lpstr>微软雅黑</vt:lpstr>
      <vt:lpstr>Arial</vt:lpstr>
      <vt:lpstr>Calibri</vt:lpstr>
      <vt:lpstr>Consolas</vt:lpstr>
      <vt:lpstr>Ebrima</vt:lpstr>
      <vt:lpstr>Office 主题​​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29059</dc:creator>
  <cp:lastModifiedBy>29059</cp:lastModifiedBy>
  <cp:revision>55</cp:revision>
  <dcterms:created xsi:type="dcterms:W3CDTF">2025-03-14T11:04:50Z</dcterms:created>
  <dcterms:modified xsi:type="dcterms:W3CDTF">2025-03-14T13:04:54Z</dcterms:modified>
</cp:coreProperties>
</file>