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BDF"/>
    <a:srgbClr val="83E4F1"/>
    <a:srgbClr val="7E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BA4-62F7-0967-EFD5-10A5A629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E0E33-2695-886E-F4F8-ABA460A9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5177-2662-FCFE-F9D6-D0CB675F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A611-5E35-78CD-8526-825465B8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D525-5984-49BB-6D8C-9F2839DE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B792-B6C5-C708-C90A-6BEE7F0D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A4191-499C-820F-AA99-A18F9341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7269-880E-B3F7-43F0-8AFA2EB5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2DB5-0636-59E6-8F97-C3053AB8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46D9-3796-4E55-7336-F38FCB3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A6F17-179D-5CBD-6D89-49A22C08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1F33-59AD-E332-5BCE-7C595695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4754-7677-5FE8-43A9-A64DF809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94AC5-0F67-0829-6C06-9ECC8C0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87D0-B4DC-7B2C-FC78-2510B52C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8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1F22-B838-BD7F-F162-0091657F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038E-8CB6-0520-74E1-36499FBB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1797-2F01-627B-CE04-BFA5D2C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18B1-E337-C177-D441-23C70BB5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C7C9-F701-C4A3-869E-3621E020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39F4-3FE7-5703-54B8-A7C111D6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61348-8317-D97B-B8C1-3468CC8D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BEA6-D835-791B-2417-3404A3DB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4F26-F163-65AC-2F3A-7263D2A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B684-D13F-7E92-06E7-00957A39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A7F-1039-2A7A-DFE7-C22F42A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6C0B-AD37-F8BA-1B1C-7AC4E4FB3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0DE7B-D955-AB04-A633-F354E675F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6CF0-725E-53D7-342E-A46AC29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B46B-5DC5-F371-365C-9D092E58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A675-6444-1DED-2809-4776498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200E-A0FE-C5C6-BA36-F8BC6EB5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9162-8449-E86B-2F55-68BFB2F1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9AF5-466D-7652-2843-DED9FB09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A2BDC-439B-5D63-185F-68405451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48B09-5206-1E2C-0BA5-54BC765C6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A884C-5BC8-B022-4480-D5A0396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ADE7E-C4EA-E98D-085F-26C5ABE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B2A7D-B5E0-0A3D-98C8-9B6DF2D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5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D7E-E0B4-4BAC-DC99-DF16A34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C666C-1378-672A-231C-2EF05235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8619-3C0A-42E5-2469-D4E0717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7604F-5D90-E20A-D359-7DD6CEA8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4DC3-A5A4-BD1D-ADB8-7E3703E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83C8-2A9E-1B91-87A6-0C01AE5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1ECA-519B-6E41-CCCA-2791F3EE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5686-E29C-7C44-9B38-5E2692C6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C608-D898-3F86-B5A7-06A98857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7B8B1-B26D-8BCC-71C3-ABAF94FD7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3E11-8EB7-BA12-0253-87D0F7AE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26E70-B358-6EC2-FE73-51B4A8BF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6312-27B7-54D8-E0AC-BF75321C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89BA-DEA9-1D33-1228-F081F661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EF996-D9F4-BC2C-B5EF-2253A4AC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96929-FCE5-40DE-2438-F6E7014C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58C2-84E0-8047-01FF-F3DBA89A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B19B-B615-1AB9-0D04-8051FAFF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26B6-D7A2-FC11-EF20-FD59B40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5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B7BDF">
                <a:alpha val="36000"/>
              </a:srgbClr>
            </a:gs>
            <a:gs pos="95000">
              <a:schemeClr val="accent1">
                <a:lumMod val="75000"/>
                <a:alpha val="86000"/>
              </a:schemeClr>
            </a:gs>
            <a:gs pos="100000">
              <a:schemeClr val="accent1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E48F8-149E-04AB-72A9-D9EF1DFE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E0266-C3E7-9C4A-EA03-3F73D495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5CF1-3DF3-EC44-4252-02DA5133E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1EB0-CC21-4538-9536-898254875D9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1426-1C71-D7DA-49FA-5AADB8223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6453-72B6-1A67-FD16-6C58E739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04F9-FD81-4E71-91FD-1E979BF22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kills.in/certification/tutorial/stores-systems-and-procedures/" TargetMode="External" /><Relationship Id="rId2" Type="http://schemas.openxmlformats.org/officeDocument/2006/relationships/hyperlink" Target="https://en.wikipedia.org/wiki/Bookselling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feedough.com/importance-of-management-in-business/" TargetMode="Externa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40009" y="3234888"/>
            <a:ext cx="12943839" cy="7567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MINI PROJECT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90C2EC-5CFF-59A3-3922-516B721335A9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70BBE-0B24-2374-EA37-7EDD996C41B8}"/>
              </a:ext>
            </a:extLst>
          </p:cNvPr>
          <p:cNvSpPr txBox="1">
            <a:spLocks/>
          </p:cNvSpPr>
          <p:nvPr/>
        </p:nvSpPr>
        <p:spPr>
          <a:xfrm>
            <a:off x="-543340" y="3660256"/>
            <a:ext cx="4135120" cy="1140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SEM III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DEF082-6E44-FD24-80F2-5E02B5B8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52400" y="7411720"/>
            <a:ext cx="4846320" cy="198120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1EFD3-6BAA-75E6-B051-16637B87CDD7}"/>
              </a:ext>
            </a:extLst>
          </p:cNvPr>
          <p:cNvCxnSpPr>
            <a:stCxn id="17" idx="3"/>
            <a:endCxn id="17" idx="3"/>
          </p:cNvCxnSpPr>
          <p:nvPr/>
        </p:nvCxnSpPr>
        <p:spPr>
          <a:xfrm>
            <a:off x="3591780" y="42304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7E00E-2355-F615-1CBA-ACBD79F4A04C}"/>
              </a:ext>
            </a:extLst>
          </p:cNvPr>
          <p:cNvCxnSpPr>
            <a:cxnSpLocks/>
          </p:cNvCxnSpPr>
          <p:nvPr/>
        </p:nvCxnSpPr>
        <p:spPr>
          <a:xfrm flipH="1">
            <a:off x="2936240" y="4257040"/>
            <a:ext cx="458216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E4942-F5EA-DDF5-2B7B-BF148D3E36D0}"/>
              </a:ext>
            </a:extLst>
          </p:cNvPr>
          <p:cNvCxnSpPr/>
          <p:nvPr/>
        </p:nvCxnSpPr>
        <p:spPr>
          <a:xfrm>
            <a:off x="6258560" y="3149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0477E89-EB1B-6D86-2A67-7A3B07DD8EF2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1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7" y="2327066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PROJECT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6600" dirty="0">
                <a:latin typeface="Arial Black" panose="020B0A04020102020204" pitchFamily="34" charset="0"/>
              </a:rPr>
              <a:t>WORK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3417400" y="3225829"/>
            <a:ext cx="134764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511180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LOGIN/SIGNUP </a:t>
            </a:r>
            <a:r>
              <a:rPr lang="en-IN" sz="6600" dirty="0">
                <a:latin typeface="Arial Black" panose="020B0A04020102020204" pitchFamily="34" charset="0"/>
              </a:rPr>
              <a:t>PAGE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3039344" y="1404980"/>
            <a:ext cx="4045268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3204-FBB3-DAE0-5E78-D92CACF6F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6" y="1989122"/>
            <a:ext cx="4612342" cy="427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57096A-762A-A814-9E6D-F3ED80CB9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12" y="1712678"/>
            <a:ext cx="5755070" cy="48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511180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6600" dirty="0">
                <a:latin typeface="Arial Black" panose="020B0A04020102020204" pitchFamily="34" charset="0"/>
              </a:rPr>
              <a:t>PAGE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3039344" y="1404980"/>
            <a:ext cx="4045268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CD27D-1EBD-28CF-E0D3-E4FFAEC6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4" y="1900370"/>
            <a:ext cx="8745415" cy="48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511180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FUTURE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6600" dirty="0">
                <a:latin typeface="Arial Black" panose="020B0A04020102020204" pitchFamily="34" charset="0"/>
              </a:rPr>
              <a:t>SCOPE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2498459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3627741" y="1412931"/>
            <a:ext cx="458925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998FBC-7CB0-B383-49D5-4D0A9CB60F24}"/>
              </a:ext>
            </a:extLst>
          </p:cNvPr>
          <p:cNvSpPr txBox="1">
            <a:spLocks/>
          </p:cNvSpPr>
          <p:nvPr/>
        </p:nvSpPr>
        <p:spPr>
          <a:xfrm>
            <a:off x="207981" y="2927735"/>
            <a:ext cx="8429833" cy="3090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scope should consider adapting to technological advancements and changing consumer preferences to stay competitive and meet the evolving needs of bookstores and their customers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Expanding the sales channels to include audiobooks, e-books, and print-on-demand services.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information about the inventory will just be a click away which will improve customer service.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CC2AC-1C52-CEB1-F403-8AFC9986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420" y="3242181"/>
            <a:ext cx="2498459" cy="24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511180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60734-A879-C41C-A6FC-B30E7ACDDA2E}"/>
              </a:ext>
            </a:extLst>
          </p:cNvPr>
          <p:cNvCxnSpPr/>
          <p:nvPr/>
        </p:nvCxnSpPr>
        <p:spPr>
          <a:xfrm>
            <a:off x="375920" y="1564640"/>
            <a:ext cx="6146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39FFC4D-F3F1-4800-FF2B-53EB2A3C1C28}"/>
              </a:ext>
            </a:extLst>
          </p:cNvPr>
          <p:cNvSpPr txBox="1">
            <a:spLocks/>
          </p:cNvSpPr>
          <p:nvPr/>
        </p:nvSpPr>
        <p:spPr>
          <a:xfrm>
            <a:off x="1045624" y="20986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C0BC16-E8CE-F696-D078-E23F71E87FE0}"/>
              </a:ext>
            </a:extLst>
          </p:cNvPr>
          <p:cNvSpPr txBox="1">
            <a:spLocks/>
          </p:cNvSpPr>
          <p:nvPr/>
        </p:nvSpPr>
        <p:spPr>
          <a:xfrm>
            <a:off x="307436" y="2096535"/>
            <a:ext cx="7144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automated the overall management of a store by keeping tabs of inventory, employees, utility making the management of the store a lot more easier. </a:t>
            </a:r>
          </a:p>
        </p:txBody>
      </p:sp>
    </p:spTree>
    <p:extLst>
      <p:ext uri="{BB962C8B-B14F-4D97-AF65-F5344CB8AC3E}">
        <p14:creationId xmlns:p14="http://schemas.microsoft.com/office/powerpoint/2010/main" val="30480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1" y="511180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6AFC22-E459-D381-D2AE-D2086F97153C}"/>
              </a:ext>
            </a:extLst>
          </p:cNvPr>
          <p:cNvCxnSpPr/>
          <p:nvPr/>
        </p:nvCxnSpPr>
        <p:spPr>
          <a:xfrm>
            <a:off x="355600" y="1524000"/>
            <a:ext cx="607568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1B0F1-4DF3-60A0-5277-E859A004D6A5}"/>
              </a:ext>
            </a:extLst>
          </p:cNvPr>
          <p:cNvSpPr txBox="1"/>
          <p:nvPr/>
        </p:nvSpPr>
        <p:spPr>
          <a:xfrm>
            <a:off x="459025" y="2158373"/>
            <a:ext cx="99893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  <a:hlinkClick r:id="rId2"/>
              </a:rPr>
              <a:t>https://en.wikipedia.org/wiki/Bookselling</a:t>
            </a:r>
            <a:endParaRPr lang="en-IN" sz="2400" dirty="0">
              <a:solidFill>
                <a:schemeClr val="bg1"/>
              </a:solidFill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  <a:hlinkClick r:id="rId3"/>
              </a:rPr>
              <a:t>https://www.vskills.in/certification/tutorial/stores-systems-and-procedures/</a:t>
            </a:r>
            <a:endParaRPr lang="en-IN" sz="2400" dirty="0">
              <a:solidFill>
                <a:schemeClr val="bg1"/>
              </a:solidFill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  <a:hlinkClick r:id="rId4"/>
              </a:rPr>
              <a:t>https://www.feedough.com/importance-of-management-in-business/</a:t>
            </a:r>
            <a:endParaRPr lang="en-IN" sz="2400" dirty="0">
              <a:solidFill>
                <a:schemeClr val="bg1"/>
              </a:solidFill>
            </a:endParaRP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https://www.academia.edu/29584781/Book_Store_Management#:~:text=Purpose%20Book%20Store%20Management%20System%20supports%20the%20book,information%2C%20book%20instances%2C%20order%20details%20and%20customer%20details.</a:t>
            </a:r>
          </a:p>
          <a:p>
            <a:pPr algn="l"/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94" y="2567726"/>
            <a:ext cx="7144991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THANK</a:t>
            </a:r>
            <a:br>
              <a:rPr lang="en-IN" sz="6600" dirty="0">
                <a:latin typeface="Arial Black" panose="020B0A04020102020204" pitchFamily="34" charset="0"/>
              </a:rPr>
            </a:br>
            <a:r>
              <a:rPr lang="en-IN" sz="6600" dirty="0"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0" y="632215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893224" y="1946213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0152A2-56AD-5AEC-5F48-C1EDA00269A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FF860-CD3A-BB8E-2F9F-EC5BBDA2D68E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6AFC22-E459-D381-D2AE-D2086F97153C}"/>
              </a:ext>
            </a:extLst>
          </p:cNvPr>
          <p:cNvCxnSpPr>
            <a:cxnSpLocks/>
          </p:cNvCxnSpPr>
          <p:nvPr/>
        </p:nvCxnSpPr>
        <p:spPr>
          <a:xfrm>
            <a:off x="2536162" y="3429000"/>
            <a:ext cx="1224805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C8025C6-38D7-64A9-9999-060447D0E344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153609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THE TEAM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213167" y="5449227"/>
            <a:ext cx="6035941" cy="7567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Viki Patil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213167" y="2979700"/>
            <a:ext cx="4043359" cy="1044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Sarang </a:t>
            </a:r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Bahikar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(22106129)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Gaurav Dalvi (22106137)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Aryan Shailesh (22106123)</a:t>
            </a:r>
          </a:p>
          <a:p>
            <a:pPr algn="l">
              <a:lnSpc>
                <a:spcPct val="100000"/>
              </a:lnSpc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Gaurav </a:t>
            </a:r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Kolambe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(22106085)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6086B0-B313-F43D-6C64-D3CD77C731B0}"/>
              </a:ext>
            </a:extLst>
          </p:cNvPr>
          <p:cNvCxnSpPr>
            <a:cxnSpLocks/>
          </p:cNvCxnSpPr>
          <p:nvPr/>
        </p:nvCxnSpPr>
        <p:spPr>
          <a:xfrm>
            <a:off x="325939" y="2551969"/>
            <a:ext cx="4771841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EE2122B-E024-88F9-0BE8-2A9B8E61D4D0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E9CE9-AFC5-2433-F5E0-7451DE0C4488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5921" y="4501038"/>
            <a:ext cx="12943839" cy="7567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A.P. SHAH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6C64-75B1-861D-E888-CC908D4F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76"/>
            <a:ext cx="9144000" cy="512762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DEPARTMENT OF COMPUTER SCIENCE AND ENGINEERING (AI&amp;ML)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-375923" y="4809569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G.B. Road, </a:t>
            </a:r>
            <a:r>
              <a:rPr lang="en-I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Kasarvadavli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Thane(W)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-375925" y="5257800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MUMBAI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70BBE-0B24-2374-EA37-7EDD996C41B8}"/>
              </a:ext>
            </a:extLst>
          </p:cNvPr>
          <p:cNvSpPr txBox="1">
            <a:spLocks/>
          </p:cNvSpPr>
          <p:nvPr/>
        </p:nvSpPr>
        <p:spPr>
          <a:xfrm>
            <a:off x="-375925" y="5735558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ACADEMIC YEAR 2023-2024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7DB506-E441-4F47-5822-B97B958D60E2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AD0D4-E59D-CAEF-EFFB-EBB109AB2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20" y="801161"/>
            <a:ext cx="4440348" cy="35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" y="3166189"/>
            <a:ext cx="8306022" cy="756762"/>
          </a:xfrm>
        </p:spPr>
        <p:txBody>
          <a:bodyPr anchor="ctr">
            <a:noAutofit/>
          </a:bodyPr>
          <a:lstStyle/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BOOKSTORE </a:t>
            </a:r>
            <a:r>
              <a:rPr lang="en-US" dirty="0">
                <a:latin typeface="Arial Black" panose="020B0A04020102020204" pitchFamily="34" charset="0"/>
              </a:rPr>
              <a:t>MANAGEMENT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SYSTEM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C6C64-75B1-861D-E888-CC908D4F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072" y="1010628"/>
            <a:ext cx="9144000" cy="512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-375923" y="4809569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-375925" y="5257800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70BBE-0B24-2374-EA37-7EDD996C41B8}"/>
              </a:ext>
            </a:extLst>
          </p:cNvPr>
          <p:cNvSpPr txBox="1">
            <a:spLocks/>
          </p:cNvSpPr>
          <p:nvPr/>
        </p:nvSpPr>
        <p:spPr>
          <a:xfrm>
            <a:off x="-375925" y="5735558"/>
            <a:ext cx="12943839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C660B-7720-D1D4-147E-4D59EB754A89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51BB7D-3B45-B3D0-7307-37C8E69226EA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5665D15-F5E0-ED07-C049-30D07473573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4104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213167" y="544922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213167" y="1741336"/>
            <a:ext cx="9797525" cy="4337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BookStore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 System is a software application that one can use for buying, selling books and more.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software can help reading enthusiasts to improve their efficiency and profitability by automating many of     the manual tasks involved in these processes.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all-in-one application that keeps all the records in one place to avoid mismanagement.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87F6B3-0678-5C8F-857C-5289512699A0}"/>
              </a:ext>
            </a:extLst>
          </p:cNvPr>
          <p:cNvCxnSpPr>
            <a:cxnSpLocks/>
          </p:cNvCxnSpPr>
          <p:nvPr/>
        </p:nvCxnSpPr>
        <p:spPr>
          <a:xfrm flipH="1">
            <a:off x="1828800" y="1137037"/>
            <a:ext cx="7180028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D4AF677-2B4B-30E0-E462-38F44F4A87F3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A11A9-A6A1-A20A-A5A9-5024D0B3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476" y="2835089"/>
            <a:ext cx="2149929" cy="21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F2C2B77-3688-09D3-4C64-905ABEB0969F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13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6600" dirty="0">
                <a:latin typeface="Arial Black" panose="020B0A04020102020204" pitchFamily="34" charset="0"/>
              </a:rPr>
              <a:t>OBJECTIVE</a:t>
            </a:r>
            <a:endParaRPr lang="en-IN" sz="6600" dirty="0">
              <a:latin typeface="Arial Black" panose="020B0A040201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213167" y="544922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660426" y="1489005"/>
            <a:ext cx="9693613" cy="5173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enhance the shopping experience by offering features like book recommendations and easy searching.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inventory management, order processing, and customer service.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reduce manual work and paperwork by automating tasks like order processing and inventory updates, thereby saving time and labor costs.</a:t>
            </a:r>
          </a:p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the efficiency and accuracy of these processes.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track of every detail such as employee attendance, suppliers’ details, salary payments, utility bills and more.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3459480" y="1174369"/>
            <a:ext cx="527304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29420A6-28BA-56EE-D64E-E85C68A1D99B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0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11" y="2532731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BLOCK</a:t>
            </a:r>
            <a:br>
              <a:rPr lang="en-IN" sz="6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IN" sz="6600" dirty="0">
                <a:solidFill>
                  <a:schemeClr val="bg1"/>
                </a:solidFill>
                <a:latin typeface="Arial Black" panose="020B0A04020102020204" pitchFamily="34" charset="0"/>
              </a:rPr>
              <a:t>DIAGRAM</a:t>
            </a:r>
            <a:r>
              <a:rPr lang="en-IN" sz="6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213167" y="5449227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770720" y="1296711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C3EDAF-4619-E1BC-9D75-C20E0CF89ABE}"/>
              </a:ext>
            </a:extLst>
          </p:cNvPr>
          <p:cNvCxnSpPr>
            <a:cxnSpLocks/>
          </p:cNvCxnSpPr>
          <p:nvPr/>
        </p:nvCxnSpPr>
        <p:spPr>
          <a:xfrm flipH="1">
            <a:off x="5269825" y="3429000"/>
            <a:ext cx="979283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>
            <a:off x="1395753" y="794486"/>
            <a:ext cx="9921903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8A3D7B-8CDC-2612-A7E1-27C36D576E86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0C504B-08F9-4F7F-634C-62FF5C2E6B4B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8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>
            <a:extLst>
              <a:ext uri="{FF2B5EF4-FFF2-40B4-BE49-F238E27FC236}">
                <a16:creationId xmlns:a16="http://schemas.microsoft.com/office/drawing/2014/main" id="{70C8BAFB-FE44-3516-7722-2F7A87FC1FBF}"/>
              </a:ext>
            </a:extLst>
          </p:cNvPr>
          <p:cNvSpPr/>
          <p:nvPr/>
        </p:nvSpPr>
        <p:spPr>
          <a:xfrm>
            <a:off x="4765040" y="0"/>
            <a:ext cx="45719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60059" y="6334635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-4048102" y="789568"/>
            <a:ext cx="5908707" cy="1571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7641922" y="4879504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55D6C8-01DE-146E-4BF6-A801F32CB83F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59580-0507-3415-05A7-D4A9AABEEE61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5032-557A-7582-C039-DD986744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21" y="2946123"/>
            <a:ext cx="1101920" cy="110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6B82F-8E92-276E-9603-476312C8EC2B}"/>
              </a:ext>
            </a:extLst>
          </p:cNvPr>
          <p:cNvSpPr txBox="1"/>
          <p:nvPr/>
        </p:nvSpPr>
        <p:spPr>
          <a:xfrm>
            <a:off x="-58362" y="39021"/>
            <a:ext cx="2149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REGISTRATION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3EA91F-0C3F-47D8-C179-DDB81685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42" y="700005"/>
            <a:ext cx="621079" cy="621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71C68F-D9B3-0B1E-CC1E-9350392E3A24}"/>
              </a:ext>
            </a:extLst>
          </p:cNvPr>
          <p:cNvSpPr txBox="1"/>
          <p:nvPr/>
        </p:nvSpPr>
        <p:spPr>
          <a:xfrm>
            <a:off x="4719508" y="208746"/>
            <a:ext cx="1056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02433-7BA6-FF0C-C1BD-1ACE3B22C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00" y="647604"/>
            <a:ext cx="476250" cy="4762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5E979E-2654-7103-E15F-04DEE05950BD}"/>
              </a:ext>
            </a:extLst>
          </p:cNvPr>
          <p:cNvCxnSpPr>
            <a:cxnSpLocks/>
          </p:cNvCxnSpPr>
          <p:nvPr/>
        </p:nvCxnSpPr>
        <p:spPr>
          <a:xfrm>
            <a:off x="2196123" y="383089"/>
            <a:ext cx="2259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4083D-56BC-7FD5-9B07-545CDAEAF02F}"/>
              </a:ext>
            </a:extLst>
          </p:cNvPr>
          <p:cNvCxnSpPr>
            <a:cxnSpLocks/>
          </p:cNvCxnSpPr>
          <p:nvPr/>
        </p:nvCxnSpPr>
        <p:spPr>
          <a:xfrm>
            <a:off x="1713673" y="1253646"/>
            <a:ext cx="2372993" cy="115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479BE6-A0D7-ABDA-D757-777D12EE639A}"/>
              </a:ext>
            </a:extLst>
          </p:cNvPr>
          <p:cNvSpPr txBox="1"/>
          <p:nvPr/>
        </p:nvSpPr>
        <p:spPr>
          <a:xfrm>
            <a:off x="4311464" y="2549085"/>
            <a:ext cx="1844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N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E2FF8F-710E-6CDB-DC59-48FC4394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537" y="4445081"/>
            <a:ext cx="632687" cy="6326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273A3C-E4CC-5165-C87B-F8CBEBD2E2FE}"/>
              </a:ext>
            </a:extLst>
          </p:cNvPr>
          <p:cNvSpPr txBox="1"/>
          <p:nvPr/>
        </p:nvSpPr>
        <p:spPr>
          <a:xfrm>
            <a:off x="4414525" y="4118194"/>
            <a:ext cx="163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  <a:endParaRPr lang="en-IN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479FAD-6064-6675-1906-86B152FE0002}"/>
              </a:ext>
            </a:extLst>
          </p:cNvPr>
          <p:cNvCxnSpPr>
            <a:cxnSpLocks/>
          </p:cNvCxnSpPr>
          <p:nvPr/>
        </p:nvCxnSpPr>
        <p:spPr>
          <a:xfrm flipV="1">
            <a:off x="5199672" y="1321084"/>
            <a:ext cx="0" cy="87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EF6F9-B8A4-5704-DD2C-D2149B26F1DA}"/>
              </a:ext>
            </a:extLst>
          </p:cNvPr>
          <p:cNvCxnSpPr>
            <a:cxnSpLocks/>
          </p:cNvCxnSpPr>
          <p:nvPr/>
        </p:nvCxnSpPr>
        <p:spPr>
          <a:xfrm>
            <a:off x="5945545" y="441539"/>
            <a:ext cx="2406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099E29-4E4C-94B2-F0DC-A264DBA13535}"/>
              </a:ext>
            </a:extLst>
          </p:cNvPr>
          <p:cNvSpPr txBox="1"/>
          <p:nvPr/>
        </p:nvSpPr>
        <p:spPr>
          <a:xfrm>
            <a:off x="8075432" y="242530"/>
            <a:ext cx="28369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IN" sz="2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753CA2C-A300-FBB2-12BE-BC2C7D502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108" y="574711"/>
            <a:ext cx="762000" cy="7620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56C23-E64E-B2B7-B99D-B72FBF480262}"/>
              </a:ext>
            </a:extLst>
          </p:cNvPr>
          <p:cNvCxnSpPr>
            <a:cxnSpLocks/>
          </p:cNvCxnSpPr>
          <p:nvPr/>
        </p:nvCxnSpPr>
        <p:spPr>
          <a:xfrm flipH="1">
            <a:off x="8771439" y="1362573"/>
            <a:ext cx="522154" cy="352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32630A6-19A9-08FF-C832-DD4EC021F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603" y="2405337"/>
            <a:ext cx="628357" cy="6283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C6D357B-958D-F496-EA19-AE0B7F8BC85A}"/>
              </a:ext>
            </a:extLst>
          </p:cNvPr>
          <p:cNvSpPr txBox="1"/>
          <p:nvPr/>
        </p:nvSpPr>
        <p:spPr>
          <a:xfrm>
            <a:off x="7169328" y="1936337"/>
            <a:ext cx="1742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IN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C7A1379-E964-9871-9110-543C139D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125" y="4241198"/>
            <a:ext cx="966666" cy="96666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9AD70DD-15C5-6822-FCEA-0222859D2B3F}"/>
              </a:ext>
            </a:extLst>
          </p:cNvPr>
          <p:cNvSpPr txBox="1"/>
          <p:nvPr/>
        </p:nvSpPr>
        <p:spPr>
          <a:xfrm>
            <a:off x="7691125" y="3805240"/>
            <a:ext cx="949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BOOKS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28126C0-5A63-01EF-59F0-643071930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221" y="5125646"/>
            <a:ext cx="712618" cy="71261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895554B-CF52-2DF2-0AFD-C595CA9A9544}"/>
              </a:ext>
            </a:extLst>
          </p:cNvPr>
          <p:cNvSpPr txBox="1"/>
          <p:nvPr/>
        </p:nvSpPr>
        <p:spPr>
          <a:xfrm>
            <a:off x="228841" y="4747817"/>
            <a:ext cx="949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40DC5616-1225-7B87-AD3E-A6654C099D95}"/>
              </a:ext>
            </a:extLst>
          </p:cNvPr>
          <p:cNvSpPr txBox="1">
            <a:spLocks/>
          </p:cNvSpPr>
          <p:nvPr/>
        </p:nvSpPr>
        <p:spPr>
          <a:xfrm flipH="1">
            <a:off x="2421055" y="4643545"/>
            <a:ext cx="257203" cy="210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4345545-B051-5C81-CE9D-1B51A43B1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260" y="4005239"/>
            <a:ext cx="966666" cy="94937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FAEEF3-4A0F-BFD1-3EC2-E4BEDF0A9845}"/>
              </a:ext>
            </a:extLst>
          </p:cNvPr>
          <p:cNvSpPr txBox="1"/>
          <p:nvPr/>
        </p:nvSpPr>
        <p:spPr>
          <a:xfrm>
            <a:off x="2467738" y="3451444"/>
            <a:ext cx="949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BOOKS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CE353-0A00-8076-FE13-023D8A49E1FE}"/>
              </a:ext>
            </a:extLst>
          </p:cNvPr>
          <p:cNvCxnSpPr>
            <a:cxnSpLocks/>
          </p:cNvCxnSpPr>
          <p:nvPr/>
        </p:nvCxnSpPr>
        <p:spPr>
          <a:xfrm flipV="1">
            <a:off x="1358885" y="4549700"/>
            <a:ext cx="745700" cy="31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4225DD-CDB9-5586-E6F7-1073107E31DE}"/>
              </a:ext>
            </a:extLst>
          </p:cNvPr>
          <p:cNvCxnSpPr>
            <a:cxnSpLocks/>
          </p:cNvCxnSpPr>
          <p:nvPr/>
        </p:nvCxnSpPr>
        <p:spPr>
          <a:xfrm flipV="1">
            <a:off x="3676920" y="3477890"/>
            <a:ext cx="724093" cy="31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50DFD9-94EA-1A0B-D5FD-2D09FACE8EBC}"/>
              </a:ext>
            </a:extLst>
          </p:cNvPr>
          <p:cNvCxnSpPr>
            <a:cxnSpLocks/>
          </p:cNvCxnSpPr>
          <p:nvPr/>
        </p:nvCxnSpPr>
        <p:spPr>
          <a:xfrm>
            <a:off x="6287065" y="3599366"/>
            <a:ext cx="1270412" cy="641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19B637-5877-3484-613E-DBED8E40C627}"/>
              </a:ext>
            </a:extLst>
          </p:cNvPr>
          <p:cNvCxnSpPr>
            <a:cxnSpLocks/>
          </p:cNvCxnSpPr>
          <p:nvPr/>
        </p:nvCxnSpPr>
        <p:spPr>
          <a:xfrm>
            <a:off x="8029782" y="3345037"/>
            <a:ext cx="0" cy="400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E9360EC6-ED27-2A93-05E3-345181D1F5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6734" y="5775599"/>
            <a:ext cx="656853" cy="656853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F40064-7008-E592-F1CD-89C379CEAB1F}"/>
              </a:ext>
            </a:extLst>
          </p:cNvPr>
          <p:cNvCxnSpPr>
            <a:cxnSpLocks/>
          </p:cNvCxnSpPr>
          <p:nvPr/>
        </p:nvCxnSpPr>
        <p:spPr>
          <a:xfrm flipH="1">
            <a:off x="7498461" y="5361549"/>
            <a:ext cx="272062" cy="30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66A92E-6657-3B23-BD07-88C7B3E5C6FD}"/>
              </a:ext>
            </a:extLst>
          </p:cNvPr>
          <p:cNvSpPr txBox="1"/>
          <p:nvPr/>
        </p:nvSpPr>
        <p:spPr>
          <a:xfrm>
            <a:off x="6736734" y="5311643"/>
            <a:ext cx="806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CART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6F66E2-A4B8-9A41-E463-C07AE2596854}"/>
              </a:ext>
            </a:extLst>
          </p:cNvPr>
          <p:cNvCxnSpPr>
            <a:cxnSpLocks/>
          </p:cNvCxnSpPr>
          <p:nvPr/>
        </p:nvCxnSpPr>
        <p:spPr>
          <a:xfrm>
            <a:off x="8175584" y="6104025"/>
            <a:ext cx="1234139" cy="8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D7A53906-BA95-D8F5-FEC1-B7E9AAF307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720" y="5651190"/>
            <a:ext cx="762000" cy="762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78FC10B-9C3B-52C6-09D8-85D4F93257B0}"/>
              </a:ext>
            </a:extLst>
          </p:cNvPr>
          <p:cNvSpPr txBox="1"/>
          <p:nvPr/>
        </p:nvSpPr>
        <p:spPr>
          <a:xfrm>
            <a:off x="9868207" y="5261738"/>
            <a:ext cx="1409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94338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56DB-6BD4-FF7C-DB7C-AA4B8FE6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19" y="916788"/>
            <a:ext cx="9500562" cy="1325563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IN" sz="6600" dirty="0">
                <a:latin typeface="Arial Black" panose="020B0A04020102020204" pitchFamily="34" charset="0"/>
              </a:rPr>
              <a:t>TOOLS/LANGUAGES USED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293122-9A9F-8726-3134-80EA2186E401}"/>
              </a:ext>
            </a:extLst>
          </p:cNvPr>
          <p:cNvSpPr txBox="1">
            <a:spLocks/>
          </p:cNvSpPr>
          <p:nvPr/>
        </p:nvSpPr>
        <p:spPr>
          <a:xfrm>
            <a:off x="60059" y="6334635"/>
            <a:ext cx="6035941" cy="756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8079F9-471E-E74E-9A1B-941AC79E9BCF}"/>
              </a:ext>
            </a:extLst>
          </p:cNvPr>
          <p:cNvSpPr txBox="1">
            <a:spLocks/>
          </p:cNvSpPr>
          <p:nvPr/>
        </p:nvSpPr>
        <p:spPr>
          <a:xfrm>
            <a:off x="770720" y="1296711"/>
            <a:ext cx="9989383" cy="47668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E4E9EC-A150-510F-0E46-FF522233A9E2}"/>
              </a:ext>
            </a:extLst>
          </p:cNvPr>
          <p:cNvSpPr txBox="1">
            <a:spLocks/>
          </p:cNvSpPr>
          <p:nvPr/>
        </p:nvSpPr>
        <p:spPr>
          <a:xfrm flipH="1">
            <a:off x="9110317" y="5433299"/>
            <a:ext cx="257203" cy="246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32" name="Picture 8" descr="css3 png 20 free Cliparts | Download images on Clipground 2022">
            <a:extLst>
              <a:ext uri="{FF2B5EF4-FFF2-40B4-BE49-F238E27FC236}">
                <a16:creationId xmlns:a16="http://schemas.microsoft.com/office/drawing/2014/main" id="{889AA890-2580-29E0-1633-67E0DA7E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3616"/>
            <a:ext cx="6345141" cy="24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8CEA70-9929-1AD9-E28A-D6C32BC3396F}"/>
              </a:ext>
            </a:extLst>
          </p:cNvPr>
          <p:cNvSpPr/>
          <p:nvPr/>
        </p:nvSpPr>
        <p:spPr>
          <a:xfrm>
            <a:off x="-2765813" y="5918596"/>
            <a:ext cx="6852479" cy="606793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74AE5B-B9AE-8893-DB0A-6D4D9C2BF7A9}"/>
              </a:ext>
            </a:extLst>
          </p:cNvPr>
          <p:cNvSpPr/>
          <p:nvPr/>
        </p:nvSpPr>
        <p:spPr>
          <a:xfrm>
            <a:off x="8887569" y="-4004573"/>
            <a:ext cx="6852479" cy="606793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248847-02A1-9CEE-45E6-2507A0E7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74" y="3367495"/>
            <a:ext cx="1884285" cy="188428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A13C42F-558F-AF63-8AED-539B8AAEF8AB}"/>
              </a:ext>
            </a:extLst>
          </p:cNvPr>
          <p:cNvSpPr txBox="1">
            <a:spLocks/>
          </p:cNvSpPr>
          <p:nvPr/>
        </p:nvSpPr>
        <p:spPr>
          <a:xfrm>
            <a:off x="6349549" y="3079436"/>
            <a:ext cx="3017971" cy="34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en-IN" sz="1800" dirty="0">
                <a:latin typeface="Arial Black" panose="020B0A04020102020204" pitchFamily="34" charset="0"/>
              </a:rPr>
              <a:t>VISUAL STUDIO CODE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4A70CF-3763-91A5-529E-7FE71C54C8E8}"/>
              </a:ext>
            </a:extLst>
          </p:cNvPr>
          <p:cNvCxnSpPr>
            <a:cxnSpLocks/>
          </p:cNvCxnSpPr>
          <p:nvPr/>
        </p:nvCxnSpPr>
        <p:spPr>
          <a:xfrm flipH="1">
            <a:off x="2997642" y="1789043"/>
            <a:ext cx="6305384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CFD1EB-E634-023D-9377-72AE9186E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77" y="3079436"/>
            <a:ext cx="2059956" cy="20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437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MINI PROJECT</vt:lpstr>
      <vt:lpstr>THE TEAM</vt:lpstr>
      <vt:lpstr>A.P. SHAH INSTITUTE OF TECHNOLOGY</vt:lpstr>
      <vt:lpstr>BOOKSTORE MANAGEMENT SYSTEM</vt:lpstr>
      <vt:lpstr>INTRODUCTION</vt:lpstr>
      <vt:lpstr>OBJECTIVE</vt:lpstr>
      <vt:lpstr>BLOCK DIAGRAM </vt:lpstr>
      <vt:lpstr>PowerPoint Presentation</vt:lpstr>
      <vt:lpstr>TOOLS/LANGUAGES USED</vt:lpstr>
      <vt:lpstr>PROJECT WORK</vt:lpstr>
      <vt:lpstr>LOGIN/SIGNUP PAGE</vt:lpstr>
      <vt:lpstr>DASHBOARD PAGE</vt:lpstr>
      <vt:lpstr>FUTURE SCOPE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aryan shailesh</dc:creator>
  <cp:lastModifiedBy>gaurav kolambe</cp:lastModifiedBy>
  <cp:revision>8</cp:revision>
  <dcterms:created xsi:type="dcterms:W3CDTF">2023-08-21T04:36:43Z</dcterms:created>
  <dcterms:modified xsi:type="dcterms:W3CDTF">2025-04-21T14:37:53Z</dcterms:modified>
</cp:coreProperties>
</file>