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0"/>
    <p:restoredTop sz="96327"/>
  </p:normalViewPr>
  <p:slideViewPr>
    <p:cSldViewPr snapToGrid="0" snapToObjects="1">
      <p:cViewPr varScale="1">
        <p:scale>
          <a:sx n="65" d="100"/>
          <a:sy n="65" d="100"/>
        </p:scale>
        <p:origin x="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456484-E924-D448-88FD-F5DE3D8AF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6E90A-8E05-E44B-821F-B5582CFF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8985D-5E74-CD4C-B4B2-2F80897A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F63811-65D5-2041-8979-F20D3EBF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A4124-6161-C344-A6C8-11964D4B0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155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0160D-B642-FF4A-9F39-E46956CE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8CE61C-EF65-3F4A-B7BF-BE7783A73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B43B39-D0C0-924F-A689-3DE09349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E87E1A-F339-0847-AB4B-4C66F319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3848F-4CE6-E943-9275-8B5F5E59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063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E05A33-C8B3-8B4E-8EB8-2269B9631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791116D-4B96-5C41-B070-DC9F11072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7EDB66-526A-CA49-ACEA-AEFC96784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93B675-C9B3-4A42-B82C-27023FE7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4FE5AB-D19F-4E4E-9E26-53B25691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510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45FDE-8667-D045-9E2C-13573B4B8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DDD7D3-8F49-5442-8A9E-0E5290E0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BA3930-0715-EA4A-B788-59F26129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1996B4-D4DF-0144-87FD-C4D11C99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8971BF-2106-7141-922B-2DE55315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9028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FDE43-3E40-514E-920C-7302AE6DD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7F52AA-FE65-E04F-8309-8C3029BF5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7E0176-9B42-CE4C-AAA3-EB1D2DC3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92AE19-7C84-2042-A53A-DAE24F2B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B3FD96-89FF-D74A-9DF2-554AEDD2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229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EF4144-04DD-F644-919A-F06DF910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BA7D82-B1DA-844B-B6AE-27C7C2DBD9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256854-EB9C-9740-9BBC-7EB1A36E6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4125EE-AEC8-BF4F-811D-246C14F7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77CC92-80A7-274A-8581-653460FD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6A14A0-126F-2745-98F1-5EEEBC51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074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B7254-2591-7944-969C-770E143C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AD1951-E466-A840-B8A3-1B38B8F8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0758B0-A9A0-634A-9878-F90CEF0B6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02B6FB-DB30-A64A-BAC9-BAB3B9FEC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74245A-0085-FA45-9684-4DCBCAE33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338AA10-ECA2-3041-90B5-CF01C288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F48EA1-D638-914E-B866-F2F8BCD2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C85FD8-4709-C549-A5F9-3A4C1DD70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241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B6DDD-27AA-AE44-BD0A-7585306B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4B22C04-EAB3-C141-A8FC-7FA5CEA3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E47FA3-C16F-D344-BFBB-D44DC3C5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2C2919-E74E-4D48-8FEE-3A16182E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280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AD53F5-188C-C94D-A68F-6F697FF8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2C976B-F260-2C48-9C53-139B4D7F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2CC339-08B4-E146-A575-31B2A495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268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E6095-1DED-4C46-883E-39D263F33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DA992F-CFB2-F748-B3A0-78D999554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ADB261-8648-D645-A93F-45F09227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0D2137-06D5-184D-BEEA-72E4CCE0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CF386F-088B-1B41-9D31-BC55E780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9F475C-EFF0-874B-8281-B27F5FE6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86734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4A26FA-91ED-5241-B40D-E331C0275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8B65EB-EC62-C149-B6C5-FBB00142D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688308-FFC6-524C-B870-4498C8D8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BC3F0E-9C62-6447-98FC-08A6929A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4F5CDD-3FE2-A945-812E-1B7DD124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A7A25A-F3D4-F347-AB6A-82E37CBD9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35597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86FE73-0556-9748-B124-75F2417B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44064-398A-C54D-8338-EAAA6400C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7C402E-FA64-2B4A-A9E9-187EB5BF7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82191-7A54-7545-BD73-A06834DCFF0D}" type="datetimeFigureOut">
              <a:rPr lang="es-CL" smtClean="0"/>
              <a:t>17-11-2021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C94DA3-8971-C746-9CA1-6FD561E1F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15D2E-E0BA-7C4C-B4F7-241A2D9CF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11E3-2414-DA49-BF6A-2AED9DD4DDB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8190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B08CA-A27F-034C-82F3-88CA16578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607723-3A52-F14A-B564-C9F82AB5AE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5227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030B1EC-73CD-244B-82FE-0DB5217541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1000" y="768350"/>
            <a:ext cx="11430000" cy="532130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D91DF6E6-736A-4398-97AB-8F24541819D0}"/>
              </a:ext>
            </a:extLst>
          </p:cNvPr>
          <p:cNvSpPr/>
          <p:nvPr/>
        </p:nvSpPr>
        <p:spPr>
          <a:xfrm>
            <a:off x="119270" y="159026"/>
            <a:ext cx="11903908" cy="65861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B0E8954-4248-4C06-AA80-CEB99BAB1B48}"/>
              </a:ext>
            </a:extLst>
          </p:cNvPr>
          <p:cNvSpPr txBox="1"/>
          <p:nvPr/>
        </p:nvSpPr>
        <p:spPr>
          <a:xfrm>
            <a:off x="168822" y="2372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1E4C9F"/>
                </a:solidFill>
              </a:rPr>
              <a:t>H7 (+)</a:t>
            </a:r>
            <a:endParaRPr lang="es-CL" sz="1400" b="1" dirty="0">
              <a:solidFill>
                <a:srgbClr val="1E4C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61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C5AF0DD8-06DC-1C42-A0C9-8C5EC2B26D76}"/>
              </a:ext>
            </a:extLst>
          </p:cNvPr>
          <p:cNvGrpSpPr/>
          <p:nvPr/>
        </p:nvGrpSpPr>
        <p:grpSpPr>
          <a:xfrm rot="5400000">
            <a:off x="-32671" y="2099504"/>
            <a:ext cx="5828665" cy="2703195"/>
            <a:chOff x="1165860" y="3115310"/>
            <a:chExt cx="8903970" cy="2583180"/>
          </a:xfrm>
          <a:noFill/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322CB02D-06EC-0D47-9870-109904F639B6}"/>
                </a:ext>
              </a:extLst>
            </p:cNvPr>
            <p:cNvSpPr/>
            <p:nvPr/>
          </p:nvSpPr>
          <p:spPr>
            <a:xfrm>
              <a:off x="1325880" y="4000500"/>
              <a:ext cx="2240280" cy="169164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CL" sz="1050" b="1" dirty="0">
                  <a:solidFill>
                    <a:schemeClr val="tx1"/>
                  </a:solidFill>
                  <a:latin typeface=""/>
                </a:rPr>
                <a:t>Igualdad de derechos y oportunidades</a:t>
              </a:r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C4613311-715E-6F4C-A79E-C8EAFAFA0AE0}"/>
                </a:ext>
              </a:extLst>
            </p:cNvPr>
            <p:cNvSpPr/>
            <p:nvPr/>
          </p:nvSpPr>
          <p:spPr>
            <a:xfrm>
              <a:off x="4564380" y="4000500"/>
              <a:ext cx="2240280" cy="169164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CL" sz="1050" b="1" dirty="0">
                  <a:solidFill>
                    <a:schemeClr val="tx1"/>
                  </a:solidFill>
                  <a:latin typeface=""/>
                </a:rPr>
                <a:t>Distribución igualitaria de roles en la esfera política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0E584571-2C7B-434C-814D-90A7973BF573}"/>
                </a:ext>
              </a:extLst>
            </p:cNvPr>
            <p:cNvSpPr/>
            <p:nvPr/>
          </p:nvSpPr>
          <p:spPr>
            <a:xfrm>
              <a:off x="7802880" y="4000500"/>
              <a:ext cx="2240280" cy="169164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s-CL" sz="1050" b="1" dirty="0">
                  <a:solidFill>
                    <a:schemeClr val="tx1"/>
                  </a:solidFill>
                  <a:latin typeface=""/>
                </a:rPr>
                <a:t>Distribución igualitaria de roles en la esfera privada</a:t>
              </a:r>
            </a:p>
          </p:txBody>
        </p:sp>
        <p:cxnSp>
          <p:nvCxnSpPr>
            <p:cNvPr id="6" name="Conector curvado 5">
              <a:extLst>
                <a:ext uri="{FF2B5EF4-FFF2-40B4-BE49-F238E27FC236}">
                  <a16:creationId xmlns:a16="http://schemas.microsoft.com/office/drawing/2014/main" id="{7C0C4393-E9D9-004D-B8A5-BE0F52CE77A7}"/>
                </a:ext>
              </a:extLst>
            </p:cNvPr>
            <p:cNvCxnSpPr>
              <a:cxnSpLocks/>
              <a:stCxn id="2" idx="4"/>
              <a:endCxn id="4" idx="4"/>
            </p:cNvCxnSpPr>
            <p:nvPr/>
          </p:nvCxnSpPr>
          <p:spPr>
            <a:xfrm rot="16200000" flipH="1">
              <a:off x="5684520" y="2453640"/>
              <a:ext cx="12700" cy="6477000"/>
            </a:xfrm>
            <a:prstGeom prst="curvedConnector3">
              <a:avLst>
                <a:gd name="adj1" fmla="val 6120000"/>
              </a:avLst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curvado 7">
              <a:extLst>
                <a:ext uri="{FF2B5EF4-FFF2-40B4-BE49-F238E27FC236}">
                  <a16:creationId xmlns:a16="http://schemas.microsoft.com/office/drawing/2014/main" id="{820E973D-80D7-154B-A533-C863350E5921}"/>
                </a:ext>
              </a:extLst>
            </p:cNvPr>
            <p:cNvCxnSpPr>
              <a:cxnSpLocks/>
              <a:stCxn id="2" idx="4"/>
              <a:endCxn id="3" idx="4"/>
            </p:cNvCxnSpPr>
            <p:nvPr/>
          </p:nvCxnSpPr>
          <p:spPr>
            <a:xfrm rot="16200000" flipH="1">
              <a:off x="4065270" y="4072890"/>
              <a:ext cx="12700" cy="3238500"/>
            </a:xfrm>
            <a:prstGeom prst="curvedConnector3">
              <a:avLst>
                <a:gd name="adj1" fmla="val 2880000"/>
              </a:avLst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curvado 22">
              <a:extLst>
                <a:ext uri="{FF2B5EF4-FFF2-40B4-BE49-F238E27FC236}">
                  <a16:creationId xmlns:a16="http://schemas.microsoft.com/office/drawing/2014/main" id="{8C2EA330-7727-F740-9A54-5D985416783D}"/>
                </a:ext>
              </a:extLst>
            </p:cNvPr>
            <p:cNvCxnSpPr>
              <a:cxnSpLocks/>
              <a:stCxn id="3" idx="4"/>
              <a:endCxn id="4" idx="4"/>
            </p:cNvCxnSpPr>
            <p:nvPr/>
          </p:nvCxnSpPr>
          <p:spPr>
            <a:xfrm rot="16200000" flipH="1">
              <a:off x="7303770" y="4072890"/>
              <a:ext cx="12700" cy="3238500"/>
            </a:xfrm>
            <a:prstGeom prst="curvedConnector3">
              <a:avLst>
                <a:gd name="adj1" fmla="val 3060000"/>
              </a:avLst>
            </a:prstGeom>
            <a:grpFill/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ángulo redondeado 24">
              <a:extLst>
                <a:ext uri="{FF2B5EF4-FFF2-40B4-BE49-F238E27FC236}">
                  <a16:creationId xmlns:a16="http://schemas.microsoft.com/office/drawing/2014/main" id="{1110FFC2-FF8F-544E-93FF-531B8CFFA900}"/>
                </a:ext>
              </a:extLst>
            </p:cNvPr>
            <p:cNvSpPr/>
            <p:nvPr/>
          </p:nvSpPr>
          <p:spPr>
            <a:xfrm>
              <a:off x="1165860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8FCD2371-B441-2241-85E8-26F63003A8BE}"/>
                </a:ext>
              </a:extLst>
            </p:cNvPr>
            <p:cNvCxnSpPr>
              <a:cxnSpLocks/>
              <a:stCxn id="2" idx="0"/>
              <a:endCxn id="25" idx="2"/>
            </p:cNvCxnSpPr>
            <p:nvPr/>
          </p:nvCxnSpPr>
          <p:spPr>
            <a:xfrm flipH="1" flipV="1">
              <a:off x="1405890" y="3840480"/>
              <a:ext cx="1040130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ángulo redondeado 27">
              <a:extLst>
                <a:ext uri="{FF2B5EF4-FFF2-40B4-BE49-F238E27FC236}">
                  <a16:creationId xmlns:a16="http://schemas.microsoft.com/office/drawing/2014/main" id="{139EA729-C54F-C040-9C5C-1F61B915284A}"/>
                </a:ext>
              </a:extLst>
            </p:cNvPr>
            <p:cNvSpPr/>
            <p:nvPr/>
          </p:nvSpPr>
          <p:spPr>
            <a:xfrm>
              <a:off x="2205990" y="311531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EBE424C0-E536-914F-A61D-A733A26F8E66}"/>
                </a:ext>
              </a:extLst>
            </p:cNvPr>
            <p:cNvCxnSpPr>
              <a:cxnSpLocks/>
              <a:stCxn id="2" idx="0"/>
              <a:endCxn id="28" idx="2"/>
            </p:cNvCxnSpPr>
            <p:nvPr/>
          </p:nvCxnSpPr>
          <p:spPr>
            <a:xfrm flipV="1">
              <a:off x="2446020" y="3526790"/>
              <a:ext cx="0" cy="4737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ángulo redondeado 30">
              <a:extLst>
                <a:ext uri="{FF2B5EF4-FFF2-40B4-BE49-F238E27FC236}">
                  <a16:creationId xmlns:a16="http://schemas.microsoft.com/office/drawing/2014/main" id="{A9112921-4707-1047-98B5-0571E7549FBC}"/>
                </a:ext>
              </a:extLst>
            </p:cNvPr>
            <p:cNvSpPr/>
            <p:nvPr/>
          </p:nvSpPr>
          <p:spPr>
            <a:xfrm>
              <a:off x="3143250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70E6535E-842E-3C48-8673-0E3F17E4FF76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V="1">
              <a:off x="2324101" y="3840480"/>
              <a:ext cx="1059179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ángulo redondeado 33">
              <a:extLst>
                <a:ext uri="{FF2B5EF4-FFF2-40B4-BE49-F238E27FC236}">
                  <a16:creationId xmlns:a16="http://schemas.microsoft.com/office/drawing/2014/main" id="{FAB887DE-EE7B-0346-8F2E-279BE9E84FF2}"/>
                </a:ext>
              </a:extLst>
            </p:cNvPr>
            <p:cNvSpPr/>
            <p:nvPr/>
          </p:nvSpPr>
          <p:spPr>
            <a:xfrm>
              <a:off x="4366259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5" name="Conector recto de flecha 34">
              <a:extLst>
                <a:ext uri="{FF2B5EF4-FFF2-40B4-BE49-F238E27FC236}">
                  <a16:creationId xmlns:a16="http://schemas.microsoft.com/office/drawing/2014/main" id="{16C12003-32C8-D94F-8D7D-DB63F2D44059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 flipV="1">
              <a:off x="4606289" y="3840480"/>
              <a:ext cx="1040130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2493A681-EFB5-A24C-8A41-61DE9FD46C44}"/>
                </a:ext>
              </a:extLst>
            </p:cNvPr>
            <p:cNvSpPr/>
            <p:nvPr/>
          </p:nvSpPr>
          <p:spPr>
            <a:xfrm>
              <a:off x="5406389" y="311531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B76618F5-B059-F941-B84A-7B731E80ED62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646419" y="3526790"/>
              <a:ext cx="0" cy="4737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ángulo redondeado 37">
              <a:extLst>
                <a:ext uri="{FF2B5EF4-FFF2-40B4-BE49-F238E27FC236}">
                  <a16:creationId xmlns:a16="http://schemas.microsoft.com/office/drawing/2014/main" id="{23FFE522-AC16-B64F-BBE6-E3EFAB89E5D9}"/>
                </a:ext>
              </a:extLst>
            </p:cNvPr>
            <p:cNvSpPr/>
            <p:nvPr/>
          </p:nvSpPr>
          <p:spPr>
            <a:xfrm>
              <a:off x="6343649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5A976C32-3D33-CF41-8253-DE92422152CD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524500" y="3840480"/>
              <a:ext cx="1059179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ángulo redondeado 39">
              <a:extLst>
                <a:ext uri="{FF2B5EF4-FFF2-40B4-BE49-F238E27FC236}">
                  <a16:creationId xmlns:a16="http://schemas.microsoft.com/office/drawing/2014/main" id="{17695BFB-6894-CD48-A328-42C627B1B953}"/>
                </a:ext>
              </a:extLst>
            </p:cNvPr>
            <p:cNvSpPr/>
            <p:nvPr/>
          </p:nvSpPr>
          <p:spPr>
            <a:xfrm>
              <a:off x="7612380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879BC123-0541-144A-ABA1-4821AA63B75F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H="1" flipV="1">
              <a:off x="7852410" y="3840480"/>
              <a:ext cx="1040130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ángulo redondeado 41">
              <a:extLst>
                <a:ext uri="{FF2B5EF4-FFF2-40B4-BE49-F238E27FC236}">
                  <a16:creationId xmlns:a16="http://schemas.microsoft.com/office/drawing/2014/main" id="{134DE9AF-94CE-F749-9E13-29C7EA0DE17F}"/>
                </a:ext>
              </a:extLst>
            </p:cNvPr>
            <p:cNvSpPr/>
            <p:nvPr/>
          </p:nvSpPr>
          <p:spPr>
            <a:xfrm>
              <a:off x="8652510" y="311531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3" name="Conector recto de flecha 42">
              <a:extLst>
                <a:ext uri="{FF2B5EF4-FFF2-40B4-BE49-F238E27FC236}">
                  <a16:creationId xmlns:a16="http://schemas.microsoft.com/office/drawing/2014/main" id="{F00583B5-C98B-B14D-AB4B-8761E0A0F05A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8892540" y="3526790"/>
              <a:ext cx="0" cy="4737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ángulo redondeado 43">
              <a:extLst>
                <a:ext uri="{FF2B5EF4-FFF2-40B4-BE49-F238E27FC236}">
                  <a16:creationId xmlns:a16="http://schemas.microsoft.com/office/drawing/2014/main" id="{D930C3A6-EC9A-DF4C-8769-DED086570908}"/>
                </a:ext>
              </a:extLst>
            </p:cNvPr>
            <p:cNvSpPr/>
            <p:nvPr/>
          </p:nvSpPr>
          <p:spPr>
            <a:xfrm>
              <a:off x="9589770" y="3429000"/>
              <a:ext cx="480060" cy="411480"/>
            </a:xfrm>
            <a:prstGeom prst="round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cxnSp>
          <p:nvCxnSpPr>
            <p:cNvPr id="45" name="Conector recto de flecha 44">
              <a:extLst>
                <a:ext uri="{FF2B5EF4-FFF2-40B4-BE49-F238E27FC236}">
                  <a16:creationId xmlns:a16="http://schemas.microsoft.com/office/drawing/2014/main" id="{4BF97436-F3AF-1441-9056-3A17B1BC721C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8770621" y="3840480"/>
              <a:ext cx="1059179" cy="16002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B67367E7-C1AC-3041-9392-67AB69883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84656"/>
              </p:ext>
            </p:extLst>
          </p:nvPr>
        </p:nvGraphicFramePr>
        <p:xfrm>
          <a:off x="4297436" y="680760"/>
          <a:ext cx="7722672" cy="14647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2672">
                  <a:extLst>
                    <a:ext uri="{9D8B030D-6E8A-4147-A177-3AD203B41FA5}">
                      <a16:colId xmlns:a16="http://schemas.microsoft.com/office/drawing/2014/main" val="4275617479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Los hombres y las mujeres deberían tener las mismas oportunidades de participar en el gobierno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s-CL" sz="180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119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Cuando no hay muchos trabajos disponibles, los hombres deberían tener más derecho a un trabajo que las mujeres</a:t>
                      </a:r>
                    </a:p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07000"/>
                        </a:lnSpc>
                        <a:buFont typeface="Arial" panose="020B0604020202020204" pitchFamily="34" charset="0"/>
                        <a:buNone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40989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Los hombres y las mujeres deberían tener los mismos derechos en todos los aspectos </a:t>
                      </a:r>
                      <a:endParaRPr lang="es-CL" sz="180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415420"/>
                  </a:ext>
                </a:extLst>
              </a:tr>
            </a:tbl>
          </a:graphicData>
        </a:graphic>
      </p:graphicFrame>
      <p:graphicFrame>
        <p:nvGraphicFramePr>
          <p:cNvPr id="49" name="Tabla 48">
            <a:extLst>
              <a:ext uri="{FF2B5EF4-FFF2-40B4-BE49-F238E27FC236}">
                <a16:creationId xmlns:a16="http://schemas.microsoft.com/office/drawing/2014/main" id="{85F0F9E9-624C-C24F-B4B0-FDB881338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967784"/>
              </p:ext>
            </p:extLst>
          </p:nvPr>
        </p:nvGraphicFramePr>
        <p:xfrm>
          <a:off x="4297436" y="2729066"/>
          <a:ext cx="6848475" cy="15224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8475">
                  <a:extLst>
                    <a:ext uri="{9D8B030D-6E8A-4147-A177-3AD203B41FA5}">
                      <a16:colId xmlns:a16="http://schemas.microsoft.com/office/drawing/2014/main" val="300496836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kern="1200" dirty="0">
                          <a:solidFill>
                            <a:schemeClr val="dk1"/>
                          </a:solidFill>
                          <a:effectLst/>
                          <a:latin typeface=""/>
                          <a:ea typeface="+mn-ea"/>
                          <a:cs typeface="Leelawadee" panose="020B0604020202020204" pitchFamily="34" charset="0"/>
                        </a:rPr>
                        <a:t>Las mujeres deberían permanecer alejadas de la política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L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19666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kern="1200" dirty="0">
                          <a:solidFill>
                            <a:schemeClr val="dk1"/>
                          </a:solidFill>
                          <a:effectLst/>
                          <a:latin typeface=""/>
                          <a:ea typeface="+mn-ea"/>
                          <a:cs typeface="Leelawadee" panose="020B0604020202020204" pitchFamily="34" charset="0"/>
                        </a:rPr>
                        <a:t>Los hombres y las mujeres deberían recibir el mismo pago cuando hacen los mismos trabajos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L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19148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kern="1200" dirty="0">
                          <a:solidFill>
                            <a:schemeClr val="dk1"/>
                          </a:solidFill>
                          <a:effectLst/>
                          <a:latin typeface=""/>
                          <a:ea typeface="+mn-ea"/>
                          <a:cs typeface="Leelawadee" panose="020B0604020202020204" pitchFamily="34" charset="0"/>
                        </a:rPr>
                        <a:t>Los hombres están mejor preparados para ser líderes políticos que las mujeres</a:t>
                      </a:r>
                      <a:endParaRPr lang="es-CL" sz="1050" b="1" kern="1200" dirty="0">
                        <a:solidFill>
                          <a:schemeClr val="dk1"/>
                        </a:solidFill>
                        <a:effectLst/>
                        <a:latin typeface=""/>
                        <a:ea typeface="+mn-ea"/>
                        <a:cs typeface="Leelawadee" panose="020B0604020202020204" pitchFamily="34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98723"/>
                  </a:ext>
                </a:extLst>
              </a:tr>
            </a:tbl>
          </a:graphicData>
        </a:graphic>
      </p:graphicFrame>
      <p:graphicFrame>
        <p:nvGraphicFramePr>
          <p:cNvPr id="50" name="Tabla 49">
            <a:extLst>
              <a:ext uri="{FF2B5EF4-FFF2-40B4-BE49-F238E27FC236}">
                <a16:creationId xmlns:a16="http://schemas.microsoft.com/office/drawing/2014/main" id="{A929302A-DD68-3744-A3DD-7BE03F77B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103591"/>
              </p:ext>
            </p:extLst>
          </p:nvPr>
        </p:nvGraphicFramePr>
        <p:xfrm>
          <a:off x="4297435" y="4847427"/>
          <a:ext cx="6848475" cy="1415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48475">
                  <a:extLst>
                    <a:ext uri="{9D8B030D-6E8A-4147-A177-3AD203B41FA5}">
                      <a16:colId xmlns:a16="http://schemas.microsoft.com/office/drawing/2014/main" val="3485384406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La primera prioridad de las mujeres debería ser criar hijos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L" sz="180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42642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El rol más importante de una mujer es cuidar su hogar y cocinar para su familia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ES" sz="105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s-CL" sz="180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88871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ES" sz="1050" b="1" dirty="0">
                          <a:effectLst/>
                          <a:latin typeface=""/>
                        </a:rPr>
                        <a:t>Un hombre debe tener la última palabra sobre las decisiones del hogar</a:t>
                      </a:r>
                      <a:endParaRPr lang="es-CL" sz="1800" b="1" dirty="0">
                        <a:effectLst/>
                        <a:latin typeface="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67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423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>
            <a:extLst>
              <a:ext uri="{FF2B5EF4-FFF2-40B4-BE49-F238E27FC236}">
                <a16:creationId xmlns:a16="http://schemas.microsoft.com/office/drawing/2014/main" id="{55E5D7A3-968B-164D-B8A1-E1C5B992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8150" y="508000"/>
            <a:ext cx="113157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9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2731C226-9F28-CE45-9235-2EF74CFCAF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9300" y="1047750"/>
            <a:ext cx="81534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3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82083D26-35D8-2345-A9B6-2920A299994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3900" y="1073150"/>
            <a:ext cx="82042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5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9151D2F3-9AFF-EE47-B7C0-CDAC227F282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00250" y="1104900"/>
            <a:ext cx="81915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5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D461E716-26D8-2347-862B-B6FB09A0B9E0}"/>
              </a:ext>
            </a:extLst>
          </p:cNvPr>
          <p:cNvGrpSpPr/>
          <p:nvPr/>
        </p:nvGrpSpPr>
        <p:grpSpPr>
          <a:xfrm>
            <a:off x="73152" y="651619"/>
            <a:ext cx="11420644" cy="5305272"/>
            <a:chOff x="73152" y="651619"/>
            <a:chExt cx="11420644" cy="530527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76F48C2B-B36A-C840-ACF7-126122E69598}"/>
                </a:ext>
              </a:extLst>
            </p:cNvPr>
            <p:cNvSpPr/>
            <p:nvPr/>
          </p:nvSpPr>
          <p:spPr>
            <a:xfrm>
              <a:off x="9324754" y="2705986"/>
              <a:ext cx="2169042" cy="1446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Actitudes de los estudiantes hacia la igualdad de género</a:t>
              </a:r>
            </a:p>
          </p:txBody>
        </p:sp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4089C8D2-41F6-DD4E-BE2A-D17D8AFB8A8F}"/>
                </a:ext>
              </a:extLst>
            </p:cNvPr>
            <p:cNvSpPr/>
            <p:nvPr/>
          </p:nvSpPr>
          <p:spPr>
            <a:xfrm>
              <a:off x="4591989" y="651619"/>
              <a:ext cx="2456121" cy="1233377"/>
            </a:xfrm>
            <a:prstGeom prst="roundRect">
              <a:avLst/>
            </a:prstGeom>
            <a:noFill/>
            <a:ln w="19050">
              <a:solidFill>
                <a:srgbClr val="1E4C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Características de la socialización en la escuela</a:t>
              </a:r>
            </a:p>
            <a:p>
              <a:endParaRPr lang="es-CL" sz="1200" b="1" dirty="0">
                <a:solidFill>
                  <a:schemeClr val="tx1"/>
                </a:solidFill>
                <a:latin typeface="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chemeClr val="tx1"/>
                  </a:solidFill>
                  <a:latin typeface=""/>
                </a:rPr>
                <a:t>Apertura a la discusión en el aula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chemeClr val="tx1"/>
                  </a:solidFill>
                  <a:latin typeface=""/>
                </a:rPr>
                <a:t>Proporción de mujeres en el aula </a:t>
              </a:r>
            </a:p>
          </p:txBody>
        </p:sp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7845857C-891F-8C4A-8D3C-49F3182E5B9A}"/>
                </a:ext>
              </a:extLst>
            </p:cNvPr>
            <p:cNvSpPr/>
            <p:nvPr/>
          </p:nvSpPr>
          <p:spPr>
            <a:xfrm>
              <a:off x="698204" y="2828261"/>
              <a:ext cx="2456121" cy="123337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Recursos de la familia</a:t>
              </a:r>
            </a:p>
            <a:p>
              <a:endParaRPr lang="es-CL" sz="1200" b="1" dirty="0">
                <a:solidFill>
                  <a:schemeClr val="tx1"/>
                </a:solidFill>
                <a:latin typeface="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chemeClr val="tx1"/>
                  </a:solidFill>
                  <a:latin typeface=""/>
                </a:rPr>
                <a:t>Nivel educacional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chemeClr val="tx1"/>
                  </a:solidFill>
                  <a:latin typeface=""/>
                </a:rPr>
                <a:t>Libros en el hogar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chemeClr val="tx1"/>
                  </a:solidFill>
                  <a:latin typeface=""/>
                </a:rPr>
                <a:t>Ingresos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771FB6A5-702F-1C4E-884F-956AF1F617A7}"/>
                </a:ext>
              </a:extLst>
            </p:cNvPr>
            <p:cNvCxnSpPr>
              <a:cxnSpLocks/>
              <a:stCxn id="38" idx="6"/>
              <a:endCxn id="4" idx="2"/>
            </p:cNvCxnSpPr>
            <p:nvPr/>
          </p:nvCxnSpPr>
          <p:spPr>
            <a:xfrm flipV="1">
              <a:off x="6881922" y="3429000"/>
              <a:ext cx="2442832" cy="1804877"/>
            </a:xfrm>
            <a:prstGeom prst="straightConnector1">
              <a:avLst/>
            </a:prstGeom>
            <a:solidFill>
              <a:srgbClr val="1E4C9F"/>
            </a:solidFill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D113D11-2E39-BC4A-8ABC-411AC1442B2F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>
              <a:off x="5820050" y="1884996"/>
              <a:ext cx="3504704" cy="15440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72E26A08-82E5-DB40-AE4A-B96EB898AC83}"/>
                </a:ext>
              </a:extLst>
            </p:cNvPr>
            <p:cNvCxnSpPr>
              <a:cxnSpLocks/>
              <a:stCxn id="6" idx="3"/>
              <a:endCxn id="4" idx="2"/>
            </p:cNvCxnSpPr>
            <p:nvPr/>
          </p:nvCxnSpPr>
          <p:spPr>
            <a:xfrm flipV="1">
              <a:off x="3154325" y="3429000"/>
              <a:ext cx="6170429" cy="159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1B577E01-1907-D54E-9BF4-7EFD1A80E2CA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>
              <a:off x="5820050" y="1884996"/>
              <a:ext cx="22539" cy="14988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F71DC1C-86A6-1F48-A8CC-058D9A818B46}"/>
                </a:ext>
              </a:extLst>
            </p:cNvPr>
            <p:cNvSpPr/>
            <p:nvPr/>
          </p:nvSpPr>
          <p:spPr>
            <a:xfrm>
              <a:off x="5797401" y="3383813"/>
              <a:ext cx="90376" cy="12227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200" b="1">
                <a:solidFill>
                  <a:schemeClr val="tx1"/>
                </a:solidFill>
                <a:latin typeface=""/>
              </a:endParaRP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C432D263-6F42-7F4B-A313-9755B7EFCB0C}"/>
                </a:ext>
              </a:extLst>
            </p:cNvPr>
            <p:cNvCxnSpPr>
              <a:cxnSpLocks/>
              <a:stCxn id="5" idx="2"/>
              <a:endCxn id="26" idx="1"/>
            </p:cNvCxnSpPr>
            <p:nvPr/>
          </p:nvCxnSpPr>
          <p:spPr>
            <a:xfrm>
              <a:off x="5820050" y="1884996"/>
              <a:ext cx="2206147" cy="24154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0A54F97-36DA-1446-8141-0EE5710BEDE9}"/>
                </a:ext>
              </a:extLst>
            </p:cNvPr>
            <p:cNvSpPr/>
            <p:nvPr/>
          </p:nvSpPr>
          <p:spPr>
            <a:xfrm>
              <a:off x="8012962" y="4282583"/>
              <a:ext cx="90376" cy="12227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200" b="1">
                <a:solidFill>
                  <a:schemeClr val="tx1"/>
                </a:solidFill>
                <a:latin typeface=""/>
              </a:endParaRPr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F92E5A21-5558-0F46-9590-AC4B023E26FB}"/>
                </a:ext>
              </a:extLst>
            </p:cNvPr>
            <p:cNvCxnSpPr>
              <a:cxnSpLocks/>
              <a:stCxn id="6" idx="2"/>
              <a:endCxn id="38" idx="2"/>
            </p:cNvCxnSpPr>
            <p:nvPr/>
          </p:nvCxnSpPr>
          <p:spPr>
            <a:xfrm>
              <a:off x="1926265" y="4061638"/>
              <a:ext cx="2786615" cy="1172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ángulo redondeado 31">
              <a:extLst>
                <a:ext uri="{FF2B5EF4-FFF2-40B4-BE49-F238E27FC236}">
                  <a16:creationId xmlns:a16="http://schemas.microsoft.com/office/drawing/2014/main" id="{B4924B3A-DC81-BF49-8B68-31D67A5967CF}"/>
                </a:ext>
              </a:extLst>
            </p:cNvPr>
            <p:cNvSpPr/>
            <p:nvPr/>
          </p:nvSpPr>
          <p:spPr>
            <a:xfrm>
              <a:off x="2689455" y="4132538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H3 (+)</a:t>
              </a:r>
            </a:p>
          </p:txBody>
        </p:sp>
        <p:sp>
          <p:nvSpPr>
            <p:cNvPr id="33" name="Rectángulo redondeado 32">
              <a:extLst>
                <a:ext uri="{FF2B5EF4-FFF2-40B4-BE49-F238E27FC236}">
                  <a16:creationId xmlns:a16="http://schemas.microsoft.com/office/drawing/2014/main" id="{28156C54-1906-DE44-8BA3-FF8D7A686E38}"/>
                </a:ext>
              </a:extLst>
            </p:cNvPr>
            <p:cNvSpPr/>
            <p:nvPr/>
          </p:nvSpPr>
          <p:spPr>
            <a:xfrm>
              <a:off x="6881922" y="4387187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H2 (+)</a:t>
              </a:r>
            </a:p>
          </p:txBody>
        </p:sp>
        <p:sp>
          <p:nvSpPr>
            <p:cNvPr id="34" name="Rectángulo redondeado 33">
              <a:extLst>
                <a:ext uri="{FF2B5EF4-FFF2-40B4-BE49-F238E27FC236}">
                  <a16:creationId xmlns:a16="http://schemas.microsoft.com/office/drawing/2014/main" id="{80C63C6F-2BE9-DA47-A0B2-51F5C49B2334}"/>
                </a:ext>
              </a:extLst>
            </p:cNvPr>
            <p:cNvSpPr/>
            <p:nvPr/>
          </p:nvSpPr>
          <p:spPr>
            <a:xfrm>
              <a:off x="3092371" y="3041805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H1 (+)</a:t>
              </a:r>
            </a:p>
          </p:txBody>
        </p:sp>
        <p:sp>
          <p:nvSpPr>
            <p:cNvPr id="35" name="Rectángulo redondeado 34">
              <a:extLst>
                <a:ext uri="{FF2B5EF4-FFF2-40B4-BE49-F238E27FC236}">
                  <a16:creationId xmlns:a16="http://schemas.microsoft.com/office/drawing/2014/main" id="{118494E0-B056-3B4D-AB42-7993EF6EFAD6}"/>
                </a:ext>
              </a:extLst>
            </p:cNvPr>
            <p:cNvSpPr/>
            <p:nvPr/>
          </p:nvSpPr>
          <p:spPr>
            <a:xfrm>
              <a:off x="5100423" y="1963065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H5 (-)</a:t>
              </a:r>
            </a:p>
          </p:txBody>
        </p:sp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3B4B5465-5341-994F-8228-197DEA7287C7}"/>
                </a:ext>
              </a:extLst>
            </p:cNvPr>
            <p:cNvSpPr/>
            <p:nvPr/>
          </p:nvSpPr>
          <p:spPr>
            <a:xfrm>
              <a:off x="6617776" y="2672421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H6 (-)</a:t>
              </a:r>
            </a:p>
          </p:txBody>
        </p:sp>
        <p:sp>
          <p:nvSpPr>
            <p:cNvPr id="37" name="Rectángulo redondeado 36">
              <a:extLst>
                <a:ext uri="{FF2B5EF4-FFF2-40B4-BE49-F238E27FC236}">
                  <a16:creationId xmlns:a16="http://schemas.microsoft.com/office/drawing/2014/main" id="{D0B10C23-66EA-B849-A3A3-29F23E9F6994}"/>
                </a:ext>
              </a:extLst>
            </p:cNvPr>
            <p:cNvSpPr/>
            <p:nvPr/>
          </p:nvSpPr>
          <p:spPr>
            <a:xfrm>
              <a:off x="6470567" y="1919078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H4 (+)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56E9D67-0D47-5A48-BD1E-4F63899E1346}"/>
                </a:ext>
              </a:extLst>
            </p:cNvPr>
            <p:cNvSpPr/>
            <p:nvPr/>
          </p:nvSpPr>
          <p:spPr>
            <a:xfrm>
              <a:off x="4712880" y="4510863"/>
              <a:ext cx="2169042" cy="14460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chemeClr val="tx1"/>
                  </a:solidFill>
                  <a:latin typeface=""/>
                </a:rPr>
                <a:t>Actitudes de los apoderados hacia la igualdad de género</a:t>
              </a:r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6B1CC410-F77E-9148-A76A-BEA312B3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" y="2476042"/>
              <a:ext cx="1134749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ángulo redondeado 52">
              <a:extLst>
                <a:ext uri="{FF2B5EF4-FFF2-40B4-BE49-F238E27FC236}">
                  <a16:creationId xmlns:a16="http://schemas.microsoft.com/office/drawing/2014/main" id="{84C63226-DD02-0F43-BE88-B3181E0F0C11}"/>
                </a:ext>
              </a:extLst>
            </p:cNvPr>
            <p:cNvSpPr/>
            <p:nvPr/>
          </p:nvSpPr>
          <p:spPr>
            <a:xfrm>
              <a:off x="73152" y="2065816"/>
              <a:ext cx="1504026" cy="431933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050" dirty="0">
                  <a:solidFill>
                    <a:schemeClr val="tx1"/>
                  </a:solidFill>
                  <a:latin typeface=""/>
                </a:rPr>
                <a:t>Nivel Escuela </a:t>
              </a:r>
              <a:endParaRPr lang="es-CL" sz="900" dirty="0">
                <a:solidFill>
                  <a:schemeClr val="tx1"/>
                </a:solidFill>
                <a:latin typeface=""/>
              </a:endParaRPr>
            </a:p>
          </p:txBody>
        </p:sp>
        <p:sp>
          <p:nvSpPr>
            <p:cNvPr id="54" name="Rectángulo redondeado 53">
              <a:extLst>
                <a:ext uri="{FF2B5EF4-FFF2-40B4-BE49-F238E27FC236}">
                  <a16:creationId xmlns:a16="http://schemas.microsoft.com/office/drawing/2014/main" id="{29A05A01-B6AB-B344-B07B-C5692F19DAA6}"/>
                </a:ext>
              </a:extLst>
            </p:cNvPr>
            <p:cNvSpPr/>
            <p:nvPr/>
          </p:nvSpPr>
          <p:spPr>
            <a:xfrm>
              <a:off x="73152" y="2436186"/>
              <a:ext cx="1504026" cy="431933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050" dirty="0">
                  <a:solidFill>
                    <a:schemeClr val="tx1"/>
                  </a:solidFill>
                  <a:latin typeface=""/>
                </a:rPr>
                <a:t>Nivel Estudiante </a:t>
              </a:r>
              <a:endParaRPr lang="es-CL" sz="900" dirty="0">
                <a:solidFill>
                  <a:schemeClr val="tx1"/>
                </a:solidFill>
                <a:latin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72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D461E716-26D8-2347-862B-B6FB09A0B9E0}"/>
              </a:ext>
            </a:extLst>
          </p:cNvPr>
          <p:cNvGrpSpPr/>
          <p:nvPr/>
        </p:nvGrpSpPr>
        <p:grpSpPr>
          <a:xfrm>
            <a:off x="73152" y="651619"/>
            <a:ext cx="11420644" cy="5305272"/>
            <a:chOff x="73152" y="651619"/>
            <a:chExt cx="11420644" cy="5305272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76F48C2B-B36A-C840-ACF7-126122E69598}"/>
                </a:ext>
              </a:extLst>
            </p:cNvPr>
            <p:cNvSpPr/>
            <p:nvPr/>
          </p:nvSpPr>
          <p:spPr>
            <a:xfrm>
              <a:off x="9324754" y="2705986"/>
              <a:ext cx="2169042" cy="1446028"/>
            </a:xfrm>
            <a:prstGeom prst="ellipse">
              <a:avLst/>
            </a:prstGeom>
            <a:noFill/>
            <a:ln w="19050">
              <a:solidFill>
                <a:srgbClr val="1E4C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rgbClr val="1E4C9F"/>
                  </a:solidFill>
                  <a:latin typeface=""/>
                </a:rPr>
                <a:t>Actitudes de los estudiantes hacia la igualdad de género</a:t>
              </a:r>
            </a:p>
          </p:txBody>
        </p:sp>
        <p:sp>
          <p:nvSpPr>
            <p:cNvPr id="5" name="Rectángulo redondeado 4">
              <a:extLst>
                <a:ext uri="{FF2B5EF4-FFF2-40B4-BE49-F238E27FC236}">
                  <a16:creationId xmlns:a16="http://schemas.microsoft.com/office/drawing/2014/main" id="{4089C8D2-41F6-DD4E-BE2A-D17D8AFB8A8F}"/>
                </a:ext>
              </a:extLst>
            </p:cNvPr>
            <p:cNvSpPr/>
            <p:nvPr/>
          </p:nvSpPr>
          <p:spPr>
            <a:xfrm>
              <a:off x="4591989" y="651619"/>
              <a:ext cx="2456121" cy="1233377"/>
            </a:xfrm>
            <a:prstGeom prst="roundRect">
              <a:avLst/>
            </a:prstGeom>
            <a:noFill/>
            <a:ln w="19050">
              <a:solidFill>
                <a:srgbClr val="1E4C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200" b="1" dirty="0">
                  <a:solidFill>
                    <a:srgbClr val="1E4C9F"/>
                  </a:solidFill>
                  <a:latin typeface=""/>
                </a:rPr>
                <a:t>Características de la socialización en la escuela</a:t>
              </a:r>
            </a:p>
            <a:p>
              <a:endParaRPr lang="es-CL" sz="1200" b="1" dirty="0">
                <a:solidFill>
                  <a:srgbClr val="1E4C9F"/>
                </a:solidFill>
                <a:latin typeface="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rgbClr val="1E4C9F"/>
                  </a:solidFill>
                  <a:latin typeface=""/>
                </a:rPr>
                <a:t>Apertura a la discusión en el aula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rgbClr val="1E4C9F"/>
                  </a:solidFill>
                  <a:latin typeface=""/>
                </a:rPr>
                <a:t>Proporción de mujeres en el aula </a:t>
              </a:r>
            </a:p>
          </p:txBody>
        </p:sp>
        <p:sp>
          <p:nvSpPr>
            <p:cNvPr id="6" name="Rectángulo redondeado 5">
              <a:extLst>
                <a:ext uri="{FF2B5EF4-FFF2-40B4-BE49-F238E27FC236}">
                  <a16:creationId xmlns:a16="http://schemas.microsoft.com/office/drawing/2014/main" id="{7845857C-891F-8C4A-8D3C-49F3182E5B9A}"/>
                </a:ext>
              </a:extLst>
            </p:cNvPr>
            <p:cNvSpPr/>
            <p:nvPr/>
          </p:nvSpPr>
          <p:spPr>
            <a:xfrm>
              <a:off x="698204" y="2828261"/>
              <a:ext cx="2456121" cy="1233377"/>
            </a:xfrm>
            <a:prstGeom prst="roundRect">
              <a:avLst/>
            </a:prstGeom>
            <a:noFill/>
            <a:ln w="19050">
              <a:solidFill>
                <a:srgbClr val="1E4C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200" b="1" dirty="0">
                  <a:solidFill>
                    <a:srgbClr val="1E4C9F"/>
                  </a:solidFill>
                  <a:latin typeface=""/>
                </a:rPr>
                <a:t>Recursos de la familia</a:t>
              </a:r>
            </a:p>
            <a:p>
              <a:endParaRPr lang="es-CL" sz="1200" b="1" dirty="0">
                <a:solidFill>
                  <a:srgbClr val="1E4C9F"/>
                </a:solidFill>
                <a:latin typeface="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rgbClr val="1E4C9F"/>
                  </a:solidFill>
                  <a:latin typeface=""/>
                </a:rPr>
                <a:t>Nivel educacional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rgbClr val="1E4C9F"/>
                  </a:solidFill>
                  <a:latin typeface=""/>
                </a:rPr>
                <a:t>Libros en el hogar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CL" sz="1050" dirty="0">
                  <a:solidFill>
                    <a:srgbClr val="1E4C9F"/>
                  </a:solidFill>
                  <a:latin typeface=""/>
                </a:rPr>
                <a:t>Ingresos</a:t>
              </a:r>
            </a:p>
          </p:txBody>
        </p:sp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771FB6A5-702F-1C4E-884F-956AF1F617A7}"/>
                </a:ext>
              </a:extLst>
            </p:cNvPr>
            <p:cNvCxnSpPr>
              <a:cxnSpLocks/>
              <a:stCxn id="38" idx="6"/>
              <a:endCxn id="4" idx="2"/>
            </p:cNvCxnSpPr>
            <p:nvPr/>
          </p:nvCxnSpPr>
          <p:spPr>
            <a:xfrm flipV="1">
              <a:off x="6881922" y="3429000"/>
              <a:ext cx="2442832" cy="1804877"/>
            </a:xfrm>
            <a:prstGeom prst="straightConnector1">
              <a:avLst/>
            </a:prstGeom>
            <a:solidFill>
              <a:srgbClr val="1E4C9F"/>
            </a:solidFill>
            <a:ln w="19050">
              <a:solidFill>
                <a:srgbClr val="1E4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de flecha 9">
              <a:extLst>
                <a:ext uri="{FF2B5EF4-FFF2-40B4-BE49-F238E27FC236}">
                  <a16:creationId xmlns:a16="http://schemas.microsoft.com/office/drawing/2014/main" id="{0D113D11-2E39-BC4A-8ABC-411AC1442B2F}"/>
                </a:ext>
              </a:extLst>
            </p:cNvPr>
            <p:cNvCxnSpPr>
              <a:cxnSpLocks/>
              <a:stCxn id="5" idx="2"/>
              <a:endCxn id="4" idx="2"/>
            </p:cNvCxnSpPr>
            <p:nvPr/>
          </p:nvCxnSpPr>
          <p:spPr>
            <a:xfrm>
              <a:off x="5820050" y="1884996"/>
              <a:ext cx="3504704" cy="1544004"/>
            </a:xfrm>
            <a:prstGeom prst="straightConnector1">
              <a:avLst/>
            </a:prstGeom>
            <a:ln w="19050">
              <a:solidFill>
                <a:srgbClr val="1E4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72E26A08-82E5-DB40-AE4A-B96EB898AC83}"/>
                </a:ext>
              </a:extLst>
            </p:cNvPr>
            <p:cNvCxnSpPr>
              <a:cxnSpLocks/>
              <a:stCxn id="6" idx="3"/>
              <a:endCxn id="4" idx="2"/>
            </p:cNvCxnSpPr>
            <p:nvPr/>
          </p:nvCxnSpPr>
          <p:spPr>
            <a:xfrm flipV="1">
              <a:off x="3154325" y="3429000"/>
              <a:ext cx="6170429" cy="15950"/>
            </a:xfrm>
            <a:prstGeom prst="straightConnector1">
              <a:avLst/>
            </a:prstGeom>
            <a:ln w="19050">
              <a:solidFill>
                <a:srgbClr val="1E4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1B577E01-1907-D54E-9BF4-7EFD1A80E2CA}"/>
                </a:ext>
              </a:extLst>
            </p:cNvPr>
            <p:cNvCxnSpPr>
              <a:cxnSpLocks/>
              <a:stCxn id="5" idx="2"/>
              <a:endCxn id="22" idx="0"/>
            </p:cNvCxnSpPr>
            <p:nvPr/>
          </p:nvCxnSpPr>
          <p:spPr>
            <a:xfrm>
              <a:off x="5820050" y="1884996"/>
              <a:ext cx="22539" cy="1498817"/>
            </a:xfrm>
            <a:prstGeom prst="straightConnector1">
              <a:avLst/>
            </a:prstGeom>
            <a:ln w="19050">
              <a:solidFill>
                <a:srgbClr val="1E4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F71DC1C-86A6-1F48-A8CC-058D9A818B46}"/>
                </a:ext>
              </a:extLst>
            </p:cNvPr>
            <p:cNvSpPr/>
            <p:nvPr/>
          </p:nvSpPr>
          <p:spPr>
            <a:xfrm>
              <a:off x="5797401" y="3383813"/>
              <a:ext cx="90376" cy="122274"/>
            </a:xfrm>
            <a:prstGeom prst="ellipse">
              <a:avLst/>
            </a:prstGeom>
            <a:solidFill>
              <a:srgbClr val="1E4C9F"/>
            </a:solidFill>
            <a:ln w="19050">
              <a:solidFill>
                <a:srgbClr val="1E4C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200" b="1">
                <a:solidFill>
                  <a:srgbClr val="1E4C9F"/>
                </a:solidFill>
                <a:latin typeface=""/>
              </a:endParaRPr>
            </a:p>
          </p:txBody>
        </p: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C432D263-6F42-7F4B-A313-9755B7EFCB0C}"/>
                </a:ext>
              </a:extLst>
            </p:cNvPr>
            <p:cNvCxnSpPr>
              <a:cxnSpLocks/>
              <a:stCxn id="5" idx="2"/>
              <a:endCxn id="26" idx="1"/>
            </p:cNvCxnSpPr>
            <p:nvPr/>
          </p:nvCxnSpPr>
          <p:spPr>
            <a:xfrm>
              <a:off x="5820050" y="1884996"/>
              <a:ext cx="2206147" cy="2415494"/>
            </a:xfrm>
            <a:prstGeom prst="straightConnector1">
              <a:avLst/>
            </a:prstGeom>
            <a:ln w="19050">
              <a:solidFill>
                <a:srgbClr val="1E4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0A54F97-36DA-1446-8141-0EE5710BEDE9}"/>
                </a:ext>
              </a:extLst>
            </p:cNvPr>
            <p:cNvSpPr/>
            <p:nvPr/>
          </p:nvSpPr>
          <p:spPr>
            <a:xfrm>
              <a:off x="8012962" y="4282583"/>
              <a:ext cx="90376" cy="122274"/>
            </a:xfrm>
            <a:prstGeom prst="ellipse">
              <a:avLst/>
            </a:prstGeom>
            <a:solidFill>
              <a:srgbClr val="1E4C9F"/>
            </a:solidFill>
            <a:ln w="19050">
              <a:solidFill>
                <a:srgbClr val="1E4C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1200" b="1">
                <a:solidFill>
                  <a:srgbClr val="1E4C9F"/>
                </a:solidFill>
                <a:latin typeface=""/>
              </a:endParaRPr>
            </a:p>
          </p:txBody>
        </p: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F92E5A21-5558-0F46-9590-AC4B023E26FB}"/>
                </a:ext>
              </a:extLst>
            </p:cNvPr>
            <p:cNvCxnSpPr>
              <a:cxnSpLocks/>
              <a:stCxn id="6" idx="2"/>
              <a:endCxn id="38" idx="2"/>
            </p:cNvCxnSpPr>
            <p:nvPr/>
          </p:nvCxnSpPr>
          <p:spPr>
            <a:xfrm>
              <a:off x="1926265" y="4061638"/>
              <a:ext cx="2786615" cy="1172239"/>
            </a:xfrm>
            <a:prstGeom prst="straightConnector1">
              <a:avLst/>
            </a:prstGeom>
            <a:ln w="19050">
              <a:solidFill>
                <a:srgbClr val="1E4C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ángulo redondeado 31">
              <a:extLst>
                <a:ext uri="{FF2B5EF4-FFF2-40B4-BE49-F238E27FC236}">
                  <a16:creationId xmlns:a16="http://schemas.microsoft.com/office/drawing/2014/main" id="{B4924B3A-DC81-BF49-8B68-31D67A5967CF}"/>
                </a:ext>
              </a:extLst>
            </p:cNvPr>
            <p:cNvSpPr/>
            <p:nvPr/>
          </p:nvSpPr>
          <p:spPr>
            <a:xfrm>
              <a:off x="2689455" y="4132538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rgbClr val="1E4C9F"/>
                  </a:solidFill>
                  <a:latin typeface=""/>
                </a:rPr>
                <a:t>H4 (+)</a:t>
              </a:r>
            </a:p>
          </p:txBody>
        </p:sp>
        <p:sp>
          <p:nvSpPr>
            <p:cNvPr id="33" name="Rectángulo redondeado 32">
              <a:extLst>
                <a:ext uri="{FF2B5EF4-FFF2-40B4-BE49-F238E27FC236}">
                  <a16:creationId xmlns:a16="http://schemas.microsoft.com/office/drawing/2014/main" id="{28156C54-1906-DE44-8BA3-FF8D7A686E38}"/>
                </a:ext>
              </a:extLst>
            </p:cNvPr>
            <p:cNvSpPr/>
            <p:nvPr/>
          </p:nvSpPr>
          <p:spPr>
            <a:xfrm>
              <a:off x="6881922" y="4387187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rgbClr val="1E4C9F"/>
                  </a:solidFill>
                  <a:latin typeface=""/>
                </a:rPr>
                <a:t>H3 (+)</a:t>
              </a:r>
            </a:p>
          </p:txBody>
        </p:sp>
        <p:sp>
          <p:nvSpPr>
            <p:cNvPr id="34" name="Rectángulo redondeado 33">
              <a:extLst>
                <a:ext uri="{FF2B5EF4-FFF2-40B4-BE49-F238E27FC236}">
                  <a16:creationId xmlns:a16="http://schemas.microsoft.com/office/drawing/2014/main" id="{80C63C6F-2BE9-DA47-A0B2-51F5C49B2334}"/>
                </a:ext>
              </a:extLst>
            </p:cNvPr>
            <p:cNvSpPr/>
            <p:nvPr/>
          </p:nvSpPr>
          <p:spPr>
            <a:xfrm>
              <a:off x="3092371" y="3041805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rgbClr val="1E4C9F"/>
                  </a:solidFill>
                  <a:latin typeface=""/>
                </a:rPr>
                <a:t>H2 (+)</a:t>
              </a:r>
            </a:p>
          </p:txBody>
        </p:sp>
        <p:sp>
          <p:nvSpPr>
            <p:cNvPr id="35" name="Rectángulo redondeado 34">
              <a:extLst>
                <a:ext uri="{FF2B5EF4-FFF2-40B4-BE49-F238E27FC236}">
                  <a16:creationId xmlns:a16="http://schemas.microsoft.com/office/drawing/2014/main" id="{118494E0-B056-3B4D-AB42-7993EF6EFAD6}"/>
                </a:ext>
              </a:extLst>
            </p:cNvPr>
            <p:cNvSpPr/>
            <p:nvPr/>
          </p:nvSpPr>
          <p:spPr>
            <a:xfrm>
              <a:off x="5100423" y="1963065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rgbClr val="1E4C9F"/>
                  </a:solidFill>
                  <a:latin typeface=""/>
                </a:rPr>
                <a:t>H6 (-)</a:t>
              </a:r>
            </a:p>
          </p:txBody>
        </p:sp>
        <p:sp>
          <p:nvSpPr>
            <p:cNvPr id="36" name="Rectángulo redondeado 35">
              <a:extLst>
                <a:ext uri="{FF2B5EF4-FFF2-40B4-BE49-F238E27FC236}">
                  <a16:creationId xmlns:a16="http://schemas.microsoft.com/office/drawing/2014/main" id="{3B4B5465-5341-994F-8228-197DEA7287C7}"/>
                </a:ext>
              </a:extLst>
            </p:cNvPr>
            <p:cNvSpPr/>
            <p:nvPr/>
          </p:nvSpPr>
          <p:spPr>
            <a:xfrm>
              <a:off x="6617776" y="2672421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rgbClr val="1E4C9F"/>
                  </a:solidFill>
                  <a:latin typeface=""/>
                </a:rPr>
                <a:t>H6 (-)</a:t>
              </a:r>
            </a:p>
          </p:txBody>
        </p:sp>
        <p:sp>
          <p:nvSpPr>
            <p:cNvPr id="37" name="Rectángulo redondeado 36">
              <a:extLst>
                <a:ext uri="{FF2B5EF4-FFF2-40B4-BE49-F238E27FC236}">
                  <a16:creationId xmlns:a16="http://schemas.microsoft.com/office/drawing/2014/main" id="{D0B10C23-66EA-B849-A3A3-29F23E9F6994}"/>
                </a:ext>
              </a:extLst>
            </p:cNvPr>
            <p:cNvSpPr/>
            <p:nvPr/>
          </p:nvSpPr>
          <p:spPr>
            <a:xfrm>
              <a:off x="6470567" y="1919078"/>
              <a:ext cx="901853" cy="484651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rgbClr val="1E4C9F"/>
                  </a:solidFill>
                  <a:latin typeface=""/>
                </a:rPr>
                <a:t>H5 (+)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B56E9D67-0D47-5A48-BD1E-4F63899E1346}"/>
                </a:ext>
              </a:extLst>
            </p:cNvPr>
            <p:cNvSpPr/>
            <p:nvPr/>
          </p:nvSpPr>
          <p:spPr>
            <a:xfrm>
              <a:off x="4712880" y="4510863"/>
              <a:ext cx="2169042" cy="1446028"/>
            </a:xfrm>
            <a:prstGeom prst="ellipse">
              <a:avLst/>
            </a:prstGeom>
            <a:noFill/>
            <a:ln w="19050">
              <a:solidFill>
                <a:srgbClr val="1E4C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sz="1200" b="1" dirty="0">
                  <a:solidFill>
                    <a:srgbClr val="1E4C9F"/>
                  </a:solidFill>
                  <a:latin typeface=""/>
                </a:rPr>
                <a:t>Actitudes de los apoderados hacia la igualdad de género</a:t>
              </a:r>
            </a:p>
          </p:txBody>
        </p: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6B1CC410-F77E-9148-A76A-BEA312B3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" y="2476042"/>
              <a:ext cx="11347492" cy="0"/>
            </a:xfrm>
            <a:prstGeom prst="line">
              <a:avLst/>
            </a:prstGeom>
            <a:ln>
              <a:solidFill>
                <a:srgbClr val="1E4C9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ángulo redondeado 52">
              <a:extLst>
                <a:ext uri="{FF2B5EF4-FFF2-40B4-BE49-F238E27FC236}">
                  <a16:creationId xmlns:a16="http://schemas.microsoft.com/office/drawing/2014/main" id="{84C63226-DD02-0F43-BE88-B3181E0F0C11}"/>
                </a:ext>
              </a:extLst>
            </p:cNvPr>
            <p:cNvSpPr/>
            <p:nvPr/>
          </p:nvSpPr>
          <p:spPr>
            <a:xfrm>
              <a:off x="73152" y="2065816"/>
              <a:ext cx="1504026" cy="431933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050" dirty="0">
                  <a:solidFill>
                    <a:srgbClr val="1E4C9F"/>
                  </a:solidFill>
                  <a:latin typeface=""/>
                </a:rPr>
                <a:t>Nivel Escuela </a:t>
              </a:r>
              <a:endParaRPr lang="es-CL" sz="900" dirty="0">
                <a:solidFill>
                  <a:srgbClr val="1E4C9F"/>
                </a:solidFill>
                <a:latin typeface=""/>
              </a:endParaRPr>
            </a:p>
          </p:txBody>
        </p:sp>
        <p:sp>
          <p:nvSpPr>
            <p:cNvPr id="54" name="Rectángulo redondeado 53">
              <a:extLst>
                <a:ext uri="{FF2B5EF4-FFF2-40B4-BE49-F238E27FC236}">
                  <a16:creationId xmlns:a16="http://schemas.microsoft.com/office/drawing/2014/main" id="{29A05A01-B6AB-B344-B07B-C5692F19DAA6}"/>
                </a:ext>
              </a:extLst>
            </p:cNvPr>
            <p:cNvSpPr/>
            <p:nvPr/>
          </p:nvSpPr>
          <p:spPr>
            <a:xfrm>
              <a:off x="73152" y="2436186"/>
              <a:ext cx="1504026" cy="431933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CL" sz="1050" dirty="0">
                  <a:solidFill>
                    <a:srgbClr val="1E4C9F"/>
                  </a:solidFill>
                  <a:latin typeface=""/>
                </a:rPr>
                <a:t>Nivel Estudiante </a:t>
              </a:r>
              <a:endParaRPr lang="es-CL" sz="900" dirty="0">
                <a:solidFill>
                  <a:srgbClr val="1E4C9F"/>
                </a:solidFill>
                <a:latin typeface=""/>
              </a:endParaRPr>
            </a:p>
          </p:txBody>
        </p:sp>
      </p:grpSp>
      <p:sp>
        <p:nvSpPr>
          <p:cNvPr id="24" name="Rectángulo redondeado 5">
            <a:extLst>
              <a:ext uri="{FF2B5EF4-FFF2-40B4-BE49-F238E27FC236}">
                <a16:creationId xmlns:a16="http://schemas.microsoft.com/office/drawing/2014/main" id="{54FD79C5-CA6B-4E44-843B-30D99246B304}"/>
              </a:ext>
            </a:extLst>
          </p:cNvPr>
          <p:cNvSpPr/>
          <p:nvPr/>
        </p:nvSpPr>
        <p:spPr>
          <a:xfrm>
            <a:off x="1038357" y="5850565"/>
            <a:ext cx="1775815" cy="698195"/>
          </a:xfrm>
          <a:prstGeom prst="roundRect">
            <a:avLst/>
          </a:prstGeom>
          <a:noFill/>
          <a:ln w="19050">
            <a:solidFill>
              <a:srgbClr val="1E4C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200" b="1" dirty="0">
                <a:solidFill>
                  <a:srgbClr val="1E4C9F"/>
                </a:solidFill>
                <a:latin typeface=""/>
              </a:rPr>
              <a:t>Sexo del estudiante</a:t>
            </a:r>
          </a:p>
        </p:txBody>
      </p:sp>
      <p:cxnSp>
        <p:nvCxnSpPr>
          <p:cNvPr id="3" name="Conector: angular 2">
            <a:extLst>
              <a:ext uri="{FF2B5EF4-FFF2-40B4-BE49-F238E27FC236}">
                <a16:creationId xmlns:a16="http://schemas.microsoft.com/office/drawing/2014/main" id="{F0EF3794-9A58-45E5-8041-0520CF1F4213}"/>
              </a:ext>
            </a:extLst>
          </p:cNvPr>
          <p:cNvCxnSpPr>
            <a:cxnSpLocks/>
            <a:stCxn id="24" idx="3"/>
            <a:endCxn id="4" idx="4"/>
          </p:cNvCxnSpPr>
          <p:nvPr/>
        </p:nvCxnSpPr>
        <p:spPr>
          <a:xfrm flipV="1">
            <a:off x="2814172" y="4152014"/>
            <a:ext cx="7595103" cy="2047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redondeado 33">
            <a:extLst>
              <a:ext uri="{FF2B5EF4-FFF2-40B4-BE49-F238E27FC236}">
                <a16:creationId xmlns:a16="http://schemas.microsoft.com/office/drawing/2014/main" id="{49A36C11-404E-4E64-A159-2D3122018ECD}"/>
              </a:ext>
            </a:extLst>
          </p:cNvPr>
          <p:cNvSpPr/>
          <p:nvPr/>
        </p:nvSpPr>
        <p:spPr>
          <a:xfrm>
            <a:off x="2726506" y="5805388"/>
            <a:ext cx="901853" cy="484651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 b="1" dirty="0">
                <a:solidFill>
                  <a:srgbClr val="1E4C9F"/>
                </a:solidFill>
                <a:latin typeface=""/>
              </a:rPr>
              <a:t>H1 (+)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945E0AC-F691-4F3D-8D94-2EC29AA7B69A}"/>
              </a:ext>
            </a:extLst>
          </p:cNvPr>
          <p:cNvSpPr/>
          <p:nvPr/>
        </p:nvSpPr>
        <p:spPr>
          <a:xfrm>
            <a:off x="119270" y="159026"/>
            <a:ext cx="11903908" cy="65861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E9D9ECD4-859F-4C68-87DA-C5220DCD3D7D}"/>
              </a:ext>
            </a:extLst>
          </p:cNvPr>
          <p:cNvSpPr txBox="1"/>
          <p:nvPr/>
        </p:nvSpPr>
        <p:spPr>
          <a:xfrm>
            <a:off x="168822" y="237254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rgbClr val="1E4C9F"/>
                </a:solidFill>
              </a:rPr>
              <a:t>H7 (+)</a:t>
            </a:r>
            <a:endParaRPr lang="es-CL" sz="1400" b="1" dirty="0">
              <a:solidFill>
                <a:srgbClr val="1E4C9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5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E3AD0F-A5C5-4ED8-9C99-37E92938C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55" t="26655" r="10242" b="10733"/>
          <a:stretch/>
        </p:blipFill>
        <p:spPr>
          <a:xfrm>
            <a:off x="0" y="-3460"/>
            <a:ext cx="12261028" cy="686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79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281</Words>
  <Application>Microsoft Office PowerPoint</Application>
  <PresentationFormat>Panorámica</PresentationFormat>
  <Paragraphs>57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Miranda</dc:creator>
  <cp:lastModifiedBy>Anais Herrera Leighton (anais.herrera)</cp:lastModifiedBy>
  <cp:revision>9</cp:revision>
  <dcterms:created xsi:type="dcterms:W3CDTF">2021-11-03T17:00:36Z</dcterms:created>
  <dcterms:modified xsi:type="dcterms:W3CDTF">2021-11-17T11:30:49Z</dcterms:modified>
</cp:coreProperties>
</file>