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8"/>
  </p:notesMasterIdLst>
  <p:handoutMasterIdLst>
    <p:handoutMasterId r:id="rId39"/>
  </p:handoutMasterIdLst>
  <p:sldIdLst>
    <p:sldId id="311" r:id="rId3"/>
    <p:sldId id="354" r:id="rId4"/>
    <p:sldId id="319" r:id="rId5"/>
    <p:sldId id="353" r:id="rId6"/>
    <p:sldId id="357" r:id="rId7"/>
    <p:sldId id="356" r:id="rId8"/>
    <p:sldId id="381" r:id="rId9"/>
    <p:sldId id="323" r:id="rId10"/>
    <p:sldId id="355" r:id="rId11"/>
    <p:sldId id="371" r:id="rId12"/>
    <p:sldId id="382" r:id="rId13"/>
    <p:sldId id="358" r:id="rId14"/>
    <p:sldId id="359" r:id="rId15"/>
    <p:sldId id="373" r:id="rId16"/>
    <p:sldId id="384" r:id="rId17"/>
    <p:sldId id="360" r:id="rId18"/>
    <p:sldId id="372" r:id="rId19"/>
    <p:sldId id="377" r:id="rId20"/>
    <p:sldId id="376" r:id="rId21"/>
    <p:sldId id="378" r:id="rId22"/>
    <p:sldId id="374" r:id="rId23"/>
    <p:sldId id="375" r:id="rId24"/>
    <p:sldId id="383" r:id="rId25"/>
    <p:sldId id="362" r:id="rId26"/>
    <p:sldId id="367" r:id="rId27"/>
    <p:sldId id="379" r:id="rId28"/>
    <p:sldId id="380" r:id="rId29"/>
    <p:sldId id="385" r:id="rId30"/>
    <p:sldId id="364" r:id="rId31"/>
    <p:sldId id="363" r:id="rId32"/>
    <p:sldId id="386" r:id="rId33"/>
    <p:sldId id="365" r:id="rId34"/>
    <p:sldId id="369" r:id="rId35"/>
    <p:sldId id="370" r:id="rId36"/>
    <p:sldId id="331" r:id="rId3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Dax-Bold" pitchFamily="50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A7C2"/>
    <a:srgbClr val="FDA000"/>
    <a:srgbClr val="595959"/>
    <a:srgbClr val="1630A6"/>
    <a:srgbClr val="8FBE00"/>
    <a:srgbClr val="FF0000"/>
    <a:srgbClr val="C7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2" autoAdjust="0"/>
    <p:restoredTop sz="88991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43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95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55ED58DB-5CE2-4BC8-BD5E-E9604DCE24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61A24DBC-57EE-479E-9032-165A1E0C26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302084" name="Rectangle 4">
            <a:extLst>
              <a:ext uri="{FF2B5EF4-FFF2-40B4-BE49-F238E27FC236}">
                <a16:creationId xmlns:a16="http://schemas.microsoft.com/office/drawing/2014/main" id="{70001BB2-34DD-4907-ADCE-AFB4571DAA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id="{24212548-4C99-4397-8246-CDD65D632F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DD5D5B1-64FA-416E-837F-A0539D3CAF5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E219E6B-A5FF-4A72-A3CA-71712D1F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65C4696-6031-473E-9E29-0C51875A09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02A9A573-A5CC-4E4C-BDC8-31F064AF91C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6F84292-C664-40C8-859B-03926BD79B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2691682-A494-4E41-A020-366562A135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he-IL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8155205-FEBB-4ACB-8981-C10868C35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714B242-CE18-4B22-BE3A-D4FEA71D9872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9F84F8-B73B-4289-9E9F-816DFD1640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07CF2-976A-4FB3-A4C1-284437C0B553}" type="slidenum">
              <a:rPr lang="he-IL" altLang="he-IL"/>
              <a:pPr/>
              <a:t>1</a:t>
            </a:fld>
            <a:endParaRPr lang="en-US" altLang="he-IL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31788B7B-BFCF-4497-B34D-5AC349700A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F9C8A955-F7C5-4042-9507-89A9148A1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C0085-F1E6-48ED-836C-33FC17DDB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7D359-169F-4315-8FB2-4DBC51D53B94}" type="slidenum">
              <a:rPr lang="he-IL" altLang="he-IL"/>
              <a:pPr/>
              <a:t>3</a:t>
            </a:fld>
            <a:endParaRPr lang="en-US" altLang="he-IL"/>
          </a:p>
        </p:txBody>
      </p:sp>
      <p:sp>
        <p:nvSpPr>
          <p:cNvPr id="479234" name="Rectangle 2">
            <a:extLst>
              <a:ext uri="{FF2B5EF4-FFF2-40B4-BE49-F238E27FC236}">
                <a16:creationId xmlns:a16="http://schemas.microsoft.com/office/drawing/2014/main" id="{B768168D-3A9D-442E-842F-A9656A301B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F981A260-775E-4C5B-9034-0B3149849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5DD5D4-5551-4793-956D-401E2A3A7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9C100-56B3-4018-B431-9A560091BFC4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F90C33C9-4788-422E-977E-F9A865E664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2AF63965-ADB4-45F3-8111-0B8D06503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10BC43-0BAE-4CA5-8A17-7865896D77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74502-F847-40AD-B71F-74565FF3B2CA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798722" name="Rectangle 2">
            <a:extLst>
              <a:ext uri="{FF2B5EF4-FFF2-40B4-BE49-F238E27FC236}">
                <a16:creationId xmlns:a16="http://schemas.microsoft.com/office/drawing/2014/main" id="{46C98FE8-1DEC-4922-B117-03BF3F86BF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>
            <a:extLst>
              <a:ext uri="{FF2B5EF4-FFF2-40B4-BE49-F238E27FC236}">
                <a16:creationId xmlns:a16="http://schemas.microsoft.com/office/drawing/2014/main" id="{890B7EAA-73CF-42AD-AFF3-A699FB009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*1: Default for Target Architecture: CPU</a:t>
            </a:r>
          </a:p>
          <a:p>
            <a:r>
              <a:rPr lang="en-US" altLang="he-IL"/>
              <a:t>*2: Default for Target Platform: os-arch</a:t>
            </a:r>
          </a:p>
          <a:p>
            <a:r>
              <a:rPr lang="en-US" altLang="he-IL"/>
              <a:t>*3: Assumption: Build products are based on resources within the view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1768F8-8961-4074-B1CE-ED0E1171F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07446-0A66-420F-88E1-A77B1DBCC0DA}" type="slidenum">
              <a:rPr lang="he-IL" altLang="he-IL"/>
              <a:pPr/>
              <a:t>14</a:t>
            </a:fld>
            <a:endParaRPr lang="en-US" altLang="he-IL"/>
          </a:p>
        </p:txBody>
      </p:sp>
      <p:sp>
        <p:nvSpPr>
          <p:cNvPr id="801794" name="Rectangle 2">
            <a:extLst>
              <a:ext uri="{FF2B5EF4-FFF2-40B4-BE49-F238E27FC236}">
                <a16:creationId xmlns:a16="http://schemas.microsoft.com/office/drawing/2014/main" id="{A077955A-2F5A-4EC3-9EF6-701AEEF8FC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1D77CD40-0274-4002-948C-A37EF648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*1: Tool-specific configuration on each host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609254-4505-4C7D-B3B5-B74505CF5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C80E7-0569-4BBE-8DF6-E3D938794646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10D06E7C-A8EB-428E-A015-C5F8152E52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DDB069D0-FC6B-4480-934D-A19072FC1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814" name="Picture 38">
            <a:extLst>
              <a:ext uri="{FF2B5EF4-FFF2-40B4-BE49-F238E27FC236}">
                <a16:creationId xmlns:a16="http://schemas.microsoft.com/office/drawing/2014/main" id="{A2EF11D5-1EA4-4342-B3CA-6279B21B7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1809" name="Rectangle 33">
            <a:extLst>
              <a:ext uri="{FF2B5EF4-FFF2-40B4-BE49-F238E27FC236}">
                <a16:creationId xmlns:a16="http://schemas.microsoft.com/office/drawing/2014/main" id="{6EAFCEA6-677A-4D8C-B1E5-5AA11CC6DD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05163" y="1306513"/>
            <a:ext cx="5938837" cy="935037"/>
          </a:xfrm>
          <a:prstGeom prst="rect">
            <a:avLst/>
          </a:prstGeom>
          <a:solidFill>
            <a:srgbClr val="F35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31811" name="Rectangle 35">
            <a:extLst>
              <a:ext uri="{FF2B5EF4-FFF2-40B4-BE49-F238E27FC236}">
                <a16:creationId xmlns:a16="http://schemas.microsoft.com/office/drawing/2014/main" id="{C90A2188-0B24-42F0-976F-F7527B6DD3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138" y="2420938"/>
            <a:ext cx="1079500" cy="4435475"/>
          </a:xfrm>
          <a:prstGeom prst="rect">
            <a:avLst/>
          </a:prstGeom>
          <a:solidFill>
            <a:srgbClr val="8FB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31813" name="Rectangle 37">
            <a:extLst>
              <a:ext uri="{FF2B5EF4-FFF2-40B4-BE49-F238E27FC236}">
                <a16:creationId xmlns:a16="http://schemas.microsoft.com/office/drawing/2014/main" id="{B16E97DD-1780-48AF-B512-7AF8639F1C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7488" y="0"/>
            <a:ext cx="935037" cy="1168400"/>
          </a:xfrm>
          <a:prstGeom prst="rect">
            <a:avLst/>
          </a:prstGeom>
          <a:solidFill>
            <a:srgbClr val="8FB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e-IL" altLang="he-IL"/>
          </a:p>
        </p:txBody>
      </p:sp>
      <p:sp>
        <p:nvSpPr>
          <p:cNvPr id="331793" name="Rectangle 17">
            <a:extLst>
              <a:ext uri="{FF2B5EF4-FFF2-40B4-BE49-F238E27FC236}">
                <a16:creationId xmlns:a16="http://schemas.microsoft.com/office/drawing/2014/main" id="{46548EB3-FCF2-471D-9EAF-A526407729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84513" y="2401888"/>
            <a:ext cx="5832475" cy="792162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en-US" altLang="he-IL" noProof="0"/>
              <a:t>Click to edit Master title style</a:t>
            </a:r>
          </a:p>
        </p:txBody>
      </p:sp>
      <p:sp>
        <p:nvSpPr>
          <p:cNvPr id="331792" name="Rectangle 16">
            <a:extLst>
              <a:ext uri="{FF2B5EF4-FFF2-40B4-BE49-F238E27FC236}">
                <a16:creationId xmlns:a16="http://schemas.microsoft.com/office/drawing/2014/main" id="{AD71BE9E-D47B-4EA8-9B47-51781126BB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97213" y="3429000"/>
            <a:ext cx="4824412" cy="792163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10000"/>
              </a:spcBef>
              <a:defRPr sz="15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altLang="he-IL" noProof="0"/>
              <a:t>Click to edit Master subtitle style</a:t>
            </a:r>
          </a:p>
        </p:txBody>
      </p:sp>
      <p:pic>
        <p:nvPicPr>
          <p:cNvPr id="331819" name="Picture 43">
            <a:extLst>
              <a:ext uri="{FF2B5EF4-FFF2-40B4-BE49-F238E27FC236}">
                <a16:creationId xmlns:a16="http://schemas.microsoft.com/office/drawing/2014/main" id="{E684FD0B-1A25-4A1A-B78A-26B4644908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3" y="6092825"/>
            <a:ext cx="252253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1822" name="Picture 46">
            <a:extLst>
              <a:ext uri="{FF2B5EF4-FFF2-40B4-BE49-F238E27FC236}">
                <a16:creationId xmlns:a16="http://schemas.microsoft.com/office/drawing/2014/main" id="{9D617269-3DEF-4061-820F-E87261BB25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06513"/>
            <a:ext cx="16033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823" name="Picture 47">
            <a:extLst>
              <a:ext uri="{FF2B5EF4-FFF2-40B4-BE49-F238E27FC236}">
                <a16:creationId xmlns:a16="http://schemas.microsoft.com/office/drawing/2014/main" id="{D0731550-25B4-4033-9288-7A02C1BB1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2411413"/>
            <a:ext cx="1096963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1824" name="Picture 48">
            <a:extLst>
              <a:ext uri="{FF2B5EF4-FFF2-40B4-BE49-F238E27FC236}">
                <a16:creationId xmlns:a16="http://schemas.microsoft.com/office/drawing/2014/main" id="{58CB90B5-9D14-4724-97C2-6BD8DE91E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1292225"/>
            <a:ext cx="109061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10A7-1298-46C0-AB95-2256D9E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021C-F466-49DA-AF4D-0C9CE8C9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07777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021DD-6DB7-4350-8E67-D16B69BA2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03975" y="1017588"/>
            <a:ext cx="2025650" cy="5018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6EC1-FDD0-4610-8F72-4D8A4F23D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3850" y="1017588"/>
            <a:ext cx="5927725" cy="5018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38796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729-B1A2-4194-AF2F-4AA24A95D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57C0E-4751-4444-8361-30C4DF161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76461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26EF-AAAA-4E78-8E8B-1CBCDA2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C5C5-6B6A-438B-9107-49F52A28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963368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1C7A-9963-414D-A327-43240CF1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410C-3CDA-4FEF-B8ED-2F74FDCC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641020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CBF1-F9FE-4750-AB35-B2F4FBBF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F127-B09F-4470-A811-2A72677CB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2EDD-6269-4467-B180-9C56C36BC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86217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D0A1-5EE6-45A0-8115-1B79E310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E4D1-C39E-4173-B979-061DC6D2E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7E489-FB1A-4EBB-92F4-018229C9A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82551-FF85-4A8A-A54B-B18D87166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BE3A3-ADC3-42BB-B354-3E08EB36F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2199683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9FB4-4DD9-43F5-8485-D7B5934D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256143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081219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8332-53B9-44E8-8053-7E6CFE16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DE6F-4DF8-485D-AC98-6F2D5B97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A4A5F-E27D-4B59-B148-95F37855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52168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B7D9-BE58-4F4A-8985-AB7CB6C9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9E3D-B34B-4444-BBDF-6A234250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7550776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D1D2-3A4A-4B0A-8D2E-DD5FF6D5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64B3-0417-4063-92C7-13B5D7AA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8C819-37FB-40B1-9087-A00500F9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834881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F2C8-55D8-424C-9EAF-1BD3EA7A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CADD8-666A-44F3-8E4C-8FDA4046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2216197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FB326-8832-4E99-8144-C77F5CE0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1825625"/>
            <a:ext cx="1971675" cy="4351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9793E-7938-4CF0-B8BD-94E755877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57626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8625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B6F0-DD21-4D43-8778-079DC68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94D-20EC-4ADE-AE61-5D5CED8C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73317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EBC0-747C-4B9C-BC96-840B7BEA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6690-AB9F-4DA9-9761-470ED7888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1989138"/>
            <a:ext cx="3832225" cy="4046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97B13-2832-47A9-989F-E58416EF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5813" y="1989138"/>
            <a:ext cx="3833812" cy="4046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18894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915E-07BE-4AFE-A474-8EFDA8B0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6E40A-FB78-4B0B-A04C-FAEC4874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8388-03EE-4B0E-BE5E-C84D4E66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90E09-83F8-4516-A933-49015E562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46CFD-5556-4A1E-8F61-B8B397257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25419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638-327D-4C0C-9145-6C3B3FED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351327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66835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A7EF-EDDD-4235-BFCD-63C99165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0A2E-5073-4BD4-9BEB-769E31D1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33C3E-6CE2-46FB-888E-1ED6D4E5C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849851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F096-271F-4E69-9D76-C89E67B2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903AD-1A0D-4B03-8566-C27F9A25B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EE1FD-D1BA-4401-A1B6-FA05A3D0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507122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>
            <a:extLst>
              <a:ext uri="{FF2B5EF4-FFF2-40B4-BE49-F238E27FC236}">
                <a16:creationId xmlns:a16="http://schemas.microsoft.com/office/drawing/2014/main" id="{5152F545-CD56-4299-BF5B-D8D593105E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9275"/>
            <a:ext cx="9144000" cy="10795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62" name="Arc 38">
            <a:extLst>
              <a:ext uri="{FF2B5EF4-FFF2-40B4-BE49-F238E27FC236}">
                <a16:creationId xmlns:a16="http://schemas.microsoft.com/office/drawing/2014/main" id="{859ABA88-DB52-4F8B-BE88-52358F1B9E3C}"/>
              </a:ext>
            </a:extLst>
          </p:cNvPr>
          <p:cNvSpPr>
            <a:spLocks/>
          </p:cNvSpPr>
          <p:nvPr userDrawn="1"/>
        </p:nvSpPr>
        <p:spPr bwMode="auto">
          <a:xfrm rot="-24956001">
            <a:off x="-1267619" y="759619"/>
            <a:ext cx="12658725" cy="8307388"/>
          </a:xfrm>
          <a:custGeom>
            <a:avLst/>
            <a:gdLst>
              <a:gd name="G0" fmla="+- 0 0 0"/>
              <a:gd name="G1" fmla="+- 21299 0 0"/>
              <a:gd name="G2" fmla="+- 21600 0 0"/>
              <a:gd name="T0" fmla="*/ 3594 w 20914"/>
              <a:gd name="T1" fmla="*/ 0 h 21299"/>
              <a:gd name="T2" fmla="*/ 20914 w 20914"/>
              <a:gd name="T3" fmla="*/ 15899 h 21299"/>
              <a:gd name="T4" fmla="*/ 0 w 20914"/>
              <a:gd name="T5" fmla="*/ 21299 h 2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14" h="21299" fill="none" extrusionOk="0">
                <a:moveTo>
                  <a:pt x="3593" y="0"/>
                </a:moveTo>
                <a:cubicBezTo>
                  <a:pt x="11998" y="1418"/>
                  <a:pt x="18783" y="7646"/>
                  <a:pt x="20914" y="15898"/>
                </a:cubicBezTo>
              </a:path>
              <a:path w="20914" h="21299" stroke="0" extrusionOk="0">
                <a:moveTo>
                  <a:pt x="3593" y="0"/>
                </a:moveTo>
                <a:cubicBezTo>
                  <a:pt x="11998" y="1418"/>
                  <a:pt x="18783" y="7646"/>
                  <a:pt x="20914" y="15898"/>
                </a:cubicBezTo>
                <a:lnTo>
                  <a:pt x="0" y="21299"/>
                </a:lnTo>
                <a:close/>
              </a:path>
            </a:pathLst>
          </a:custGeom>
          <a:noFill/>
          <a:ln w="9525">
            <a:solidFill>
              <a:srgbClr val="FFFFFF">
                <a:alpha val="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0AFC0B-CCF6-47BB-BC8F-66E977269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989138"/>
            <a:ext cx="7818437" cy="40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First level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FF79B8E-3E39-44AA-B694-76588DC67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017588"/>
            <a:ext cx="58324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pic>
        <p:nvPicPr>
          <p:cNvPr id="1071" name="Picture 47">
            <a:extLst>
              <a:ext uri="{FF2B5EF4-FFF2-40B4-BE49-F238E27FC236}">
                <a16:creationId xmlns:a16="http://schemas.microsoft.com/office/drawing/2014/main" id="{6B7CB7CD-B5CF-4C66-9879-779A1A6AC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6237288"/>
            <a:ext cx="2090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000" i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1238250" rtl="0" fontAlgn="base">
        <a:spcBef>
          <a:spcPct val="20000"/>
        </a:spcBef>
        <a:spcAft>
          <a:spcPct val="0"/>
        </a:spcAft>
        <a:buClr>
          <a:srgbClr val="F35000"/>
        </a:buClr>
        <a:buSzPct val="1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352425" algn="l" defTabSz="1238250" rtl="0" fontAlgn="base">
        <a:spcBef>
          <a:spcPct val="20000"/>
        </a:spcBef>
        <a:spcAft>
          <a:spcPct val="0"/>
        </a:spcAft>
        <a:buClr>
          <a:srgbClr val="8FBE00"/>
        </a:buClr>
        <a:buSzPct val="15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466850" indent="-361950" algn="l" defTabSz="1238250" rtl="0" fontAlgn="base">
        <a:spcBef>
          <a:spcPct val="20000"/>
        </a:spcBef>
        <a:spcAft>
          <a:spcPct val="0"/>
        </a:spcAft>
        <a:buClr>
          <a:srgbClr val="1630A6"/>
        </a:buClr>
        <a:buSzPct val="15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2085975" indent="-371475" algn="l" defTabSz="1238250" rtl="0" fontAlgn="base">
        <a:spcBef>
          <a:spcPct val="20000"/>
        </a:spcBef>
        <a:spcAft>
          <a:spcPct val="0"/>
        </a:spcAft>
        <a:buClr>
          <a:srgbClr val="FFCC00"/>
        </a:buClr>
        <a:buSzPct val="15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646363" indent="-228600" algn="l" defTabSz="1238250" rtl="0" fontAlgn="base">
        <a:spcBef>
          <a:spcPct val="20000"/>
        </a:spcBef>
        <a:spcAft>
          <a:spcPct val="0"/>
        </a:spcAft>
        <a:buClr>
          <a:srgbClr val="ECBF5E"/>
        </a:buClr>
        <a:buSzPct val="18000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63" name="Picture 27">
            <a:extLst>
              <a:ext uri="{FF2B5EF4-FFF2-40B4-BE49-F238E27FC236}">
                <a16:creationId xmlns:a16="http://schemas.microsoft.com/office/drawing/2014/main" id="{7B879039-1588-4AAB-814E-39302AB272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213"/>
            <a:ext cx="9144000" cy="4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EDC0AFD5-7A1A-41C1-9C84-2A534F28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11600" y="3230563"/>
            <a:ext cx="43942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Text</a:t>
            </a:r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EB0CE2E2-C78F-4B2C-901E-7E6938322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027363"/>
            <a:ext cx="3779838" cy="719137"/>
          </a:xfrm>
          <a:prstGeom prst="rect">
            <a:avLst/>
          </a:prstGeom>
          <a:solidFill>
            <a:srgbClr val="F35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A493E2A9-961B-4D93-8331-526E3E18E9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300"/>
            <a:ext cx="8820150" cy="71913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14358" name="Picture 22">
            <a:extLst>
              <a:ext uri="{FF2B5EF4-FFF2-40B4-BE49-F238E27FC236}">
                <a16:creationId xmlns:a16="http://schemas.microsoft.com/office/drawing/2014/main" id="{B51C34A0-C9CD-4E76-8C68-8507D8510B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0350"/>
            <a:ext cx="6156325" cy="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2" name="Rectangle 26">
            <a:extLst>
              <a:ext uri="{FF2B5EF4-FFF2-40B4-BE49-F238E27FC236}">
                <a16:creationId xmlns:a16="http://schemas.microsoft.com/office/drawing/2014/main" id="{5E16637C-EEC6-4B14-ABAC-59E2972A38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9138" y="0"/>
            <a:ext cx="719137" cy="2916238"/>
          </a:xfrm>
          <a:prstGeom prst="rect">
            <a:avLst/>
          </a:prstGeom>
          <a:solidFill>
            <a:srgbClr val="1630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id="{589E22AF-7550-46EF-8CC3-12BC8470EE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2197100"/>
            <a:ext cx="7596187" cy="719138"/>
          </a:xfrm>
          <a:prstGeom prst="rect">
            <a:avLst/>
          </a:prstGeom>
          <a:solidFill>
            <a:srgbClr val="8FB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pic>
        <p:nvPicPr>
          <p:cNvPr id="14364" name="Picture 28">
            <a:extLst>
              <a:ext uri="{FF2B5EF4-FFF2-40B4-BE49-F238E27FC236}">
                <a16:creationId xmlns:a16="http://schemas.microsoft.com/office/drawing/2014/main" id="{B71F180F-B1FF-44F9-A406-02409E903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6237288"/>
            <a:ext cx="2090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000" i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i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543BFE79-E9E1-4720-88E8-FA8E258833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84513" y="2401888"/>
            <a:ext cx="6059487" cy="1243012"/>
          </a:xfrm>
        </p:spPr>
        <p:txBody>
          <a:bodyPr/>
          <a:lstStyle/>
          <a:p>
            <a:r>
              <a:rPr lang="en-US" altLang="he-IL" b="1">
                <a:latin typeface="Verdana" panose="020B0604030504040204" pitchFamily="34" charset="0"/>
              </a:rPr>
              <a:t>Overview of</a:t>
            </a:r>
            <a:br>
              <a:rPr lang="en-US" altLang="he-IL" b="1">
                <a:latin typeface="Verdana" panose="020B0604030504040204" pitchFamily="34" charset="0"/>
              </a:rPr>
            </a:br>
            <a:r>
              <a:rPr lang="en-US" altLang="he-IL" b="1">
                <a:solidFill>
                  <a:srgbClr val="FF0000"/>
                </a:solidFill>
                <a:latin typeface="Verdana" panose="020B0604030504040204" pitchFamily="34" charset="0"/>
              </a:rPr>
              <a:t>Freemason</a:t>
            </a:r>
            <a:r>
              <a:rPr lang="en-US" altLang="he-IL" b="1">
                <a:latin typeface="Verdana" panose="020B0604030504040204" pitchFamily="34" charset="0"/>
              </a:rPr>
              <a:t> Build System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2834B093-ACF9-46A0-81EA-B2BB2CA02E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300788" y="5373688"/>
            <a:ext cx="2305050" cy="5762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1600"/>
              <a:t>Rafi Einstein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600"/>
              <a:t>November 2006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>
            <a:extLst>
              <a:ext uri="{FF2B5EF4-FFF2-40B4-BE49-F238E27FC236}">
                <a16:creationId xmlns:a16="http://schemas.microsoft.com/office/drawing/2014/main" id="{9F9CDDD3-411F-431C-AF81-CC08A38E3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</p:txBody>
      </p:sp>
      <p:sp>
        <p:nvSpPr>
          <p:cNvPr id="796675" name="Rectangle 3">
            <a:extLst>
              <a:ext uri="{FF2B5EF4-FFF2-40B4-BE49-F238E27FC236}">
                <a16:creationId xmlns:a16="http://schemas.microsoft.com/office/drawing/2014/main" id="{BB6552BC-3355-4575-963B-CAF5DCCAC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18437" cy="46085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Module dependencies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Specification of module dependencies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Shallow/Deep build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Use of pre-built modules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File dependencies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Auto detection of C file dependencies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Generated source files </a:t>
            </a:r>
            <a:r>
              <a:rPr lang="en-US" altLang="he-IL" sz="1400">
                <a:latin typeface="Verdana" panose="020B0604030504040204" pitchFamily="34" charset="0"/>
              </a:rPr>
              <a:t>(*)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Precompiled headers </a:t>
            </a:r>
            <a:r>
              <a:rPr lang="en-US" altLang="he-IL" sz="1400">
                <a:latin typeface="Verdana" panose="020B0604030504040204" pitchFamily="34" charset="0"/>
              </a:rPr>
              <a:t>(*)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Independence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Separation from host environment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Use of canonical build tools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Traceability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Makefile hierarchy and preprocessing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Tool invocations and outputs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IDE Integration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Documentation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9856DBE6-5867-4F2F-B1A2-322C1A61C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53FE9ABF-0C66-40B6-9F9E-7E91BEB81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Architecture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Concepts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Framework Structure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C66C09A0-D1EF-4899-844B-AB1C50CFF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4394200" cy="792163"/>
          </a:xfrm>
        </p:spPr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>
            <a:extLst>
              <a:ext uri="{FF2B5EF4-FFF2-40B4-BE49-F238E27FC236}">
                <a16:creationId xmlns:a16="http://schemas.microsoft.com/office/drawing/2014/main" id="{CEAF75C4-90E6-40F3-884B-40A806015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Concepts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1A00080F-CBF7-4503-B0A7-3DB51EB7D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Builder Host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Builder OS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Target Architecture </a:t>
            </a:r>
            <a:r>
              <a:rPr lang="en-US" altLang="he-IL" sz="1400">
                <a:latin typeface="Verdana" panose="020B0604030504040204" pitchFamily="34" charset="0"/>
              </a:rPr>
              <a:t>(*1)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i386, PPC-604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Target OS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Target Platform </a:t>
            </a:r>
            <a:r>
              <a:rPr lang="en-US" altLang="he-IL" sz="1400">
                <a:latin typeface="Verdana" panose="020B0604030504040204" pitchFamily="34" charset="0"/>
              </a:rPr>
              <a:t>(*2)</a:t>
            </a:r>
            <a:endParaRPr lang="en-US" altLang="he-IL" sz="1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Tool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CC Tool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Product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Program, Library, Shared Object (DLL), FLS, etc.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Module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Attributes (black-box)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 method (white-box)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Source View </a:t>
            </a:r>
            <a:r>
              <a:rPr lang="en-US" altLang="he-IL" sz="1400">
                <a:latin typeface="Verdana" panose="020B0604030504040204" pitchFamily="34" charset="0"/>
              </a:rPr>
              <a:t>(*3)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>
            <a:extLst>
              <a:ext uri="{FF2B5EF4-FFF2-40B4-BE49-F238E27FC236}">
                <a16:creationId xmlns:a16="http://schemas.microsoft.com/office/drawing/2014/main" id="{3F7325C7-4C50-4172-A351-2F928973F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Framework Structure</a:t>
            </a:r>
          </a:p>
        </p:txBody>
      </p:sp>
      <p:sp>
        <p:nvSpPr>
          <p:cNvPr id="800771" name="Rectangle 3">
            <a:extLst>
              <a:ext uri="{FF2B5EF4-FFF2-40B4-BE49-F238E27FC236}">
                <a16:creationId xmlns:a16="http://schemas.microsoft.com/office/drawing/2014/main" id="{6CAFD1AA-A92F-471C-956E-C569F6DDDB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core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bindir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depends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log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variant</a:t>
            </a:r>
          </a:p>
          <a:p>
            <a:pPr marL="0" indent="0">
              <a:lnSpc>
                <a:spcPct val="80000"/>
              </a:lnSpc>
            </a:pPr>
            <a:endParaRPr lang="en-US" altLang="he-IL" sz="120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builder-host/@/HOST (*1)</a:t>
            </a: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builder-os/@/OS</a:t>
            </a:r>
          </a:p>
          <a:p>
            <a:pPr marL="0" indent="0">
              <a:lnSpc>
                <a:spcPct val="80000"/>
              </a:lnSpc>
            </a:pPr>
            <a:endParaRPr lang="en-US" altLang="he-IL" sz="120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module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product/@/PRODUCT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target-arch/ARCH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target-os/OS</a:t>
            </a:r>
          </a:p>
          <a:p>
            <a:pPr lvl="2">
              <a:lnSpc>
                <a:spcPct val="80000"/>
              </a:lnSpc>
            </a:pPr>
            <a:endParaRPr lang="en-US" altLang="he-IL" sz="100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product/@/PRODUCT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target-arch/ARCH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target-os/OS</a:t>
            </a:r>
          </a:p>
          <a:p>
            <a:pPr marL="0" indent="0">
              <a:lnSpc>
                <a:spcPct val="80000"/>
              </a:lnSpc>
            </a:pPr>
            <a:endParaRPr lang="en-US" altLang="he-IL" sz="120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target-arch/@/ARCH</a:t>
            </a: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target-os/@/OS</a:t>
            </a: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target-platform/@/PLATFORM</a:t>
            </a:r>
          </a:p>
        </p:txBody>
      </p:sp>
      <p:sp>
        <p:nvSpPr>
          <p:cNvPr id="800772" name="Rectangle 4">
            <a:extLst>
              <a:ext uri="{FF2B5EF4-FFF2-40B4-BE49-F238E27FC236}">
                <a16:creationId xmlns:a16="http://schemas.microsoft.com/office/drawing/2014/main" id="{94844A68-06FC-497B-8DBE-66DB90316A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tool/@/TOOL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builder-os/OS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target-arch/ARCH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target-os/OS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product/PRODUCT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target-arch/ARCH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target-os/OS</a:t>
            </a:r>
          </a:p>
          <a:p>
            <a:pPr marL="0" indent="0">
              <a:lnSpc>
                <a:spcPct val="80000"/>
              </a:lnSpc>
            </a:pPr>
            <a:endParaRPr lang="en-US" altLang="he-IL" sz="1200">
              <a:latin typeface="Verdana" panose="020B0604030504040204" pitchFamily="34" charset="0"/>
            </a:endParaRPr>
          </a:p>
          <a:p>
            <a:pPr marL="0" indent="0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tool/cc/@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depends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target-arch/ARCH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target-os/OS</a:t>
            </a:r>
          </a:p>
          <a:p>
            <a:pPr lvl="1">
              <a:lnSpc>
                <a:spcPct val="80000"/>
              </a:lnSpc>
            </a:pPr>
            <a:r>
              <a:rPr lang="en-US" altLang="he-IL" sz="1200">
                <a:latin typeface="Verdana" panose="020B0604030504040204" pitchFamily="34" charset="0"/>
              </a:rPr>
              <a:t>product/PRODUCT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target-arch/ARCH</a:t>
            </a:r>
          </a:p>
          <a:p>
            <a:pPr lvl="2">
              <a:lnSpc>
                <a:spcPct val="80000"/>
              </a:lnSpc>
            </a:pPr>
            <a:r>
              <a:rPr lang="en-US" altLang="he-IL" sz="1000">
                <a:latin typeface="Verdana" panose="020B0604030504040204" pitchFamily="34" charset="0"/>
              </a:rPr>
              <a:t>target-os/OS</a:t>
            </a:r>
          </a:p>
          <a:p>
            <a:pPr marL="0" indent="0">
              <a:lnSpc>
                <a:spcPct val="80000"/>
              </a:lnSpc>
            </a:pPr>
            <a:endParaRPr lang="en-US" altLang="he-IL" sz="1200"/>
          </a:p>
        </p:txBody>
      </p:sp>
      <p:sp>
        <p:nvSpPr>
          <p:cNvPr id="800773" name="Text Box 5">
            <a:extLst>
              <a:ext uri="{FF2B5EF4-FFF2-40B4-BE49-F238E27FC236}">
                <a16:creationId xmlns:a16="http://schemas.microsoft.com/office/drawing/2014/main" id="{F8C89036-2BDD-40D7-AE1C-C49155CE6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373688"/>
            <a:ext cx="266382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400">
                <a:latin typeface="Verdana" panose="020B0604030504040204" pitchFamily="34" charset="0"/>
              </a:rPr>
              <a:t>Note: @ - point of dispatch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90E233D5-5FA5-499A-B44B-7B1EB6CD5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1247F005-40B2-4FF5-9C55-4BE978E12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Module Definition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Build Method Specification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Module Attributes Specification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Samples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>
            <a:extLst>
              <a:ext uri="{FF2B5EF4-FFF2-40B4-BE49-F238E27FC236}">
                <a16:creationId xmlns:a16="http://schemas.microsoft.com/office/drawing/2014/main" id="{2D4D803D-0AD2-4D1E-8AB1-6AF41BCB5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4394200" cy="792163"/>
          </a:xfrm>
        </p:spPr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Module Definitions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>
            <a:extLst>
              <a:ext uri="{FF2B5EF4-FFF2-40B4-BE49-F238E27FC236}">
                <a16:creationId xmlns:a16="http://schemas.microsoft.com/office/drawing/2014/main" id="{85D935BC-C84B-46B8-81E7-9C9DCBF0B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Build Method Specification</a:t>
            </a:r>
          </a:p>
        </p:txBody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BFF211EF-BAED-4779-8371-A83E9D83C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Configuration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Module</a:t>
            </a:r>
          </a:p>
          <a:p>
            <a:pPr lvl="3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Name</a:t>
            </a:r>
          </a:p>
          <a:p>
            <a:pPr lvl="3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Product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Host</a:t>
            </a:r>
          </a:p>
          <a:p>
            <a:pPr lvl="3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OS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Target</a:t>
            </a:r>
          </a:p>
          <a:p>
            <a:pPr lvl="3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Architecture</a:t>
            </a:r>
          </a:p>
          <a:p>
            <a:pPr lvl="3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OS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Platform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Tools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Framework Definitions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Module dependencies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Module resources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Framework Rules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EC5D0412-E260-4920-A1B7-5DCBFEA1C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  <a:ea typeface="Arial Unicode MS" pitchFamily="34" charset="-128"/>
              </a:rPr>
              <a:t>Build Method Sample: Program</a:t>
            </a: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95344B29-A045-47D0-9794-37E4E304A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MODULE_NAME=test1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PRODUCT=prog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SRC_ROOT=..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include $(SRC_ROOT)/freemason/4/main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include $(MK)/defs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include $(VROOT)/NBU_SW_INFRA/InfraStruct/defs.mk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CC_INCLUDE += 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CC_SRC_FILES=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	test1.cpp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	main.cpp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900">
                <a:latin typeface="Verdana" panose="020B0604030504040204" pitchFamily="34" charset="0"/>
              </a:rPr>
              <a:t>include $(MK)/rules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900">
              <a:latin typeface="Verdana" panose="020B0604030504040204" pitchFamily="34" charset="0"/>
            </a:endParaRPr>
          </a:p>
        </p:txBody>
      </p:sp>
      <p:sp>
        <p:nvSpPr>
          <p:cNvPr id="808964" name="Text Box 4">
            <a:extLst>
              <a:ext uri="{FF2B5EF4-FFF2-40B4-BE49-F238E27FC236}">
                <a16:creationId xmlns:a16="http://schemas.microsoft.com/office/drawing/2014/main" id="{4448AB85-7D60-44E3-80CE-750D5352D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573463"/>
            <a:ext cx="1512888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000"/>
              <a:t>Module dependencies</a:t>
            </a:r>
          </a:p>
        </p:txBody>
      </p:sp>
      <p:sp>
        <p:nvSpPr>
          <p:cNvPr id="808965" name="Text Box 5">
            <a:extLst>
              <a:ext uri="{FF2B5EF4-FFF2-40B4-BE49-F238E27FC236}">
                <a16:creationId xmlns:a16="http://schemas.microsoft.com/office/drawing/2014/main" id="{8627A124-1E66-4DE2-8ED3-51CB6328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797425"/>
            <a:ext cx="115252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000"/>
              <a:t>Framework rules</a:t>
            </a:r>
          </a:p>
        </p:txBody>
      </p:sp>
      <p:sp>
        <p:nvSpPr>
          <p:cNvPr id="808966" name="Text Box 6">
            <a:extLst>
              <a:ext uri="{FF2B5EF4-FFF2-40B4-BE49-F238E27FC236}">
                <a16:creationId xmlns:a16="http://schemas.microsoft.com/office/drawing/2014/main" id="{3869D42C-9496-4EB7-9E3F-F19BB995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924175"/>
            <a:ext cx="143986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000"/>
              <a:t>Framework definitions</a:t>
            </a:r>
          </a:p>
        </p:txBody>
      </p:sp>
      <p:sp>
        <p:nvSpPr>
          <p:cNvPr id="808967" name="Text Box 7">
            <a:extLst>
              <a:ext uri="{FF2B5EF4-FFF2-40B4-BE49-F238E27FC236}">
                <a16:creationId xmlns:a16="http://schemas.microsoft.com/office/drawing/2014/main" id="{AA3C4D26-9B76-466A-B013-C9BD17A2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276475"/>
            <a:ext cx="100806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000"/>
              <a:t>Configuration</a:t>
            </a:r>
          </a:p>
        </p:txBody>
      </p:sp>
      <p:sp>
        <p:nvSpPr>
          <p:cNvPr id="808968" name="Text Box 8">
            <a:extLst>
              <a:ext uri="{FF2B5EF4-FFF2-40B4-BE49-F238E27FC236}">
                <a16:creationId xmlns:a16="http://schemas.microsoft.com/office/drawing/2014/main" id="{9561BFE7-DAF1-476D-BD1B-C02C70414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149725"/>
            <a:ext cx="1223963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1000"/>
              <a:t>Module resources</a:t>
            </a:r>
          </a:p>
        </p:txBody>
      </p:sp>
      <p:sp>
        <p:nvSpPr>
          <p:cNvPr id="808969" name="Line 9">
            <a:extLst>
              <a:ext uri="{FF2B5EF4-FFF2-40B4-BE49-F238E27FC236}">
                <a16:creationId xmlns:a16="http://schemas.microsoft.com/office/drawing/2014/main" id="{28AB8522-0769-4FC7-B00D-9E684AECF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4941888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8970" name="Line 10">
            <a:extLst>
              <a:ext uri="{FF2B5EF4-FFF2-40B4-BE49-F238E27FC236}">
                <a16:creationId xmlns:a16="http://schemas.microsoft.com/office/drawing/2014/main" id="{4ACB70FB-7F85-486E-90AA-1DF3D70B32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4292600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8971" name="Line 11">
            <a:extLst>
              <a:ext uri="{FF2B5EF4-FFF2-40B4-BE49-F238E27FC236}">
                <a16:creationId xmlns:a16="http://schemas.microsoft.com/office/drawing/2014/main" id="{48A8CABE-21E6-479F-AAED-20991E8A84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7175" y="371633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8972" name="Line 12">
            <a:extLst>
              <a:ext uri="{FF2B5EF4-FFF2-40B4-BE49-F238E27FC236}">
                <a16:creationId xmlns:a16="http://schemas.microsoft.com/office/drawing/2014/main" id="{5AD63FB4-2186-43B8-840C-1C5D9BFDF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068638"/>
            <a:ext cx="42481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8973" name="Line 13">
            <a:extLst>
              <a:ext uri="{FF2B5EF4-FFF2-40B4-BE49-F238E27FC236}">
                <a16:creationId xmlns:a16="http://schemas.microsoft.com/office/drawing/2014/main" id="{E6D14824-78FC-4E77-89E4-26873A720B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75" y="2205038"/>
            <a:ext cx="36004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8974" name="Line 14">
            <a:extLst>
              <a:ext uri="{FF2B5EF4-FFF2-40B4-BE49-F238E27FC236}">
                <a16:creationId xmlns:a16="http://schemas.microsoft.com/office/drawing/2014/main" id="{47DA774A-C213-4407-90F7-77EE7E378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20938"/>
            <a:ext cx="3095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>
            <a:extLst>
              <a:ext uri="{FF2B5EF4-FFF2-40B4-BE49-F238E27FC236}">
                <a16:creationId xmlns:a16="http://schemas.microsoft.com/office/drawing/2014/main" id="{D90B7F9A-B5DB-4E1C-9252-62D1DE621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  <a:ea typeface="Arial Unicode MS" pitchFamily="34" charset="-128"/>
              </a:rPr>
              <a:t>Build Method Sample: Library</a:t>
            </a:r>
          </a:p>
        </p:txBody>
      </p:sp>
      <p:sp>
        <p:nvSpPr>
          <p:cNvPr id="807939" name="Rectangle 3">
            <a:extLst>
              <a:ext uri="{FF2B5EF4-FFF2-40B4-BE49-F238E27FC236}">
                <a16:creationId xmlns:a16="http://schemas.microsoft.com/office/drawing/2014/main" id="{6B60C3C8-B672-4B2E-817F-83307A8F8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818437" cy="43926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MODULE_NAME=mcuInfraStruct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PRODUCT=lib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SRC_ROOT=../..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include $(SRC_ROOT)/freemason/4/main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include $(MK)/defs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CC_CXX_FLAGS += -DGCC_PRINT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CC_INCLUDE +=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include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$(VROOT)/RVLOGGER/include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$(VROOT)/RVFC/include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CC_SRC_BASE=Source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CC_SRC_FILES=\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mcuInfraInterfaceAgent.cpp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mcuInfraLogger.cpp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mcuInfraMemPool.cpp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mcuInfraMsgQReader.cpp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mcuInfraMsgQWriter.cpp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mcuSmStateMachine.cpp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mcuTimer.cpp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mcuTimerDeltaQ.cpp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	mcuTimerManager.cpp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8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800">
                <a:latin typeface="Verdana" panose="020B0604030504040204" pitchFamily="34" charset="0"/>
              </a:rPr>
              <a:t>include $(MK)/rules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DB649A8D-4E05-4CDD-9787-43216DEF6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50A78D47-E044-4EF7-B961-AD3B0401B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Introduction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Rationale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Implementation Notes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>
            <a:extLst>
              <a:ext uri="{FF2B5EF4-FFF2-40B4-BE49-F238E27FC236}">
                <a16:creationId xmlns:a16="http://schemas.microsoft.com/office/drawing/2014/main" id="{CE662127-0B74-4CA3-B67D-CB1D034A5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  <a:ea typeface="Arial Unicode MS" pitchFamily="34" charset="-128"/>
              </a:rPr>
              <a:t>Build Method Sample: Library</a:t>
            </a: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C71BEB1F-DB27-41E9-B484-0EEE7399B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MODULE_NAME=rvfc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PRODUCT=lib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SRC_ROOT=../..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include $(SRC_ROOT)/freemason/4/main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include $(MK)/defs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CC_INCLUDE += include .. Logger/inc $(VROOT) $(VROOT)/RVLOGGER/include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ifeq ($(TARGET_OS),vxworks-5.5)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P=Vx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else ifeq ($(TARGET_OS),win32)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P=Win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$(error Unexpected platform.)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endif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CC_SRC_FILES=\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FileSystem/rvfcFfs.cpp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Logger/srvAgent.cpp 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Logger/srvBuffMng.cpp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Logger/srvConnect.cpp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Logger/srvLogger.cpp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Logger/srvOldLogger.cpp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Logger/srvParam.cpp 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Logger/srvPrsTbl.cpp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Logger/srvQue.cpp   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Logger/srvRsrc.cpp  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MsgQueue/rvfcQueue.cpp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MsgQueue/rvfc$(P)MsgQueue.cpp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Semaphore/rvfc$(P)Semaphore.cpp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Socket/rvfc$(P)Socket.cpp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Sys/RvfcSys$(P).cpp      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Thread/rvfcThreadBase.cpp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Thread/rvfc$(P)Thread.cpp         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	Time/$(P)Time.cpp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he-IL" sz="600">
                <a:latin typeface="Verdana" panose="020B0604030504040204" pitchFamily="34" charset="0"/>
              </a:rPr>
              <a:t>include $(MK)/rules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he-IL" sz="6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>
            <a:extLst>
              <a:ext uri="{FF2B5EF4-FFF2-40B4-BE49-F238E27FC236}">
                <a16:creationId xmlns:a16="http://schemas.microsoft.com/office/drawing/2014/main" id="{2740DBDC-1EA1-490C-839F-88B651606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Module Attributes Specification</a:t>
            </a:r>
          </a:p>
        </p:txBody>
      </p:sp>
      <p:sp>
        <p:nvSpPr>
          <p:cNvPr id="805891" name="Rectangle 3">
            <a:extLst>
              <a:ext uri="{FF2B5EF4-FFF2-40B4-BE49-F238E27FC236}">
                <a16:creationId xmlns:a16="http://schemas.microsoft.com/office/drawing/2014/main" id="{A3DB8BE1-9099-4613-B477-88B92A3F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/>
              <a:t>Attributes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Module name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Module location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Product type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Module dependencies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Integration parameters</a:t>
            </a:r>
          </a:p>
          <a:p>
            <a:pPr>
              <a:lnSpc>
                <a:spcPct val="90000"/>
              </a:lnSpc>
            </a:pPr>
            <a:r>
              <a:rPr lang="en-US" altLang="he-IL"/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Deep build</a:t>
            </a:r>
          </a:p>
          <a:p>
            <a:pPr lvl="2">
              <a:lnSpc>
                <a:spcPct val="90000"/>
              </a:lnSpc>
            </a:pPr>
            <a:r>
              <a:rPr lang="en-US" altLang="he-IL"/>
              <a:t>Module dependencies are referenced in DFS order</a:t>
            </a:r>
          </a:p>
          <a:p>
            <a:pPr lvl="1">
              <a:lnSpc>
                <a:spcPct val="90000"/>
              </a:lnSpc>
            </a:pPr>
            <a:r>
              <a:rPr lang="en-US" altLang="he-IL"/>
              <a:t>Module artifacts are added to the proper tool argument variables</a:t>
            </a:r>
          </a:p>
          <a:p>
            <a:pPr lvl="2">
              <a:lnSpc>
                <a:spcPct val="90000"/>
              </a:lnSpc>
            </a:pPr>
            <a:r>
              <a:rPr lang="en-US" altLang="he-IL"/>
              <a:t>Can be overridden manually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D5E4F55A-AC27-41CC-A4E4-CD2535F00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Module Attributes Sample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C0F72CD8-7181-4E7F-A4F0-8541971EF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he-IL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ifndef _NBU_SW_INFRA_InfraStruct_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_NBU_SW_INFRA_InfraStruct_=1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12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12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MODULE=mcuInfraStruct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MODULE_DIR=$(VROOT)/NBU_SW_INFRA/InfraStruct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MODULE_PRODUCT=lib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12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include $(MK)/module/config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include $(MK)/module/defs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12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#----------------------------------------------------------------------------------------------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1200"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1200">
                <a:latin typeface="Verdana" panose="020B0604030504040204" pitchFamily="34" charset="0"/>
              </a:rPr>
              <a:t>endif # _NBU_SW_INFRA_InfraStruct_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>
            <a:extLst>
              <a:ext uri="{FF2B5EF4-FFF2-40B4-BE49-F238E27FC236}">
                <a16:creationId xmlns:a16="http://schemas.microsoft.com/office/drawing/2014/main" id="{0EB8A1AF-0421-46FA-98F4-1B2AC3C79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5107" name="Rectangle 3">
            <a:extLst>
              <a:ext uri="{FF2B5EF4-FFF2-40B4-BE49-F238E27FC236}">
                <a16:creationId xmlns:a16="http://schemas.microsoft.com/office/drawing/2014/main" id="{B297BBB9-3DAA-44B7-A18D-83712D5BD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Tool and Product Definitions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Generic Tool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CC Tool</a:t>
            </a:r>
          </a:p>
          <a:p>
            <a:pPr lvl="1"/>
            <a:r>
              <a:rPr lang="en-US" altLang="he-IL">
                <a:solidFill>
                  <a:schemeClr val="folHlink"/>
                </a:solidFill>
                <a:latin typeface="Verdana" panose="020B0604030504040204" pitchFamily="34" charset="0"/>
              </a:rPr>
              <a:t>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>
            <a:extLst>
              <a:ext uri="{FF2B5EF4-FFF2-40B4-BE49-F238E27FC236}">
                <a16:creationId xmlns:a16="http://schemas.microsoft.com/office/drawing/2014/main" id="{AF76DC7B-88CC-4D3F-8A04-E2E2732CD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4394200" cy="792163"/>
          </a:xfrm>
        </p:spPr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</a:rPr>
              <a:t>Tool and Product Definitions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>
            <a:extLst>
              <a:ext uri="{FF2B5EF4-FFF2-40B4-BE49-F238E27FC236}">
                <a16:creationId xmlns:a16="http://schemas.microsoft.com/office/drawing/2014/main" id="{F4F4C654-E64C-4386-8487-8F79356F6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Generic Tool Specification</a:t>
            </a:r>
          </a:p>
        </p:txBody>
      </p:sp>
      <p:sp>
        <p:nvSpPr>
          <p:cNvPr id="792579" name="Rectangle 3">
            <a:extLst>
              <a:ext uri="{FF2B5EF4-FFF2-40B4-BE49-F238E27FC236}">
                <a16:creationId xmlns:a16="http://schemas.microsoft.com/office/drawing/2014/main" id="{BBE9FB6A-2014-402E-831D-CA13D25F7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builder-host/HOST/&lt;localhost-TOOL-defs&gt;</a:t>
            </a:r>
          </a:p>
          <a:p>
            <a:r>
              <a:rPr lang="en-US" altLang="he-IL">
                <a:latin typeface="Verdana" panose="020B0604030504040204" pitchFamily="34" charset="0"/>
              </a:rPr>
              <a:t>tool/TOOL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target-arch/ARCH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target-os/OS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product/PRODUCT</a:t>
            </a:r>
          </a:p>
          <a:p>
            <a:pPr lvl="2"/>
            <a:r>
              <a:rPr lang="en-US" altLang="he-IL">
                <a:latin typeface="Verdana" panose="020B0604030504040204" pitchFamily="34" charset="0"/>
              </a:rPr>
              <a:t>target-arch/ARCH</a:t>
            </a:r>
          </a:p>
          <a:p>
            <a:pPr lvl="2"/>
            <a:r>
              <a:rPr lang="en-US" altLang="he-IL">
                <a:latin typeface="Verdana" panose="020B0604030504040204" pitchFamily="34" charset="0"/>
              </a:rPr>
              <a:t>target-os/OS</a:t>
            </a:r>
          </a:p>
          <a:p>
            <a:r>
              <a:rPr lang="en-US" altLang="he-IL">
                <a:latin typeface="Verdana" panose="020B0604030504040204" pitchFamily="34" charset="0"/>
              </a:rPr>
              <a:t>Dispatchers are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tool/defs</a:t>
            </a:r>
            <a:r>
              <a:rPr lang="en-US" altLang="he-IL">
                <a:latin typeface="Verdana" panose="020B0604030504040204" pitchFamily="34" charset="0"/>
              </a:rPr>
              <a:t> and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tool/rules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Unless we use CC tool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>
            <a:extLst>
              <a:ext uri="{FF2B5EF4-FFF2-40B4-BE49-F238E27FC236}">
                <a16:creationId xmlns:a16="http://schemas.microsoft.com/office/drawing/2014/main" id="{78C272B6-78C1-4777-93C6-9D10855C3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CC Tool</a:t>
            </a:r>
          </a:p>
        </p:txBody>
      </p:sp>
      <p:sp>
        <p:nvSpPr>
          <p:cNvPr id="811011" name="Rectangle 3">
            <a:extLst>
              <a:ext uri="{FF2B5EF4-FFF2-40B4-BE49-F238E27FC236}">
                <a16:creationId xmlns:a16="http://schemas.microsoft.com/office/drawing/2014/main" id="{EA330B17-71FA-44A8-B6D9-44DC5EB8F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Structure is similar to that of a generic tool</a:t>
            </a:r>
          </a:p>
          <a:p>
            <a:r>
              <a:rPr lang="en-US" altLang="he-IL">
                <a:latin typeface="Verdana" panose="020B0604030504040204" pitchFamily="34" charset="0"/>
              </a:rPr>
              <a:t>Extra services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Uniform preprocessing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Compilation rules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Automatic source file dependencies generation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Construction of directories for binary files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selected by setting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CC_TOOL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Implicitly,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TOOL</a:t>
            </a:r>
            <a:r>
              <a:rPr lang="en-US" altLang="he-IL">
                <a:latin typeface="Verdana" panose="020B0604030504040204" pitchFamily="34" charset="0"/>
              </a:rPr>
              <a:t> is set to </a:t>
            </a:r>
            <a:r>
              <a:rPr lang="en-US" altLang="he-IL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835C6DDB-D985-4470-B40D-B9CD7B457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2879725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he-IL" sz="1200" b="1"/>
              <a:t>In project configuration file:</a:t>
            </a:r>
          </a:p>
          <a:p>
            <a:endParaRPr lang="en-US" altLang="he-IL" sz="1200" b="1"/>
          </a:p>
          <a:p>
            <a:r>
              <a:rPr lang="en-US" altLang="he-IL" sz="1200"/>
              <a:t>ifeq ($(TARGET_OS),win32)</a:t>
            </a:r>
          </a:p>
          <a:p>
            <a:r>
              <a:rPr lang="en-US" altLang="he-IL" sz="1200"/>
              <a:t>CC_TOOL=msc-12</a:t>
            </a:r>
          </a:p>
          <a:p>
            <a:r>
              <a:rPr lang="en-US" altLang="he-IL" sz="1200"/>
              <a:t>else ifeq ($(TARGET_OS),vxworks-5.5)</a:t>
            </a:r>
          </a:p>
          <a:p>
            <a:r>
              <a:rPr lang="en-US" altLang="he-IL" sz="1200"/>
              <a:t>CC_TOOL=diab-5.0</a:t>
            </a:r>
          </a:p>
          <a:p>
            <a:r>
              <a:rPr lang="en-US" altLang="he-IL" sz="1200"/>
              <a:t>endif</a:t>
            </a:r>
          </a:p>
          <a:p>
            <a:pPr>
              <a:spcBef>
                <a:spcPct val="50000"/>
              </a:spcBef>
            </a:pPr>
            <a:endParaRPr lang="en-US" altLang="he-IL" sz="120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>
            <a:extLst>
              <a:ext uri="{FF2B5EF4-FFF2-40B4-BE49-F238E27FC236}">
                <a16:creationId xmlns:a16="http://schemas.microsoft.com/office/drawing/2014/main" id="{97DFF10A-2ADD-43C9-AFBD-BFDF6437E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Product Definitions</a:t>
            </a:r>
          </a:p>
        </p:txBody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A86D8819-F1A2-4A18-89F3-C02EC3395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Products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Program, Library (.a/.lib), Shared Object (.so/.dll), FLS, RPM, Java Jar, .Net Assembly, etc.</a:t>
            </a:r>
          </a:p>
          <a:p>
            <a:pPr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Template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product/PRODUCT</a:t>
            </a:r>
          </a:p>
          <a:p>
            <a:pPr lvl="2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target-arch/ARCH</a:t>
            </a:r>
          </a:p>
          <a:p>
            <a:pPr lvl="2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target-os/OS</a:t>
            </a:r>
          </a:p>
          <a:p>
            <a:pPr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Instances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product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module/product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tool/TOOL/product</a:t>
            </a:r>
          </a:p>
          <a:p>
            <a:pPr lvl="1">
              <a:lnSpc>
                <a:spcPct val="90000"/>
              </a:lnSpc>
            </a:pPr>
            <a:r>
              <a:rPr lang="en-US" altLang="he-IL">
                <a:latin typeface="Verdana" panose="020B0604030504040204" pitchFamily="34" charset="0"/>
              </a:rPr>
              <a:t>tool/cc/product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>
            <a:extLst>
              <a:ext uri="{FF2B5EF4-FFF2-40B4-BE49-F238E27FC236}">
                <a16:creationId xmlns:a16="http://schemas.microsoft.com/office/drawing/2014/main" id="{7AE62A99-9E91-4803-B2DA-E12C83E7E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DBD04EB8-8E8A-444E-877D-7EDB7B4C7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>
            <a:extLst>
              <a:ext uri="{FF2B5EF4-FFF2-40B4-BE49-F238E27FC236}">
                <a16:creationId xmlns:a16="http://schemas.microsoft.com/office/drawing/2014/main" id="{270BE694-E9F1-465B-B8ED-BE0733635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4394200" cy="792163"/>
          </a:xfrm>
        </p:spPr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6868C8CF-98C4-43B4-A0C1-6514F6B7E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5053013" cy="792163"/>
          </a:xfrm>
        </p:spPr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</a:rPr>
              <a:t>Introduction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>
            <a:extLst>
              <a:ext uri="{FF2B5EF4-FFF2-40B4-BE49-F238E27FC236}">
                <a16:creationId xmlns:a16="http://schemas.microsoft.com/office/drawing/2014/main" id="{AE222864-B94F-4BE9-B72E-D7B8D1688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Target Classification</a:t>
            </a:r>
          </a:p>
        </p:txBody>
      </p:sp>
      <p:sp>
        <p:nvSpPr>
          <p:cNvPr id="788483" name="Rectangle 3">
            <a:extLst>
              <a:ext uri="{FF2B5EF4-FFF2-40B4-BE49-F238E27FC236}">
                <a16:creationId xmlns:a16="http://schemas.microsoft.com/office/drawing/2014/main" id="{4B332535-BD82-4CDC-879C-643594A4A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800">
                <a:latin typeface="Verdana" panose="020B0604030504040204" pitchFamily="34" charset="0"/>
              </a:rPr>
              <a:t>target-arch/ARCH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Typically, CPU of the target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Open Issue!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If not specified, (HOST_ARCH) is used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target-os/OS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If not specified, (HOST_OS) is used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target-platform/PLATFORM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Typically specifies Architecture, OS, and build tools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Build tools can also be specified in a project common definitions file, based on the selected platform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If not specified, (TARGET_OS)-(TARGET_ARCH) is used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>
            <a:extLst>
              <a:ext uri="{FF2B5EF4-FFF2-40B4-BE49-F238E27FC236}">
                <a16:creationId xmlns:a16="http://schemas.microsoft.com/office/drawing/2014/main" id="{196F559C-DBFE-4F56-A570-44019F3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6CFF7C4F-5210-4D62-AF50-9A742D596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>
            <a:extLst>
              <a:ext uri="{FF2B5EF4-FFF2-40B4-BE49-F238E27FC236}">
                <a16:creationId xmlns:a16="http://schemas.microsoft.com/office/drawing/2014/main" id="{DE120093-1BAB-427C-9320-6ABD709E9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4394200" cy="792163"/>
          </a:xfrm>
        </p:spPr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>
            <a:extLst>
              <a:ext uri="{FF2B5EF4-FFF2-40B4-BE49-F238E27FC236}">
                <a16:creationId xmlns:a16="http://schemas.microsoft.com/office/drawing/2014/main" id="{F9D08A1D-01ED-465A-AEBF-C1739A27B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  <p:sp>
        <p:nvSpPr>
          <p:cNvPr id="794627" name="Rectangle 3">
            <a:extLst>
              <a:ext uri="{FF2B5EF4-FFF2-40B4-BE49-F238E27FC236}">
                <a16:creationId xmlns:a16="http://schemas.microsoft.com/office/drawing/2014/main" id="{0F9612F2-8DDA-44B2-8ACA-AFE66E923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Iterations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Refinement of </a:t>
            </a:r>
            <a:r>
              <a:rPr lang="en-US" altLang="he-IL" i="1">
                <a:solidFill>
                  <a:srgbClr val="FF0000"/>
                </a:solidFill>
                <a:latin typeface="Verdana" panose="020B0604030504040204" pitchFamily="34" charset="0"/>
              </a:rPr>
              <a:t>Freemason</a:t>
            </a:r>
            <a:r>
              <a:rPr lang="en-US" altLang="he-IL">
                <a:latin typeface="Verdana" panose="020B0604030504040204" pitchFamily="34" charset="0"/>
              </a:rPr>
              <a:t> features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Setup of MCU Windows and VxWorks 5.5 build environments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Setup of TAMAR-related facilities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VxWorks 6.3 target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Diab 5.4 tools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MCU VxWorks 6.3 build environment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>
            <a:extLst>
              <a:ext uri="{FF2B5EF4-FFF2-40B4-BE49-F238E27FC236}">
                <a16:creationId xmlns:a16="http://schemas.microsoft.com/office/drawing/2014/main" id="{F6FC3BFC-F6F0-40B0-A339-336181ED4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DF5CCD1F-8C03-40DD-ABC1-5A44BF6E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IDE integration</a:t>
            </a:r>
          </a:p>
          <a:p>
            <a:r>
              <a:rPr lang="en-US" altLang="he-IL">
                <a:latin typeface="Verdana" panose="020B0604030504040204" pitchFamily="34" charset="0"/>
              </a:rPr>
              <a:t>Build parallelization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make –j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distcc, ccache</a:t>
            </a:r>
          </a:p>
          <a:p>
            <a:pPr lvl="1"/>
            <a:r>
              <a:rPr lang="en-US" altLang="he-IL">
                <a:latin typeface="Verdana" panose="020B0604030504040204" pitchFamily="34" charset="0"/>
              </a:rPr>
              <a:t>Incredibuild (not likely)</a:t>
            </a:r>
            <a:endParaRPr lang="en-US" altLang="he-IL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>
            <a:extLst>
              <a:ext uri="{FF2B5EF4-FFF2-40B4-BE49-F238E27FC236}">
                <a16:creationId xmlns:a16="http://schemas.microsoft.com/office/drawing/2014/main" id="{EB2F8D2B-5E4A-4D34-AEA5-00EF6E889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5053013" cy="792163"/>
          </a:xfrm>
        </p:spPr>
        <p:txBody>
          <a:bodyPr/>
          <a:lstStyle/>
          <a:p>
            <a:r>
              <a:rPr lang="en-US" altLang="he-IL" sz="2600"/>
              <a:t>Thank you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3E30EC2D-AD81-43E6-947F-FE3402F7A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Rationale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AD2914CB-A388-40C3-93A3-AC85B3394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74850"/>
            <a:ext cx="7818437" cy="4046538"/>
          </a:xfrm>
        </p:spPr>
        <p:txBody>
          <a:bodyPr/>
          <a:lstStyle/>
          <a:p>
            <a:r>
              <a:rPr lang="en-US" altLang="he-IL" sz="1800">
                <a:latin typeface="Verdana" panose="020B0604030504040204" pitchFamily="34" charset="0"/>
              </a:rPr>
              <a:t>Standardization of the build process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Automation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Rigorous process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“Sourcification” of build methods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Use of canonical build tools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Usability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Uniform build process interface (as much as possible)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For projects, targets, and tools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Work alongside of various IDEs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i.e., VS, Tornado, Eclipse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Reference for other build tools</a:t>
            </a:r>
          </a:p>
          <a:p>
            <a:pPr lvl="2"/>
            <a:r>
              <a:rPr lang="en-US" altLang="he-IL" sz="1600">
                <a:latin typeface="Verdana" panose="020B0604030504040204" pitchFamily="34" charset="0"/>
              </a:rPr>
              <a:t>Integration within the IDE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>
            <a:extLst>
              <a:ext uri="{FF2B5EF4-FFF2-40B4-BE49-F238E27FC236}">
                <a16:creationId xmlns:a16="http://schemas.microsoft.com/office/drawing/2014/main" id="{A7C4B441-1A9B-41A8-BB22-C2B0D0A65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Rationale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DDE87D99-F6E9-449D-AC8A-0BD88BC68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800">
                <a:latin typeface="Verdana" panose="020B0604030504040204" pitchFamily="34" charset="0"/>
              </a:rPr>
              <a:t>Low signature on most projects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Mostly declarative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Arbitrary complexity where required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Build performance</a:t>
            </a:r>
          </a:p>
          <a:p>
            <a:pPr lvl="1"/>
            <a:r>
              <a:rPr lang="en-US" altLang="he-IL"/>
              <a:t>Use of pre-built modules: risks and benefits</a:t>
            </a:r>
          </a:p>
          <a:p>
            <a:pPr lvl="1"/>
            <a:r>
              <a:rPr lang="en-US" altLang="he-IL"/>
              <a:t>Build parallelization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763E2A5D-350B-492A-993C-511A9472C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Implementation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EA0A161D-A0C1-4396-9C35-E7463C8D3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1800">
                <a:latin typeface="Verdana" panose="020B0604030504040204" pitchFamily="34" charset="0"/>
              </a:rPr>
              <a:t>Using GNU make (with extensions) as a primary engine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Extensions enable improved diagnosis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Framework of makefiles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Runs on Windows (native, Cygwin) and Linux</a:t>
            </a:r>
          </a:p>
          <a:p>
            <a:pPr lvl="1"/>
            <a:r>
              <a:rPr lang="en-US" altLang="he-IL" sz="1800">
                <a:latin typeface="Verdana" panose="020B0604030504040204" pitchFamily="34" charset="0"/>
              </a:rPr>
              <a:t>Wherever make, sh and Perl are available</a:t>
            </a:r>
          </a:p>
          <a:p>
            <a:r>
              <a:rPr lang="en-US" altLang="he-IL" sz="1800">
                <a:latin typeface="Verdana" panose="020B0604030504040204" pitchFamily="34" charset="0"/>
              </a:rPr>
              <a:t>Medium-level learn curve for maintainers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>
            <a:extLst>
              <a:ext uri="{FF2B5EF4-FFF2-40B4-BE49-F238E27FC236}">
                <a16:creationId xmlns:a16="http://schemas.microsoft.com/office/drawing/2014/main" id="{85097309-6EC0-4CD9-B180-2F4EE531C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Agenda</a:t>
            </a:r>
          </a:p>
        </p:txBody>
      </p:sp>
      <p:sp>
        <p:nvSpPr>
          <p:cNvPr id="813059" name="Rectangle 3">
            <a:extLst>
              <a:ext uri="{FF2B5EF4-FFF2-40B4-BE49-F238E27FC236}">
                <a16:creationId xmlns:a16="http://schemas.microsoft.com/office/drawing/2014/main" id="{17010F9D-2D6B-4E2D-92CA-3D73883EE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Introduction</a:t>
            </a:r>
          </a:p>
          <a:p>
            <a:r>
              <a:rPr lang="en-US" altLang="he-IL">
                <a:solidFill>
                  <a:srgbClr val="FF0000"/>
                </a:solidFill>
                <a:latin typeface="Verdana" panose="020B0604030504040204" pitchFamily="34" charset="0"/>
              </a:rPr>
              <a:t>Requirements</a:t>
            </a:r>
          </a:p>
          <a:p>
            <a:r>
              <a:rPr lang="en-US" altLang="he-IL">
                <a:latin typeface="Verdana" panose="020B0604030504040204" pitchFamily="34" charset="0"/>
              </a:rPr>
              <a:t>Architecture</a:t>
            </a:r>
          </a:p>
          <a:p>
            <a:r>
              <a:rPr lang="en-US" altLang="he-IL">
                <a:latin typeface="Verdana" panose="020B0604030504040204" pitchFamily="34" charset="0"/>
              </a:rPr>
              <a:t>Module Definition</a:t>
            </a:r>
          </a:p>
          <a:p>
            <a:r>
              <a:rPr lang="en-US" altLang="he-IL">
                <a:latin typeface="Verdana" panose="020B0604030504040204" pitchFamily="34" charset="0"/>
              </a:rPr>
              <a:t>Tool and Product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Target Definitions</a:t>
            </a:r>
          </a:p>
          <a:p>
            <a:r>
              <a:rPr lang="en-US" altLang="he-IL">
                <a:latin typeface="Verdana" panose="020B0604030504040204" pitchFamily="34" charset="0"/>
              </a:rPr>
              <a:t>Project Roadmap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A302E771-98D6-41DC-B4B0-E29FCAEF6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11600" y="2997200"/>
            <a:ext cx="5053013" cy="792163"/>
          </a:xfrm>
        </p:spPr>
        <p:txBody>
          <a:bodyPr/>
          <a:lstStyle/>
          <a:p>
            <a:r>
              <a:rPr lang="en-US" altLang="he-IL" sz="2600">
                <a:latin typeface="Verdan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>
            <a:extLst>
              <a:ext uri="{FF2B5EF4-FFF2-40B4-BE49-F238E27FC236}">
                <a16:creationId xmlns:a16="http://schemas.microsoft.com/office/drawing/2014/main" id="{91C20E80-CA7D-4617-9EEF-DA320BE1B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Verdana" panose="020B0604030504040204" pitchFamily="34" charset="0"/>
              </a:rPr>
              <a:t>Requirements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F0E5DA25-FA69-4E39-9F07-BBF661FC3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7818437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Multiple target platforms (Win32, VxW 5.5, VxW 6.3, Linux)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Multiple host (builder) platforms (Windows, Linux)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Usability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Concise operation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Complete automation</a:t>
            </a:r>
          </a:p>
          <a:p>
            <a:pPr lvl="2">
              <a:lnSpc>
                <a:spcPct val="80000"/>
              </a:lnSpc>
            </a:pPr>
            <a:r>
              <a:rPr lang="en-US" altLang="he-IL" sz="1600">
                <a:latin typeface="Verdana" panose="020B0604030504040204" pitchFamily="34" charset="0"/>
              </a:rPr>
              <a:t>Source-to-Board by one command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Simple module setup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Introduction of new modules, new source files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 system configurability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Targets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Tools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Builder hosts</a:t>
            </a:r>
          </a:p>
          <a:p>
            <a:pPr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Dynamic module configuration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Source file selection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Compilation/Link options</a:t>
            </a:r>
          </a:p>
          <a:p>
            <a:pPr lvl="1">
              <a:lnSpc>
                <a:spcPct val="80000"/>
              </a:lnSpc>
            </a:pPr>
            <a:r>
              <a:rPr lang="en-US" altLang="he-IL" sz="1800">
                <a:latin typeface="Verdana" panose="020B0604030504040204" pitchFamily="34" charset="0"/>
              </a:rPr>
              <a:t>Build variants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ax-Bold" pitchFamily="50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ax-Bold" pitchFamily="50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ax-Bold" pitchFamily="50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Dax-Bold" pitchFamily="50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11127</TotalTime>
  <Words>1468</Words>
  <Application>Microsoft Office PowerPoint</Application>
  <PresentationFormat>On-screen Show (4:3)</PresentationFormat>
  <Paragraphs>418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Wingdings</vt:lpstr>
      <vt:lpstr>Dax-Bold</vt:lpstr>
      <vt:lpstr>Verdana</vt:lpstr>
      <vt:lpstr>Arial Unicode MS</vt:lpstr>
      <vt:lpstr>Courier New</vt:lpstr>
      <vt:lpstr>Default Design</vt:lpstr>
      <vt:lpstr>Custom Design</vt:lpstr>
      <vt:lpstr>Overview of Freemason Build System</vt:lpstr>
      <vt:lpstr>Agenda</vt:lpstr>
      <vt:lpstr>Introduction</vt:lpstr>
      <vt:lpstr>Rationale</vt:lpstr>
      <vt:lpstr>Rationale</vt:lpstr>
      <vt:lpstr>Implementation</vt:lpstr>
      <vt:lpstr>Agenda</vt:lpstr>
      <vt:lpstr>Requirements</vt:lpstr>
      <vt:lpstr>Requirements</vt:lpstr>
      <vt:lpstr>Requirements</vt:lpstr>
      <vt:lpstr>Agenda</vt:lpstr>
      <vt:lpstr>Architecture</vt:lpstr>
      <vt:lpstr>Concepts</vt:lpstr>
      <vt:lpstr>Framework Structure</vt:lpstr>
      <vt:lpstr>Agenda</vt:lpstr>
      <vt:lpstr>Module Definitions</vt:lpstr>
      <vt:lpstr>Build Method Specification</vt:lpstr>
      <vt:lpstr>Build Method Sample: Program</vt:lpstr>
      <vt:lpstr>Build Method Sample: Library</vt:lpstr>
      <vt:lpstr>Build Method Sample: Library</vt:lpstr>
      <vt:lpstr>Module Attributes Specification</vt:lpstr>
      <vt:lpstr>Module Attributes Sample</vt:lpstr>
      <vt:lpstr>Agenda</vt:lpstr>
      <vt:lpstr>Tool and Product Definitions</vt:lpstr>
      <vt:lpstr>Generic Tool Specification</vt:lpstr>
      <vt:lpstr>CC Tool</vt:lpstr>
      <vt:lpstr>Product Definitions</vt:lpstr>
      <vt:lpstr>Agenda</vt:lpstr>
      <vt:lpstr>Target Definitions</vt:lpstr>
      <vt:lpstr>Target Classification</vt:lpstr>
      <vt:lpstr>Agenda</vt:lpstr>
      <vt:lpstr>Project Roadmap</vt:lpstr>
      <vt:lpstr>Project Roadmap</vt:lpstr>
      <vt:lpstr>Project Roadmap</vt:lpstr>
      <vt:lpstr>Thank you</vt:lpstr>
    </vt:vector>
  </TitlesOfParts>
  <Company>JandJ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RE</dc:creator>
  <cp:lastModifiedBy>Rafi</cp:lastModifiedBy>
  <cp:revision>322</cp:revision>
  <dcterms:created xsi:type="dcterms:W3CDTF">2004-09-14T06:10:29Z</dcterms:created>
  <dcterms:modified xsi:type="dcterms:W3CDTF">2025-05-25T06:50:50Z</dcterms:modified>
</cp:coreProperties>
</file>