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12" Type="http://schemas.openxmlformats.org/officeDocument/2006/relationships/image" Target="../media/image74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87.wmf"/><Relationship Id="rId7" Type="http://schemas.openxmlformats.org/officeDocument/2006/relationships/image" Target="../media/image53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11" Type="http://schemas.openxmlformats.org/officeDocument/2006/relationships/image" Target="../media/image60.wmf"/><Relationship Id="rId5" Type="http://schemas.openxmlformats.org/officeDocument/2006/relationships/image" Target="../media/image89.wmf"/><Relationship Id="rId10" Type="http://schemas.openxmlformats.org/officeDocument/2006/relationships/image" Target="../media/image59.wmf"/><Relationship Id="rId4" Type="http://schemas.openxmlformats.org/officeDocument/2006/relationships/image" Target="../media/image88.wmf"/><Relationship Id="rId9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103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12" Type="http://schemas.openxmlformats.org/officeDocument/2006/relationships/image" Target="../media/image102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11" Type="http://schemas.openxmlformats.org/officeDocument/2006/relationships/image" Target="../media/image101.wmf"/><Relationship Id="rId5" Type="http://schemas.openxmlformats.org/officeDocument/2006/relationships/image" Target="../media/image95.wmf"/><Relationship Id="rId15" Type="http://schemas.openxmlformats.org/officeDocument/2006/relationships/image" Target="../media/image10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Relationship Id="rId14" Type="http://schemas.openxmlformats.org/officeDocument/2006/relationships/image" Target="../media/image10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9" Type="http://schemas.openxmlformats.org/officeDocument/2006/relationships/image" Target="../media/image11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0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4" Type="http://schemas.openxmlformats.org/officeDocument/2006/relationships/image" Target="../media/image12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3" Type="http://schemas.openxmlformats.org/officeDocument/2006/relationships/image" Target="../media/image126.wmf"/><Relationship Id="rId7" Type="http://schemas.openxmlformats.org/officeDocument/2006/relationships/image" Target="../media/image130.e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10" Type="http://schemas.openxmlformats.org/officeDocument/2006/relationships/image" Target="../media/image142.emf"/><Relationship Id="rId4" Type="http://schemas.openxmlformats.org/officeDocument/2006/relationships/image" Target="../media/image136.wmf"/><Relationship Id="rId9" Type="http://schemas.openxmlformats.org/officeDocument/2006/relationships/image" Target="../media/image14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728F-3573-401F-BF9A-4832ECB7B746}" type="datetimeFigureOut">
              <a:rPr lang="cs-CZ" smtClean="0"/>
              <a:t>23.10.2020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C10D-CBC3-4339-A0D0-2E2156E32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061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728F-3573-401F-BF9A-4832ECB7B746}" type="datetimeFigureOut">
              <a:rPr lang="cs-CZ" smtClean="0"/>
              <a:t>23.10.2020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C10D-CBC3-4339-A0D0-2E2156E32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63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728F-3573-401F-BF9A-4832ECB7B746}" type="datetimeFigureOut">
              <a:rPr lang="cs-CZ" smtClean="0"/>
              <a:t>23.10.2020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C10D-CBC3-4339-A0D0-2E2156E32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096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728F-3573-401F-BF9A-4832ECB7B746}" type="datetimeFigureOut">
              <a:rPr lang="cs-CZ" smtClean="0"/>
              <a:t>23.10.2020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C10D-CBC3-4339-A0D0-2E2156E32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346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728F-3573-401F-BF9A-4832ECB7B746}" type="datetimeFigureOut">
              <a:rPr lang="cs-CZ" smtClean="0"/>
              <a:t>23.10.2020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C10D-CBC3-4339-A0D0-2E2156E32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07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728F-3573-401F-BF9A-4832ECB7B746}" type="datetimeFigureOut">
              <a:rPr lang="cs-CZ" smtClean="0"/>
              <a:t>23.10.2020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C10D-CBC3-4339-A0D0-2E2156E32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839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728F-3573-401F-BF9A-4832ECB7B746}" type="datetimeFigureOut">
              <a:rPr lang="cs-CZ" smtClean="0"/>
              <a:t>23.10.2020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C10D-CBC3-4339-A0D0-2E2156E32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560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728F-3573-401F-BF9A-4832ECB7B746}" type="datetimeFigureOut">
              <a:rPr lang="cs-CZ" smtClean="0"/>
              <a:t>23.10.2020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C10D-CBC3-4339-A0D0-2E2156E32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814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728F-3573-401F-BF9A-4832ECB7B746}" type="datetimeFigureOut">
              <a:rPr lang="cs-CZ" smtClean="0"/>
              <a:t>23.10.2020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C10D-CBC3-4339-A0D0-2E2156E32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695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728F-3573-401F-BF9A-4832ECB7B746}" type="datetimeFigureOut">
              <a:rPr lang="cs-CZ" smtClean="0"/>
              <a:t>23.10.2020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C10D-CBC3-4339-A0D0-2E2156E32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052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728F-3573-401F-BF9A-4832ECB7B746}" type="datetimeFigureOut">
              <a:rPr lang="cs-CZ" smtClean="0"/>
              <a:t>23.10.2020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C10D-CBC3-4339-A0D0-2E2156E32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871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728F-3573-401F-BF9A-4832ECB7B746}" type="datetimeFigureOut">
              <a:rPr lang="cs-CZ" smtClean="0"/>
              <a:t>23.10.2020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8C10D-CBC3-4339-A0D0-2E2156E32A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472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6.e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0.wmf"/><Relationship Id="rId26" Type="http://schemas.openxmlformats.org/officeDocument/2006/relationships/image" Target="../media/image74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73.w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0.wmf"/><Relationship Id="rId22" Type="http://schemas.openxmlformats.org/officeDocument/2006/relationships/image" Target="../media/image8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60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60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0.wmf"/><Relationship Id="rId22" Type="http://schemas.openxmlformats.org/officeDocument/2006/relationships/image" Target="../media/image5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98.wmf"/><Relationship Id="rId26" Type="http://schemas.openxmlformats.org/officeDocument/2006/relationships/image" Target="../media/image102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29" Type="http://schemas.openxmlformats.org/officeDocument/2006/relationships/oleObject" Target="../embeddings/oleObject106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101.wmf"/><Relationship Id="rId32" Type="http://schemas.openxmlformats.org/officeDocument/2006/relationships/image" Target="../media/image105.w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28" Type="http://schemas.openxmlformats.org/officeDocument/2006/relationships/image" Target="../media/image103.wmf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01.bin"/><Relationship Id="rId31" Type="http://schemas.openxmlformats.org/officeDocument/2006/relationships/oleObject" Target="../embeddings/oleObject107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6.wmf"/><Relationship Id="rId22" Type="http://schemas.openxmlformats.org/officeDocument/2006/relationships/image" Target="../media/image100.wmf"/><Relationship Id="rId27" Type="http://schemas.openxmlformats.org/officeDocument/2006/relationships/oleObject" Target="../embeddings/oleObject105.bin"/><Relationship Id="rId30" Type="http://schemas.openxmlformats.org/officeDocument/2006/relationships/image" Target="../media/image10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2.wmf"/><Relationship Id="rId20" Type="http://schemas.openxmlformats.org/officeDocument/2006/relationships/image" Target="../media/image114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09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1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31.e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0.emf"/><Relationship Id="rId20" Type="http://schemas.openxmlformats.org/officeDocument/2006/relationships/image" Target="../media/image13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2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40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9.wmf"/><Relationship Id="rId20" Type="http://schemas.openxmlformats.org/officeDocument/2006/relationships/image" Target="../media/image14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36.w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8.wmf"/><Relationship Id="rId22" Type="http://schemas.openxmlformats.org/officeDocument/2006/relationships/image" Target="../media/image14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32560" y="1596188"/>
            <a:ext cx="9144000" cy="2410545"/>
          </a:xfrm>
        </p:spPr>
        <p:txBody>
          <a:bodyPr>
            <a:normAutofit/>
          </a:bodyPr>
          <a:lstStyle/>
          <a:p>
            <a:r>
              <a:rPr lang="cs-CZ" dirty="0" smtClean="0"/>
              <a:t>Pokročilá ekonometrie 2:</a:t>
            </a:r>
            <a:br>
              <a:rPr lang="cs-CZ" dirty="0" smtClean="0"/>
            </a:br>
            <a:r>
              <a:rPr lang="cs-CZ" dirty="0" smtClean="0"/>
              <a:t>přednáška </a:t>
            </a:r>
            <a:r>
              <a:rPr lang="en-US" dirty="0" smtClean="0"/>
              <a:t>4</a:t>
            </a:r>
            <a:endParaRPr lang="cs-CZ" sz="47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32560" y="4649444"/>
            <a:ext cx="9144000" cy="1655762"/>
          </a:xfrm>
        </p:spPr>
        <p:txBody>
          <a:bodyPr>
            <a:normAutofit/>
          </a:bodyPr>
          <a:lstStyle/>
          <a:p>
            <a:r>
              <a:rPr lang="cs-CZ" sz="4000" dirty="0" smtClean="0"/>
              <a:t>Ing. Andrea Čížků, Ph.D.</a:t>
            </a:r>
            <a:endParaRPr lang="cs-CZ" sz="4000" dirty="0"/>
          </a:p>
        </p:txBody>
      </p:sp>
    </p:spTree>
    <p:extLst>
      <p:ext uri="{BB962C8B-B14F-4D97-AF65-F5344CB8AC3E}">
        <p14:creationId xmlns:p14="http://schemas.microsoft.com/office/powerpoint/2010/main" val="24522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8694" y="65867"/>
            <a:ext cx="10515600" cy="1325563"/>
          </a:xfrm>
        </p:spPr>
        <p:txBody>
          <a:bodyPr/>
          <a:lstStyle/>
          <a:p>
            <a:r>
              <a:rPr lang="cs-CZ" dirty="0" smtClean="0"/>
              <a:t>Vlastnosti lineární projekce</a:t>
            </a:r>
            <a:endParaRPr lang="cs-CZ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711314" y="1446906"/>
          <a:ext cx="10521215" cy="1653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4" name="Equation" r:id="rId3" imgW="4686120" imgH="736560" progId="Equation.DSMT4">
                  <p:embed/>
                </p:oleObj>
              </mc:Choice>
              <mc:Fallback>
                <p:oleObj name="Equation" r:id="rId3" imgW="4686120" imgH="736560" progId="Equation.DSMT4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314" y="1446906"/>
                        <a:ext cx="10521215" cy="1653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/>
          </p:nvPr>
        </p:nvGraphicFramePr>
        <p:xfrm>
          <a:off x="711314" y="3185800"/>
          <a:ext cx="74993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5" name="Equation" r:id="rId5" imgW="3543120" imgH="330120" progId="Equation.DSMT4">
                  <p:embed/>
                </p:oleObj>
              </mc:Choice>
              <mc:Fallback>
                <p:oleObj name="Equation" r:id="rId5" imgW="3543120" imgH="330120" progId="Equation.DSMT4">
                  <p:embed/>
                  <p:pic>
                    <p:nvPicPr>
                      <p:cNvPr id="10" name="Objek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1314" y="3185800"/>
                        <a:ext cx="74993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911456" y="3896227"/>
          <a:ext cx="10555288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6" name="Equation" r:id="rId7" imgW="4991040" imgH="634680" progId="Equation.DSMT4">
                  <p:embed/>
                </p:oleObj>
              </mc:Choice>
              <mc:Fallback>
                <p:oleObj name="Equation" r:id="rId7" imgW="4991040" imgH="634680" progId="Equation.DSMT4">
                  <p:embed/>
                  <p:pic>
                    <p:nvPicPr>
                      <p:cNvPr id="11" name="Objek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1456" y="3896227"/>
                        <a:ext cx="10555288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/>
          </p:nvPr>
        </p:nvGraphicFramePr>
        <p:xfrm>
          <a:off x="1525268" y="5583727"/>
          <a:ext cx="5621959" cy="597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7" name="Equation" r:id="rId9" imgW="2628720" imgH="279360" progId="Equation.DSMT4">
                  <p:embed/>
                </p:oleObj>
              </mc:Choice>
              <mc:Fallback>
                <p:oleObj name="Equation" r:id="rId9" imgW="2628720" imgH="279360" progId="Equation.DSMT4">
                  <p:embed/>
                  <p:pic>
                    <p:nvPicPr>
                      <p:cNvPr id="12" name="Objek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5268" y="5583727"/>
                        <a:ext cx="5621959" cy="597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ál 12"/>
          <p:cNvSpPr/>
          <p:nvPr/>
        </p:nvSpPr>
        <p:spPr>
          <a:xfrm>
            <a:off x="2575460" y="4225122"/>
            <a:ext cx="2811186" cy="7836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4" name="Přímá spojnice se šipkou 13"/>
          <p:cNvCxnSpPr/>
          <p:nvPr/>
        </p:nvCxnSpPr>
        <p:spPr>
          <a:xfrm flipV="1">
            <a:off x="4056609" y="5008775"/>
            <a:ext cx="8313" cy="6355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3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8694" y="65867"/>
            <a:ext cx="10515600" cy="1325563"/>
          </a:xfrm>
        </p:spPr>
        <p:txBody>
          <a:bodyPr/>
          <a:lstStyle/>
          <a:p>
            <a:r>
              <a:rPr lang="cs-CZ" dirty="0" smtClean="0"/>
              <a:t>Vlastnosti lineární projekce</a:t>
            </a:r>
            <a:endParaRPr lang="cs-CZ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/>
          </p:nvPr>
        </p:nvGraphicFramePr>
        <p:xfrm>
          <a:off x="638694" y="1683456"/>
          <a:ext cx="10918825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8" name="Equation" r:id="rId3" imgW="5422680" imgH="965160" progId="Equation.DSMT4">
                  <p:embed/>
                </p:oleObj>
              </mc:Choice>
              <mc:Fallback>
                <p:oleObj name="Equation" r:id="rId3" imgW="5422680" imgH="965160" progId="Equation.DSMT4">
                  <p:embed/>
                  <p:pic>
                    <p:nvPicPr>
                      <p:cNvPr id="5" name="Objek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8694" y="1683456"/>
                        <a:ext cx="10918825" cy="19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/>
          </p:nvPr>
        </p:nvGraphicFramePr>
        <p:xfrm>
          <a:off x="638694" y="3918582"/>
          <a:ext cx="9955213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9" name="Equation" r:id="rId5" imgW="5168880" imgH="939600" progId="Equation.DSMT4">
                  <p:embed/>
                </p:oleObj>
              </mc:Choice>
              <mc:Fallback>
                <p:oleObj name="Equation" r:id="rId5" imgW="5168880" imgH="939600" progId="Equation.DSMT4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8694" y="3918582"/>
                        <a:ext cx="9955213" cy="180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225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8694" y="65867"/>
            <a:ext cx="10515600" cy="1325563"/>
          </a:xfrm>
        </p:spPr>
        <p:txBody>
          <a:bodyPr/>
          <a:lstStyle/>
          <a:p>
            <a:r>
              <a:rPr lang="cs-CZ" dirty="0" smtClean="0"/>
              <a:t>Vlastnosti lineární projekce</a:t>
            </a:r>
            <a:endParaRPr lang="cs-CZ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/>
          </p:nvPr>
        </p:nvGraphicFramePr>
        <p:xfrm>
          <a:off x="638694" y="1491384"/>
          <a:ext cx="72088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7" name="Equation" r:id="rId3" imgW="3352680" imgH="203040" progId="Equation.DSMT4">
                  <p:embed/>
                </p:oleObj>
              </mc:Choice>
              <mc:Fallback>
                <p:oleObj name="Equation" r:id="rId3" imgW="3352680" imgH="203040" progId="Equation.DSMT4">
                  <p:embed/>
                  <p:pic>
                    <p:nvPicPr>
                      <p:cNvPr id="4" name="Objek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8694" y="1491384"/>
                        <a:ext cx="7208838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/>
          </p:nvPr>
        </p:nvGraphicFramePr>
        <p:xfrm>
          <a:off x="737466" y="2029488"/>
          <a:ext cx="5164570" cy="82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8" name="Equation" r:id="rId5" imgW="2400120" imgH="380880" progId="Equation.DSMT4">
                  <p:embed/>
                </p:oleObj>
              </mc:Choice>
              <mc:Fallback>
                <p:oleObj name="Equation" r:id="rId5" imgW="2400120" imgH="380880" progId="Equation.DSMT4">
                  <p:embed/>
                  <p:pic>
                    <p:nvPicPr>
                      <p:cNvPr id="8" name="Objek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7466" y="2029488"/>
                        <a:ext cx="5164570" cy="820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090210" y="3343453"/>
          <a:ext cx="4014787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9" name="Equation" r:id="rId7" imgW="2273040" imgH="634680" progId="Equation.DSMT4">
                  <p:embed/>
                </p:oleObj>
              </mc:Choice>
              <mc:Fallback>
                <p:oleObj name="Equation" r:id="rId7" imgW="2273040" imgH="634680" progId="Equation.DSMT4">
                  <p:embed/>
                  <p:pic>
                    <p:nvPicPr>
                      <p:cNvPr id="11" name="Objek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0210" y="3343453"/>
                        <a:ext cx="4014787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/>
          </p:nvPr>
        </p:nvGraphicFramePr>
        <p:xfrm>
          <a:off x="5896494" y="2054427"/>
          <a:ext cx="3230881" cy="80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0" name="Equation" r:id="rId9" imgW="1536480" imgH="380880" progId="Equation.DSMT4">
                  <p:embed/>
                </p:oleObj>
              </mc:Choice>
              <mc:Fallback>
                <p:oleObj name="Equation" r:id="rId9" imgW="1536480" imgH="380880" progId="Equation.DSMT4">
                  <p:embed/>
                  <p:pic>
                    <p:nvPicPr>
                      <p:cNvPr id="12" name="Objek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96494" y="2054427"/>
                        <a:ext cx="3230881" cy="801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/>
          </p:nvPr>
        </p:nvGraphicFramePr>
        <p:xfrm>
          <a:off x="5896493" y="3075349"/>
          <a:ext cx="770313" cy="46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1" name="Equation" r:id="rId11" imgW="380880" imgH="228600" progId="Equation.DSMT4">
                  <p:embed/>
                </p:oleObj>
              </mc:Choice>
              <mc:Fallback>
                <p:oleObj name="Equation" r:id="rId11" imgW="380880" imgH="228600" progId="Equation.DSMT4">
                  <p:embed/>
                  <p:pic>
                    <p:nvPicPr>
                      <p:cNvPr id="13" name="Objekt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96493" y="3075349"/>
                        <a:ext cx="770313" cy="462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/>
          </p:nvPr>
        </p:nvGraphicFramePr>
        <p:xfrm>
          <a:off x="5896493" y="3757413"/>
          <a:ext cx="2567511" cy="542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2" name="Equation" r:id="rId13" imgW="1143000" imgH="241200" progId="Equation.DSMT4">
                  <p:embed/>
                </p:oleObj>
              </mc:Choice>
              <mc:Fallback>
                <p:oleObj name="Equation" r:id="rId13" imgW="1143000" imgH="241200" progId="Equation.DSMT4">
                  <p:embed/>
                  <p:pic>
                    <p:nvPicPr>
                      <p:cNvPr id="14" name="Objekt 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96493" y="3757413"/>
                        <a:ext cx="2567511" cy="542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Přímá spojnice se šipkou 14"/>
          <p:cNvCxnSpPr/>
          <p:nvPr/>
        </p:nvCxnSpPr>
        <p:spPr>
          <a:xfrm flipV="1">
            <a:off x="3682538" y="2540034"/>
            <a:ext cx="2302627" cy="8622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kt 17"/>
          <p:cNvGraphicFramePr>
            <a:graphicFrameLocks noChangeAspect="1"/>
          </p:cNvGraphicFramePr>
          <p:nvPr>
            <p:extLst/>
          </p:nvPr>
        </p:nvGraphicFramePr>
        <p:xfrm>
          <a:off x="736600" y="5048626"/>
          <a:ext cx="6399213" cy="13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3" name="Equation" r:id="rId15" imgW="3746160" imgH="774360" progId="Equation.DSMT4">
                  <p:embed/>
                </p:oleObj>
              </mc:Choice>
              <mc:Fallback>
                <p:oleObj name="Equation" r:id="rId15" imgW="3746160" imgH="774360" progId="Equation.DSMT4">
                  <p:embed/>
                  <p:pic>
                    <p:nvPicPr>
                      <p:cNvPr id="18" name="Objekt 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6600" y="5048626"/>
                        <a:ext cx="6399213" cy="132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Přímá spojnice se šipkou 19"/>
          <p:cNvCxnSpPr/>
          <p:nvPr/>
        </p:nvCxnSpPr>
        <p:spPr>
          <a:xfrm flipV="1">
            <a:off x="4688378" y="3416190"/>
            <a:ext cx="1349434" cy="16961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21"/>
          <p:cNvCxnSpPr/>
          <p:nvPr/>
        </p:nvCxnSpPr>
        <p:spPr>
          <a:xfrm flipV="1">
            <a:off x="4696691" y="4120314"/>
            <a:ext cx="1288474" cy="9920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Zobecnění získaných výsledků</a:t>
            </a:r>
            <a:endParaRPr lang="cs-CZ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/>
          </p:nvPr>
        </p:nvGraphicFramePr>
        <p:xfrm>
          <a:off x="838200" y="1549400"/>
          <a:ext cx="9660775" cy="543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1" name="Equation" r:id="rId3" imgW="4736880" imgH="266400" progId="Equation.DSMT4">
                  <p:embed/>
                </p:oleObj>
              </mc:Choice>
              <mc:Fallback>
                <p:oleObj name="Equation" r:id="rId3" imgW="4736880" imgH="266400" progId="Equation.DSMT4">
                  <p:embed/>
                  <p:pic>
                    <p:nvPicPr>
                      <p:cNvPr id="4" name="Objek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549400"/>
                        <a:ext cx="9660775" cy="543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/>
          </p:nvPr>
        </p:nvGraphicFramePr>
        <p:xfrm>
          <a:off x="938213" y="2236788"/>
          <a:ext cx="732631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2" name="Equation" r:id="rId5" imgW="3390840" imgH="380880" progId="Equation.DSMT4">
                  <p:embed/>
                </p:oleObj>
              </mc:Choice>
              <mc:Fallback>
                <p:oleObj name="Equation" r:id="rId5" imgW="3390840" imgH="380880" progId="Equation.DSMT4">
                  <p:embed/>
                  <p:pic>
                    <p:nvPicPr>
                      <p:cNvPr id="5" name="Objek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8213" y="2236788"/>
                        <a:ext cx="7326312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/>
          </p:nvPr>
        </p:nvGraphicFramePr>
        <p:xfrm>
          <a:off x="1038368" y="3203928"/>
          <a:ext cx="8621785" cy="786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3" name="Equation" r:id="rId7" imgW="4178160" imgH="380880" progId="Equation.DSMT4">
                  <p:embed/>
                </p:oleObj>
              </mc:Choice>
              <mc:Fallback>
                <p:oleObj name="Equation" r:id="rId7" imgW="4178160" imgH="380880" progId="Equation.DSMT4">
                  <p:embed/>
                  <p:pic>
                    <p:nvPicPr>
                      <p:cNvPr id="7" name="Objek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8368" y="3203928"/>
                        <a:ext cx="8621785" cy="786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/>
          </p:nvPr>
        </p:nvGraphicFramePr>
        <p:xfrm>
          <a:off x="1591593" y="3990109"/>
          <a:ext cx="8094517" cy="78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4" name="Equation" r:id="rId9" imgW="3905079" imgH="381487" progId="Equation.DSMT4">
                  <p:embed/>
                </p:oleObj>
              </mc:Choice>
              <mc:Fallback>
                <p:oleObj name="Equation" r:id="rId9" imgW="3905079" imgH="381487" progId="Equation.DSMT4">
                  <p:embed/>
                  <p:pic>
                    <p:nvPicPr>
                      <p:cNvPr id="8" name="Objek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91593" y="3990109"/>
                        <a:ext cx="8094517" cy="789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/>
          </p:nvPr>
        </p:nvGraphicFramePr>
        <p:xfrm>
          <a:off x="1642319" y="4874989"/>
          <a:ext cx="7993063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5" name="Equation" r:id="rId11" imgW="4381200" imgH="736560" progId="Equation.DSMT4">
                  <p:embed/>
                </p:oleObj>
              </mc:Choice>
              <mc:Fallback>
                <p:oleObj name="Equation" r:id="rId11" imgW="4381200" imgH="736560" progId="Equation.DSMT4">
                  <p:embed/>
                  <p:pic>
                    <p:nvPicPr>
                      <p:cNvPr id="9" name="Objek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42319" y="4874989"/>
                        <a:ext cx="7993063" cy="134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56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Zobecnění získaných výsledků</a:t>
            </a:r>
            <a:endParaRPr lang="cs-CZ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838200" y="1623494"/>
          <a:ext cx="9203575" cy="576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0" name="Equation" r:id="rId3" imgW="4254480" imgH="266400" progId="Equation.DSMT4">
                  <p:embed/>
                </p:oleObj>
              </mc:Choice>
              <mc:Fallback>
                <p:oleObj name="Equation" r:id="rId3" imgW="4254480" imgH="266400" progId="Equation.DSMT4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23494"/>
                        <a:ext cx="9203575" cy="576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/>
          </p:nvPr>
        </p:nvGraphicFramePr>
        <p:xfrm>
          <a:off x="1034415" y="2310390"/>
          <a:ext cx="8231188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1" name="Equation" r:id="rId5" imgW="4063680" imgH="457200" progId="Equation.DSMT4">
                  <p:embed/>
                </p:oleObj>
              </mc:Choice>
              <mc:Fallback>
                <p:oleObj name="Equation" r:id="rId5" imgW="4063680" imgH="457200" progId="Equation.DSMT4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4415" y="2310390"/>
                        <a:ext cx="8231188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/>
          </p:nvPr>
        </p:nvGraphicFramePr>
        <p:xfrm>
          <a:off x="1138958" y="3458803"/>
          <a:ext cx="8379203" cy="764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2" name="Equation" r:id="rId7" imgW="4178160" imgH="380880" progId="Equation.DSMT4">
                  <p:embed/>
                </p:oleObj>
              </mc:Choice>
              <mc:Fallback>
                <p:oleObj name="Equation" r:id="rId7" imgW="4178160" imgH="380880" progId="Equation.DSMT4">
                  <p:embed/>
                  <p:pic>
                    <p:nvPicPr>
                      <p:cNvPr id="10" name="Objek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38958" y="3458803"/>
                        <a:ext cx="8379203" cy="764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838200" y="4569488"/>
          <a:ext cx="9224694" cy="911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3" name="Equation" r:id="rId9" imgW="4368600" imgH="431640" progId="Equation.DSMT4">
                  <p:embed/>
                </p:oleObj>
              </mc:Choice>
              <mc:Fallback>
                <p:oleObj name="Equation" r:id="rId9" imgW="4368600" imgH="431640" progId="Equation.DSMT4">
                  <p:embed/>
                  <p:pic>
                    <p:nvPicPr>
                      <p:cNvPr id="11" name="Objekt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4569488"/>
                        <a:ext cx="9224694" cy="911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62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608"/>
          </a:xfrm>
        </p:spPr>
        <p:txBody>
          <a:bodyPr/>
          <a:lstStyle/>
          <a:p>
            <a:r>
              <a:rPr lang="cs-CZ" dirty="0" smtClean="0"/>
              <a:t>Odvození </a:t>
            </a:r>
            <a:r>
              <a:rPr lang="cs-CZ" dirty="0" err="1" smtClean="0"/>
              <a:t>Kalmanova</a:t>
            </a:r>
            <a:r>
              <a:rPr lang="cs-CZ" dirty="0" smtClean="0"/>
              <a:t> filtru bez normality</a:t>
            </a:r>
            <a:endParaRPr lang="cs-CZ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/>
          </p:nvPr>
        </p:nvGraphicFramePr>
        <p:xfrm>
          <a:off x="838200" y="1412458"/>
          <a:ext cx="98218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9" name="Equation" r:id="rId3" imgW="4457520" imgH="431640" progId="Equation.DSMT4">
                  <p:embed/>
                </p:oleObj>
              </mc:Choice>
              <mc:Fallback>
                <p:oleObj name="Equation" r:id="rId3" imgW="4457520" imgH="431640" progId="Equation.DSMT4">
                  <p:embed/>
                  <p:pic>
                    <p:nvPicPr>
                      <p:cNvPr id="4" name="Objek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412458"/>
                        <a:ext cx="9821863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/>
          </p:nvPr>
        </p:nvGraphicFramePr>
        <p:xfrm>
          <a:off x="1149350" y="2454275"/>
          <a:ext cx="19859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0" name="Equation" r:id="rId5" imgW="1002960" imgH="266400" progId="Equation.DSMT4">
                  <p:embed/>
                </p:oleObj>
              </mc:Choice>
              <mc:Fallback>
                <p:oleObj name="Equation" r:id="rId5" imgW="1002960" imgH="266400" progId="Equation.DSMT4">
                  <p:embed/>
                  <p:pic>
                    <p:nvPicPr>
                      <p:cNvPr id="7" name="Objek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9350" y="2454275"/>
                        <a:ext cx="1985963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/>
          </p:nvPr>
        </p:nvGraphicFramePr>
        <p:xfrm>
          <a:off x="1146175" y="2982913"/>
          <a:ext cx="24907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1" name="Equation" r:id="rId7" imgW="1193760" imgH="266400" progId="Equation.DSMT4">
                  <p:embed/>
                </p:oleObj>
              </mc:Choice>
              <mc:Fallback>
                <p:oleObj name="Equation" r:id="rId7" imgW="1193760" imgH="266400" progId="Equation.DSMT4">
                  <p:embed/>
                  <p:pic>
                    <p:nvPicPr>
                      <p:cNvPr id="8" name="Objek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6175" y="2982913"/>
                        <a:ext cx="2490788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/>
          </p:nvPr>
        </p:nvGraphicFramePr>
        <p:xfrm>
          <a:off x="1028700" y="3747969"/>
          <a:ext cx="6560820" cy="435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2" name="Equation" r:id="rId9" imgW="3060360" imgH="203040" progId="Equation.DSMT4">
                  <p:embed/>
                </p:oleObj>
              </mc:Choice>
              <mc:Fallback>
                <p:oleObj name="Equation" r:id="rId9" imgW="3060360" imgH="203040" progId="Equation.DSMT4">
                  <p:embed/>
                  <p:pic>
                    <p:nvPicPr>
                      <p:cNvPr id="9" name="Objek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8700" y="3747969"/>
                        <a:ext cx="6560820" cy="435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089025" y="4392613"/>
          <a:ext cx="538321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3" name="Equation" r:id="rId11" imgW="2654280" imgH="380880" progId="Equation.DSMT4">
                  <p:embed/>
                </p:oleObj>
              </mc:Choice>
              <mc:Fallback>
                <p:oleObj name="Equation" r:id="rId11" imgW="2654280" imgH="380880" progId="Equation.DSMT4">
                  <p:embed/>
                  <p:pic>
                    <p:nvPicPr>
                      <p:cNvPr id="11" name="Objek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89025" y="4392613"/>
                        <a:ext cx="5383213" cy="77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/>
          </p:nvPr>
        </p:nvGraphicFramePr>
        <p:xfrm>
          <a:off x="1070351" y="5165725"/>
          <a:ext cx="62690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4" name="Equation" r:id="rId13" imgW="3136680" imgH="380880" progId="Equation.DSMT4">
                  <p:embed/>
                </p:oleObj>
              </mc:Choice>
              <mc:Fallback>
                <p:oleObj name="Equation" r:id="rId13" imgW="3136680" imgH="380880" progId="Equation.DSMT4">
                  <p:embed/>
                  <p:pic>
                    <p:nvPicPr>
                      <p:cNvPr id="12" name="Objekt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70351" y="5165725"/>
                        <a:ext cx="6269037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/>
          </p:nvPr>
        </p:nvGraphicFramePr>
        <p:xfrm>
          <a:off x="4338638" y="2649538"/>
          <a:ext cx="45847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5" name="Equation" r:id="rId15" imgW="2286000" imgH="304560" progId="Equation.DSMT4">
                  <p:embed/>
                </p:oleObj>
              </mc:Choice>
              <mc:Fallback>
                <p:oleObj name="Equation" r:id="rId15" imgW="2286000" imgH="304560" progId="Equation.DSMT4">
                  <p:embed/>
                  <p:pic>
                    <p:nvPicPr>
                      <p:cNvPr id="16" name="Objekt 1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38638" y="2649538"/>
                        <a:ext cx="4584700" cy="611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08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608"/>
          </a:xfrm>
        </p:spPr>
        <p:txBody>
          <a:bodyPr/>
          <a:lstStyle/>
          <a:p>
            <a:r>
              <a:rPr lang="cs-CZ" dirty="0" smtClean="0"/>
              <a:t>Odvození </a:t>
            </a:r>
            <a:r>
              <a:rPr lang="cs-CZ" dirty="0" err="1" smtClean="0"/>
              <a:t>Kalmanova</a:t>
            </a:r>
            <a:r>
              <a:rPr lang="cs-CZ" dirty="0" smtClean="0"/>
              <a:t> filtru bez normality</a:t>
            </a:r>
            <a:endParaRPr lang="cs-CZ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/>
          </p:nvPr>
        </p:nvGraphicFramePr>
        <p:xfrm>
          <a:off x="862935" y="1710257"/>
          <a:ext cx="95535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8" name="Equation" r:id="rId3" imgW="4279680" imgH="431640" progId="Equation.DSMT4">
                  <p:embed/>
                </p:oleObj>
              </mc:Choice>
              <mc:Fallback>
                <p:oleObj name="Equation" r:id="rId3" imgW="4279680" imgH="431640" progId="Equation.DSMT4">
                  <p:embed/>
                  <p:pic>
                    <p:nvPicPr>
                      <p:cNvPr id="5" name="Objek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2935" y="1710257"/>
                        <a:ext cx="9553575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/>
          </p:nvPr>
        </p:nvGraphicFramePr>
        <p:xfrm>
          <a:off x="1062038" y="2754081"/>
          <a:ext cx="20288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9" name="Equation" r:id="rId5" imgW="927000" imgH="266400" progId="Equation.DSMT4">
                  <p:embed/>
                </p:oleObj>
              </mc:Choice>
              <mc:Fallback>
                <p:oleObj name="Equation" r:id="rId5" imgW="927000" imgH="266400" progId="Equation.DSMT4">
                  <p:embed/>
                  <p:pic>
                    <p:nvPicPr>
                      <p:cNvPr id="19" name="Objekt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2038" y="2754081"/>
                        <a:ext cx="2028825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/>
          </p:nvPr>
        </p:nvGraphicFramePr>
        <p:xfrm>
          <a:off x="3103563" y="2758843"/>
          <a:ext cx="18637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0" name="Equation" r:id="rId7" imgW="863280" imgH="266400" progId="Equation.DSMT4">
                  <p:embed/>
                </p:oleObj>
              </mc:Choice>
              <mc:Fallback>
                <p:oleObj name="Equation" r:id="rId7" imgW="863280" imgH="266400" progId="Equation.DSMT4">
                  <p:embed/>
                  <p:pic>
                    <p:nvPicPr>
                      <p:cNvPr id="20" name="Objekt 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3563" y="2758843"/>
                        <a:ext cx="186372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Přímá spojnice se šipkou 20"/>
          <p:cNvCxnSpPr/>
          <p:nvPr/>
        </p:nvCxnSpPr>
        <p:spPr>
          <a:xfrm flipH="1" flipV="1">
            <a:off x="3225336" y="3185375"/>
            <a:ext cx="2" cy="630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kt 21"/>
          <p:cNvGraphicFramePr>
            <a:graphicFrameLocks noChangeAspect="1"/>
          </p:cNvGraphicFramePr>
          <p:nvPr>
            <p:extLst/>
          </p:nvPr>
        </p:nvGraphicFramePr>
        <p:xfrm>
          <a:off x="1061373" y="3733293"/>
          <a:ext cx="915670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1" name="Equation" r:id="rId9" imgW="4800600" imgH="761760" progId="Equation.DSMT4">
                  <p:embed/>
                </p:oleObj>
              </mc:Choice>
              <mc:Fallback>
                <p:oleObj name="Equation" r:id="rId9" imgW="4800600" imgH="761760" progId="Equation.DSMT4">
                  <p:embed/>
                  <p:pic>
                    <p:nvPicPr>
                      <p:cNvPr id="22" name="Objekt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1373" y="3733293"/>
                        <a:ext cx="9156700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214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402"/>
          </a:xfrm>
        </p:spPr>
        <p:txBody>
          <a:bodyPr/>
          <a:lstStyle/>
          <a:p>
            <a:r>
              <a:rPr lang="cs-CZ" dirty="0" smtClean="0"/>
              <a:t>Odvození </a:t>
            </a:r>
            <a:r>
              <a:rPr lang="cs-CZ" dirty="0" err="1" smtClean="0"/>
              <a:t>Kalmanova</a:t>
            </a:r>
            <a:r>
              <a:rPr lang="cs-CZ" dirty="0" smtClean="0"/>
              <a:t> filtru bez normality</a:t>
            </a:r>
            <a:endParaRPr lang="cs-CZ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/>
          </p:nvPr>
        </p:nvGraphicFramePr>
        <p:xfrm>
          <a:off x="928935" y="4225227"/>
          <a:ext cx="2512536" cy="607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2" name="Equation" r:id="rId3" imgW="1104840" imgH="266400" progId="Equation.DSMT4">
                  <p:embed/>
                </p:oleObj>
              </mc:Choice>
              <mc:Fallback>
                <p:oleObj name="Equation" r:id="rId3" imgW="1104840" imgH="266400" progId="Equation.DSMT4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935" y="4225227"/>
                        <a:ext cx="2512536" cy="607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/>
          </p:nvPr>
        </p:nvGraphicFramePr>
        <p:xfrm>
          <a:off x="1006475" y="2527157"/>
          <a:ext cx="7189788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3" name="Equation" r:id="rId5" imgW="3327120" imgH="304560" progId="Equation.DSMT4">
                  <p:embed/>
                </p:oleObj>
              </mc:Choice>
              <mc:Fallback>
                <p:oleObj name="Equation" r:id="rId5" imgW="3327120" imgH="304560" progId="Equation.DSMT4">
                  <p:embed/>
                  <p:pic>
                    <p:nvPicPr>
                      <p:cNvPr id="13" name="Objekt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6475" y="2527157"/>
                        <a:ext cx="7189788" cy="658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/>
          </p:nvPr>
        </p:nvGraphicFramePr>
        <p:xfrm>
          <a:off x="847725" y="1547669"/>
          <a:ext cx="39719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4" name="Equation" r:id="rId7" imgW="2387520" imgH="380880" progId="Equation.DSMT4">
                  <p:embed/>
                </p:oleObj>
              </mc:Choice>
              <mc:Fallback>
                <p:oleObj name="Equation" r:id="rId7" imgW="2387520" imgH="380880" progId="Equation.DSMT4">
                  <p:embed/>
                  <p:pic>
                    <p:nvPicPr>
                      <p:cNvPr id="14" name="Objekt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7725" y="1547669"/>
                        <a:ext cx="3971925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/>
          </p:nvPr>
        </p:nvGraphicFramePr>
        <p:xfrm>
          <a:off x="5851525" y="1512744"/>
          <a:ext cx="42291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5" name="Equation" r:id="rId9" imgW="2577960" imgH="444240" progId="Equation.DSMT4">
                  <p:embed/>
                </p:oleObj>
              </mc:Choice>
              <mc:Fallback>
                <p:oleObj name="Equation" r:id="rId9" imgW="2577960" imgH="444240" progId="Equation.DSMT4">
                  <p:embed/>
                  <p:pic>
                    <p:nvPicPr>
                      <p:cNvPr id="17" name="Objekt 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51525" y="1512744"/>
                        <a:ext cx="4229100" cy="72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Zaoblený obdélník 17"/>
          <p:cNvSpPr/>
          <p:nvPr/>
        </p:nvSpPr>
        <p:spPr>
          <a:xfrm>
            <a:off x="4843173" y="2527157"/>
            <a:ext cx="526849" cy="58737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9" name="Přímá spojnice se šipkou 18"/>
          <p:cNvCxnSpPr/>
          <p:nvPr/>
        </p:nvCxnSpPr>
        <p:spPr>
          <a:xfrm>
            <a:off x="3690851" y="2193265"/>
            <a:ext cx="1193887" cy="3571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aoblený obdélník 19"/>
          <p:cNvSpPr/>
          <p:nvPr/>
        </p:nvSpPr>
        <p:spPr>
          <a:xfrm>
            <a:off x="5370022" y="2527157"/>
            <a:ext cx="526849" cy="58737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2" name="Přímá spojnice se šipkou 21"/>
          <p:cNvCxnSpPr/>
          <p:nvPr/>
        </p:nvCxnSpPr>
        <p:spPr>
          <a:xfrm flipH="1">
            <a:off x="5879365" y="2242994"/>
            <a:ext cx="1277893" cy="284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kt 24"/>
          <p:cNvGraphicFramePr>
            <a:graphicFrameLocks noChangeAspect="1"/>
          </p:cNvGraphicFramePr>
          <p:nvPr>
            <p:extLst/>
          </p:nvPr>
        </p:nvGraphicFramePr>
        <p:xfrm>
          <a:off x="3509950" y="4295679"/>
          <a:ext cx="2434530" cy="561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6" name="Equation" r:id="rId11" imgW="1155600" imgH="266400" progId="Equation.DSMT4">
                  <p:embed/>
                </p:oleObj>
              </mc:Choice>
              <mc:Fallback>
                <p:oleObj name="Equation" r:id="rId11" imgW="1155600" imgH="266400" progId="Equation.DSMT4">
                  <p:embed/>
                  <p:pic>
                    <p:nvPicPr>
                      <p:cNvPr id="25" name="Objekt 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09950" y="4295679"/>
                        <a:ext cx="2434530" cy="561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Zaoblený obdélník 25"/>
          <p:cNvSpPr/>
          <p:nvPr/>
        </p:nvSpPr>
        <p:spPr>
          <a:xfrm>
            <a:off x="743050" y="1499395"/>
            <a:ext cx="4244586" cy="68009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Zaoblený obdélník 26"/>
          <p:cNvSpPr/>
          <p:nvPr/>
        </p:nvSpPr>
        <p:spPr>
          <a:xfrm>
            <a:off x="5748626" y="1501628"/>
            <a:ext cx="4401213" cy="73977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Ovál 27"/>
          <p:cNvSpPr/>
          <p:nvPr/>
        </p:nvSpPr>
        <p:spPr>
          <a:xfrm>
            <a:off x="1408085" y="2464736"/>
            <a:ext cx="381043" cy="7836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Ovál 28"/>
          <p:cNvSpPr/>
          <p:nvPr/>
        </p:nvSpPr>
        <p:spPr>
          <a:xfrm>
            <a:off x="1382035" y="4137044"/>
            <a:ext cx="279408" cy="7836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Ovál 29"/>
          <p:cNvSpPr/>
          <p:nvPr/>
        </p:nvSpPr>
        <p:spPr>
          <a:xfrm>
            <a:off x="1927587" y="2464736"/>
            <a:ext cx="381043" cy="7836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vál 31"/>
          <p:cNvSpPr/>
          <p:nvPr/>
        </p:nvSpPr>
        <p:spPr>
          <a:xfrm>
            <a:off x="1853133" y="4137046"/>
            <a:ext cx="279408" cy="7836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Ovál 32"/>
          <p:cNvSpPr/>
          <p:nvPr/>
        </p:nvSpPr>
        <p:spPr>
          <a:xfrm>
            <a:off x="2402712" y="2464736"/>
            <a:ext cx="381043" cy="7836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Ovál 33"/>
          <p:cNvSpPr/>
          <p:nvPr/>
        </p:nvSpPr>
        <p:spPr>
          <a:xfrm>
            <a:off x="2236836" y="4137045"/>
            <a:ext cx="999980" cy="7836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6" name="Objekt 35"/>
          <p:cNvGraphicFramePr>
            <a:graphicFrameLocks noChangeAspect="1"/>
          </p:cNvGraphicFramePr>
          <p:nvPr>
            <p:extLst/>
          </p:nvPr>
        </p:nvGraphicFramePr>
        <p:xfrm>
          <a:off x="2322926" y="5140646"/>
          <a:ext cx="3703355" cy="79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7" name="Equation" r:id="rId13" imgW="1650960" imgH="355320" progId="Equation.DSMT4">
                  <p:embed/>
                </p:oleObj>
              </mc:Choice>
              <mc:Fallback>
                <p:oleObj name="Equation" r:id="rId13" imgW="1650960" imgH="355320" progId="Equation.DSMT4">
                  <p:embed/>
                  <p:pic>
                    <p:nvPicPr>
                      <p:cNvPr id="36" name="Objekt 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22926" y="5140646"/>
                        <a:ext cx="3703355" cy="79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6007256" y="5009223"/>
          <a:ext cx="4134197" cy="967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8" name="Equation" r:id="rId15" imgW="1790640" imgH="419040" progId="Equation.DSMT4">
                  <p:embed/>
                </p:oleObj>
              </mc:Choice>
              <mc:Fallback>
                <p:oleObj name="Equation" r:id="rId15" imgW="1790640" imgH="419040" progId="Equation.DSMT4">
                  <p:embed/>
                  <p:pic>
                    <p:nvPicPr>
                      <p:cNvPr id="37" name="Objekt 3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07256" y="5009223"/>
                        <a:ext cx="4134197" cy="967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kt 37"/>
          <p:cNvGraphicFramePr>
            <a:graphicFrameLocks noChangeAspect="1"/>
          </p:cNvGraphicFramePr>
          <p:nvPr>
            <p:extLst/>
          </p:nvPr>
        </p:nvGraphicFramePr>
        <p:xfrm>
          <a:off x="10152846" y="5236455"/>
          <a:ext cx="1487516" cy="60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9" name="Equation" r:id="rId17" imgW="685800" imgH="279360" progId="Equation.DSMT4">
                  <p:embed/>
                </p:oleObj>
              </mc:Choice>
              <mc:Fallback>
                <p:oleObj name="Equation" r:id="rId17" imgW="685800" imgH="279360" progId="Equation.DSMT4">
                  <p:embed/>
                  <p:pic>
                    <p:nvPicPr>
                      <p:cNvPr id="38" name="Objekt 3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152846" y="5236455"/>
                        <a:ext cx="1487516" cy="60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/>
          </p:nvPr>
        </p:nvGraphicFramePr>
        <p:xfrm>
          <a:off x="1766370" y="3397329"/>
          <a:ext cx="461304" cy="67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0" name="Equation" r:id="rId19" imgW="139680" imgH="203040" progId="Equation.DSMT4">
                  <p:embed/>
                </p:oleObj>
              </mc:Choice>
              <mc:Fallback>
                <p:oleObj name="Equation" r:id="rId19" imgW="139680" imgH="203040" progId="Equation.DSMT4">
                  <p:embed/>
                  <p:pic>
                    <p:nvPicPr>
                      <p:cNvPr id="39" name="Objekt 3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66370" y="3397329"/>
                        <a:ext cx="461304" cy="67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Zaoblený obdélník 39"/>
          <p:cNvSpPr/>
          <p:nvPr/>
        </p:nvSpPr>
        <p:spPr>
          <a:xfrm>
            <a:off x="2553935" y="5059102"/>
            <a:ext cx="3472345" cy="9078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1" name="Přímá spojnice se šipkou 40"/>
          <p:cNvCxnSpPr/>
          <p:nvPr/>
        </p:nvCxnSpPr>
        <p:spPr>
          <a:xfrm flipH="1">
            <a:off x="5547626" y="4475002"/>
            <a:ext cx="2596019" cy="575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aoblený obdélník 41"/>
          <p:cNvSpPr/>
          <p:nvPr/>
        </p:nvSpPr>
        <p:spPr>
          <a:xfrm>
            <a:off x="6145837" y="5065793"/>
            <a:ext cx="3995616" cy="87249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4" name="Přímá spojnice se šipkou 43"/>
          <p:cNvCxnSpPr/>
          <p:nvPr/>
        </p:nvCxnSpPr>
        <p:spPr>
          <a:xfrm>
            <a:off x="8097615" y="4463099"/>
            <a:ext cx="430364" cy="609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kt 45"/>
          <p:cNvGraphicFramePr>
            <a:graphicFrameLocks noChangeAspect="1"/>
          </p:cNvGraphicFramePr>
          <p:nvPr>
            <p:extLst/>
          </p:nvPr>
        </p:nvGraphicFramePr>
        <p:xfrm>
          <a:off x="7318405" y="3548339"/>
          <a:ext cx="3725698" cy="99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1" name="Equation" r:id="rId21" imgW="1904760" imgH="507960" progId="Equation.DSMT4">
                  <p:embed/>
                </p:oleObj>
              </mc:Choice>
              <mc:Fallback>
                <p:oleObj name="Equation" r:id="rId21" imgW="1904760" imgH="507960" progId="Equation.DSMT4">
                  <p:embed/>
                  <p:pic>
                    <p:nvPicPr>
                      <p:cNvPr id="46" name="Objekt 4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318405" y="3548339"/>
                        <a:ext cx="3725698" cy="990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790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40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402"/>
          </a:xfrm>
        </p:spPr>
        <p:txBody>
          <a:bodyPr/>
          <a:lstStyle/>
          <a:p>
            <a:r>
              <a:rPr lang="cs-CZ" dirty="0" smtClean="0"/>
              <a:t>Odvození </a:t>
            </a:r>
            <a:r>
              <a:rPr lang="cs-CZ" dirty="0" err="1" smtClean="0"/>
              <a:t>Kalmanova</a:t>
            </a:r>
            <a:r>
              <a:rPr lang="cs-CZ" dirty="0" smtClean="0"/>
              <a:t> filtru bez normality</a:t>
            </a:r>
            <a:endParaRPr lang="cs-CZ" dirty="0"/>
          </a:p>
        </p:txBody>
      </p:sp>
      <p:graphicFrame>
        <p:nvGraphicFramePr>
          <p:cNvPr id="38" name="Objekt 37"/>
          <p:cNvGraphicFramePr>
            <a:graphicFrameLocks noChangeAspect="1"/>
          </p:cNvGraphicFramePr>
          <p:nvPr>
            <p:extLst/>
          </p:nvPr>
        </p:nvGraphicFramePr>
        <p:xfrm>
          <a:off x="924155" y="1397342"/>
          <a:ext cx="9336251" cy="539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46" name="Equation" r:id="rId3" imgW="4165560" imgH="241200" progId="Equation.DSMT4">
                  <p:embed/>
                </p:oleObj>
              </mc:Choice>
              <mc:Fallback>
                <p:oleObj name="Equation" r:id="rId3" imgW="4165560" imgH="241200" progId="Equation.DSMT4">
                  <p:embed/>
                  <p:pic>
                    <p:nvPicPr>
                      <p:cNvPr id="38" name="Objekt 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4155" y="1397342"/>
                        <a:ext cx="9336251" cy="539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kt 49"/>
          <p:cNvGraphicFramePr>
            <a:graphicFrameLocks noChangeAspect="1"/>
          </p:cNvGraphicFramePr>
          <p:nvPr>
            <p:extLst/>
          </p:nvPr>
        </p:nvGraphicFramePr>
        <p:xfrm>
          <a:off x="1742790" y="3390525"/>
          <a:ext cx="74183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47" name="Equation" r:id="rId5" imgW="3454200" imgH="266400" progId="Equation.DSMT4">
                  <p:embed/>
                </p:oleObj>
              </mc:Choice>
              <mc:Fallback>
                <p:oleObj name="Equation" r:id="rId5" imgW="3454200" imgH="266400" progId="Equation.DSMT4">
                  <p:embed/>
                  <p:pic>
                    <p:nvPicPr>
                      <p:cNvPr id="50" name="Objekt 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2790" y="3390525"/>
                        <a:ext cx="7418388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1072341" y="1990075"/>
          <a:ext cx="3029909" cy="611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48" name="Equation" r:id="rId7" imgW="1320480" imgH="266400" progId="Equation.DSMT4">
                  <p:embed/>
                </p:oleObj>
              </mc:Choice>
              <mc:Fallback>
                <p:oleObj name="Equation" r:id="rId7" imgW="1320480" imgH="266400" progId="Equation.DSMT4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2341" y="1990075"/>
                        <a:ext cx="3029909" cy="611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kt 34"/>
          <p:cNvGraphicFramePr>
            <a:graphicFrameLocks noChangeAspect="1"/>
          </p:cNvGraphicFramePr>
          <p:nvPr>
            <p:extLst/>
          </p:nvPr>
        </p:nvGraphicFramePr>
        <p:xfrm>
          <a:off x="1749511" y="2701925"/>
          <a:ext cx="40909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49" name="Equation" r:id="rId9" imgW="1955520" imgH="266400" progId="Equation.DSMT4">
                  <p:embed/>
                </p:oleObj>
              </mc:Choice>
              <mc:Fallback>
                <p:oleObj name="Equation" r:id="rId9" imgW="1955520" imgH="266400" progId="Equation.DSMT4">
                  <p:embed/>
                  <p:pic>
                    <p:nvPicPr>
                      <p:cNvPr id="35" name="Objekt 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9511" y="2701925"/>
                        <a:ext cx="4090987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Obdélník 44"/>
          <p:cNvSpPr/>
          <p:nvPr/>
        </p:nvSpPr>
        <p:spPr>
          <a:xfrm>
            <a:off x="2475886" y="3381851"/>
            <a:ext cx="1929864" cy="609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Přímá spojnice se šipkou 48"/>
          <p:cNvCxnSpPr/>
          <p:nvPr/>
        </p:nvCxnSpPr>
        <p:spPr>
          <a:xfrm flipH="1">
            <a:off x="3828402" y="2401972"/>
            <a:ext cx="859976" cy="9670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kt 51"/>
          <p:cNvGraphicFramePr>
            <a:graphicFrameLocks noChangeAspect="1"/>
          </p:cNvGraphicFramePr>
          <p:nvPr>
            <p:extLst/>
          </p:nvPr>
        </p:nvGraphicFramePr>
        <p:xfrm>
          <a:off x="4630187" y="2079946"/>
          <a:ext cx="53816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0" name="Equation" r:id="rId11" imgW="241200" imgH="279360" progId="Equation.DSMT4">
                  <p:embed/>
                </p:oleObj>
              </mc:Choice>
              <mc:Fallback>
                <p:oleObj name="Equation" r:id="rId11" imgW="241200" imgH="279360" progId="Equation.DSMT4">
                  <p:embed/>
                  <p:pic>
                    <p:nvPicPr>
                      <p:cNvPr id="52" name="Objekt 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30187" y="2079946"/>
                        <a:ext cx="538162" cy="62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Obdélník 52"/>
          <p:cNvSpPr/>
          <p:nvPr/>
        </p:nvSpPr>
        <p:spPr>
          <a:xfrm>
            <a:off x="5002174" y="3398992"/>
            <a:ext cx="1930642" cy="609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Přímá spojnice se šipkou 53"/>
          <p:cNvCxnSpPr/>
          <p:nvPr/>
        </p:nvCxnSpPr>
        <p:spPr>
          <a:xfrm flipH="1">
            <a:off x="6425738" y="2681548"/>
            <a:ext cx="166255" cy="708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Objekt 54"/>
          <p:cNvGraphicFramePr>
            <a:graphicFrameLocks noChangeAspect="1"/>
          </p:cNvGraphicFramePr>
          <p:nvPr>
            <p:extLst/>
          </p:nvPr>
        </p:nvGraphicFramePr>
        <p:xfrm>
          <a:off x="6254800" y="2076163"/>
          <a:ext cx="83661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1" name="Equation" r:id="rId13" imgW="368280" imgH="304560" progId="Equation.DSMT4">
                  <p:embed/>
                </p:oleObj>
              </mc:Choice>
              <mc:Fallback>
                <p:oleObj name="Equation" r:id="rId13" imgW="368280" imgH="304560" progId="Equation.DSMT4">
                  <p:embed/>
                  <p:pic>
                    <p:nvPicPr>
                      <p:cNvPr id="55" name="Objekt 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54800" y="2076163"/>
                        <a:ext cx="836612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Obdélník 55"/>
          <p:cNvSpPr/>
          <p:nvPr/>
        </p:nvSpPr>
        <p:spPr>
          <a:xfrm>
            <a:off x="7158803" y="3381851"/>
            <a:ext cx="1999200" cy="609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Přímá spojnice se šipkou 56"/>
          <p:cNvCxnSpPr/>
          <p:nvPr/>
        </p:nvCxnSpPr>
        <p:spPr>
          <a:xfrm flipH="1">
            <a:off x="8258153" y="2681548"/>
            <a:ext cx="146014" cy="687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Objekt 57"/>
          <p:cNvGraphicFramePr>
            <a:graphicFrameLocks noChangeAspect="1"/>
          </p:cNvGraphicFramePr>
          <p:nvPr>
            <p:extLst/>
          </p:nvPr>
        </p:nvGraphicFramePr>
        <p:xfrm>
          <a:off x="8211848" y="2216165"/>
          <a:ext cx="43338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2" name="Equation" r:id="rId15" imgW="190440" imgH="241200" progId="Equation.DSMT4">
                  <p:embed/>
                </p:oleObj>
              </mc:Choice>
              <mc:Fallback>
                <p:oleObj name="Equation" r:id="rId15" imgW="190440" imgH="241200" progId="Equation.DSMT4">
                  <p:embed/>
                  <p:pic>
                    <p:nvPicPr>
                      <p:cNvPr id="58" name="Objekt 5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11848" y="2216165"/>
                        <a:ext cx="433387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/>
          </p:nvPr>
        </p:nvGraphicFramePr>
        <p:xfrm>
          <a:off x="1742785" y="4140200"/>
          <a:ext cx="22383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3" name="Equation" r:id="rId17" imgW="1054080" imgH="241200" progId="Equation.DSMT4">
                  <p:embed/>
                </p:oleObj>
              </mc:Choice>
              <mc:Fallback>
                <p:oleObj name="Equation" r:id="rId17" imgW="1054080" imgH="241200" progId="Equation.DSMT4">
                  <p:embed/>
                  <p:pic>
                    <p:nvPicPr>
                      <p:cNvPr id="4" name="Objekt 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42785" y="4140200"/>
                        <a:ext cx="2238375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kt 58"/>
          <p:cNvGraphicFramePr>
            <a:graphicFrameLocks noChangeAspect="1"/>
          </p:cNvGraphicFramePr>
          <p:nvPr>
            <p:extLst/>
          </p:nvPr>
        </p:nvGraphicFramePr>
        <p:xfrm>
          <a:off x="924155" y="4843464"/>
          <a:ext cx="70596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4" name="Equation" r:id="rId19" imgW="3149280" imgH="241200" progId="Equation.DSMT4">
                  <p:embed/>
                </p:oleObj>
              </mc:Choice>
              <mc:Fallback>
                <p:oleObj name="Equation" r:id="rId19" imgW="3149280" imgH="241200" progId="Equation.DSMT4">
                  <p:embed/>
                  <p:pic>
                    <p:nvPicPr>
                      <p:cNvPr id="59" name="Objekt 5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24155" y="4843464"/>
                        <a:ext cx="7059612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kt 59"/>
          <p:cNvGraphicFramePr>
            <a:graphicFrameLocks noChangeAspect="1"/>
          </p:cNvGraphicFramePr>
          <p:nvPr>
            <p:extLst/>
          </p:nvPr>
        </p:nvGraphicFramePr>
        <p:xfrm>
          <a:off x="1150373" y="5513531"/>
          <a:ext cx="12541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5" name="Equation" r:id="rId21" imgW="545760" imgH="241200" progId="Equation.DSMT4">
                  <p:embed/>
                </p:oleObj>
              </mc:Choice>
              <mc:Fallback>
                <p:oleObj name="Equation" r:id="rId21" imgW="545760" imgH="241200" progId="Equation.DSMT4">
                  <p:embed/>
                  <p:pic>
                    <p:nvPicPr>
                      <p:cNvPr id="60" name="Objekt 5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50373" y="5513531"/>
                        <a:ext cx="1254125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kt 60"/>
          <p:cNvGraphicFramePr>
            <a:graphicFrameLocks noChangeAspect="1"/>
          </p:cNvGraphicFramePr>
          <p:nvPr>
            <p:extLst/>
          </p:nvPr>
        </p:nvGraphicFramePr>
        <p:xfrm>
          <a:off x="2450897" y="5500688"/>
          <a:ext cx="51530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6" name="Equation" r:id="rId23" imgW="2463480" imgH="279360" progId="Equation.DSMT4">
                  <p:embed/>
                </p:oleObj>
              </mc:Choice>
              <mc:Fallback>
                <p:oleObj name="Equation" r:id="rId23" imgW="2463480" imgH="279360" progId="Equation.DSMT4">
                  <p:embed/>
                  <p:pic>
                    <p:nvPicPr>
                      <p:cNvPr id="61" name="Objekt 6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50897" y="5500688"/>
                        <a:ext cx="515302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kt 61"/>
          <p:cNvGraphicFramePr>
            <a:graphicFrameLocks noChangeAspect="1"/>
          </p:cNvGraphicFramePr>
          <p:nvPr>
            <p:extLst/>
          </p:nvPr>
        </p:nvGraphicFramePr>
        <p:xfrm>
          <a:off x="7641371" y="5513531"/>
          <a:ext cx="2672916" cy="576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7" name="Equation" r:id="rId25" imgW="1295280" imgH="279360" progId="Equation.DSMT4">
                  <p:embed/>
                </p:oleObj>
              </mc:Choice>
              <mc:Fallback>
                <p:oleObj name="Equation" r:id="rId25" imgW="1295280" imgH="279360" progId="Equation.DSMT4">
                  <p:embed/>
                  <p:pic>
                    <p:nvPicPr>
                      <p:cNvPr id="62" name="Objekt 6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641371" y="5513531"/>
                        <a:ext cx="2672916" cy="576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898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3" grpId="0" animBg="1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608"/>
          </a:xfrm>
        </p:spPr>
        <p:txBody>
          <a:bodyPr/>
          <a:lstStyle/>
          <a:p>
            <a:r>
              <a:rPr lang="cs-CZ" dirty="0" smtClean="0"/>
              <a:t>Odvození </a:t>
            </a:r>
            <a:r>
              <a:rPr lang="cs-CZ" dirty="0" err="1" smtClean="0"/>
              <a:t>Kalmanova</a:t>
            </a:r>
            <a:r>
              <a:rPr lang="cs-CZ" dirty="0" smtClean="0"/>
              <a:t> filtru bez normality</a:t>
            </a:r>
            <a:endParaRPr lang="cs-CZ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/>
          </p:nvPr>
        </p:nvGraphicFramePr>
        <p:xfrm>
          <a:off x="950768" y="1829723"/>
          <a:ext cx="3171259" cy="72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0" name="Equation" r:id="rId3" imgW="1562040" imgH="355320" progId="Equation.DSMT4">
                  <p:embed/>
                </p:oleObj>
              </mc:Choice>
              <mc:Fallback>
                <p:oleObj name="Equation" r:id="rId3" imgW="1562040" imgH="355320" progId="Equation.DSMT4">
                  <p:embed/>
                  <p:pic>
                    <p:nvPicPr>
                      <p:cNvPr id="5" name="Objek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0768" y="1829723"/>
                        <a:ext cx="3171259" cy="721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/>
          </p:nvPr>
        </p:nvGraphicFramePr>
        <p:xfrm>
          <a:off x="4149811" y="1841500"/>
          <a:ext cx="42132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1" name="Equation" r:id="rId5" imgW="2260440" imgH="380880" progId="Equation.DSMT4">
                  <p:embed/>
                </p:oleObj>
              </mc:Choice>
              <mc:Fallback>
                <p:oleObj name="Equation" r:id="rId5" imgW="2260440" imgH="380880" progId="Equation.DSMT4">
                  <p:embed/>
                  <p:pic>
                    <p:nvPicPr>
                      <p:cNvPr id="7" name="Objek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9811" y="1841500"/>
                        <a:ext cx="4213225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/>
          </p:nvPr>
        </p:nvGraphicFramePr>
        <p:xfrm>
          <a:off x="4136362" y="3398838"/>
          <a:ext cx="10810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2" name="Equation" r:id="rId7" imgW="545760" imgH="253800" progId="Equation.DSMT4">
                  <p:embed/>
                </p:oleObj>
              </mc:Choice>
              <mc:Fallback>
                <p:oleObj name="Equation" r:id="rId7" imgW="545760" imgH="253800" progId="Equation.DSMT4">
                  <p:embed/>
                  <p:pic>
                    <p:nvPicPr>
                      <p:cNvPr id="8" name="Objek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6362" y="3398838"/>
                        <a:ext cx="1081087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/>
          </p:nvPr>
        </p:nvGraphicFramePr>
        <p:xfrm>
          <a:off x="4148138" y="2595563"/>
          <a:ext cx="3586162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3" name="Equation" r:id="rId9" imgW="1841400" imgH="355320" progId="Equation.DSMT4">
                  <p:embed/>
                </p:oleObj>
              </mc:Choice>
              <mc:Fallback>
                <p:oleObj name="Equation" r:id="rId9" imgW="1841400" imgH="355320" progId="Equation.DSMT4">
                  <p:embed/>
                  <p:pic>
                    <p:nvPicPr>
                      <p:cNvPr id="9" name="Objek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48138" y="2595563"/>
                        <a:ext cx="3586162" cy="693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7734213" y="2642572"/>
          <a:ext cx="2313658" cy="597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4" name="Equation" r:id="rId11" imgW="1180800" imgH="304560" progId="Equation.DSMT4">
                  <p:embed/>
                </p:oleObj>
              </mc:Choice>
              <mc:Fallback>
                <p:oleObj name="Equation" r:id="rId11" imgW="1180800" imgH="304560" progId="Equation.DSMT4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34213" y="2642572"/>
                        <a:ext cx="2313658" cy="597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bdélník 10"/>
          <p:cNvSpPr/>
          <p:nvPr/>
        </p:nvSpPr>
        <p:spPr>
          <a:xfrm>
            <a:off x="4420482" y="2596114"/>
            <a:ext cx="3019410" cy="737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délník 12"/>
          <p:cNvSpPr/>
          <p:nvPr/>
        </p:nvSpPr>
        <p:spPr>
          <a:xfrm>
            <a:off x="7948154" y="2590901"/>
            <a:ext cx="2099717" cy="737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Přímá spojnice se šipkou 13"/>
          <p:cNvCxnSpPr/>
          <p:nvPr/>
        </p:nvCxnSpPr>
        <p:spPr>
          <a:xfrm flipV="1">
            <a:off x="2813049" y="3225436"/>
            <a:ext cx="1600909" cy="8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kt 16"/>
          <p:cNvGraphicFramePr>
            <a:graphicFrameLocks noChangeAspect="1"/>
          </p:cNvGraphicFramePr>
          <p:nvPr>
            <p:extLst/>
          </p:nvPr>
        </p:nvGraphicFramePr>
        <p:xfrm>
          <a:off x="2061384" y="2884488"/>
          <a:ext cx="820738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5" name="Equation" r:id="rId13" imgW="368280" imgH="304560" progId="Equation.DSMT4">
                  <p:embed/>
                </p:oleObj>
              </mc:Choice>
              <mc:Fallback>
                <p:oleObj name="Equation" r:id="rId13" imgW="368280" imgH="304560" progId="Equation.DSMT4">
                  <p:embed/>
                  <p:pic>
                    <p:nvPicPr>
                      <p:cNvPr id="17" name="Objekt 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61384" y="2884488"/>
                        <a:ext cx="820738" cy="681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Přímá spojnice se šipkou 17"/>
          <p:cNvCxnSpPr/>
          <p:nvPr/>
        </p:nvCxnSpPr>
        <p:spPr>
          <a:xfrm flipH="1">
            <a:off x="8833893" y="2071684"/>
            <a:ext cx="285444" cy="50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kt 18"/>
          <p:cNvGraphicFramePr>
            <a:graphicFrameLocks noChangeAspect="1"/>
          </p:cNvGraphicFramePr>
          <p:nvPr>
            <p:extLst/>
          </p:nvPr>
        </p:nvGraphicFramePr>
        <p:xfrm>
          <a:off x="8915719" y="1604877"/>
          <a:ext cx="4238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6" name="Equation" r:id="rId15" imgW="190440" imgH="241200" progId="Equation.DSMT4">
                  <p:embed/>
                </p:oleObj>
              </mc:Choice>
              <mc:Fallback>
                <p:oleObj name="Equation" r:id="rId15" imgW="190440" imgH="241200" progId="Equation.DSMT4">
                  <p:embed/>
                  <p:pic>
                    <p:nvPicPr>
                      <p:cNvPr id="19" name="Objekt 1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915719" y="1604877"/>
                        <a:ext cx="423862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/>
          </p:nvPr>
        </p:nvGraphicFramePr>
        <p:xfrm>
          <a:off x="950768" y="4581512"/>
          <a:ext cx="3142122" cy="720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7" name="Equation" r:id="rId17" imgW="1549080" imgH="355320" progId="Equation.DSMT4">
                  <p:embed/>
                </p:oleObj>
              </mc:Choice>
              <mc:Fallback>
                <p:oleObj name="Equation" r:id="rId17" imgW="1549080" imgH="355320" progId="Equation.DSMT4">
                  <p:embed/>
                  <p:pic>
                    <p:nvPicPr>
                      <p:cNvPr id="21" name="Objekt 2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50768" y="4581512"/>
                        <a:ext cx="3142122" cy="720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/>
          </p:nvPr>
        </p:nvGraphicFramePr>
        <p:xfrm>
          <a:off x="4108709" y="4581525"/>
          <a:ext cx="552767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8" name="Equation" r:id="rId19" imgW="2806560" imgH="380880" progId="Equation.DSMT4">
                  <p:embed/>
                </p:oleObj>
              </mc:Choice>
              <mc:Fallback>
                <p:oleObj name="Equation" r:id="rId19" imgW="2806560" imgH="380880" progId="Equation.DSMT4">
                  <p:embed/>
                  <p:pic>
                    <p:nvPicPr>
                      <p:cNvPr id="22" name="Objekt 2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08709" y="4581525"/>
                        <a:ext cx="5527675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kt 22"/>
          <p:cNvGraphicFramePr>
            <a:graphicFrameLocks noChangeAspect="1"/>
          </p:cNvGraphicFramePr>
          <p:nvPr>
            <p:extLst/>
          </p:nvPr>
        </p:nvGraphicFramePr>
        <p:xfrm>
          <a:off x="4119737" y="5480050"/>
          <a:ext cx="1958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9" name="Equation" r:id="rId21" imgW="1015920" imgH="253800" progId="Equation.DSMT4">
                  <p:embed/>
                </p:oleObj>
              </mc:Choice>
              <mc:Fallback>
                <p:oleObj name="Equation" r:id="rId21" imgW="1015920" imgH="253800" progId="Equation.DSMT4">
                  <p:embed/>
                  <p:pic>
                    <p:nvPicPr>
                      <p:cNvPr id="23" name="Objekt 2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19737" y="5480050"/>
                        <a:ext cx="195897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506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660"/>
          </a:xfrm>
        </p:spPr>
        <p:txBody>
          <a:bodyPr/>
          <a:lstStyle/>
          <a:p>
            <a:r>
              <a:rPr lang="cs-CZ" dirty="0" smtClean="0"/>
              <a:t>Jak postupovat bez předpokladu normality?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4604"/>
                <a:ext cx="10515600" cy="4655128"/>
              </a:xfrm>
            </p:spPr>
            <p:txBody>
              <a:bodyPr>
                <a:normAutofit/>
              </a:bodyPr>
              <a:lstStyle/>
              <a:p>
                <a:r>
                  <a:rPr lang="cs-CZ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Již víme:</a:t>
                </a:r>
              </a:p>
              <a:p>
                <a:pPr lvl="1"/>
                <a:r>
                  <a:rPr lang="cs-CZ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Podmíněná střední hodnota minimalizuje MSE odhadu.</a:t>
                </a:r>
              </a:p>
              <a:p>
                <a:pPr lvl="1"/>
                <a:r>
                  <a:rPr lang="cs-CZ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Za předpokladu normality </a:t>
                </a:r>
                <a:r>
                  <a:rPr lang="cs-C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náhodných chyb a nezávislosti matice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cs-CZ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𝐃</m:t>
                        </m:r>
                      </m:e>
                      <m:sub>
                        <m:r>
                          <a:rPr lang="cs-CZ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cs-C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 exogenních veličinách je tato podmíněná střední hodnota lineární</a:t>
                </a:r>
                <a:r>
                  <a:rPr lang="cs-CZ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cs-CZ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Bez předpokladu normality bude podmíněná střední hodnota obecně nelineární.</a:t>
                </a:r>
              </a:p>
              <a:p>
                <a:r>
                  <a:rPr lang="cs-CZ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Použití lineární funkce pro rovnici filtrování v </a:t>
                </a:r>
                <a:r>
                  <a:rPr lang="cs-CZ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Kalmanově</a:t>
                </a:r>
                <a:r>
                  <a:rPr lang="cs-CZ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filtru povede bez předpokladu normality k </a:t>
                </a:r>
                <a:r>
                  <a:rPr lang="cs-CZ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suboptimálnímu</a:t>
                </a:r>
                <a:r>
                  <a:rPr lang="cs-CZ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výsledku (z hlediska minimalizace MSE).</a:t>
                </a:r>
              </a:p>
              <a:p>
                <a:r>
                  <a:rPr lang="cs-CZ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v tomto případě je nicméně možné minimalizovat MSE odhadu v rámci lineárních odhadových funkcí. </a:t>
                </a:r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4604"/>
                <a:ext cx="10515600" cy="4655128"/>
              </a:xfrm>
              <a:blipFill>
                <a:blip r:embed="rId2"/>
                <a:stretch>
                  <a:fillRect l="-928" t="-1966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2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220"/>
          </a:xfrm>
        </p:spPr>
        <p:txBody>
          <a:bodyPr/>
          <a:lstStyle/>
          <a:p>
            <a:r>
              <a:rPr lang="cs-CZ" dirty="0" smtClean="0"/>
              <a:t>Odvození </a:t>
            </a:r>
            <a:r>
              <a:rPr lang="cs-CZ" dirty="0" err="1" smtClean="0"/>
              <a:t>Kalmanova</a:t>
            </a:r>
            <a:r>
              <a:rPr lang="cs-CZ" dirty="0" smtClean="0"/>
              <a:t> filtru bez normality</a:t>
            </a:r>
            <a:endParaRPr lang="cs-CZ" dirty="0"/>
          </a:p>
        </p:txBody>
      </p:sp>
      <p:cxnSp>
        <p:nvCxnSpPr>
          <p:cNvPr id="13" name="Přímá spojnice se šipkou 12"/>
          <p:cNvCxnSpPr/>
          <p:nvPr/>
        </p:nvCxnSpPr>
        <p:spPr>
          <a:xfrm>
            <a:off x="1428328" y="1456272"/>
            <a:ext cx="302933" cy="473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kt 5"/>
          <p:cNvGraphicFramePr>
            <a:graphicFrameLocks noChangeAspect="1"/>
          </p:cNvGraphicFramePr>
          <p:nvPr>
            <p:extLst/>
          </p:nvPr>
        </p:nvGraphicFramePr>
        <p:xfrm>
          <a:off x="864337" y="1132081"/>
          <a:ext cx="623250" cy="648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9" name="Equation" r:id="rId3" imgW="291960" imgH="304560" progId="Equation.DSMT4">
                  <p:embed/>
                </p:oleObj>
              </mc:Choice>
              <mc:Fallback>
                <p:oleObj name="Equation" r:id="rId3" imgW="291960" imgH="304560" progId="Equation.DSMT4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4337" y="1132081"/>
                        <a:ext cx="623250" cy="648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/>
          </p:nvPr>
        </p:nvGraphicFramePr>
        <p:xfrm>
          <a:off x="4728310" y="1151732"/>
          <a:ext cx="794557" cy="6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0" name="Equation" r:id="rId5" imgW="368280" imgH="304560" progId="Equation.DSMT4">
                  <p:embed/>
                </p:oleObj>
              </mc:Choice>
              <mc:Fallback>
                <p:oleObj name="Equation" r:id="rId5" imgW="368280" imgH="304560" progId="Equation.DSMT4">
                  <p:embed/>
                  <p:pic>
                    <p:nvPicPr>
                      <p:cNvPr id="19" name="Objekt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8310" y="1151732"/>
                        <a:ext cx="794557" cy="65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Přímá spojnice se šipkou 23"/>
          <p:cNvCxnSpPr/>
          <p:nvPr/>
        </p:nvCxnSpPr>
        <p:spPr>
          <a:xfrm flipV="1">
            <a:off x="3663108" y="3644376"/>
            <a:ext cx="380675" cy="6062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kt 24"/>
          <p:cNvGraphicFramePr>
            <a:graphicFrameLocks noChangeAspect="1"/>
          </p:cNvGraphicFramePr>
          <p:nvPr>
            <p:extLst/>
          </p:nvPr>
        </p:nvGraphicFramePr>
        <p:xfrm>
          <a:off x="2662151" y="3884613"/>
          <a:ext cx="107473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1" name="Equation" r:id="rId7" imgW="507960" imgH="330120" progId="Equation.DSMT4">
                  <p:embed/>
                </p:oleObj>
              </mc:Choice>
              <mc:Fallback>
                <p:oleObj name="Equation" r:id="rId7" imgW="507960" imgH="330120" progId="Equation.DSMT4">
                  <p:embed/>
                  <p:pic>
                    <p:nvPicPr>
                      <p:cNvPr id="25" name="Objekt 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2151" y="3884613"/>
                        <a:ext cx="1074738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Přímá spojnice se šipkou 26"/>
          <p:cNvCxnSpPr/>
          <p:nvPr/>
        </p:nvCxnSpPr>
        <p:spPr>
          <a:xfrm flipH="1" flipV="1">
            <a:off x="6926362" y="3619423"/>
            <a:ext cx="512907" cy="5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kt 28"/>
          <p:cNvGraphicFramePr>
            <a:graphicFrameLocks noChangeAspect="1"/>
          </p:cNvGraphicFramePr>
          <p:nvPr>
            <p:extLst/>
          </p:nvPr>
        </p:nvGraphicFramePr>
        <p:xfrm>
          <a:off x="7380920" y="3806825"/>
          <a:ext cx="24685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2" name="Equation" r:id="rId9" imgW="1193760" imgH="380880" progId="Equation.DSMT4">
                  <p:embed/>
                </p:oleObj>
              </mc:Choice>
              <mc:Fallback>
                <p:oleObj name="Equation" r:id="rId9" imgW="1193760" imgH="380880" progId="Equation.DSMT4">
                  <p:embed/>
                  <p:pic>
                    <p:nvPicPr>
                      <p:cNvPr id="29" name="Objekt 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80920" y="3806825"/>
                        <a:ext cx="2468562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kt 30"/>
          <p:cNvGraphicFramePr>
            <a:graphicFrameLocks noChangeAspect="1"/>
          </p:cNvGraphicFramePr>
          <p:nvPr>
            <p:extLst/>
          </p:nvPr>
        </p:nvGraphicFramePr>
        <p:xfrm>
          <a:off x="826134" y="4997450"/>
          <a:ext cx="631825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3" name="Equation" r:id="rId11" imgW="2984400" imgH="533160" progId="Equation.DSMT4">
                  <p:embed/>
                </p:oleObj>
              </mc:Choice>
              <mc:Fallback>
                <p:oleObj name="Equation" r:id="rId11" imgW="2984400" imgH="533160" progId="Equation.DSMT4">
                  <p:embed/>
                  <p:pic>
                    <p:nvPicPr>
                      <p:cNvPr id="31" name="Objekt 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6134" y="4997450"/>
                        <a:ext cx="6318250" cy="1128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Zaoblený obdélník 37"/>
          <p:cNvSpPr/>
          <p:nvPr/>
        </p:nvSpPr>
        <p:spPr>
          <a:xfrm>
            <a:off x="2357337" y="5498999"/>
            <a:ext cx="3363358" cy="6395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9" name="Přímá spojnice se šipkou 38"/>
          <p:cNvCxnSpPr/>
          <p:nvPr/>
        </p:nvCxnSpPr>
        <p:spPr>
          <a:xfrm flipH="1">
            <a:off x="5235959" y="5195651"/>
            <a:ext cx="638221" cy="315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kt 39"/>
          <p:cNvGraphicFramePr>
            <a:graphicFrameLocks noChangeAspect="1"/>
          </p:cNvGraphicFramePr>
          <p:nvPr>
            <p:extLst/>
          </p:nvPr>
        </p:nvGraphicFramePr>
        <p:xfrm>
          <a:off x="5826415" y="4795838"/>
          <a:ext cx="5365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4" name="Equation" r:id="rId13" imgW="291960" imgH="279360" progId="Equation.DSMT4">
                  <p:embed/>
                </p:oleObj>
              </mc:Choice>
              <mc:Fallback>
                <p:oleObj name="Equation" r:id="rId13" imgW="291960" imgH="279360" progId="Equation.DSMT4">
                  <p:embed/>
                  <p:pic>
                    <p:nvPicPr>
                      <p:cNvPr id="40" name="Objekt 3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26415" y="4795838"/>
                        <a:ext cx="53657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kt 27"/>
          <p:cNvGraphicFramePr>
            <a:graphicFrameLocks noChangeAspect="1"/>
          </p:cNvGraphicFramePr>
          <p:nvPr>
            <p:extLst/>
          </p:nvPr>
        </p:nvGraphicFramePr>
        <p:xfrm>
          <a:off x="642373" y="1895187"/>
          <a:ext cx="2512536" cy="607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5" name="Equation" r:id="rId15" imgW="1104840" imgH="266400" progId="Equation.DSMT4">
                  <p:embed/>
                </p:oleObj>
              </mc:Choice>
              <mc:Fallback>
                <p:oleObj name="Equation" r:id="rId15" imgW="1104840" imgH="266400" progId="Equation.DSMT4">
                  <p:embed/>
                  <p:pic>
                    <p:nvPicPr>
                      <p:cNvPr id="28" name="Objekt 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2373" y="1895187"/>
                        <a:ext cx="2512536" cy="607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kt 34"/>
          <p:cNvGraphicFramePr>
            <a:graphicFrameLocks noChangeAspect="1"/>
          </p:cNvGraphicFramePr>
          <p:nvPr>
            <p:extLst/>
          </p:nvPr>
        </p:nvGraphicFramePr>
        <p:xfrm>
          <a:off x="3223387" y="1951366"/>
          <a:ext cx="2497307" cy="576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6" name="Equation" r:id="rId17" imgW="1155600" imgH="266400" progId="Equation.DSMT4">
                  <p:embed/>
                </p:oleObj>
              </mc:Choice>
              <mc:Fallback>
                <p:oleObj name="Equation" r:id="rId17" imgW="1155600" imgH="266400" progId="Equation.DSMT4">
                  <p:embed/>
                  <p:pic>
                    <p:nvPicPr>
                      <p:cNvPr id="35" name="Objekt 3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23387" y="1951366"/>
                        <a:ext cx="2497307" cy="576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kt 41"/>
          <p:cNvGraphicFramePr>
            <a:graphicFrameLocks noChangeAspect="1"/>
          </p:cNvGraphicFramePr>
          <p:nvPr>
            <p:extLst/>
          </p:nvPr>
        </p:nvGraphicFramePr>
        <p:xfrm>
          <a:off x="2036364" y="2810606"/>
          <a:ext cx="3703355" cy="79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7" name="Equation" r:id="rId19" imgW="1650960" imgH="355320" progId="Equation.DSMT4">
                  <p:embed/>
                </p:oleObj>
              </mc:Choice>
              <mc:Fallback>
                <p:oleObj name="Equation" r:id="rId19" imgW="1650960" imgH="355320" progId="Equation.DSMT4">
                  <p:embed/>
                  <p:pic>
                    <p:nvPicPr>
                      <p:cNvPr id="42" name="Objekt 4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36364" y="2810606"/>
                        <a:ext cx="3703355" cy="79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kt 42"/>
          <p:cNvGraphicFramePr>
            <a:graphicFrameLocks noChangeAspect="1"/>
          </p:cNvGraphicFramePr>
          <p:nvPr>
            <p:extLst/>
          </p:nvPr>
        </p:nvGraphicFramePr>
        <p:xfrm>
          <a:off x="5720694" y="2679183"/>
          <a:ext cx="4134197" cy="967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8" name="Equation" r:id="rId21" imgW="1790640" imgH="419040" progId="Equation.DSMT4">
                  <p:embed/>
                </p:oleObj>
              </mc:Choice>
              <mc:Fallback>
                <p:oleObj name="Equation" r:id="rId21" imgW="1790640" imgH="419040" progId="Equation.DSMT4">
                  <p:embed/>
                  <p:pic>
                    <p:nvPicPr>
                      <p:cNvPr id="43" name="Objekt 4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20694" y="2679183"/>
                        <a:ext cx="4134197" cy="967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kt 43"/>
          <p:cNvGraphicFramePr>
            <a:graphicFrameLocks noChangeAspect="1"/>
          </p:cNvGraphicFramePr>
          <p:nvPr>
            <p:extLst/>
          </p:nvPr>
        </p:nvGraphicFramePr>
        <p:xfrm>
          <a:off x="9866284" y="2906415"/>
          <a:ext cx="1487516" cy="60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9" name="Equation" r:id="rId23" imgW="685800" imgH="279360" progId="Equation.DSMT4">
                  <p:embed/>
                </p:oleObj>
              </mc:Choice>
              <mc:Fallback>
                <p:oleObj name="Equation" r:id="rId23" imgW="685800" imgH="279360" progId="Equation.DSMT4">
                  <p:embed/>
                  <p:pic>
                    <p:nvPicPr>
                      <p:cNvPr id="44" name="Objekt 4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866284" y="2906415"/>
                        <a:ext cx="1487516" cy="60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Zaoblený obdélník 44"/>
          <p:cNvSpPr/>
          <p:nvPr/>
        </p:nvSpPr>
        <p:spPr>
          <a:xfrm>
            <a:off x="2267373" y="2729062"/>
            <a:ext cx="3472345" cy="9078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7" name="Zaoblený obdélník 46"/>
          <p:cNvSpPr/>
          <p:nvPr/>
        </p:nvSpPr>
        <p:spPr>
          <a:xfrm>
            <a:off x="5859275" y="2735753"/>
            <a:ext cx="3995616" cy="87249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9" name="Zaoblený obdélník 48"/>
          <p:cNvSpPr/>
          <p:nvPr/>
        </p:nvSpPr>
        <p:spPr>
          <a:xfrm>
            <a:off x="650874" y="1909044"/>
            <a:ext cx="2498254" cy="6089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0" name="Zaoblený obdélník 49"/>
          <p:cNvSpPr/>
          <p:nvPr/>
        </p:nvSpPr>
        <p:spPr>
          <a:xfrm>
            <a:off x="3513241" y="1909044"/>
            <a:ext cx="1956534" cy="6089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1" name="Přímá spojnice se šipkou 50"/>
          <p:cNvCxnSpPr/>
          <p:nvPr/>
        </p:nvCxnSpPr>
        <p:spPr>
          <a:xfrm flipH="1">
            <a:off x="4450528" y="1481244"/>
            <a:ext cx="344286" cy="434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5" grpId="0" animBg="1"/>
      <p:bldP spid="47" grpId="0" animBg="1"/>
      <p:bldP spid="49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608"/>
          </a:xfrm>
        </p:spPr>
        <p:txBody>
          <a:bodyPr/>
          <a:lstStyle/>
          <a:p>
            <a:r>
              <a:rPr lang="cs-CZ" dirty="0" smtClean="0"/>
              <a:t>Odvození </a:t>
            </a:r>
            <a:r>
              <a:rPr lang="cs-CZ" dirty="0" err="1" smtClean="0"/>
              <a:t>Kalmanova</a:t>
            </a:r>
            <a:r>
              <a:rPr lang="cs-CZ" dirty="0" smtClean="0"/>
              <a:t> filtru bez normality</a:t>
            </a:r>
            <a:endParaRPr lang="cs-CZ" dirty="0"/>
          </a:p>
        </p:txBody>
      </p:sp>
      <p:graphicFrame>
        <p:nvGraphicFramePr>
          <p:cNvPr id="28" name="Objekt 27"/>
          <p:cNvGraphicFramePr>
            <a:graphicFrameLocks noChangeAspect="1"/>
          </p:cNvGraphicFramePr>
          <p:nvPr>
            <p:extLst/>
          </p:nvPr>
        </p:nvGraphicFramePr>
        <p:xfrm>
          <a:off x="1245529" y="1350193"/>
          <a:ext cx="71167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33" name="Equation" r:id="rId3" imgW="3974760" imgH="380880" progId="Equation.DSMT4">
                  <p:embed/>
                </p:oleObj>
              </mc:Choice>
              <mc:Fallback>
                <p:oleObj name="Equation" r:id="rId3" imgW="3974760" imgH="380880" progId="Equation.DSMT4">
                  <p:embed/>
                  <p:pic>
                    <p:nvPicPr>
                      <p:cNvPr id="28" name="Objekt 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5529" y="1350193"/>
                        <a:ext cx="7116763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/>
          </p:nvPr>
        </p:nvGraphicFramePr>
        <p:xfrm>
          <a:off x="838200" y="3575367"/>
          <a:ext cx="66040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34" name="Equation" r:id="rId5" imgW="3504960" imgH="380880" progId="Equation.DSMT4">
                  <p:embed/>
                </p:oleObj>
              </mc:Choice>
              <mc:Fallback>
                <p:oleObj name="Equation" r:id="rId5" imgW="3504960" imgH="380880" progId="Equation.DSMT4">
                  <p:embed/>
                  <p:pic>
                    <p:nvPicPr>
                      <p:cNvPr id="5" name="Objek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575367"/>
                        <a:ext cx="6604000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/>
          </p:nvPr>
        </p:nvGraphicFramePr>
        <p:xfrm>
          <a:off x="2171241" y="2084970"/>
          <a:ext cx="3960277" cy="6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35" name="Equation" r:id="rId7" imgW="2514600" imgH="380880" progId="Equation.DSMT4">
                  <p:embed/>
                </p:oleObj>
              </mc:Choice>
              <mc:Fallback>
                <p:oleObj name="Equation" r:id="rId7" imgW="2514600" imgH="380880" progId="Equation.DSMT4">
                  <p:embed/>
                  <p:pic>
                    <p:nvPicPr>
                      <p:cNvPr id="22" name="Objekt 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1241" y="2084970"/>
                        <a:ext cx="3960277" cy="600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kt 22"/>
          <p:cNvGraphicFramePr>
            <a:graphicFrameLocks noChangeAspect="1"/>
          </p:cNvGraphicFramePr>
          <p:nvPr>
            <p:extLst/>
          </p:nvPr>
        </p:nvGraphicFramePr>
        <p:xfrm>
          <a:off x="6139472" y="2056160"/>
          <a:ext cx="40798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36" name="Equation" r:id="rId9" imgW="2539800" imgH="380880" progId="Equation.DSMT4">
                  <p:embed/>
                </p:oleObj>
              </mc:Choice>
              <mc:Fallback>
                <p:oleObj name="Equation" r:id="rId9" imgW="2539800" imgH="380880" progId="Equation.DSMT4">
                  <p:embed/>
                  <p:pic>
                    <p:nvPicPr>
                      <p:cNvPr id="23" name="Objekt 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39472" y="2056160"/>
                        <a:ext cx="4079875" cy="611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kt 44"/>
          <p:cNvGraphicFramePr>
            <a:graphicFrameLocks noChangeAspect="1"/>
          </p:cNvGraphicFramePr>
          <p:nvPr>
            <p:extLst/>
          </p:nvPr>
        </p:nvGraphicFramePr>
        <p:xfrm>
          <a:off x="2100900" y="2713810"/>
          <a:ext cx="4232765" cy="70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37" name="Equation" r:id="rId11" imgW="2679480" imgH="444240" progId="Equation.DSMT4">
                  <p:embed/>
                </p:oleObj>
              </mc:Choice>
              <mc:Fallback>
                <p:oleObj name="Equation" r:id="rId11" imgW="2679480" imgH="444240" progId="Equation.DSMT4">
                  <p:embed/>
                  <p:pic>
                    <p:nvPicPr>
                      <p:cNvPr id="45" name="Objekt 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00900" y="2713810"/>
                        <a:ext cx="4232765" cy="70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kt 45"/>
          <p:cNvGraphicFramePr>
            <a:graphicFrameLocks noChangeAspect="1"/>
          </p:cNvGraphicFramePr>
          <p:nvPr>
            <p:extLst/>
          </p:nvPr>
        </p:nvGraphicFramePr>
        <p:xfrm>
          <a:off x="6269993" y="2786395"/>
          <a:ext cx="3949354" cy="613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38" name="Equation" r:id="rId13" imgW="2450880" imgH="380880" progId="Equation.DSMT4">
                  <p:embed/>
                </p:oleObj>
              </mc:Choice>
              <mc:Fallback>
                <p:oleObj name="Equation" r:id="rId13" imgW="2450880" imgH="380880" progId="Equation.DSMT4">
                  <p:embed/>
                  <p:pic>
                    <p:nvPicPr>
                      <p:cNvPr id="46" name="Objekt 4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69993" y="2786395"/>
                        <a:ext cx="3949354" cy="613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Ovál 47"/>
          <p:cNvSpPr/>
          <p:nvPr/>
        </p:nvSpPr>
        <p:spPr>
          <a:xfrm>
            <a:off x="2493821" y="1398974"/>
            <a:ext cx="307573" cy="5834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9" name="Ovál 48"/>
          <p:cNvSpPr/>
          <p:nvPr/>
        </p:nvSpPr>
        <p:spPr>
          <a:xfrm>
            <a:off x="2712388" y="3629100"/>
            <a:ext cx="290948" cy="5800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0" name="Ovál 49"/>
          <p:cNvSpPr/>
          <p:nvPr/>
        </p:nvSpPr>
        <p:spPr>
          <a:xfrm>
            <a:off x="2928853" y="1388005"/>
            <a:ext cx="307573" cy="58347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1" name="Ovál 50"/>
          <p:cNvSpPr/>
          <p:nvPr/>
        </p:nvSpPr>
        <p:spPr>
          <a:xfrm>
            <a:off x="3144571" y="3641010"/>
            <a:ext cx="229990" cy="58347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2" name="Ovál 51"/>
          <p:cNvSpPr/>
          <p:nvPr/>
        </p:nvSpPr>
        <p:spPr>
          <a:xfrm>
            <a:off x="3297384" y="1388005"/>
            <a:ext cx="307573" cy="58347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vál 52"/>
          <p:cNvSpPr/>
          <p:nvPr/>
        </p:nvSpPr>
        <p:spPr>
          <a:xfrm>
            <a:off x="3457297" y="3627700"/>
            <a:ext cx="892201" cy="59678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54" name="Objekt 53"/>
          <p:cNvGraphicFramePr>
            <a:graphicFrameLocks noChangeAspect="1"/>
          </p:cNvGraphicFramePr>
          <p:nvPr>
            <p:extLst/>
          </p:nvPr>
        </p:nvGraphicFramePr>
        <p:xfrm>
          <a:off x="1653501" y="4367217"/>
          <a:ext cx="495143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39" name="Equation" r:id="rId15" imgW="2933640" imgH="380880" progId="Equation.DSMT4">
                  <p:embed/>
                </p:oleObj>
              </mc:Choice>
              <mc:Fallback>
                <p:oleObj name="Equation" r:id="rId15" imgW="2933640" imgH="380880" progId="Equation.DSMT4">
                  <p:embed/>
                  <p:pic>
                    <p:nvPicPr>
                      <p:cNvPr id="54" name="Objekt 5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53501" y="4367217"/>
                        <a:ext cx="4951433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kt 54"/>
          <p:cNvGraphicFramePr>
            <a:graphicFrameLocks noChangeAspect="1"/>
          </p:cNvGraphicFramePr>
          <p:nvPr>
            <p:extLst/>
          </p:nvPr>
        </p:nvGraphicFramePr>
        <p:xfrm>
          <a:off x="6570548" y="4357688"/>
          <a:ext cx="509428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40" name="Equation" r:id="rId17" imgW="2946240" imgH="380880" progId="Equation.DSMT4">
                  <p:embed/>
                </p:oleObj>
              </mc:Choice>
              <mc:Fallback>
                <p:oleObj name="Equation" r:id="rId17" imgW="2946240" imgH="380880" progId="Equation.DSMT4">
                  <p:embed/>
                  <p:pic>
                    <p:nvPicPr>
                      <p:cNvPr id="55" name="Objekt 5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70548" y="4357688"/>
                        <a:ext cx="5094287" cy="658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kt 55"/>
          <p:cNvGraphicFramePr>
            <a:graphicFrameLocks noChangeAspect="1"/>
          </p:cNvGraphicFramePr>
          <p:nvPr>
            <p:extLst/>
          </p:nvPr>
        </p:nvGraphicFramePr>
        <p:xfrm>
          <a:off x="1732163" y="5035550"/>
          <a:ext cx="50434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41" name="Equation" r:id="rId19" imgW="2933640" imgH="419040" progId="Equation.DSMT4">
                  <p:embed/>
                </p:oleObj>
              </mc:Choice>
              <mc:Fallback>
                <p:oleObj name="Equation" r:id="rId19" imgW="2933640" imgH="419040" progId="Equation.DSMT4">
                  <p:embed/>
                  <p:pic>
                    <p:nvPicPr>
                      <p:cNvPr id="56" name="Objekt 5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32163" y="5035550"/>
                        <a:ext cx="5043488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kt 56"/>
          <p:cNvGraphicFramePr>
            <a:graphicFrameLocks noChangeAspect="1"/>
          </p:cNvGraphicFramePr>
          <p:nvPr>
            <p:extLst/>
          </p:nvPr>
        </p:nvGraphicFramePr>
        <p:xfrm>
          <a:off x="6695237" y="5097838"/>
          <a:ext cx="49561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42" name="Equation" r:id="rId21" imgW="2831760" imgH="380880" progId="Equation.DSMT4">
                  <p:embed/>
                </p:oleObj>
              </mc:Choice>
              <mc:Fallback>
                <p:oleObj name="Equation" r:id="rId21" imgW="2831760" imgH="380880" progId="Equation.DSMT4">
                  <p:embed/>
                  <p:pic>
                    <p:nvPicPr>
                      <p:cNvPr id="57" name="Objekt 5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695237" y="5097838"/>
                        <a:ext cx="4956175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kt 59"/>
          <p:cNvGraphicFramePr>
            <a:graphicFrameLocks noChangeAspect="1"/>
          </p:cNvGraphicFramePr>
          <p:nvPr>
            <p:extLst/>
          </p:nvPr>
        </p:nvGraphicFramePr>
        <p:xfrm>
          <a:off x="1620723" y="5895975"/>
          <a:ext cx="39290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43" name="Equation" r:id="rId23" imgW="2374560" imgH="304560" progId="Equation.DSMT4">
                  <p:embed/>
                </p:oleObj>
              </mc:Choice>
              <mc:Fallback>
                <p:oleObj name="Equation" r:id="rId23" imgW="2374560" imgH="304560" progId="Equation.DSMT4">
                  <p:embed/>
                  <p:pic>
                    <p:nvPicPr>
                      <p:cNvPr id="60" name="Objekt 5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620723" y="5895975"/>
                        <a:ext cx="3929062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Zaoblený obdélník 61"/>
          <p:cNvSpPr/>
          <p:nvPr/>
        </p:nvSpPr>
        <p:spPr>
          <a:xfrm>
            <a:off x="1911929" y="4374609"/>
            <a:ext cx="4664032" cy="6355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63" name="Přímá spojnice se šipkou 62"/>
          <p:cNvCxnSpPr/>
          <p:nvPr/>
        </p:nvCxnSpPr>
        <p:spPr>
          <a:xfrm flipH="1">
            <a:off x="6431990" y="3810528"/>
            <a:ext cx="1485300" cy="5472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Objekt 63"/>
          <p:cNvGraphicFramePr>
            <a:graphicFrameLocks noChangeAspect="1"/>
          </p:cNvGraphicFramePr>
          <p:nvPr>
            <p:extLst/>
          </p:nvPr>
        </p:nvGraphicFramePr>
        <p:xfrm>
          <a:off x="9948949" y="3465513"/>
          <a:ext cx="909638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44" name="Equation" r:id="rId25" imgW="507960" imgH="330120" progId="Equation.DSMT4">
                  <p:embed/>
                </p:oleObj>
              </mc:Choice>
              <mc:Fallback>
                <p:oleObj name="Equation" r:id="rId25" imgW="507960" imgH="330120" progId="Equation.DSMT4">
                  <p:embed/>
                  <p:pic>
                    <p:nvPicPr>
                      <p:cNvPr id="64" name="Objekt 6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948949" y="3465513"/>
                        <a:ext cx="909638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kt 66"/>
          <p:cNvGraphicFramePr>
            <a:graphicFrameLocks noChangeAspect="1"/>
          </p:cNvGraphicFramePr>
          <p:nvPr>
            <p:extLst/>
          </p:nvPr>
        </p:nvGraphicFramePr>
        <p:xfrm>
          <a:off x="7879300" y="3532192"/>
          <a:ext cx="646084" cy="53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45" name="Equation" r:id="rId27" imgW="368280" imgH="304560" progId="Equation.DSMT4">
                  <p:embed/>
                </p:oleObj>
              </mc:Choice>
              <mc:Fallback>
                <p:oleObj name="Equation" r:id="rId27" imgW="368280" imgH="304560" progId="Equation.DSMT4">
                  <p:embed/>
                  <p:pic>
                    <p:nvPicPr>
                      <p:cNvPr id="67" name="Objekt 6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879300" y="3532192"/>
                        <a:ext cx="646084" cy="534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Zaoblený obdélník 67"/>
          <p:cNvSpPr/>
          <p:nvPr/>
        </p:nvSpPr>
        <p:spPr>
          <a:xfrm>
            <a:off x="6722298" y="4325538"/>
            <a:ext cx="4771261" cy="7216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69" name="Přímá spojnice se šipkou 68"/>
          <p:cNvCxnSpPr/>
          <p:nvPr/>
        </p:nvCxnSpPr>
        <p:spPr>
          <a:xfrm flipH="1">
            <a:off x="8540870" y="3794276"/>
            <a:ext cx="1468673" cy="500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aoblený obdélník 69"/>
          <p:cNvSpPr/>
          <p:nvPr/>
        </p:nvSpPr>
        <p:spPr>
          <a:xfrm>
            <a:off x="1920237" y="5070286"/>
            <a:ext cx="4809385" cy="66890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71" name="Objekt 70"/>
          <p:cNvGraphicFramePr>
            <a:graphicFrameLocks noChangeAspect="1"/>
          </p:cNvGraphicFramePr>
          <p:nvPr>
            <p:extLst/>
          </p:nvPr>
        </p:nvGraphicFramePr>
        <p:xfrm>
          <a:off x="6829222" y="5895975"/>
          <a:ext cx="2090737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46" name="Equation" r:id="rId29" imgW="1193760" imgH="380880" progId="Equation.DSMT4">
                  <p:embed/>
                </p:oleObj>
              </mc:Choice>
              <mc:Fallback>
                <p:oleObj name="Equation" r:id="rId29" imgW="1193760" imgH="380880" progId="Equation.DSMT4">
                  <p:embed/>
                  <p:pic>
                    <p:nvPicPr>
                      <p:cNvPr id="71" name="Objekt 7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829222" y="5895975"/>
                        <a:ext cx="2090737" cy="668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Přímá spojnice se šipkou 71"/>
          <p:cNvCxnSpPr/>
          <p:nvPr/>
        </p:nvCxnSpPr>
        <p:spPr>
          <a:xfrm flipH="1" flipV="1">
            <a:off x="5980392" y="5755818"/>
            <a:ext cx="899109" cy="474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aoblený obdélník 73"/>
          <p:cNvSpPr/>
          <p:nvPr/>
        </p:nvSpPr>
        <p:spPr>
          <a:xfrm>
            <a:off x="6805492" y="5078020"/>
            <a:ext cx="4812755" cy="66134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5" name="Přímá spojnice se šipkou 74"/>
          <p:cNvCxnSpPr/>
          <p:nvPr/>
        </p:nvCxnSpPr>
        <p:spPr>
          <a:xfrm flipH="1" flipV="1">
            <a:off x="9217017" y="5755817"/>
            <a:ext cx="899109" cy="474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Objekt 75"/>
          <p:cNvGraphicFramePr>
            <a:graphicFrameLocks noChangeAspect="1"/>
          </p:cNvGraphicFramePr>
          <p:nvPr>
            <p:extLst/>
          </p:nvPr>
        </p:nvGraphicFramePr>
        <p:xfrm>
          <a:off x="10071561" y="5978525"/>
          <a:ext cx="8731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47" name="Equation" r:id="rId31" imgW="482400" imgH="304560" progId="Equation.DSMT4">
                  <p:embed/>
                </p:oleObj>
              </mc:Choice>
              <mc:Fallback>
                <p:oleObj name="Equation" r:id="rId31" imgW="482400" imgH="304560" progId="Equation.DSMT4">
                  <p:embed/>
                  <p:pic>
                    <p:nvPicPr>
                      <p:cNvPr id="76" name="Objekt 7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0071561" y="5978525"/>
                        <a:ext cx="873125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75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8" grpId="0" animBg="1"/>
      <p:bldP spid="70" grpId="0" animBg="1"/>
      <p:bldP spid="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608"/>
          </a:xfrm>
        </p:spPr>
        <p:txBody>
          <a:bodyPr/>
          <a:lstStyle/>
          <a:p>
            <a:r>
              <a:rPr lang="cs-CZ" dirty="0" smtClean="0"/>
              <a:t>Odvození </a:t>
            </a:r>
            <a:r>
              <a:rPr lang="cs-CZ" dirty="0" err="1" smtClean="0"/>
              <a:t>Kalmanova</a:t>
            </a:r>
            <a:r>
              <a:rPr lang="cs-CZ" dirty="0" smtClean="0"/>
              <a:t> filtru bez normality</a:t>
            </a:r>
            <a:endParaRPr lang="cs-CZ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838200" y="1509488"/>
          <a:ext cx="103774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7" name="Equation" r:id="rId3" imgW="5117760" imgH="203040" progId="Equation.DSMT4">
                  <p:embed/>
                </p:oleObj>
              </mc:Choice>
              <mc:Fallback>
                <p:oleObj name="Equation" r:id="rId3" imgW="5117760" imgH="203040" progId="Equation.DSMT4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509488"/>
                        <a:ext cx="10377488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/>
          </p:nvPr>
        </p:nvGraphicFramePr>
        <p:xfrm>
          <a:off x="4860840" y="2163763"/>
          <a:ext cx="46894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8" name="Equation" r:id="rId5" imgW="2603160" imgH="266400" progId="Equation.DSMT4">
                  <p:embed/>
                </p:oleObj>
              </mc:Choice>
              <mc:Fallback>
                <p:oleObj name="Equation" r:id="rId5" imgW="2603160" imgH="266400" progId="Equation.DSMT4">
                  <p:embed/>
                  <p:pic>
                    <p:nvPicPr>
                      <p:cNvPr id="4" name="Objek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60840" y="2163763"/>
                        <a:ext cx="4689475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627534" y="2164527"/>
          <a:ext cx="6445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9" name="Equation" r:id="rId7" imgW="190440" imgH="152280" progId="Equation.DSMT4">
                  <p:embed/>
                </p:oleObj>
              </mc:Choice>
              <mc:Fallback>
                <p:oleObj name="Equation" r:id="rId7" imgW="190440" imgH="152280" progId="Equation.DSMT4">
                  <p:embed/>
                  <p:pic>
                    <p:nvPicPr>
                      <p:cNvPr id="37" name="Objekt 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27534" y="2164527"/>
                        <a:ext cx="64452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/>
          </p:nvPr>
        </p:nvGraphicFramePr>
        <p:xfrm>
          <a:off x="4873885" y="2644760"/>
          <a:ext cx="1456093" cy="461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0" name="Equation" r:id="rId9" imgW="761760" imgH="241200" progId="Equation.DSMT4">
                  <p:embed/>
                </p:oleObj>
              </mc:Choice>
              <mc:Fallback>
                <p:oleObj name="Equation" r:id="rId9" imgW="761760" imgH="241200" progId="Equation.DSMT4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3885" y="2644760"/>
                        <a:ext cx="1456093" cy="461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/>
          </p:nvPr>
        </p:nvGraphicFramePr>
        <p:xfrm>
          <a:off x="4873885" y="3733015"/>
          <a:ext cx="4228186" cy="67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1" name="Equation" r:id="rId11" imgW="2234880" imgH="355320" progId="Equation.DSMT4">
                  <p:embed/>
                </p:oleObj>
              </mc:Choice>
              <mc:Fallback>
                <p:oleObj name="Equation" r:id="rId11" imgW="2234880" imgH="355320" progId="Equation.DSMT4">
                  <p:embed/>
                  <p:pic>
                    <p:nvPicPr>
                      <p:cNvPr id="7" name="Objekt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73885" y="3733015"/>
                        <a:ext cx="4228186" cy="67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/>
          </p:nvPr>
        </p:nvGraphicFramePr>
        <p:xfrm>
          <a:off x="5498869" y="4479173"/>
          <a:ext cx="5166243" cy="70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2" name="Equation" r:id="rId13" imgW="2806560" imgH="380880" progId="Equation.DSMT4">
                  <p:embed/>
                </p:oleObj>
              </mc:Choice>
              <mc:Fallback>
                <p:oleObj name="Equation" r:id="rId13" imgW="2806560" imgH="380880" progId="Equation.DSMT4">
                  <p:embed/>
                  <p:pic>
                    <p:nvPicPr>
                      <p:cNvPr id="8" name="Objekt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98869" y="4479173"/>
                        <a:ext cx="5166243" cy="70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/>
          </p:nvPr>
        </p:nvGraphicFramePr>
        <p:xfrm>
          <a:off x="5498869" y="5253965"/>
          <a:ext cx="1744701" cy="465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3" name="Equation" r:id="rId15" imgW="952200" imgH="253800" progId="Equation.DSMT4">
                  <p:embed/>
                </p:oleObj>
              </mc:Choice>
              <mc:Fallback>
                <p:oleObj name="Equation" r:id="rId15" imgW="952200" imgH="253800" progId="Equation.DSMT4">
                  <p:embed/>
                  <p:pic>
                    <p:nvPicPr>
                      <p:cNvPr id="9" name="Objekt 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98869" y="5253965"/>
                        <a:ext cx="1744701" cy="465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/>
          </p:nvPr>
        </p:nvGraphicFramePr>
        <p:xfrm>
          <a:off x="838200" y="2222321"/>
          <a:ext cx="2304647" cy="446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4" name="Equation" r:id="rId17" imgW="1180800" imgH="228600" progId="Equation.DSMT4">
                  <p:embed/>
                </p:oleObj>
              </mc:Choice>
              <mc:Fallback>
                <p:oleObj name="Equation" r:id="rId17" imgW="1180800" imgH="228600" progId="Equation.DSMT4">
                  <p:embed/>
                  <p:pic>
                    <p:nvPicPr>
                      <p:cNvPr id="10" name="Objekt 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8200" y="2222321"/>
                        <a:ext cx="2304647" cy="446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3718907" y="3807410"/>
          <a:ext cx="6477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5" name="Equation" r:id="rId19" imgW="647520" imgH="523483" progId="Equation.DSMT4">
                  <p:embed/>
                </p:oleObj>
              </mc:Choice>
              <mc:Fallback>
                <p:oleObj name="Equation" r:id="rId19" imgW="647520" imgH="523483" progId="Equation.DSMT4">
                  <p:embed/>
                  <p:pic>
                    <p:nvPicPr>
                      <p:cNvPr id="11" name="Objekt 1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18907" y="3807410"/>
                        <a:ext cx="64770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00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Shrnutí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062402"/>
            <a:ext cx="10515600" cy="3950173"/>
          </a:xfrm>
        </p:spPr>
        <p:txBody>
          <a:bodyPr/>
          <a:lstStyle/>
          <a:p>
            <a:r>
              <a:rPr lang="cs-CZ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Kalmanův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filtr se po odstranění předpokladu normality nemění:</a:t>
            </a:r>
          </a:p>
          <a:p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cs-CZ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cs-CZ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cs-CZ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Mění se ovšem interpretace odhadovaných veličin: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/>
          </p:nvPr>
        </p:nvGraphicFramePr>
        <p:xfrm>
          <a:off x="1437726" y="4332288"/>
          <a:ext cx="10094912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6" name="Equation" r:id="rId3" imgW="5244840" imgH="583920" progId="Equation.DSMT4">
                  <p:embed/>
                </p:oleObj>
              </mc:Choice>
              <mc:Fallback>
                <p:oleObj name="Equation" r:id="rId3" imgW="5244840" imgH="583920" progId="Equation.DSMT4">
                  <p:embed/>
                  <p:pic>
                    <p:nvPicPr>
                      <p:cNvPr id="8" name="Objek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7726" y="4332288"/>
                        <a:ext cx="10094912" cy="112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/>
          </p:nvPr>
        </p:nvGraphicFramePr>
        <p:xfrm>
          <a:off x="1416368" y="5514657"/>
          <a:ext cx="9140796" cy="84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7" name="Equation" r:id="rId5" imgW="4660560" imgH="431640" progId="Equation.DSMT4">
                  <p:embed/>
                </p:oleObj>
              </mc:Choice>
              <mc:Fallback>
                <p:oleObj name="Equation" r:id="rId5" imgW="4660560" imgH="431640" progId="Equation.DSMT4">
                  <p:embed/>
                  <p:pic>
                    <p:nvPicPr>
                      <p:cNvPr id="9" name="Objek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6368" y="5514657"/>
                        <a:ext cx="9140796" cy="846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/>
          </p:nvPr>
        </p:nvGraphicFramePr>
        <p:xfrm>
          <a:off x="1150071" y="1512888"/>
          <a:ext cx="54673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8" name="Equation" r:id="rId7" imgW="2984400" imgH="304560" progId="Equation.DSMT4">
                  <p:embed/>
                </p:oleObj>
              </mc:Choice>
              <mc:Fallback>
                <p:oleObj name="Equation" r:id="rId7" imgW="2984400" imgH="304560" progId="Equation.DSMT4">
                  <p:embed/>
                  <p:pic>
                    <p:nvPicPr>
                      <p:cNvPr id="10" name="Objek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0071" y="1512888"/>
                        <a:ext cx="546735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141730" y="2127879"/>
          <a:ext cx="1456093" cy="461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9" name="Equation" r:id="rId9" imgW="761760" imgH="241200" progId="Equation.DSMT4">
                  <p:embed/>
                </p:oleObj>
              </mc:Choice>
              <mc:Fallback>
                <p:oleObj name="Equation" r:id="rId9" imgW="761760" imgH="241200" progId="Equation.DSMT4">
                  <p:embed/>
                  <p:pic>
                    <p:nvPicPr>
                      <p:cNvPr id="11" name="Objekt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1730" y="2127879"/>
                        <a:ext cx="1456093" cy="461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/>
          </p:nvPr>
        </p:nvGraphicFramePr>
        <p:xfrm>
          <a:off x="1144935" y="2644775"/>
          <a:ext cx="4264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0" name="Equation" r:id="rId11" imgW="2577960" imgH="304560" progId="Equation.DSMT4">
                  <p:embed/>
                </p:oleObj>
              </mc:Choice>
              <mc:Fallback>
                <p:oleObj name="Equation" r:id="rId11" imgW="2577960" imgH="304560" progId="Equation.DSMT4">
                  <p:embed/>
                  <p:pic>
                    <p:nvPicPr>
                      <p:cNvPr id="12" name="Objekt 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4935" y="2644775"/>
                        <a:ext cx="426402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/>
          </p:nvPr>
        </p:nvGraphicFramePr>
        <p:xfrm>
          <a:off x="1169959" y="3254668"/>
          <a:ext cx="23272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1" name="Equation" r:id="rId13" imgW="1269720" imgH="253800" progId="Equation.DSMT4">
                  <p:embed/>
                </p:oleObj>
              </mc:Choice>
              <mc:Fallback>
                <p:oleObj name="Equation" r:id="rId13" imgW="1269720" imgH="253800" progId="Equation.DSMT4">
                  <p:embed/>
                  <p:pic>
                    <p:nvPicPr>
                      <p:cNvPr id="13" name="Objekt 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69959" y="3254668"/>
                        <a:ext cx="2327275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52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6000" b="1" dirty="0" smtClean="0"/>
              <a:t>DODATEK</a:t>
            </a:r>
            <a:endParaRPr lang="cs-CZ" sz="6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4400" dirty="0"/>
              <a:t>Důkaz </a:t>
            </a:r>
            <a:r>
              <a:rPr lang="cs-CZ" sz="4400" dirty="0" smtClean="0"/>
              <a:t>věty 2 </a:t>
            </a:r>
            <a:r>
              <a:rPr lang="cs-CZ" sz="4400" dirty="0"/>
              <a:t>o vlastnostech </a:t>
            </a:r>
            <a:r>
              <a:rPr lang="cs-CZ" sz="4400" dirty="0" smtClean="0"/>
              <a:t>lineární odhadové funkce minimalizující MSE.</a:t>
            </a:r>
            <a:endParaRPr lang="cs-CZ" sz="4400" dirty="0"/>
          </a:p>
        </p:txBody>
      </p:sp>
    </p:spTree>
    <p:extLst>
      <p:ext uri="{BB962C8B-B14F-4D97-AF65-F5344CB8AC3E}">
        <p14:creationId xmlns:p14="http://schemas.microsoft.com/office/powerpoint/2010/main" val="42856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Stručné připomenutí věty 2</a:t>
            </a:r>
            <a:endParaRPr lang="cs-CZ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/>
          </p:nvPr>
        </p:nvGraphicFramePr>
        <p:xfrm>
          <a:off x="1984595" y="2056911"/>
          <a:ext cx="1962582" cy="922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0" name="Equation" r:id="rId3" imgW="1079280" imgH="507960" progId="Equation.DSMT4">
                  <p:embed/>
                </p:oleObj>
              </mc:Choice>
              <mc:Fallback>
                <p:oleObj name="Equation" r:id="rId3" imgW="1079280" imgH="507960" progId="Equation.DSMT4">
                  <p:embed/>
                  <p:pic>
                    <p:nvPicPr>
                      <p:cNvPr id="4" name="Objek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4595" y="2056911"/>
                        <a:ext cx="1962582" cy="922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/>
          </p:nvPr>
        </p:nvGraphicFramePr>
        <p:xfrm>
          <a:off x="5054022" y="2776509"/>
          <a:ext cx="785943" cy="628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1" name="Equation" r:id="rId5" imgW="190440" imgH="152280" progId="Equation.DSMT4">
                  <p:embed/>
                </p:oleObj>
              </mc:Choice>
              <mc:Fallback>
                <p:oleObj name="Equation" r:id="rId5" imgW="190440" imgH="152280" progId="Equation.DSMT4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54022" y="2776509"/>
                        <a:ext cx="785943" cy="628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/>
          </p:nvPr>
        </p:nvGraphicFramePr>
        <p:xfrm>
          <a:off x="6449234" y="2878213"/>
          <a:ext cx="41386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2" name="Equation" r:id="rId7" imgW="2095200" imgH="266400" progId="Equation.DSMT4">
                  <p:embed/>
                </p:oleObj>
              </mc:Choice>
              <mc:Fallback>
                <p:oleObj name="Equation" r:id="rId7" imgW="2095200" imgH="266400" progId="Equation.DSMT4">
                  <p:embed/>
                  <p:pic>
                    <p:nvPicPr>
                      <p:cNvPr id="10" name="Objek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49234" y="2878213"/>
                        <a:ext cx="4138613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1250380" y="3387366"/>
          <a:ext cx="3163678" cy="98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3" name="Equation" r:id="rId9" imgW="1638000" imgH="507960" progId="Equation.DSMT4">
                  <p:embed/>
                </p:oleObj>
              </mc:Choice>
              <mc:Fallback>
                <p:oleObj name="Equation" r:id="rId9" imgW="1638000" imgH="507960" progId="Equation.DSMT4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0380" y="3387366"/>
                        <a:ext cx="3163678" cy="98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83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6015" y="515390"/>
            <a:ext cx="10515600" cy="955964"/>
          </a:xfrm>
        </p:spPr>
        <p:txBody>
          <a:bodyPr>
            <a:normAutofit/>
          </a:bodyPr>
          <a:lstStyle/>
          <a:p>
            <a:r>
              <a:rPr lang="cs-CZ" dirty="0"/>
              <a:t>Důkaz </a:t>
            </a:r>
            <a:r>
              <a:rPr lang="cs-CZ" sz="4900" dirty="0" smtClean="0"/>
              <a:t>věty 2</a:t>
            </a:r>
            <a:endParaRPr lang="cs-CZ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1124756" y="1854918"/>
          <a:ext cx="7179656" cy="438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0" name="Equation" r:id="rId3" imgW="3327120" imgH="203040" progId="Equation.DSMT4">
                  <p:embed/>
                </p:oleObj>
              </mc:Choice>
              <mc:Fallback>
                <p:oleObj name="Equation" r:id="rId3" imgW="3327120" imgH="203040" progId="Equation.DSMT4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4756" y="1854918"/>
                        <a:ext cx="7179656" cy="438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780743"/>
              </p:ext>
            </p:extLst>
          </p:nvPr>
        </p:nvGraphicFramePr>
        <p:xfrm>
          <a:off x="2234623" y="2419241"/>
          <a:ext cx="1891608" cy="630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1" name="Equation" r:id="rId5" imgW="914400" imgH="304560" progId="Equation.DSMT4">
                  <p:embed/>
                </p:oleObj>
              </mc:Choice>
              <mc:Fallback>
                <p:oleObj name="Equation" r:id="rId5" imgW="914400" imgH="304560" progId="Equation.DSMT4">
                  <p:embed/>
                  <p:pic>
                    <p:nvPicPr>
                      <p:cNvPr id="4" name="Objek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4623" y="2419241"/>
                        <a:ext cx="1891608" cy="630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/>
          </p:nvPr>
        </p:nvGraphicFramePr>
        <p:xfrm>
          <a:off x="6000750" y="2419350"/>
          <a:ext cx="45942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2" name="Equation" r:id="rId7" imgW="2234880" imgH="304560" progId="Equation.DSMT4">
                  <p:embed/>
                </p:oleObj>
              </mc:Choice>
              <mc:Fallback>
                <p:oleObj name="Equation" r:id="rId7" imgW="2234880" imgH="304560" progId="Equation.DSMT4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0750" y="2419350"/>
                        <a:ext cx="4594225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25752"/>
              </p:ext>
            </p:extLst>
          </p:nvPr>
        </p:nvGraphicFramePr>
        <p:xfrm>
          <a:off x="1113906" y="2399147"/>
          <a:ext cx="1120718" cy="677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3" name="Equation" r:id="rId9" imgW="545760" imgH="330120" progId="Equation.DSMT4">
                  <p:embed/>
                </p:oleObj>
              </mc:Choice>
              <mc:Fallback>
                <p:oleObj name="Equation" r:id="rId9" imgW="545760" imgH="330120" progId="Equation.DSMT4">
                  <p:embed/>
                  <p:pic>
                    <p:nvPicPr>
                      <p:cNvPr id="8" name="Objek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3906" y="2399147"/>
                        <a:ext cx="1120718" cy="677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/>
          </p:nvPr>
        </p:nvGraphicFramePr>
        <p:xfrm>
          <a:off x="4126231" y="2419241"/>
          <a:ext cx="1917121" cy="639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4" name="Equation" r:id="rId11" imgW="914400" imgH="304560" progId="Equation.DSMT4">
                  <p:embed/>
                </p:oleObj>
              </mc:Choice>
              <mc:Fallback>
                <p:oleObj name="Equation" r:id="rId11" imgW="914400" imgH="304560" progId="Equation.DSMT4">
                  <p:embed/>
                  <p:pic>
                    <p:nvPicPr>
                      <p:cNvPr id="9" name="Objek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26231" y="2419241"/>
                        <a:ext cx="1917121" cy="639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/>
          </p:nvPr>
        </p:nvGraphicFramePr>
        <p:xfrm>
          <a:off x="1124756" y="4083095"/>
          <a:ext cx="9773229" cy="485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5" name="Equation" r:id="rId13" imgW="4597200" imgH="228600" progId="Equation.DSMT4">
                  <p:embed/>
                </p:oleObj>
              </mc:Choice>
              <mc:Fallback>
                <p:oleObj name="Equation" r:id="rId13" imgW="4597200" imgH="228600" progId="Equation.DSMT4">
                  <p:embed/>
                  <p:pic>
                    <p:nvPicPr>
                      <p:cNvPr id="10" name="Objekt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24756" y="4083095"/>
                        <a:ext cx="9773229" cy="485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/>
          </p:nvPr>
        </p:nvGraphicFramePr>
        <p:xfrm>
          <a:off x="1141382" y="4724486"/>
          <a:ext cx="1711108" cy="534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6" name="Equation" r:id="rId15" imgW="731529" imgH="228965" progId="Equation.DSMT4">
                  <p:embed/>
                </p:oleObj>
              </mc:Choice>
              <mc:Fallback>
                <p:oleObj name="Equation" r:id="rId15" imgW="731529" imgH="228965" progId="Equation.DSMT4">
                  <p:embed/>
                  <p:pic>
                    <p:nvPicPr>
                      <p:cNvPr id="13" name="Objekt 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41382" y="4724486"/>
                        <a:ext cx="1711108" cy="534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/>
          </p:nvPr>
        </p:nvGraphicFramePr>
        <p:xfrm>
          <a:off x="4170563" y="4721510"/>
          <a:ext cx="4053314" cy="540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7" name="Equation" r:id="rId17" imgW="1786267" imgH="238340" progId="Equation.DSMT4">
                  <p:embed/>
                </p:oleObj>
              </mc:Choice>
              <mc:Fallback>
                <p:oleObj name="Equation" r:id="rId17" imgW="1786267" imgH="238340" progId="Equation.DSMT4">
                  <p:embed/>
                  <p:pic>
                    <p:nvPicPr>
                      <p:cNvPr id="15" name="Objekt 1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70563" y="4721510"/>
                        <a:ext cx="4053314" cy="540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/>
          </p:nvPr>
        </p:nvGraphicFramePr>
        <p:xfrm>
          <a:off x="2234623" y="3076791"/>
          <a:ext cx="3641725" cy="674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8" name="Equation" r:id="rId19" imgW="1714320" imgH="317160" progId="Equation.DSMT4">
                  <p:embed/>
                </p:oleObj>
              </mc:Choice>
              <mc:Fallback>
                <p:oleObj name="Equation" r:id="rId19" imgW="1714320" imgH="317160" progId="Equation.DSMT4">
                  <p:embed/>
                  <p:pic>
                    <p:nvPicPr>
                      <p:cNvPr id="17" name="Objekt 1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34623" y="3076791"/>
                        <a:ext cx="3641725" cy="674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733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>
            <p:extLst/>
          </p:nvPr>
        </p:nvGraphicFramePr>
        <p:xfrm>
          <a:off x="3671250" y="3458036"/>
          <a:ext cx="507365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1" name="Equation" r:id="rId3" imgW="2425680" imgH="609480" progId="Equation.DSMT4">
                  <p:embed/>
                </p:oleObj>
              </mc:Choice>
              <mc:Fallback>
                <p:oleObj name="Equation" r:id="rId3" imgW="2425680" imgH="609480" progId="Equation.DSMT4">
                  <p:embed/>
                  <p:pic>
                    <p:nvPicPr>
                      <p:cNvPr id="16" name="Objek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1250" y="3458036"/>
                        <a:ext cx="5073650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Nadpis 1"/>
          <p:cNvSpPr>
            <a:spLocks noGrp="1"/>
          </p:cNvSpPr>
          <p:nvPr>
            <p:ph type="title"/>
          </p:nvPr>
        </p:nvSpPr>
        <p:spPr>
          <a:xfrm>
            <a:off x="630379" y="490451"/>
            <a:ext cx="10515600" cy="955964"/>
          </a:xfrm>
        </p:spPr>
        <p:txBody>
          <a:bodyPr>
            <a:normAutofit/>
          </a:bodyPr>
          <a:lstStyle/>
          <a:p>
            <a:r>
              <a:rPr lang="cs-CZ" dirty="0"/>
              <a:t>Důkaz </a:t>
            </a:r>
            <a:r>
              <a:rPr lang="cs-CZ" sz="4900" dirty="0" smtClean="0"/>
              <a:t>věty 2</a:t>
            </a:r>
            <a:endParaRPr lang="cs-CZ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/>
          </p:nvPr>
        </p:nvGraphicFramePr>
        <p:xfrm>
          <a:off x="757958" y="1616854"/>
          <a:ext cx="2944660" cy="702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2" name="Equation" r:id="rId5" imgW="1384200" imgH="330120" progId="Equation.DSMT4">
                  <p:embed/>
                </p:oleObj>
              </mc:Choice>
              <mc:Fallback>
                <p:oleObj name="Equation" r:id="rId5" imgW="1384200" imgH="330120" progId="Equation.DSMT4">
                  <p:embed/>
                  <p:pic>
                    <p:nvPicPr>
                      <p:cNvPr id="7" name="Objek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958" y="1616854"/>
                        <a:ext cx="2944660" cy="702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/>
          </p:nvPr>
        </p:nvGraphicFramePr>
        <p:xfrm>
          <a:off x="3702618" y="1606890"/>
          <a:ext cx="772636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3" name="Equation" r:id="rId7" imgW="3759120" imgH="355320" progId="Equation.DSMT4">
                  <p:embed/>
                </p:oleObj>
              </mc:Choice>
              <mc:Fallback>
                <p:oleObj name="Equation" r:id="rId7" imgW="3759120" imgH="355320" progId="Equation.DSMT4">
                  <p:embed/>
                  <p:pic>
                    <p:nvPicPr>
                      <p:cNvPr id="17" name="Objekt 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02618" y="1606890"/>
                        <a:ext cx="7726363" cy="73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3702618" y="2521739"/>
          <a:ext cx="6629330" cy="617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4" name="Equation" r:id="rId9" imgW="3136680" imgH="291960" progId="Equation.DSMT4">
                  <p:embed/>
                </p:oleObj>
              </mc:Choice>
              <mc:Fallback>
                <p:oleObj name="Equation" r:id="rId9" imgW="3136680" imgH="291960" progId="Equation.DSMT4">
                  <p:embed/>
                  <p:pic>
                    <p:nvPicPr>
                      <p:cNvPr id="11" name="Objekt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02618" y="2521739"/>
                        <a:ext cx="6629330" cy="617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Přímá spojnice se šipkou 17"/>
          <p:cNvCxnSpPr/>
          <p:nvPr/>
        </p:nvCxnSpPr>
        <p:spPr>
          <a:xfrm flipV="1">
            <a:off x="2083287" y="2091479"/>
            <a:ext cx="1707316" cy="736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kt 18"/>
          <p:cNvGraphicFramePr>
            <a:graphicFrameLocks noChangeAspect="1"/>
          </p:cNvGraphicFramePr>
          <p:nvPr>
            <p:extLst/>
          </p:nvPr>
        </p:nvGraphicFramePr>
        <p:xfrm>
          <a:off x="866254" y="2770017"/>
          <a:ext cx="1910196" cy="511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5" name="Equation" r:id="rId11" imgW="901440" imgH="241200" progId="Equation.DSMT4">
                  <p:embed/>
                </p:oleObj>
              </mc:Choice>
              <mc:Fallback>
                <p:oleObj name="Equation" r:id="rId11" imgW="901440" imgH="241200" progId="Equation.DSMT4">
                  <p:embed/>
                  <p:pic>
                    <p:nvPicPr>
                      <p:cNvPr id="19" name="Objekt 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6254" y="2770017"/>
                        <a:ext cx="1910196" cy="511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Přímá spojnice se šipkou 19"/>
          <p:cNvCxnSpPr/>
          <p:nvPr/>
        </p:nvCxnSpPr>
        <p:spPr>
          <a:xfrm flipV="1">
            <a:off x="2083287" y="2994998"/>
            <a:ext cx="1707316" cy="736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kt 20"/>
          <p:cNvGraphicFramePr>
            <a:graphicFrameLocks noChangeAspect="1"/>
          </p:cNvGraphicFramePr>
          <p:nvPr>
            <p:extLst/>
          </p:nvPr>
        </p:nvGraphicFramePr>
        <p:xfrm>
          <a:off x="854017" y="3673936"/>
          <a:ext cx="19367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6" name="Equation" r:id="rId13" imgW="914400" imgH="241200" progId="Equation.DSMT4">
                  <p:embed/>
                </p:oleObj>
              </mc:Choice>
              <mc:Fallback>
                <p:oleObj name="Equation" r:id="rId13" imgW="914400" imgH="241200" progId="Equation.DSMT4">
                  <p:embed/>
                  <p:pic>
                    <p:nvPicPr>
                      <p:cNvPr id="21" name="Objekt 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4017" y="3673936"/>
                        <a:ext cx="1936750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Přímá spojnice se šipkou 21"/>
          <p:cNvCxnSpPr/>
          <p:nvPr/>
        </p:nvCxnSpPr>
        <p:spPr>
          <a:xfrm flipV="1">
            <a:off x="2230288" y="4015046"/>
            <a:ext cx="1704915" cy="12764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kt 22"/>
          <p:cNvGraphicFramePr>
            <a:graphicFrameLocks noChangeAspect="1"/>
          </p:cNvGraphicFramePr>
          <p:nvPr>
            <p:extLst/>
          </p:nvPr>
        </p:nvGraphicFramePr>
        <p:xfrm>
          <a:off x="396413" y="5217143"/>
          <a:ext cx="382905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7" name="Equation" r:id="rId15" imgW="1879560" imgH="558720" progId="Equation.DSMT4">
                  <p:embed/>
                </p:oleObj>
              </mc:Choice>
              <mc:Fallback>
                <p:oleObj name="Equation" r:id="rId15" imgW="1879560" imgH="558720" progId="Equation.DSMT4">
                  <p:embed/>
                  <p:pic>
                    <p:nvPicPr>
                      <p:cNvPr id="23" name="Objekt 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6413" y="5217143"/>
                        <a:ext cx="3829050" cy="1138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Zaoblený obdélník 23"/>
          <p:cNvSpPr/>
          <p:nvPr/>
        </p:nvSpPr>
        <p:spPr>
          <a:xfrm>
            <a:off x="3951917" y="3441939"/>
            <a:ext cx="4493811" cy="6447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Zaoblený obdélník 25"/>
          <p:cNvSpPr/>
          <p:nvPr/>
        </p:nvSpPr>
        <p:spPr>
          <a:xfrm>
            <a:off x="4045718" y="4150741"/>
            <a:ext cx="2670965" cy="6447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7" name="Přímá spojnice se šipkou 26"/>
          <p:cNvCxnSpPr/>
          <p:nvPr/>
        </p:nvCxnSpPr>
        <p:spPr>
          <a:xfrm flipV="1">
            <a:off x="5450403" y="4795535"/>
            <a:ext cx="0" cy="495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kt 29"/>
          <p:cNvGraphicFramePr>
            <a:graphicFrameLocks noChangeAspect="1"/>
          </p:cNvGraphicFramePr>
          <p:nvPr>
            <p:extLst/>
          </p:nvPr>
        </p:nvGraphicFramePr>
        <p:xfrm>
          <a:off x="4439661" y="5233769"/>
          <a:ext cx="2486328" cy="458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8" name="Equation" r:id="rId17" imgW="1307880" imgH="241200" progId="Equation.DSMT4">
                  <p:embed/>
                </p:oleObj>
              </mc:Choice>
              <mc:Fallback>
                <p:oleObj name="Equation" r:id="rId17" imgW="1307880" imgH="241200" progId="Equation.DSMT4">
                  <p:embed/>
                  <p:pic>
                    <p:nvPicPr>
                      <p:cNvPr id="30" name="Objekt 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39661" y="5233769"/>
                        <a:ext cx="2486328" cy="458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Zaoblený obdélník 30"/>
          <p:cNvSpPr/>
          <p:nvPr/>
        </p:nvSpPr>
        <p:spPr>
          <a:xfrm>
            <a:off x="6925989" y="4150741"/>
            <a:ext cx="1835625" cy="6447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3" name="Přímá spojnice se šipkou 32"/>
          <p:cNvCxnSpPr>
            <a:endCxn id="31" idx="3"/>
          </p:cNvCxnSpPr>
          <p:nvPr/>
        </p:nvCxnSpPr>
        <p:spPr>
          <a:xfrm flipH="1" flipV="1">
            <a:off x="8761614" y="4473138"/>
            <a:ext cx="1213659" cy="818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kt 33"/>
          <p:cNvGraphicFramePr>
            <a:graphicFrameLocks noChangeAspect="1"/>
          </p:cNvGraphicFramePr>
          <p:nvPr>
            <p:extLst/>
          </p:nvPr>
        </p:nvGraphicFramePr>
        <p:xfrm>
          <a:off x="7135813" y="5222875"/>
          <a:ext cx="382905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9" name="Equation" r:id="rId19" imgW="1879560" imgH="533160" progId="Equation.DSMT4">
                  <p:embed/>
                </p:oleObj>
              </mc:Choice>
              <mc:Fallback>
                <p:oleObj name="Equation" r:id="rId19" imgW="1879560" imgH="533160" progId="Equation.DSMT4">
                  <p:embed/>
                  <p:pic>
                    <p:nvPicPr>
                      <p:cNvPr id="34" name="Objekt 3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35813" y="5222875"/>
                        <a:ext cx="3829050" cy="10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kt 35"/>
          <p:cNvGraphicFramePr>
            <a:graphicFrameLocks noChangeAspect="1"/>
          </p:cNvGraphicFramePr>
          <p:nvPr>
            <p:extLst/>
          </p:nvPr>
        </p:nvGraphicFramePr>
        <p:xfrm>
          <a:off x="11562917" y="5933051"/>
          <a:ext cx="296660" cy="40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40" name="Equation" r:id="rId21" imgW="132875" imgH="181369" progId="Equation.DSMT4">
                  <p:embed/>
                </p:oleObj>
              </mc:Choice>
              <mc:Fallback>
                <p:oleObj name="Equation" r:id="rId21" imgW="132875" imgH="181369" progId="Equation.DSMT4">
                  <p:embed/>
                  <p:pic>
                    <p:nvPicPr>
                      <p:cNvPr id="36" name="Objekt 3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562917" y="5933051"/>
                        <a:ext cx="296660" cy="40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4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660"/>
          </a:xfrm>
        </p:spPr>
        <p:txBody>
          <a:bodyPr/>
          <a:lstStyle/>
          <a:p>
            <a:r>
              <a:rPr lang="cs-CZ" dirty="0" smtClean="0"/>
              <a:t>Jak postupovat bez předpokladu normality?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04604"/>
            <a:ext cx="10515600" cy="4655128"/>
          </a:xfrm>
        </p:spPr>
        <p:txBody>
          <a:bodyPr>
            <a:normAutofit/>
          </a:bodyPr>
          <a:lstStyle/>
          <a:p>
            <a:r>
              <a:rPr lang="cs-CZ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 odstranění předpokladu normality se tedy omezíme na zkoumání lineárních odhadových funkcí. </a:t>
            </a:r>
          </a:p>
          <a:p>
            <a:r>
              <a:rPr lang="cs-CZ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tohoto důvodu bude nutné omezit naše další zkoumání na trochu méně obecný rámec </a:t>
            </a:r>
            <a:r>
              <a:rPr lang="cs-CZ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stavově</a:t>
            </a:r>
            <a:r>
              <a:rPr lang="cs-CZ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prostorového modelu, ve kterém jsou všechny systémové matice konstantní:</a:t>
            </a: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/>
          </p:nvPr>
        </p:nvGraphicFramePr>
        <p:xfrm>
          <a:off x="1103168" y="3548409"/>
          <a:ext cx="2943511" cy="99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6" name="Equation" r:id="rId3" imgW="1358640" imgH="457200" progId="Equation.DSMT4">
                  <p:embed/>
                </p:oleObj>
              </mc:Choice>
              <mc:Fallback>
                <p:oleObj name="Equation" r:id="rId3" imgW="1358640" imgH="457200" progId="Equation.DSMT4">
                  <p:embed/>
                  <p:pic>
                    <p:nvPicPr>
                      <p:cNvPr id="5" name="Objek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3168" y="3548409"/>
                        <a:ext cx="2943511" cy="990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/>
          </p:nvPr>
        </p:nvGraphicFramePr>
        <p:xfrm>
          <a:off x="878839" y="4746567"/>
          <a:ext cx="9779580" cy="977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7" name="Equation" r:id="rId5" imgW="4317840" imgH="431640" progId="Equation.DSMT4">
                  <p:embed/>
                </p:oleObj>
              </mc:Choice>
              <mc:Fallback>
                <p:oleObj name="Equation" r:id="rId5" imgW="4317840" imgH="431640" progId="Equation.DSMT4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8839" y="4746567"/>
                        <a:ext cx="9779580" cy="977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53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1290"/>
          </a:xfrm>
        </p:spPr>
        <p:txBody>
          <a:bodyPr/>
          <a:lstStyle/>
          <a:p>
            <a:r>
              <a:rPr lang="cs-CZ" dirty="0" smtClean="0"/>
              <a:t>Lineární odhadová funkce</a:t>
            </a:r>
            <a:endParaRPr lang="cs-CZ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/>
          </p:nvPr>
        </p:nvGraphicFramePr>
        <p:xfrm>
          <a:off x="941012" y="1362307"/>
          <a:ext cx="8632825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0" name="Equation" r:id="rId3" imgW="4025880" imgH="1130040" progId="Equation.DSMT4">
                  <p:embed/>
                </p:oleObj>
              </mc:Choice>
              <mc:Fallback>
                <p:oleObj name="Equation" r:id="rId3" imgW="4025880" imgH="1130040" progId="Equation.DSMT4">
                  <p:embed/>
                  <p:pic>
                    <p:nvPicPr>
                      <p:cNvPr id="5" name="Objek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1012" y="1362307"/>
                        <a:ext cx="8632825" cy="2424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/>
          </p:nvPr>
        </p:nvGraphicFramePr>
        <p:xfrm>
          <a:off x="941012" y="4033693"/>
          <a:ext cx="9140420" cy="220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1" name="Equation" r:id="rId5" imgW="4203360" imgH="1015920" progId="Equation.DSMT4">
                  <p:embed/>
                </p:oleObj>
              </mc:Choice>
              <mc:Fallback>
                <p:oleObj name="Equation" r:id="rId5" imgW="4203360" imgH="1015920" progId="Equation.DSMT4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1012" y="4033693"/>
                        <a:ext cx="9140420" cy="220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ál 6"/>
          <p:cNvSpPr/>
          <p:nvPr/>
        </p:nvSpPr>
        <p:spPr>
          <a:xfrm>
            <a:off x="1745673" y="5599899"/>
            <a:ext cx="1064030" cy="642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8" name="Přímá spojnice se šipkou 7"/>
          <p:cNvCxnSpPr/>
          <p:nvPr/>
        </p:nvCxnSpPr>
        <p:spPr>
          <a:xfrm flipH="1">
            <a:off x="2588032" y="5353932"/>
            <a:ext cx="3671452" cy="3165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ál 9"/>
          <p:cNvSpPr/>
          <p:nvPr/>
        </p:nvSpPr>
        <p:spPr>
          <a:xfrm>
            <a:off x="3441468" y="5606705"/>
            <a:ext cx="1961805" cy="62502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vál 10"/>
          <p:cNvSpPr/>
          <p:nvPr/>
        </p:nvSpPr>
        <p:spPr>
          <a:xfrm>
            <a:off x="6256709" y="5045494"/>
            <a:ext cx="285407" cy="6250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vál 11"/>
          <p:cNvSpPr/>
          <p:nvPr/>
        </p:nvSpPr>
        <p:spPr>
          <a:xfrm>
            <a:off x="6761451" y="5066404"/>
            <a:ext cx="340394" cy="62502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3" name="Přímá spojnice se šipkou 12"/>
          <p:cNvCxnSpPr>
            <a:stCxn id="12" idx="3"/>
          </p:cNvCxnSpPr>
          <p:nvPr/>
        </p:nvCxnSpPr>
        <p:spPr>
          <a:xfrm flipH="1">
            <a:off x="5257425" y="5599898"/>
            <a:ext cx="1553876" cy="19297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44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Lineární odhadová funkce minimalizující MSE</a:t>
            </a:r>
            <a:endParaRPr lang="cs-CZ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/>
          </p:nvPr>
        </p:nvGraphicFramePr>
        <p:xfrm>
          <a:off x="915728" y="1690688"/>
          <a:ext cx="9063038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9" name="Equation" r:id="rId3" imgW="4292280" imgH="888840" progId="Equation.DSMT4">
                  <p:embed/>
                </p:oleObj>
              </mc:Choice>
              <mc:Fallback>
                <p:oleObj name="Equation" r:id="rId3" imgW="4292280" imgH="888840" progId="Equation.DSMT4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5728" y="1690688"/>
                        <a:ext cx="9063038" cy="1878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/>
          </p:nvPr>
        </p:nvGraphicFramePr>
        <p:xfrm>
          <a:off x="915727" y="3709900"/>
          <a:ext cx="9383741" cy="971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0" name="Equation" r:id="rId5" imgW="4660560" imgH="482400" progId="Equation.DSMT4">
                  <p:embed/>
                </p:oleObj>
              </mc:Choice>
              <mc:Fallback>
                <p:oleObj name="Equation" r:id="rId5" imgW="4660560" imgH="482400" progId="Equation.DSMT4">
                  <p:embed/>
                  <p:pic>
                    <p:nvPicPr>
                      <p:cNvPr id="9" name="Objek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5727" y="3709900"/>
                        <a:ext cx="9383741" cy="971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/>
          </p:nvPr>
        </p:nvGraphicFramePr>
        <p:xfrm>
          <a:off x="974667" y="4822712"/>
          <a:ext cx="9887260" cy="996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1" name="Equation" r:id="rId7" imgW="5041800" imgH="507960" progId="Equation.DSMT4">
                  <p:embed/>
                </p:oleObj>
              </mc:Choice>
              <mc:Fallback>
                <p:oleObj name="Equation" r:id="rId7" imgW="5041800" imgH="507960" progId="Equation.DSMT4">
                  <p:embed/>
                  <p:pic>
                    <p:nvPicPr>
                      <p:cNvPr id="10" name="Objek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4667" y="4822712"/>
                        <a:ext cx="9887260" cy="996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282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/>
          </p:nvPr>
        </p:nvGraphicFramePr>
        <p:xfrm>
          <a:off x="933911" y="1486735"/>
          <a:ext cx="7552213" cy="458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3" name="Equation" r:id="rId3" imgW="3974760" imgH="241200" progId="Equation.DSMT4">
                  <p:embed/>
                </p:oleObj>
              </mc:Choice>
              <mc:Fallback>
                <p:oleObj name="Equation" r:id="rId3" imgW="3974760" imgH="241200" progId="Equation.DSMT4">
                  <p:embed/>
                  <p:pic>
                    <p:nvPicPr>
                      <p:cNvPr id="4" name="Objek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3911" y="1486735"/>
                        <a:ext cx="7552213" cy="458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/>
          </p:nvPr>
        </p:nvGraphicFramePr>
        <p:xfrm>
          <a:off x="933910" y="2177646"/>
          <a:ext cx="8313738" cy="32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4" name="Equation" r:id="rId5" imgW="4419360" imgH="1701720" progId="Equation.DSMT4">
                  <p:embed/>
                </p:oleObj>
              </mc:Choice>
              <mc:Fallback>
                <p:oleObj name="Equation" r:id="rId5" imgW="4419360" imgH="1701720" progId="Equation.DSMT4">
                  <p:embed/>
                  <p:pic>
                    <p:nvPicPr>
                      <p:cNvPr id="5" name="Objek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3910" y="2177646"/>
                        <a:ext cx="8313738" cy="3201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283621"/>
              </p:ext>
            </p:extLst>
          </p:nvPr>
        </p:nvGraphicFramePr>
        <p:xfrm>
          <a:off x="976484" y="5637213"/>
          <a:ext cx="70088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5" name="Equation" r:id="rId7" imgW="3619440" imgH="203040" progId="Equation.DSMT4">
                  <p:embed/>
                </p:oleObj>
              </mc:Choice>
              <mc:Fallback>
                <p:oleObj name="Equation" r:id="rId7" imgW="3619440" imgH="203040" progId="Equation.DSMT4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6484" y="5637213"/>
                        <a:ext cx="7008812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140"/>
          </a:xfrm>
        </p:spPr>
        <p:txBody>
          <a:bodyPr/>
          <a:lstStyle/>
          <a:p>
            <a:r>
              <a:rPr lang="cs-CZ" dirty="0" smtClean="0"/>
              <a:t>Lineární odhadová funkce minimalizující MSE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273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286"/>
          </a:xfrm>
        </p:spPr>
        <p:txBody>
          <a:bodyPr/>
          <a:lstStyle/>
          <a:p>
            <a:r>
              <a:rPr lang="cs-CZ" dirty="0" smtClean="0"/>
              <a:t>Porovnání výsledků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388224"/>
            <a:ext cx="10515600" cy="4276525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porovnání věty 1 a věty 2 plyne, že za předpokladu normality platí:</a:t>
            </a:r>
          </a:p>
          <a:p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cs-CZ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Nabízí se nyní odvodit </a:t>
            </a:r>
            <a:r>
              <a:rPr lang="cs-CZ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Kalmanův</a:t>
            </a:r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filtr po odstranění předpokladu normality tak, že při určování filtrovací rovnice budeme místo věty 1 aplikovat větu 2 a získáme tak optimální odhady alespoň v rámci lineárních odhadových funkcí.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/>
          </p:nvPr>
        </p:nvGraphicFramePr>
        <p:xfrm>
          <a:off x="1081897" y="1852688"/>
          <a:ext cx="3268889" cy="58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2" name="Equation" r:id="rId3" imgW="1482451" imgH="267185" progId="Equation.DSMT4">
                  <p:embed/>
                </p:oleObj>
              </mc:Choice>
              <mc:Fallback>
                <p:oleObj name="Equation" r:id="rId3" imgW="1482451" imgH="267185" progId="Equation.DSMT4">
                  <p:embed/>
                  <p:pic>
                    <p:nvPicPr>
                      <p:cNvPr id="4" name="Objek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1897" y="1852688"/>
                        <a:ext cx="3268889" cy="587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/>
          </p:nvPr>
        </p:nvGraphicFramePr>
        <p:xfrm>
          <a:off x="838200" y="4629901"/>
          <a:ext cx="10837536" cy="1646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3" name="Equation" r:id="rId5" imgW="4597200" imgH="698400" progId="Equation.DSMT4">
                  <p:embed/>
                </p:oleObj>
              </mc:Choice>
              <mc:Fallback>
                <p:oleObj name="Equation" r:id="rId5" imgW="4597200" imgH="698400" progId="Equation.DSMT4">
                  <p:embed/>
                  <p:pic>
                    <p:nvPicPr>
                      <p:cNvPr id="5" name="Objek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629901"/>
                        <a:ext cx="10837536" cy="1646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41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Lineární projekce a ortogonalita</a:t>
            </a:r>
            <a:endParaRPr lang="cs-CZ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/>
          </p:nvPr>
        </p:nvGraphicFramePr>
        <p:xfrm>
          <a:off x="909665" y="1582218"/>
          <a:ext cx="9428917" cy="1044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1" name="Equation" r:id="rId3" imgW="4356000" imgH="482400" progId="Equation.DSMT4">
                  <p:embed/>
                </p:oleObj>
              </mc:Choice>
              <mc:Fallback>
                <p:oleObj name="Equation" r:id="rId3" imgW="4356000" imgH="482400" progId="Equation.DSMT4">
                  <p:embed/>
                  <p:pic>
                    <p:nvPicPr>
                      <p:cNvPr id="4" name="Objek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9665" y="1582218"/>
                        <a:ext cx="9428917" cy="1044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909665" y="2716991"/>
          <a:ext cx="10312082" cy="102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2" name="Equation" r:id="rId5" imgW="5105160" imgH="507960" progId="Equation.DSMT4">
                  <p:embed/>
                </p:oleObj>
              </mc:Choice>
              <mc:Fallback>
                <p:oleObj name="Equation" r:id="rId5" imgW="5105160" imgH="507960" progId="Equation.DSMT4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9665" y="2716991"/>
                        <a:ext cx="10312082" cy="102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kt 22"/>
          <p:cNvGraphicFramePr>
            <a:graphicFrameLocks noChangeAspect="1"/>
          </p:cNvGraphicFramePr>
          <p:nvPr>
            <p:extLst/>
          </p:nvPr>
        </p:nvGraphicFramePr>
        <p:xfrm>
          <a:off x="838200" y="3853439"/>
          <a:ext cx="10439400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3" name="Equation" r:id="rId7" imgW="5219640" imgH="1041120" progId="Equation.DSMT4">
                  <p:embed/>
                </p:oleObj>
              </mc:Choice>
              <mc:Fallback>
                <p:oleObj name="Equation" r:id="rId7" imgW="5219640" imgH="1041120" progId="Equation.DSMT4">
                  <p:embed/>
                  <p:pic>
                    <p:nvPicPr>
                      <p:cNvPr id="23" name="Objekt 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3853439"/>
                        <a:ext cx="10439400" cy="208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186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8694" y="65867"/>
            <a:ext cx="10515600" cy="1325563"/>
          </a:xfrm>
        </p:spPr>
        <p:txBody>
          <a:bodyPr/>
          <a:lstStyle/>
          <a:p>
            <a:r>
              <a:rPr lang="cs-CZ" dirty="0" smtClean="0"/>
              <a:t>Vlastnosti lineární projekce</a:t>
            </a:r>
            <a:endParaRPr lang="cs-CZ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/>
          </p:nvPr>
        </p:nvGraphicFramePr>
        <p:xfrm>
          <a:off x="732443" y="1138872"/>
          <a:ext cx="10193906" cy="164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0" name="Equation" r:id="rId3" imgW="4876560" imgH="787320" progId="Equation.DSMT4">
                  <p:embed/>
                </p:oleObj>
              </mc:Choice>
              <mc:Fallback>
                <p:oleObj name="Equation" r:id="rId3" imgW="4876560" imgH="787320" progId="Equation.DSMT4">
                  <p:embed/>
                  <p:pic>
                    <p:nvPicPr>
                      <p:cNvPr id="4" name="Objek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2443" y="1138872"/>
                        <a:ext cx="10193906" cy="1645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/>
          </p:nvPr>
        </p:nvGraphicFramePr>
        <p:xfrm>
          <a:off x="849832" y="3587118"/>
          <a:ext cx="9057624" cy="1966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1" name="Equation" r:id="rId5" imgW="4444920" imgH="965160" progId="Equation.DSMT4">
                  <p:embed/>
                </p:oleObj>
              </mc:Choice>
              <mc:Fallback>
                <p:oleObj name="Equation" r:id="rId5" imgW="4444920" imgH="965160" progId="Equation.DSMT4">
                  <p:embed/>
                  <p:pic>
                    <p:nvPicPr>
                      <p:cNvPr id="5" name="Objek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9832" y="3587118"/>
                        <a:ext cx="9057624" cy="1966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/>
          </p:nvPr>
        </p:nvGraphicFramePr>
        <p:xfrm>
          <a:off x="1073669" y="5503783"/>
          <a:ext cx="20415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2" name="Equation" r:id="rId7" imgW="914400" imgH="431640" progId="Equation.DSMT4">
                  <p:embed/>
                </p:oleObj>
              </mc:Choice>
              <mc:Fallback>
                <p:oleObj name="Equation" r:id="rId7" imgW="914400" imgH="431640" progId="Equation.DSMT4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3669" y="5503783"/>
                        <a:ext cx="2041525" cy="966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/>
          </p:nvPr>
        </p:nvGraphicFramePr>
        <p:xfrm>
          <a:off x="6201295" y="1874846"/>
          <a:ext cx="4611688" cy="1663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3" name="Equation" r:id="rId9" imgW="2323800" imgH="838080" progId="Equation.DSMT4">
                  <p:embed/>
                </p:oleObj>
              </mc:Choice>
              <mc:Fallback>
                <p:oleObj name="Equation" r:id="rId9" imgW="2323800" imgH="838080" progId="Equation.DSMT4">
                  <p:embed/>
                  <p:pic>
                    <p:nvPicPr>
                      <p:cNvPr id="7" name="Objek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01295" y="1874846"/>
                        <a:ext cx="4611688" cy="1663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ál 7"/>
          <p:cNvSpPr/>
          <p:nvPr/>
        </p:nvSpPr>
        <p:spPr>
          <a:xfrm>
            <a:off x="6808122" y="3781568"/>
            <a:ext cx="2984270" cy="15997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9" name="Přímá spojnice se šipkou 8"/>
          <p:cNvCxnSpPr/>
          <p:nvPr/>
        </p:nvCxnSpPr>
        <p:spPr>
          <a:xfrm flipH="1">
            <a:off x="8336903" y="3448050"/>
            <a:ext cx="435622" cy="333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4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6288</TotalTime>
  <Words>314</Words>
  <Application>Microsoft Office PowerPoint</Application>
  <PresentationFormat>Širokoúhlá obrazovka</PresentationFormat>
  <Paragraphs>48</Paragraphs>
  <Slides>27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snímků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Motiv Office</vt:lpstr>
      <vt:lpstr>Equation</vt:lpstr>
      <vt:lpstr>MathType 7.0 Equation</vt:lpstr>
      <vt:lpstr>Pokročilá ekonometrie 2: přednáška 4</vt:lpstr>
      <vt:lpstr>Jak postupovat bez předpokladu normality?</vt:lpstr>
      <vt:lpstr>Jak postupovat bez předpokladu normality?</vt:lpstr>
      <vt:lpstr>Lineární odhadová funkce</vt:lpstr>
      <vt:lpstr>Lineární odhadová funkce minimalizující MSE</vt:lpstr>
      <vt:lpstr>Lineární odhadová funkce minimalizující MSE</vt:lpstr>
      <vt:lpstr>Porovnání výsledků</vt:lpstr>
      <vt:lpstr>Lineární projekce a ortogonalita</vt:lpstr>
      <vt:lpstr>Vlastnosti lineární projekce</vt:lpstr>
      <vt:lpstr>Vlastnosti lineární projekce</vt:lpstr>
      <vt:lpstr>Vlastnosti lineární projekce</vt:lpstr>
      <vt:lpstr>Vlastnosti lineární projekce</vt:lpstr>
      <vt:lpstr>Zobecnění získaných výsledků</vt:lpstr>
      <vt:lpstr>Zobecnění získaných výsledků</vt:lpstr>
      <vt:lpstr>Odvození Kalmanova filtru bez normality</vt:lpstr>
      <vt:lpstr>Odvození Kalmanova filtru bez normality</vt:lpstr>
      <vt:lpstr>Odvození Kalmanova filtru bez normality</vt:lpstr>
      <vt:lpstr>Odvození Kalmanova filtru bez normality</vt:lpstr>
      <vt:lpstr>Odvození Kalmanova filtru bez normality</vt:lpstr>
      <vt:lpstr>Odvození Kalmanova filtru bez normality</vt:lpstr>
      <vt:lpstr>Odvození Kalmanova filtru bez normality</vt:lpstr>
      <vt:lpstr>Odvození Kalmanova filtru bez normality</vt:lpstr>
      <vt:lpstr>Shrnutí</vt:lpstr>
      <vt:lpstr>DODATEK</vt:lpstr>
      <vt:lpstr>Stručné připomenutí věty 2</vt:lpstr>
      <vt:lpstr>Důkaz věty 2</vt:lpstr>
      <vt:lpstr>Důkaz věty 2</vt:lpstr>
    </vt:vector>
  </TitlesOfParts>
  <Company>VŠE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Kalmanův filtr</dc:title>
  <dc:creator>Andrea Čížků</dc:creator>
  <cp:lastModifiedBy>Andrea Čížků</cp:lastModifiedBy>
  <cp:revision>442</cp:revision>
  <dcterms:created xsi:type="dcterms:W3CDTF">2020-09-03T05:20:15Z</dcterms:created>
  <dcterms:modified xsi:type="dcterms:W3CDTF">2020-10-23T15:49:59Z</dcterms:modified>
</cp:coreProperties>
</file>