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72" r:id="rId3"/>
  </p:sldMasterIdLst>
  <p:notesMasterIdLst>
    <p:notesMasterId r:id="rId16"/>
  </p:notesMasterIdLst>
  <p:sldIdLst>
    <p:sldId id="270" r:id="rId4"/>
    <p:sldId id="364" r:id="rId5"/>
    <p:sldId id="459" r:id="rId6"/>
    <p:sldId id="460" r:id="rId7"/>
    <p:sldId id="465" r:id="rId8"/>
    <p:sldId id="469" r:id="rId9"/>
    <p:sldId id="473" r:id="rId10"/>
    <p:sldId id="472" r:id="rId11"/>
    <p:sldId id="317" r:id="rId12"/>
    <p:sldId id="315" r:id="rId13"/>
    <p:sldId id="281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43" y="806"/>
      </p:cViewPr>
      <p:guideLst>
        <p:guide orient="horz" pos="23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/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-1" fmla="*/ 0 w 7424664"/>
              <a:gd name="connsiteY0-2" fmla="*/ 0 h 6858000"/>
              <a:gd name="connsiteX1-3" fmla="*/ 2158503 w 7424664"/>
              <a:gd name="connsiteY1-4" fmla="*/ 0 h 6858000"/>
              <a:gd name="connsiteX2-5" fmla="*/ 7424664 w 7424664"/>
              <a:gd name="connsiteY2-6" fmla="*/ 2326151 h 6858000"/>
              <a:gd name="connsiteX3-7" fmla="*/ 3307176 w 7424664"/>
              <a:gd name="connsiteY3-8" fmla="*/ 6858000 h 6858000"/>
              <a:gd name="connsiteX4-9" fmla="*/ 0 w 7424664"/>
              <a:gd name="connsiteY4-10" fmla="*/ 6858000 h 6858000"/>
              <a:gd name="connsiteX5" fmla="*/ 0 w 7424664"/>
              <a:gd name="connsiteY5" fmla="*/ 0 h 6858000"/>
              <a:gd name="connsiteX0-11" fmla="*/ 0 w 7424664"/>
              <a:gd name="connsiteY0-12" fmla="*/ 0 h 6858000"/>
              <a:gd name="connsiteX1-13" fmla="*/ 7424664 w 7424664"/>
              <a:gd name="connsiteY1-14" fmla="*/ 2326151 h 6858000"/>
              <a:gd name="connsiteX2-15" fmla="*/ 3307176 w 7424664"/>
              <a:gd name="connsiteY2-16" fmla="*/ 6858000 h 6858000"/>
              <a:gd name="connsiteX3-17" fmla="*/ 0 w 7424664"/>
              <a:gd name="connsiteY3-18" fmla="*/ 6858000 h 6858000"/>
              <a:gd name="connsiteX4-19" fmla="*/ 0 w 7424664"/>
              <a:gd name="connsiteY4-20" fmla="*/ 0 h 6858000"/>
              <a:gd name="connsiteX0-21" fmla="*/ 0 w 6904159"/>
              <a:gd name="connsiteY0-22" fmla="*/ 0 h 6858000"/>
              <a:gd name="connsiteX1-23" fmla="*/ 6904159 w 6904159"/>
              <a:gd name="connsiteY1-24" fmla="*/ 1805646 h 6858000"/>
              <a:gd name="connsiteX2-25" fmla="*/ 3307176 w 6904159"/>
              <a:gd name="connsiteY2-26" fmla="*/ 6858000 h 6858000"/>
              <a:gd name="connsiteX3-27" fmla="*/ 0 w 6904159"/>
              <a:gd name="connsiteY3-28" fmla="*/ 6858000 h 6858000"/>
              <a:gd name="connsiteX4-29" fmla="*/ 0 w 6904159"/>
              <a:gd name="connsiteY4-30" fmla="*/ 0 h 6858000"/>
              <a:gd name="connsiteX0-31" fmla="*/ 0 w 7072972"/>
              <a:gd name="connsiteY0-32" fmla="*/ 0 h 6858000"/>
              <a:gd name="connsiteX1-33" fmla="*/ 7072972 w 7072972"/>
              <a:gd name="connsiteY1-34" fmla="*/ 1890052 h 6858000"/>
              <a:gd name="connsiteX2-35" fmla="*/ 3307176 w 7072972"/>
              <a:gd name="connsiteY2-36" fmla="*/ 6858000 h 6858000"/>
              <a:gd name="connsiteX3-37" fmla="*/ 0 w 7072972"/>
              <a:gd name="connsiteY3-38" fmla="*/ 6858000 h 6858000"/>
              <a:gd name="connsiteX4-39" fmla="*/ 0 w 7072972"/>
              <a:gd name="connsiteY4-4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/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/>
            <p:cNvCxnSpPr/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/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60612" y="1105322"/>
            <a:ext cx="7470775" cy="1753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Automated Entrance </a:t>
            </a:r>
            <a:r>
              <a:rPr lang="en-US" altLang="ko-KR" sz="5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FF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Authorization </a:t>
            </a:r>
            <a:r>
              <a:rPr lang="en-US" altLang="ko-KR" sz="5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5" name="Picture 4" descr="Text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195" y="194172"/>
            <a:ext cx="754098" cy="76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42826B-2457-47FE-A35F-376D1A815EDA}"/>
              </a:ext>
            </a:extLst>
          </p:cNvPr>
          <p:cNvSpPr txBox="1"/>
          <p:nvPr/>
        </p:nvSpPr>
        <p:spPr>
          <a:xfrm>
            <a:off x="7208668" y="4909351"/>
            <a:ext cx="4120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Hamza Zahid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Hassaan Waseem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Rai Shahnawaz Khan </a:t>
            </a:r>
            <a:endParaRPr lang="en-PK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/>
          <p:nvPr/>
        </p:nvSpPr>
        <p:spPr>
          <a:xfrm>
            <a:off x="8118454" y="4607046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endParaRPr lang="en-US" altLang="ko-KR" sz="4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그룹 2"/>
          <p:cNvGrpSpPr/>
          <p:nvPr/>
        </p:nvGrpSpPr>
        <p:grpSpPr>
          <a:xfrm>
            <a:off x="676275" y="563097"/>
            <a:ext cx="5310505" cy="4928059"/>
            <a:chOff x="2153463" y="876067"/>
            <a:chExt cx="11931366" cy="4928059"/>
          </a:xfrm>
        </p:grpSpPr>
        <p:sp>
          <p:nvSpPr>
            <p:cNvPr id="6" name="TextBox 5"/>
            <p:cNvSpPr txBox="1"/>
            <p:nvPr/>
          </p:nvSpPr>
          <p:spPr>
            <a:xfrm>
              <a:off x="2153463" y="876067"/>
              <a:ext cx="1054890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n w="10160">
                    <a:solidFill>
                      <a:srgbClr val="FF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cs typeface="+mj-lt"/>
                </a:rPr>
                <a:t>Application and Data Architecture</a:t>
              </a:r>
              <a:r>
                <a:rPr lang="en-US" altLang="ko-KR" sz="3600" b="1" dirty="0">
                  <a:ln w="10160">
                    <a:solidFill>
                      <a:srgbClr val="FF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cs typeface="+mj-lt"/>
                </a:rPr>
                <a:t>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53463" y="2473727"/>
              <a:ext cx="11931366" cy="333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charset="0"/>
                <a:buChar char="§"/>
              </a:pP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Motion Detection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charset="0"/>
                <a:buChar char="§"/>
              </a:pP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Mask Detection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charset="0"/>
                <a:buChar char="§"/>
              </a:pP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Face Recognition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charset="0"/>
                <a:buChar char="§"/>
              </a:pP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Temperature Measurement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charset="0"/>
                <a:buChar char="§"/>
              </a:pP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Grant Entrance</a:t>
              </a:r>
            </a:p>
            <a:p>
              <a:pPr>
                <a:lnSpc>
                  <a:spcPct val="200000"/>
                </a:lnSpc>
              </a:pP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This process is running </a:t>
              </a:r>
              <a:r>
                <a:rPr lang="en-US" altLang="ko-KR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continuously.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2" name="image9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7292975" y="1084580"/>
            <a:ext cx="447040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6364241" y="4805786"/>
            <a:ext cx="4985677" cy="1083093"/>
            <a:chOff x="3933092" y="580072"/>
            <a:chExt cx="4985677" cy="1083093"/>
          </a:xfrm>
        </p:grpSpPr>
        <p:grpSp>
          <p:nvGrpSpPr>
            <p:cNvPr id="7" name="Group 6"/>
            <p:cNvGrpSpPr/>
            <p:nvPr/>
          </p:nvGrpSpPr>
          <p:grpSpPr>
            <a:xfrm>
              <a:off x="6735004" y="580072"/>
              <a:ext cx="2183765" cy="1083093"/>
              <a:chOff x="6383313" y="931765"/>
              <a:chExt cx="2183765" cy="108309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383313" y="931765"/>
                <a:ext cx="2183765" cy="1083093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536096" y="1083445"/>
                <a:ext cx="1877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Limited Budget and Limited Resources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933092" y="580072"/>
              <a:ext cx="2162908" cy="858167"/>
              <a:chOff x="6383216" y="931765"/>
              <a:chExt cx="2162908" cy="85816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383216" y="931765"/>
                <a:ext cx="2162908" cy="858167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25936" y="1083445"/>
                <a:ext cx="1877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Communication Gap.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592715" y="638956"/>
            <a:ext cx="5015888" cy="3267219"/>
            <a:chOff x="6735004" y="2604562"/>
            <a:chExt cx="5015888" cy="3267219"/>
          </a:xfrm>
        </p:grpSpPr>
        <p:grpSp>
          <p:nvGrpSpPr>
            <p:cNvPr id="13" name="Group 12"/>
            <p:cNvGrpSpPr/>
            <p:nvPr/>
          </p:nvGrpSpPr>
          <p:grpSpPr>
            <a:xfrm>
              <a:off x="9587984" y="4788689"/>
              <a:ext cx="2162908" cy="1083092"/>
              <a:chOff x="6434478" y="3115892"/>
              <a:chExt cx="2162908" cy="108309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434478" y="3115892"/>
                <a:ext cx="2162908" cy="1083092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577198" y="3241939"/>
                <a:ext cx="1877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No prior knowledge of libraries 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735004" y="2604562"/>
              <a:ext cx="2205355" cy="1671320"/>
              <a:chOff x="6383313" y="931765"/>
              <a:chExt cx="2205355" cy="167132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383313" y="931765"/>
                <a:ext cx="2205355" cy="1671320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47526" y="1097415"/>
                <a:ext cx="1877468" cy="132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It is a huge project. It was a difficult task to learn and implement. </a:t>
                </a:r>
                <a:r>
                  <a:rPr lang="en-US" altLang="ko-KR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466090" y="485140"/>
            <a:ext cx="3373755" cy="67691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Challenges: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/>
              <p:cNvCxnSpPr/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/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/>
              <p:cNvCxnSpPr/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/>
              <p:cNvCxnSpPr/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/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4762" y="2889127"/>
            <a:ext cx="12192000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" y="3715093"/>
            <a:ext cx="12191852" cy="3784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5" b="1" dirty="0">
                <a:solidFill>
                  <a:schemeClr val="bg1"/>
                </a:solidFill>
                <a:cs typeface="Arial" panose="020B0604020202020204" pitchFamily="34" charset="0"/>
              </a:rPr>
              <a:t>“By Love Serve One Another.”</a:t>
            </a:r>
            <a:endParaRPr lang="ko-KR" altLang="en-US" sz="18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13"/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54990" y="457200"/>
            <a:ext cx="7372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54356" y="1402080"/>
            <a:ext cx="6831865" cy="399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cs typeface="+mn-lt"/>
            </a:endParaRP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lt"/>
              </a:rPr>
              <a:t>It is an Automated Entrance System which performs: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lt"/>
              </a:rPr>
              <a:t>Facial Recognition 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lt"/>
              </a:rPr>
              <a:t>Mask Detection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lt"/>
              </a:rPr>
              <a:t>Contactless body temperature measurement</a:t>
            </a:r>
          </a:p>
          <a:p>
            <a:pPr lvl="1" algn="just"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lt"/>
              </a:rPr>
              <a:t>Access is granted after passing these checks successfully.</a:t>
            </a:r>
          </a:p>
        </p:txBody>
      </p:sp>
      <p:pic>
        <p:nvPicPr>
          <p:cNvPr id="6" name="Picture 5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40" y="1402080"/>
            <a:ext cx="4097020" cy="4872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55015" y="427990"/>
            <a:ext cx="31934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Objectives: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55015" y="1661832"/>
            <a:ext cx="10963275" cy="303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250000"/>
              </a:lnSpc>
              <a:buFont typeface="Wingdings" panose="05000000000000000000" charset="0"/>
              <a:buNone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main objective of the project are as follows: 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Contactless entry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Reduces man power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Increases 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412875" y="422275"/>
            <a:ext cx="300736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400" b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Flowchart</a:t>
            </a:r>
            <a:r>
              <a:rPr lang="en-US" sz="4400" b="1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:</a:t>
            </a:r>
          </a:p>
        </p:txBody>
      </p:sp>
      <p:pic>
        <p:nvPicPr>
          <p:cNvPr id="4" name="image18.png">
            <a:extLst>
              <a:ext uri="{FF2B5EF4-FFF2-40B4-BE49-F238E27FC236}">
                <a16:creationId xmlns:a16="http://schemas.microsoft.com/office/drawing/2014/main" id="{0AEA766E-8E2C-4DD4-87FE-81B88A40D97E}"/>
              </a:ext>
            </a:extLst>
          </p:cNvPr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6085840" y="147320"/>
            <a:ext cx="5924550" cy="6563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09880" y="334010"/>
            <a:ext cx="273875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Screens</a:t>
            </a:r>
            <a:r>
              <a:rPr lang="en-US" sz="4000" b="1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:</a:t>
            </a:r>
          </a:p>
        </p:txBody>
      </p:sp>
      <p:pic>
        <p:nvPicPr>
          <p:cNvPr id="4" name="Picture 3" descr="toonyFr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70" y="444500"/>
            <a:ext cx="7814945" cy="6053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72160" y="495935"/>
            <a:ext cx="254254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400" b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Screens</a:t>
            </a:r>
            <a:r>
              <a:rPr lang="en-US" sz="4400" b="1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:</a:t>
            </a:r>
            <a:endParaRPr lang="en-US" sz="4400" b="1"/>
          </a:p>
        </p:txBody>
      </p:sp>
      <p:sp>
        <p:nvSpPr>
          <p:cNvPr id="3" name="Text Box 2"/>
          <p:cNvSpPr txBox="1"/>
          <p:nvPr/>
        </p:nvSpPr>
        <p:spPr>
          <a:xfrm>
            <a:off x="7110730" y="680720"/>
            <a:ext cx="37966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Facial Recognition</a:t>
            </a:r>
          </a:p>
        </p:txBody>
      </p:sp>
      <p:pic>
        <p:nvPicPr>
          <p:cNvPr id="5" name="Picture 4" descr="PHOTO-2021-05-02-02-59-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85" y="1478915"/>
            <a:ext cx="9541510" cy="507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72160" y="495935"/>
            <a:ext cx="254254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400" b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Screens</a:t>
            </a:r>
            <a:r>
              <a:rPr lang="en-US" sz="4400" b="1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:</a:t>
            </a:r>
            <a:endParaRPr lang="en-US" sz="4400" b="1"/>
          </a:p>
        </p:txBody>
      </p:sp>
      <p:sp>
        <p:nvSpPr>
          <p:cNvPr id="3" name="Text Box 2"/>
          <p:cNvSpPr txBox="1"/>
          <p:nvPr/>
        </p:nvSpPr>
        <p:spPr>
          <a:xfrm>
            <a:off x="6807835" y="680720"/>
            <a:ext cx="41135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Facemask Detection</a:t>
            </a:r>
          </a:p>
        </p:txBody>
      </p:sp>
      <p:pic>
        <p:nvPicPr>
          <p:cNvPr id="4" name="Picture 3" descr="PHOTO-2021-05-02-02-59-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5" y="1440815"/>
            <a:ext cx="9550400" cy="5135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72160" y="495935"/>
            <a:ext cx="254254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400" b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Screens</a:t>
            </a:r>
            <a:r>
              <a:rPr lang="en-US" sz="4400" b="1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:</a:t>
            </a:r>
            <a:endParaRPr lang="en-US" sz="4400" b="1"/>
          </a:p>
        </p:txBody>
      </p:sp>
      <p:sp>
        <p:nvSpPr>
          <p:cNvPr id="3" name="Text Box 2"/>
          <p:cNvSpPr txBox="1"/>
          <p:nvPr/>
        </p:nvSpPr>
        <p:spPr>
          <a:xfrm>
            <a:off x="6814185" y="680720"/>
            <a:ext cx="41135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Facemask Detection</a:t>
            </a:r>
          </a:p>
        </p:txBody>
      </p:sp>
      <p:pic>
        <p:nvPicPr>
          <p:cNvPr id="5" name="Picture 4" descr="PHOTO-2021-05-02-02-59-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0815"/>
            <a:ext cx="9556115" cy="5126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6106795" y="293370"/>
            <a:ext cx="5681345" cy="6118225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106795" y="414020"/>
            <a:ext cx="56254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Design and Implementation: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6294267" y="1576070"/>
            <a:ext cx="5305913" cy="441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hardware embedded system built on Raspberry Pi 4.</a:t>
            </a:r>
          </a:p>
          <a:p>
            <a:pPr indent="0" algn="l">
              <a:buFont typeface="Wingdings" panose="05000000000000000000" charset="0"/>
              <a:buNone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scripts are written in Python.</a:t>
            </a:r>
          </a:p>
          <a:p>
            <a:pPr algn="l"/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Networks such as CNN &amp; DNN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and different classifiers such as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Haar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Cascade</a:t>
            </a:r>
          </a:p>
          <a:p>
            <a:pPr algn="l"/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using different libraries like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OpenCV,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matplotlib,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imutils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Adafruit modules.</a:t>
            </a:r>
          </a:p>
          <a:p>
            <a:pPr marL="285750" indent="-285750" algn="l">
              <a:buFont typeface="Wingdings" panose="05000000000000000000" charset="0"/>
              <a:buChar char="§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Hassaan Waseem</cp:lastModifiedBy>
  <cp:revision>142</cp:revision>
  <dcterms:created xsi:type="dcterms:W3CDTF">2019-01-14T06:35:00Z</dcterms:created>
  <dcterms:modified xsi:type="dcterms:W3CDTF">2021-06-16T20:05:47Z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