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</a:t>
            </a:r>
            <a:r>
              <a:rPr b="0" lang="pt-BR" sz="1800" spc="-1" strike="noStrike">
                <a:latin typeface="Arial"/>
              </a:rPr>
              <a:t>li</a:t>
            </a:r>
            <a:r>
              <a:rPr b="0" lang="pt-BR" sz="1800" spc="-1" strike="noStrike">
                <a:latin typeface="Arial"/>
              </a:rPr>
              <a:t>q</a:t>
            </a:r>
            <a:r>
              <a:rPr b="0" lang="pt-BR" sz="1800" spc="-1" strike="noStrike">
                <a:latin typeface="Arial"/>
              </a:rPr>
              <a:t>u</a:t>
            </a:r>
            <a:r>
              <a:rPr b="0" lang="pt-BR" sz="1800" spc="-1" strike="noStrike">
                <a:latin typeface="Arial"/>
              </a:rPr>
              <a:t>e</a:t>
            </a:r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p</a:t>
            </a:r>
            <a:r>
              <a:rPr b="0" lang="pt-BR" sz="1800" spc="-1" strike="noStrike">
                <a:latin typeface="Arial"/>
              </a:rPr>
              <a:t>a</a:t>
            </a:r>
            <a:r>
              <a:rPr b="0" lang="pt-BR" sz="1800" spc="-1" strike="noStrike">
                <a:latin typeface="Arial"/>
              </a:rPr>
              <a:t>r</a:t>
            </a:r>
            <a:r>
              <a:rPr b="0" lang="pt-BR" sz="1800" spc="-1" strike="noStrike">
                <a:latin typeface="Arial"/>
              </a:rPr>
              <a:t>a</a:t>
            </a:r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e</a:t>
            </a:r>
            <a:r>
              <a:rPr b="0" lang="pt-BR" sz="1800" spc="-1" strike="noStrike">
                <a:latin typeface="Arial"/>
              </a:rPr>
              <a:t>d</a:t>
            </a:r>
            <a:r>
              <a:rPr b="0" lang="pt-BR" sz="1800" spc="-1" strike="noStrike">
                <a:latin typeface="Arial"/>
              </a:rPr>
              <a:t>i</a:t>
            </a:r>
            <a:r>
              <a:rPr b="0" lang="pt-BR" sz="1800" spc="-1" strike="noStrike">
                <a:latin typeface="Arial"/>
              </a:rPr>
              <a:t>t</a:t>
            </a:r>
            <a:r>
              <a:rPr b="0" lang="pt-BR" sz="1800" spc="-1" strike="noStrike">
                <a:latin typeface="Arial"/>
              </a:rPr>
              <a:t>a</a:t>
            </a:r>
            <a:r>
              <a:rPr b="0" lang="pt-BR" sz="1800" spc="-1" strike="noStrike">
                <a:latin typeface="Arial"/>
              </a:rPr>
              <a:t>r </a:t>
            </a:r>
            <a:r>
              <a:rPr b="0" lang="pt-BR" sz="1800" spc="-1" strike="noStrike">
                <a:latin typeface="Arial"/>
              </a:rPr>
              <a:t>o</a:t>
            </a:r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f</a:t>
            </a:r>
            <a:r>
              <a:rPr b="0" lang="pt-BR" sz="1800" spc="-1" strike="noStrike">
                <a:latin typeface="Arial"/>
              </a:rPr>
              <a:t>o</a:t>
            </a:r>
            <a:r>
              <a:rPr b="0" lang="pt-BR" sz="1800" spc="-1" strike="noStrike">
                <a:latin typeface="Arial"/>
              </a:rPr>
              <a:t>r</a:t>
            </a:r>
            <a:r>
              <a:rPr b="0" lang="pt-BR" sz="1800" spc="-1" strike="noStrike">
                <a:latin typeface="Arial"/>
              </a:rPr>
              <a:t>m</a:t>
            </a:r>
            <a:r>
              <a:rPr b="0" lang="pt-BR" sz="1800" spc="-1" strike="noStrike">
                <a:latin typeface="Arial"/>
              </a:rPr>
              <a:t>a</a:t>
            </a:r>
            <a:r>
              <a:rPr b="0" lang="pt-BR" sz="1800" spc="-1" strike="noStrike">
                <a:latin typeface="Arial"/>
              </a:rPr>
              <a:t>t</a:t>
            </a:r>
            <a:r>
              <a:rPr b="0" lang="pt-BR" sz="1800" spc="-1" strike="noStrike">
                <a:latin typeface="Arial"/>
              </a:rPr>
              <a:t>o</a:t>
            </a:r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d</a:t>
            </a:r>
            <a:r>
              <a:rPr b="0" lang="pt-BR" sz="1800" spc="-1" strike="noStrike">
                <a:latin typeface="Arial"/>
              </a:rPr>
              <a:t>o</a:t>
            </a:r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t</a:t>
            </a:r>
            <a:r>
              <a:rPr b="0" lang="pt-BR" sz="1800" spc="-1" strike="noStrike">
                <a:latin typeface="Arial"/>
              </a:rPr>
              <a:t>e</a:t>
            </a:r>
            <a:r>
              <a:rPr b="0" lang="pt-BR" sz="1800" spc="-1" strike="noStrike">
                <a:latin typeface="Arial"/>
              </a:rPr>
              <a:t>x</a:t>
            </a:r>
            <a:r>
              <a:rPr b="0" lang="pt-BR" sz="1800" spc="-1" strike="noStrike">
                <a:latin typeface="Arial"/>
              </a:rPr>
              <a:t>t</a:t>
            </a:r>
            <a:r>
              <a:rPr b="0" lang="pt-BR" sz="1800" spc="-1" strike="noStrike">
                <a:latin typeface="Arial"/>
              </a:rPr>
              <a:t>o</a:t>
            </a:r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d</a:t>
            </a:r>
            <a:r>
              <a:rPr b="0" lang="pt-BR" sz="1800" spc="-1" strike="noStrike">
                <a:latin typeface="Arial"/>
              </a:rPr>
              <a:t>o</a:t>
            </a:r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t</a:t>
            </a:r>
            <a:r>
              <a:rPr b="0" lang="pt-BR" sz="1800" spc="-1" strike="noStrike">
                <a:latin typeface="Arial"/>
              </a:rPr>
              <a:t>í</a:t>
            </a:r>
            <a:r>
              <a:rPr b="0" lang="pt-BR" sz="1800" spc="-1" strike="noStrike">
                <a:latin typeface="Arial"/>
              </a:rPr>
              <a:t>t</a:t>
            </a:r>
            <a:r>
              <a:rPr b="0" lang="pt-BR" sz="1800" spc="-1" strike="noStrike">
                <a:latin typeface="Arial"/>
              </a:rPr>
              <a:t>u</a:t>
            </a:r>
            <a:r>
              <a:rPr b="0" lang="pt-BR" sz="1800" spc="-1" strike="noStrike">
                <a:latin typeface="Arial"/>
              </a:rPr>
              <a:t>l</a:t>
            </a:r>
            <a:r>
              <a:rPr b="0" lang="pt-BR" sz="1800" spc="-1" strike="noStrike">
                <a:latin typeface="Arial"/>
              </a:rPr>
              <a:t>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2"/>
          <p:cNvSpPr txBox="1"/>
          <p:nvPr/>
        </p:nvSpPr>
        <p:spPr>
          <a:xfrm>
            <a:off x="288000" y="4392000"/>
            <a:ext cx="7632000" cy="10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6000" spc="-1" strike="noStrike">
                <a:latin typeface="Arial"/>
              </a:rPr>
              <a:t>Introdução ao JAVA</a:t>
            </a:r>
            <a:endParaRPr b="0" lang="pt-BR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Operadores de Igualdade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rcRect l="6776" t="15217" r="1790" b="3474"/>
          <a:stretch/>
        </p:blipFill>
        <p:spPr>
          <a:xfrm>
            <a:off x="504360" y="1368720"/>
            <a:ext cx="9215280" cy="46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Operadores Relacionais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rcRect l="25973" t="28602" r="26875" b="7859"/>
          <a:stretch/>
        </p:blipFill>
        <p:spPr>
          <a:xfrm>
            <a:off x="1728000" y="1154160"/>
            <a:ext cx="6839640" cy="518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Operadores lógicos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rcRect l="20198" t="34788" r="16936" b="20728"/>
          <a:stretch/>
        </p:blipFill>
        <p:spPr>
          <a:xfrm>
            <a:off x="2016000" y="1872000"/>
            <a:ext cx="6335280" cy="251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Construtores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6895" t="15305" r="1674" b="3430"/>
          <a:stretch/>
        </p:blipFill>
        <p:spPr>
          <a:xfrm>
            <a:off x="432360" y="1155240"/>
            <a:ext cx="9215280" cy="46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Estruturas de Controle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080000"/>
            <a:ext cx="9071280" cy="50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for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while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do while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if else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swicth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break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continue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try catch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Comando FOR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rcRect l="6544" t="14567" r="2023" b="2844"/>
          <a:stretch/>
        </p:blipFill>
        <p:spPr>
          <a:xfrm>
            <a:off x="504000" y="1296360"/>
            <a:ext cx="9215280" cy="4679280"/>
          </a:xfrm>
          <a:prstGeom prst="rect">
            <a:avLst/>
          </a:prstGeom>
          <a:ln>
            <a:noFill/>
          </a:ln>
        </p:spPr>
      </p:pic>
      <p:sp>
        <p:nvSpPr>
          <p:cNvPr id="143" name="Line 2"/>
          <p:cNvSpPr/>
          <p:nvPr/>
        </p:nvSpPr>
        <p:spPr>
          <a:xfrm>
            <a:off x="3816000" y="3888000"/>
            <a:ext cx="360" cy="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3"/>
          <p:cNvSpPr/>
          <p:nvPr/>
        </p:nvSpPr>
        <p:spPr>
          <a:xfrm flipH="1">
            <a:off x="2520000" y="3960000"/>
            <a:ext cx="129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1728000" y="3798720"/>
            <a:ext cx="791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Início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Line 5"/>
          <p:cNvSpPr/>
          <p:nvPr/>
        </p:nvSpPr>
        <p:spPr>
          <a:xfrm>
            <a:off x="4968000" y="3960000"/>
            <a:ext cx="36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"/>
          <p:cNvSpPr/>
          <p:nvPr/>
        </p:nvSpPr>
        <p:spPr>
          <a:xfrm>
            <a:off x="4536000" y="5094720"/>
            <a:ext cx="935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Parada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Line 7"/>
          <p:cNvSpPr/>
          <p:nvPr/>
        </p:nvSpPr>
        <p:spPr>
          <a:xfrm>
            <a:off x="6120000" y="3888000"/>
            <a:ext cx="360" cy="12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8"/>
          <p:cNvSpPr/>
          <p:nvPr/>
        </p:nvSpPr>
        <p:spPr>
          <a:xfrm>
            <a:off x="6120000" y="5112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"/>
          <p:cNvSpPr/>
          <p:nvPr/>
        </p:nvSpPr>
        <p:spPr>
          <a:xfrm>
            <a:off x="6624000" y="4968000"/>
            <a:ext cx="1727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Incremento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7056000" y="3744000"/>
            <a:ext cx="287640" cy="6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800" spc="-1" strike="noStrike">
                <a:latin typeface="Arial"/>
              </a:rPr>
              <a:t>}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7440480" y="3917880"/>
            <a:ext cx="2106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Bloco de execução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Comando WHILE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rcRect l="6394" t="15305" r="2175" b="3376"/>
          <a:stretch/>
        </p:blipFill>
        <p:spPr>
          <a:xfrm>
            <a:off x="504000" y="1440360"/>
            <a:ext cx="9215280" cy="46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Comando DO WHILE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rcRect l="7108" t="15305" r="2175" b="3376"/>
          <a:stretch/>
        </p:blipFill>
        <p:spPr>
          <a:xfrm>
            <a:off x="432000" y="1440000"/>
            <a:ext cx="9143280" cy="46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Comando IF ELSE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rcRect l="6776" t="15217" r="1790" b="3474"/>
          <a:stretch/>
        </p:blipFill>
        <p:spPr>
          <a:xfrm>
            <a:off x="504720" y="1369080"/>
            <a:ext cx="9215280" cy="46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Comando SWITCH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rcRect l="6394" t="14031" r="2175" b="3376"/>
          <a:stretch/>
        </p:blipFill>
        <p:spPr>
          <a:xfrm>
            <a:off x="792000" y="1368360"/>
            <a:ext cx="9215280" cy="46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1"/>
          <a:srcRect l="6616" t="14872" r="1743" b="2692"/>
          <a:stretch/>
        </p:blipFill>
        <p:spPr>
          <a:xfrm>
            <a:off x="360000" y="1296000"/>
            <a:ext cx="9467280" cy="4787280"/>
          </a:xfrm>
          <a:prstGeom prst="rect">
            <a:avLst/>
          </a:prstGeom>
          <a:ln>
            <a:noFill/>
          </a:ln>
        </p:spPr>
      </p:pic>
      <p:sp>
        <p:nvSpPr>
          <p:cNvPr id="83" name="Line 2"/>
          <p:cNvSpPr/>
          <p:nvPr/>
        </p:nvSpPr>
        <p:spPr>
          <a:xfrm>
            <a:off x="2448000" y="1656000"/>
            <a:ext cx="187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4392000" y="1494720"/>
            <a:ext cx="3095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Pacote que consta a classe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5" name="Line 4"/>
          <p:cNvSpPr/>
          <p:nvPr/>
        </p:nvSpPr>
        <p:spPr>
          <a:xfrm>
            <a:off x="2448000" y="2160000"/>
            <a:ext cx="36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5"/>
          <p:cNvSpPr/>
          <p:nvPr/>
        </p:nvSpPr>
        <p:spPr>
          <a:xfrm>
            <a:off x="2448000" y="2304000"/>
            <a:ext cx="187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>
            <a:off x="4392000" y="2142720"/>
            <a:ext cx="1943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Nome da Classe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8" name="Line 7"/>
          <p:cNvSpPr/>
          <p:nvPr/>
        </p:nvSpPr>
        <p:spPr>
          <a:xfrm>
            <a:off x="3384000" y="2520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4392000" y="2376000"/>
            <a:ext cx="1007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Atributo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0" name="Line 9"/>
          <p:cNvSpPr/>
          <p:nvPr/>
        </p:nvSpPr>
        <p:spPr>
          <a:xfrm>
            <a:off x="2448000" y="2808000"/>
            <a:ext cx="360" cy="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0"/>
          <p:cNvSpPr/>
          <p:nvPr/>
        </p:nvSpPr>
        <p:spPr>
          <a:xfrm>
            <a:off x="2448000" y="2880000"/>
            <a:ext cx="187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1"/>
          <p:cNvSpPr/>
          <p:nvPr/>
        </p:nvSpPr>
        <p:spPr>
          <a:xfrm>
            <a:off x="4392000" y="2736000"/>
            <a:ext cx="1799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Tipo do Atributo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Line 12"/>
          <p:cNvSpPr/>
          <p:nvPr/>
        </p:nvSpPr>
        <p:spPr>
          <a:xfrm>
            <a:off x="1584000" y="2808000"/>
            <a:ext cx="36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3"/>
          <p:cNvSpPr/>
          <p:nvPr/>
        </p:nvSpPr>
        <p:spPr>
          <a:xfrm>
            <a:off x="1584000" y="3096000"/>
            <a:ext cx="27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4"/>
          <p:cNvSpPr/>
          <p:nvPr/>
        </p:nvSpPr>
        <p:spPr>
          <a:xfrm>
            <a:off x="4392000" y="2952000"/>
            <a:ext cx="3671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Modificador de acesso do Atributo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Line 15"/>
          <p:cNvSpPr/>
          <p:nvPr/>
        </p:nvSpPr>
        <p:spPr>
          <a:xfrm>
            <a:off x="1512000" y="5256000"/>
            <a:ext cx="36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6"/>
          <p:cNvSpPr/>
          <p:nvPr/>
        </p:nvSpPr>
        <p:spPr>
          <a:xfrm>
            <a:off x="1512000" y="5544000"/>
            <a:ext cx="28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7"/>
          <p:cNvSpPr/>
          <p:nvPr/>
        </p:nvSpPr>
        <p:spPr>
          <a:xfrm>
            <a:off x="4392000" y="5400000"/>
            <a:ext cx="4103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Modificador de acesso de um método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Line 18"/>
          <p:cNvSpPr/>
          <p:nvPr/>
        </p:nvSpPr>
        <p:spPr>
          <a:xfrm flipV="1">
            <a:off x="2088000" y="5040000"/>
            <a:ext cx="360" cy="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9"/>
          <p:cNvSpPr/>
          <p:nvPr/>
        </p:nvSpPr>
        <p:spPr>
          <a:xfrm>
            <a:off x="2088000" y="5040000"/>
            <a:ext cx="280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0"/>
          <p:cNvSpPr/>
          <p:nvPr/>
        </p:nvSpPr>
        <p:spPr>
          <a:xfrm>
            <a:off x="4824000" y="4878720"/>
            <a:ext cx="4103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Tipo de retorno do método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Line 21"/>
          <p:cNvSpPr/>
          <p:nvPr/>
        </p:nvSpPr>
        <p:spPr>
          <a:xfrm>
            <a:off x="3672000" y="3960000"/>
            <a:ext cx="36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2"/>
          <p:cNvSpPr/>
          <p:nvPr/>
        </p:nvSpPr>
        <p:spPr>
          <a:xfrm>
            <a:off x="3672000" y="4104000"/>
            <a:ext cx="151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3"/>
          <p:cNvSpPr/>
          <p:nvPr/>
        </p:nvSpPr>
        <p:spPr>
          <a:xfrm>
            <a:off x="5112000" y="3942720"/>
            <a:ext cx="4103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Parâmetro esperado pelo método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Line 24"/>
          <p:cNvSpPr/>
          <p:nvPr/>
        </p:nvSpPr>
        <p:spPr>
          <a:xfrm>
            <a:off x="1872000" y="3492000"/>
            <a:ext cx="36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25"/>
          <p:cNvSpPr/>
          <p:nvPr/>
        </p:nvSpPr>
        <p:spPr>
          <a:xfrm flipV="1">
            <a:off x="1872000" y="3600000"/>
            <a:ext cx="2448000" cy="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6"/>
          <p:cNvSpPr/>
          <p:nvPr/>
        </p:nvSpPr>
        <p:spPr>
          <a:xfrm>
            <a:off x="4392000" y="3384000"/>
            <a:ext cx="4103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Retorno de método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Comando TRY CATCH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rcRect l="7108" t="15305" r="2175" b="3376"/>
          <a:stretch/>
        </p:blipFill>
        <p:spPr>
          <a:xfrm>
            <a:off x="360000" y="1368360"/>
            <a:ext cx="9143280" cy="46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Arrays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rcRect l="7108" t="15305" r="2175" b="3376"/>
          <a:stretch/>
        </p:blipFill>
        <p:spPr>
          <a:xfrm>
            <a:off x="504000" y="1224360"/>
            <a:ext cx="9143280" cy="46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ArrayList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rcRect l="7108" t="15305" r="2175" b="3376"/>
          <a:stretch/>
        </p:blipFill>
        <p:spPr>
          <a:xfrm>
            <a:off x="432360" y="1440000"/>
            <a:ext cx="9143280" cy="46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Tipos de dados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rcRect l="16045" t="48612" r="3110" b="20384"/>
          <a:stretch/>
        </p:blipFill>
        <p:spPr>
          <a:xfrm>
            <a:off x="216000" y="1404000"/>
            <a:ext cx="9687960" cy="208728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144000" y="1080000"/>
            <a:ext cx="97916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pt-BR" sz="3600" spc="-1" strike="noStrike">
                <a:latin typeface="Arial"/>
              </a:rPr>
              <a:t>Tipos Inteiros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4000" y="3729240"/>
            <a:ext cx="97916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pt-BR" sz="3600" spc="-1" strike="noStrike">
                <a:latin typeface="Arial"/>
              </a:rPr>
              <a:t>Tipos Fracionados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rcRect l="16023" t="57003" r="3483" b="25000"/>
          <a:stretch/>
        </p:blipFill>
        <p:spPr>
          <a:xfrm>
            <a:off x="288000" y="4428360"/>
            <a:ext cx="9575640" cy="11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Tipos de dados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" y="1080000"/>
            <a:ext cx="97916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pt-BR" sz="3600" spc="-1" strike="noStrike">
                <a:latin typeface="Arial"/>
              </a:rPr>
              <a:t>Tipos Textuais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2000" y="2325240"/>
            <a:ext cx="97916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pt-BR" sz="3600" spc="-1" strike="noStrike">
                <a:latin typeface="Arial"/>
              </a:rPr>
              <a:t>Tipos Lógicos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76000" y="1584000"/>
            <a:ext cx="89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String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576000" y="2844000"/>
            <a:ext cx="89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boolean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72000" y="3657600"/>
            <a:ext cx="97916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pt-BR" sz="3600" spc="-1" strike="noStrike">
                <a:latin typeface="Arial"/>
              </a:rPr>
              <a:t>Constantes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576000" y="4104000"/>
            <a:ext cx="89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final &lt;tipo&gt; &lt;identificador&gt; = &lt;valor&gt;;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Operadores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Operadores de Atribuição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Operadores Aritméticos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Operadores de Incremento e Decremento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Operadores de Igualdade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Operadores Relacionais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Operadores Lógicos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Operadores de Atribuição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Poderão ser atribuídos atributos ou variáveis.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rcRect l="6809" t="14798" r="1898" b="36230"/>
          <a:stretch/>
        </p:blipFill>
        <p:spPr>
          <a:xfrm>
            <a:off x="293400" y="2263680"/>
            <a:ext cx="9431280" cy="284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Operadores Aritméticos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25621" t="34665" r="26634" b="10782"/>
          <a:stretch/>
        </p:blipFill>
        <p:spPr>
          <a:xfrm>
            <a:off x="1104840" y="1152000"/>
            <a:ext cx="8155800" cy="523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000" y="95760"/>
            <a:ext cx="986364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rial"/>
              </a:rPr>
              <a:t>Operadores de Incremento e Decremento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rcRect l="6461" t="14990" r="1898" b="25502"/>
          <a:stretch/>
        </p:blipFill>
        <p:spPr>
          <a:xfrm>
            <a:off x="198000" y="1440000"/>
            <a:ext cx="9665640" cy="35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Operadores de Igualdade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rcRect l="6776" t="15217" r="1790" b="3465"/>
          <a:stretch/>
        </p:blipFill>
        <p:spPr>
          <a:xfrm>
            <a:off x="504360" y="1440000"/>
            <a:ext cx="9215280" cy="46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2018-06-03T19:52:45Z</dcterms:created>
  <dc:creator/>
  <dc:description/>
  <dc:language>pt-BR</dc:language>
  <cp:lastModifiedBy/>
  <dcterms:modified xsi:type="dcterms:W3CDTF">2018-06-03T21:49:19Z</dcterms:modified>
  <cp:revision>6</cp:revision>
  <dc:subject/>
  <dc:title>Blue Curve</dc:title>
</cp:coreProperties>
</file>