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65" r:id="rId3"/>
    <p:sldId id="286" r:id="rId4"/>
    <p:sldId id="288" r:id="rId5"/>
    <p:sldId id="289" r:id="rId6"/>
    <p:sldId id="287" r:id="rId7"/>
    <p:sldId id="290" r:id="rId8"/>
    <p:sldId id="291" r:id="rId9"/>
    <p:sldId id="296" r:id="rId10"/>
    <p:sldId id="292" r:id="rId11"/>
    <p:sldId id="293" r:id="rId12"/>
    <p:sldId id="294" r:id="rId13"/>
    <p:sldId id="300" r:id="rId14"/>
    <p:sldId id="301" r:id="rId15"/>
    <p:sldId id="297" r:id="rId16"/>
    <p:sldId id="298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7" r:id="rId26"/>
    <p:sldId id="310" r:id="rId27"/>
    <p:sldId id="311" r:id="rId28"/>
    <p:sldId id="316" r:id="rId29"/>
    <p:sldId id="331" r:id="rId30"/>
    <p:sldId id="332" r:id="rId31"/>
    <p:sldId id="333" r:id="rId32"/>
    <p:sldId id="312" r:id="rId33"/>
    <p:sldId id="313" r:id="rId34"/>
    <p:sldId id="314" r:id="rId35"/>
    <p:sldId id="315" r:id="rId36"/>
    <p:sldId id="318" r:id="rId37"/>
    <p:sldId id="319" r:id="rId38"/>
    <p:sldId id="383" r:id="rId39"/>
    <p:sldId id="384" r:id="rId40"/>
    <p:sldId id="385" r:id="rId41"/>
    <p:sldId id="386" r:id="rId42"/>
    <p:sldId id="387" r:id="rId43"/>
    <p:sldId id="321" r:id="rId44"/>
    <p:sldId id="322" r:id="rId45"/>
    <p:sldId id="326" r:id="rId46"/>
    <p:sldId id="392" r:id="rId47"/>
    <p:sldId id="324" r:id="rId48"/>
    <p:sldId id="325" r:id="rId49"/>
    <p:sldId id="393" r:id="rId50"/>
    <p:sldId id="389" r:id="rId51"/>
    <p:sldId id="390" r:id="rId52"/>
    <p:sldId id="391" r:id="rId53"/>
    <p:sldId id="320" r:id="rId54"/>
    <p:sldId id="299" r:id="rId55"/>
    <p:sldId id="382" r:id="rId56"/>
    <p:sldId id="327" r:id="rId57"/>
    <p:sldId id="328" r:id="rId58"/>
    <p:sldId id="329" r:id="rId59"/>
    <p:sldId id="330" r:id="rId60"/>
    <p:sldId id="394" r:id="rId61"/>
    <p:sldId id="395" r:id="rId62"/>
    <p:sldId id="381" r:id="rId63"/>
    <p:sldId id="295" r:id="rId64"/>
    <p:sldId id="388" r:id="rId65"/>
  </p:sldIdLst>
  <p:sldSz cx="12192000" cy="6858000"/>
  <p:notesSz cx="6819900" cy="9918700"/>
  <p:embeddedFontLst>
    <p:embeddedFont>
      <p:font typeface="Calibri" panose="020F050202020403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D109AA16-1034-4905-BD7A-16AFE13BD736}">
          <p14:sldIdLst>
            <p14:sldId id="256"/>
          </p14:sldIdLst>
        </p14:section>
        <p14:section name="Presentation" id="{E4534386-42A9-466D-9F7D-F01072D55F62}">
          <p14:sldIdLst>
            <p14:sldId id="265"/>
            <p14:sldId id="286"/>
            <p14:sldId id="288"/>
            <p14:sldId id="289"/>
            <p14:sldId id="287"/>
            <p14:sldId id="290"/>
            <p14:sldId id="291"/>
            <p14:sldId id="296"/>
          </p14:sldIdLst>
        </p14:section>
        <p14:section name="  &gt; Installation de Git" id="{563EF541-7006-4912-B56B-BA7B822A7037}">
          <p14:sldIdLst>
            <p14:sldId id="292"/>
            <p14:sldId id="293"/>
            <p14:sldId id="294"/>
          </p14:sldIdLst>
        </p14:section>
        <p14:section name="  &gt; Découverte de GitHub" id="{C0A16293-F6D0-40EF-A27D-789A2A0DCE0F}">
          <p14:sldIdLst>
            <p14:sldId id="300"/>
            <p14:sldId id="301"/>
          </p14:sldIdLst>
        </p14:section>
        <p14:section name="Etats des fichiers" id="{C6B1822B-0E5F-49DC-932F-DC10C90BDBE2}">
          <p14:sldIdLst>
            <p14:sldId id="297"/>
            <p14:sldId id="298"/>
          </p14:sldIdLst>
        </p14:section>
        <p14:section name="Création dépot git" id="{3A0EC8DB-46FE-4EC4-B98B-4DAE4D369D5F}">
          <p14:sldIdLst>
            <p14:sldId id="302"/>
          </p14:sldIdLst>
        </p14:section>
        <p14:section name="  &gt; git clone" id="{C4358D00-1F52-4991-9799-7F35771F5901}">
          <p14:sldIdLst>
            <p14:sldId id="303"/>
          </p14:sldIdLst>
        </p14:section>
        <p14:section name="  &gt; git init" id="{592DD62D-50A9-4FF7-B4AB-7EB01A0D1F90}">
          <p14:sldIdLst>
            <p14:sldId id="304"/>
          </p14:sldIdLst>
        </p14:section>
        <p14:section name="Modifications" id="{4B0E9124-24D7-4EDD-860C-3E416FB8C3EE}">
          <p14:sldIdLst>
            <p14:sldId id="305"/>
            <p14:sldId id="306"/>
            <p14:sldId id="307"/>
            <p14:sldId id="308"/>
            <p14:sldId id="309"/>
            <p14:sldId id="317"/>
            <p14:sldId id="310"/>
            <p14:sldId id="311"/>
            <p14:sldId id="316"/>
          </p14:sldIdLst>
        </p14:section>
        <p14:section name="Ignorer les fichiers" id="{F2591B16-723E-4069-BDE6-129F17EFD61D}">
          <p14:sldIdLst>
            <p14:sldId id="331"/>
            <p14:sldId id="332"/>
            <p14:sldId id="333"/>
          </p14:sldIdLst>
        </p14:section>
        <p14:section name="Les branches" id="{751523D7-6AA1-44CF-A161-698A276758B9}">
          <p14:sldIdLst>
            <p14:sldId id="312"/>
            <p14:sldId id="313"/>
            <p14:sldId id="314"/>
            <p14:sldId id="315"/>
            <p14:sldId id="318"/>
            <p14:sldId id="319"/>
          </p14:sldIdLst>
        </p14:section>
        <p14:section name="Tags" id="{2BD9D46B-92F6-4B57-B8F0-DC4D72F63505}">
          <p14:sldIdLst>
            <p14:sldId id="383"/>
            <p14:sldId id="384"/>
            <p14:sldId id="385"/>
            <p14:sldId id="386"/>
            <p14:sldId id="387"/>
          </p14:sldIdLst>
        </p14:section>
        <p14:section name="Merge et rebase" id="{64DCE67B-E644-4B7C-AD6F-9F7B3DFA3333}">
          <p14:sldIdLst>
            <p14:sldId id="321"/>
            <p14:sldId id="322"/>
            <p14:sldId id="326"/>
            <p14:sldId id="392"/>
            <p14:sldId id="324"/>
            <p14:sldId id="325"/>
            <p14:sldId id="393"/>
          </p14:sldIdLst>
        </p14:section>
        <p14:section name="Pull request" id="{2178473B-B45A-4389-83A8-5B0669FA0AD5}">
          <p14:sldIdLst>
            <p14:sldId id="389"/>
            <p14:sldId id="390"/>
            <p14:sldId id="391"/>
          </p14:sldIdLst>
        </p14:section>
        <p14:section name="Travailler en équipe" id="{995FCB28-DE72-4F5C-AE7C-50A81295FF67}">
          <p14:sldIdLst>
            <p14:sldId id="320"/>
            <p14:sldId id="299"/>
            <p14:sldId id="382"/>
          </p14:sldIdLst>
        </p14:section>
        <p14:section name="Gérer des dépôts distants" id="{4CFA3233-C056-42C3-8316-06543336C6FB}">
          <p14:sldIdLst>
            <p14:sldId id="327"/>
            <p14:sldId id="328"/>
          </p14:sldIdLst>
        </p14:section>
        <p14:section name="Git et Moodle" id="{6C53A3C8-3F88-4786-801B-64F8230FB403}">
          <p14:sldIdLst>
            <p14:sldId id="329"/>
            <p14:sldId id="330"/>
          </p14:sldIdLst>
        </p14:section>
        <p14:section name="IDE" id="{3E1F3267-462F-465E-B62D-45DEA8259778}">
          <p14:sldIdLst>
            <p14:sldId id="394"/>
            <p14:sldId id="395"/>
          </p14:sldIdLst>
        </p14:section>
        <p14:section name="Fin" id="{19A5EC6E-0137-4498-A627-2397BB9EEBC1}">
          <p14:sldIdLst>
            <p14:sldId id="381"/>
          </p14:sldIdLst>
        </p14:section>
        <p14:section name="TEMP" id="{D9A0B322-1FD5-47DC-845E-9A59F1A62FCA}">
          <p14:sldIdLst>
            <p14:sldId id="295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5" roundtripDataSignature="AMtx7mjx+pTI6n6UbHf2M6D8TjsZ+3BO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55" autoAdjust="0"/>
  </p:normalViewPr>
  <p:slideViewPr>
    <p:cSldViewPr snapToGrid="0">
      <p:cViewPr varScale="1">
        <p:scale>
          <a:sx n="65" d="100"/>
          <a:sy n="65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65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167" Type="http://schemas.openxmlformats.org/officeDocument/2006/relationships/viewProps" Target="viewProps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5290" cy="49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63032" y="0"/>
            <a:ext cx="2955290" cy="49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1044"/>
            <a:ext cx="2955290" cy="49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/>
            <a:fld id="{00000000-1234-1234-1234-123412341234}" type="slidenum">
              <a:rPr lang="fr-FR" sz="1200" smtClean="0">
                <a:solidFill>
                  <a:schemeClr val="dk1"/>
                </a:solidFill>
                <a:ea typeface="Calibri"/>
                <a:sym typeface="Calibri"/>
              </a:rPr>
              <a:pPr algn="r"/>
              <a:t>‹N°›</a:t>
            </a:fld>
            <a:endParaRPr lang="fr-FR" sz="1200" dirty="0">
              <a:solidFill>
                <a:schemeClr val="dk1"/>
              </a:solidFill>
              <a:ea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_repo_url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60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68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alibri" panose="020F0502020204030204" pitchFamily="34" charset="0"/>
              </a:rPr>
              <a:t>git config --global </a:t>
            </a:r>
            <a:r>
              <a:rPr lang="fr-F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alibri" panose="020F0502020204030204" pitchFamily="34" charset="0"/>
              </a:rPr>
              <a:t>core.editor</a:t>
            </a:r>
            <a:r>
              <a:rPr lang="fr-F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alibri" panose="020F0502020204030204" pitchFamily="34" charset="0"/>
              </a:rPr>
              <a:t> "C:/Program Files/Sublime </a:t>
            </a:r>
            <a:r>
              <a:rPr lang="fr-FR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alibri" panose="020F0502020204030204" pitchFamily="34" charset="0"/>
              </a:rPr>
              <a:t>Text</a:t>
            </a:r>
            <a:r>
              <a:rPr lang="fr-FR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alibri" panose="020F0502020204030204" pitchFamily="34" charset="0"/>
              </a:rPr>
              <a:t> 3/subl.exe«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     editor = 'C:/Program Files/Sublime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3/subl.exe' -w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40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967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Pull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issues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81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962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.git/info/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574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220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clone 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https://GIT_REPO_URL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[custom nom dossier en local]</a:t>
            </a:r>
            <a:endParaRPr lang="fr-FR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481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branch –M main: avec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–M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l’ancienne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branche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(master) sera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renommée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</a:t>
            </a:r>
            <a:b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Avec #BlackLivesMatter GitHub 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renommé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branche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défaut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master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 1er usage, le git push –u origin main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ouvrira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popup pour se connecter au server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58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Présentation des différents système de gestion de sources et des serveurs git.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Bitbucket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est un serveur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mercurial et git.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Gérer le temps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70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Calibri" panose="020F0502020204030204" pitchFamily="34" charset="0"/>
              </a:rPr>
              <a:t>Git version 2.25.0 a introduit restore                                                                                                                                                                   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821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229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381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Annule tous les changements en local et récupère la version du serveur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36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git reset HEAD~{xx} : xx nombre de commit à supprimer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192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fichier doit être présent dans le serveur distant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6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git commit -m 'validation initiale’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fichier_oublie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git commit –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amend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Eviter </a:t>
            </a:r>
            <a:r>
              <a:rPr lang="fr-FR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Calibri" panose="020F0502020204030204" pitchFamily="34" charset="0"/>
              </a:rPr>
              <a:t>« </a:t>
            </a:r>
            <a:r>
              <a:rPr lang="fr-FR" b="1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Calibri" panose="020F0502020204030204" pitchFamily="34" charset="0"/>
              </a:rPr>
              <a:t>Oups, j’avais oublié ce fichier</a:t>
            </a:r>
            <a:r>
              <a:rPr lang="fr-FR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Calibri" panose="020F0502020204030204" pitchFamily="34" charset="0"/>
              </a:rPr>
              <a:t> » ou « </a:t>
            </a:r>
            <a:r>
              <a:rPr lang="fr-FR" b="1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Calibri" panose="020F0502020204030204" pitchFamily="34" charset="0"/>
              </a:rPr>
              <a:t>Zut, correction d’une faute sur le dernier commit</a:t>
            </a:r>
            <a:r>
              <a:rPr lang="fr-FR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Calibri" panose="020F0502020204030204" pitchFamily="34" charset="0"/>
              </a:rPr>
              <a:t> ».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89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000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Fin matinée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15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423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it/info/exclude</a:t>
            </a:r>
            <a:r>
              <a:rPr lang="fr-FR" sz="105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Pas trop visible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=&gt; à la racine du projet . Donc plus visible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037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exclude everything except directory foo/bar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Login.* =&gt;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Login.php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Login.txt, Login.css</a:t>
            </a:r>
            <a:endParaRPr lang="fr-FR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020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57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839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-a pour --all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-r pour --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remotes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232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036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067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NOM_BRANCHE : suppression server aussi</a:t>
            </a: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963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Etiquetage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565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git tag -a v1.4 -m "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version 1.4"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54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239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git tag -l "v1.8.5*"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935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git tag -l "v1.8.5*"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v1.8.5-rc3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14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  <a:cs typeface="Calibri" panose="020F0502020204030204" pitchFamily="34" charset="0"/>
              </a:rPr>
              <a:t>In “detached HEAD” state, if you make changes and then create a commit, the tag will stay the same, but your new commit won’t belong to any branch and will be unreachable, except by the exact commit hash.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-b version2 v2.0.0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8925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917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531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1445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git merge --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branche-source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854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5078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514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git merge --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branche-source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git rebase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97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21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6027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1232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6885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4057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506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7574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734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9263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2541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32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013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4559a6bf_0_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Google Shape;268;g6e4559a6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052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5498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eb5e0ae10_0_185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8" name="Google Shape;1618;g6eb5e0ae1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936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https://www.digitalocean.com/community/tutorials/how-to-install-and-use-composer-on-ubuntu-20-04-fr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plus des dépendances qui devraient déjà être incluses dans votre système Ubuntu 20.04, telles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fr-F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et 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fr-F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Composer nécessite 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-cli</a:t>
            </a:r>
            <a:r>
              <a:rPr lang="fr-F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pour exécuter les scripts PHP en ligne de commande, et 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unzip</a:t>
            </a:r>
            <a:r>
              <a:rPr lang="fr-F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pour extraire les archives zippées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29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32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98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4fa8b30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6e4fa8b30d_1_118:notes"/>
          <p:cNvSpPr txBox="1">
            <a:spLocks noGrp="1"/>
          </p:cNvSpPr>
          <p:nvPr>
            <p:ph type="body" idx="1"/>
          </p:nvPr>
        </p:nvSpPr>
        <p:spPr>
          <a:xfrm>
            <a:off x="681990" y="4773374"/>
            <a:ext cx="54558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Google Shape;497;g6e4fa8b30d_1_118:notes"/>
          <p:cNvSpPr txBox="1">
            <a:spLocks noGrp="1"/>
          </p:cNvSpPr>
          <p:nvPr>
            <p:ph type="sldNum" idx="12"/>
          </p:nvPr>
        </p:nvSpPr>
        <p:spPr>
          <a:xfrm>
            <a:off x="3863032" y="9421044"/>
            <a:ext cx="29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12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6" y="1956597"/>
            <a:ext cx="5811834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172200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839784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30"/>
          <p:cNvSpPr txBox="1">
            <a:spLocks noGrp="1"/>
          </p:cNvSpPr>
          <p:nvPr>
            <p:ph type="pic" idx="2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5" y="-1256505"/>
            <a:ext cx="435133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>
              <a:ea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_repo_url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_repo_ur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_repo_url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_repo_ur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/>
          <p:nvPr/>
        </p:nvSpPr>
        <p:spPr>
          <a:xfrm>
            <a:off x="1" y="3613666"/>
            <a:ext cx="12192000" cy="3244334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8" name="Google Shape;198;p1"/>
          <p:cNvSpPr txBox="1">
            <a:spLocks noGrp="1"/>
          </p:cNvSpPr>
          <p:nvPr>
            <p:ph type="title"/>
          </p:nvPr>
        </p:nvSpPr>
        <p:spPr>
          <a:xfrm>
            <a:off x="-118775" y="3613675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b="1" dirty="0">
                <a:solidFill>
                  <a:schemeClr val="lt1"/>
                </a:solidFill>
              </a:rPr>
              <a:t>Jean-Baptiste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 </a:t>
            </a:r>
            <a:endParaRPr dirty="0"/>
          </a:p>
        </p:txBody>
      </p:sp>
      <p:sp>
        <p:nvSpPr>
          <p:cNvPr id="200" name="Google Shape;200;p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 </a:t>
            </a:r>
            <a:endParaRPr dirty="0"/>
          </a:p>
        </p:txBody>
      </p:sp>
      <p:pic>
        <p:nvPicPr>
          <p:cNvPr id="1026" name="Picture 2" descr="upload.wikimedia.org/wikipedia/commons/thumb/e/...">
            <a:extLst>
              <a:ext uri="{FF2B5EF4-FFF2-40B4-BE49-F238E27FC236}">
                <a16:creationId xmlns:a16="http://schemas.microsoft.com/office/drawing/2014/main" id="{8A94AB01-E336-41EE-A0E3-5AD6507D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34" y="796467"/>
            <a:ext cx="5356645" cy="22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Installer git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13" name="Picture 2" descr="upload.wikimedia.org/wikipedia/commons/thumb/e/...">
            <a:extLst>
              <a:ext uri="{FF2B5EF4-FFF2-40B4-BE49-F238E27FC236}">
                <a16:creationId xmlns:a16="http://schemas.microsoft.com/office/drawing/2014/main" id="{04CA4F7D-1528-40AA-AE39-DA460101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46" y="937549"/>
            <a:ext cx="3381842" cy="14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9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Installer Git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402B63-EA5C-4A9A-8ECA-C0A8CFE3954A}"/>
              </a:ext>
            </a:extLst>
          </p:cNvPr>
          <p:cNvSpPr txBox="1"/>
          <p:nvPr/>
        </p:nvSpPr>
        <p:spPr>
          <a:xfrm>
            <a:off x="1215342" y="1585732"/>
            <a:ext cx="932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https://git-scm.com/downloads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4B01A3-EA65-4BE2-86A5-C9C98A4BC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52" y="2861341"/>
            <a:ext cx="7131602" cy="13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Git config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402B63-EA5C-4A9A-8ECA-C0A8CFE3954A}"/>
              </a:ext>
            </a:extLst>
          </p:cNvPr>
          <p:cNvSpPr txBox="1"/>
          <p:nvPr/>
        </p:nvSpPr>
        <p:spPr>
          <a:xfrm>
            <a:off x="1215342" y="1585732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config --global user.name "John Doe"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A019BB-4BEA-43E4-9221-0B507D890969}"/>
              </a:ext>
            </a:extLst>
          </p:cNvPr>
          <p:cNvSpPr txBox="1"/>
          <p:nvPr/>
        </p:nvSpPr>
        <p:spPr>
          <a:xfrm>
            <a:off x="1215341" y="2534604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config --global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user.email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ohn@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oe.com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9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Découverte GitHub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5" name="Picture 4" descr="Github : tout savoir sur cette plateforme d'hébergement de code">
            <a:extLst>
              <a:ext uri="{FF2B5EF4-FFF2-40B4-BE49-F238E27FC236}">
                <a16:creationId xmlns:a16="http://schemas.microsoft.com/office/drawing/2014/main" id="{ABFAB597-F5E1-4A08-B028-A0DEED2A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64" y="604128"/>
            <a:ext cx="4170250" cy="20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41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Découverte de GitHub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F1C3C1-4C77-4C7C-9A0C-DFC73CA68B86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C7B79EA-AC91-4BC7-AF22-A76B94072865}"/>
              </a:ext>
            </a:extLst>
          </p:cNvPr>
          <p:cNvSpPr txBox="1"/>
          <p:nvPr/>
        </p:nvSpPr>
        <p:spPr>
          <a:xfrm>
            <a:off x="1461047" y="2968613"/>
            <a:ext cx="441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Créer un compte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82F4FA-0E4B-4267-82DD-7A45281CABF2}"/>
              </a:ext>
            </a:extLst>
          </p:cNvPr>
          <p:cNvSpPr txBox="1"/>
          <p:nvPr/>
        </p:nvSpPr>
        <p:spPr>
          <a:xfrm>
            <a:off x="1461047" y="3782494"/>
            <a:ext cx="441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Explorer des repos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85F7811-D766-4C0E-8566-4945DAAE38B0}"/>
              </a:ext>
            </a:extLst>
          </p:cNvPr>
          <p:cNvSpPr txBox="1"/>
          <p:nvPr/>
        </p:nvSpPr>
        <p:spPr>
          <a:xfrm>
            <a:off x="1461047" y="4646402"/>
            <a:ext cx="441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Créer une organisation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CC8A89-18C4-48D9-9CE8-A60B41E32A70}"/>
              </a:ext>
            </a:extLst>
          </p:cNvPr>
          <p:cNvSpPr txBox="1"/>
          <p:nvPr/>
        </p:nvSpPr>
        <p:spPr>
          <a:xfrm>
            <a:off x="1461047" y="5510310"/>
            <a:ext cx="441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Créer un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répo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2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stage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2E560D-C0E1-4FE9-8C42-01AA816A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69" y="456544"/>
            <a:ext cx="5632860" cy="26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Etats des fichiers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E5F8298-43C8-4804-95E6-54DF3001387B}"/>
              </a:ext>
            </a:extLst>
          </p:cNvPr>
          <p:cNvSpPr/>
          <p:nvPr/>
        </p:nvSpPr>
        <p:spPr>
          <a:xfrm>
            <a:off x="3249227" y="1261986"/>
            <a:ext cx="2920753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Etat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91517C9-058D-417C-9D3E-54F836C876E6}"/>
              </a:ext>
            </a:extLst>
          </p:cNvPr>
          <p:cNvSpPr/>
          <p:nvPr/>
        </p:nvSpPr>
        <p:spPr>
          <a:xfrm>
            <a:off x="1137822" y="2718046"/>
            <a:ext cx="2111405" cy="57704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Non indexé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DF49FEE-B166-4BBE-8E6A-01AF3AC5E79C}"/>
              </a:ext>
            </a:extLst>
          </p:cNvPr>
          <p:cNvSpPr/>
          <p:nvPr/>
        </p:nvSpPr>
        <p:spPr>
          <a:xfrm>
            <a:off x="6169980" y="2718046"/>
            <a:ext cx="2111405" cy="57704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Indexé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CCD27A3-F73E-4E5B-965C-4E0195502B86}"/>
              </a:ext>
            </a:extLst>
          </p:cNvPr>
          <p:cNvSpPr/>
          <p:nvPr/>
        </p:nvSpPr>
        <p:spPr>
          <a:xfrm>
            <a:off x="3801121" y="4148831"/>
            <a:ext cx="2111405" cy="57704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475C79E-EB90-494F-9E0B-03D56F653A34}"/>
              </a:ext>
            </a:extLst>
          </p:cNvPr>
          <p:cNvSpPr/>
          <p:nvPr/>
        </p:nvSpPr>
        <p:spPr>
          <a:xfrm>
            <a:off x="6279476" y="4148830"/>
            <a:ext cx="2111405" cy="57704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BD4DA8A-056A-46B0-8455-C55AB1A0F3DA}"/>
              </a:ext>
            </a:extLst>
          </p:cNvPr>
          <p:cNvSpPr/>
          <p:nvPr/>
        </p:nvSpPr>
        <p:spPr>
          <a:xfrm>
            <a:off x="8853995" y="4148830"/>
            <a:ext cx="2111405" cy="57704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Commited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70241AB9-1678-4DA9-B7A4-CD8AA7D2F16D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rot="5400000">
            <a:off x="3012060" y="1020501"/>
            <a:ext cx="879011" cy="2516079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9837AC1A-A87D-455B-82C1-87D3D291165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5528138" y="1020500"/>
            <a:ext cx="879011" cy="2516079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B6F8F22C-83FE-4D5F-9DA6-57F48982B79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8140823" y="2379954"/>
            <a:ext cx="853735" cy="268401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DF751468-92A5-4629-A81B-050563462BB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5614386" y="2537534"/>
            <a:ext cx="853736" cy="2368859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BD022BE-7DF8-4B47-B84F-9C33AB52DED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6853564" y="3667214"/>
            <a:ext cx="853735" cy="109496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Création dépôt Git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E4CBAF-FF89-4C56-A47F-EC9D588D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49" y="873179"/>
            <a:ext cx="2074302" cy="20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Créer un dépôt en local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 + git clone</a:t>
            </a:r>
          </a:p>
        </p:txBody>
      </p:sp>
    </p:spTree>
    <p:extLst>
      <p:ext uri="{BB962C8B-B14F-4D97-AF65-F5344CB8AC3E}">
        <p14:creationId xmlns:p14="http://schemas.microsoft.com/office/powerpoint/2010/main" val="374518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Créer un dépôt en local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Initialisation en local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CA598B-E2E1-4E73-840B-92900CAE7875}"/>
              </a:ext>
            </a:extLst>
          </p:cNvPr>
          <p:cNvSpPr txBox="1"/>
          <p:nvPr/>
        </p:nvSpPr>
        <p:spPr>
          <a:xfrm>
            <a:off x="1302849" y="2495667"/>
            <a:ext cx="9329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add .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commit –m “message”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branch –M main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remote add origin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https://GIT_REPO_URL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push –u origin main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0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Présentation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11" name="Picture 4" descr="Mercurial — Wikipédia">
            <a:extLst>
              <a:ext uri="{FF2B5EF4-FFF2-40B4-BE49-F238E27FC236}">
                <a16:creationId xmlns:a16="http://schemas.microsoft.com/office/drawing/2014/main" id="{678E99A0-8A2C-45BA-AF4D-1AFAA983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78" y="495576"/>
            <a:ext cx="903241" cy="116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pache Subversion - Wikipedia">
            <a:extLst>
              <a:ext uri="{FF2B5EF4-FFF2-40B4-BE49-F238E27FC236}">
                <a16:creationId xmlns:a16="http://schemas.microsoft.com/office/drawing/2014/main" id="{E19098F1-5DD6-4B08-8A6B-FAFAB24F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82" y="565227"/>
            <a:ext cx="1215340" cy="81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upload.wikimedia.org/wikipedia/commons/thumb/e/...">
            <a:extLst>
              <a:ext uri="{FF2B5EF4-FFF2-40B4-BE49-F238E27FC236}">
                <a16:creationId xmlns:a16="http://schemas.microsoft.com/office/drawing/2014/main" id="{04CA4F7D-1528-40AA-AE39-DA460101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99" y="631339"/>
            <a:ext cx="1623009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ithub : tout savoir sur cette plateforme d'hébergement de code">
            <a:extLst>
              <a:ext uri="{FF2B5EF4-FFF2-40B4-BE49-F238E27FC236}">
                <a16:creationId xmlns:a16="http://schemas.microsoft.com/office/drawing/2014/main" id="{63EC9FE4-6B38-487A-B243-E6911EE7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9" y="1962801"/>
            <a:ext cx="2321238" cy="116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ise à jour GitLab 13.2.4 - Mise Sur Orbite">
            <a:extLst>
              <a:ext uri="{FF2B5EF4-FFF2-40B4-BE49-F238E27FC236}">
                <a16:creationId xmlns:a16="http://schemas.microsoft.com/office/drawing/2014/main" id="{08675ECD-2461-4A2D-8604-0C12B6C6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10" y="1962801"/>
            <a:ext cx="1400385" cy="126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ontinuous localization with Bitbucket integration - POEditor Blog">
            <a:extLst>
              <a:ext uri="{FF2B5EF4-FFF2-40B4-BE49-F238E27FC236}">
                <a16:creationId xmlns:a16="http://schemas.microsoft.com/office/drawing/2014/main" id="{0BC44FE9-1C37-4AE4-BEEF-2D89ACCC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025" y="1701818"/>
            <a:ext cx="1536053" cy="15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Modification dépôt Git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43B2F0-EE2A-4D1A-80B1-67DFC4E59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77" y="695446"/>
            <a:ext cx="1845196" cy="184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  <a:endParaRPr lang="fr-F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758517-AFE1-4D67-88D8-E0306001E161}"/>
              </a:ext>
            </a:extLst>
          </p:cNvPr>
          <p:cNvSpPr txBox="1"/>
          <p:nvPr/>
        </p:nvSpPr>
        <p:spPr>
          <a:xfrm>
            <a:off x="1461047" y="3075057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 , git commit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4AD324-1068-45C7-A3A9-3DB0E4C85441}"/>
              </a:ext>
            </a:extLst>
          </p:cNvPr>
          <p:cNvSpPr txBox="1"/>
          <p:nvPr/>
        </p:nvSpPr>
        <p:spPr>
          <a:xfrm>
            <a:off x="1402074" y="4539739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git restore --</a:t>
            </a:r>
            <a:r>
              <a:rPr lang="fr-FR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 NOM_FICHIER</a:t>
            </a:r>
          </a:p>
        </p:txBody>
      </p:sp>
    </p:spTree>
    <p:extLst>
      <p:ext uri="{BB962C8B-B14F-4D97-AF65-F5344CB8AC3E}">
        <p14:creationId xmlns:p14="http://schemas.microsoft.com/office/powerpoint/2010/main" val="209769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Mise à jour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758517-AFE1-4D67-88D8-E0306001E161}"/>
              </a:ext>
            </a:extLst>
          </p:cNvPr>
          <p:cNvSpPr txBox="1"/>
          <p:nvPr/>
        </p:nvSpPr>
        <p:spPr>
          <a:xfrm>
            <a:off x="1461047" y="299299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pull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7" y="351621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B9DA1F-DEAB-4B0F-9DE5-6CCC94CD2504}"/>
              </a:ext>
            </a:extLst>
          </p:cNvPr>
          <p:cNvSpPr txBox="1"/>
          <p:nvPr/>
        </p:nvSpPr>
        <p:spPr>
          <a:xfrm>
            <a:off x="1765846" y="4089623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merge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AC7027-7AF9-4018-8719-09867B2A9240}"/>
              </a:ext>
            </a:extLst>
          </p:cNvPr>
          <p:cNvSpPr txBox="1"/>
          <p:nvPr/>
        </p:nvSpPr>
        <p:spPr>
          <a:xfrm>
            <a:off x="1461047" y="4874453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28885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Annulation / suppression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758517-AFE1-4D67-88D8-E0306001E161}"/>
              </a:ext>
            </a:extLst>
          </p:cNvPr>
          <p:cNvSpPr txBox="1"/>
          <p:nvPr/>
        </p:nvSpPr>
        <p:spPr>
          <a:xfrm>
            <a:off x="1402074" y="2526655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indexé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6" y="32023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restore --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[NOM_FICHIER | NOM_DOSSIER]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B47CBC-119C-456E-B364-F4272DE69783}"/>
              </a:ext>
            </a:extLst>
          </p:cNvPr>
          <p:cNvSpPr txBox="1"/>
          <p:nvPr/>
        </p:nvSpPr>
        <p:spPr>
          <a:xfrm>
            <a:off x="1402073" y="401651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Non indexé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D1E061-4B1D-4D29-B196-EA09AFC53CCE}"/>
              </a:ext>
            </a:extLst>
          </p:cNvPr>
          <p:cNvSpPr txBox="1"/>
          <p:nvPr/>
        </p:nvSpPr>
        <p:spPr>
          <a:xfrm>
            <a:off x="1765846" y="453973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restore --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[NOM_FICHIER | NOM_DOSSIER]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95D064-14FF-4365-9D40-D6FA1EB42BB0}"/>
              </a:ext>
            </a:extLst>
          </p:cNvPr>
          <p:cNvSpPr txBox="1"/>
          <p:nvPr/>
        </p:nvSpPr>
        <p:spPr>
          <a:xfrm>
            <a:off x="1765846" y="5092267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[NOM_FICHIER | NOM_DOSSIER]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A5421E-0475-4D4F-B9BB-E8104B44CE7C}"/>
              </a:ext>
            </a:extLst>
          </p:cNvPr>
          <p:cNvSpPr txBox="1"/>
          <p:nvPr/>
        </p:nvSpPr>
        <p:spPr>
          <a:xfrm>
            <a:off x="2258215" y="558617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Option : [--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cached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| -f]</a:t>
            </a:r>
          </a:p>
        </p:txBody>
      </p:sp>
    </p:spTree>
    <p:extLst>
      <p:ext uri="{BB962C8B-B14F-4D97-AF65-F5344CB8AC3E}">
        <p14:creationId xmlns:p14="http://schemas.microsoft.com/office/powerpoint/2010/main" val="285011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Annulation changements en local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6" y="32023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-- [NOM_FICHIER | NOM_DOSSIER]</a:t>
            </a:r>
          </a:p>
        </p:txBody>
      </p:sp>
    </p:spTree>
    <p:extLst>
      <p:ext uri="{BB962C8B-B14F-4D97-AF65-F5344CB8AC3E}">
        <p14:creationId xmlns:p14="http://schemas.microsoft.com/office/powerpoint/2010/main" val="118864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Suppression commit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6" y="32023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reset HEAD^</a:t>
            </a:r>
          </a:p>
        </p:txBody>
      </p:sp>
    </p:spTree>
    <p:extLst>
      <p:ext uri="{BB962C8B-B14F-4D97-AF65-F5344CB8AC3E}">
        <p14:creationId xmlns:p14="http://schemas.microsoft.com/office/powerpoint/2010/main" val="927359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Renommer un fichier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6" y="32023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mv ancien-nom-fichier nouveau-nom-fichier</a:t>
            </a:r>
          </a:p>
        </p:txBody>
      </p:sp>
    </p:spTree>
    <p:extLst>
      <p:ext uri="{BB962C8B-B14F-4D97-AF65-F5344CB8AC3E}">
        <p14:creationId xmlns:p14="http://schemas.microsoft.com/office/powerpoint/2010/main" val="1120082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Modifier dernier commit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6" y="32023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commit --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amend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1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Modification d’un dépôt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Sauvegarde temporaire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461046" y="2725290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stash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FF08BB-ECA1-4D95-85FD-AC9AD9FE7197}"/>
              </a:ext>
            </a:extLst>
          </p:cNvPr>
          <p:cNvSpPr txBox="1"/>
          <p:nvPr/>
        </p:nvSpPr>
        <p:spPr>
          <a:xfrm>
            <a:off x="1461046" y="4629157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stash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FBFCD1-E209-436A-B025-AED772A6F3BF}"/>
              </a:ext>
            </a:extLst>
          </p:cNvPr>
          <p:cNvSpPr txBox="1"/>
          <p:nvPr/>
        </p:nvSpPr>
        <p:spPr>
          <a:xfrm>
            <a:off x="1461047" y="3390520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stash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push [-u] [-m]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EE29C2B-850D-4373-82E5-CCE696963B2A}"/>
              </a:ext>
            </a:extLst>
          </p:cNvPr>
          <p:cNvSpPr txBox="1"/>
          <p:nvPr/>
        </p:nvSpPr>
        <p:spPr>
          <a:xfrm>
            <a:off x="1461046" y="3963927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stash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pop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B52378-1A54-490E-9B14-97D6AD3660A5}"/>
              </a:ext>
            </a:extLst>
          </p:cNvPr>
          <p:cNvSpPr txBox="1"/>
          <p:nvPr/>
        </p:nvSpPr>
        <p:spPr>
          <a:xfrm>
            <a:off x="1461046" y="5294387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stash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368524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Ignorer les fichiers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29698" name="Picture 2" descr="Git Ignore File: How and When to Use It | Perforce">
            <a:extLst>
              <a:ext uri="{FF2B5EF4-FFF2-40B4-BE49-F238E27FC236}">
                <a16:creationId xmlns:a16="http://schemas.microsoft.com/office/drawing/2014/main" id="{1C124AA9-0477-436A-A19E-D8AEC5BF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45" y="797170"/>
            <a:ext cx="3305907" cy="22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6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Systèmes de gestions de sources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curial — Wikipédia">
            <a:extLst>
              <a:ext uri="{FF2B5EF4-FFF2-40B4-BE49-F238E27FC236}">
                <a16:creationId xmlns:a16="http://schemas.microsoft.com/office/drawing/2014/main" id="{1FBAD89E-34DE-43E9-974F-1AAB347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42" y="1364479"/>
            <a:ext cx="1623008" cy="20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ache Subversion - Wikipedia">
            <a:extLst>
              <a:ext uri="{FF2B5EF4-FFF2-40B4-BE49-F238E27FC236}">
                <a16:creationId xmlns:a16="http://schemas.microsoft.com/office/drawing/2014/main" id="{B4D24CC8-61E7-43A9-A22A-76B019CA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65" y="1364479"/>
            <a:ext cx="3125493" cy="20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pload.wikimedia.org/wikipedia/commons/thumb/e/...">
            <a:extLst>
              <a:ext uri="{FF2B5EF4-FFF2-40B4-BE49-F238E27FC236}">
                <a16:creationId xmlns:a16="http://schemas.microsoft.com/office/drawing/2014/main" id="{FA55E22B-A3F1-45BD-B6C8-A19042AE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94" y="4008985"/>
            <a:ext cx="4055862" cy="169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26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Ignorer les fichiers</a:t>
              </a:r>
              <a:endParaRPr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864D30-7EF6-4B3E-9D57-8F8C5944A9B8}"/>
              </a:ext>
            </a:extLst>
          </p:cNvPr>
          <p:cNvSpPr txBox="1"/>
          <p:nvPr/>
        </p:nvSpPr>
        <p:spPr>
          <a:xfrm>
            <a:off x="1185618" y="1311636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it/info/exclude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D47128-1757-4ACC-BCD0-9C093183C6B5}"/>
              </a:ext>
            </a:extLst>
          </p:cNvPr>
          <p:cNvSpPr txBox="1"/>
          <p:nvPr/>
        </p:nvSpPr>
        <p:spPr>
          <a:xfrm>
            <a:off x="1185617" y="2308229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43E792-C2CE-421B-8EA6-F8EAA483E821}"/>
              </a:ext>
            </a:extLst>
          </p:cNvPr>
          <p:cNvSpPr txBox="1"/>
          <p:nvPr/>
        </p:nvSpPr>
        <p:spPr>
          <a:xfrm>
            <a:off x="1185617" y="3903441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fichier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versionné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peut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pas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être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exclus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Ignorer les fichiers</a:t>
              </a:r>
              <a:endParaRPr sz="3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F3EA1F-41CE-4506-88F0-567FE2FDDBC7}"/>
              </a:ext>
            </a:extLst>
          </p:cNvPr>
          <p:cNvSpPr txBox="1"/>
          <p:nvPr/>
        </p:nvSpPr>
        <p:spPr>
          <a:xfrm>
            <a:off x="1302849" y="146405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Règles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exclusion</a:t>
            </a:r>
            <a:endParaRPr lang="fr-F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2DB75D-AD54-44F9-8CC7-DDB3F18BA481}"/>
              </a:ext>
            </a:extLst>
          </p:cNvPr>
          <p:cNvSpPr txBox="1"/>
          <p:nvPr/>
        </p:nvSpPr>
        <p:spPr>
          <a:xfrm>
            <a:off x="1302849" y="2543564"/>
            <a:ext cx="9329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!/foo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/foo/*</a:t>
            </a:r>
          </a:p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!/foo/bar</a:t>
            </a:r>
          </a:p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Login.*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Les branches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18434" name="Picture 2" descr="Git Workflow Example - Stack Overflow">
            <a:extLst>
              <a:ext uri="{FF2B5EF4-FFF2-40B4-BE49-F238E27FC236}">
                <a16:creationId xmlns:a16="http://schemas.microsoft.com/office/drawing/2014/main" id="{5DDF2ADA-CBC9-476A-A99D-5ECB5061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72" y="1058418"/>
            <a:ext cx="3107055" cy="19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81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Comprendre les branches git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it Workflow Example - Stack Overflow">
            <a:extLst>
              <a:ext uri="{FF2B5EF4-FFF2-40B4-BE49-F238E27FC236}">
                <a16:creationId xmlns:a16="http://schemas.microsoft.com/office/drawing/2014/main" id="{2386EB91-A933-4C38-85F3-CA55A3A6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08" y="1033695"/>
            <a:ext cx="8103851" cy="50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7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Comprendre les branches git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Lister les branches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6" y="32023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05939E-37AF-4EF5-AB60-98A7D02D27F7}"/>
              </a:ext>
            </a:extLst>
          </p:cNvPr>
          <p:cNvSpPr txBox="1"/>
          <p:nvPr/>
        </p:nvSpPr>
        <p:spPr>
          <a:xfrm>
            <a:off x="1765845" y="3835428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-r</a:t>
            </a:r>
          </a:p>
        </p:txBody>
      </p:sp>
    </p:spTree>
    <p:extLst>
      <p:ext uri="{BB962C8B-B14F-4D97-AF65-F5344CB8AC3E}">
        <p14:creationId xmlns:p14="http://schemas.microsoft.com/office/powerpoint/2010/main" val="2753611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Comprendre les branches git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Créer une branche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C2730A-12EC-44B4-99FA-808CFE47E0E5}"/>
              </a:ext>
            </a:extLst>
          </p:cNvPr>
          <p:cNvSpPr txBox="1"/>
          <p:nvPr/>
        </p:nvSpPr>
        <p:spPr>
          <a:xfrm>
            <a:off x="1765846" y="32023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-M NOM_BRANCHE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05939E-37AF-4EF5-AB60-98A7D02D27F7}"/>
              </a:ext>
            </a:extLst>
          </p:cNvPr>
          <p:cNvSpPr txBox="1"/>
          <p:nvPr/>
        </p:nvSpPr>
        <p:spPr>
          <a:xfrm>
            <a:off x="1765845" y="3835428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-b NOM_BRANCHE</a:t>
            </a:r>
          </a:p>
        </p:txBody>
      </p:sp>
    </p:spTree>
    <p:extLst>
      <p:ext uri="{BB962C8B-B14F-4D97-AF65-F5344CB8AC3E}">
        <p14:creationId xmlns:p14="http://schemas.microsoft.com/office/powerpoint/2010/main" val="4141279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Comprendre les branches git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Changer de branche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EB2DB-2053-4FF9-853D-39ACA8383573}"/>
              </a:ext>
            </a:extLst>
          </p:cNvPr>
          <p:cNvSpPr txBox="1"/>
          <p:nvPr/>
        </p:nvSpPr>
        <p:spPr>
          <a:xfrm>
            <a:off x="1765844" y="328501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NOM_BRANCHE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C9DBE-DA4D-4AC4-8EE9-126E31FAA66E}"/>
              </a:ext>
            </a:extLst>
          </p:cNvPr>
          <p:cNvSpPr txBox="1"/>
          <p:nvPr/>
        </p:nvSpPr>
        <p:spPr>
          <a:xfrm>
            <a:off x="1765844" y="405931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switch NOM_BRANCHE</a:t>
            </a:r>
          </a:p>
        </p:txBody>
      </p:sp>
    </p:spTree>
    <p:extLst>
      <p:ext uri="{BB962C8B-B14F-4D97-AF65-F5344CB8AC3E}">
        <p14:creationId xmlns:p14="http://schemas.microsoft.com/office/powerpoint/2010/main" val="2769821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Comprendre les branches git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Supprimer une branche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EB2DB-2053-4FF9-853D-39ACA8383573}"/>
              </a:ext>
            </a:extLst>
          </p:cNvPr>
          <p:cNvSpPr txBox="1"/>
          <p:nvPr/>
        </p:nvSpPr>
        <p:spPr>
          <a:xfrm>
            <a:off x="1765844" y="328501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-d NOM_BRANCHE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879098-0E2C-4056-BA36-CC98954BAE4D}"/>
              </a:ext>
            </a:extLst>
          </p:cNvPr>
          <p:cNvSpPr txBox="1"/>
          <p:nvPr/>
        </p:nvSpPr>
        <p:spPr>
          <a:xfrm>
            <a:off x="1765843" y="451338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NOM_BRANCHE</a:t>
            </a:r>
          </a:p>
        </p:txBody>
      </p:sp>
    </p:spTree>
    <p:extLst>
      <p:ext uri="{BB962C8B-B14F-4D97-AF65-F5344CB8AC3E}">
        <p14:creationId xmlns:p14="http://schemas.microsoft.com/office/powerpoint/2010/main" val="75211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Tags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30722" name="Picture 2" descr="Git Tag - How To Use Git Tag | W3Docs Online Git Tutorial">
            <a:extLst>
              <a:ext uri="{FF2B5EF4-FFF2-40B4-BE49-F238E27FC236}">
                <a16:creationId xmlns:a16="http://schemas.microsoft.com/office/drawing/2014/main" id="{202DFB7D-B545-4C59-9692-F5E640EE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14" y="1179634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091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Tags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Créer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EB2DB-2053-4FF9-853D-39ACA8383573}"/>
              </a:ext>
            </a:extLst>
          </p:cNvPr>
          <p:cNvSpPr txBox="1"/>
          <p:nvPr/>
        </p:nvSpPr>
        <p:spPr>
          <a:xfrm>
            <a:off x="1765844" y="328501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tag –a VERSION –m ‘’message version’’</a:t>
            </a:r>
          </a:p>
        </p:txBody>
      </p:sp>
    </p:spTree>
    <p:extLst>
      <p:ext uri="{BB962C8B-B14F-4D97-AF65-F5344CB8AC3E}">
        <p14:creationId xmlns:p14="http://schemas.microsoft.com/office/powerpoint/2010/main" val="292247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Trends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61A742D-3BFD-4E8C-A89E-4B6EEDA3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19" y="1262244"/>
            <a:ext cx="9920362" cy="48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96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Tags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Lister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EB2DB-2053-4FF9-853D-39ACA8383573}"/>
              </a:ext>
            </a:extLst>
          </p:cNvPr>
          <p:cNvSpPr txBox="1"/>
          <p:nvPr/>
        </p:nvSpPr>
        <p:spPr>
          <a:xfrm>
            <a:off x="1765844" y="328501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tag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62E75D-A884-4293-BD4A-DC97203C5482}"/>
              </a:ext>
            </a:extLst>
          </p:cNvPr>
          <p:cNvSpPr txBox="1"/>
          <p:nvPr/>
        </p:nvSpPr>
        <p:spPr>
          <a:xfrm>
            <a:off x="1765844" y="425177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tag -l  ‘’pattern’’</a:t>
            </a:r>
          </a:p>
        </p:txBody>
      </p:sp>
    </p:spTree>
    <p:extLst>
      <p:ext uri="{BB962C8B-B14F-4D97-AF65-F5344CB8AC3E}">
        <p14:creationId xmlns:p14="http://schemas.microsoft.com/office/powerpoint/2010/main" val="76358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Tags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Revenir sur un tag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EB2DB-2053-4FF9-853D-39ACA8383573}"/>
              </a:ext>
            </a:extLst>
          </p:cNvPr>
          <p:cNvSpPr txBox="1"/>
          <p:nvPr/>
        </p:nvSpPr>
        <p:spPr>
          <a:xfrm>
            <a:off x="1765844" y="328501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TAG_VERSION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62E75D-A884-4293-BD4A-DC97203C5482}"/>
              </a:ext>
            </a:extLst>
          </p:cNvPr>
          <p:cNvSpPr txBox="1"/>
          <p:nvPr/>
        </p:nvSpPr>
        <p:spPr>
          <a:xfrm>
            <a:off x="1765844" y="425177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switch TAG_VERSION</a:t>
            </a:r>
          </a:p>
        </p:txBody>
      </p:sp>
    </p:spTree>
    <p:extLst>
      <p:ext uri="{BB962C8B-B14F-4D97-AF65-F5344CB8AC3E}">
        <p14:creationId xmlns:p14="http://schemas.microsoft.com/office/powerpoint/2010/main" val="2464780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Tags</a:t>
              </a: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9A000A6-83CB-48AA-969D-A1133C8F57FE}"/>
              </a:ext>
            </a:extLst>
          </p:cNvPr>
          <p:cNvSpPr txBox="1"/>
          <p:nvPr/>
        </p:nvSpPr>
        <p:spPr>
          <a:xfrm>
            <a:off x="1402075" y="1610376"/>
            <a:ext cx="9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Commit isolé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EB2DB-2053-4FF9-853D-39ACA8383573}"/>
              </a:ext>
            </a:extLst>
          </p:cNvPr>
          <p:cNvSpPr txBox="1"/>
          <p:nvPr/>
        </p:nvSpPr>
        <p:spPr>
          <a:xfrm>
            <a:off x="1765844" y="328501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–b [NOM_BRANCHE] [TAG_VERSION]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62E75D-A884-4293-BD4A-DC97203C5482}"/>
              </a:ext>
            </a:extLst>
          </p:cNvPr>
          <p:cNvSpPr txBox="1"/>
          <p:nvPr/>
        </p:nvSpPr>
        <p:spPr>
          <a:xfrm>
            <a:off x="1765844" y="425177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-b version2 v2.0.0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75A669-64F1-4E8E-8029-C6A07B4DEA2F}"/>
              </a:ext>
            </a:extLst>
          </p:cNvPr>
          <p:cNvSpPr txBox="1"/>
          <p:nvPr/>
        </p:nvSpPr>
        <p:spPr>
          <a:xfrm>
            <a:off x="1765844" y="5265209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tag –a v2.0.1 –m ‘’message version’’</a:t>
            </a:r>
          </a:p>
        </p:txBody>
      </p:sp>
    </p:spTree>
    <p:extLst>
      <p:ext uri="{BB962C8B-B14F-4D97-AF65-F5344CB8AC3E}">
        <p14:creationId xmlns:p14="http://schemas.microsoft.com/office/powerpoint/2010/main" val="42491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Merge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6" name="Picture 2" descr="Différence entre Git Rebase et Merge / Logiciel | La différence entre des  objets et des termes similaires.">
            <a:extLst>
              <a:ext uri="{FF2B5EF4-FFF2-40B4-BE49-F238E27FC236}">
                <a16:creationId xmlns:a16="http://schemas.microsoft.com/office/drawing/2014/main" id="{274AAD4A-0298-405B-AB15-F112CF0E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62" y="770892"/>
            <a:ext cx="2960076" cy="214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6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Merge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A3EBC70-0277-40C7-91CA-1D2476027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531" y="1218859"/>
            <a:ext cx="2730546" cy="38639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92BA45-D118-474B-B837-AD1E8B89C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70" y="1610375"/>
            <a:ext cx="2055876" cy="35792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19FEA8-C0EB-4E41-9C19-02415BBDF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032" y="2691345"/>
            <a:ext cx="1582995" cy="1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Merge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8B5F38-0C01-41D3-AA91-DF9722FCE2B1}"/>
              </a:ext>
            </a:extLst>
          </p:cNvPr>
          <p:cNvSpPr txBox="1"/>
          <p:nvPr/>
        </p:nvSpPr>
        <p:spPr>
          <a:xfrm>
            <a:off x="1461047" y="25927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branche-cible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E11610-BA93-43F8-8E70-92E693A315D7}"/>
              </a:ext>
            </a:extLst>
          </p:cNvPr>
          <p:cNvSpPr txBox="1"/>
          <p:nvPr/>
        </p:nvSpPr>
        <p:spPr>
          <a:xfrm>
            <a:off x="1461047" y="356579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merge branche-source</a:t>
            </a:r>
          </a:p>
        </p:txBody>
      </p:sp>
    </p:spTree>
    <p:extLst>
      <p:ext uri="{BB962C8B-B14F-4D97-AF65-F5344CB8AC3E}">
        <p14:creationId xmlns:p14="http://schemas.microsoft.com/office/powerpoint/2010/main" val="3517640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Merge – fast </a:t>
              </a:r>
              <a:r>
                <a:rPr lang="fr-FR" sz="3600" dirty="0" err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forward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8B5F38-0C01-41D3-AA91-DF9722FCE2B1}"/>
              </a:ext>
            </a:extLst>
          </p:cNvPr>
          <p:cNvSpPr txBox="1"/>
          <p:nvPr/>
        </p:nvSpPr>
        <p:spPr>
          <a:xfrm>
            <a:off x="1461047" y="25927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branche-cible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E11610-BA93-43F8-8E70-92E693A315D7}"/>
              </a:ext>
            </a:extLst>
          </p:cNvPr>
          <p:cNvSpPr txBox="1"/>
          <p:nvPr/>
        </p:nvSpPr>
        <p:spPr>
          <a:xfrm>
            <a:off x="1461047" y="356579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merge branche-source</a:t>
            </a:r>
          </a:p>
        </p:txBody>
      </p:sp>
    </p:spTree>
    <p:extLst>
      <p:ext uri="{BB962C8B-B14F-4D97-AF65-F5344CB8AC3E}">
        <p14:creationId xmlns:p14="http://schemas.microsoft.com/office/powerpoint/2010/main" val="2338413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Merge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Git merge vs rebase: quel est le diff?">
            <a:extLst>
              <a:ext uri="{FF2B5EF4-FFF2-40B4-BE49-F238E27FC236}">
                <a16:creationId xmlns:a16="http://schemas.microsoft.com/office/drawing/2014/main" id="{77020675-5226-4018-88B3-9400BD74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50" y="960025"/>
            <a:ext cx="7477736" cy="584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98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Merge – rebase 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Différence entre Git Rebase et Merge / Logiciel | La différence entre des  objets et des termes similaires.">
            <a:extLst>
              <a:ext uri="{FF2B5EF4-FFF2-40B4-BE49-F238E27FC236}">
                <a16:creationId xmlns:a16="http://schemas.microsoft.com/office/drawing/2014/main" id="{673D021C-98EE-42D4-822B-92EB1C2D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2" y="1347788"/>
            <a:ext cx="6845911" cy="49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38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Merge – rebase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8B5F38-0C01-41D3-AA91-DF9722FCE2B1}"/>
              </a:ext>
            </a:extLst>
          </p:cNvPr>
          <p:cNvSpPr txBox="1"/>
          <p:nvPr/>
        </p:nvSpPr>
        <p:spPr>
          <a:xfrm>
            <a:off x="1461047" y="2592781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 branche-source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E11610-BA93-43F8-8E70-92E693A315D7}"/>
              </a:ext>
            </a:extLst>
          </p:cNvPr>
          <p:cNvSpPr txBox="1"/>
          <p:nvPr/>
        </p:nvSpPr>
        <p:spPr>
          <a:xfrm>
            <a:off x="1461047" y="3565796"/>
            <a:ext cx="938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git rebase branche-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cibe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Avantages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005126-F403-4441-87A6-4548CFAA38AF}"/>
              </a:ext>
            </a:extLst>
          </p:cNvPr>
          <p:cNvSpPr txBox="1"/>
          <p:nvPr/>
        </p:nvSpPr>
        <p:spPr>
          <a:xfrm>
            <a:off x="447451" y="1346886"/>
            <a:ext cx="1129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Amélioration le travail collaboratif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A7CDC4D-0276-449A-B44B-64EEC22570C3}"/>
              </a:ext>
            </a:extLst>
          </p:cNvPr>
          <p:cNvSpPr txBox="1"/>
          <p:nvPr/>
        </p:nvSpPr>
        <p:spPr>
          <a:xfrm>
            <a:off x="447451" y="2306191"/>
            <a:ext cx="1129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 modifications simultanée =&gt; merge (fusion)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7718039-8B64-4E4A-9386-9F60834E9EA4}"/>
              </a:ext>
            </a:extLst>
          </p:cNvPr>
          <p:cNvSpPr txBox="1"/>
          <p:nvPr/>
        </p:nvSpPr>
        <p:spPr>
          <a:xfrm>
            <a:off x="447451" y="3031280"/>
            <a:ext cx="1129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développement plusieurs versions en même temps grâce aux branches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C560E6-F92C-4576-8DE4-3134E173F38E}"/>
              </a:ext>
            </a:extLst>
          </p:cNvPr>
          <p:cNvSpPr txBox="1"/>
          <p:nvPr/>
        </p:nvSpPr>
        <p:spPr>
          <a:xfrm>
            <a:off x="447451" y="3756370"/>
            <a:ext cx="1129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historique : qui a fait quoi, quand, comment et pourquoi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A537DD1-300C-41BB-8937-C13DA67AADF3}"/>
              </a:ext>
            </a:extLst>
          </p:cNvPr>
          <p:cNvSpPr txBox="1"/>
          <p:nvPr/>
        </p:nvSpPr>
        <p:spPr>
          <a:xfrm>
            <a:off x="447451" y="4384406"/>
            <a:ext cx="11297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archivage améliore la sécurité (pertes de données) et la maintenance (rollback en cas de problèmes)</a:t>
            </a:r>
          </a:p>
        </p:txBody>
      </p:sp>
    </p:spTree>
    <p:extLst>
      <p:ext uri="{BB962C8B-B14F-4D97-AF65-F5344CB8AC3E}">
        <p14:creationId xmlns:p14="http://schemas.microsoft.com/office/powerpoint/2010/main" val="1794402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Pull </a:t>
            </a:r>
            <a:r>
              <a:rPr lang="fr-FR" sz="9000" b="1" dirty="0" err="1">
                <a:solidFill>
                  <a:schemeClr val="lt1"/>
                </a:solidFill>
              </a:rPr>
              <a:t>request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799246F6-92B7-4854-BC22-55936C3A7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87" y="902676"/>
            <a:ext cx="1573823" cy="209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9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Pull </a:t>
              </a:r>
              <a:r>
                <a:rPr lang="fr-FR" sz="3600" dirty="0" err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request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09D73F-9EA1-4680-8FD5-2D6527CE1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612" y="1057120"/>
            <a:ext cx="7074895" cy="55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54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Pull </a:t>
              </a:r>
              <a:r>
                <a:rPr lang="fr-FR" sz="3600" dirty="0" err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request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AADDF9A-074B-4479-BCB8-A479BFAC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849" y="960025"/>
            <a:ext cx="9595048" cy="57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52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En équipe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5" name="Picture 2" descr="SVN vs Git: Key Differences">
            <a:extLst>
              <a:ext uri="{FF2B5EF4-FFF2-40B4-BE49-F238E27FC236}">
                <a16:creationId xmlns:a16="http://schemas.microsoft.com/office/drawing/2014/main" id="{2F0AC649-E2A8-4DA2-A779-A39C7E9F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619571"/>
            <a:ext cx="2231674" cy="21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44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Travailler en équipe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VN vs Git: Key Differences">
            <a:extLst>
              <a:ext uri="{FF2B5EF4-FFF2-40B4-BE49-F238E27FC236}">
                <a16:creationId xmlns:a16="http://schemas.microsoft.com/office/drawing/2014/main" id="{04AF4184-E691-45C6-9004-BB61FE91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8" y="1106344"/>
            <a:ext cx="550545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409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Gérer des dépôts distants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864D30-7EF6-4B3E-9D57-8F8C5944A9B8}"/>
              </a:ext>
            </a:extLst>
          </p:cNvPr>
          <p:cNvSpPr txBox="1"/>
          <p:nvPr/>
        </p:nvSpPr>
        <p:spPr>
          <a:xfrm>
            <a:off x="1185618" y="1311636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clone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https://GIT_REPO_URL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D47128-1757-4ACC-BCD0-9C093183C6B5}"/>
              </a:ext>
            </a:extLst>
          </p:cNvPr>
          <p:cNvSpPr txBox="1"/>
          <p:nvPr/>
        </p:nvSpPr>
        <p:spPr>
          <a:xfrm>
            <a:off x="1185617" y="2308229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remote add origin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https://GIT_REPO_URL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350CD9-6FC0-4F03-B80F-368F3D3A65B3}"/>
              </a:ext>
            </a:extLst>
          </p:cNvPr>
          <p:cNvSpPr txBox="1"/>
          <p:nvPr/>
        </p:nvSpPr>
        <p:spPr>
          <a:xfrm>
            <a:off x="1185617" y="3355395"/>
            <a:ext cx="981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remote rename [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ancien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-nom] [nouveau-nom]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7C804A-41BB-4CC7-86AB-DBE565E1DA44}"/>
              </a:ext>
            </a:extLst>
          </p:cNvPr>
          <p:cNvSpPr txBox="1"/>
          <p:nvPr/>
        </p:nvSpPr>
        <p:spPr>
          <a:xfrm>
            <a:off x="1185617" y="4402561"/>
            <a:ext cx="981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remote rm [nom-repo]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79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Gérer dépôt distant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25602" name="Picture 2" descr="manage – Data Dynamics, Inc">
            <a:extLst>
              <a:ext uri="{FF2B5EF4-FFF2-40B4-BE49-F238E27FC236}">
                <a16:creationId xmlns:a16="http://schemas.microsoft.com/office/drawing/2014/main" id="{CFAE1775-55D0-43F5-8742-2715640C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155332"/>
            <a:ext cx="3273668" cy="32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9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Gérer des dépôts distants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864D30-7EF6-4B3E-9D57-8F8C5944A9B8}"/>
              </a:ext>
            </a:extLst>
          </p:cNvPr>
          <p:cNvSpPr txBox="1"/>
          <p:nvPr/>
        </p:nvSpPr>
        <p:spPr>
          <a:xfrm>
            <a:off x="1185618" y="1311636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clone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https://GIT_REPO_URL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D47128-1757-4ACC-BCD0-9C093183C6B5}"/>
              </a:ext>
            </a:extLst>
          </p:cNvPr>
          <p:cNvSpPr txBox="1"/>
          <p:nvPr/>
        </p:nvSpPr>
        <p:spPr>
          <a:xfrm>
            <a:off x="1185617" y="2308229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remote add origin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https://GIT_REPO_URL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350CD9-6FC0-4F03-B80F-368F3D3A65B3}"/>
              </a:ext>
            </a:extLst>
          </p:cNvPr>
          <p:cNvSpPr txBox="1"/>
          <p:nvPr/>
        </p:nvSpPr>
        <p:spPr>
          <a:xfrm>
            <a:off x="1185617" y="3355395"/>
            <a:ext cx="981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remote rename [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ancien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-nom] [nouveau-nom]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7C804A-41BB-4CC7-86AB-DBE565E1DA44}"/>
              </a:ext>
            </a:extLst>
          </p:cNvPr>
          <p:cNvSpPr txBox="1"/>
          <p:nvPr/>
        </p:nvSpPr>
        <p:spPr>
          <a:xfrm>
            <a:off x="1185617" y="4402561"/>
            <a:ext cx="981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remote rm [nom-repo]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69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Git et Moodle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27650" name="Picture 2" descr="Mise à jour Moodle – RÉCIT FGA">
            <a:extLst>
              <a:ext uri="{FF2B5EF4-FFF2-40B4-BE49-F238E27FC236}">
                <a16:creationId xmlns:a16="http://schemas.microsoft.com/office/drawing/2014/main" id="{F355C660-05A9-434F-BC53-3CDFD59D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93" y="585520"/>
            <a:ext cx="4674211" cy="23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674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Gérer des dépôts distants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864D30-7EF6-4B3E-9D57-8F8C5944A9B8}"/>
              </a:ext>
            </a:extLst>
          </p:cNvPr>
          <p:cNvSpPr txBox="1"/>
          <p:nvPr/>
        </p:nvSpPr>
        <p:spPr>
          <a:xfrm>
            <a:off x="1185618" y="1311636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clone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https://GIT_REPO_URL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D47128-1757-4ACC-BCD0-9C093183C6B5}"/>
              </a:ext>
            </a:extLst>
          </p:cNvPr>
          <p:cNvSpPr txBox="1"/>
          <p:nvPr/>
        </p:nvSpPr>
        <p:spPr>
          <a:xfrm>
            <a:off x="1185617" y="2308229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Paramétrer l’exclusion des fichiers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350CD9-6FC0-4F03-B80F-368F3D3A65B3}"/>
              </a:ext>
            </a:extLst>
          </p:cNvPr>
          <p:cNvSpPr txBox="1"/>
          <p:nvPr/>
        </p:nvSpPr>
        <p:spPr>
          <a:xfrm>
            <a:off x="1190685" y="3305576"/>
            <a:ext cx="981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le </a:t>
            </a:r>
            <a:r>
              <a:rPr lang="fr-FR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répo</a:t>
            </a: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d’un </a:t>
            </a:r>
            <a:r>
              <a:rPr lang="fr-FR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theme</a:t>
            </a: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plugin …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7C804A-41BB-4CC7-86AB-DBE565E1DA44}"/>
              </a:ext>
            </a:extLst>
          </p:cNvPr>
          <p:cNvSpPr txBox="1"/>
          <p:nvPr/>
        </p:nvSpPr>
        <p:spPr>
          <a:xfrm>
            <a:off x="1818664" y="4351988"/>
            <a:ext cx="981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Cloner et modifier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répo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2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Inconvénients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005126-F403-4441-87A6-4548CFAA38AF}"/>
              </a:ext>
            </a:extLst>
          </p:cNvPr>
          <p:cNvSpPr txBox="1"/>
          <p:nvPr/>
        </p:nvSpPr>
        <p:spPr>
          <a:xfrm>
            <a:off x="447451" y="1346886"/>
            <a:ext cx="1129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Plusieurs fonctionnalités / prise en main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A7CDC4D-0276-449A-B44B-64EEC22570C3}"/>
              </a:ext>
            </a:extLst>
          </p:cNvPr>
          <p:cNvSpPr txBox="1"/>
          <p:nvPr/>
        </p:nvSpPr>
        <p:spPr>
          <a:xfrm>
            <a:off x="447451" y="2592760"/>
            <a:ext cx="1129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Logiciel client</a:t>
            </a:r>
          </a:p>
        </p:txBody>
      </p:sp>
    </p:spTree>
    <p:extLst>
      <p:ext uri="{BB962C8B-B14F-4D97-AF65-F5344CB8AC3E}">
        <p14:creationId xmlns:p14="http://schemas.microsoft.com/office/powerpoint/2010/main" val="23511485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e4559a6bf_0_18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71" name="Google Shape;271;g6e4559a6bf_0_18"/>
          <p:cNvSpPr txBox="1">
            <a:spLocks noGrp="1"/>
          </p:cNvSpPr>
          <p:nvPr>
            <p:ph type="title"/>
          </p:nvPr>
        </p:nvSpPr>
        <p:spPr>
          <a:xfrm>
            <a:off x="-1" y="3613666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IDE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5" name="Picture 6" descr="Take Your VS Code Configuration Anywhere Easily with Settings Sync | by  Paige Niedringhaus | ITNEXT">
            <a:extLst>
              <a:ext uri="{FF2B5EF4-FFF2-40B4-BE49-F238E27FC236}">
                <a16:creationId xmlns:a16="http://schemas.microsoft.com/office/drawing/2014/main" id="{74D62E5F-2E4A-4D15-AE04-16937772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85" y="797169"/>
            <a:ext cx="798727" cy="79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WebStorm — Wikipédia">
            <a:extLst>
              <a:ext uri="{FF2B5EF4-FFF2-40B4-BE49-F238E27FC236}">
                <a16:creationId xmlns:a16="http://schemas.microsoft.com/office/drawing/2014/main" id="{37F7F054-8D71-45D0-A2B0-C6897405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58" y="797168"/>
            <a:ext cx="796067" cy="7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ublime Text — Wikipédia">
            <a:extLst>
              <a:ext uri="{FF2B5EF4-FFF2-40B4-BE49-F238E27FC236}">
                <a16:creationId xmlns:a16="http://schemas.microsoft.com/office/drawing/2014/main" id="{426CB039-6A27-45EA-B5FF-7E8F0341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85" y="2163402"/>
            <a:ext cx="880097" cy="8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Atom (éditeur de texte) — Wikipédia">
            <a:extLst>
              <a:ext uri="{FF2B5EF4-FFF2-40B4-BE49-F238E27FC236}">
                <a16:creationId xmlns:a16="http://schemas.microsoft.com/office/drawing/2014/main" id="{D1E2968B-FBC3-4C95-9F6A-AB9D9745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58" y="2160521"/>
            <a:ext cx="964122" cy="8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 descr="Eclipse IDE 2021-03 R pour Windows - Télécharger">
            <a:extLst>
              <a:ext uri="{FF2B5EF4-FFF2-40B4-BE49-F238E27FC236}">
                <a16:creationId xmlns:a16="http://schemas.microsoft.com/office/drawing/2014/main" id="{2C460A48-8464-4DEC-A385-E0547D57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85" y="13930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2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IDE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Take Your VS Code Configuration Anywhere Easily with Settings Sync | by  Paige Niedringhaus | ITNEXT">
            <a:extLst>
              <a:ext uri="{FF2B5EF4-FFF2-40B4-BE49-F238E27FC236}">
                <a16:creationId xmlns:a16="http://schemas.microsoft.com/office/drawing/2014/main" id="{68494517-BDF5-48AC-AFF6-2068C5C9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4" y="1659600"/>
            <a:ext cx="1720228" cy="171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ebStorm — Wikipédia">
            <a:extLst>
              <a:ext uri="{FF2B5EF4-FFF2-40B4-BE49-F238E27FC236}">
                <a16:creationId xmlns:a16="http://schemas.microsoft.com/office/drawing/2014/main" id="{4904B2E0-7BDD-4569-913A-A3E2419B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714502"/>
            <a:ext cx="1714498" cy="17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Sublime Text — Wikipédia">
            <a:extLst>
              <a:ext uri="{FF2B5EF4-FFF2-40B4-BE49-F238E27FC236}">
                <a16:creationId xmlns:a16="http://schemas.microsoft.com/office/drawing/2014/main" id="{BE5534B6-8E57-4063-BB0C-5976B056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4" y="4181474"/>
            <a:ext cx="18954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Atom (éditeur de texte) — Wikipédia">
            <a:extLst>
              <a:ext uri="{FF2B5EF4-FFF2-40B4-BE49-F238E27FC236}">
                <a16:creationId xmlns:a16="http://schemas.microsoft.com/office/drawing/2014/main" id="{0F694B88-0404-44A0-A046-3296E6ED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35" y="4175270"/>
            <a:ext cx="2076439" cy="190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6" name="Picture 2" descr="Eclipse IDE 2021-03 R pour Windows - Télécharger">
            <a:extLst>
              <a:ext uri="{FF2B5EF4-FFF2-40B4-BE49-F238E27FC236}">
                <a16:creationId xmlns:a16="http://schemas.microsoft.com/office/drawing/2014/main" id="{F0844354-AFBD-48E7-A306-A9B048FC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6eb5e0ae10_0_185"/>
          <p:cNvSpPr/>
          <p:nvPr/>
        </p:nvSpPr>
        <p:spPr>
          <a:xfrm>
            <a:off x="1" y="3613666"/>
            <a:ext cx="12192000" cy="3244200"/>
          </a:xfrm>
          <a:prstGeom prst="rect">
            <a:avLst/>
          </a:prstGeom>
          <a:solidFill>
            <a:srgbClr val="0B539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21" name="Google Shape;1621;g6eb5e0ae10_0_185"/>
          <p:cNvSpPr txBox="1">
            <a:spLocks noGrp="1"/>
          </p:cNvSpPr>
          <p:nvPr>
            <p:ph type="title"/>
          </p:nvPr>
        </p:nvSpPr>
        <p:spPr>
          <a:xfrm>
            <a:off x="-118775" y="3613675"/>
            <a:ext cx="121920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fr-FR" sz="9000" b="1" dirty="0">
                <a:solidFill>
                  <a:schemeClr val="lt1"/>
                </a:solidFill>
              </a:rPr>
              <a:t>MERCI A VOUS</a:t>
            </a:r>
            <a:endParaRPr sz="9000" b="1" dirty="0">
              <a:solidFill>
                <a:schemeClr val="lt1"/>
              </a:solidFill>
            </a:endParaRPr>
          </a:p>
        </p:txBody>
      </p:sp>
      <p:pic>
        <p:nvPicPr>
          <p:cNvPr id="1622" name="Google Shape;1622;g6eb5e0ae10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750" y="0"/>
            <a:ext cx="3613675" cy="36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Git config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402B63-EA5C-4A9A-8ECA-C0A8CFE3954A}"/>
              </a:ext>
            </a:extLst>
          </p:cNvPr>
          <p:cNvSpPr txBox="1"/>
          <p:nvPr/>
        </p:nvSpPr>
        <p:spPr>
          <a:xfrm>
            <a:off x="1215342" y="1124067"/>
            <a:ext cx="932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add remote origin https://GIT_REPO_URL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A019BB-4BEA-43E4-9221-0B507D890969}"/>
              </a:ext>
            </a:extLst>
          </p:cNvPr>
          <p:cNvSpPr txBox="1"/>
          <p:nvPr/>
        </p:nvSpPr>
        <p:spPr>
          <a:xfrm>
            <a:off x="1215341" y="2488438"/>
            <a:ext cx="9329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pull origin master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branch --set-upstream-to=origin/main master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fetch origin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merge origin/master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A047D6-35C8-4600-9C94-027DDE450941}"/>
              </a:ext>
            </a:extLst>
          </p:cNvPr>
          <p:cNvSpPr txBox="1"/>
          <p:nvPr/>
        </p:nvSpPr>
        <p:spPr>
          <a:xfrm>
            <a:off x="1302849" y="4533605"/>
            <a:ext cx="932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push origin master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fetch origin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merge origin/master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88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Composer / </a:t>
              </a:r>
              <a:r>
                <a:rPr lang="fr-FR" sz="3600" dirty="0" err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ubuntu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402B63-EA5C-4A9A-8ECA-C0A8CFE3954A}"/>
              </a:ext>
            </a:extLst>
          </p:cNvPr>
          <p:cNvSpPr txBox="1"/>
          <p:nvPr/>
        </p:nvSpPr>
        <p:spPr>
          <a:xfrm>
            <a:off x="1215342" y="1124067"/>
            <a:ext cx="93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update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A019BB-4BEA-43E4-9221-0B507D890969}"/>
              </a:ext>
            </a:extLst>
          </p:cNvPr>
          <p:cNvSpPr txBox="1"/>
          <p:nvPr/>
        </p:nvSpPr>
        <p:spPr>
          <a:xfrm>
            <a:off x="1215341" y="1983664"/>
            <a:ext cx="93291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sudo</a:t>
            </a:r>
            <a:r>
              <a:rPr lang="en-US" sz="2400" dirty="0"/>
              <a:t> apt install php-cli unzip</a:t>
            </a:r>
          </a:p>
          <a:p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A047D6-35C8-4600-9C94-027DDE450941}"/>
              </a:ext>
            </a:extLst>
          </p:cNvPr>
          <p:cNvSpPr txBox="1"/>
          <p:nvPr/>
        </p:nvSpPr>
        <p:spPr>
          <a:xfrm>
            <a:off x="1215341" y="2619475"/>
            <a:ext cx="9764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~</a:t>
            </a:r>
          </a:p>
          <a:p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 -sS https://getcomposer.org/installer -o composer-setup.php</a:t>
            </a:r>
          </a:p>
          <a:p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6F9C3D-97D6-4ED3-B1F9-8F00313722F8}"/>
              </a:ext>
            </a:extLst>
          </p:cNvPr>
          <p:cNvSpPr txBox="1"/>
          <p:nvPr/>
        </p:nvSpPr>
        <p:spPr>
          <a:xfrm>
            <a:off x="1212123" y="3951262"/>
            <a:ext cx="976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 php composer-setup.php --install-dir=/usr/local/bin --filename=composer</a:t>
            </a:r>
          </a:p>
        </p:txBody>
      </p:sp>
    </p:spTree>
    <p:extLst>
      <p:ext uri="{BB962C8B-B14F-4D97-AF65-F5344CB8AC3E}">
        <p14:creationId xmlns:p14="http://schemas.microsoft.com/office/powerpoint/2010/main" val="102927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Servers git</a:t>
              </a: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: tout savoir sur cette plateforme d'hébergement de code">
            <a:extLst>
              <a:ext uri="{FF2B5EF4-FFF2-40B4-BE49-F238E27FC236}">
                <a16:creationId xmlns:a16="http://schemas.microsoft.com/office/drawing/2014/main" id="{40029A93-A83F-46C0-9774-39E06002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" y="1966000"/>
            <a:ext cx="4170250" cy="20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e à jour GitLab 13.2.4 - Mise Sur Orbite">
            <a:extLst>
              <a:ext uri="{FF2B5EF4-FFF2-40B4-BE49-F238E27FC236}">
                <a16:creationId xmlns:a16="http://schemas.microsoft.com/office/drawing/2014/main" id="{474BB658-C825-4EA8-8D0D-3C59F542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21" y="1885620"/>
            <a:ext cx="2682778" cy="243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ntinuous localization with Bitbucket integration - POEditor Blog">
            <a:extLst>
              <a:ext uri="{FF2B5EF4-FFF2-40B4-BE49-F238E27FC236}">
                <a16:creationId xmlns:a16="http://schemas.microsoft.com/office/drawing/2014/main" id="{56D92CDA-94B4-4381-B72E-9AFB75DA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866" y="1943532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9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Git en un </a:t>
              </a:r>
              <a:r>
                <a:rPr lang="fr-FR" sz="3600" dirty="0" err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schema</a:t>
              </a:r>
              <a:endParaRPr lang="fr-FR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rrigez vos erreurs sur votre dépôt local - Utilisez Git et GitHub pour  vos projets de développement - OpenClassrooms">
            <a:extLst>
              <a:ext uri="{FF2B5EF4-FFF2-40B4-BE49-F238E27FC236}">
                <a16:creationId xmlns:a16="http://schemas.microsoft.com/office/drawing/2014/main" id="{A7794B3C-3A2B-4D56-9461-8CBB9CE9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92" y="1013499"/>
            <a:ext cx="6072446" cy="55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8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g6e4fa8b30d_1_118"/>
          <p:cNvGrpSpPr/>
          <p:nvPr/>
        </p:nvGrpSpPr>
        <p:grpSpPr>
          <a:xfrm>
            <a:off x="447451" y="211225"/>
            <a:ext cx="11297099" cy="748800"/>
            <a:chOff x="1423650" y="211225"/>
            <a:chExt cx="10320900" cy="748800"/>
          </a:xfrm>
        </p:grpSpPr>
        <p:sp>
          <p:nvSpPr>
            <p:cNvPr id="501" name="Google Shape;501;g6e4fa8b30d_1_118"/>
            <p:cNvSpPr txBox="1"/>
            <p:nvPr/>
          </p:nvSpPr>
          <p:spPr>
            <a:xfrm>
              <a:off x="2349660" y="211225"/>
              <a:ext cx="9394889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3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Git en un </a:t>
              </a:r>
              <a:r>
                <a:rPr lang="fr-FR" sz="3600" dirty="0" err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schema</a:t>
              </a:r>
              <a:endParaRPr lang="fr-FR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cxnSp>
          <p:nvCxnSpPr>
            <p:cNvPr id="502" name="Google Shape;502;g6e4fa8b30d_1_118"/>
            <p:cNvCxnSpPr/>
            <p:nvPr/>
          </p:nvCxnSpPr>
          <p:spPr>
            <a:xfrm>
              <a:off x="1423650" y="910800"/>
              <a:ext cx="1032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Picture 2" descr="upload.wikimedia.org/wikipedia/commons/thumb/e/...">
            <a:extLst>
              <a:ext uri="{FF2B5EF4-FFF2-40B4-BE49-F238E27FC236}">
                <a16:creationId xmlns:a16="http://schemas.microsoft.com/office/drawing/2014/main" id="{5BE7B411-7C98-4B56-ADE2-A0CAA51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" y="406769"/>
            <a:ext cx="855398" cy="3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ravaillez à partir d'un nouveau projet - Gérez du code avec Git et GitHub  - OpenClassrooms">
            <a:extLst>
              <a:ext uri="{FF2B5EF4-FFF2-40B4-BE49-F238E27FC236}">
                <a16:creationId xmlns:a16="http://schemas.microsoft.com/office/drawing/2014/main" id="{690ACFBF-3FC0-4FA2-B3C5-26143DB9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51" y="968981"/>
            <a:ext cx="7280938" cy="57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88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1328</Words>
  <Application>Microsoft Office PowerPoint</Application>
  <PresentationFormat>Grand écran</PresentationFormat>
  <Paragraphs>272</Paragraphs>
  <Slides>64</Slides>
  <Notes>64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Courier New</vt:lpstr>
      <vt:lpstr>Wingdings</vt:lpstr>
      <vt:lpstr>Thème Office</vt:lpstr>
      <vt:lpstr>Jean-Baptiste</vt:lpstr>
      <vt:lpstr>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Installer git</vt:lpstr>
      <vt:lpstr>Présentation PowerPoint</vt:lpstr>
      <vt:lpstr>Présentation PowerPoint</vt:lpstr>
      <vt:lpstr>Découverte GitHub</vt:lpstr>
      <vt:lpstr>Présentation PowerPoint</vt:lpstr>
      <vt:lpstr>stage</vt:lpstr>
      <vt:lpstr>Présentation PowerPoint</vt:lpstr>
      <vt:lpstr>Création dépôt Git</vt:lpstr>
      <vt:lpstr>Présentation PowerPoint</vt:lpstr>
      <vt:lpstr>Présentation PowerPoint</vt:lpstr>
      <vt:lpstr>Modification dépôt Git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Ignorer les fichiers</vt:lpstr>
      <vt:lpstr>Présentation PowerPoint</vt:lpstr>
      <vt:lpstr>Présentation PowerPoint</vt:lpstr>
      <vt:lpstr>Les branches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Tags</vt:lpstr>
      <vt:lpstr>Présentation PowerPoint</vt:lpstr>
      <vt:lpstr>Présentation PowerPoint</vt:lpstr>
      <vt:lpstr>Présentation PowerPoint</vt:lpstr>
      <vt:lpstr>Présentation PowerPoint</vt:lpstr>
      <vt:lpstr>Merge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Pull request</vt:lpstr>
      <vt:lpstr>Présentation PowerPoint</vt:lpstr>
      <vt:lpstr>Présentation PowerPoint</vt:lpstr>
      <vt:lpstr>En équipe</vt:lpstr>
      <vt:lpstr>Présentation PowerPoint</vt:lpstr>
      <vt:lpstr>Présentation PowerPoint</vt:lpstr>
      <vt:lpstr>Gérer dépôt distant</vt:lpstr>
      <vt:lpstr>Présentation PowerPoint</vt:lpstr>
      <vt:lpstr>Git et Moodle</vt:lpstr>
      <vt:lpstr>Présentation PowerPoint</vt:lpstr>
      <vt:lpstr>IDE</vt:lpstr>
      <vt:lpstr>Présentation PowerPoint</vt:lpstr>
      <vt:lpstr>MERCI A VOUS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achille</dc:creator>
  <cp:lastModifiedBy>MAKAYA Jean-Baptiste</cp:lastModifiedBy>
  <cp:revision>130</cp:revision>
  <dcterms:created xsi:type="dcterms:W3CDTF">2018-02-21T09:59:03Z</dcterms:created>
  <dcterms:modified xsi:type="dcterms:W3CDTF">2021-04-04T23:14:56Z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0x0101007D92E598A6A94642A594BFAC9711742C</vt:lpwstr>
  </property>
</Properties>
</file>