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BD2C5-4FA9-4236-9108-9BFA8FB7EF86}" v="1548" dt="2020-06-04T11:51:05.441"/>
    <p1510:client id="{741A422A-139F-4231-8854-863207C2DD31}" v="288" dt="2020-06-05T11:19:21.840"/>
    <p1510:client id="{8246D29B-46A1-4838-A524-197234C7D566}" v="9" dt="2020-06-08T13:14:54.076"/>
    <p1510:client id="{A16D8970-98E1-48B9-9A9B-D78171496DCB}" v="70" dt="2020-06-08T09:35:28.020"/>
    <p1510:client id="{A335C5ED-A3A4-436E-AF50-8257B71DC13C}" v="1474" dt="2020-06-08T13:03:39.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5626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477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4920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86599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86735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96966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69129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3051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4772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13162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70874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11345976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magine 2" descr="Immagine che contiene cielo&#10;&#10;Descrizione generata con affidabilità molto elevata">
            <a:extLst>
              <a:ext uri="{FF2B5EF4-FFF2-40B4-BE49-F238E27FC236}">
                <a16:creationId xmlns:a16="http://schemas.microsoft.com/office/drawing/2014/main" id="{70BE149A-431E-45B7-BE83-3EADFAC7ED20}"/>
              </a:ext>
            </a:extLst>
          </p:cNvPr>
          <p:cNvPicPr>
            <a:picLocks noChangeAspect="1"/>
          </p:cNvPicPr>
          <p:nvPr/>
        </p:nvPicPr>
        <p:blipFill rotWithShape="1">
          <a:blip r:embed="rId2"/>
          <a:srcRect t="21481" r="9089" b="6416"/>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sellaDiTesto 7">
            <a:extLst>
              <a:ext uri="{FF2B5EF4-FFF2-40B4-BE49-F238E27FC236}">
                <a16:creationId xmlns:a16="http://schemas.microsoft.com/office/drawing/2014/main" id="{905471AD-5DA7-44DA-BC15-DAC1797F3972}"/>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100" b="1" i="1" u="sng">
                <a:latin typeface="+mj-lt"/>
                <a:ea typeface="+mj-ea"/>
                <a:cs typeface="+mj-cs"/>
              </a:rPr>
              <a:t>BUSINESS PLAN</a:t>
            </a:r>
          </a:p>
          <a:p>
            <a:pPr>
              <a:lnSpc>
                <a:spcPct val="90000"/>
              </a:lnSpc>
              <a:spcBef>
                <a:spcPct val="0"/>
              </a:spcBef>
              <a:spcAft>
                <a:spcPts val="600"/>
              </a:spcAft>
            </a:pPr>
            <a:endParaRPr lang="en-US" sz="4100" b="1" i="1" u="sng" dirty="0">
              <a:latin typeface="+mj-lt"/>
              <a:ea typeface="+mj-ea"/>
              <a:cs typeface="Calibri Light"/>
            </a:endParaRPr>
          </a:p>
          <a:p>
            <a:pPr>
              <a:lnSpc>
                <a:spcPct val="90000"/>
              </a:lnSpc>
              <a:spcBef>
                <a:spcPct val="0"/>
              </a:spcBef>
              <a:spcAft>
                <a:spcPts val="600"/>
              </a:spcAft>
            </a:pPr>
            <a:endParaRPr lang="en-US" sz="4100" b="1" i="1" u="sng" dirty="0">
              <a:latin typeface="+mj-lt"/>
              <a:ea typeface="+mj-ea"/>
              <a:cs typeface="Calibri Light"/>
            </a:endParaRPr>
          </a:p>
          <a:p>
            <a:pPr>
              <a:lnSpc>
                <a:spcPct val="90000"/>
              </a:lnSpc>
              <a:spcBef>
                <a:spcPct val="0"/>
              </a:spcBef>
              <a:spcAft>
                <a:spcPts val="600"/>
              </a:spcAft>
            </a:pPr>
            <a:r>
              <a:rPr lang="en-US" sz="4100" b="1" i="1" u="sng">
                <a:latin typeface="+mj-lt"/>
                <a:ea typeface="+mj-ea"/>
                <a:cs typeface="Calibri Light"/>
              </a:rPr>
              <a:t>Pizzeria</a:t>
            </a:r>
            <a:endParaRPr lang="en-US" sz="4100" b="1" i="1" u="sng" dirty="0">
              <a:latin typeface="+mj-lt"/>
              <a:ea typeface="+mj-ea"/>
              <a:cs typeface="Calibri Light"/>
            </a:endParaRP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25839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F6DBBE9-812F-4A6D-A953-9DC0FC02894C}"/>
              </a:ext>
            </a:extLst>
          </p:cNvPr>
          <p:cNvSpPr txBox="1"/>
          <p:nvPr/>
        </p:nvSpPr>
        <p:spPr>
          <a:xfrm>
            <a:off x="96644" y="96643"/>
            <a:ext cx="772407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I cosi nella tabella sopra elencati, sono tutti quei costi che sono diretti ossia, dipendenti in via direttamente proporzionale alla produzione della pizza in se. Vi sono poi dei costi detti indiretti, i quali sono accessori alla produzione come per esempio, l'energia elettrica, l'affitto dei locali, l'assicurazione, la manutenzione dei macchinari la pulizia </a:t>
            </a:r>
            <a:r>
              <a:rPr lang="it-IT" err="1">
                <a:solidFill>
                  <a:schemeClr val="bg1"/>
                </a:solidFill>
                <a:ea typeface="+mn-lt"/>
                <a:cs typeface="+mn-lt"/>
              </a:rPr>
              <a:t>ecc</a:t>
            </a:r>
            <a:r>
              <a:rPr lang="it-IT" dirty="0">
                <a:solidFill>
                  <a:schemeClr val="bg1"/>
                </a:solidFill>
                <a:ea typeface="+mn-lt"/>
                <a:cs typeface="+mn-lt"/>
              </a:rPr>
              <a:t> ... I costi indiretti, anch'essi devono essere attribuiti al costo unitario di produzione, suddividendoli nella loro totalità per ogni pizza prodotta. Di seguito ho voluto elencare, in modo </a:t>
            </a:r>
            <a:r>
              <a:rPr lang="it-IT" err="1">
                <a:solidFill>
                  <a:schemeClr val="bg1"/>
                </a:solidFill>
                <a:ea typeface="+mn-lt"/>
                <a:cs typeface="+mn-lt"/>
              </a:rPr>
              <a:t>spannometrico</a:t>
            </a:r>
            <a:r>
              <a:rPr lang="it-IT" dirty="0">
                <a:solidFill>
                  <a:schemeClr val="bg1"/>
                </a:solidFill>
                <a:ea typeface="+mn-lt"/>
                <a:cs typeface="+mn-lt"/>
              </a:rPr>
              <a:t>, i costi indiretti mensili, i quali vorrò più avanti attribuire ai costi di produzione unitari, una </a:t>
            </a:r>
            <a:r>
              <a:rPr lang="it-IT" dirty="0" err="1">
                <a:solidFill>
                  <a:schemeClr val="bg1"/>
                </a:solidFill>
                <a:ea typeface="+mn-lt"/>
                <a:cs typeface="+mn-lt"/>
              </a:rPr>
              <a:t>voltà</a:t>
            </a:r>
            <a:r>
              <a:rPr lang="it-IT" dirty="0">
                <a:solidFill>
                  <a:schemeClr val="bg1"/>
                </a:solidFill>
                <a:ea typeface="+mn-lt"/>
                <a:cs typeface="+mn-lt"/>
              </a:rPr>
              <a:t> però stabiliti i volumi possibili di vendita.</a:t>
            </a:r>
            <a:endParaRPr lang="it-IT" dirty="0">
              <a:solidFill>
                <a:schemeClr val="bg1"/>
              </a:solidFill>
            </a:endParaRPr>
          </a:p>
        </p:txBody>
      </p:sp>
      <p:pic>
        <p:nvPicPr>
          <p:cNvPr id="3" name="Immagine 3" descr="Immagine che contiene esterni, screenshot, armadietto, verde&#10;&#10;Descrizione generata con affidabilità molto elevata">
            <a:extLst>
              <a:ext uri="{FF2B5EF4-FFF2-40B4-BE49-F238E27FC236}">
                <a16:creationId xmlns:a16="http://schemas.microsoft.com/office/drawing/2014/main" id="{2D1526A1-FF5A-4BA9-A777-AE12B60AB0CC}"/>
              </a:ext>
            </a:extLst>
          </p:cNvPr>
          <p:cNvPicPr>
            <a:picLocks noChangeAspect="1"/>
          </p:cNvPicPr>
          <p:nvPr/>
        </p:nvPicPr>
        <p:blipFill>
          <a:blip r:embed="rId2"/>
          <a:stretch>
            <a:fillRect/>
          </a:stretch>
        </p:blipFill>
        <p:spPr>
          <a:xfrm>
            <a:off x="143107" y="2763309"/>
            <a:ext cx="6144321" cy="3942626"/>
          </a:xfrm>
          <a:prstGeom prst="rect">
            <a:avLst/>
          </a:prstGeom>
        </p:spPr>
      </p:pic>
    </p:spTree>
    <p:extLst>
      <p:ext uri="{BB962C8B-B14F-4D97-AF65-F5344CB8AC3E}">
        <p14:creationId xmlns:p14="http://schemas.microsoft.com/office/powerpoint/2010/main" val="123539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3" descr="Immagine che contiene persona, interni, tavolo, tenendo&#10;&#10;Descrizione generata con affidabilità molto elevata">
            <a:extLst>
              <a:ext uri="{FF2B5EF4-FFF2-40B4-BE49-F238E27FC236}">
                <a16:creationId xmlns:a16="http://schemas.microsoft.com/office/drawing/2014/main" id="{F513AFFE-A81B-42EF-AABC-207E70614927}"/>
              </a:ext>
            </a:extLst>
          </p:cNvPr>
          <p:cNvPicPr>
            <a:picLocks noChangeAspect="1"/>
          </p:cNvPicPr>
          <p:nvPr/>
        </p:nvPicPr>
        <p:blipFill rotWithShape="1">
          <a:blip r:embed="rId2"/>
          <a:srcRect t="12764" b="2649"/>
          <a:stretch/>
        </p:blipFill>
        <p:spPr>
          <a:xfrm>
            <a:off x="-1" y="10"/>
            <a:ext cx="12192000" cy="6857990"/>
          </a:xfrm>
          <a:prstGeom prst="rect">
            <a:avLst/>
          </a:prstGeom>
        </p:spPr>
      </p:pic>
      <p:sp>
        <p:nvSpPr>
          <p:cNvPr id="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CasellaDiTesto 1">
            <a:extLst>
              <a:ext uri="{FF2B5EF4-FFF2-40B4-BE49-F238E27FC236}">
                <a16:creationId xmlns:a16="http://schemas.microsoft.com/office/drawing/2014/main" id="{EAFCEE7E-04B3-41B8-8F02-8F3BF94BEDEF}"/>
              </a:ext>
            </a:extLst>
          </p:cNvPr>
          <p:cNvSpPr txBox="1"/>
          <p:nvPr/>
        </p:nvSpPr>
        <p:spPr>
          <a:xfrm>
            <a:off x="709448" y="1913950"/>
            <a:ext cx="4204137" cy="134275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a:latin typeface="+mj-lt"/>
                <a:ea typeface="+mj-ea"/>
                <a:cs typeface="+mj-cs"/>
              </a:rPr>
              <a:t>C O M P E T I T O R   </a:t>
            </a:r>
          </a:p>
          <a:p>
            <a:pPr algn="ctr">
              <a:lnSpc>
                <a:spcPct val="90000"/>
              </a:lnSpc>
              <a:spcBef>
                <a:spcPct val="0"/>
              </a:spcBef>
              <a:spcAft>
                <a:spcPts val="600"/>
              </a:spcAft>
            </a:pPr>
            <a:r>
              <a:rPr lang="en-US" sz="3600">
                <a:latin typeface="+mj-lt"/>
                <a:ea typeface="+mj-ea"/>
                <a:cs typeface="+mj-cs"/>
              </a:rPr>
              <a:t>A N A L Y S I S</a:t>
            </a:r>
          </a:p>
        </p:txBody>
      </p:sp>
      <p:cxnSp>
        <p:nvCxnSpPr>
          <p:cNvPr id="7"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C281F6FF-50F1-4E52-B997-5AB053A4A21C}"/>
              </a:ext>
            </a:extLst>
          </p:cNvPr>
          <p:cNvSpPr txBox="1"/>
          <p:nvPr/>
        </p:nvSpPr>
        <p:spPr>
          <a:xfrm>
            <a:off x="525516" y="3417573"/>
            <a:ext cx="4593021" cy="2619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100" dirty="0" err="1"/>
              <a:t>L'analisi</a:t>
            </a:r>
            <a:r>
              <a:rPr lang="en-US" sz="1100" dirty="0"/>
              <a:t> </a:t>
            </a:r>
            <a:r>
              <a:rPr lang="en-US" sz="1100" dirty="0" err="1"/>
              <a:t>dei</a:t>
            </a:r>
            <a:r>
              <a:rPr lang="en-US" sz="1100" dirty="0"/>
              <a:t> competitor di </a:t>
            </a:r>
            <a:r>
              <a:rPr lang="en-US" sz="1100" dirty="0" err="1"/>
              <a:t>mercato</a:t>
            </a:r>
            <a:r>
              <a:rPr lang="en-US" sz="1100" dirty="0"/>
              <a:t> (competitor analysis), è </a:t>
            </a:r>
            <a:r>
              <a:rPr lang="en-US" sz="1100" dirty="0" err="1"/>
              <a:t>fondamentale</a:t>
            </a:r>
            <a:r>
              <a:rPr lang="en-US" sz="1100" dirty="0"/>
              <a:t> per </a:t>
            </a:r>
            <a:r>
              <a:rPr lang="en-US" sz="1100" dirty="0" err="1"/>
              <a:t>gettare</a:t>
            </a:r>
            <a:r>
              <a:rPr lang="en-US" sz="1100" dirty="0"/>
              <a:t> </a:t>
            </a:r>
            <a:r>
              <a:rPr lang="en-US" sz="1100" dirty="0" err="1"/>
              <a:t>delle</a:t>
            </a:r>
            <a:r>
              <a:rPr lang="en-US" sz="1100" dirty="0"/>
              <a:t> </a:t>
            </a:r>
            <a:r>
              <a:rPr lang="en-US" sz="1100" dirty="0" err="1"/>
              <a:t>basi</a:t>
            </a:r>
            <a:r>
              <a:rPr lang="en-US" sz="1100" dirty="0"/>
              <a:t> </a:t>
            </a:r>
            <a:r>
              <a:rPr lang="en-US" sz="1100" dirty="0" err="1"/>
              <a:t>solide</a:t>
            </a:r>
            <a:r>
              <a:rPr lang="en-US" sz="1100" dirty="0"/>
              <a:t> e </a:t>
            </a:r>
            <a:r>
              <a:rPr lang="en-US" sz="1100" dirty="0" err="1"/>
              <a:t>capire</a:t>
            </a:r>
            <a:r>
              <a:rPr lang="en-US" sz="1100" dirty="0"/>
              <a:t> </a:t>
            </a:r>
            <a:r>
              <a:rPr lang="en-US" sz="1100" dirty="0" err="1"/>
              <a:t>quanti</a:t>
            </a:r>
            <a:r>
              <a:rPr lang="en-US" sz="1100" dirty="0"/>
              <a:t> </a:t>
            </a:r>
            <a:r>
              <a:rPr lang="en-US" sz="1100" dirty="0" err="1"/>
              <a:t>potenziali</a:t>
            </a:r>
            <a:r>
              <a:rPr lang="en-US" sz="1100" dirty="0"/>
              <a:t> </a:t>
            </a:r>
            <a:r>
              <a:rPr lang="en-US" sz="1100" dirty="0" err="1"/>
              <a:t>clienti</a:t>
            </a:r>
            <a:r>
              <a:rPr lang="en-US" sz="1100" dirty="0"/>
              <a:t> la pizzeria </a:t>
            </a:r>
            <a:r>
              <a:rPr lang="en-US" sz="1100" dirty="0" err="1"/>
              <a:t>potrà</a:t>
            </a:r>
            <a:r>
              <a:rPr lang="en-US" sz="1100" dirty="0"/>
              <a:t> </a:t>
            </a:r>
            <a:r>
              <a:rPr lang="en-US" sz="1100" dirty="0" err="1"/>
              <a:t>avere</a:t>
            </a:r>
            <a:r>
              <a:rPr lang="en-US" sz="1100" dirty="0"/>
              <a:t> a regime, la </a:t>
            </a:r>
            <a:r>
              <a:rPr lang="en-US" sz="1100" dirty="0" err="1"/>
              <a:t>qualità</a:t>
            </a:r>
            <a:r>
              <a:rPr lang="en-US" sz="1100" dirty="0"/>
              <a:t> </a:t>
            </a:r>
            <a:r>
              <a:rPr lang="en-US" sz="1100" dirty="0" err="1"/>
              <a:t>della</a:t>
            </a:r>
            <a:r>
              <a:rPr lang="en-US" sz="1100" dirty="0"/>
              <a:t> </a:t>
            </a:r>
            <a:r>
              <a:rPr lang="en-US" sz="1100" dirty="0" err="1"/>
              <a:t>clientela</a:t>
            </a:r>
            <a:r>
              <a:rPr lang="en-US" sz="1100" dirty="0"/>
              <a:t>, la </a:t>
            </a:r>
            <a:r>
              <a:rPr lang="en-US" sz="1100" dirty="0" err="1"/>
              <a:t>rotazione</a:t>
            </a:r>
            <a:r>
              <a:rPr lang="en-US" sz="1100" dirty="0"/>
              <a:t> </a:t>
            </a:r>
            <a:r>
              <a:rPr lang="en-US" sz="1100" dirty="0" err="1"/>
              <a:t>dei</a:t>
            </a:r>
            <a:r>
              <a:rPr lang="en-US" sz="1100" dirty="0"/>
              <a:t> </a:t>
            </a:r>
            <a:r>
              <a:rPr lang="en-US" sz="1100" dirty="0" err="1"/>
              <a:t>clienti</a:t>
            </a:r>
            <a:r>
              <a:rPr lang="en-US" sz="1100" dirty="0"/>
              <a:t> </a:t>
            </a:r>
            <a:r>
              <a:rPr lang="en-US" sz="1100" dirty="0" err="1"/>
              <a:t>ecc</a:t>
            </a:r>
            <a:r>
              <a:rPr lang="en-US" sz="1100" dirty="0"/>
              <a:t> ... La </a:t>
            </a:r>
            <a:r>
              <a:rPr lang="en-US" sz="1100" dirty="0" err="1"/>
              <a:t>fase</a:t>
            </a:r>
            <a:r>
              <a:rPr lang="en-US" sz="1100" dirty="0"/>
              <a:t> di </a:t>
            </a:r>
            <a:r>
              <a:rPr lang="en-US" sz="1100" dirty="0" err="1"/>
              <a:t>analisi</a:t>
            </a:r>
            <a:r>
              <a:rPr lang="en-US" sz="1100" dirty="0"/>
              <a:t> </a:t>
            </a:r>
            <a:r>
              <a:rPr lang="en-US" sz="1100" dirty="0" err="1"/>
              <a:t>dei</a:t>
            </a:r>
            <a:r>
              <a:rPr lang="en-US" sz="1100" dirty="0"/>
              <a:t> competitor </a:t>
            </a:r>
            <a:r>
              <a:rPr lang="en-US" sz="1100" dirty="0" err="1"/>
              <a:t>viene</a:t>
            </a:r>
            <a:r>
              <a:rPr lang="en-US" sz="1100" dirty="0"/>
              <a:t> </a:t>
            </a:r>
            <a:r>
              <a:rPr lang="en-US" sz="1100" dirty="0" err="1"/>
              <a:t>fatta</a:t>
            </a:r>
            <a:r>
              <a:rPr lang="en-US" sz="1100" dirty="0"/>
              <a:t> </a:t>
            </a:r>
            <a:r>
              <a:rPr lang="en-US" sz="1100" dirty="0" err="1"/>
              <a:t>su</a:t>
            </a:r>
            <a:r>
              <a:rPr lang="en-US" sz="1100" dirty="0"/>
              <a:t> 3 </a:t>
            </a:r>
            <a:r>
              <a:rPr lang="en-US" sz="1100" dirty="0" err="1"/>
              <a:t>fronti</a:t>
            </a:r>
            <a:r>
              <a:rPr lang="en-US" sz="1100" dirty="0"/>
              <a:t>:</a:t>
            </a:r>
            <a:endParaRPr lang="it-IT" dirty="0">
              <a:cs typeface="Calibri" panose="020F0502020204030204"/>
            </a:endParaRPr>
          </a:p>
          <a:p>
            <a:pPr indent="-228600">
              <a:lnSpc>
                <a:spcPct val="90000"/>
              </a:lnSpc>
              <a:spcAft>
                <a:spcPts val="600"/>
              </a:spcAft>
              <a:buFont typeface="Arial" panose="020B0604020202020204" pitchFamily="34" charset="0"/>
              <a:buChar char="•"/>
            </a:pPr>
            <a:r>
              <a:rPr lang="en-US" sz="1100" dirty="0"/>
              <a:t> </a:t>
            </a:r>
            <a:r>
              <a:rPr lang="en-US" sz="1100" dirty="0" err="1"/>
              <a:t>Esperienza</a:t>
            </a:r>
            <a:r>
              <a:rPr lang="en-US" sz="1100" dirty="0"/>
              <a:t> </a:t>
            </a:r>
            <a:r>
              <a:rPr lang="en-US" sz="1100" dirty="0" err="1"/>
              <a:t>diretta</a:t>
            </a:r>
            <a:r>
              <a:rPr lang="en-US" sz="1100" dirty="0"/>
              <a:t>: </a:t>
            </a:r>
            <a:r>
              <a:rPr lang="en-US" sz="1100" dirty="0" err="1"/>
              <a:t>abbiamo</a:t>
            </a:r>
            <a:r>
              <a:rPr lang="en-US" sz="1100" dirty="0"/>
              <a:t> </a:t>
            </a:r>
            <a:r>
              <a:rPr lang="en-US" sz="1100" dirty="0" err="1"/>
              <a:t>provato</a:t>
            </a:r>
            <a:r>
              <a:rPr lang="en-US" sz="1100" dirty="0"/>
              <a:t> </a:t>
            </a:r>
            <a:r>
              <a:rPr lang="en-US" sz="1100" dirty="0" err="1"/>
              <a:t>ad</a:t>
            </a:r>
            <a:r>
              <a:rPr lang="en-US" sz="1100" dirty="0"/>
              <a:t> </a:t>
            </a:r>
            <a:r>
              <a:rPr lang="en-US" sz="1100" dirty="0" err="1"/>
              <a:t>andare</a:t>
            </a:r>
            <a:r>
              <a:rPr lang="en-US" sz="1100" dirty="0"/>
              <a:t> come </a:t>
            </a:r>
            <a:r>
              <a:rPr lang="en-US" sz="1100" dirty="0" err="1"/>
              <a:t>clienti</a:t>
            </a:r>
            <a:r>
              <a:rPr lang="en-US" sz="1100" dirty="0"/>
              <a:t>, in </a:t>
            </a:r>
            <a:r>
              <a:rPr lang="en-US" sz="1100" dirty="0" err="1"/>
              <a:t>diversi</a:t>
            </a:r>
            <a:r>
              <a:rPr lang="en-US" sz="1100" dirty="0"/>
              <a:t> </a:t>
            </a:r>
            <a:r>
              <a:rPr lang="en-US" sz="1100" dirty="0" err="1"/>
              <a:t>orari</a:t>
            </a:r>
            <a:r>
              <a:rPr lang="en-US" sz="1100" dirty="0"/>
              <a:t> </a:t>
            </a:r>
            <a:r>
              <a:rPr lang="en-US" sz="1100" dirty="0" err="1"/>
              <a:t>dai</a:t>
            </a:r>
            <a:r>
              <a:rPr lang="en-US" sz="1100" dirty="0"/>
              <a:t> </a:t>
            </a:r>
            <a:r>
              <a:rPr lang="en-US" sz="1100" dirty="0" err="1"/>
              <a:t>nostri</a:t>
            </a:r>
            <a:r>
              <a:rPr lang="en-US" sz="1100" dirty="0"/>
              <a:t> competitor per </a:t>
            </a:r>
            <a:r>
              <a:rPr lang="en-US" sz="1100" dirty="0" err="1"/>
              <a:t>capire</a:t>
            </a:r>
            <a:r>
              <a:rPr lang="en-US" sz="1100" dirty="0"/>
              <a:t> </a:t>
            </a:r>
            <a:r>
              <a:rPr lang="en-US" sz="1100" dirty="0" err="1"/>
              <a:t>quanti</a:t>
            </a:r>
            <a:r>
              <a:rPr lang="en-US" sz="1100" dirty="0"/>
              <a:t> </a:t>
            </a:r>
            <a:r>
              <a:rPr lang="en-US" sz="1100" dirty="0" err="1"/>
              <a:t>clienti</a:t>
            </a:r>
            <a:r>
              <a:rPr lang="en-US" sz="1100" dirty="0"/>
              <a:t> e </a:t>
            </a:r>
            <a:r>
              <a:rPr lang="en-US" sz="1100" dirty="0" err="1"/>
              <a:t>quali</a:t>
            </a:r>
            <a:r>
              <a:rPr lang="en-US" sz="1100" dirty="0"/>
              <a:t> </a:t>
            </a:r>
            <a:r>
              <a:rPr lang="en-US" sz="1100" dirty="0" err="1"/>
              <a:t>prodotti</a:t>
            </a:r>
            <a:r>
              <a:rPr lang="en-US" sz="1100" dirty="0"/>
              <a:t> </a:t>
            </a:r>
            <a:r>
              <a:rPr lang="en-US" sz="1100" dirty="0" err="1"/>
              <a:t>hanno</a:t>
            </a:r>
            <a:r>
              <a:rPr lang="en-US" sz="1100" dirty="0"/>
              <a:t> </a:t>
            </a:r>
            <a:r>
              <a:rPr lang="en-US" sz="1100" dirty="0" err="1"/>
              <a:t>consumato</a:t>
            </a:r>
            <a:r>
              <a:rPr lang="en-US" sz="1100" dirty="0"/>
              <a:t>. I </a:t>
            </a:r>
            <a:r>
              <a:rPr lang="en-US" sz="1100" dirty="0" err="1"/>
              <a:t>dati</a:t>
            </a:r>
            <a:r>
              <a:rPr lang="en-US" sz="1100" dirty="0"/>
              <a:t> </a:t>
            </a:r>
            <a:r>
              <a:rPr lang="en-US" sz="1100" dirty="0" err="1"/>
              <a:t>ovviamente</a:t>
            </a:r>
            <a:r>
              <a:rPr lang="en-US" sz="1100" dirty="0"/>
              <a:t> non </a:t>
            </a:r>
            <a:r>
              <a:rPr lang="en-US" sz="1100" dirty="0" err="1"/>
              <a:t>sono</a:t>
            </a:r>
            <a:r>
              <a:rPr lang="en-US" sz="1100" dirty="0"/>
              <a:t> </a:t>
            </a:r>
            <a:r>
              <a:rPr lang="en-US" sz="1100" dirty="0" err="1"/>
              <a:t>precisi</a:t>
            </a:r>
            <a:r>
              <a:rPr lang="en-US" sz="1100" dirty="0"/>
              <a:t>, ma </a:t>
            </a:r>
            <a:r>
              <a:rPr lang="en-US" sz="1100" dirty="0" err="1"/>
              <a:t>danno</a:t>
            </a:r>
            <a:r>
              <a:rPr lang="en-US" sz="1100" dirty="0"/>
              <a:t> </a:t>
            </a:r>
            <a:r>
              <a:rPr lang="en-US" sz="1100" dirty="0" err="1"/>
              <a:t>un'idea</a:t>
            </a:r>
            <a:r>
              <a:rPr lang="en-US" sz="1100" dirty="0"/>
              <a:t> di </a:t>
            </a:r>
            <a:r>
              <a:rPr lang="en-US" sz="1100" dirty="0" err="1"/>
              <a:t>insieme</a:t>
            </a:r>
            <a:r>
              <a:rPr lang="en-US" sz="1100" dirty="0"/>
              <a:t> del trend.</a:t>
            </a:r>
            <a:endParaRPr lang="en-US" dirty="0"/>
          </a:p>
          <a:p>
            <a:pPr indent="-228600">
              <a:lnSpc>
                <a:spcPct val="90000"/>
              </a:lnSpc>
              <a:spcAft>
                <a:spcPts val="600"/>
              </a:spcAft>
              <a:buFont typeface="Arial" panose="020B0604020202020204" pitchFamily="34" charset="0"/>
              <a:buChar char="•"/>
            </a:pPr>
            <a:r>
              <a:rPr lang="en-US" sz="1100" dirty="0"/>
              <a:t> Numeric Gathering: </a:t>
            </a:r>
            <a:r>
              <a:rPr lang="en-US" sz="1100" dirty="0" err="1"/>
              <a:t>grazie</a:t>
            </a:r>
            <a:r>
              <a:rPr lang="en-US" sz="1100" dirty="0"/>
              <a:t> </a:t>
            </a:r>
            <a:r>
              <a:rPr lang="en-US" sz="1100" dirty="0" err="1"/>
              <a:t>alle</a:t>
            </a:r>
            <a:r>
              <a:rPr lang="en-US" sz="1100" dirty="0"/>
              <a:t> </a:t>
            </a:r>
            <a:r>
              <a:rPr lang="en-US" sz="1100" dirty="0" err="1"/>
              <a:t>piattaforme</a:t>
            </a:r>
            <a:r>
              <a:rPr lang="en-US" sz="1100" dirty="0"/>
              <a:t> </a:t>
            </a:r>
            <a:r>
              <a:rPr lang="en-US" sz="1100" dirty="0" err="1"/>
              <a:t>messe</a:t>
            </a:r>
            <a:r>
              <a:rPr lang="en-US" sz="1100" dirty="0"/>
              <a:t> a </a:t>
            </a:r>
            <a:r>
              <a:rPr lang="en-US" sz="1100" dirty="0" err="1"/>
              <a:t>disposizione</a:t>
            </a:r>
            <a:r>
              <a:rPr lang="en-US" sz="1100" dirty="0"/>
              <a:t> dal </a:t>
            </a:r>
            <a:r>
              <a:rPr lang="en-US" sz="1100" dirty="0" err="1"/>
              <a:t>registro</a:t>
            </a:r>
            <a:r>
              <a:rPr lang="en-US" sz="1100" dirty="0"/>
              <a:t> </a:t>
            </a:r>
            <a:r>
              <a:rPr lang="en-US" sz="1100" dirty="0" err="1"/>
              <a:t>delle</a:t>
            </a:r>
            <a:r>
              <a:rPr lang="en-US" sz="1100" dirty="0"/>
              <a:t> </a:t>
            </a:r>
            <a:r>
              <a:rPr lang="en-US" sz="1100" dirty="0" err="1"/>
              <a:t>imprese</a:t>
            </a:r>
            <a:r>
              <a:rPr lang="en-US" sz="1100" dirty="0"/>
              <a:t>, </a:t>
            </a:r>
            <a:r>
              <a:rPr lang="en-US" sz="1100" dirty="0" err="1"/>
              <a:t>abbiamo</a:t>
            </a:r>
            <a:r>
              <a:rPr lang="en-US" sz="1100" dirty="0"/>
              <a:t> </a:t>
            </a:r>
            <a:r>
              <a:rPr lang="en-US" sz="1100" dirty="0" err="1"/>
              <a:t>scaricato</a:t>
            </a:r>
            <a:r>
              <a:rPr lang="en-US" sz="1100" dirty="0"/>
              <a:t> </a:t>
            </a:r>
            <a:r>
              <a:rPr lang="en-US" sz="1100" dirty="0" err="1"/>
              <a:t>i</a:t>
            </a:r>
            <a:r>
              <a:rPr lang="en-US" sz="1100" dirty="0"/>
              <a:t> </a:t>
            </a:r>
            <a:r>
              <a:rPr lang="en-US" sz="1100" dirty="0" err="1"/>
              <a:t>bilanci</a:t>
            </a:r>
            <a:r>
              <a:rPr lang="en-US" sz="1100" dirty="0"/>
              <a:t> </a:t>
            </a:r>
            <a:r>
              <a:rPr lang="en-US" sz="1100" dirty="0" err="1"/>
              <a:t>relativi</a:t>
            </a:r>
            <a:r>
              <a:rPr lang="en-US" sz="1100" dirty="0"/>
              <a:t> </a:t>
            </a:r>
            <a:r>
              <a:rPr lang="en-US" sz="1100" dirty="0" err="1"/>
              <a:t>agli</a:t>
            </a:r>
            <a:r>
              <a:rPr lang="en-US" sz="1100" dirty="0"/>
              <a:t> </a:t>
            </a:r>
            <a:r>
              <a:rPr lang="en-US" sz="1100" dirty="0" err="1"/>
              <a:t>ultimi</a:t>
            </a:r>
            <a:r>
              <a:rPr lang="en-US" sz="1100" dirty="0"/>
              <a:t> due </a:t>
            </a:r>
            <a:r>
              <a:rPr lang="en-US" sz="1100" dirty="0" err="1"/>
              <a:t>anni</a:t>
            </a:r>
            <a:r>
              <a:rPr lang="en-US" sz="1100" dirty="0"/>
              <a:t> e li </a:t>
            </a:r>
            <a:r>
              <a:rPr lang="en-US" sz="1100" dirty="0" err="1"/>
              <a:t>abbiamo</a:t>
            </a:r>
            <a:r>
              <a:rPr lang="en-US" sz="1100" dirty="0"/>
              <a:t> </a:t>
            </a:r>
            <a:r>
              <a:rPr lang="en-US" sz="1100" dirty="0" err="1"/>
              <a:t>riportati</a:t>
            </a:r>
            <a:r>
              <a:rPr lang="en-US" sz="1100" dirty="0"/>
              <a:t> </a:t>
            </a:r>
            <a:r>
              <a:rPr lang="en-US" sz="1100" dirty="0" err="1"/>
              <a:t>su</a:t>
            </a:r>
            <a:r>
              <a:rPr lang="en-US" sz="1100" dirty="0"/>
              <a:t> </a:t>
            </a:r>
            <a:r>
              <a:rPr lang="en-US" sz="1100" dirty="0" err="1"/>
              <a:t>delle</a:t>
            </a:r>
            <a:r>
              <a:rPr lang="en-US" sz="1100" dirty="0"/>
              <a:t> </a:t>
            </a:r>
            <a:r>
              <a:rPr lang="en-US" sz="1100" dirty="0" err="1"/>
              <a:t>tabelle</a:t>
            </a:r>
            <a:r>
              <a:rPr lang="en-US" sz="1100" dirty="0"/>
              <a:t> comparative. </a:t>
            </a:r>
            <a:endParaRPr lang="en-US"/>
          </a:p>
          <a:p>
            <a:pPr indent="-228600">
              <a:lnSpc>
                <a:spcPct val="90000"/>
              </a:lnSpc>
              <a:spcAft>
                <a:spcPts val="600"/>
              </a:spcAft>
              <a:buFont typeface="Arial" panose="020B0604020202020204" pitchFamily="34" charset="0"/>
              <a:buChar char="•"/>
            </a:pPr>
            <a:r>
              <a:rPr lang="en-US" sz="1100" dirty="0"/>
              <a:t>Social </a:t>
            </a:r>
            <a:r>
              <a:rPr lang="en-US" sz="1100" dirty="0" err="1"/>
              <a:t>tranding</a:t>
            </a:r>
            <a:r>
              <a:rPr lang="en-US" sz="1100" dirty="0"/>
              <a:t>: </a:t>
            </a:r>
            <a:r>
              <a:rPr lang="en-US" sz="1100" dirty="0" err="1"/>
              <a:t>grazie</a:t>
            </a:r>
            <a:r>
              <a:rPr lang="en-US" sz="1100" dirty="0"/>
              <a:t> </a:t>
            </a:r>
            <a:r>
              <a:rPr lang="en-US" sz="1100" dirty="0" err="1"/>
              <a:t>alla</a:t>
            </a:r>
            <a:r>
              <a:rPr lang="en-US" sz="1100" dirty="0"/>
              <a:t> </a:t>
            </a:r>
            <a:r>
              <a:rPr lang="en-US" sz="1100" dirty="0" err="1"/>
              <a:t>piattaforme</a:t>
            </a:r>
            <a:r>
              <a:rPr lang="en-US" sz="1100" dirty="0"/>
              <a:t> social e di </a:t>
            </a:r>
            <a:r>
              <a:rPr lang="en-US" sz="1100" dirty="0" err="1"/>
              <a:t>valutazione</a:t>
            </a:r>
            <a:r>
              <a:rPr lang="en-US" sz="1100" dirty="0"/>
              <a:t> (google, </a:t>
            </a:r>
            <a:r>
              <a:rPr lang="en-US" sz="1100" dirty="0" err="1"/>
              <a:t>tripad</a:t>
            </a:r>
            <a:r>
              <a:rPr lang="en-US" sz="1100" dirty="0"/>
              <a:t> visor </a:t>
            </a:r>
            <a:r>
              <a:rPr lang="en-US" sz="1100" dirty="0" err="1"/>
              <a:t>ecc</a:t>
            </a:r>
            <a:r>
              <a:rPr lang="en-US" sz="1100" dirty="0"/>
              <a:t>), le </a:t>
            </a:r>
            <a:r>
              <a:rPr lang="en-US" sz="1100" dirty="0" err="1"/>
              <a:t>quali</a:t>
            </a:r>
            <a:r>
              <a:rPr lang="en-US" sz="1100" dirty="0"/>
              <a:t> </a:t>
            </a:r>
            <a:r>
              <a:rPr lang="en-US" sz="1100" dirty="0" err="1"/>
              <a:t>sono</a:t>
            </a:r>
            <a:r>
              <a:rPr lang="en-US" sz="1100" dirty="0"/>
              <a:t> un </a:t>
            </a:r>
            <a:r>
              <a:rPr lang="en-US" sz="1100" dirty="0" err="1"/>
              <a:t>ottimo</a:t>
            </a:r>
            <a:r>
              <a:rPr lang="en-US" sz="1100" dirty="0"/>
              <a:t> </a:t>
            </a:r>
            <a:r>
              <a:rPr lang="en-US" sz="1100" dirty="0" err="1"/>
              <a:t>strumento</a:t>
            </a:r>
            <a:r>
              <a:rPr lang="en-US" sz="1100" dirty="0"/>
              <a:t> </a:t>
            </a:r>
            <a:r>
              <a:rPr lang="en-US" sz="1100" dirty="0" err="1"/>
              <a:t>statistico</a:t>
            </a:r>
            <a:r>
              <a:rPr lang="en-US" sz="1100" dirty="0"/>
              <a:t> </a:t>
            </a:r>
            <a:r>
              <a:rPr lang="en-US" sz="1100" dirty="0" err="1"/>
              <a:t>oltre</a:t>
            </a:r>
            <a:r>
              <a:rPr lang="en-US" sz="1100" dirty="0"/>
              <a:t> </a:t>
            </a:r>
            <a:r>
              <a:rPr lang="en-US" sz="1100" dirty="0" err="1"/>
              <a:t>che</a:t>
            </a:r>
            <a:r>
              <a:rPr lang="en-US" sz="1100" dirty="0"/>
              <a:t> </a:t>
            </a:r>
            <a:r>
              <a:rPr lang="en-US" sz="1100" dirty="0" err="1"/>
              <a:t>valutativo</a:t>
            </a:r>
            <a:r>
              <a:rPr lang="en-US" sz="1100" dirty="0"/>
              <a:t>, </a:t>
            </a:r>
            <a:r>
              <a:rPr lang="en-US" sz="1100" dirty="0" err="1"/>
              <a:t>abbiamo</a:t>
            </a:r>
            <a:r>
              <a:rPr lang="en-US" sz="1100" dirty="0"/>
              <a:t> </a:t>
            </a:r>
            <a:r>
              <a:rPr lang="en-US" sz="1100" dirty="0" err="1"/>
              <a:t>raccolto</a:t>
            </a:r>
            <a:r>
              <a:rPr lang="en-US" sz="1100" dirty="0"/>
              <a:t> </a:t>
            </a:r>
            <a:r>
              <a:rPr lang="en-US" sz="1100" dirty="0" err="1"/>
              <a:t>dei</a:t>
            </a:r>
            <a:r>
              <a:rPr lang="en-US" sz="1100" dirty="0"/>
              <a:t> numeri di </a:t>
            </a:r>
            <a:r>
              <a:rPr lang="en-US" sz="1100" dirty="0" err="1"/>
              <a:t>insieme</a:t>
            </a:r>
            <a:r>
              <a:rPr lang="en-US" sz="1100" dirty="0"/>
              <a:t> </a:t>
            </a:r>
            <a:r>
              <a:rPr lang="en-US" sz="1100" dirty="0" err="1"/>
              <a:t>recenti</a:t>
            </a:r>
            <a:r>
              <a:rPr lang="en-US" sz="1100" dirty="0"/>
              <a:t> </a:t>
            </a:r>
            <a:r>
              <a:rPr lang="en-US" sz="1100" dirty="0" err="1"/>
              <a:t>piuttosto</a:t>
            </a:r>
            <a:r>
              <a:rPr lang="en-US" sz="1100" dirty="0"/>
              <a:t> </a:t>
            </a:r>
            <a:r>
              <a:rPr lang="en-US" sz="1100" dirty="0" err="1"/>
              <a:t>precisi</a:t>
            </a:r>
            <a:r>
              <a:rPr lang="en-US" sz="1100" dirty="0"/>
              <a:t>, </a:t>
            </a:r>
            <a:r>
              <a:rPr lang="en-US" sz="1100" dirty="0" err="1"/>
              <a:t>sia</a:t>
            </a:r>
            <a:r>
              <a:rPr lang="en-US" sz="1100" dirty="0"/>
              <a:t> </a:t>
            </a:r>
            <a:r>
              <a:rPr lang="en-US" sz="1100" dirty="0" err="1"/>
              <a:t>sul</a:t>
            </a:r>
            <a:r>
              <a:rPr lang="en-US" sz="1100" dirty="0"/>
              <a:t> </a:t>
            </a:r>
            <a:r>
              <a:rPr lang="en-US" sz="1100" dirty="0" err="1"/>
              <a:t>prodotto</a:t>
            </a:r>
            <a:r>
              <a:rPr lang="en-US" sz="1100" dirty="0"/>
              <a:t> </a:t>
            </a:r>
            <a:r>
              <a:rPr lang="en-US" sz="1100" dirty="0" err="1"/>
              <a:t>più</a:t>
            </a:r>
            <a:r>
              <a:rPr lang="en-US" sz="1100" dirty="0"/>
              <a:t> </a:t>
            </a:r>
            <a:r>
              <a:rPr lang="en-US" sz="1100" dirty="0" err="1"/>
              <a:t>venduto</a:t>
            </a:r>
            <a:r>
              <a:rPr lang="en-US" sz="1100" dirty="0"/>
              <a:t>, come per la </a:t>
            </a:r>
            <a:r>
              <a:rPr lang="en-US" sz="1100" dirty="0" err="1"/>
              <a:t>qualità</a:t>
            </a:r>
            <a:r>
              <a:rPr lang="en-US" sz="1100" dirty="0"/>
              <a:t> </a:t>
            </a:r>
            <a:r>
              <a:rPr lang="en-US" sz="1100" dirty="0" err="1"/>
              <a:t>i</a:t>
            </a:r>
            <a:r>
              <a:rPr lang="en-US" sz="1100" dirty="0"/>
              <a:t> </a:t>
            </a:r>
            <a:r>
              <a:rPr lang="en-US" sz="1100" dirty="0" err="1"/>
              <a:t>difetti</a:t>
            </a:r>
            <a:r>
              <a:rPr lang="en-US" sz="1100" dirty="0"/>
              <a:t> </a:t>
            </a:r>
            <a:r>
              <a:rPr lang="en-US" sz="1100" dirty="0" err="1"/>
              <a:t>dei</a:t>
            </a:r>
            <a:r>
              <a:rPr lang="en-US" sz="1100" dirty="0"/>
              <a:t> </a:t>
            </a:r>
            <a:r>
              <a:rPr lang="en-US" sz="1100" dirty="0" err="1"/>
              <a:t>locali</a:t>
            </a:r>
            <a:r>
              <a:rPr lang="en-US" sz="1100" dirty="0"/>
              <a:t> </a:t>
            </a:r>
            <a:r>
              <a:rPr lang="en-US" sz="1100" dirty="0" err="1"/>
              <a:t>ecc</a:t>
            </a:r>
            <a:r>
              <a:rPr lang="en-US" sz="1100" dirty="0"/>
              <a:t>... </a:t>
            </a:r>
            <a:endParaRPr lang="en-US">
              <a:cs typeface="Calibri"/>
            </a:endParaRPr>
          </a:p>
        </p:txBody>
      </p:sp>
    </p:spTree>
    <p:extLst>
      <p:ext uri="{BB962C8B-B14F-4D97-AF65-F5344CB8AC3E}">
        <p14:creationId xmlns:p14="http://schemas.microsoft.com/office/powerpoint/2010/main" val="427999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3" descr="Immagine che contiene pizza, cibo, fotografia, sedendo&#10;&#10;Descrizione generata con affidabilità molto elevata">
            <a:extLst>
              <a:ext uri="{FF2B5EF4-FFF2-40B4-BE49-F238E27FC236}">
                <a16:creationId xmlns:a16="http://schemas.microsoft.com/office/drawing/2014/main" id="{AE3D10CD-DB6C-4581-B85F-FAE67D7F3FDD}"/>
              </a:ext>
            </a:extLst>
          </p:cNvPr>
          <p:cNvPicPr>
            <a:picLocks noChangeAspect="1"/>
          </p:cNvPicPr>
          <p:nvPr/>
        </p:nvPicPr>
        <p:blipFill rotWithShape="1">
          <a:blip r:embed="rId2"/>
          <a:srcRect l="130" t="7470" r="22960"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sellaDiTesto 1">
            <a:extLst>
              <a:ext uri="{FF2B5EF4-FFF2-40B4-BE49-F238E27FC236}">
                <a16:creationId xmlns:a16="http://schemas.microsoft.com/office/drawing/2014/main" id="{0ACCDDAF-427E-4346-BA9E-8DFFC436547A}"/>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a:latin typeface="+mj-lt"/>
                <a:ea typeface="+mj-ea"/>
                <a:cs typeface="+mj-cs"/>
              </a:rPr>
              <a:t>P R O I E Z I O N I</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078F251C-6D70-422E-A4AF-AA7388D8F803}"/>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700" dirty="0"/>
              <a:t>Con </a:t>
            </a:r>
            <a:r>
              <a:rPr lang="en-US" sz="1700" dirty="0" err="1"/>
              <a:t>i</a:t>
            </a:r>
            <a:r>
              <a:rPr lang="en-US" sz="1700" dirty="0"/>
              <a:t> </a:t>
            </a:r>
            <a:r>
              <a:rPr lang="en-US" sz="1700" dirty="0" err="1"/>
              <a:t>dati</a:t>
            </a:r>
            <a:r>
              <a:rPr lang="en-US" sz="1700" dirty="0"/>
              <a:t> a nostra </a:t>
            </a:r>
            <a:r>
              <a:rPr lang="en-US" sz="1700" dirty="0" err="1"/>
              <a:t>disposizione</a:t>
            </a:r>
            <a:r>
              <a:rPr lang="en-US" sz="1700" dirty="0"/>
              <a:t> è </a:t>
            </a:r>
            <a:r>
              <a:rPr lang="en-US" sz="1700" dirty="0" err="1"/>
              <a:t>ora</a:t>
            </a:r>
            <a:r>
              <a:rPr lang="en-US" sz="1700" dirty="0"/>
              <a:t> </a:t>
            </a:r>
            <a:r>
              <a:rPr lang="en-US" sz="1700" dirty="0" err="1"/>
              <a:t>possibile</a:t>
            </a:r>
            <a:r>
              <a:rPr lang="en-US" sz="1700" dirty="0"/>
              <a:t> fare una </a:t>
            </a:r>
            <a:r>
              <a:rPr lang="en-US" sz="1700" dirty="0" err="1"/>
              <a:t>proiezione</a:t>
            </a:r>
            <a:r>
              <a:rPr lang="en-US" sz="1700" dirty="0"/>
              <a:t> </a:t>
            </a:r>
            <a:r>
              <a:rPr lang="en-US" sz="1700" dirty="0" err="1"/>
              <a:t>reale</a:t>
            </a:r>
            <a:r>
              <a:rPr lang="en-US" sz="1700" dirty="0"/>
              <a:t>. Prima di fare </a:t>
            </a:r>
            <a:r>
              <a:rPr lang="en-US" sz="1700" dirty="0" err="1"/>
              <a:t>ciò</a:t>
            </a:r>
            <a:r>
              <a:rPr lang="en-US" sz="1700" dirty="0"/>
              <a:t> </a:t>
            </a:r>
            <a:r>
              <a:rPr lang="en-US" sz="1700" dirty="0" err="1"/>
              <a:t>premettiamo</a:t>
            </a:r>
            <a:r>
              <a:rPr lang="en-US" sz="1700" dirty="0"/>
              <a:t> </a:t>
            </a:r>
            <a:r>
              <a:rPr lang="en-US" sz="1700" dirty="0" err="1"/>
              <a:t>che</a:t>
            </a:r>
            <a:r>
              <a:rPr lang="en-US" sz="1700" dirty="0"/>
              <a:t> </a:t>
            </a:r>
            <a:r>
              <a:rPr lang="en-US" sz="1700" dirty="0" err="1"/>
              <a:t>l'obbiettivo</a:t>
            </a:r>
            <a:r>
              <a:rPr lang="en-US" sz="1700" dirty="0"/>
              <a:t> da </a:t>
            </a:r>
            <a:r>
              <a:rPr lang="en-US" sz="1700" dirty="0" err="1"/>
              <a:t>raggiungere</a:t>
            </a:r>
            <a:r>
              <a:rPr lang="en-US" sz="1700" dirty="0"/>
              <a:t> </a:t>
            </a:r>
            <a:r>
              <a:rPr lang="en-US" sz="1700" dirty="0" err="1"/>
              <a:t>sono</a:t>
            </a:r>
            <a:r>
              <a:rPr lang="en-US" sz="1700" dirty="0"/>
              <a:t>:</a:t>
            </a:r>
          </a:p>
          <a:p>
            <a:pPr indent="-228600">
              <a:lnSpc>
                <a:spcPct val="90000"/>
              </a:lnSpc>
              <a:spcAft>
                <a:spcPts val="600"/>
              </a:spcAft>
              <a:buFont typeface="Arial" panose="020B0604020202020204" pitchFamily="34" charset="0"/>
              <a:buChar char="•"/>
            </a:pPr>
            <a:r>
              <a:rPr lang="en-US" sz="1700" dirty="0"/>
              <a:t> 101 </a:t>
            </a:r>
            <a:r>
              <a:rPr lang="en-US" sz="1700" dirty="0" err="1"/>
              <a:t>pizze</a:t>
            </a:r>
            <a:r>
              <a:rPr lang="en-US" sz="1700" dirty="0"/>
              <a:t> al </a:t>
            </a:r>
            <a:r>
              <a:rPr lang="en-US" sz="1700" dirty="0" err="1"/>
              <a:t>giorno</a:t>
            </a:r>
            <a:r>
              <a:rPr lang="en-US" sz="1700" dirty="0"/>
              <a:t>, o </a:t>
            </a:r>
            <a:r>
              <a:rPr lang="en-US" sz="1700" dirty="0" err="1"/>
              <a:t>meglio</a:t>
            </a:r>
            <a:r>
              <a:rPr lang="en-US" sz="1700" dirty="0"/>
              <a:t> 3033 </a:t>
            </a:r>
            <a:r>
              <a:rPr lang="en-US" sz="1700" dirty="0" err="1"/>
              <a:t>pizze</a:t>
            </a:r>
            <a:r>
              <a:rPr lang="en-US" sz="1700" dirty="0"/>
              <a:t> al </a:t>
            </a:r>
            <a:r>
              <a:rPr lang="en-US" sz="1700" dirty="0" err="1"/>
              <a:t>mese</a:t>
            </a:r>
            <a:r>
              <a:rPr lang="en-US" sz="1700" dirty="0"/>
              <a:t>.</a:t>
            </a:r>
            <a:endParaRPr lang="en-US" sz="1700" dirty="0">
              <a:cs typeface="Calibri"/>
            </a:endParaRPr>
          </a:p>
          <a:p>
            <a:pPr indent="-228600">
              <a:lnSpc>
                <a:spcPct val="90000"/>
              </a:lnSpc>
              <a:spcAft>
                <a:spcPts val="600"/>
              </a:spcAft>
              <a:buFont typeface="Arial" panose="020B0604020202020204" pitchFamily="34" charset="0"/>
              <a:buChar char="•"/>
            </a:pPr>
            <a:r>
              <a:rPr lang="en-US" sz="1700" dirty="0"/>
              <a:t> </a:t>
            </a:r>
            <a:r>
              <a:rPr lang="en-US" sz="1700" dirty="0" err="1"/>
              <a:t>prezzo</a:t>
            </a:r>
            <a:r>
              <a:rPr lang="en-US" sz="1700" dirty="0"/>
              <a:t> medio di </a:t>
            </a:r>
            <a:r>
              <a:rPr lang="en-US" sz="1700" dirty="0" err="1"/>
              <a:t>vendita</a:t>
            </a:r>
            <a:r>
              <a:rPr lang="en-US" sz="1700" dirty="0"/>
              <a:t> pizza € 6,00 , in </a:t>
            </a:r>
            <a:r>
              <a:rPr lang="en-US" sz="1700" dirty="0" err="1"/>
              <a:t>linea</a:t>
            </a:r>
            <a:r>
              <a:rPr lang="en-US" sz="1700" dirty="0"/>
              <a:t> da </a:t>
            </a:r>
            <a:r>
              <a:rPr lang="en-US" sz="1700" dirty="0" err="1"/>
              <a:t>quanto</a:t>
            </a:r>
            <a:r>
              <a:rPr lang="en-US" sz="1700" dirty="0"/>
              <a:t> </a:t>
            </a:r>
            <a:r>
              <a:rPr lang="en-US" sz="1700" dirty="0" err="1"/>
              <a:t>offerto</a:t>
            </a:r>
            <a:r>
              <a:rPr lang="en-US" sz="1700" dirty="0"/>
              <a:t> </a:t>
            </a:r>
            <a:r>
              <a:rPr lang="en-US" sz="1700" dirty="0" err="1"/>
              <a:t>dai</a:t>
            </a:r>
            <a:r>
              <a:rPr lang="en-US" sz="1700" dirty="0"/>
              <a:t> competitor</a:t>
            </a:r>
            <a:endParaRPr lang="en-US" dirty="0"/>
          </a:p>
          <a:p>
            <a:pPr indent="-228600">
              <a:lnSpc>
                <a:spcPct val="90000"/>
              </a:lnSpc>
              <a:spcAft>
                <a:spcPts val="600"/>
              </a:spcAft>
              <a:buFont typeface="Arial" panose="020B0604020202020204" pitchFamily="34" charset="0"/>
              <a:buChar char="•"/>
            </a:pPr>
            <a:r>
              <a:rPr lang="en-US" sz="1700" dirty="0"/>
              <a:t> </a:t>
            </a:r>
            <a:r>
              <a:rPr lang="en-US" sz="1700" dirty="0" err="1"/>
              <a:t>costo</a:t>
            </a:r>
            <a:r>
              <a:rPr lang="en-US" sz="1700" dirty="0"/>
              <a:t> di </a:t>
            </a:r>
            <a:r>
              <a:rPr lang="en-US" sz="1700" dirty="0" err="1"/>
              <a:t>produzione</a:t>
            </a:r>
            <a:r>
              <a:rPr lang="en-US" sz="1700" dirty="0"/>
              <a:t> </a:t>
            </a:r>
            <a:r>
              <a:rPr lang="en-US" sz="1700" dirty="0" err="1"/>
              <a:t>diretto</a:t>
            </a:r>
            <a:r>
              <a:rPr lang="en-US" sz="1700" dirty="0"/>
              <a:t> </a:t>
            </a:r>
            <a:endParaRPr lang="en-US" dirty="0"/>
          </a:p>
          <a:p>
            <a:pPr>
              <a:lnSpc>
                <a:spcPct val="90000"/>
              </a:lnSpc>
              <a:spcAft>
                <a:spcPts val="600"/>
              </a:spcAft>
            </a:pPr>
            <a:r>
              <a:rPr lang="en-US" sz="1700" dirty="0"/>
              <a:t> € 3,27 </a:t>
            </a:r>
            <a:endParaRPr lang="en-US">
              <a:cs typeface="Calibri"/>
            </a:endParaRPr>
          </a:p>
          <a:p>
            <a:pPr indent="-228600">
              <a:lnSpc>
                <a:spcPct val="90000"/>
              </a:lnSpc>
              <a:spcAft>
                <a:spcPts val="600"/>
              </a:spcAft>
              <a:buFont typeface="Arial" panose="020B0604020202020204" pitchFamily="34" charset="0"/>
              <a:buChar char="•"/>
            </a:pPr>
            <a:r>
              <a:rPr lang="en-US" sz="1700" dirty="0" err="1"/>
              <a:t>costi</a:t>
            </a:r>
            <a:r>
              <a:rPr lang="en-US" sz="1700" dirty="0"/>
              <a:t> </a:t>
            </a:r>
            <a:r>
              <a:rPr lang="en-US" sz="1700" dirty="0" err="1"/>
              <a:t>indiretti</a:t>
            </a:r>
            <a:r>
              <a:rPr lang="en-US" sz="1700" dirty="0"/>
              <a:t> </a:t>
            </a:r>
            <a:r>
              <a:rPr lang="en-US" sz="1700" dirty="0" err="1"/>
              <a:t>annuali</a:t>
            </a:r>
            <a:r>
              <a:rPr lang="en-US" sz="1700" dirty="0"/>
              <a:t> </a:t>
            </a:r>
            <a:r>
              <a:rPr lang="en-US" sz="1700" dirty="0" err="1"/>
              <a:t>stimati</a:t>
            </a:r>
            <a:r>
              <a:rPr lang="en-US" sz="1700" dirty="0"/>
              <a:t> 45,480 €</a:t>
            </a:r>
            <a:endParaRPr lang="en-US">
              <a:cs typeface="Calibri"/>
            </a:endParaRPr>
          </a:p>
        </p:txBody>
      </p:sp>
      <p:pic>
        <p:nvPicPr>
          <p:cNvPr id="6" name="Immagine 6" descr="Immagine che contiene screenshot, armadietto&#10;&#10;Descrizione generata con affidabilità molto elevata">
            <a:extLst>
              <a:ext uri="{FF2B5EF4-FFF2-40B4-BE49-F238E27FC236}">
                <a16:creationId xmlns:a16="http://schemas.microsoft.com/office/drawing/2014/main" id="{F2579D90-C0E9-4452-B9DA-18B18F96DBC6}"/>
              </a:ext>
            </a:extLst>
          </p:cNvPr>
          <p:cNvPicPr>
            <a:picLocks noChangeAspect="1"/>
          </p:cNvPicPr>
          <p:nvPr/>
        </p:nvPicPr>
        <p:blipFill>
          <a:blip r:embed="rId3"/>
          <a:stretch>
            <a:fillRect/>
          </a:stretch>
        </p:blipFill>
        <p:spPr>
          <a:xfrm>
            <a:off x="3897352" y="5007179"/>
            <a:ext cx="8049321" cy="1638667"/>
          </a:xfrm>
          <a:prstGeom prst="rect">
            <a:avLst/>
          </a:prstGeom>
        </p:spPr>
      </p:pic>
    </p:spTree>
    <p:extLst>
      <p:ext uri="{BB962C8B-B14F-4D97-AF65-F5344CB8AC3E}">
        <p14:creationId xmlns:p14="http://schemas.microsoft.com/office/powerpoint/2010/main" val="34002199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BA58F48F-254F-410A-91CD-2EE49B301E11}"/>
              </a:ext>
            </a:extLst>
          </p:cNvPr>
          <p:cNvSpPr txBox="1"/>
          <p:nvPr/>
        </p:nvSpPr>
        <p:spPr>
          <a:xfrm>
            <a:off x="655320" y="365125"/>
            <a:ext cx="9013052" cy="16233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kern="1200">
                <a:solidFill>
                  <a:schemeClr val="tx1"/>
                </a:solidFill>
                <a:latin typeface="+mj-lt"/>
                <a:ea typeface="+mj-ea"/>
                <a:cs typeface="+mj-cs"/>
              </a:rPr>
              <a:t>I L M A R K E T I N 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45B846B8-10ED-4A6C-AFDD-157C30D24862}"/>
              </a:ext>
            </a:extLst>
          </p:cNvPr>
          <p:cNvSpPr txBox="1"/>
          <p:nvPr/>
        </p:nvSpPr>
        <p:spPr>
          <a:xfrm>
            <a:off x="655320" y="2644518"/>
            <a:ext cx="9013052" cy="33272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300"/>
              <a:t>L'obbiettivo è puntare sull'intera platea, in ogni caso puntando ad una clientela giovane dai 18 ai 40 anni, dando un prodotto innovativo con varianti vegane e gluten-free.</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Le azioni di marketing diretto preferibili saranno:</a:t>
            </a:r>
          </a:p>
          <a:p>
            <a:pPr indent="-228600">
              <a:lnSpc>
                <a:spcPct val="90000"/>
              </a:lnSpc>
              <a:spcAft>
                <a:spcPts val="600"/>
              </a:spcAft>
              <a:buFont typeface="Arial" panose="020B0604020202020204" pitchFamily="34" charset="0"/>
              <a:buChar char="•"/>
            </a:pPr>
            <a:r>
              <a:rPr lang="en-US" sz="1300"/>
              <a:t> Campagne social (google ADS, Facebook ADS, Instragram e pinterest prmium): le campagne social sono mirate e permettono di andare a colpire un target di clientela specifica sia in ambito di età che di interessi, grazie agli algoritmi e la potenza di questi strumenti. Targettizzando il "cliente tipo" sarà più facile colpire il settore di interesse, spendendo in campagne il meno possibile.</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Le campagne pubblicitarie vengono intese come costo variabile, in quanto dipendono dal numero di clienti i quali si vogliono acquisire. Maggiore sarà la spesa e maggiore sarà il bacino di utenza che si andrà a raggiungere. Per la tipologia di attività, le migliori campagne sono quelle zonali, e i banner di invito presso la propria attività. E' possibile impostare il target di clientela (età, sesso, interessi ecc ...) in una determinata zona e in determinate ore della giornata. Nel nostro caso specifico il target sarà rivolto a: clientela ambosessi dai 18 ai 35 anni presenti nella zona centrale a 700 m dalla nostra attività</a:t>
            </a:r>
          </a:p>
        </p:txBody>
      </p:sp>
    </p:spTree>
    <p:extLst>
      <p:ext uri="{BB962C8B-B14F-4D97-AF65-F5344CB8AC3E}">
        <p14:creationId xmlns:p14="http://schemas.microsoft.com/office/powerpoint/2010/main" val="36632596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DA80C720-7E4C-45F3-9C38-839EEBAA5705}"/>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rgbClr val="FFFFFF"/>
                </a:solidFill>
                <a:latin typeface="+mj-lt"/>
                <a:ea typeface="+mj-ea"/>
                <a:cs typeface="+mj-cs"/>
              </a:rPr>
              <a:t>Coronavirus </a:t>
            </a:r>
          </a:p>
        </p:txBody>
      </p:sp>
      <p:sp>
        <p:nvSpPr>
          <p:cNvPr id="5" name="CasellaDiTesto 4">
            <a:extLst>
              <a:ext uri="{FF2B5EF4-FFF2-40B4-BE49-F238E27FC236}">
                <a16:creationId xmlns:a16="http://schemas.microsoft.com/office/drawing/2014/main" id="{23D32534-A95A-4C5B-8E63-0929642B38D7}"/>
              </a:ext>
            </a:extLst>
          </p:cNvPr>
          <p:cNvSpPr txBox="1"/>
          <p:nvPr/>
        </p:nvSpPr>
        <p:spPr>
          <a:xfrm>
            <a:off x="4818063" y="4195763"/>
            <a:ext cx="6697663" cy="1117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it-IT" sz="2400">
                <a:cs typeface="Calibri"/>
              </a:rPr>
              <a:t>Il locale sarà dotato di soluzioni idroalcoliche sia alla porta d'entrata che alla porta d'uscita garantendo per quanto possibile l'igiene del cliente.</a:t>
            </a:r>
          </a:p>
        </p:txBody>
      </p:sp>
      <p:sp>
        <p:nvSpPr>
          <p:cNvPr id="6" name="CasellaDiTesto 5">
            <a:extLst>
              <a:ext uri="{FF2B5EF4-FFF2-40B4-BE49-F238E27FC236}">
                <a16:creationId xmlns:a16="http://schemas.microsoft.com/office/drawing/2014/main" id="{DE0DAF23-159D-4004-8717-B9F3A39057E7}"/>
              </a:ext>
            </a:extLst>
          </p:cNvPr>
          <p:cNvSpPr txBox="1"/>
          <p:nvPr/>
        </p:nvSpPr>
        <p:spPr>
          <a:xfrm>
            <a:off x="4818063" y="5395913"/>
            <a:ext cx="6697663" cy="7762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it-IT" sz="2200">
                <a:cs typeface="Calibri"/>
              </a:rPr>
              <a:t>Per ottenere una buona mise en place secondo le norme igieniche potranno essere utilizzati prodotti monouso.</a:t>
            </a:r>
          </a:p>
        </p:txBody>
      </p:sp>
      <p:sp>
        <p:nvSpPr>
          <p:cNvPr id="4" name="CasellaDiTesto 3">
            <a:extLst>
              <a:ext uri="{FF2B5EF4-FFF2-40B4-BE49-F238E27FC236}">
                <a16:creationId xmlns:a16="http://schemas.microsoft.com/office/drawing/2014/main" id="{9F8B4B63-E580-4604-A5AF-17F730DBC25C}"/>
              </a:ext>
            </a:extLst>
          </p:cNvPr>
          <p:cNvSpPr txBox="1"/>
          <p:nvPr/>
        </p:nvSpPr>
        <p:spPr>
          <a:xfrm>
            <a:off x="4818063" y="684213"/>
            <a:ext cx="6697663" cy="3429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it-IT" sz="2200">
                <a:cs typeface="Calibri"/>
              </a:rPr>
              <a:t>A causa del corona virus la pizzeria "Regina del Cilento" ha deciso di incentivare il cibo d'asporto per prevenire probabili difficoltà con il distanziamento sociale.</a:t>
            </a:r>
          </a:p>
          <a:p>
            <a:pPr>
              <a:lnSpc>
                <a:spcPct val="90000"/>
              </a:lnSpc>
              <a:spcAft>
                <a:spcPts val="600"/>
              </a:spcAft>
            </a:pPr>
            <a:r>
              <a:rPr lang="it-IT" sz="2200">
                <a:cs typeface="Calibri"/>
              </a:rPr>
              <a:t>Questo avviene con l'incremento di nuovi prodotti e piccoli accorgimenti che favoriranno il buon gusto del cliente.</a:t>
            </a:r>
          </a:p>
          <a:p>
            <a:pPr>
              <a:lnSpc>
                <a:spcPct val="90000"/>
              </a:lnSpc>
              <a:spcAft>
                <a:spcPts val="600"/>
              </a:spcAft>
            </a:pPr>
            <a:r>
              <a:rPr lang="it-IT" sz="2200">
                <a:cs typeface="Calibri"/>
              </a:rPr>
              <a:t>La pizzeria ovviamente rispetterà tutte le norme imposte dalla legge sul distanziamento dei clienti,iniziando dal distacco dei tavoli di due metri per ogni lato.</a:t>
            </a:r>
          </a:p>
          <a:p>
            <a:pPr>
              <a:lnSpc>
                <a:spcPct val="90000"/>
              </a:lnSpc>
              <a:spcAft>
                <a:spcPts val="600"/>
              </a:spcAft>
            </a:pPr>
            <a:endParaRPr lang="it-IT" sz="2200">
              <a:cs typeface="Calibri"/>
            </a:endParaRPr>
          </a:p>
          <a:p>
            <a:pPr>
              <a:lnSpc>
                <a:spcPct val="90000"/>
              </a:lnSpc>
              <a:spcAft>
                <a:spcPts val="600"/>
              </a:spcAft>
            </a:pPr>
            <a:endParaRPr lang="it-IT" sz="2200">
              <a:cs typeface="Calibri"/>
            </a:endParaRPr>
          </a:p>
        </p:txBody>
      </p:sp>
    </p:spTree>
    <p:extLst>
      <p:ext uri="{BB962C8B-B14F-4D97-AF65-F5344CB8AC3E}">
        <p14:creationId xmlns:p14="http://schemas.microsoft.com/office/powerpoint/2010/main" val="90356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magine 2" descr="Immagine che contiene pizza, interni, cibo, sedendo&#10;&#10;Descrizione generata con affidabilità molto elevata">
            <a:extLst>
              <a:ext uri="{FF2B5EF4-FFF2-40B4-BE49-F238E27FC236}">
                <a16:creationId xmlns:a16="http://schemas.microsoft.com/office/drawing/2014/main" id="{70C57E86-FDAE-45D9-A98D-F59EFD2AC0A8}"/>
              </a:ext>
            </a:extLst>
          </p:cNvPr>
          <p:cNvPicPr>
            <a:picLocks noChangeAspect="1"/>
          </p:cNvPicPr>
          <p:nvPr/>
        </p:nvPicPr>
        <p:blipFill rotWithShape="1">
          <a:blip r:embed="rId2">
            <a:alphaModFix amt="50000"/>
          </a:blip>
          <a:srcRect t="1316"/>
          <a:stretch/>
        </p:blipFill>
        <p:spPr>
          <a:xfrm>
            <a:off x="20" y="10"/>
            <a:ext cx="12191980" cy="6857990"/>
          </a:xfrm>
          <a:prstGeom prst="rect">
            <a:avLst/>
          </a:prstGeom>
        </p:spPr>
      </p:pic>
      <p:sp>
        <p:nvSpPr>
          <p:cNvPr id="3" name="CasellaDiTesto 2">
            <a:extLst>
              <a:ext uri="{FF2B5EF4-FFF2-40B4-BE49-F238E27FC236}">
                <a16:creationId xmlns:a16="http://schemas.microsoft.com/office/drawing/2014/main" id="{CA5E937F-3709-4605-A5EB-8829D6BB0E18}"/>
              </a:ext>
            </a:extLst>
          </p:cNvPr>
          <p:cNvSpPr txBox="1"/>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6000" dirty="0">
              <a:solidFill>
                <a:srgbClr val="FFFFFF"/>
              </a:solidFill>
              <a:latin typeface="+mj-lt"/>
              <a:ea typeface="+mj-ea"/>
              <a:cs typeface="Calibri Light"/>
            </a:endParaRPr>
          </a:p>
        </p:txBody>
      </p:sp>
      <p:pic>
        <p:nvPicPr>
          <p:cNvPr id="5" name="Immagine 5" descr="Immagine che contiene cielo&#10;&#10;Descrizione generata con affidabilità molto elevata">
            <a:extLst>
              <a:ext uri="{FF2B5EF4-FFF2-40B4-BE49-F238E27FC236}">
                <a16:creationId xmlns:a16="http://schemas.microsoft.com/office/drawing/2014/main" id="{421FD5AE-2DD1-4CC0-9023-9138C219C137}"/>
              </a:ext>
            </a:extLst>
          </p:cNvPr>
          <p:cNvPicPr>
            <a:picLocks noChangeAspect="1"/>
          </p:cNvPicPr>
          <p:nvPr/>
        </p:nvPicPr>
        <p:blipFill>
          <a:blip r:embed="rId3"/>
          <a:stretch>
            <a:fillRect/>
          </a:stretch>
        </p:blipFill>
        <p:spPr>
          <a:xfrm>
            <a:off x="5258941" y="2594888"/>
            <a:ext cx="1674119" cy="1665691"/>
          </a:xfrm>
          <a:prstGeom prst="rect">
            <a:avLst/>
          </a:prstGeom>
        </p:spPr>
      </p:pic>
    </p:spTree>
    <p:extLst>
      <p:ext uri="{BB962C8B-B14F-4D97-AF65-F5344CB8AC3E}">
        <p14:creationId xmlns:p14="http://schemas.microsoft.com/office/powerpoint/2010/main" val="4449782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magine 4" descr="Immagine che contiene cibo, pizza, tavolo, fetta&#10;&#10;Descrizione generata con affidabilità molto elevata">
            <a:extLst>
              <a:ext uri="{FF2B5EF4-FFF2-40B4-BE49-F238E27FC236}">
                <a16:creationId xmlns:a16="http://schemas.microsoft.com/office/drawing/2014/main" id="{FF39E96A-3BAD-4794-B1F3-9282210D3C53}"/>
              </a:ext>
            </a:extLst>
          </p:cNvPr>
          <p:cNvPicPr>
            <a:picLocks noChangeAspect="1"/>
          </p:cNvPicPr>
          <p:nvPr/>
        </p:nvPicPr>
        <p:blipFill rotWithShape="1">
          <a:blip r:embed="rId2"/>
          <a:srcRect b="15730"/>
          <a:stretch/>
        </p:blipFill>
        <p:spPr>
          <a:xfrm>
            <a:off x="-1" y="10"/>
            <a:ext cx="12192000" cy="6857990"/>
          </a:xfrm>
          <a:prstGeom prst="rect">
            <a:avLst/>
          </a:prstGeom>
        </p:spPr>
      </p:pic>
      <p:sp>
        <p:nvSpPr>
          <p:cNvPr id="7"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CasellaDiTesto 1">
            <a:extLst>
              <a:ext uri="{FF2B5EF4-FFF2-40B4-BE49-F238E27FC236}">
                <a16:creationId xmlns:a16="http://schemas.microsoft.com/office/drawing/2014/main" id="{58382F70-16D1-4ABF-9FE5-C05B575E03A0}"/>
              </a:ext>
            </a:extLst>
          </p:cNvPr>
          <p:cNvSpPr txBox="1"/>
          <p:nvPr/>
        </p:nvSpPr>
        <p:spPr>
          <a:xfrm>
            <a:off x="709448" y="1913950"/>
            <a:ext cx="4204137" cy="134275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dirty="0">
                <a:latin typeface="+mj-lt"/>
                <a:ea typeface="+mj-ea"/>
                <a:cs typeface="+mj-cs"/>
              </a:rPr>
              <a:t>I N T R O   A L </a:t>
            </a:r>
            <a:endParaRPr lang="it-IT" dirty="0"/>
          </a:p>
          <a:p>
            <a:pPr algn="ctr">
              <a:lnSpc>
                <a:spcPct val="90000"/>
              </a:lnSpc>
              <a:spcBef>
                <a:spcPct val="0"/>
              </a:spcBef>
              <a:spcAft>
                <a:spcPts val="600"/>
              </a:spcAft>
            </a:pPr>
            <a:r>
              <a:rPr lang="en-US" sz="3600" dirty="0">
                <a:latin typeface="+mj-lt"/>
                <a:ea typeface="+mj-ea"/>
                <a:cs typeface="+mj-cs"/>
              </a:rPr>
              <a:t>  B U S I N E S   P L A N</a:t>
            </a:r>
            <a:endParaRPr lang="en-US" dirty="0">
              <a:ea typeface="+mj-ea"/>
              <a:cs typeface="+mj-cs"/>
            </a:endParaRPr>
          </a:p>
        </p:txBody>
      </p:sp>
      <p:cxnSp>
        <p:nvCxnSpPr>
          <p:cNvPr id="8"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19CFDA64-7DF5-41F7-AC38-0D85C0677A34}"/>
              </a:ext>
            </a:extLst>
          </p:cNvPr>
          <p:cNvSpPr txBox="1"/>
          <p:nvPr/>
        </p:nvSpPr>
        <p:spPr>
          <a:xfrm>
            <a:off x="525516" y="3417573"/>
            <a:ext cx="4593021" cy="2619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t>PRESENTAZIONE AZIENDALE:</a:t>
            </a:r>
          </a:p>
          <a:p>
            <a:pPr indent="-228600">
              <a:lnSpc>
                <a:spcPct val="90000"/>
              </a:lnSpc>
              <a:spcAft>
                <a:spcPts val="600"/>
              </a:spcAft>
              <a:buFont typeface="Arial" panose="020B0604020202020204" pitchFamily="34" charset="0"/>
              <a:buChar char="•"/>
            </a:pPr>
            <a:r>
              <a:rPr lang="en-US" sz="1700" dirty="0"/>
              <a:t>La Pizzeria </a:t>
            </a:r>
            <a:r>
              <a:rPr lang="en-US" sz="1700" dirty="0" err="1"/>
              <a:t>regina</a:t>
            </a:r>
            <a:r>
              <a:rPr lang="en-US" sz="1700" dirty="0"/>
              <a:t> del CILENTO è un' idea </a:t>
            </a:r>
            <a:r>
              <a:rPr lang="en-US" sz="1700" dirty="0" err="1"/>
              <a:t>imprenditoriale</a:t>
            </a:r>
            <a:r>
              <a:rPr lang="en-US" sz="1700" dirty="0"/>
              <a:t> di due </a:t>
            </a:r>
            <a:r>
              <a:rPr lang="en-US" sz="1700" dirty="0" err="1"/>
              <a:t>giovani</a:t>
            </a:r>
            <a:r>
              <a:rPr lang="en-US" sz="1700" dirty="0"/>
              <a:t> </a:t>
            </a:r>
            <a:r>
              <a:rPr lang="en-US" sz="1700" dirty="0" err="1"/>
              <a:t>Campani</a:t>
            </a:r>
            <a:r>
              <a:rPr lang="en-US" sz="1700" dirty="0"/>
              <a:t> </a:t>
            </a:r>
            <a:r>
              <a:rPr lang="en-US" sz="1700" dirty="0" err="1"/>
              <a:t>che</a:t>
            </a:r>
            <a:r>
              <a:rPr lang="en-US" sz="1700" dirty="0"/>
              <a:t> </a:t>
            </a:r>
            <a:r>
              <a:rPr lang="en-US" sz="1700" dirty="0" err="1"/>
              <a:t>hanno</a:t>
            </a:r>
            <a:r>
              <a:rPr lang="en-US" sz="1700" dirty="0"/>
              <a:t> </a:t>
            </a:r>
            <a:r>
              <a:rPr lang="en-US" sz="1700" dirty="0" err="1"/>
              <a:t>deciso</a:t>
            </a:r>
            <a:r>
              <a:rPr lang="en-US" sz="1700" dirty="0"/>
              <a:t> di </a:t>
            </a:r>
            <a:r>
              <a:rPr lang="en-US" sz="1700" dirty="0" err="1"/>
              <a:t>aprirne</a:t>
            </a:r>
            <a:r>
              <a:rPr lang="en-US" sz="1700" dirty="0"/>
              <a:t> una </a:t>
            </a:r>
            <a:r>
              <a:rPr lang="en-US" sz="1700" dirty="0" err="1"/>
              <a:t>tutta</a:t>
            </a:r>
            <a:r>
              <a:rPr lang="en-US" sz="1700" dirty="0"/>
              <a:t> </a:t>
            </a:r>
            <a:r>
              <a:rPr lang="en-US" sz="1700" dirty="0" err="1"/>
              <a:t>loro</a:t>
            </a:r>
            <a:r>
              <a:rPr lang="en-US" sz="1700" dirty="0"/>
              <a:t>. La Pizzeria Alcatraz </a:t>
            </a:r>
            <a:r>
              <a:rPr lang="en-US" sz="1700" dirty="0" err="1"/>
              <a:t>dovrà</a:t>
            </a:r>
            <a:r>
              <a:rPr lang="en-US" sz="1700" dirty="0"/>
              <a:t> </a:t>
            </a:r>
            <a:r>
              <a:rPr lang="en-US" sz="1700" dirty="0" err="1"/>
              <a:t>offrire</a:t>
            </a:r>
            <a:r>
              <a:rPr lang="en-US" sz="1700" dirty="0"/>
              <a:t> ai </a:t>
            </a:r>
            <a:r>
              <a:rPr lang="en-US" sz="1700" dirty="0" err="1"/>
              <a:t>propri</a:t>
            </a:r>
            <a:r>
              <a:rPr lang="en-US" sz="1700" dirty="0"/>
              <a:t> </a:t>
            </a:r>
            <a:r>
              <a:rPr lang="en-US" sz="1700" dirty="0" err="1"/>
              <a:t>clienti</a:t>
            </a:r>
            <a:r>
              <a:rPr lang="en-US" sz="1700" dirty="0"/>
              <a:t> una pizza semplice, </a:t>
            </a:r>
            <a:r>
              <a:rPr lang="en-US" sz="1700" dirty="0" err="1"/>
              <a:t>ricca</a:t>
            </a:r>
            <a:r>
              <a:rPr lang="en-US" sz="1700" dirty="0"/>
              <a:t> di </a:t>
            </a:r>
            <a:r>
              <a:rPr lang="en-US" sz="1700" dirty="0" err="1"/>
              <a:t>presente</a:t>
            </a:r>
            <a:r>
              <a:rPr lang="en-US" sz="1700" dirty="0"/>
              <a:t> e </a:t>
            </a:r>
            <a:r>
              <a:rPr lang="en-US" sz="1700" dirty="0" err="1"/>
              <a:t>passato</a:t>
            </a:r>
            <a:r>
              <a:rPr lang="en-US" sz="1700" dirty="0"/>
              <a:t>, una </a:t>
            </a:r>
            <a:r>
              <a:rPr lang="en-US" sz="1700" dirty="0" err="1"/>
              <a:t>fusione</a:t>
            </a:r>
            <a:r>
              <a:rPr lang="en-US" sz="1700" dirty="0"/>
              <a:t> </a:t>
            </a:r>
            <a:r>
              <a:rPr lang="en-US" sz="1700" dirty="0" err="1"/>
              <a:t>tra</a:t>
            </a:r>
            <a:r>
              <a:rPr lang="en-US" sz="1700" dirty="0"/>
              <a:t> </a:t>
            </a:r>
            <a:r>
              <a:rPr lang="en-US" sz="1700" dirty="0" err="1"/>
              <a:t>tradizione</a:t>
            </a:r>
            <a:r>
              <a:rPr lang="en-US" sz="1700" dirty="0"/>
              <a:t> e </a:t>
            </a:r>
            <a:r>
              <a:rPr lang="en-US" sz="1700" dirty="0" err="1"/>
              <a:t>innovazione</a:t>
            </a:r>
            <a:r>
              <a:rPr lang="en-US" sz="1700" dirty="0"/>
              <a:t>, </a:t>
            </a:r>
            <a:r>
              <a:rPr lang="en-US" sz="1700" dirty="0" err="1"/>
              <a:t>rispettando</a:t>
            </a:r>
            <a:r>
              <a:rPr lang="en-US" sz="1700" dirty="0"/>
              <a:t> </a:t>
            </a:r>
            <a:r>
              <a:rPr lang="en-US" sz="1700" dirty="0" err="1"/>
              <a:t>sempre</a:t>
            </a:r>
            <a:r>
              <a:rPr lang="en-US" sz="1700" dirty="0"/>
              <a:t> le </a:t>
            </a:r>
            <a:r>
              <a:rPr lang="en-US" sz="1700" dirty="0" err="1"/>
              <a:t>regole</a:t>
            </a:r>
            <a:r>
              <a:rPr lang="en-US" sz="1700" dirty="0"/>
              <a:t> </a:t>
            </a:r>
            <a:r>
              <a:rPr lang="en-US" sz="1700" dirty="0" err="1"/>
              <a:t>basilari</a:t>
            </a:r>
            <a:r>
              <a:rPr lang="en-US" sz="1700" dirty="0"/>
              <a:t>. Uno </a:t>
            </a:r>
            <a:r>
              <a:rPr lang="en-US" sz="1700" dirty="0" err="1"/>
              <a:t>dei</a:t>
            </a:r>
            <a:r>
              <a:rPr lang="en-US" sz="1700" dirty="0"/>
              <a:t> </a:t>
            </a:r>
            <a:r>
              <a:rPr lang="en-US" sz="1700" dirty="0" err="1"/>
              <a:t>punti</a:t>
            </a:r>
            <a:r>
              <a:rPr lang="en-US" sz="1700" dirty="0"/>
              <a:t> di forza </a:t>
            </a:r>
            <a:r>
              <a:rPr lang="en-US" sz="1700" dirty="0" err="1"/>
              <a:t>sarà</a:t>
            </a:r>
            <a:r>
              <a:rPr lang="en-US" sz="1700" dirty="0"/>
              <a:t> la </a:t>
            </a:r>
            <a:r>
              <a:rPr lang="en-US" sz="1700" dirty="0" err="1"/>
              <a:t>materia</a:t>
            </a:r>
            <a:r>
              <a:rPr lang="en-US" sz="1700" dirty="0"/>
              <a:t> prima la quale </a:t>
            </a:r>
            <a:r>
              <a:rPr lang="en-US" sz="1700" dirty="0" err="1"/>
              <a:t>dovrà</a:t>
            </a:r>
            <a:r>
              <a:rPr lang="en-US" sz="1700" dirty="0"/>
              <a:t> </a:t>
            </a:r>
            <a:r>
              <a:rPr lang="en-US" sz="1700" dirty="0" err="1"/>
              <a:t>essere</a:t>
            </a:r>
            <a:r>
              <a:rPr lang="en-US" sz="1700" dirty="0"/>
              <a:t> </a:t>
            </a:r>
            <a:r>
              <a:rPr lang="en-US" sz="1700" dirty="0" err="1"/>
              <a:t>rigorosamente</a:t>
            </a:r>
            <a:r>
              <a:rPr lang="en-US" sz="1700" dirty="0"/>
              <a:t> a km 0.</a:t>
            </a:r>
            <a:endParaRPr lang="en-US" sz="1700" dirty="0">
              <a:cs typeface="Calibri"/>
            </a:endParaRPr>
          </a:p>
        </p:txBody>
      </p:sp>
    </p:spTree>
    <p:extLst>
      <p:ext uri="{BB962C8B-B14F-4D97-AF65-F5344CB8AC3E}">
        <p14:creationId xmlns:p14="http://schemas.microsoft.com/office/powerpoint/2010/main" val="109545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DC9D035-6A5A-4019-ABE8-C218FD2F8480}"/>
              </a:ext>
            </a:extLst>
          </p:cNvPr>
          <p:cNvSpPr txBox="1"/>
          <p:nvPr/>
        </p:nvSpPr>
        <p:spPr>
          <a:xfrm>
            <a:off x="821473" y="607742"/>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LOCATION: Il locale dovrà avere una location vicino al lungomare di Marina di Camerota. Questo per dare un maggior bacino di utenza la quale sarà composta sia dai residenti, ma anche dai turisti che ogni anno visitano la nostra meravigliosa terra. </a:t>
            </a:r>
            <a:endParaRPr lang="it-IT" dirty="0">
              <a:solidFill>
                <a:schemeClr val="bg1"/>
              </a:solidFill>
            </a:endParaRPr>
          </a:p>
        </p:txBody>
      </p:sp>
      <p:pic>
        <p:nvPicPr>
          <p:cNvPr id="3" name="Immagine 3" descr="Immagine che contiene edificio, acqua, esterni, barca&#10;&#10;Descrizione generata con affidabilità molto elevata">
            <a:extLst>
              <a:ext uri="{FF2B5EF4-FFF2-40B4-BE49-F238E27FC236}">
                <a16:creationId xmlns:a16="http://schemas.microsoft.com/office/drawing/2014/main" id="{97074235-E052-499C-B917-64E73D050769}"/>
              </a:ext>
            </a:extLst>
          </p:cNvPr>
          <p:cNvPicPr>
            <a:picLocks noChangeAspect="1"/>
          </p:cNvPicPr>
          <p:nvPr/>
        </p:nvPicPr>
        <p:blipFill>
          <a:blip r:embed="rId2"/>
          <a:stretch>
            <a:fillRect/>
          </a:stretch>
        </p:blipFill>
        <p:spPr>
          <a:xfrm>
            <a:off x="4817327" y="-3624"/>
            <a:ext cx="7370953" cy="3677862"/>
          </a:xfrm>
          <a:prstGeom prst="rect">
            <a:avLst/>
          </a:prstGeom>
        </p:spPr>
      </p:pic>
      <p:sp>
        <p:nvSpPr>
          <p:cNvPr id="4" name="CasellaDiTesto 3">
            <a:extLst>
              <a:ext uri="{FF2B5EF4-FFF2-40B4-BE49-F238E27FC236}">
                <a16:creationId xmlns:a16="http://schemas.microsoft.com/office/drawing/2014/main" id="{CC92501D-F778-4697-88DE-DC51EED1C9D0}"/>
              </a:ext>
            </a:extLst>
          </p:cNvPr>
          <p:cNvSpPr txBox="1"/>
          <p:nvPr/>
        </p:nvSpPr>
        <p:spPr>
          <a:xfrm>
            <a:off x="5527056" y="4142445"/>
            <a:ext cx="581907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L'IDEA IMPRENDITORIALE: L'idea imprenditoriale è quella di portare un prodotto sulla piazza genuino, innovativo ad un costo accessibile. Il cliente ideale è giovane, tra i 18 e i 35 anni. Gli orari della pizzeria saranno dalle 19.00 alle 24.00 al fine di ricoprire un segmento di clientela amplio, e giovanile: dagli studenti ai professionisti che popolano la zona durante la sera.</a:t>
            </a:r>
            <a:endParaRPr lang="it-IT" dirty="0">
              <a:solidFill>
                <a:schemeClr val="bg1"/>
              </a:solidFill>
            </a:endParaRPr>
          </a:p>
        </p:txBody>
      </p:sp>
      <p:pic>
        <p:nvPicPr>
          <p:cNvPr id="5" name="Immagine 5" descr="Immagine che contiene pizza, cibo, formaggio, sedendo&#10;&#10;Descrizione generata con affidabilità molto elevata">
            <a:extLst>
              <a:ext uri="{FF2B5EF4-FFF2-40B4-BE49-F238E27FC236}">
                <a16:creationId xmlns:a16="http://schemas.microsoft.com/office/drawing/2014/main" id="{86429A35-3E1C-4365-B06B-C94402ED3638}"/>
              </a:ext>
            </a:extLst>
          </p:cNvPr>
          <p:cNvPicPr>
            <a:picLocks noChangeAspect="1"/>
          </p:cNvPicPr>
          <p:nvPr/>
        </p:nvPicPr>
        <p:blipFill>
          <a:blip r:embed="rId3"/>
          <a:stretch>
            <a:fillRect/>
          </a:stretch>
        </p:blipFill>
        <p:spPr>
          <a:xfrm>
            <a:off x="3717" y="4453055"/>
            <a:ext cx="4806175" cy="2403087"/>
          </a:xfrm>
          <a:prstGeom prst="rect">
            <a:avLst/>
          </a:prstGeom>
        </p:spPr>
      </p:pic>
    </p:spTree>
    <p:extLst>
      <p:ext uri="{BB962C8B-B14F-4D97-AF65-F5344CB8AC3E}">
        <p14:creationId xmlns:p14="http://schemas.microsoft.com/office/powerpoint/2010/main" val="268229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11B44D9-FBF6-4647-ABA0-FCAC5C596810}"/>
              </a:ext>
            </a:extLst>
          </p:cNvPr>
          <p:cNvSpPr txBox="1"/>
          <p:nvPr/>
        </p:nvSpPr>
        <p:spPr>
          <a:xfrm>
            <a:off x="431180" y="338254"/>
            <a:ext cx="27432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I NUMERI:</a:t>
            </a:r>
          </a:p>
          <a:p>
            <a:r>
              <a:rPr lang="it-IT" dirty="0">
                <a:solidFill>
                  <a:schemeClr val="bg1"/>
                </a:solidFill>
                <a:ea typeface="+mn-lt"/>
                <a:cs typeface="+mn-lt"/>
              </a:rPr>
              <a:t>Marina di Camerota è un paese ricco di cultura ed ogni anno viene visitata da  migliaia di turisti da ogni parte dell'Italia. In particolare, nel 2019, i turisti nel nostro capoluogo sono stati 794.185, contro i 738.185 del </a:t>
            </a:r>
            <a:r>
              <a:rPr lang="it-IT" dirty="0">
                <a:ea typeface="+mn-lt"/>
                <a:cs typeface="+mn-lt"/>
              </a:rPr>
              <a:t>‬</a:t>
            </a:r>
            <a:r>
              <a:rPr lang="it-IT" dirty="0">
                <a:solidFill>
                  <a:schemeClr val="bg1"/>
                </a:solidFill>
                <a:ea typeface="+mn-lt"/>
                <a:cs typeface="+mn-lt"/>
              </a:rPr>
              <a:t>2018. Una crescita del 7%, che ci fa pensare ad una crescita costante. Uno dei fattori di importanza del turismo, è la ricerca del food da parte del turista. I dati ISTAT, infatti, parlano del 70% dei turisti orientati alla ricerca enogastronomica. </a:t>
            </a:r>
            <a:endParaRPr lang="it-IT">
              <a:solidFill>
                <a:schemeClr val="bg1"/>
              </a:solidFill>
              <a:cs typeface="Calibri"/>
            </a:endParaRPr>
          </a:p>
        </p:txBody>
      </p:sp>
      <p:sp>
        <p:nvSpPr>
          <p:cNvPr id="3" name="CasellaDiTesto 2">
            <a:extLst>
              <a:ext uri="{FF2B5EF4-FFF2-40B4-BE49-F238E27FC236}">
                <a16:creationId xmlns:a16="http://schemas.microsoft.com/office/drawing/2014/main" id="{BCDF0FC7-F1C9-47C6-905E-038C4A2B8356}"/>
              </a:ext>
            </a:extLst>
          </p:cNvPr>
          <p:cNvSpPr txBox="1"/>
          <p:nvPr/>
        </p:nvSpPr>
        <p:spPr>
          <a:xfrm>
            <a:off x="3714982" y="341738"/>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IL PRODOTTO:</a:t>
            </a:r>
          </a:p>
          <a:p>
            <a:r>
              <a:rPr lang="it-IT" dirty="0">
                <a:solidFill>
                  <a:schemeClr val="bg1"/>
                </a:solidFill>
                <a:ea typeface="+mn-lt"/>
                <a:cs typeface="+mn-lt"/>
              </a:rPr>
              <a:t>Parlando sempre di numeri nel settore food &amp; beverage, 1 turista su 3, viene in Italia per la Pizza, in quanto alimento e prodotto famoso e diffuso in tutto il mondo. Per uno straniero, andare in Italia e non gustare la pizza originale è come non vedere il Colosseo. </a:t>
            </a:r>
            <a:endParaRPr lang="it-IT">
              <a:solidFill>
                <a:schemeClr val="bg1"/>
              </a:solidFill>
              <a:cs typeface="Calibri"/>
            </a:endParaRPr>
          </a:p>
        </p:txBody>
      </p:sp>
      <p:sp>
        <p:nvSpPr>
          <p:cNvPr id="4" name="CasellaDiTesto 3">
            <a:extLst>
              <a:ext uri="{FF2B5EF4-FFF2-40B4-BE49-F238E27FC236}">
                <a16:creationId xmlns:a16="http://schemas.microsoft.com/office/drawing/2014/main" id="{E7592C5D-EE29-4C54-9E7E-BF226C03D7F7}"/>
              </a:ext>
            </a:extLst>
          </p:cNvPr>
          <p:cNvSpPr txBox="1"/>
          <p:nvPr/>
        </p:nvSpPr>
        <p:spPr>
          <a:xfrm>
            <a:off x="7261302" y="291791"/>
            <a:ext cx="27432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I COMPETITOR</a:t>
            </a:r>
          </a:p>
          <a:p>
            <a:r>
              <a:rPr lang="it-IT" dirty="0">
                <a:solidFill>
                  <a:schemeClr val="bg1"/>
                </a:solidFill>
                <a:ea typeface="+mn-lt"/>
                <a:cs typeface="+mn-lt"/>
              </a:rPr>
              <a:t>Il settore Pizza a Camerota non è molto saturo, tant'è che nella zona di Nostro interesse c'è solo 1 pizzeria di buona qualità nel raggio di 1 km. Tuttavia il prodotto e richiesto, proprio per l'aumento dell'affluenza di turisti, ma anche dagli stessi residenti.</a:t>
            </a:r>
          </a:p>
          <a:p>
            <a:r>
              <a:rPr lang="it-IT" dirty="0">
                <a:solidFill>
                  <a:schemeClr val="bg1"/>
                </a:solidFill>
                <a:ea typeface="+mn-lt"/>
                <a:cs typeface="+mn-lt"/>
              </a:rPr>
              <a:t>L'addensamento zonale in zona diurna è di c.a. 2000 persone contro la sera-notte di 1300.</a:t>
            </a:r>
            <a:endParaRPr lang="it-IT" dirty="0">
              <a:solidFill>
                <a:schemeClr val="bg1"/>
              </a:solidFill>
            </a:endParaRPr>
          </a:p>
        </p:txBody>
      </p:sp>
      <p:pic>
        <p:nvPicPr>
          <p:cNvPr id="5" name="Immagine 5" descr="Immagine che contiene cibo, carta, ciambella, pezzo&#10;&#10;Descrizione generata con affidabilità molto elevata">
            <a:extLst>
              <a:ext uri="{FF2B5EF4-FFF2-40B4-BE49-F238E27FC236}">
                <a16:creationId xmlns:a16="http://schemas.microsoft.com/office/drawing/2014/main" id="{A961C9EC-603C-414C-AF61-8DA06B14F325}"/>
              </a:ext>
            </a:extLst>
          </p:cNvPr>
          <p:cNvPicPr>
            <a:picLocks noChangeAspect="1"/>
          </p:cNvPicPr>
          <p:nvPr/>
        </p:nvPicPr>
        <p:blipFill>
          <a:blip r:embed="rId2"/>
          <a:stretch>
            <a:fillRect/>
          </a:stretch>
        </p:blipFill>
        <p:spPr>
          <a:xfrm>
            <a:off x="3302619" y="4178562"/>
            <a:ext cx="3839735" cy="2496730"/>
          </a:xfrm>
          <a:prstGeom prst="rect">
            <a:avLst/>
          </a:prstGeom>
        </p:spPr>
      </p:pic>
    </p:spTree>
    <p:extLst>
      <p:ext uri="{BB962C8B-B14F-4D97-AF65-F5344CB8AC3E}">
        <p14:creationId xmlns:p14="http://schemas.microsoft.com/office/powerpoint/2010/main" val="98088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4">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3" descr="Immagine che contiene persona, uomo, indossando, tuta&#10;&#10;Descrizione generata con affidabilità molto elevata">
            <a:extLst>
              <a:ext uri="{FF2B5EF4-FFF2-40B4-BE49-F238E27FC236}">
                <a16:creationId xmlns:a16="http://schemas.microsoft.com/office/drawing/2014/main" id="{CAAF973B-AD6D-476C-86DF-DD38B9267FE3}"/>
              </a:ext>
            </a:extLst>
          </p:cNvPr>
          <p:cNvPicPr>
            <a:picLocks noChangeAspect="1"/>
          </p:cNvPicPr>
          <p:nvPr/>
        </p:nvPicPr>
        <p:blipFill rotWithShape="1">
          <a:blip r:embed="rId2">
            <a:alphaModFix/>
          </a:blip>
          <a:srcRect t="15413"/>
          <a:stretch/>
        </p:blipFill>
        <p:spPr>
          <a:xfrm>
            <a:off x="20" y="10"/>
            <a:ext cx="12191980" cy="6857990"/>
          </a:xfrm>
          <a:prstGeom prst="rect">
            <a:avLst/>
          </a:prstGeom>
        </p:spPr>
      </p:pic>
      <p:sp>
        <p:nvSpPr>
          <p:cNvPr id="53" name="Rectangle 56">
            <a:extLst>
              <a:ext uri="{FF2B5EF4-FFF2-40B4-BE49-F238E27FC236}">
                <a16:creationId xmlns:a16="http://schemas.microsoft.com/office/drawing/2014/main" id="{CCB2C00A-E659-4691-AFB4-282551729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78FD84C-74B5-451D-8F0A-1E19EC3D9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8DBF8FFA-42D2-4226-A696-642D9EA5DC37}"/>
              </a:ext>
            </a:extLst>
          </p:cNvPr>
          <p:cNvSpPr txBox="1"/>
          <p:nvPr/>
        </p:nvSpPr>
        <p:spPr>
          <a:xfrm>
            <a:off x="1523984" y="1054121"/>
            <a:ext cx="9465131" cy="11841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a:latin typeface="+mj-lt"/>
                <a:ea typeface="+mj-ea"/>
                <a:cs typeface="+mj-cs"/>
              </a:rPr>
              <a:t>F O R M A  G I U R I D I C A  </a:t>
            </a:r>
          </a:p>
          <a:p>
            <a:pPr>
              <a:lnSpc>
                <a:spcPct val="90000"/>
              </a:lnSpc>
              <a:spcBef>
                <a:spcPct val="0"/>
              </a:spcBef>
              <a:spcAft>
                <a:spcPts val="600"/>
              </a:spcAft>
            </a:pPr>
            <a:r>
              <a:rPr lang="en-US" sz="3400" b="1">
                <a:latin typeface="+mj-lt"/>
                <a:ea typeface="+mj-ea"/>
                <a:cs typeface="+mj-cs"/>
              </a:rPr>
              <a:t> D E L    P R O G E T T O</a:t>
            </a:r>
          </a:p>
          <a:p>
            <a:pPr>
              <a:lnSpc>
                <a:spcPct val="90000"/>
              </a:lnSpc>
              <a:spcBef>
                <a:spcPct val="0"/>
              </a:spcBef>
              <a:spcAft>
                <a:spcPts val="600"/>
              </a:spcAft>
            </a:pPr>
            <a:endParaRPr lang="en-US" sz="3400">
              <a:latin typeface="+mj-lt"/>
              <a:ea typeface="+mj-ea"/>
              <a:cs typeface="+mj-cs"/>
            </a:endParaRPr>
          </a:p>
        </p:txBody>
      </p:sp>
      <p:sp>
        <p:nvSpPr>
          <p:cNvPr id="4" name="CasellaDiTesto 3">
            <a:extLst>
              <a:ext uri="{FF2B5EF4-FFF2-40B4-BE49-F238E27FC236}">
                <a16:creationId xmlns:a16="http://schemas.microsoft.com/office/drawing/2014/main" id="{B3B92EE7-246A-4E42-B250-C160CDE8AB51}"/>
              </a:ext>
            </a:extLst>
          </p:cNvPr>
          <p:cNvSpPr txBox="1"/>
          <p:nvPr/>
        </p:nvSpPr>
        <p:spPr>
          <a:xfrm>
            <a:off x="1524000" y="2399099"/>
            <a:ext cx="9465564" cy="340096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Come forma giuridica da adottare per il nostro progetto abbiamo pensato di adottare il sistema delle SNC.</a:t>
            </a:r>
          </a:p>
          <a:p>
            <a:pPr indent="-228600">
              <a:lnSpc>
                <a:spcPct val="90000"/>
              </a:lnSpc>
              <a:spcAft>
                <a:spcPts val="600"/>
              </a:spcAft>
              <a:buFont typeface="Arial" panose="020B0604020202020204" pitchFamily="34" charset="0"/>
              <a:buChar char="•"/>
            </a:pPr>
            <a:r>
              <a:rPr lang="en-US" sz="2400"/>
              <a:t>Una snc: ha dei costi iniziali di costituzione più elevati, ma costi minori e versatilità nella gestione contabile (contabilità semplificata). Inoltre prevede che ambo i soci possono lavorare in quanto iscritti alle rispettive casse previdenziali INPS ed INAIL. </a:t>
            </a:r>
          </a:p>
        </p:txBody>
      </p:sp>
    </p:spTree>
    <p:extLst>
      <p:ext uri="{BB962C8B-B14F-4D97-AF65-F5344CB8AC3E}">
        <p14:creationId xmlns:p14="http://schemas.microsoft.com/office/powerpoint/2010/main" val="3654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4" descr="Immagine che contiene cibo, tavolo, sedendo, banana&#10;&#10;Descrizione generata con affidabilità molto elevata">
            <a:extLst>
              <a:ext uri="{FF2B5EF4-FFF2-40B4-BE49-F238E27FC236}">
                <a16:creationId xmlns:a16="http://schemas.microsoft.com/office/drawing/2014/main" id="{6717EF3A-9906-45D6-9261-9347F1314420}"/>
              </a:ext>
            </a:extLst>
          </p:cNvPr>
          <p:cNvPicPr>
            <a:picLocks noChangeAspect="1"/>
          </p:cNvPicPr>
          <p:nvPr/>
        </p:nvPicPr>
        <p:blipFill rotWithShape="1">
          <a:blip r:embed="rId2"/>
          <a:srcRect l="17590" r="16905" b="6634"/>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asellaDiTesto 1">
            <a:extLst>
              <a:ext uri="{FF2B5EF4-FFF2-40B4-BE49-F238E27FC236}">
                <a16:creationId xmlns:a16="http://schemas.microsoft.com/office/drawing/2014/main" id="{1CB99F6D-A266-48BB-9AF3-9D715E6D16C9}"/>
              </a:ext>
            </a:extLst>
          </p:cNvPr>
          <p:cNvSpPr txBox="1"/>
          <p:nvPr/>
        </p:nvSpPr>
        <p:spPr>
          <a:xfrm>
            <a:off x="371094" y="1161288"/>
            <a:ext cx="3438144" cy="112471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dirty="0">
                <a:latin typeface="+mj-lt"/>
                <a:ea typeface="+mj-ea"/>
                <a:cs typeface="+mj-cs"/>
              </a:rPr>
              <a:t>I N V E S T I M E N T    </a:t>
            </a:r>
            <a:endParaRPr lang="it-IT" dirty="0"/>
          </a:p>
          <a:p>
            <a:pPr>
              <a:lnSpc>
                <a:spcPct val="90000"/>
              </a:lnSpc>
              <a:spcBef>
                <a:spcPct val="0"/>
              </a:spcBef>
              <a:spcAft>
                <a:spcPts val="600"/>
              </a:spcAft>
            </a:pPr>
            <a:r>
              <a:rPr lang="en-US" sz="2800" dirty="0">
                <a:latin typeface="+mj-lt"/>
                <a:ea typeface="+mj-ea"/>
                <a:cs typeface="+mj-cs"/>
              </a:rPr>
              <a:t>I N F O R M A T I O N</a:t>
            </a:r>
            <a:endParaRPr lang="en-US">
              <a:ea typeface="+mj-ea"/>
              <a:cs typeface="+mj-cs"/>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sellaDiTesto 2">
            <a:extLst>
              <a:ext uri="{FF2B5EF4-FFF2-40B4-BE49-F238E27FC236}">
                <a16:creationId xmlns:a16="http://schemas.microsoft.com/office/drawing/2014/main" id="{90820DED-2BF1-43A0-9F6C-5DF7155BD2E1}"/>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dirty="0"/>
              <a:t>Il locale </a:t>
            </a:r>
            <a:r>
              <a:rPr lang="en-US" sz="1400" dirty="0" err="1"/>
              <a:t>individuato</a:t>
            </a:r>
            <a:r>
              <a:rPr lang="en-US" sz="1400" dirty="0"/>
              <a:t> per </a:t>
            </a:r>
            <a:r>
              <a:rPr lang="en-US" sz="1400" dirty="0" err="1"/>
              <a:t>svolgere</a:t>
            </a:r>
            <a:r>
              <a:rPr lang="en-US" sz="1400" dirty="0"/>
              <a:t> </a:t>
            </a:r>
            <a:r>
              <a:rPr lang="en-US" sz="1400" dirty="0" err="1"/>
              <a:t>l'attività</a:t>
            </a:r>
            <a:r>
              <a:rPr lang="en-US" sz="1400" dirty="0"/>
              <a:t> </a:t>
            </a:r>
            <a:r>
              <a:rPr lang="en-US" sz="1400" dirty="0" err="1"/>
              <a:t>stabilita</a:t>
            </a:r>
            <a:r>
              <a:rPr lang="en-US" sz="1400" dirty="0"/>
              <a:t> è </a:t>
            </a:r>
            <a:r>
              <a:rPr lang="en-US" sz="1400" dirty="0" err="1"/>
              <a:t>stato</a:t>
            </a:r>
            <a:r>
              <a:rPr lang="en-US" sz="1400" dirty="0"/>
              <a:t> </a:t>
            </a:r>
            <a:r>
              <a:rPr lang="en-US" sz="1400" dirty="0" err="1"/>
              <a:t>individuato</a:t>
            </a:r>
            <a:r>
              <a:rPr lang="en-US" sz="1400" dirty="0"/>
              <a:t> . Ha una grandezza di circa 80 </a:t>
            </a:r>
            <a:r>
              <a:rPr lang="en-US" sz="1400" dirty="0" err="1"/>
              <a:t>mq</a:t>
            </a:r>
            <a:r>
              <a:rPr lang="en-US" sz="1400" dirty="0"/>
              <a:t> con un </a:t>
            </a:r>
            <a:r>
              <a:rPr lang="en-US" sz="1400" dirty="0" err="1"/>
              <a:t>affitto</a:t>
            </a:r>
            <a:r>
              <a:rPr lang="en-US" sz="1400" dirty="0"/>
              <a:t> di 800 € </a:t>
            </a:r>
            <a:r>
              <a:rPr lang="en-US" sz="1400" dirty="0" err="1"/>
              <a:t>mensili</a:t>
            </a:r>
            <a:r>
              <a:rPr lang="en-US" sz="1400" dirty="0"/>
              <a:t> con 2 </a:t>
            </a:r>
            <a:r>
              <a:rPr lang="en-US" sz="1400" dirty="0" err="1"/>
              <a:t>mensilità</a:t>
            </a:r>
            <a:r>
              <a:rPr lang="en-US" sz="1400" dirty="0"/>
              <a:t> di </a:t>
            </a:r>
            <a:r>
              <a:rPr lang="en-US" sz="1400" dirty="0" err="1"/>
              <a:t>cauzione</a:t>
            </a:r>
            <a:r>
              <a:rPr lang="en-US" sz="1400" dirty="0"/>
              <a:t>. Il locale è </a:t>
            </a:r>
            <a:r>
              <a:rPr lang="en-US" sz="1400" dirty="0" err="1"/>
              <a:t>già</a:t>
            </a:r>
            <a:r>
              <a:rPr lang="en-US" sz="1400" dirty="0"/>
              <a:t> </a:t>
            </a:r>
            <a:r>
              <a:rPr lang="en-US" sz="1400" dirty="0" err="1"/>
              <a:t>dotato</a:t>
            </a:r>
            <a:r>
              <a:rPr lang="en-US" sz="1400" dirty="0"/>
              <a:t> di canna fumaria per </a:t>
            </a:r>
            <a:r>
              <a:rPr lang="en-US" sz="1400" dirty="0" err="1"/>
              <a:t>il</a:t>
            </a:r>
            <a:r>
              <a:rPr lang="en-US" sz="1400" dirty="0"/>
              <a:t> </a:t>
            </a:r>
            <a:r>
              <a:rPr lang="en-US" sz="1400" dirty="0" err="1"/>
              <a:t>forno</a:t>
            </a:r>
            <a:r>
              <a:rPr lang="en-US" sz="1400" dirty="0"/>
              <a:t> e canna fumaria per la </a:t>
            </a:r>
            <a:r>
              <a:rPr lang="en-US" sz="1400" dirty="0" err="1"/>
              <a:t>cappa</a:t>
            </a:r>
            <a:r>
              <a:rPr lang="en-US" sz="1400" dirty="0"/>
              <a:t> di </a:t>
            </a:r>
            <a:r>
              <a:rPr lang="en-US" sz="1400" dirty="0" err="1"/>
              <a:t>aspirazione</a:t>
            </a:r>
            <a:r>
              <a:rPr lang="en-US" sz="1400" dirty="0"/>
              <a:t>. Il locale è </a:t>
            </a:r>
            <a:r>
              <a:rPr lang="en-US" sz="1400" dirty="0" err="1"/>
              <a:t>censito</a:t>
            </a:r>
            <a:r>
              <a:rPr lang="en-US" sz="1400" dirty="0"/>
              <a:t> come </a:t>
            </a:r>
            <a:r>
              <a:rPr lang="en-US" sz="1400" dirty="0" err="1"/>
              <a:t>commerciale</a:t>
            </a:r>
            <a:r>
              <a:rPr lang="en-US" sz="1400" dirty="0"/>
              <a:t> e </a:t>
            </a:r>
            <a:r>
              <a:rPr lang="en-US" sz="1400" dirty="0" err="1"/>
              <a:t>laboratorio</a:t>
            </a:r>
            <a:r>
              <a:rPr lang="en-US" sz="1400" dirty="0"/>
              <a:t> </a:t>
            </a:r>
            <a:r>
              <a:rPr lang="en-US" sz="1400" dirty="0" err="1"/>
              <a:t>artigianale</a:t>
            </a:r>
            <a:r>
              <a:rPr lang="en-US" sz="1400" dirty="0"/>
              <a:t>, </a:t>
            </a:r>
            <a:r>
              <a:rPr lang="en-US" sz="1400" dirty="0" err="1"/>
              <a:t>dotato</a:t>
            </a:r>
            <a:r>
              <a:rPr lang="en-US" sz="1400" dirty="0"/>
              <a:t> di </a:t>
            </a:r>
            <a:r>
              <a:rPr lang="en-US" sz="1400" dirty="0" err="1"/>
              <a:t>impianti</a:t>
            </a:r>
            <a:r>
              <a:rPr lang="en-US" sz="1400" dirty="0"/>
              <a:t> </a:t>
            </a:r>
            <a:r>
              <a:rPr lang="en-US" sz="1400" dirty="0" err="1"/>
              <a:t>elettrici</a:t>
            </a:r>
            <a:r>
              <a:rPr lang="en-US" sz="1400" dirty="0"/>
              <a:t> </a:t>
            </a:r>
            <a:r>
              <a:rPr lang="en-US" sz="1400" dirty="0" err="1"/>
              <a:t>fatti</a:t>
            </a:r>
            <a:r>
              <a:rPr lang="en-US" sz="1400" dirty="0"/>
              <a:t> a </a:t>
            </a:r>
            <a:r>
              <a:rPr lang="en-US" sz="1400" dirty="0" err="1"/>
              <a:t>regola</a:t>
            </a:r>
            <a:r>
              <a:rPr lang="en-US" sz="1400" dirty="0"/>
              <a:t> </a:t>
            </a:r>
            <a:r>
              <a:rPr lang="en-US" sz="1400" dirty="0" err="1"/>
              <a:t>d'arte</a:t>
            </a:r>
            <a:r>
              <a:rPr lang="en-US" sz="1400" dirty="0"/>
              <a:t> e </a:t>
            </a:r>
            <a:r>
              <a:rPr lang="en-US" sz="1400" dirty="0" err="1"/>
              <a:t>impianto</a:t>
            </a:r>
            <a:r>
              <a:rPr lang="en-US" sz="1400" dirty="0"/>
              <a:t> di </a:t>
            </a:r>
            <a:r>
              <a:rPr lang="en-US" sz="1400" dirty="0" err="1"/>
              <a:t>aspirazione</a:t>
            </a:r>
            <a:r>
              <a:rPr lang="en-US" sz="1400" dirty="0"/>
              <a:t> </a:t>
            </a:r>
            <a:r>
              <a:rPr lang="en-US" sz="1400" dirty="0" err="1"/>
              <a:t>pulito</a:t>
            </a:r>
            <a:r>
              <a:rPr lang="en-US" sz="1400" dirty="0"/>
              <a:t> in data 2018 da </a:t>
            </a:r>
            <a:r>
              <a:rPr lang="en-US" sz="1400" dirty="0" err="1"/>
              <a:t>ditta</a:t>
            </a:r>
            <a:r>
              <a:rPr lang="en-US" sz="1400" dirty="0"/>
              <a:t> </a:t>
            </a:r>
            <a:r>
              <a:rPr lang="en-US" sz="1400" dirty="0" err="1"/>
              <a:t>specializzata</a:t>
            </a:r>
            <a:r>
              <a:rPr lang="en-US" sz="1400" dirty="0"/>
              <a:t>, la quale ha </a:t>
            </a:r>
            <a:r>
              <a:rPr lang="en-US" sz="1400" dirty="0" err="1"/>
              <a:t>rilasciato</a:t>
            </a:r>
            <a:r>
              <a:rPr lang="en-US" sz="1400" dirty="0"/>
              <a:t> </a:t>
            </a:r>
            <a:r>
              <a:rPr lang="en-US" sz="1400" dirty="0" err="1"/>
              <a:t>apposita</a:t>
            </a:r>
            <a:r>
              <a:rPr lang="en-US" sz="1400" dirty="0"/>
              <a:t> </a:t>
            </a:r>
            <a:r>
              <a:rPr lang="en-US" sz="1400" dirty="0" err="1"/>
              <a:t>dichiarazione</a:t>
            </a:r>
            <a:r>
              <a:rPr lang="en-US" sz="1400" dirty="0"/>
              <a:t> di </a:t>
            </a:r>
            <a:r>
              <a:rPr lang="en-US" sz="1400" dirty="0" err="1"/>
              <a:t>manutenzione</a:t>
            </a:r>
            <a:r>
              <a:rPr lang="en-US" sz="1400" dirty="0"/>
              <a:t>. Di </a:t>
            </a:r>
            <a:r>
              <a:rPr lang="en-US" sz="1400" dirty="0" err="1"/>
              <a:t>seguito</a:t>
            </a:r>
            <a:r>
              <a:rPr lang="en-US" sz="1400" dirty="0"/>
              <a:t> </a:t>
            </a:r>
            <a:r>
              <a:rPr lang="en-US" sz="1400" dirty="0" err="1"/>
              <a:t>sono</a:t>
            </a:r>
            <a:r>
              <a:rPr lang="en-US" sz="1400" dirty="0"/>
              <a:t> </a:t>
            </a:r>
            <a:r>
              <a:rPr lang="en-US" sz="1400" dirty="0" err="1"/>
              <a:t>elencati</a:t>
            </a:r>
            <a:r>
              <a:rPr lang="en-US" sz="1400" dirty="0"/>
              <a:t> </a:t>
            </a:r>
            <a:r>
              <a:rPr lang="en-US" sz="1400" dirty="0" err="1"/>
              <a:t>gli</a:t>
            </a:r>
            <a:r>
              <a:rPr lang="en-US" sz="1400" dirty="0"/>
              <a:t> </a:t>
            </a:r>
            <a:r>
              <a:rPr lang="en-US" sz="1400" dirty="0" err="1"/>
              <a:t>investimenti</a:t>
            </a:r>
            <a:r>
              <a:rPr lang="en-US" sz="1400" dirty="0"/>
              <a:t> per la </a:t>
            </a:r>
            <a:r>
              <a:rPr lang="en-US" sz="1400" dirty="0" err="1"/>
              <a:t>manutenzione</a:t>
            </a:r>
            <a:r>
              <a:rPr lang="en-US" sz="1400" dirty="0"/>
              <a:t> e la </a:t>
            </a:r>
            <a:r>
              <a:rPr lang="en-US" sz="1400" dirty="0" err="1"/>
              <a:t>resa</a:t>
            </a:r>
            <a:r>
              <a:rPr lang="en-US" sz="1400" dirty="0"/>
              <a:t> a </a:t>
            </a:r>
            <a:r>
              <a:rPr lang="en-US" sz="1400" dirty="0" err="1"/>
              <a:t>norma</a:t>
            </a:r>
            <a:r>
              <a:rPr lang="en-US" sz="1400" dirty="0"/>
              <a:t> </a:t>
            </a:r>
            <a:r>
              <a:rPr lang="en-US" sz="1400" dirty="0" err="1"/>
              <a:t>dello</a:t>
            </a:r>
            <a:r>
              <a:rPr lang="en-US" sz="1400" dirty="0"/>
              <a:t> </a:t>
            </a:r>
            <a:r>
              <a:rPr lang="en-US" sz="1400" dirty="0" err="1"/>
              <a:t>stesso</a:t>
            </a:r>
            <a:r>
              <a:rPr lang="en-US" sz="1400" dirty="0"/>
              <a:t>.</a:t>
            </a:r>
          </a:p>
        </p:txBody>
      </p:sp>
    </p:spTree>
    <p:extLst>
      <p:ext uri="{BB962C8B-B14F-4D97-AF65-F5344CB8AC3E}">
        <p14:creationId xmlns:p14="http://schemas.microsoft.com/office/powerpoint/2010/main" val="3327330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Immagine 2" descr="Immagine che contiene telefono&#10;&#10;Descrizione generata con affidabilità molto elevata">
            <a:extLst>
              <a:ext uri="{FF2B5EF4-FFF2-40B4-BE49-F238E27FC236}">
                <a16:creationId xmlns:a16="http://schemas.microsoft.com/office/drawing/2014/main" id="{753570E6-68B4-4EEA-8D87-6305E72435F6}"/>
              </a:ext>
            </a:extLst>
          </p:cNvPr>
          <p:cNvPicPr>
            <a:picLocks noChangeAspect="1"/>
          </p:cNvPicPr>
          <p:nvPr/>
        </p:nvPicPr>
        <p:blipFill>
          <a:blip r:embed="rId2"/>
          <a:stretch>
            <a:fillRect/>
          </a:stretch>
        </p:blipFill>
        <p:spPr>
          <a:xfrm>
            <a:off x="7956048" y="-3716"/>
            <a:ext cx="4234442" cy="6865433"/>
          </a:xfrm>
          <a:prstGeom prst="rect">
            <a:avLst/>
          </a:prstGeom>
        </p:spPr>
      </p:pic>
      <p:sp>
        <p:nvSpPr>
          <p:cNvPr id="3" name="CasellaDiTesto 2">
            <a:extLst>
              <a:ext uri="{FF2B5EF4-FFF2-40B4-BE49-F238E27FC236}">
                <a16:creationId xmlns:a16="http://schemas.microsoft.com/office/drawing/2014/main" id="{8FCD2C8A-C370-4DBB-98F5-3F879B8394F1}"/>
              </a:ext>
            </a:extLst>
          </p:cNvPr>
          <p:cNvSpPr txBox="1"/>
          <p:nvPr/>
        </p:nvSpPr>
        <p:spPr>
          <a:xfrm>
            <a:off x="245326" y="282497"/>
            <a:ext cx="293834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I prezzi di riferimento sono stati acquisiti da una media tra i vari rivenditori e da alcuni preventivi da me richiesti ad aziende specializzate nella fornitura. </a:t>
            </a:r>
          </a:p>
          <a:p>
            <a:r>
              <a:rPr lang="it-IT" dirty="0">
                <a:solidFill>
                  <a:schemeClr val="bg1"/>
                </a:solidFill>
                <a:ea typeface="+mn-lt"/>
                <a:cs typeface="+mn-lt"/>
              </a:rPr>
              <a:t>I costi elencati comprendono anche il costo di montaggio e prima assistenza. Gli importi sono stati arrotondati, per eccesso. </a:t>
            </a:r>
            <a:endParaRPr lang="it-IT">
              <a:solidFill>
                <a:schemeClr val="bg1"/>
              </a:solidFill>
              <a:cs typeface="Calibri"/>
            </a:endParaRPr>
          </a:p>
        </p:txBody>
      </p:sp>
    </p:spTree>
    <p:extLst>
      <p:ext uri="{BB962C8B-B14F-4D97-AF65-F5344CB8AC3E}">
        <p14:creationId xmlns:p14="http://schemas.microsoft.com/office/powerpoint/2010/main" val="154415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F7922E1-0776-4651-9590-B86869D554D2}"/>
              </a:ext>
            </a:extLst>
          </p:cNvPr>
          <p:cNvSpPr txBox="1"/>
          <p:nvPr/>
        </p:nvSpPr>
        <p:spPr>
          <a:xfrm>
            <a:off x="152400" y="170986"/>
            <a:ext cx="540090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3000" b="1" dirty="0">
                <a:solidFill>
                  <a:schemeClr val="bg1"/>
                </a:solidFill>
                <a:ea typeface="+mn-lt"/>
                <a:cs typeface="+mn-lt"/>
              </a:rPr>
              <a:t>M A G A Z </a:t>
            </a:r>
            <a:r>
              <a:rPr lang="it-IT" sz="3000" b="1" err="1">
                <a:solidFill>
                  <a:schemeClr val="bg1"/>
                </a:solidFill>
                <a:ea typeface="+mn-lt"/>
                <a:cs typeface="+mn-lt"/>
              </a:rPr>
              <a:t>Z</a:t>
            </a:r>
            <a:r>
              <a:rPr lang="it-IT" sz="3000" b="1" dirty="0">
                <a:solidFill>
                  <a:schemeClr val="bg1"/>
                </a:solidFill>
                <a:ea typeface="+mn-lt"/>
                <a:cs typeface="+mn-lt"/>
              </a:rPr>
              <a:t> I N O   I N I Z I A L E</a:t>
            </a:r>
            <a:endParaRPr lang="it-IT" sz="3000" b="1" dirty="0">
              <a:solidFill>
                <a:schemeClr val="bg1"/>
              </a:solidFill>
            </a:endParaRPr>
          </a:p>
        </p:txBody>
      </p:sp>
      <p:pic>
        <p:nvPicPr>
          <p:cNvPr id="3" name="Immagine 3" descr="Immagine che contiene cibo, interni, tavolo, dilegno&#10;&#10;Descrizione generata con affidabilità molto elevata">
            <a:extLst>
              <a:ext uri="{FF2B5EF4-FFF2-40B4-BE49-F238E27FC236}">
                <a16:creationId xmlns:a16="http://schemas.microsoft.com/office/drawing/2014/main" id="{906BA05D-18BC-40F0-8535-D6DB02E04E4D}"/>
              </a:ext>
            </a:extLst>
          </p:cNvPr>
          <p:cNvPicPr>
            <a:picLocks noChangeAspect="1"/>
          </p:cNvPicPr>
          <p:nvPr/>
        </p:nvPicPr>
        <p:blipFill>
          <a:blip r:embed="rId2"/>
          <a:stretch>
            <a:fillRect/>
          </a:stretch>
        </p:blipFill>
        <p:spPr>
          <a:xfrm>
            <a:off x="3717" y="4490225"/>
            <a:ext cx="4741126" cy="2365917"/>
          </a:xfrm>
          <a:prstGeom prst="rect">
            <a:avLst/>
          </a:prstGeom>
        </p:spPr>
      </p:pic>
      <p:sp>
        <p:nvSpPr>
          <p:cNvPr id="4" name="CasellaDiTesto 3">
            <a:extLst>
              <a:ext uri="{FF2B5EF4-FFF2-40B4-BE49-F238E27FC236}">
                <a16:creationId xmlns:a16="http://schemas.microsoft.com/office/drawing/2014/main" id="{6A26BAB5-EB38-4918-AB1E-6719F0B89ED7}"/>
              </a:ext>
            </a:extLst>
          </p:cNvPr>
          <p:cNvSpPr txBox="1"/>
          <p:nvPr/>
        </p:nvSpPr>
        <p:spPr>
          <a:xfrm>
            <a:off x="155885" y="639105"/>
            <a:ext cx="5131419" cy="39825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solidFill>
                  <a:schemeClr val="bg1"/>
                </a:solidFill>
                <a:ea typeface="+mn-lt"/>
                <a:cs typeface="+mn-lt"/>
              </a:rPr>
              <a:t>Una ulteriore voce di bilancio da tenere in considerazione della fase di investimento iniziale è il magazzino e l'approvvigionamento prodotti. Per iniziare l'attività è necessario avere un magazzino completo di beni di prima necessità. Il magazzino iniziale è stimabile in base al numero di clienti ed al fattore inaugurazione. Infatti l'intenzione è di fare una grande inaugurazione, dove verranno regalati i tranci di pizza. Basandoci sui dati zonali e le campagne marketing, nel quale entreremo nel dettaglio dopo, stimiamo un bacino di utenza di circa 400 ingressi nella giornata, ossia la preparazione di almeno 200 pizze intere (1/2 pizza a testa). </a:t>
            </a:r>
            <a:endParaRPr lang="it-IT">
              <a:solidFill>
                <a:schemeClr val="bg1"/>
              </a:solidFill>
              <a:ea typeface="+mn-lt"/>
              <a:cs typeface="+mn-lt"/>
            </a:endParaRPr>
          </a:p>
          <a:p>
            <a:pPr algn="l"/>
            <a:endParaRPr lang="it-IT" dirty="0">
              <a:ea typeface="+mn-lt"/>
              <a:cs typeface="+mn-lt"/>
            </a:endParaRPr>
          </a:p>
        </p:txBody>
      </p:sp>
      <p:sp>
        <p:nvSpPr>
          <p:cNvPr id="5" name="CasellaDiTesto 4">
            <a:extLst>
              <a:ext uri="{FF2B5EF4-FFF2-40B4-BE49-F238E27FC236}">
                <a16:creationId xmlns:a16="http://schemas.microsoft.com/office/drawing/2014/main" id="{83592F07-C207-458D-9342-F713024A4FA0}"/>
              </a:ext>
            </a:extLst>
          </p:cNvPr>
          <p:cNvSpPr txBox="1"/>
          <p:nvPr/>
        </p:nvSpPr>
        <p:spPr>
          <a:xfrm>
            <a:off x="5363272" y="432249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solidFill>
                  <a:schemeClr val="bg1"/>
                </a:solidFill>
                <a:ea typeface="+mn-lt"/>
                <a:cs typeface="+mn-lt"/>
              </a:rPr>
              <a:t>Tennendo</a:t>
            </a:r>
            <a:r>
              <a:rPr lang="it-IT" dirty="0">
                <a:solidFill>
                  <a:schemeClr val="bg1"/>
                </a:solidFill>
                <a:ea typeface="+mn-lt"/>
                <a:cs typeface="+mn-lt"/>
              </a:rPr>
              <a:t> in considerazione questo dato, sommandolo all'</a:t>
            </a:r>
            <a:r>
              <a:rPr lang="it-IT" dirty="0" err="1">
                <a:solidFill>
                  <a:schemeClr val="bg1"/>
                </a:solidFill>
                <a:ea typeface="+mn-lt"/>
                <a:cs typeface="+mn-lt"/>
              </a:rPr>
              <a:t>approvigionamento</a:t>
            </a:r>
          </a:p>
          <a:p>
            <a:r>
              <a:rPr lang="it-IT" dirty="0">
                <a:solidFill>
                  <a:schemeClr val="bg1"/>
                </a:solidFill>
                <a:ea typeface="+mn-lt"/>
                <a:cs typeface="+mn-lt"/>
              </a:rPr>
              <a:t>materie di supporto per almeno 2 settimane stimiamo il </a:t>
            </a:r>
            <a:r>
              <a:rPr lang="it-IT" dirty="0" err="1">
                <a:solidFill>
                  <a:schemeClr val="bg1"/>
                </a:solidFill>
                <a:ea typeface="+mn-lt"/>
                <a:cs typeface="+mn-lt"/>
              </a:rPr>
              <a:t>magazziono</a:t>
            </a:r>
            <a:r>
              <a:rPr lang="it-IT" dirty="0">
                <a:solidFill>
                  <a:schemeClr val="bg1"/>
                </a:solidFill>
                <a:ea typeface="+mn-lt"/>
                <a:cs typeface="+mn-lt"/>
              </a:rPr>
              <a:t> inziale come segue</a:t>
            </a:r>
            <a:endParaRPr lang="it-IT">
              <a:solidFill>
                <a:schemeClr val="bg1"/>
              </a:solidFill>
              <a:cs typeface="Calibri"/>
            </a:endParaRPr>
          </a:p>
        </p:txBody>
      </p:sp>
      <p:pic>
        <p:nvPicPr>
          <p:cNvPr id="6" name="Immagine 6" descr="Immagine che contiene screenshot, esterni, blu, verde&#10;&#10;Descrizione generata con affidabilità molto elevata">
            <a:extLst>
              <a:ext uri="{FF2B5EF4-FFF2-40B4-BE49-F238E27FC236}">
                <a16:creationId xmlns:a16="http://schemas.microsoft.com/office/drawing/2014/main" id="{B8293CE9-D3F2-4DE4-B067-7CE12D7699F1}"/>
              </a:ext>
            </a:extLst>
          </p:cNvPr>
          <p:cNvPicPr>
            <a:picLocks noChangeAspect="1"/>
          </p:cNvPicPr>
          <p:nvPr/>
        </p:nvPicPr>
        <p:blipFill>
          <a:blip r:embed="rId3"/>
          <a:stretch>
            <a:fillRect/>
          </a:stretch>
        </p:blipFill>
        <p:spPr>
          <a:xfrm>
            <a:off x="5198328" y="1179789"/>
            <a:ext cx="6831978" cy="2249593"/>
          </a:xfrm>
          <a:prstGeom prst="rect">
            <a:avLst/>
          </a:prstGeom>
        </p:spPr>
      </p:pic>
    </p:spTree>
    <p:extLst>
      <p:ext uri="{BB962C8B-B14F-4D97-AF65-F5344CB8AC3E}">
        <p14:creationId xmlns:p14="http://schemas.microsoft.com/office/powerpoint/2010/main" val="206299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73DA046-F9C1-4C00-8C23-E6D9C7A41A15}"/>
              </a:ext>
            </a:extLst>
          </p:cNvPr>
          <p:cNvSpPr txBox="1"/>
          <p:nvPr/>
        </p:nvSpPr>
        <p:spPr>
          <a:xfrm>
            <a:off x="1197864" y="891540"/>
            <a:ext cx="4898135" cy="13603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a:latin typeface="+mj-lt"/>
                <a:ea typeface="+mj-ea"/>
                <a:cs typeface="+mj-cs"/>
              </a:rPr>
              <a:t>D A T I   T E C N I C I</a:t>
            </a:r>
          </a:p>
        </p:txBody>
      </p:sp>
      <p:sp>
        <p:nvSpPr>
          <p:cNvPr id="14" name="Rectangle 13">
            <a:extLst>
              <a:ext uri="{FF2B5EF4-FFF2-40B4-BE49-F238E27FC236}">
                <a16:creationId xmlns:a16="http://schemas.microsoft.com/office/drawing/2014/main" id="{14909CA5-C1C9-48C7-8689-4B44A82CC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01CC7B37-28D7-44E2-85BB-AC87AC5CE459}"/>
              </a:ext>
            </a:extLst>
          </p:cNvPr>
          <p:cNvSpPr txBox="1"/>
          <p:nvPr/>
        </p:nvSpPr>
        <p:spPr>
          <a:xfrm>
            <a:off x="807573" y="1836600"/>
            <a:ext cx="5956928" cy="234904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Per </a:t>
            </a:r>
            <a:r>
              <a:rPr lang="en-US" sz="2000" dirty="0" err="1"/>
              <a:t>capir</a:t>
            </a:r>
            <a:r>
              <a:rPr lang="en-US" sz="2000" dirty="0"/>
              <a:t> </a:t>
            </a:r>
            <a:r>
              <a:rPr lang="en-US" sz="2000" dirty="0" err="1"/>
              <a:t>meglio</a:t>
            </a:r>
            <a:r>
              <a:rPr lang="en-US" sz="2000" dirty="0"/>
              <a:t> le </a:t>
            </a:r>
            <a:r>
              <a:rPr lang="en-US" sz="2000" dirty="0" err="1"/>
              <a:t>stime</a:t>
            </a:r>
            <a:r>
              <a:rPr lang="en-US" sz="2000" dirty="0"/>
              <a:t> di </a:t>
            </a:r>
            <a:r>
              <a:rPr lang="en-US" sz="2000" dirty="0" err="1"/>
              <a:t>magazzino</a:t>
            </a:r>
            <a:r>
              <a:rPr lang="en-US" sz="2000" dirty="0"/>
              <a:t> date </a:t>
            </a:r>
            <a:r>
              <a:rPr lang="en-US" sz="2000" dirty="0" err="1"/>
              <a:t>nella</a:t>
            </a:r>
            <a:r>
              <a:rPr lang="en-US" sz="2000" dirty="0"/>
              <a:t> </a:t>
            </a:r>
            <a:r>
              <a:rPr lang="en-US" sz="2000" dirty="0" err="1"/>
              <a:t>precedente</a:t>
            </a:r>
            <a:r>
              <a:rPr lang="en-US" sz="2000" dirty="0"/>
              <a:t> </a:t>
            </a:r>
            <a:r>
              <a:rPr lang="en-US" sz="2000" dirty="0" err="1"/>
              <a:t>tabella</a:t>
            </a:r>
            <a:r>
              <a:rPr lang="en-US" sz="2000" dirty="0"/>
              <a:t>, è </a:t>
            </a:r>
            <a:r>
              <a:rPr lang="en-US" sz="2000" dirty="0" err="1"/>
              <a:t>opportuno</a:t>
            </a:r>
            <a:r>
              <a:rPr lang="en-US" sz="2000" dirty="0"/>
              <a:t> </a:t>
            </a:r>
            <a:r>
              <a:rPr lang="en-US" sz="2000" dirty="0" err="1"/>
              <a:t>capire</a:t>
            </a:r>
            <a:r>
              <a:rPr lang="en-US" sz="2000" dirty="0"/>
              <a:t> da </a:t>
            </a:r>
            <a:r>
              <a:rPr lang="en-US" sz="2000" dirty="0" err="1"/>
              <a:t>cosa</a:t>
            </a:r>
            <a:r>
              <a:rPr lang="en-US" sz="2000" dirty="0"/>
              <a:t> e </a:t>
            </a:r>
            <a:r>
              <a:rPr lang="en-US" sz="2000" dirty="0" err="1"/>
              <a:t>quali</a:t>
            </a:r>
            <a:r>
              <a:rPr lang="en-US" sz="2000" dirty="0"/>
              <a:t> </a:t>
            </a:r>
            <a:r>
              <a:rPr lang="en-US" sz="2000" dirty="0" err="1"/>
              <a:t>sono</a:t>
            </a:r>
            <a:r>
              <a:rPr lang="en-US" sz="2000" dirty="0"/>
              <a:t> le </a:t>
            </a:r>
            <a:r>
              <a:rPr lang="en-US" sz="2000" dirty="0" err="1"/>
              <a:t>quantità</a:t>
            </a:r>
            <a:r>
              <a:rPr lang="en-US" sz="2000" dirty="0"/>
              <a:t> </a:t>
            </a:r>
            <a:r>
              <a:rPr lang="en-US" sz="2000" dirty="0" err="1"/>
              <a:t>minime</a:t>
            </a:r>
            <a:r>
              <a:rPr lang="en-US" sz="2000" dirty="0"/>
              <a:t> per fare una pizza. </a:t>
            </a:r>
            <a:r>
              <a:rPr lang="en-US" sz="2000" dirty="0" err="1"/>
              <a:t>Questo</a:t>
            </a:r>
            <a:r>
              <a:rPr lang="en-US" sz="2000" dirty="0"/>
              <a:t> </a:t>
            </a:r>
            <a:r>
              <a:rPr lang="en-US" sz="2000" dirty="0" err="1"/>
              <a:t>dato</a:t>
            </a:r>
            <a:r>
              <a:rPr lang="en-US" sz="2000" dirty="0"/>
              <a:t> </a:t>
            </a:r>
            <a:r>
              <a:rPr lang="en-US" sz="2000" dirty="0" err="1"/>
              <a:t>sarà</a:t>
            </a:r>
            <a:r>
              <a:rPr lang="en-US" sz="2000" dirty="0"/>
              <a:t> </a:t>
            </a:r>
            <a:r>
              <a:rPr lang="en-US" sz="2000" dirty="0" err="1"/>
              <a:t>necessario</a:t>
            </a:r>
            <a:r>
              <a:rPr lang="en-US" sz="2000" dirty="0"/>
              <a:t> </a:t>
            </a:r>
            <a:r>
              <a:rPr lang="en-US" sz="2000" dirty="0" err="1"/>
              <a:t>più</a:t>
            </a:r>
            <a:r>
              <a:rPr lang="en-US" sz="2000" dirty="0"/>
              <a:t> </a:t>
            </a:r>
            <a:r>
              <a:rPr lang="en-US" sz="2000" dirty="0" err="1"/>
              <a:t>avati</a:t>
            </a:r>
            <a:r>
              <a:rPr lang="en-US" sz="2000" dirty="0"/>
              <a:t> per </a:t>
            </a:r>
            <a:r>
              <a:rPr lang="en-US" sz="2000" dirty="0" err="1"/>
              <a:t>stimare</a:t>
            </a:r>
            <a:r>
              <a:rPr lang="en-US" sz="2000" dirty="0"/>
              <a:t> </a:t>
            </a:r>
            <a:r>
              <a:rPr lang="en-US" sz="2000" dirty="0" err="1"/>
              <a:t>i</a:t>
            </a:r>
            <a:r>
              <a:rPr lang="en-US" sz="2000" dirty="0"/>
              <a:t> </a:t>
            </a:r>
            <a:r>
              <a:rPr lang="en-US" sz="2000" dirty="0" err="1"/>
              <a:t>costi</a:t>
            </a:r>
            <a:r>
              <a:rPr lang="en-US" sz="2000" dirty="0"/>
              <a:t> </a:t>
            </a:r>
            <a:r>
              <a:rPr lang="en-US" sz="2000" dirty="0" err="1"/>
              <a:t>variabili</a:t>
            </a:r>
            <a:r>
              <a:rPr lang="en-US" sz="2000" dirty="0"/>
              <a:t> in </a:t>
            </a:r>
            <a:r>
              <a:rPr lang="en-US" sz="2000" dirty="0" err="1"/>
              <a:t>bilancio</a:t>
            </a:r>
            <a:r>
              <a:rPr lang="en-US" sz="2000" dirty="0"/>
              <a:t> e in cash flow. Nella </a:t>
            </a:r>
            <a:r>
              <a:rPr lang="en-US" sz="2000" dirty="0" err="1"/>
              <a:t>seguente</a:t>
            </a:r>
            <a:r>
              <a:rPr lang="en-US" sz="2000" dirty="0"/>
              <a:t> </a:t>
            </a:r>
            <a:r>
              <a:rPr lang="en-US" sz="2000" dirty="0" err="1"/>
              <a:t>tabella</a:t>
            </a:r>
            <a:r>
              <a:rPr lang="en-US" sz="2000" dirty="0"/>
              <a:t> </a:t>
            </a:r>
            <a:r>
              <a:rPr lang="en-US" sz="2000" dirty="0" err="1"/>
              <a:t>analizziamo</a:t>
            </a:r>
            <a:r>
              <a:rPr lang="en-US" sz="2000" dirty="0"/>
              <a:t> </a:t>
            </a:r>
            <a:r>
              <a:rPr lang="en-US" sz="2000" dirty="0" err="1"/>
              <a:t>nel</a:t>
            </a:r>
            <a:r>
              <a:rPr lang="en-US" sz="2000" dirty="0"/>
              <a:t> </a:t>
            </a:r>
            <a:r>
              <a:rPr lang="en-US" sz="2000" dirty="0" err="1"/>
              <a:t>dettaglio</a:t>
            </a:r>
            <a:r>
              <a:rPr lang="en-US" sz="2000" dirty="0"/>
              <a:t> </a:t>
            </a:r>
            <a:r>
              <a:rPr lang="en-US" sz="2000" dirty="0" err="1"/>
              <a:t>i</a:t>
            </a:r>
            <a:r>
              <a:rPr lang="en-US" sz="2000" dirty="0"/>
              <a:t> </a:t>
            </a:r>
            <a:r>
              <a:rPr lang="en-US" sz="2000" dirty="0" err="1"/>
              <a:t>componenti</a:t>
            </a:r>
            <a:r>
              <a:rPr lang="en-US" sz="2000" dirty="0"/>
              <a:t> </a:t>
            </a:r>
            <a:r>
              <a:rPr lang="en-US" sz="2000" dirty="0" err="1"/>
              <a:t>necessari</a:t>
            </a:r>
            <a:r>
              <a:rPr lang="en-US" sz="2000" dirty="0"/>
              <a:t> e </a:t>
            </a:r>
            <a:r>
              <a:rPr lang="en-US" sz="2000" dirty="0" err="1"/>
              <a:t>stimiamo</a:t>
            </a:r>
            <a:r>
              <a:rPr lang="en-US" sz="2000" dirty="0"/>
              <a:t> </a:t>
            </a:r>
            <a:r>
              <a:rPr lang="en-US" sz="2000" dirty="0" err="1"/>
              <a:t>il</a:t>
            </a:r>
            <a:r>
              <a:rPr lang="en-US" sz="2000" dirty="0"/>
              <a:t> </a:t>
            </a:r>
            <a:r>
              <a:rPr lang="en-US" sz="2000" dirty="0" err="1"/>
              <a:t>costo</a:t>
            </a:r>
            <a:r>
              <a:rPr lang="en-US" sz="2000" dirty="0"/>
              <a:t> </a:t>
            </a:r>
            <a:r>
              <a:rPr lang="en-US" sz="2000" dirty="0" err="1"/>
              <a:t>materia</a:t>
            </a:r>
            <a:r>
              <a:rPr lang="en-US" sz="2000" dirty="0"/>
              <a:t> </a:t>
            </a:r>
            <a:r>
              <a:rPr lang="en-US" sz="2000" dirty="0" err="1"/>
              <a:t>diretto</a:t>
            </a:r>
            <a:r>
              <a:rPr lang="en-US" sz="2000" dirty="0"/>
              <a:t> e </a:t>
            </a:r>
            <a:r>
              <a:rPr lang="en-US" sz="2000" dirty="0" err="1"/>
              <a:t>i</a:t>
            </a:r>
            <a:r>
              <a:rPr lang="en-US" sz="2000" dirty="0"/>
              <a:t> </a:t>
            </a:r>
            <a:r>
              <a:rPr lang="en-US" sz="2000" dirty="0" err="1"/>
              <a:t>costi</a:t>
            </a:r>
            <a:r>
              <a:rPr lang="en-US" sz="2000" dirty="0"/>
              <a:t> </a:t>
            </a:r>
            <a:r>
              <a:rPr lang="en-US" sz="2000" dirty="0" err="1"/>
              <a:t>indiretti</a:t>
            </a:r>
            <a:r>
              <a:rPr lang="en-US" sz="2000" dirty="0"/>
              <a:t> per fare una pizza di </a:t>
            </a:r>
            <a:r>
              <a:rPr lang="en-US" sz="2000" dirty="0" err="1"/>
              <a:t>ottima</a:t>
            </a:r>
            <a:r>
              <a:rPr lang="en-US" sz="2000" dirty="0"/>
              <a:t> </a:t>
            </a:r>
            <a:r>
              <a:rPr lang="en-US" sz="2000" dirty="0" err="1"/>
              <a:t>qulità</a:t>
            </a:r>
            <a:r>
              <a:rPr lang="en-US" sz="2000" dirty="0"/>
              <a:t>: </a:t>
            </a:r>
          </a:p>
        </p:txBody>
      </p:sp>
      <p:pic>
        <p:nvPicPr>
          <p:cNvPr id="7" name="Immagine 7" descr="Immagine che contiene cibo, tavolo, pizza, interni&#10;&#10;Descrizione generata con affidabilità molto elevata">
            <a:extLst>
              <a:ext uri="{FF2B5EF4-FFF2-40B4-BE49-F238E27FC236}">
                <a16:creationId xmlns:a16="http://schemas.microsoft.com/office/drawing/2014/main" id="{03763E35-9D9B-4CDB-B2CC-DAE1FE6E2E93}"/>
              </a:ext>
            </a:extLst>
          </p:cNvPr>
          <p:cNvPicPr>
            <a:picLocks noChangeAspect="1"/>
          </p:cNvPicPr>
          <p:nvPr/>
        </p:nvPicPr>
        <p:blipFill>
          <a:blip r:embed="rId2"/>
          <a:stretch>
            <a:fillRect/>
          </a:stretch>
        </p:blipFill>
        <p:spPr>
          <a:xfrm>
            <a:off x="7063773" y="891540"/>
            <a:ext cx="3927481" cy="2385945"/>
          </a:xfrm>
          <a:prstGeom prst="rect">
            <a:avLst/>
          </a:prstGeom>
          <a:effectLst>
            <a:outerShdw blurRad="406400" dist="317500" dir="5400000" sx="89000" sy="89000" rotWithShape="0">
              <a:prstClr val="black">
                <a:alpha val="15000"/>
              </a:prstClr>
            </a:outerShdw>
          </a:effectLst>
        </p:spPr>
      </p:pic>
      <p:pic>
        <p:nvPicPr>
          <p:cNvPr id="5" name="Immagine 5" descr="Immagine che contiene blu&#10;&#10;Descrizione generata con affidabilità molto elevata">
            <a:extLst>
              <a:ext uri="{FF2B5EF4-FFF2-40B4-BE49-F238E27FC236}">
                <a16:creationId xmlns:a16="http://schemas.microsoft.com/office/drawing/2014/main" id="{6CA1976C-1CC6-43B7-BDA1-1E8ADE69F83A}"/>
              </a:ext>
            </a:extLst>
          </p:cNvPr>
          <p:cNvPicPr>
            <a:picLocks noChangeAspect="1"/>
          </p:cNvPicPr>
          <p:nvPr/>
        </p:nvPicPr>
        <p:blipFill>
          <a:blip r:embed="rId3"/>
          <a:stretch>
            <a:fillRect/>
          </a:stretch>
        </p:blipFill>
        <p:spPr>
          <a:xfrm>
            <a:off x="802946" y="4509821"/>
            <a:ext cx="4493949" cy="921259"/>
          </a:xfrm>
          <a:prstGeom prst="rect">
            <a:avLst/>
          </a:prstGeom>
          <a:effectLst>
            <a:outerShdw blurRad="406400" dist="317500" dir="5400000" sx="89000" sy="89000" rotWithShape="0">
              <a:prstClr val="black">
                <a:alpha val="15000"/>
              </a:prstClr>
            </a:outerShdw>
          </a:effectLst>
        </p:spPr>
      </p:pic>
      <p:sp>
        <p:nvSpPr>
          <p:cNvPr id="6" name="CasellaDiTesto 5">
            <a:extLst>
              <a:ext uri="{FF2B5EF4-FFF2-40B4-BE49-F238E27FC236}">
                <a16:creationId xmlns:a16="http://schemas.microsoft.com/office/drawing/2014/main" id="{CA15605F-BC4B-4F0E-8F5D-89E2AD1905D1}"/>
              </a:ext>
            </a:extLst>
          </p:cNvPr>
          <p:cNvSpPr txBox="1"/>
          <p:nvPr/>
        </p:nvSpPr>
        <p:spPr>
          <a:xfrm>
            <a:off x="5489885" y="4086689"/>
            <a:ext cx="620937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it-IT" dirty="0">
                <a:ea typeface="+mn-lt"/>
                <a:cs typeface="+mn-lt"/>
              </a:rPr>
              <a:t>Nella tabella ho voluto elencare i vari ingredienti che formano la classica pizza, ma suddividendo su tre classi di prodotto differente: il costo minimo fa riferimento ad esempio ad una pizza margherita, il costo medio ad una pizza farcita con ingredienti base, mentre il costo massimo lo attribuiamo ad una pizza "premium" con ingredienti più raffinati ed una base di mozzarella di bufala o burrata campana. Infine abbiamo ipotizzato una media ponderata dando una costante al costo medio della pizza al pizzaiolo ossia 3,27 €</a:t>
            </a:r>
            <a:endParaRPr lang="it-IT">
              <a:cs typeface="Calibri"/>
            </a:endParaRPr>
          </a:p>
        </p:txBody>
      </p:sp>
    </p:spTree>
    <p:extLst>
      <p:ext uri="{BB962C8B-B14F-4D97-AF65-F5344CB8AC3E}">
        <p14:creationId xmlns:p14="http://schemas.microsoft.com/office/powerpoint/2010/main" val="2604312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
  <cp:revision>824</cp:revision>
  <dcterms:created xsi:type="dcterms:W3CDTF">2020-06-04T08:31:38Z</dcterms:created>
  <dcterms:modified xsi:type="dcterms:W3CDTF">2020-06-08T13:15:01Z</dcterms:modified>
</cp:coreProperties>
</file>