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313" r:id="rId2"/>
    <p:sldId id="322" r:id="rId3"/>
    <p:sldId id="332" r:id="rId4"/>
    <p:sldId id="327" r:id="rId5"/>
    <p:sldId id="331" r:id="rId6"/>
    <p:sldId id="328" r:id="rId7"/>
    <p:sldId id="333" r:id="rId8"/>
    <p:sldId id="329" r:id="rId9"/>
    <p:sldId id="330" r:id="rId10"/>
    <p:sldId id="265" r:id="rId11"/>
  </p:sldIdLst>
  <p:sldSz cx="9144000" cy="5715000" type="screen16x1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C927"/>
    <a:srgbClr val="7FA530"/>
    <a:srgbClr val="838383"/>
    <a:srgbClr val="90B431"/>
    <a:srgbClr val="C9CACC"/>
    <a:srgbClr val="98C827"/>
    <a:srgbClr val="000000"/>
    <a:srgbClr val="7A4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89643" autoAdjust="0"/>
  </p:normalViewPr>
  <p:slideViewPr>
    <p:cSldViewPr snapToGrid="0" snapToObjects="1">
      <p:cViewPr varScale="1">
        <p:scale>
          <a:sx n="117" d="100"/>
          <a:sy n="117" d="100"/>
        </p:scale>
        <p:origin x="1134" y="120"/>
      </p:cViewPr>
      <p:guideLst>
        <p:guide orient="horz" pos="2160"/>
        <p:guide pos="2880"/>
        <p:guide orient="horz" pos="1800"/>
      </p:guideLst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6C5B6-A18E-BC44-8633-2BCCBE541ACF}" type="datetimeFigureOut">
              <a:rPr lang="es-ES" smtClean="0"/>
              <a:t>22/05/2018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7787E-34AC-214E-A4FE-9960713E5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72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7787E-34AC-214E-A4FE-9960713E50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88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7787E-34AC-214E-A4FE-9960713E50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67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7787E-34AC-214E-A4FE-9960713E50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3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WITHOU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B88A-FD16-7845-9523-F47A5E223E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556164" y="1305712"/>
            <a:ext cx="8130636" cy="361526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b="0" i="0" baseline="0"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body</a:t>
            </a:r>
            <a:r>
              <a:rPr lang="es-ES_tradnl" dirty="0" smtClean="0"/>
              <a:t> </a:t>
            </a:r>
            <a:r>
              <a:rPr lang="es-ES_tradnl" dirty="0" err="1" smtClean="0"/>
              <a:t>text</a:t>
            </a:r>
            <a:r>
              <a:rPr lang="es-ES_tradnl" dirty="0" smtClean="0"/>
              <a:t> WITHOUT </a:t>
            </a:r>
            <a:r>
              <a:rPr lang="es-ES_tradnl" dirty="0" err="1" smtClean="0"/>
              <a:t>bullet</a:t>
            </a:r>
            <a:r>
              <a:rPr lang="es-ES_tradnl" dirty="0" smtClean="0"/>
              <a:t> </a:t>
            </a:r>
            <a:r>
              <a:rPr lang="es-ES_tradnl" dirty="0" err="1" smtClean="0"/>
              <a:t>points</a:t>
            </a:r>
            <a:r>
              <a:rPr lang="es-ES_tradnl" dirty="0" smtClean="0"/>
              <a:t>. </a:t>
            </a:r>
            <a:r>
              <a:rPr lang="en-US" dirty="0" smtClean="0"/>
              <a:t>Helvetica 32pts. 12pts of spacing after paragraph.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87629"/>
            <a:ext cx="8229600" cy="733371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838383"/>
                </a:solidFill>
                <a:latin typeface="Arial"/>
                <a:cs typeface="Arial"/>
              </a:defRPr>
            </a:lvl1pPr>
          </a:lstStyle>
          <a:p>
            <a:r>
              <a:rPr lang="es-ES_tradnl" dirty="0" err="1" smtClean="0"/>
              <a:t>Title</a:t>
            </a:r>
            <a:r>
              <a:rPr lang="es-ES_tradnl" dirty="0" smtClean="0"/>
              <a:t>, Museo 36pts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B88A-FD16-7845-9523-F47A5E223E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575585" y="1292490"/>
            <a:ext cx="8111219" cy="3587426"/>
          </a:xfrm>
        </p:spPr>
        <p:txBody>
          <a:bodyPr/>
          <a:lstStyle>
            <a:lvl1pPr marL="342900" indent="-342900">
              <a:buClr>
                <a:srgbClr val="98C827"/>
              </a:buClr>
              <a:buSzPct val="70000"/>
              <a:buFont typeface="Lucida Grande"/>
              <a:buChar char="▶"/>
              <a:defRPr sz="2400" baseline="0">
                <a:latin typeface="Helvetica"/>
                <a:cs typeface="Helvetica"/>
              </a:defRPr>
            </a:lvl1pPr>
            <a:lvl2pPr marL="808038" indent="-350838">
              <a:buClr>
                <a:srgbClr val="98C827"/>
              </a:buClr>
              <a:buSzPct val="70000"/>
              <a:buFont typeface="Lucida Grande"/>
              <a:buChar char="▶"/>
              <a:defRPr sz="2400">
                <a:latin typeface="Helvetica"/>
                <a:cs typeface="Helvetica"/>
              </a:defRPr>
            </a:lvl2pPr>
            <a:lvl3pPr marL="1254125" indent="-339725">
              <a:buClr>
                <a:srgbClr val="98C827"/>
              </a:buClr>
              <a:buSzPct val="70000"/>
              <a:buFont typeface="Lucida Grande"/>
              <a:buChar char="▶"/>
              <a:defRPr sz="2400" baseline="0">
                <a:latin typeface="Helvetica"/>
                <a:cs typeface="Helvetica"/>
              </a:defRPr>
            </a:lvl3pPr>
            <a:lvl4pPr marL="1698625" indent="-327025">
              <a:buClr>
                <a:srgbClr val="98C827"/>
              </a:buClr>
              <a:buSzPct val="70000"/>
              <a:buFont typeface="Lucida Grande"/>
              <a:buChar char="▶"/>
              <a:defRPr sz="2400">
                <a:latin typeface="Helvetica"/>
                <a:cs typeface="Helvetica"/>
              </a:defRPr>
            </a:lvl4pPr>
          </a:lstStyle>
          <a:p>
            <a:pPr lvl="0"/>
            <a:r>
              <a:rPr lang="es-ES_tradnl" dirty="0" smtClean="0"/>
              <a:t>1st </a:t>
            </a:r>
            <a:r>
              <a:rPr lang="es-ES_tradnl" dirty="0" err="1" smtClean="0"/>
              <a:t>Level</a:t>
            </a:r>
            <a:r>
              <a:rPr lang="es-ES_tradnl" dirty="0" smtClean="0"/>
              <a:t>, </a:t>
            </a:r>
            <a:r>
              <a:rPr lang="es-ES_tradnl" dirty="0" err="1" smtClean="0"/>
              <a:t>Helvetica</a:t>
            </a:r>
            <a:r>
              <a:rPr lang="es-ES_tradnl" dirty="0" smtClean="0"/>
              <a:t> 24pts, </a:t>
            </a:r>
            <a:r>
              <a:rPr lang="es-ES_tradnl" dirty="0" err="1" smtClean="0"/>
              <a:t>bullet</a:t>
            </a:r>
            <a:r>
              <a:rPr lang="es-ES_tradnl" dirty="0" smtClean="0"/>
              <a:t> 70%</a:t>
            </a:r>
          </a:p>
          <a:p>
            <a:pPr lvl="1"/>
            <a:r>
              <a:rPr lang="es-ES_tradnl" dirty="0" smtClean="0"/>
              <a:t>2nd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smtClean="0"/>
              <a:t>3rd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smtClean="0"/>
              <a:t>4th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endParaRPr lang="es-ES_tradnl" dirty="0" smtClean="0"/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87629"/>
            <a:ext cx="8229600" cy="733371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838383"/>
                </a:solidFill>
                <a:latin typeface="Arial"/>
                <a:cs typeface="Arial"/>
              </a:defRPr>
            </a:lvl1pPr>
          </a:lstStyle>
          <a:p>
            <a:r>
              <a:rPr lang="es-ES_tradnl" dirty="0" err="1" smtClean="0"/>
              <a:t>Title</a:t>
            </a:r>
            <a:r>
              <a:rPr lang="es-ES_tradnl" dirty="0" smtClean="0"/>
              <a:t>, Museo 36pts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29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s and ballo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B88A-FD16-7845-9523-F47A5E223E5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87629"/>
            <a:ext cx="8229600" cy="733371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838383"/>
                </a:solidFill>
                <a:latin typeface="Arial"/>
                <a:cs typeface="Arial"/>
              </a:defRPr>
            </a:lvl1pPr>
          </a:lstStyle>
          <a:p>
            <a:r>
              <a:rPr lang="es-ES_tradnl" dirty="0" err="1" smtClean="0"/>
              <a:t>Title</a:t>
            </a:r>
            <a:r>
              <a:rPr lang="es-ES_tradnl" dirty="0" smtClean="0"/>
              <a:t>, Museo 36pts</a:t>
            </a: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1" hasCustomPrompt="1"/>
          </p:nvPr>
        </p:nvSpPr>
        <p:spPr>
          <a:xfrm>
            <a:off x="457200" y="2749249"/>
            <a:ext cx="3781822" cy="2295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8" name="Marcador de contenido 5"/>
          <p:cNvSpPr>
            <a:spLocks noGrp="1"/>
          </p:cNvSpPr>
          <p:nvPr>
            <p:ph sz="quarter" idx="12" hasCustomPrompt="1"/>
          </p:nvPr>
        </p:nvSpPr>
        <p:spPr>
          <a:xfrm>
            <a:off x="4904978" y="2749249"/>
            <a:ext cx="3781822" cy="2295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43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B88A-FD16-7845-9523-F47A5E223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08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r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B88A-FD16-7845-9523-F47A5E223E5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hape 180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17945" y="1484180"/>
            <a:ext cx="1423232" cy="345122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Llamada rectangular redondeada 7"/>
          <p:cNvSpPr/>
          <p:nvPr userDrawn="1"/>
        </p:nvSpPr>
        <p:spPr>
          <a:xfrm>
            <a:off x="2032570" y="113162"/>
            <a:ext cx="2705056" cy="1191728"/>
          </a:xfrm>
          <a:prstGeom prst="wedgeRoundRectCallout">
            <a:avLst>
              <a:gd name="adj1" fmla="val -37278"/>
              <a:gd name="adj2" fmla="val 69071"/>
              <a:gd name="adj3" fmla="val 16667"/>
            </a:avLst>
          </a:prstGeom>
          <a:solidFill>
            <a:srgbClr val="90B4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Clr>
                <a:srgbClr val="98C827"/>
              </a:buClr>
              <a:buSzPct val="70000"/>
              <a:buFont typeface="Lucida Grande"/>
              <a:buNone/>
            </a:pPr>
            <a:r>
              <a:rPr lang="en-US" sz="3600" dirty="0" smtClean="0">
                <a:solidFill>
                  <a:schemeClr val="bg1"/>
                </a:solidFill>
                <a:latin typeface="Arial"/>
                <a:cs typeface="Arial"/>
              </a:rPr>
              <a:t>Thank you!</a:t>
            </a:r>
            <a:endParaRPr lang="en-US" sz="3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9360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B88A-FD16-7845-9523-F47A5E223E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1630132" y="5372243"/>
            <a:ext cx="2852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38383"/>
                </a:solidFill>
                <a:latin typeface="Arial"/>
                <a:cs typeface="Arial"/>
              </a:rPr>
              <a:t>© 2018 Simosol Oy.</a:t>
            </a:r>
            <a:r>
              <a:rPr lang="en-US" sz="1200" baseline="0" dirty="0" smtClean="0">
                <a:solidFill>
                  <a:srgbClr val="838383"/>
                </a:solidFill>
                <a:latin typeface="Arial"/>
                <a:cs typeface="Arial"/>
              </a:rPr>
              <a:t> All rights reserved.</a:t>
            </a:r>
            <a:endParaRPr lang="en-US" sz="1200" dirty="0">
              <a:solidFill>
                <a:srgbClr val="838383"/>
              </a:solidFill>
              <a:latin typeface="Arial"/>
              <a:cs typeface="Arial"/>
            </a:endParaRPr>
          </a:p>
        </p:txBody>
      </p:sp>
      <p:pic>
        <p:nvPicPr>
          <p:cNvPr id="9" name="Imagen 8" descr="simosol_logo_transp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91" y="5357302"/>
            <a:ext cx="1209823" cy="2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1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2" r:id="rId2"/>
    <p:sldLayoutId id="2147483663" r:id="rId3"/>
    <p:sldLayoutId id="2147483670" r:id="rId4"/>
    <p:sldLayoutId id="2147483669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jussi.rasinmaki@simosol.f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FIMS Workshop </a:t>
            </a:r>
            <a:r>
              <a:rPr lang="mr-IN" dirty="0"/>
              <a:t>2018-05-</a:t>
            </a:r>
            <a:r>
              <a:rPr lang="mr-IN" dirty="0" smtClean="0"/>
              <a:t>2</a:t>
            </a:r>
            <a:r>
              <a:rPr lang="fi-FI" dirty="0" smtClean="0"/>
              <a:t>2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021671"/>
            <a:ext cx="8064500" cy="42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2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8"/>
          <p:cNvSpPr txBox="1">
            <a:spLocks/>
          </p:cNvSpPr>
          <p:nvPr/>
        </p:nvSpPr>
        <p:spPr>
          <a:xfrm>
            <a:off x="3358513" y="2171207"/>
            <a:ext cx="5328291" cy="259147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8C827"/>
              </a:buClr>
              <a:buSzPct val="70000"/>
              <a:buFontTx/>
              <a:buNone/>
              <a:tabLst/>
              <a:defRPr sz="28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808038" indent="-350838" algn="l" defTabSz="457200" rtl="0" eaLnBrk="1" latinLnBrk="0" hangingPunct="1">
              <a:spcBef>
                <a:spcPct val="20000"/>
              </a:spcBef>
              <a:buClr>
                <a:srgbClr val="98C827"/>
              </a:buClr>
              <a:buSzPct val="70000"/>
              <a:buFont typeface="Lucida Grande"/>
              <a:buChar char="▶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4125" indent="-339725" algn="l" defTabSz="457200" rtl="0" eaLnBrk="1" latinLnBrk="0" hangingPunct="1">
              <a:spcBef>
                <a:spcPct val="20000"/>
              </a:spcBef>
              <a:buClr>
                <a:srgbClr val="98C827"/>
              </a:buClr>
              <a:buSzPct val="70000"/>
              <a:buFont typeface="Lucida Grande"/>
              <a:buChar char="▶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8625" indent="-327025" algn="l" defTabSz="457200" rtl="0" eaLnBrk="1" latinLnBrk="0" hangingPunct="1">
              <a:spcBef>
                <a:spcPct val="20000"/>
              </a:spcBef>
              <a:buClr>
                <a:srgbClr val="98C827"/>
              </a:buClr>
              <a:buSzPct val="70000"/>
              <a:buFont typeface="Lucida Grande"/>
              <a:buChar char="▶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Jussi Rasinmäki</a:t>
            </a:r>
          </a:p>
          <a:p>
            <a:r>
              <a:rPr lang="es-ES_tradnl" dirty="0">
                <a:hlinkClick r:id="rId3"/>
              </a:rPr>
              <a:t>jussi.rasinmaki@</a:t>
            </a:r>
            <a:r>
              <a:rPr lang="es-ES_tradnl" dirty="0" smtClean="0">
                <a:hlinkClick r:id="rId3"/>
              </a:rPr>
              <a:t>simosol.fi</a:t>
            </a:r>
            <a:endParaRPr lang="es-ES_tradnl" dirty="0" smtClean="0"/>
          </a:p>
          <a:p>
            <a:r>
              <a:rPr lang="mr-IN" dirty="0" smtClean="0"/>
              <a:t>+</a:t>
            </a:r>
            <a:r>
              <a:rPr lang="mr-IN" dirty="0"/>
              <a:t>358-400-382364</a:t>
            </a:r>
            <a:endParaRPr lang="es-ES_tradnl" dirty="0" smtClean="0"/>
          </a:p>
          <a:p>
            <a:r>
              <a:rPr lang="es-ES_tradnl" dirty="0" smtClean="0"/>
              <a:t>http://</a:t>
            </a:r>
            <a:r>
              <a:rPr lang="es-ES_tradnl" dirty="0" err="1" smtClean="0"/>
              <a:t>www.simosol.fi</a:t>
            </a:r>
            <a:endParaRPr lang="es-ES_tradnl" dirty="0" smtClean="0"/>
          </a:p>
          <a:p>
            <a:r>
              <a:rPr lang="es-ES_tradnl" dirty="0" smtClean="0"/>
              <a:t>http://</a:t>
            </a:r>
            <a:r>
              <a:rPr lang="es-ES_tradnl" dirty="0" err="1" smtClean="0"/>
              <a:t>www.simosol.fi</a:t>
            </a:r>
            <a:r>
              <a:rPr lang="es-ES_tradnl" dirty="0" smtClean="0"/>
              <a:t>/</a:t>
            </a:r>
            <a:r>
              <a:rPr lang="es-ES_tradnl" dirty="0" err="1" smtClean="0"/>
              <a:t>iptim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6083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of FIMS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921000"/>
            <a:ext cx="6350000" cy="1092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" y="3073400"/>
            <a:ext cx="2476500" cy="19685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5400000">
            <a:off x="1533774" y="2349130"/>
            <a:ext cx="671860" cy="4122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797300" y="3670300"/>
            <a:ext cx="405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Industry analysis; forest resource analysis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797300" y="447040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Administration; official statistics</a:t>
            </a:r>
            <a:endParaRPr lang="en-GB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2349500" y="4572000"/>
            <a:ext cx="1447800" cy="83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>
            <a:off x="2349500" y="3854966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3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Different user roles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of FIMS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146" y="717800"/>
            <a:ext cx="23622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2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architecture of FIMS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73" y="1155700"/>
            <a:ext cx="7115827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5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architecture of FIMS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30" y="1282700"/>
            <a:ext cx="796817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4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UPDATED MATERIAL</a:t>
            </a:r>
            <a:r>
              <a:rPr lang="en-GB" b="1" dirty="0">
                <a:solidFill>
                  <a:srgbClr val="FF0000"/>
                </a:solidFill>
              </a:rPr>
              <a:t>: http://</a:t>
            </a:r>
            <a:r>
              <a:rPr lang="en-GB" b="1" dirty="0" err="1">
                <a:solidFill>
                  <a:srgbClr val="FF0000"/>
                </a:solidFill>
              </a:rPr>
              <a:t>tinyurl.com</a:t>
            </a:r>
            <a:r>
              <a:rPr lang="en-GB" b="1" dirty="0">
                <a:solidFill>
                  <a:srgbClr val="FF0000"/>
                </a:solidFill>
              </a:rPr>
              <a:t>/yc8u8esv</a:t>
            </a:r>
          </a:p>
          <a:p>
            <a:r>
              <a:rPr lang="en-GB" dirty="0" smtClean="0"/>
              <a:t>First </a:t>
            </a:r>
            <a:r>
              <a:rPr lang="en-GB" dirty="0"/>
              <a:t>the server part of FIMS: </a:t>
            </a:r>
            <a:br>
              <a:rPr lang="en-GB" dirty="0"/>
            </a:br>
            <a:r>
              <a:rPr lang="en-GB" sz="2800" i="1" dirty="0">
                <a:solidFill>
                  <a:srgbClr val="C0504D"/>
                </a:solidFill>
              </a:rPr>
              <a:t>FIMS back-end installation </a:t>
            </a:r>
            <a:r>
              <a:rPr lang="en-GB" sz="2800" i="1" dirty="0" err="1" smtClean="0">
                <a:solidFill>
                  <a:srgbClr val="C0504D"/>
                </a:solidFill>
              </a:rPr>
              <a:t>guide.pdf</a:t>
            </a:r>
            <a:r>
              <a:rPr lang="en-GB" sz="2800" i="1" dirty="0" smtClean="0">
                <a:solidFill>
                  <a:srgbClr val="C0504D"/>
                </a:solidFill>
              </a:rPr>
              <a:t/>
            </a:r>
            <a:br>
              <a:rPr lang="en-GB" sz="2800" i="1" dirty="0" smtClean="0">
                <a:solidFill>
                  <a:srgbClr val="C0504D"/>
                </a:solidFill>
              </a:rPr>
            </a:br>
            <a:r>
              <a:rPr lang="en-GB" dirty="0" smtClean="0"/>
              <a:t>until this is running:</a:t>
            </a:r>
            <a:br>
              <a:rPr lang="en-GB" dirty="0" smtClean="0"/>
            </a:br>
            <a:r>
              <a:rPr lang="en-GB" sz="2800" i="1" dirty="0" smtClean="0">
                <a:solidFill>
                  <a:schemeClr val="accent2"/>
                </a:solidFill>
              </a:rPr>
              <a:t>python </a:t>
            </a:r>
            <a:r>
              <a:rPr lang="en-GB" sz="2800" i="1" dirty="0" err="1" smtClean="0">
                <a:solidFill>
                  <a:schemeClr val="accent2"/>
                </a:solidFill>
              </a:rPr>
              <a:t>build_env.py</a:t>
            </a:r>
            <a:r>
              <a:rPr lang="en-GB" sz="2800" i="1" dirty="0" smtClean="0">
                <a:solidFill>
                  <a:schemeClr val="accent2"/>
                </a:solidFill>
              </a:rPr>
              <a:t/>
            </a:r>
            <a:br>
              <a:rPr lang="en-GB" sz="2800" i="1" dirty="0" smtClean="0">
                <a:solidFill>
                  <a:schemeClr val="accent2"/>
                </a:solidFill>
              </a:rPr>
            </a:br>
            <a:r>
              <a:rPr lang="en-GB" dirty="0" smtClean="0"/>
              <a:t>that will take some time to complete</a:t>
            </a:r>
          </a:p>
          <a:p>
            <a:r>
              <a:rPr lang="en-GB" dirty="0" smtClean="0"/>
              <a:t>While the above is running, </a:t>
            </a:r>
            <a:r>
              <a:rPr lang="en-GB" dirty="0"/>
              <a:t>proceed with:</a:t>
            </a:r>
            <a:br>
              <a:rPr lang="en-GB" dirty="0"/>
            </a:br>
            <a:r>
              <a:rPr lang="en-GB" sz="2800" i="1" dirty="0">
                <a:ln>
                  <a:solidFill>
                    <a:schemeClr val="accent2"/>
                  </a:solidFill>
                </a:ln>
                <a:solidFill>
                  <a:srgbClr val="C0504D"/>
                </a:solidFill>
              </a:rPr>
              <a:t>FIMS front-end installation </a:t>
            </a:r>
            <a:r>
              <a:rPr lang="en-GB" sz="2800" i="1" dirty="0" err="1">
                <a:ln>
                  <a:solidFill>
                    <a:schemeClr val="accent2"/>
                  </a:solidFill>
                </a:ln>
                <a:solidFill>
                  <a:srgbClr val="C0504D"/>
                </a:solidFill>
              </a:rPr>
              <a:t>guide.pdf</a:t>
            </a:r>
            <a:endParaRPr lang="en-GB" sz="2800" i="1" dirty="0">
              <a:ln>
                <a:solidFill>
                  <a:schemeClr val="accent2"/>
                </a:solidFill>
              </a:ln>
              <a:solidFill>
                <a:srgbClr val="C0504D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Setting up development environment of FIMS</a:t>
            </a:r>
          </a:p>
        </p:txBody>
      </p:sp>
    </p:spTree>
    <p:extLst>
      <p:ext uri="{BB962C8B-B14F-4D97-AF65-F5344CB8AC3E}">
        <p14:creationId xmlns:p14="http://schemas.microsoft.com/office/powerpoint/2010/main" val="338634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Server:</a:t>
            </a:r>
          </a:p>
          <a:p>
            <a:pPr lvl="1"/>
            <a:r>
              <a:rPr lang="en-GB" dirty="0"/>
              <a:t>Add: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i="1" dirty="0" err="1" smtClean="0"/>
              <a:t>sudo</a:t>
            </a:r>
            <a:r>
              <a:rPr lang="en-GB" i="1" dirty="0" smtClean="0"/>
              <a:t> </a:t>
            </a:r>
            <a:r>
              <a:rPr lang="en-GB" i="1" dirty="0"/>
              <a:t>apt-get -y install </a:t>
            </a:r>
            <a:r>
              <a:rPr lang="en-GB" i="1" dirty="0" smtClean="0"/>
              <a:t>git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to Essential installs</a:t>
            </a:r>
          </a:p>
          <a:p>
            <a:pPr lvl="1"/>
            <a:r>
              <a:rPr lang="en-GB" dirty="0" smtClean="0"/>
              <a:t>Get </a:t>
            </a:r>
            <a:r>
              <a:rPr lang="en-GB" dirty="0"/>
              <a:t>the FIMS server code from its Git repository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i="1" dirty="0" smtClean="0"/>
              <a:t>git </a:t>
            </a:r>
            <a:r>
              <a:rPr lang="en-GB" i="1" dirty="0"/>
              <a:t>clone https://</a:t>
            </a:r>
            <a:r>
              <a:rPr lang="en-GB" i="1" dirty="0" err="1"/>
              <a:t>bitbucket.org</a:t>
            </a:r>
            <a:r>
              <a:rPr lang="en-GB" i="1" dirty="0"/>
              <a:t>/</a:t>
            </a:r>
            <a:r>
              <a:rPr lang="en-GB" i="1" dirty="0" err="1"/>
              <a:t>simosol</a:t>
            </a:r>
            <a:r>
              <a:rPr lang="en-GB" i="1" dirty="0"/>
              <a:t>/</a:t>
            </a:r>
            <a:r>
              <a:rPr lang="en-GB" i="1" dirty="0" err="1"/>
              <a:t>fims-server.git</a:t>
            </a:r>
            <a:endParaRPr lang="en-GB" i="1" dirty="0"/>
          </a:p>
          <a:p>
            <a:pPr lvl="1"/>
            <a:endParaRPr lang="en-GB" dirty="0" smtClean="0"/>
          </a:p>
          <a:p>
            <a:r>
              <a:rPr lang="en-GB" dirty="0" smtClean="0"/>
              <a:t>Front-end, </a:t>
            </a:r>
            <a:r>
              <a:rPr lang="en-GB" i="1" dirty="0" err="1" smtClean="0"/>
              <a:t>npm</a:t>
            </a:r>
            <a:r>
              <a:rPr lang="en-GB" dirty="0" smtClean="0"/>
              <a:t> installation on Ubuntu:</a:t>
            </a:r>
          </a:p>
          <a:p>
            <a:pPr lvl="1"/>
            <a:r>
              <a:rPr lang="en-GB" i="1" dirty="0"/>
              <a:t>cd ~</a:t>
            </a:r>
          </a:p>
          <a:p>
            <a:pPr lvl="1"/>
            <a:r>
              <a:rPr lang="en-GB" i="1" dirty="0"/>
              <a:t>curl -</a:t>
            </a:r>
            <a:r>
              <a:rPr lang="en-GB" i="1" dirty="0" err="1"/>
              <a:t>sL</a:t>
            </a:r>
            <a:r>
              <a:rPr lang="en-GB" i="1" dirty="0"/>
              <a:t> https://</a:t>
            </a:r>
            <a:r>
              <a:rPr lang="en-GB" i="1" dirty="0" err="1"/>
              <a:t>deb.nodesource.com</a:t>
            </a:r>
            <a:r>
              <a:rPr lang="en-GB" i="1" dirty="0"/>
              <a:t>/setup_8.x -o </a:t>
            </a:r>
            <a:r>
              <a:rPr lang="en-GB" i="1" dirty="0" err="1"/>
              <a:t>nodesource_setup.sh</a:t>
            </a:r>
            <a:endParaRPr lang="en-GB" i="1" dirty="0"/>
          </a:p>
          <a:p>
            <a:pPr lvl="1"/>
            <a:r>
              <a:rPr lang="en-GB" i="1" dirty="0" err="1"/>
              <a:t>sudo</a:t>
            </a:r>
            <a:r>
              <a:rPr lang="en-GB" i="1" dirty="0"/>
              <a:t> bash </a:t>
            </a:r>
            <a:r>
              <a:rPr lang="en-GB" i="1" dirty="0" err="1"/>
              <a:t>nodesource_setup.sh</a:t>
            </a:r>
            <a:endParaRPr lang="en-GB" i="1" dirty="0"/>
          </a:p>
          <a:p>
            <a:pPr lvl="1"/>
            <a:r>
              <a:rPr lang="en-GB" i="1" dirty="0" err="1"/>
              <a:t>sudo</a:t>
            </a:r>
            <a:r>
              <a:rPr lang="en-GB" i="1" dirty="0"/>
              <a:t> apt-get install </a:t>
            </a:r>
            <a:r>
              <a:rPr lang="en-GB" i="1" dirty="0" err="1" smtClean="0"/>
              <a:t>nodejs</a:t>
            </a:r>
            <a:endParaRPr lang="en-GB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Corrections to the installation documentation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14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75585" y="1292490"/>
            <a:ext cx="8111219" cy="80301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Server side documentation follows the Python </a:t>
            </a:r>
            <a:r>
              <a:rPr lang="en-GB" dirty="0" err="1" smtClean="0"/>
              <a:t>docstring</a:t>
            </a:r>
            <a:r>
              <a:rPr lang="en-GB" dirty="0" smtClean="0"/>
              <a:t> convention: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documentation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197100"/>
            <a:ext cx="7410450" cy="1981200"/>
          </a:xfrm>
          <a:prstGeom prst="rect">
            <a:avLst/>
          </a:prstGeom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727985" y="4343400"/>
            <a:ext cx="8111219" cy="8030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98C827"/>
              </a:buClr>
              <a:buSzPct val="70000"/>
              <a:buFont typeface="Lucida Grande"/>
              <a:buChar char="▶"/>
              <a:defRPr sz="2400" kern="1200" baseline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808038" indent="-350838" algn="l" defTabSz="457200" rtl="0" eaLnBrk="1" latinLnBrk="0" hangingPunct="1">
              <a:spcBef>
                <a:spcPct val="20000"/>
              </a:spcBef>
              <a:buClr>
                <a:srgbClr val="98C827"/>
              </a:buClr>
              <a:buSzPct val="70000"/>
              <a:buFont typeface="Lucida Grande"/>
              <a:buChar char="▶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254125" indent="-339725" algn="l" defTabSz="457200" rtl="0" eaLnBrk="1" latinLnBrk="0" hangingPunct="1">
              <a:spcBef>
                <a:spcPct val="20000"/>
              </a:spcBef>
              <a:buClr>
                <a:srgbClr val="98C827"/>
              </a:buClr>
              <a:buSzPct val="70000"/>
              <a:buFont typeface="Lucida Grande"/>
              <a:buChar char="▶"/>
              <a:defRPr sz="2400" kern="1200" baseline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98625" indent="-327025" algn="l" defTabSz="457200" rtl="0" eaLnBrk="1" latinLnBrk="0" hangingPunct="1">
              <a:spcBef>
                <a:spcPct val="20000"/>
              </a:spcBef>
              <a:buClr>
                <a:srgbClr val="98C827"/>
              </a:buClr>
              <a:buSzPct val="70000"/>
              <a:buFont typeface="Lucida Grande"/>
              <a:buChar char="▶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Front-end JS documentation still largely missing at this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7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Once the server side is up and running, that’s it for the server</a:t>
            </a:r>
          </a:p>
          <a:p>
            <a:r>
              <a:rPr lang="en-GB" dirty="0" smtClean="0"/>
              <a:t>The browser app needs to be copied to </a:t>
            </a:r>
            <a:r>
              <a:rPr lang="en-GB" dirty="0"/>
              <a:t>the server, see</a:t>
            </a:r>
            <a:br>
              <a:rPr lang="en-GB" dirty="0"/>
            </a:br>
            <a:r>
              <a:rPr lang="en-GB" i="1" dirty="0"/>
              <a:t>FIMS front-end installation </a:t>
            </a:r>
            <a:r>
              <a:rPr lang="en-GB" i="1" dirty="0" err="1"/>
              <a:t>guide.pdf</a:t>
            </a:r>
            <a:endParaRPr lang="en-GB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Deploying a </a:t>
            </a:r>
            <a:r>
              <a:rPr lang="en-GB" dirty="0"/>
              <a:t>test/production version of FIMS</a:t>
            </a:r>
          </a:p>
        </p:txBody>
      </p:sp>
    </p:spTree>
    <p:extLst>
      <p:ext uri="{BB962C8B-B14F-4D97-AF65-F5344CB8AC3E}">
        <p14:creationId xmlns:p14="http://schemas.microsoft.com/office/powerpoint/2010/main" val="371702076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18983</TotalTime>
  <Words>125</Words>
  <Application>Microsoft Office PowerPoint</Application>
  <PresentationFormat>On-screen Show (16:10)</PresentationFormat>
  <Paragraphs>36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</vt:lpstr>
      <vt:lpstr>Lucida Grande</vt:lpstr>
      <vt:lpstr>Diseño personalizado</vt:lpstr>
      <vt:lpstr>FIMS Workshop 2018-05-22</vt:lpstr>
      <vt:lpstr>Introduction of FIMS</vt:lpstr>
      <vt:lpstr>Introduction of FIMS</vt:lpstr>
      <vt:lpstr>General architecture of FIMS</vt:lpstr>
      <vt:lpstr>General architecture of FIMS</vt:lpstr>
      <vt:lpstr>Setting up development environment of FIMS</vt:lpstr>
      <vt:lpstr>Corrections to the installation documentation</vt:lpstr>
      <vt:lpstr>Code documentation</vt:lpstr>
      <vt:lpstr>Deploying a test/production version of FIMS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Velásquez</dc:creator>
  <cp:lastModifiedBy>Mikko Nivala</cp:lastModifiedBy>
  <cp:revision>187</cp:revision>
  <cp:lastPrinted>2016-10-19T09:37:43Z</cp:lastPrinted>
  <dcterms:created xsi:type="dcterms:W3CDTF">2016-09-09T15:31:09Z</dcterms:created>
  <dcterms:modified xsi:type="dcterms:W3CDTF">2018-05-22T04:50:22Z</dcterms:modified>
</cp:coreProperties>
</file>