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1568" r:id="rId4"/>
    <p:sldId id="1541" r:id="rId5"/>
    <p:sldId id="1570" r:id="rId6"/>
    <p:sldId id="1571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로그인 프로세스" id="{38C22468-8EF6-4546-B4B8-AF4DAE7686AA}">
          <p14:sldIdLst>
            <p14:sldId id="1568"/>
            <p14:sldId id="1541"/>
            <p14:sldId id="1570"/>
            <p14:sldId id="1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3702" userDrawn="1">
          <p15:clr>
            <a:srgbClr val="A4A3A4"/>
          </p15:clr>
        </p15:guide>
        <p15:guide id="11" orient="horz" pos="346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  <a:srgbClr val="FF0000"/>
    <a:srgbClr val="FFF2CC"/>
    <a:srgbClr val="7F7F7F"/>
    <a:srgbClr val="C00000"/>
    <a:srgbClr val="DCF8E9"/>
    <a:srgbClr val="BDF1D6"/>
    <a:srgbClr val="0000FF"/>
    <a:srgbClr val="F2F2F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8" autoAdjust="0"/>
    <p:restoredTop sz="96391" autoAdjust="0"/>
  </p:normalViewPr>
  <p:slideViewPr>
    <p:cSldViewPr>
      <p:cViewPr varScale="1">
        <p:scale>
          <a:sx n="111" d="100"/>
          <a:sy n="111" d="100"/>
        </p:scale>
        <p:origin x="954" y="-264"/>
      </p:cViewPr>
      <p:guideLst>
        <p:guide orient="horz" pos="981"/>
        <p:guide pos="3205"/>
        <p:guide pos="574"/>
        <p:guide orient="horz" pos="3702"/>
        <p:guide orient="horz" pos="346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smtClean="0">
                <a:latin typeface="+mj-ea"/>
              </a:rPr>
              <a:t>innisfree_FO</a:t>
            </a:r>
            <a:r>
              <a:rPr lang="ko-KR" altLang="en-US" sz="2400" dirty="0" err="1">
                <a:latin typeface="+mj-ea"/>
              </a:rPr>
              <a:t>리뉴얼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공통</a:t>
            </a:r>
            <a:r>
              <a:rPr lang="en-US" altLang="ko-KR" sz="2400" dirty="0" smtClean="0"/>
              <a:t>_</a:t>
            </a:r>
            <a:r>
              <a:rPr lang="ko-KR" altLang="en-US" sz="2400" dirty="0" smtClean="0">
                <a:latin typeface="+mj-ea"/>
              </a:rPr>
              <a:t>회원가입프로세스 정의</a:t>
            </a:r>
            <a:endParaRPr lang="ko-KR" altLang="en-US" sz="24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0.5 / 2024-05-27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나혜주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734065"/>
              </p:ext>
            </p:extLst>
          </p:nvPr>
        </p:nvGraphicFramePr>
        <p:xfrm>
          <a:off x="65314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0.5v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39380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3127931" y="3838222"/>
            <a:ext cx="2986468" cy="791708"/>
          </a:xfrm>
          <a:prstGeom prst="rect">
            <a:avLst/>
          </a:prstGeom>
          <a:solidFill>
            <a:srgbClr val="FFF2CC">
              <a:alpha val="25098"/>
            </a:srgbClr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53789" y="116632"/>
            <a:ext cx="12091193" cy="288000"/>
          </a:xfrm>
        </p:spPr>
        <p:txBody>
          <a:bodyPr/>
          <a:lstStyle/>
          <a:p>
            <a:r>
              <a:rPr lang="ko-KR" altLang="en-US" dirty="0" smtClean="0"/>
              <a:t>회원가입 프로세스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6200" y="5782058"/>
            <a:ext cx="1996482" cy="1008112"/>
            <a:chOff x="102444" y="6582073"/>
            <a:chExt cx="1996482" cy="1008112"/>
          </a:xfrm>
        </p:grpSpPr>
        <p:sp>
          <p:nvSpPr>
            <p:cNvPr id="8" name="직사각형 7"/>
            <p:cNvSpPr/>
            <p:nvPr/>
          </p:nvSpPr>
          <p:spPr>
            <a:xfrm>
              <a:off x="102444" y="6582073"/>
              <a:ext cx="1996482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92">
              <a:extLst>
                <a:ext uri="{FF2B5EF4-FFF2-40B4-BE49-F238E27FC236}">
                  <a16:creationId xmlns:a16="http://schemas.microsoft.com/office/drawing/2014/main" id="{2A18CAD1-978E-453D-B4C0-E427E20CB864}"/>
                </a:ext>
              </a:extLst>
            </p:cNvPr>
            <p:cNvSpPr/>
            <p:nvPr/>
          </p:nvSpPr>
          <p:spPr>
            <a:xfrm>
              <a:off x="215839" y="6702168"/>
              <a:ext cx="402190" cy="11836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29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altLang="ko-KR" sz="7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8029" y="6688585"/>
              <a:ext cx="1480897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latin typeface="+mn-ea"/>
                </a:rPr>
                <a:t>이니스프리 화면</a:t>
              </a:r>
              <a:endParaRPr lang="en-US" altLang="ko-KR" sz="700" dirty="0" smtClean="0">
                <a:latin typeface="+mn-ea"/>
              </a:endParaRPr>
            </a:p>
            <a:p>
              <a:endParaRPr lang="en-US" altLang="ko-KR" sz="700" dirty="0" smtClean="0">
                <a:latin typeface="+mn-ea"/>
              </a:endParaRP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latin typeface="+mn-ea"/>
                </a:rPr>
                <a:t>one-</a:t>
              </a:r>
              <a:r>
                <a:rPr lang="en-US" altLang="ko-KR" sz="700" dirty="0" err="1" smtClean="0">
                  <a:latin typeface="+mn-ea"/>
                </a:rPr>
                <a:t>ap</a:t>
              </a:r>
              <a:r>
                <a:rPr lang="ko-KR" altLang="en-US" sz="700" dirty="0" smtClean="0">
                  <a:latin typeface="+mn-ea"/>
                </a:rPr>
                <a:t> 화면 </a:t>
              </a:r>
              <a:r>
                <a:rPr lang="en-US" altLang="ko-KR" sz="700" dirty="0" smtClean="0">
                  <a:latin typeface="+mn-ea"/>
                </a:rPr>
                <a:t/>
              </a:r>
              <a:br>
                <a:rPr lang="en-US" altLang="ko-KR" sz="700" dirty="0" smtClean="0">
                  <a:latin typeface="+mn-ea"/>
                </a:rPr>
              </a:br>
              <a:endParaRPr lang="en-US" altLang="ko-KR" sz="700" dirty="0" smtClean="0">
                <a:latin typeface="+mn-ea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latin typeface="+mn-ea"/>
                </a:rPr>
                <a:t>Yes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endParaRPr lang="en-US" altLang="ko-KR" sz="700" dirty="0" smtClean="0">
                <a:latin typeface="+mn-ea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latin typeface="+mn-ea"/>
                </a:rPr>
                <a:t>No</a:t>
              </a:r>
              <a:r>
                <a:rPr lang="ko-KR" altLang="en-US" sz="700" dirty="0" smtClean="0">
                  <a:latin typeface="+mn-ea"/>
                </a:rPr>
                <a:t> </a:t>
              </a:r>
              <a:endParaRPr lang="en-US" altLang="ko-KR" sz="700" dirty="0">
                <a:latin typeface="+mn-ea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49456" y="7424707"/>
              <a:ext cx="351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47709" y="7204330"/>
              <a:ext cx="353502" cy="190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92">
              <a:extLst>
                <a:ext uri="{FF2B5EF4-FFF2-40B4-BE49-F238E27FC236}">
                  <a16:creationId xmlns:a16="http://schemas.microsoft.com/office/drawing/2014/main" id="{2A18CAD1-978E-453D-B4C0-E427E20CB864}"/>
                </a:ext>
              </a:extLst>
            </p:cNvPr>
            <p:cNvSpPr/>
            <p:nvPr/>
          </p:nvSpPr>
          <p:spPr>
            <a:xfrm>
              <a:off x="223895" y="6929765"/>
              <a:ext cx="402192" cy="11218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09309" y="955269"/>
            <a:ext cx="710872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6" name="직선 화살표 연결선 242"/>
          <p:cNvCxnSpPr/>
          <p:nvPr/>
        </p:nvCxnSpPr>
        <p:spPr>
          <a:xfrm flipV="1">
            <a:off x="927421" y="1090505"/>
            <a:ext cx="348548" cy="15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42"/>
          <p:cNvCxnSpPr/>
          <p:nvPr/>
        </p:nvCxnSpPr>
        <p:spPr>
          <a:xfrm>
            <a:off x="2349079" y="1089284"/>
            <a:ext cx="53817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1283209" y="922210"/>
            <a:ext cx="1065870" cy="332918"/>
          </a:xfrm>
          <a:prstGeom prst="diamond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인증방식 선택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51379" y="816464"/>
            <a:ext cx="1061339" cy="189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아이핀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인증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직선 화살표 연결선 162"/>
          <p:cNvCxnSpPr>
            <a:stCxn id="30" idx="2"/>
            <a:endCxn id="40" idx="1"/>
          </p:cNvCxnSpPr>
          <p:nvPr/>
        </p:nvCxnSpPr>
        <p:spPr>
          <a:xfrm rot="16200000" flipH="1">
            <a:off x="317655" y="2753616"/>
            <a:ext cx="3092387" cy="95409"/>
          </a:xfrm>
          <a:prstGeom prst="bentConnector2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324552" y="1338663"/>
            <a:ext cx="1061339" cy="189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카카오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간편가입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2855640" y="928791"/>
            <a:ext cx="1065870" cy="332918"/>
          </a:xfrm>
          <a:prstGeom prst="diamond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인증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911553" y="4209115"/>
            <a:ext cx="1065871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카카오 계정 연동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2" name="직선 화살표 연결선 242"/>
          <p:cNvCxnSpPr>
            <a:stCxn id="40" idx="3"/>
          </p:cNvCxnSpPr>
          <p:nvPr/>
        </p:nvCxnSpPr>
        <p:spPr>
          <a:xfrm>
            <a:off x="2977424" y="4347515"/>
            <a:ext cx="44629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3423722" y="4175819"/>
            <a:ext cx="1065870" cy="332918"/>
          </a:xfrm>
          <a:prstGeom prst="diamond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카카오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직선 화살표 연결선 242"/>
          <p:cNvCxnSpPr/>
          <p:nvPr/>
        </p:nvCxnSpPr>
        <p:spPr>
          <a:xfrm>
            <a:off x="4489592" y="4342278"/>
            <a:ext cx="446298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4935889" y="4175819"/>
            <a:ext cx="1065870" cy="332918"/>
          </a:xfrm>
          <a:prstGeom prst="diamond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통합회원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가입 여부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직선 화살표 연결선 242"/>
          <p:cNvCxnSpPr/>
          <p:nvPr/>
        </p:nvCxnSpPr>
        <p:spPr>
          <a:xfrm>
            <a:off x="5952628" y="4342278"/>
            <a:ext cx="446298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55" idx="0"/>
          </p:cNvCxnSpPr>
          <p:nvPr/>
        </p:nvCxnSpPr>
        <p:spPr>
          <a:xfrm>
            <a:off x="5468824" y="4508737"/>
            <a:ext cx="0" cy="1363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5113388" y="5872149"/>
            <a:ext cx="710872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정보입력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및 약관동의 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화살표 연결선 242"/>
          <p:cNvCxnSpPr>
            <a:stCxn id="55" idx="3"/>
          </p:cNvCxnSpPr>
          <p:nvPr/>
        </p:nvCxnSpPr>
        <p:spPr>
          <a:xfrm>
            <a:off x="5824260" y="6010549"/>
            <a:ext cx="58986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6414120" y="5872149"/>
            <a:ext cx="832894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회원가입 완료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직선 화살표 연결선 242"/>
          <p:cNvCxnSpPr/>
          <p:nvPr/>
        </p:nvCxnSpPr>
        <p:spPr>
          <a:xfrm>
            <a:off x="7247014" y="6010549"/>
            <a:ext cx="4462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693312" y="5872148"/>
            <a:ext cx="1001544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추가정보입력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7" name="직선 화살표 연결선 242"/>
          <p:cNvCxnSpPr/>
          <p:nvPr/>
        </p:nvCxnSpPr>
        <p:spPr>
          <a:xfrm>
            <a:off x="8694856" y="6010547"/>
            <a:ext cx="44387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138735" y="5876386"/>
            <a:ext cx="557665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46012" y="5668357"/>
            <a:ext cx="1296144" cy="66717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7450125" y="6349878"/>
            <a:ext cx="1697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현재 </a:t>
            </a:r>
            <a:r>
              <a:rPr lang="ko-KR" altLang="en-US" sz="800" dirty="0" smtClean="0">
                <a:solidFill>
                  <a:srgbClr val="FF0000"/>
                </a:solidFill>
              </a:rPr>
              <a:t>모바일 오류로 </a:t>
            </a:r>
            <a:r>
              <a:rPr lang="ko-KR" altLang="en-US" sz="800" dirty="0">
                <a:solidFill>
                  <a:srgbClr val="FF0000"/>
                </a:solidFill>
              </a:rPr>
              <a:t>확인 </a:t>
            </a:r>
            <a:r>
              <a:rPr lang="ko-KR" altLang="en-US" sz="800" dirty="0" smtClean="0">
                <a:solidFill>
                  <a:srgbClr val="FF0000"/>
                </a:solidFill>
              </a:rPr>
              <a:t>불가</a:t>
            </a:r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추가입력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URL </a:t>
            </a:r>
            <a:r>
              <a:rPr lang="ko-KR" altLang="en-US" sz="800" dirty="0">
                <a:solidFill>
                  <a:srgbClr val="FF0000"/>
                </a:solidFill>
              </a:rPr>
              <a:t>에러</a:t>
            </a:r>
            <a:r>
              <a:rPr lang="en-US" altLang="ko-KR" sz="800" dirty="0">
                <a:solidFill>
                  <a:srgbClr val="FF0000"/>
                </a:solidFill>
              </a:rPr>
              <a:t>) 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73" name="직선 화살표 연결선 242"/>
          <p:cNvCxnSpPr/>
          <p:nvPr/>
        </p:nvCxnSpPr>
        <p:spPr>
          <a:xfrm>
            <a:off x="3921509" y="1089284"/>
            <a:ext cx="230275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4151784" y="922623"/>
            <a:ext cx="1065870" cy="332918"/>
          </a:xfrm>
          <a:prstGeom prst="diamond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통합회원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가입 여부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5" name="직선 화살표 연결선 242"/>
          <p:cNvCxnSpPr/>
          <p:nvPr/>
        </p:nvCxnSpPr>
        <p:spPr>
          <a:xfrm>
            <a:off x="5215408" y="1092875"/>
            <a:ext cx="223149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5447202" y="955078"/>
            <a:ext cx="710872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가입된 회원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3" name="직선 화살표 연결선 242"/>
          <p:cNvCxnSpPr/>
          <p:nvPr/>
        </p:nvCxnSpPr>
        <p:spPr>
          <a:xfrm>
            <a:off x="6147990" y="1100459"/>
            <a:ext cx="266130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6432619" y="962059"/>
            <a:ext cx="710872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6" name="직선 화살표 연결선 242"/>
          <p:cNvCxnSpPr/>
          <p:nvPr/>
        </p:nvCxnSpPr>
        <p:spPr>
          <a:xfrm>
            <a:off x="7143491" y="1100458"/>
            <a:ext cx="446298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다이아몬드 86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7578879" y="933999"/>
            <a:ext cx="1065870" cy="332918"/>
          </a:xfrm>
          <a:prstGeom prst="diamond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이니스프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리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가입여부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4333888" y="2840963"/>
            <a:ext cx="710872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정보입력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및 약관동의 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4" name="직선 화살표 연결선 242"/>
          <p:cNvCxnSpPr>
            <a:stCxn id="93" idx="3"/>
            <a:endCxn id="95" idx="1"/>
          </p:cNvCxnSpPr>
          <p:nvPr/>
        </p:nvCxnSpPr>
        <p:spPr>
          <a:xfrm flipV="1">
            <a:off x="5044760" y="2976686"/>
            <a:ext cx="424547" cy="267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5469307" y="2838286"/>
            <a:ext cx="832894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회원가입 완료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13780" y="3861685"/>
            <a:ext cx="1874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C000"/>
                </a:solidFill>
              </a:rPr>
              <a:t>카카오 </a:t>
            </a:r>
            <a:r>
              <a:rPr lang="en-US" altLang="ko-KR" sz="800" dirty="0" smtClean="0">
                <a:solidFill>
                  <a:srgbClr val="FFC000"/>
                </a:solidFill>
              </a:rPr>
              <a:t>API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cxnSp>
        <p:nvCxnSpPr>
          <p:cNvPr id="113" name="직선 화살표 연결선 112"/>
          <p:cNvCxnSpPr>
            <a:stCxn id="74" idx="2"/>
            <a:endCxn id="93" idx="0"/>
          </p:cNvCxnSpPr>
          <p:nvPr/>
        </p:nvCxnSpPr>
        <p:spPr>
          <a:xfrm>
            <a:off x="4684719" y="1255541"/>
            <a:ext cx="4605" cy="1585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42"/>
          <p:cNvCxnSpPr/>
          <p:nvPr/>
        </p:nvCxnSpPr>
        <p:spPr>
          <a:xfrm>
            <a:off x="8644749" y="1095250"/>
            <a:ext cx="446298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107455" y="956852"/>
            <a:ext cx="557665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7" name="직선 화살표 연결선 242"/>
          <p:cNvCxnSpPr/>
          <p:nvPr/>
        </p:nvCxnSpPr>
        <p:spPr>
          <a:xfrm>
            <a:off x="6299944" y="2969509"/>
            <a:ext cx="4462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6746242" y="2831108"/>
            <a:ext cx="1001544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추가정보입력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9" name="직선 화살표 연결선 242"/>
          <p:cNvCxnSpPr/>
          <p:nvPr/>
        </p:nvCxnSpPr>
        <p:spPr>
          <a:xfrm>
            <a:off x="7747786" y="2969507"/>
            <a:ext cx="44387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8191665" y="2835346"/>
            <a:ext cx="557665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다이아몬드 120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6384256" y="4172744"/>
            <a:ext cx="1065870" cy="332918"/>
          </a:xfrm>
          <a:prstGeom prst="diamond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이니스프리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가입여부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2" name="직선 화살표 연결선 242"/>
          <p:cNvCxnSpPr/>
          <p:nvPr/>
        </p:nvCxnSpPr>
        <p:spPr>
          <a:xfrm>
            <a:off x="7450126" y="4333995"/>
            <a:ext cx="446298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912832" y="4195597"/>
            <a:ext cx="557665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133966" y="1687574"/>
            <a:ext cx="1961275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이니스프리 회원가입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여부결과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확인 팝업 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3" name="직선 화살표 연결선 162"/>
          <p:cNvCxnSpPr>
            <a:stCxn id="138" idx="2"/>
          </p:cNvCxnSpPr>
          <p:nvPr/>
        </p:nvCxnSpPr>
        <p:spPr>
          <a:xfrm rot="16200000" flipH="1">
            <a:off x="8454053" y="1624923"/>
            <a:ext cx="203793" cy="88269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034979" y="2176732"/>
            <a:ext cx="10015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지금 동의하기 </a:t>
            </a:r>
            <a:endParaRPr lang="ko-KR" altLang="en-US" sz="700" dirty="0"/>
          </a:p>
        </p:txBody>
      </p:sp>
      <p:cxnSp>
        <p:nvCxnSpPr>
          <p:cNvPr id="152" name="직선 화살표 연결선 162"/>
          <p:cNvCxnSpPr>
            <a:stCxn id="171" idx="2"/>
            <a:endCxn id="173" idx="1"/>
          </p:cNvCxnSpPr>
          <p:nvPr/>
        </p:nvCxnSpPr>
        <p:spPr>
          <a:xfrm rot="16200000" flipH="1">
            <a:off x="7965779" y="4161168"/>
            <a:ext cx="138400" cy="222599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865867" y="5332002"/>
            <a:ext cx="10015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지금 동의하기 </a:t>
            </a:r>
            <a:endParaRPr lang="ko-KR" altLang="en-US" sz="700" dirty="0"/>
          </a:p>
        </p:txBody>
      </p:sp>
      <p:sp>
        <p:nvSpPr>
          <p:cNvPr id="157" name="직사각형 156"/>
          <p:cNvSpPr/>
          <p:nvPr/>
        </p:nvSpPr>
        <p:spPr>
          <a:xfrm>
            <a:off x="4197695" y="3038316"/>
            <a:ext cx="1377845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700" dirty="0" smtClean="0">
                <a:solidFill>
                  <a:srgbClr val="FF0000"/>
                </a:solidFill>
              </a:rPr>
              <a:t>- </a:t>
            </a:r>
            <a:r>
              <a:rPr lang="ko-KR" altLang="en-US" sz="700" dirty="0" smtClean="0">
                <a:solidFill>
                  <a:srgbClr val="FF0000"/>
                </a:solidFill>
              </a:rPr>
              <a:t>이니스프리 약관 포함 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64" name="직선 화살표 연결선 163"/>
          <p:cNvCxnSpPr>
            <a:stCxn id="87" idx="2"/>
            <a:endCxn id="138" idx="0"/>
          </p:cNvCxnSpPr>
          <p:nvPr/>
        </p:nvCxnSpPr>
        <p:spPr>
          <a:xfrm>
            <a:off x="8111814" y="1266917"/>
            <a:ext cx="2790" cy="420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004162" y="2024254"/>
            <a:ext cx="1127311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약관동의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5941342" y="4928169"/>
            <a:ext cx="1961275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이니스프리 회원가입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여부결과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확인 팝업 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2" name="직선 화살표 연결선 171"/>
          <p:cNvCxnSpPr>
            <a:endCxn id="171" idx="0"/>
          </p:cNvCxnSpPr>
          <p:nvPr/>
        </p:nvCxnSpPr>
        <p:spPr>
          <a:xfrm>
            <a:off x="6919190" y="4507512"/>
            <a:ext cx="2790" cy="420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147979" y="5204968"/>
            <a:ext cx="1127311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약관동의</a:t>
            </a:r>
          </a:p>
        </p:txBody>
      </p:sp>
      <p:sp>
        <p:nvSpPr>
          <p:cNvPr id="180" name="직사각형 179"/>
          <p:cNvSpPr/>
          <p:nvPr/>
        </p:nvSpPr>
        <p:spPr>
          <a:xfrm>
            <a:off x="4935889" y="6063646"/>
            <a:ext cx="1377845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700" dirty="0" smtClean="0">
                <a:solidFill>
                  <a:srgbClr val="FF0000"/>
                </a:solidFill>
              </a:rPr>
              <a:t>- </a:t>
            </a:r>
            <a:r>
              <a:rPr lang="ko-KR" altLang="en-US" sz="700" dirty="0" smtClean="0">
                <a:solidFill>
                  <a:srgbClr val="FF0000"/>
                </a:solidFill>
              </a:rPr>
              <a:t>이니스프리 약관 포함 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966264" y="2356734"/>
            <a:ext cx="284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ko-KR" altLang="en-US" sz="800" dirty="0" smtClean="0">
                <a:solidFill>
                  <a:srgbClr val="FF0000"/>
                </a:solidFill>
              </a:rPr>
              <a:t>과거 어디선가 통합회원으로 가입했으나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이니스프리는</a:t>
            </a:r>
            <a:r>
              <a:rPr lang="ko-KR" altLang="en-US" sz="800" dirty="0" smtClean="0">
                <a:solidFill>
                  <a:srgbClr val="FF0000"/>
                </a:solidFill>
              </a:rPr>
              <a:t> 가입하지 않은 사람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marL="85725" indent="-85725">
              <a:buFont typeface="+mj-lt"/>
              <a:buAutoNum type="arabicPeriod"/>
            </a:pPr>
            <a:r>
              <a:rPr lang="ko-KR" altLang="en-US" sz="800" dirty="0" smtClean="0">
                <a:solidFill>
                  <a:srgbClr val="FF0000"/>
                </a:solidFill>
              </a:rPr>
              <a:t>이니스프리 회원탈퇴 화면에서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이니스프리에</a:t>
            </a:r>
            <a:r>
              <a:rPr lang="ko-KR" altLang="en-US" sz="800" dirty="0" smtClean="0">
                <a:solidFill>
                  <a:srgbClr val="FF0000"/>
                </a:solidFill>
              </a:rPr>
              <a:t> 대한 탈퇴만 진행한 사람 </a:t>
            </a:r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* </a:t>
            </a:r>
            <a:r>
              <a:rPr lang="ko-KR" altLang="en-US" sz="800" dirty="0" err="1" smtClean="0"/>
              <a:t>스테이징</a:t>
            </a:r>
            <a:r>
              <a:rPr lang="ko-KR" altLang="en-US" sz="800" dirty="0" smtClean="0"/>
              <a:t> 에러 발생 중 </a:t>
            </a:r>
            <a:endParaRPr lang="ko-KR" altLang="en-US" sz="800" dirty="0"/>
          </a:p>
        </p:txBody>
      </p:sp>
      <p:cxnSp>
        <p:nvCxnSpPr>
          <p:cNvPr id="188" name="직선 화살표 연결선 242"/>
          <p:cNvCxnSpPr/>
          <p:nvPr/>
        </p:nvCxnSpPr>
        <p:spPr>
          <a:xfrm>
            <a:off x="10127949" y="2169580"/>
            <a:ext cx="4462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574247" y="2031179"/>
            <a:ext cx="1001544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추가정보입력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3" name="꺾인 연결선 192"/>
          <p:cNvCxnSpPr>
            <a:stCxn id="189" idx="0"/>
            <a:endCxn id="116" idx="3"/>
          </p:cNvCxnSpPr>
          <p:nvPr/>
        </p:nvCxnSpPr>
        <p:spPr>
          <a:xfrm rot="16200000" flipV="1">
            <a:off x="9902107" y="858266"/>
            <a:ext cx="935927" cy="140989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242"/>
          <p:cNvCxnSpPr>
            <a:stCxn id="173" idx="3"/>
            <a:endCxn id="197" idx="1"/>
          </p:cNvCxnSpPr>
          <p:nvPr/>
        </p:nvCxnSpPr>
        <p:spPr>
          <a:xfrm flipV="1">
            <a:off x="10275290" y="5341527"/>
            <a:ext cx="540995" cy="18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816285" y="5203127"/>
            <a:ext cx="1001544" cy="27679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추가정보입력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8" name="꺾인 연결선 197"/>
          <p:cNvCxnSpPr>
            <a:stCxn id="197" idx="0"/>
            <a:endCxn id="123" idx="3"/>
          </p:cNvCxnSpPr>
          <p:nvPr/>
        </p:nvCxnSpPr>
        <p:spPr>
          <a:xfrm rot="16200000" flipV="1">
            <a:off x="9459212" y="3345282"/>
            <a:ext cx="869130" cy="2846560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그림 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773" y="436798"/>
            <a:ext cx="2445047" cy="4132084"/>
          </a:xfrm>
          <a:prstGeom prst="rect">
            <a:avLst/>
          </a:prstGeom>
        </p:spPr>
      </p:pic>
      <p:sp>
        <p:nvSpPr>
          <p:cNvPr id="205" name="TextBox 204"/>
          <p:cNvSpPr txBox="1"/>
          <p:nvPr/>
        </p:nvSpPr>
        <p:spPr>
          <a:xfrm>
            <a:off x="12334926" y="116632"/>
            <a:ext cx="2834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스테이징</a:t>
            </a:r>
            <a:r>
              <a:rPr lang="en-US" altLang="ko-KR" sz="8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및 모바일 카카오간편가입 시 오류 발생 중 화면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9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이니스프리 회원가입 </a:t>
            </a:r>
            <a:r>
              <a:rPr lang="ko-KR" altLang="en-US" dirty="0" err="1" smtClean="0"/>
              <a:t>여부결과</a:t>
            </a:r>
            <a:r>
              <a:rPr lang="ko-KR" altLang="en-US" dirty="0" smtClean="0"/>
              <a:t> 확인 팝업 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7893"/>
              </p:ext>
            </p:extLst>
          </p:nvPr>
        </p:nvGraphicFramePr>
        <p:xfrm>
          <a:off x="9000565" y="44450"/>
          <a:ext cx="3152540" cy="1130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APP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에서는 해당 팝업 노출되지 않음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모바일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/PC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환경에서만 노출 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96839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다음에 하기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비로그인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상태로 이니스프리 메인화면으로 이동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지금 동의하기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추가정보 입력 화면으로 이동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581053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207568" y="1844824"/>
            <a:ext cx="4248472" cy="23042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6068143" y="1914463"/>
            <a:ext cx="385836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85351" y="1946383"/>
            <a:ext cx="247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이니스프리 회원가입 </a:t>
            </a:r>
            <a:r>
              <a:rPr lang="ko-KR" altLang="en-US" sz="1000" b="1" dirty="0" err="1" smtClean="0"/>
              <a:t>여부결과</a:t>
            </a:r>
            <a:r>
              <a:rPr lang="ko-KR" altLang="en-US" sz="1000" b="1" dirty="0" smtClean="0"/>
              <a:t> 확인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733512" y="2663881"/>
            <a:ext cx="319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아직 이니스프리 공식 </a:t>
            </a:r>
            <a:r>
              <a:rPr lang="ko-KR" altLang="en-US" sz="1000" dirty="0" err="1" smtClean="0"/>
              <a:t>온라인몰</a:t>
            </a:r>
            <a:r>
              <a:rPr lang="ko-KR" altLang="en-US" sz="1000" dirty="0" smtClean="0"/>
              <a:t> 회원이 아니시네요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ko-KR" altLang="en-US" sz="1000" dirty="0" smtClean="0"/>
              <a:t>이니스프리 서비스 이용약관에 동의하시면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ko-KR" altLang="en-US" sz="1000" dirty="0" smtClean="0"/>
              <a:t>더 많은 서비스를 이용하실 수 있습니다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207569" y="3717032"/>
            <a:ext cx="2880369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다음에 하기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075798" y="3717032"/>
            <a:ext cx="1378182" cy="432048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지금 동의하기</a:t>
            </a:r>
            <a:endParaRPr lang="ko-KR" altLang="en-US" sz="1000" b="1" dirty="0"/>
          </a:p>
        </p:txBody>
      </p:sp>
      <p:sp>
        <p:nvSpPr>
          <p:cNvPr id="44" name="타원 43"/>
          <p:cNvSpPr/>
          <p:nvPr/>
        </p:nvSpPr>
        <p:spPr>
          <a:xfrm>
            <a:off x="4126191" y="3824297"/>
            <a:ext cx="217517" cy="217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719" y="38290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71575" y="1736308"/>
            <a:ext cx="2141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모바일에서는 해당 팝업 노출되지 않음 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5344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2427" y="587921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5511" y="706678"/>
            <a:ext cx="2764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추가정보 입력 </a:t>
            </a:r>
            <a:endParaRPr lang="ko-KR" altLang="en-US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335359" y="980728"/>
            <a:ext cx="8284473" cy="683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6928" y="965920"/>
            <a:ext cx="4660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약관 동의 </a:t>
            </a:r>
            <a:endParaRPr lang="ko-KR" altLang="en-US" sz="900" b="1" dirty="0"/>
          </a:p>
        </p:txBody>
      </p:sp>
      <p:sp>
        <p:nvSpPr>
          <p:cNvPr id="56" name="직사각형 55"/>
          <p:cNvSpPr/>
          <p:nvPr/>
        </p:nvSpPr>
        <p:spPr>
          <a:xfrm>
            <a:off x="2650604" y="1124744"/>
            <a:ext cx="8593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u="sng" dirty="0" err="1" smtClean="0">
                <a:latin typeface="+mn-ea"/>
                <a:cs typeface="Pretendard Light" panose="02000403000000020004" pitchFamily="50" charset="-127"/>
              </a:rPr>
              <a:t>자세히보기</a:t>
            </a:r>
            <a:endParaRPr lang="ko-KR" altLang="en-US" sz="900" b="1" u="sng" dirty="0"/>
          </a:p>
        </p:txBody>
      </p:sp>
      <p:sp>
        <p:nvSpPr>
          <p:cNvPr id="57" name="TextBox 56"/>
          <p:cNvSpPr txBox="1"/>
          <p:nvPr/>
        </p:nvSpPr>
        <p:spPr>
          <a:xfrm>
            <a:off x="271041" y="1674744"/>
            <a:ext cx="2764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추가정보 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선택</a:t>
            </a:r>
            <a:r>
              <a:rPr lang="en-US" altLang="ko-KR" sz="1050" b="1" dirty="0" smtClean="0"/>
              <a:t>) </a:t>
            </a:r>
            <a:endParaRPr lang="ko-KR" altLang="en-US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78210" y="1920664"/>
            <a:ext cx="3960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추가 정보를 입력하시면 고객님께 </a:t>
            </a:r>
            <a:r>
              <a:rPr lang="ko-KR" altLang="en-US" sz="900" dirty="0" err="1" smtClean="0"/>
              <a:t>맞춤상품을</a:t>
            </a:r>
            <a:r>
              <a:rPr lang="ko-KR" altLang="en-US" sz="900" dirty="0" smtClean="0"/>
              <a:t> 추천해 드립니다</a:t>
            </a:r>
            <a:r>
              <a:rPr lang="en-US" altLang="ko-KR" sz="900" dirty="0" smtClean="0"/>
              <a:t>. </a:t>
            </a:r>
            <a:endParaRPr lang="ko-KR" altLang="en-US" sz="900" dirty="0"/>
          </a:p>
        </p:txBody>
      </p:sp>
      <p:sp>
        <p:nvSpPr>
          <p:cNvPr id="98" name="제목 9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추가정보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 케이스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9" name="부제목 9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IN_PC_MYP_01_94_01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35360" y="2151496"/>
            <a:ext cx="8284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335360" y="2230200"/>
          <a:ext cx="8284472" cy="15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985277835"/>
                    </a:ext>
                  </a:extLst>
                </a:gridCol>
                <a:gridCol w="7348368">
                  <a:extLst>
                    <a:ext uri="{9D8B030D-6E8A-4147-A177-3AD203B41FA5}">
                      <a16:colId xmlns:a16="http://schemas.microsoft.com/office/drawing/2014/main" val="413422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                       @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909054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82535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371846" y="2254072"/>
            <a:ext cx="914400" cy="2659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80826" y="2254072"/>
            <a:ext cx="914400" cy="26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426698" y="2254072"/>
            <a:ext cx="1053988" cy="26593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선택하세요        </a:t>
            </a:r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50399" y="2254072"/>
            <a:ext cx="914400" cy="26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메일확인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71846" y="2607506"/>
            <a:ext cx="914400" cy="26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313029" y="2607506"/>
            <a:ext cx="914400" cy="26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주소 검색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371846" y="2921196"/>
            <a:ext cx="6236322" cy="26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371846" y="3246537"/>
            <a:ext cx="6236322" cy="2659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1375704" y="3586804"/>
            <a:ext cx="1270206" cy="130228"/>
            <a:chOff x="7255462" y="3088821"/>
            <a:chExt cx="1270206" cy="130228"/>
          </a:xfrm>
        </p:grpSpPr>
        <p:sp>
          <p:nvSpPr>
            <p:cNvPr id="76" name="TextBox 75"/>
            <p:cNvSpPr txBox="1"/>
            <p:nvPr/>
          </p:nvSpPr>
          <p:spPr>
            <a:xfrm>
              <a:off x="7404103" y="3088821"/>
              <a:ext cx="1121565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smtClean="0"/>
                <a:t>기본배송지로 등록</a:t>
              </a:r>
              <a:endParaRPr lang="ko-KR" altLang="en-US" sz="800" dirty="0"/>
            </a:p>
          </p:txBody>
        </p:sp>
        <p:sp>
          <p:nvSpPr>
            <p:cNvPr id="77" name="Box">
              <a:extLst>
                <a:ext uri="{FF2B5EF4-FFF2-40B4-BE49-F238E27FC236}">
                  <a16:creationId xmlns:a16="http://schemas.microsoft.com/office/drawing/2014/main" id="{2AFA3451-5F8C-455E-86A5-1BF751C7DB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55462" y="3090461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51384" y="1378948"/>
            <a:ext cx="2057277" cy="130228"/>
            <a:chOff x="7255462" y="3088821"/>
            <a:chExt cx="2057277" cy="130228"/>
          </a:xfrm>
        </p:grpSpPr>
        <p:sp>
          <p:nvSpPr>
            <p:cNvPr id="80" name="TextBox 79"/>
            <p:cNvSpPr txBox="1"/>
            <p:nvPr/>
          </p:nvSpPr>
          <p:spPr>
            <a:xfrm>
              <a:off x="7404103" y="3088821"/>
              <a:ext cx="1908636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광고성 정보 수신 여부 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(</a:t>
              </a:r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선택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)</a:t>
              </a:r>
              <a:endParaRPr lang="ko-KR" altLang="en-US" sz="800" dirty="0"/>
            </a:p>
          </p:txBody>
        </p:sp>
        <p:sp>
          <p:nvSpPr>
            <p:cNvPr id="81" name="Box">
              <a:extLst>
                <a:ext uri="{FF2B5EF4-FFF2-40B4-BE49-F238E27FC236}">
                  <a16:creationId xmlns:a16="http://schemas.microsoft.com/office/drawing/2014/main" id="{2AFA3451-5F8C-455E-86A5-1BF751C7DB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55462" y="3090461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48090" y="1178949"/>
            <a:ext cx="2600458" cy="130228"/>
            <a:chOff x="7255462" y="3088821"/>
            <a:chExt cx="2600458" cy="130228"/>
          </a:xfrm>
        </p:grpSpPr>
        <p:sp>
          <p:nvSpPr>
            <p:cNvPr id="83" name="TextBox 82"/>
            <p:cNvSpPr txBox="1"/>
            <p:nvPr/>
          </p:nvSpPr>
          <p:spPr>
            <a:xfrm>
              <a:off x="7404103" y="3088821"/>
              <a:ext cx="2451817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개인정보 수집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/</a:t>
              </a:r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이용 동의 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(</a:t>
              </a:r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마케팅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) (</a:t>
              </a:r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선택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)</a:t>
              </a:r>
            </a:p>
          </p:txBody>
        </p:sp>
        <p:sp>
          <p:nvSpPr>
            <p:cNvPr id="84" name="Box">
              <a:extLst>
                <a:ext uri="{FF2B5EF4-FFF2-40B4-BE49-F238E27FC236}">
                  <a16:creationId xmlns:a16="http://schemas.microsoft.com/office/drawing/2014/main" id="{2AFA3451-5F8C-455E-86A5-1BF751C7DB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55462" y="3090461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82383" y="3861048"/>
            <a:ext cx="2764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반려정보</a:t>
            </a:r>
            <a:endParaRPr lang="ko-KR" altLang="en-US" sz="1050" b="1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356227" y="4143987"/>
            <a:ext cx="8284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50657" y="501445"/>
            <a:ext cx="8886825" cy="16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 </a:t>
            </a:r>
            <a:r>
              <a:rPr lang="ko-KR" altLang="en-US" sz="800" dirty="0" smtClean="0"/>
              <a:t>공통</a:t>
            </a:r>
            <a:endParaRPr lang="ko-KR" altLang="en-US" sz="800" dirty="0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2"/>
          <a:srcRect t="18392"/>
          <a:stretch/>
        </p:blipFill>
        <p:spPr>
          <a:xfrm>
            <a:off x="356227" y="4250737"/>
            <a:ext cx="7344816" cy="1852949"/>
          </a:xfrm>
          <a:prstGeom prst="rect">
            <a:avLst/>
          </a:prstGeom>
        </p:spPr>
      </p:pic>
      <p:sp>
        <p:nvSpPr>
          <p:cNvPr id="10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727848" y="6104836"/>
            <a:ext cx="1640601" cy="288000"/>
          </a:xfrm>
          <a:prstGeom prst="rect">
            <a:avLst/>
          </a:prstGeom>
          <a:solidFill>
            <a:schemeClr val="tx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645910" y="6103686"/>
            <a:ext cx="1640601" cy="288000"/>
          </a:xfrm>
          <a:prstGeom prst="rect">
            <a:avLst/>
          </a:prstGeom>
          <a:solidFill>
            <a:srgbClr val="00BC70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dirty="0" smtClean="0">
                <a:solidFill>
                  <a:schemeClr val="bg1"/>
                </a:solidFill>
              </a:rPr>
              <a:t>저장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7" y="8810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117" y="10372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46" y="21621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246" y="21537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605" y="21341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593" y="21449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03" y="30147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168" y="31858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220" y="25597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636" y="35308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28" y="37574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6" y="50692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939" y="46499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220" y="54818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54715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65" y="50760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994" y="60530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60213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11963"/>
              </p:ext>
            </p:extLst>
          </p:nvPr>
        </p:nvGraphicFramePr>
        <p:xfrm>
          <a:off x="9000565" y="44450"/>
          <a:ext cx="3152540" cy="78551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1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 입력은 전체 필수 항목은 아님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684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약관동의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 활성화 시 각 약관 동의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개인정보수집이용동의 팝업 내용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716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입력 영역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특수문자만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입력가능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주소 선택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선택하세요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천리안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싸이월드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드림위즈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엠팔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프리첼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하나포스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핫메일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캐비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코리아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라이코스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MSN,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네티앙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야후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내 직접입력 선택 시 이메일 주소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메일 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유효성 체크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영역 내 문구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이메일을 입력해 주시기 바랍니다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영역 내 문구 입력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가능한 이메일 입니다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형식에 맞지 않은 문구 입력 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형식에 맞지 않습니다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도메인명은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이상 작성해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8578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 영역 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영역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기본배송지로 등록 체크박스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입력한 주소 기본배송지로 등록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62465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유무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아디오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하단 영역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(6-2)(6-4)(6-5)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비활성화로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및 입력할 수 없음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정보 수집 및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정보 수집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시 반려동물 이름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(6-4),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생일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(6-5)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활성화 되며 입력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반려동물 정보 수집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이름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생일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숫자만 입력 가능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입력한 내용 저장 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된 상태로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3387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추가정보 입력 취소 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된 상태로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0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1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추가정보 입력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IN_MO_MYP_01_94_01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5356" y="1085788"/>
            <a:ext cx="2764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추가정보 입력 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827465" y="1301232"/>
            <a:ext cx="2916400" cy="683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7382" y="1285844"/>
            <a:ext cx="4660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약관 동의 </a:t>
            </a:r>
            <a:endParaRPr lang="ko-KR" altLang="en-US" sz="900" b="1" dirty="0"/>
          </a:p>
        </p:txBody>
      </p:sp>
      <p:sp>
        <p:nvSpPr>
          <p:cNvPr id="9" name="직사각형 8"/>
          <p:cNvSpPr/>
          <p:nvPr/>
        </p:nvSpPr>
        <p:spPr>
          <a:xfrm>
            <a:off x="3010445" y="1463083"/>
            <a:ext cx="8593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u="sng" dirty="0" err="1" smtClean="0">
                <a:latin typeface="+mn-ea"/>
                <a:cs typeface="Pretendard Light" panose="02000403000000020004" pitchFamily="50" charset="-127"/>
              </a:rPr>
              <a:t>자세히보기</a:t>
            </a:r>
            <a:endParaRPr lang="ko-KR" altLang="en-US" sz="900" b="1" u="sng" dirty="0"/>
          </a:p>
        </p:txBody>
      </p:sp>
      <p:grpSp>
        <p:nvGrpSpPr>
          <p:cNvPr id="10" name="그룹 9"/>
          <p:cNvGrpSpPr/>
          <p:nvPr/>
        </p:nvGrpSpPr>
        <p:grpSpPr>
          <a:xfrm>
            <a:off x="911225" y="1717287"/>
            <a:ext cx="2057277" cy="130228"/>
            <a:chOff x="7255462" y="3088821"/>
            <a:chExt cx="2057277" cy="130228"/>
          </a:xfrm>
        </p:grpSpPr>
        <p:sp>
          <p:nvSpPr>
            <p:cNvPr id="11" name="TextBox 10"/>
            <p:cNvSpPr txBox="1"/>
            <p:nvPr/>
          </p:nvSpPr>
          <p:spPr>
            <a:xfrm>
              <a:off x="7404103" y="3088821"/>
              <a:ext cx="1908636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광고성 정보 수신 여부 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(</a:t>
              </a:r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선택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)</a:t>
              </a:r>
              <a:endParaRPr lang="ko-KR" altLang="en-US" sz="800" dirty="0"/>
            </a:p>
          </p:txBody>
        </p:sp>
        <p:sp>
          <p:nvSpPr>
            <p:cNvPr id="12" name="Box">
              <a:extLst>
                <a:ext uri="{FF2B5EF4-FFF2-40B4-BE49-F238E27FC236}">
                  <a16:creationId xmlns:a16="http://schemas.microsoft.com/office/drawing/2014/main" id="{2AFA3451-5F8C-455E-86A5-1BF751C7DB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55462" y="3090461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7931" y="1517288"/>
            <a:ext cx="2600458" cy="130228"/>
            <a:chOff x="7255462" y="3088821"/>
            <a:chExt cx="2600458" cy="130228"/>
          </a:xfrm>
        </p:grpSpPr>
        <p:sp>
          <p:nvSpPr>
            <p:cNvPr id="14" name="TextBox 13"/>
            <p:cNvSpPr txBox="1"/>
            <p:nvPr/>
          </p:nvSpPr>
          <p:spPr>
            <a:xfrm>
              <a:off x="7404103" y="3088821"/>
              <a:ext cx="2451817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개인정보 수집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/</a:t>
              </a:r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이용 동의 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(</a:t>
              </a:r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마케팅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) (</a:t>
              </a:r>
              <a:r>
                <a:rPr lang="ko-KR" altLang="en-US" sz="800" dirty="0">
                  <a:latin typeface="+mn-ea"/>
                  <a:cs typeface="Pretendard Light" panose="02000403000000020004" pitchFamily="50" charset="-127"/>
                </a:rPr>
                <a:t>선택</a:t>
              </a:r>
              <a:r>
                <a:rPr lang="en-US" altLang="ko-KR" sz="800" dirty="0">
                  <a:latin typeface="+mn-ea"/>
                  <a:cs typeface="Pretendard Light" panose="02000403000000020004" pitchFamily="50" charset="-127"/>
                </a:rPr>
                <a:t>)</a:t>
              </a:r>
            </a:p>
          </p:txBody>
        </p:sp>
        <p:sp>
          <p:nvSpPr>
            <p:cNvPr id="15" name="Box">
              <a:extLst>
                <a:ext uri="{FF2B5EF4-FFF2-40B4-BE49-F238E27FC236}">
                  <a16:creationId xmlns:a16="http://schemas.microsoft.com/office/drawing/2014/main" id="{2AFA3451-5F8C-455E-86A5-1BF751C7DB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55462" y="3090461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78" y="12194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58" y="13755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81741" y="10208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5513" y="2060848"/>
            <a:ext cx="2764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추가정보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선택</a:t>
            </a:r>
            <a:r>
              <a:rPr lang="en-US" altLang="ko-KR" sz="800" b="1" dirty="0" smtClean="0"/>
              <a:t>) </a:t>
            </a:r>
            <a:endParaRPr lang="ko-KR" altLang="en-US" sz="800" b="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rcRect l="2394" t="71184" r="4204" b="461"/>
          <a:stretch/>
        </p:blipFill>
        <p:spPr>
          <a:xfrm>
            <a:off x="911225" y="3071312"/>
            <a:ext cx="2808312" cy="15588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rcRect t="41658" b="43935"/>
          <a:stretch/>
        </p:blipFill>
        <p:spPr>
          <a:xfrm>
            <a:off x="813729" y="2271420"/>
            <a:ext cx="2914338" cy="7677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rcRect t="17087" b="15458"/>
          <a:stretch/>
        </p:blipFill>
        <p:spPr>
          <a:xfrm>
            <a:off x="5234147" y="833522"/>
            <a:ext cx="2960037" cy="3456384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45870"/>
              </p:ext>
            </p:extLst>
          </p:nvPr>
        </p:nvGraphicFramePr>
        <p:xfrm>
          <a:off x="9000565" y="44450"/>
          <a:ext cx="3152540" cy="16955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1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 입력은 전체 필수 항목은 아님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684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약관동의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 활성화 시 각 약관 동의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개인정보수집이용동의 팝업 내용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716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입력한 내용 저장 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된 상태로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8578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추가정보 입력 취소 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된 상태로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624655"/>
                  </a:ext>
                </a:extLst>
              </a:tr>
            </a:tbl>
          </a:graphicData>
        </a:graphic>
      </p:graphicFrame>
      <p:sp>
        <p:nvSpPr>
          <p:cNvPr id="5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4338" y="62916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94432" y="56768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11350" y="4344660"/>
            <a:ext cx="1422871" cy="288000"/>
          </a:xfrm>
          <a:prstGeom prst="rect">
            <a:avLst/>
          </a:prstGeom>
          <a:solidFill>
            <a:schemeClr val="tx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263508" y="4344660"/>
            <a:ext cx="1365909" cy="288000"/>
          </a:xfrm>
          <a:prstGeom prst="rect">
            <a:avLst/>
          </a:prstGeom>
          <a:solidFill>
            <a:srgbClr val="00BC70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ko-KR" altLang="en-US" sz="800" dirty="0" smtClean="0">
                <a:solidFill>
                  <a:schemeClr val="bg1"/>
                </a:solidFill>
              </a:rPr>
              <a:t>저장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432" y="42366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888" y="42585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73962" y="7733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추가정보 입력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79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그룹 79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91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220185</TotalTime>
  <Words>791</Words>
  <Application>Microsoft Office PowerPoint</Application>
  <PresentationFormat>와이드스크린</PresentationFormat>
  <Paragraphs>166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Pretendard Light</vt:lpstr>
      <vt:lpstr>맑은 고딕</vt:lpstr>
      <vt:lpstr>Arial</vt:lpstr>
      <vt:lpstr>Segoe UI</vt:lpstr>
      <vt:lpstr>Segoe UI Symbol</vt:lpstr>
      <vt:lpstr>Wingdings 2</vt:lpstr>
      <vt:lpstr>Office 테마</vt:lpstr>
      <vt:lpstr>PowerPoint 프레젠테이션</vt:lpstr>
      <vt:lpstr>Version History #1</vt:lpstr>
      <vt:lpstr>회원가입 프로세스</vt:lpstr>
      <vt:lpstr>이니스프리 회원가입 여부결과 확인 팝업 </vt:lpstr>
      <vt:lpstr>추가정보 입력 (일반 케이스)  </vt:lpstr>
      <vt:lpstr>추가정보 입력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4626</cp:revision>
  <cp:lastPrinted>2022-10-17T06:12:39Z</cp:lastPrinted>
  <dcterms:created xsi:type="dcterms:W3CDTF">2018-04-18T08:51:39Z</dcterms:created>
  <dcterms:modified xsi:type="dcterms:W3CDTF">2024-06-27T01:11:06Z</dcterms:modified>
</cp:coreProperties>
</file>