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1421" r:id="rId4"/>
    <p:sldId id="1563" r:id="rId5"/>
    <p:sldId id="1564" r:id="rId6"/>
    <p:sldId id="1569" r:id="rId7"/>
    <p:sldId id="1566" r:id="rId8"/>
    <p:sldId id="1567" r:id="rId9"/>
    <p:sldId id="1570" r:id="rId10"/>
    <p:sldId id="1562" r:id="rId11"/>
    <p:sldId id="1558" r:id="rId12"/>
    <p:sldId id="1559" r:id="rId13"/>
    <p:sldId id="1560" r:id="rId1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메뉴구조도" id="{FC12D408-FD0C-4419-B016-17B2620E42A5}">
          <p14:sldIdLst>
            <p14:sldId id="1421"/>
          </p14:sldIdLst>
        </p14:section>
        <p14:section name="수집및이용" id="{889F79C2-5F78-44C5-BEAF-CA18020F4105}">
          <p14:sldIdLst>
            <p14:sldId id="1563"/>
            <p14:sldId id="1564"/>
            <p14:sldId id="1569"/>
            <p14:sldId id="1566"/>
            <p14:sldId id="1567"/>
            <p14:sldId id="1570"/>
          </p14:sldIdLst>
        </p14:section>
        <p14:section name="처리위탁" id="{AF0CBD2F-30B1-4C3E-8856-1F485A512E31}">
          <p14:sldIdLst>
            <p14:sldId id="1562"/>
          </p14:sldIdLst>
        </p14:section>
        <p14:section name="제3자제공" id="{3E29B086-F201-48E9-AB5D-7D55AF27F76F}">
          <p14:sldIdLst>
            <p14:sldId id="1558"/>
          </p14:sldIdLst>
        </p14:section>
        <p14:section name="국외이전" id="{EA960BF3-5165-4F2A-AA90-59F9511F2923}">
          <p14:sldIdLst>
            <p14:sldId id="1559"/>
          </p14:sldIdLst>
        </p14:section>
        <p14:section name="열람요청" id="{28C09253-9A4A-4CA7-B8C1-FD3F5B270447}">
          <p14:sldIdLst>
            <p14:sldId id="15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391" userDrawn="1">
          <p15:clr>
            <a:srgbClr val="A4A3A4"/>
          </p15:clr>
        </p15:guide>
        <p15:guide id="12" pos="5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9BC70"/>
    <a:srgbClr val="F5F5F5"/>
    <a:srgbClr val="9900CC"/>
    <a:srgbClr val="CC00CC"/>
    <a:srgbClr val="FF33CC"/>
    <a:srgbClr val="000000"/>
    <a:srgbClr val="E9FBF1"/>
    <a:srgbClr val="DCF8E9"/>
    <a:srgbClr val="BDF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7" autoAdjust="0"/>
    <p:restoredTop sz="94704" autoAdjust="0"/>
  </p:normalViewPr>
  <p:slideViewPr>
    <p:cSldViewPr>
      <p:cViewPr varScale="1">
        <p:scale>
          <a:sx n="110" d="100"/>
          <a:sy n="110" d="100"/>
        </p:scale>
        <p:origin x="1171" y="72"/>
      </p:cViewPr>
      <p:guideLst>
        <p:guide orient="horz" pos="572"/>
        <p:guide pos="3205"/>
        <p:guide pos="574"/>
        <p:guide orient="horz" pos="4156"/>
        <p:guide orient="horz" pos="391"/>
        <p:guide pos="515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3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jlogistics.com/ko/agreement/privacy-policy#num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hyperlink" Target="mailto:innisfree@innisfree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Innisfree_privacy@innisfree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 smtClean="0">
                <a:latin typeface="+mj-ea"/>
              </a:rPr>
              <a:t>innisfree_FO</a:t>
            </a:r>
            <a:r>
              <a:rPr lang="ko-KR" altLang="en-US" sz="2800" dirty="0">
                <a:latin typeface="+mj-ea"/>
              </a:rPr>
              <a:t>리뉴얼</a:t>
            </a:r>
            <a:r>
              <a:rPr lang="en-US" altLang="ko-KR" sz="2800" dirty="0"/>
              <a:t>_</a:t>
            </a:r>
            <a:r>
              <a:rPr lang="en-US" altLang="ko-KR" sz="2800" dirty="0" smtClean="0"/>
              <a:t>MO_</a:t>
            </a:r>
            <a:r>
              <a:rPr lang="ko-KR" altLang="en-US" sz="2800" dirty="0" smtClean="0">
                <a:latin typeface="+mj-ea"/>
              </a:rPr>
              <a:t>개인정보이용내역 </a:t>
            </a:r>
            <a:r>
              <a:rPr lang="ko-KR" altLang="en-US" sz="2800" dirty="0" err="1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  <a:endParaRPr lang="ko-KR" altLang="en-US" sz="28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2024-06-20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고하나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처리위탁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IN_MO_MYT_01_02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91214" y="78859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개인정보 이용내역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sp>
        <p:nvSpPr>
          <p:cNvPr id="1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961" y="9590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5658" y="1146899"/>
            <a:ext cx="316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수집 및 이용 ㅣ </a:t>
            </a:r>
            <a:r>
              <a:rPr lang="ko-KR" altLang="en-US" sz="700" dirty="0" smtClean="0">
                <a:solidFill>
                  <a:srgbClr val="00B050"/>
                </a:solidFill>
              </a:rPr>
              <a:t>처리위탁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ㅣ 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자 제공 ㅣ 국외이전 ㅣ 열람요청  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8070" y="1488347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/>
              <a:t>개인정보 위탁내역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158492"/>
              </p:ext>
            </p:extLst>
          </p:nvPr>
        </p:nvGraphicFramePr>
        <p:xfrm>
          <a:off x="935986" y="1740104"/>
          <a:ext cx="2719991" cy="815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74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1520417">
                  <a:extLst>
                    <a:ext uri="{9D8B030D-6E8A-4147-A177-3AD203B41FA5}">
                      <a16:colId xmlns:a16="http://schemas.microsoft.com/office/drawing/2014/main" val="3340727483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처리위탁 받는 자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처리위탁 업무내용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effectLst/>
                          <a:latin typeface="Pretendard"/>
                        </a:rPr>
                        <a:t>처리위탁 받는 자</a:t>
                      </a:r>
                    </a:p>
                  </a:txBody>
                  <a:tcPr marL="0" marR="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effectLst/>
                          <a:latin typeface="Pretendard"/>
                        </a:rPr>
                        <a:t>처리위탁</a:t>
                      </a:r>
                      <a:r>
                        <a:rPr lang="ko-KR" altLang="en-US" sz="800" b="0" dirty="0">
                          <a:effectLst/>
                          <a:latin typeface="Pretendard"/>
                        </a:rPr>
                        <a:t> 업무내용</a:t>
                      </a:r>
                    </a:p>
                  </a:txBody>
                  <a:tcPr marL="0" marR="0" marT="76200" marB="762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주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r>
                        <a:rPr lang="ko-KR" altLang="en-US" sz="800" dirty="0">
                          <a:effectLst/>
                        </a:rPr>
                        <a:t>젤라블루코리아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온라인 경품 발송 대행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467345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㈜아모레퍼시픽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개인정보의 전산처리 및 관리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이메일 발송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356106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주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r>
                        <a:rPr lang="ko-KR" altLang="en-US" sz="800" dirty="0">
                          <a:effectLst/>
                        </a:rPr>
                        <a:t>아모레퍼시픽</a:t>
                      </a:r>
                      <a:r>
                        <a:rPr lang="en-US" altLang="ko-KR" sz="800" dirty="0">
                          <a:effectLst/>
                        </a:rPr>
                        <a:t>, </a:t>
                      </a:r>
                      <a:r>
                        <a:rPr lang="en-US" altLang="ko-KR" sz="800" u="none" strike="noStrike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주</a:t>
                      </a:r>
                      <a:r>
                        <a:rPr lang="en-US" altLang="ko-KR" sz="800" u="none" strike="noStrike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ko-KR" altLang="en-US" sz="800" u="none" strike="noStrike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이니스프리 </a:t>
                      </a:r>
                      <a:r>
                        <a:rPr lang="ko-KR" altLang="en-US" sz="800" u="none" strike="noStrike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가맹사업자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회원모집 및 회원정보 관리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포인트 조회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적립 및 사용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각종 이벤트 및 프로모션 실행</a:t>
                      </a:r>
                      <a:r>
                        <a:rPr lang="en-US" altLang="ko-KR" sz="800">
                          <a:effectLst/>
                        </a:rPr>
                        <a:t>• </a:t>
                      </a:r>
                      <a:r>
                        <a:rPr lang="ko-KR" altLang="en-US" sz="800">
                          <a:effectLst/>
                        </a:rPr>
                        <a:t>안내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제품 및 경품 배송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828976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NICE</a:t>
                      </a:r>
                      <a:r>
                        <a:rPr lang="ko-KR" altLang="en-US" sz="800" dirty="0" err="1">
                          <a:effectLst/>
                        </a:rPr>
                        <a:t>평가정보</a:t>
                      </a:r>
                      <a:r>
                        <a:rPr lang="ko-KR" altLang="en-US" sz="800" dirty="0">
                          <a:effectLst/>
                        </a:rPr>
                        <a:t>㈜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한국모바일인증</a:t>
                      </a:r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주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실명확인 및 본인확인 업무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183987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주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r>
                        <a:rPr lang="en-US" sz="800" dirty="0">
                          <a:effectLst/>
                        </a:rPr>
                        <a:t>LG </a:t>
                      </a:r>
                      <a:r>
                        <a:rPr lang="ko-KR" altLang="en-US" sz="800" dirty="0" err="1">
                          <a:effectLst/>
                        </a:rPr>
                        <a:t>유플러스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SMS</a:t>
                      </a:r>
                      <a:r>
                        <a:rPr lang="ko-KR" altLang="en-US" sz="800" dirty="0" err="1">
                          <a:effectLst/>
                        </a:rPr>
                        <a:t>발송업무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995773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주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r>
                        <a:rPr lang="ko-KR" altLang="en-US" sz="800" dirty="0" err="1">
                          <a:effectLst/>
                        </a:rPr>
                        <a:t>한결로지스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effectLst/>
                        </a:rPr>
                        <a:t>배송업무</a:t>
                      </a:r>
                      <a:r>
                        <a:rPr lang="ko-KR" altLang="en-US" sz="800" dirty="0">
                          <a:effectLst/>
                        </a:rPr>
                        <a:t> 대행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093410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진코퍼레이션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배송 시스템의 유지 보수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922226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CJ</a:t>
                      </a:r>
                      <a:r>
                        <a:rPr lang="ko-KR" altLang="en-US" sz="800" dirty="0" err="1">
                          <a:effectLst/>
                        </a:rPr>
                        <a:t>올리브네트웍스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SMS, MMS </a:t>
                      </a:r>
                      <a:r>
                        <a:rPr lang="ko-KR" altLang="en-US" sz="800" dirty="0">
                          <a:effectLst/>
                        </a:rPr>
                        <a:t>등 문자메시지 및 경품 배송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248655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주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r>
                        <a:rPr lang="ko-KR" altLang="en-US" sz="800" dirty="0" err="1">
                          <a:effectLst/>
                        </a:rPr>
                        <a:t>두웰커뮤니티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이니스프리 </a:t>
                      </a:r>
                      <a:r>
                        <a:rPr lang="ko-KR" altLang="en-US" sz="800" dirty="0" err="1">
                          <a:effectLst/>
                        </a:rPr>
                        <a:t>직영몰</a:t>
                      </a:r>
                      <a:r>
                        <a:rPr lang="ko-KR" altLang="en-US" sz="800" dirty="0">
                          <a:effectLst/>
                        </a:rPr>
                        <a:t> 운영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33447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씨제이대한통운㈜</a:t>
                      </a:r>
                      <a:r>
                        <a:rPr lang="en-US" altLang="ko-KR" sz="800" dirty="0">
                          <a:effectLst/>
                        </a:rPr>
                        <a:t>, GS</a:t>
                      </a:r>
                      <a:r>
                        <a:rPr lang="ko-KR" altLang="en-US" sz="800" dirty="0" err="1">
                          <a:effectLst/>
                        </a:rPr>
                        <a:t>엠비즈</a:t>
                      </a:r>
                      <a:r>
                        <a:rPr lang="ko-KR" altLang="en-US" sz="800" dirty="0">
                          <a:effectLst/>
                        </a:rPr>
                        <a:t> 주식회사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주식회사 </a:t>
                      </a:r>
                      <a:r>
                        <a:rPr lang="ko-KR" altLang="en-US" sz="800" dirty="0" err="1">
                          <a:effectLst/>
                        </a:rPr>
                        <a:t>비지에프네트웍스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주식회사 </a:t>
                      </a:r>
                      <a:r>
                        <a:rPr lang="ko-KR" altLang="en-US" sz="800" dirty="0" err="1">
                          <a:effectLst/>
                        </a:rPr>
                        <a:t>지에스네트웍스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케이원익스프레스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진보커뮤니케이션㈜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DM</a:t>
                      </a:r>
                      <a:r>
                        <a:rPr lang="ko-KR" altLang="en-US" sz="800" dirty="0">
                          <a:effectLst/>
                        </a:rPr>
                        <a:t>발송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제품 및 경품 배송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 err="1">
                          <a:effectLst/>
                        </a:rPr>
                        <a:t>배송지</a:t>
                      </a:r>
                      <a:r>
                        <a:rPr lang="ko-KR" altLang="en-US" sz="800" dirty="0">
                          <a:effectLst/>
                        </a:rPr>
                        <a:t> 확인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686176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effectLst/>
                        </a:rPr>
                        <a:t>콘센트릭스</a:t>
                      </a:r>
                      <a:r>
                        <a:rPr lang="ko-KR" altLang="en-US" sz="800" dirty="0">
                          <a:effectLst/>
                        </a:rPr>
                        <a:t> 서비스코리아 유한회사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마케팅 채널</a:t>
                      </a:r>
                      <a:r>
                        <a:rPr lang="en-US" altLang="ko-KR" sz="800" dirty="0">
                          <a:effectLst/>
                        </a:rPr>
                        <a:t>, EDM, MDM, DM </a:t>
                      </a:r>
                      <a:r>
                        <a:rPr lang="ko-KR" altLang="en-US" sz="800" dirty="0">
                          <a:effectLst/>
                        </a:rPr>
                        <a:t>등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r>
                        <a:rPr lang="ko-KR" altLang="en-US" sz="800" dirty="0">
                          <a:effectLst/>
                        </a:rPr>
                        <a:t>을 활용한 </a:t>
                      </a:r>
                      <a:r>
                        <a:rPr lang="en-US" altLang="ko-KR" sz="800" dirty="0">
                          <a:effectLst/>
                        </a:rPr>
                        <a:t>CRM </a:t>
                      </a:r>
                      <a:r>
                        <a:rPr lang="ko-KR" altLang="en-US" sz="800" dirty="0">
                          <a:effectLst/>
                        </a:rPr>
                        <a:t>마케팅 활용 및 분석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117350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㈜</a:t>
                      </a:r>
                      <a:r>
                        <a:rPr lang="ko-KR" altLang="en-US" sz="800" dirty="0" err="1">
                          <a:effectLst/>
                        </a:rPr>
                        <a:t>엘지씨엔에스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스마트 메시지 서비스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 err="1">
                          <a:effectLst/>
                        </a:rPr>
                        <a:t>알림톡</a:t>
                      </a:r>
                      <a:r>
                        <a:rPr lang="ko-KR" altLang="en-US" sz="800" dirty="0">
                          <a:effectLst/>
                        </a:rPr>
                        <a:t> </a:t>
                      </a:r>
                      <a:r>
                        <a:rPr lang="ko-KR" altLang="en-US" sz="800" dirty="0" err="1">
                          <a:effectLst/>
                        </a:rPr>
                        <a:t>고객설문</a:t>
                      </a:r>
                      <a:r>
                        <a:rPr lang="ko-KR" altLang="en-US" sz="800" dirty="0">
                          <a:effectLst/>
                        </a:rPr>
                        <a:t> 발송 대행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080421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㈜아모레퍼시픽</a:t>
                      </a:r>
                      <a:r>
                        <a:rPr lang="en-US" altLang="ko-KR" sz="800" dirty="0">
                          <a:effectLst/>
                        </a:rPr>
                        <a:t>, (</a:t>
                      </a:r>
                      <a:r>
                        <a:rPr lang="ko-KR" altLang="en-US" sz="800" dirty="0">
                          <a:effectLst/>
                        </a:rPr>
                        <a:t>주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r>
                        <a:rPr lang="ko-KR" altLang="en-US" sz="800" dirty="0" err="1">
                          <a:effectLst/>
                        </a:rPr>
                        <a:t>씨제이올리브네트웍스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개인정보의 전산처리 및 관리</a:t>
                      </a:r>
                      <a:br>
                        <a:rPr lang="ko-KR" altLang="en-US" sz="800" dirty="0">
                          <a:effectLst/>
                        </a:rPr>
                      </a:br>
                      <a:r>
                        <a:rPr lang="en-US" altLang="ko-KR" sz="800" dirty="0">
                          <a:effectLst/>
                        </a:rPr>
                        <a:t>SMS/MMS/</a:t>
                      </a:r>
                      <a:r>
                        <a:rPr lang="ko-KR" altLang="en-US" sz="800" dirty="0">
                          <a:effectLst/>
                        </a:rPr>
                        <a:t>카카오 및 이메일 발송 및 발송 시스템 유지보수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934002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주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r>
                        <a:rPr lang="ko-KR" altLang="en-US" sz="800" dirty="0" err="1">
                          <a:effectLst/>
                        </a:rPr>
                        <a:t>휴넥트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effectLst/>
                        </a:rPr>
                        <a:t>직영몰</a:t>
                      </a:r>
                      <a:r>
                        <a:rPr lang="ko-KR" altLang="en-US" sz="800" dirty="0">
                          <a:effectLst/>
                        </a:rPr>
                        <a:t> 반품</a:t>
                      </a:r>
                      <a:r>
                        <a:rPr lang="en-US" altLang="ko-KR" sz="800" dirty="0">
                          <a:effectLst/>
                        </a:rPr>
                        <a:t>/</a:t>
                      </a:r>
                      <a:r>
                        <a:rPr lang="ko-KR" altLang="en-US" sz="800" dirty="0">
                          <a:effectLst/>
                        </a:rPr>
                        <a:t>교환 업무 지원 및 </a:t>
                      </a:r>
                      <a:r>
                        <a:rPr lang="ko-KR" altLang="en-US" sz="800" dirty="0" err="1">
                          <a:effectLst/>
                        </a:rPr>
                        <a:t>상담업무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838611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주</a:t>
                      </a:r>
                      <a:r>
                        <a:rPr lang="en-US" altLang="ko-KR" sz="800" dirty="0">
                          <a:effectLst/>
                        </a:rPr>
                        <a:t>) </a:t>
                      </a:r>
                      <a:r>
                        <a:rPr lang="ko-KR" altLang="en-US" sz="800" dirty="0">
                          <a:effectLst/>
                        </a:rPr>
                        <a:t>카카오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effectLst/>
                        </a:rPr>
                        <a:t>카카오채널</a:t>
                      </a:r>
                      <a:r>
                        <a:rPr lang="ko-KR" altLang="en-US" sz="800" dirty="0">
                          <a:effectLst/>
                        </a:rPr>
                        <a:t> 서비스 운영 및 </a:t>
                      </a:r>
                      <a:r>
                        <a:rPr lang="ko-KR" altLang="en-US" sz="800" dirty="0" err="1">
                          <a:effectLst/>
                        </a:rPr>
                        <a:t>카카오톡을</a:t>
                      </a:r>
                      <a:r>
                        <a:rPr lang="ko-KR" altLang="en-US" sz="800" dirty="0">
                          <a:effectLst/>
                        </a:rPr>
                        <a:t> 이용한 알림 정보 전송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06714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㈜</a:t>
                      </a:r>
                      <a:r>
                        <a:rPr lang="ko-KR" altLang="en-US" sz="800" dirty="0" err="1">
                          <a:effectLst/>
                        </a:rPr>
                        <a:t>디마코코리아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 err="1">
                          <a:effectLst/>
                        </a:rPr>
                        <a:t>커뮤니크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온라인 채널 운영 대행</a:t>
                      </a:r>
                      <a:r>
                        <a:rPr lang="en-US" altLang="ko-KR" sz="800" dirty="0">
                          <a:effectLst/>
                        </a:rPr>
                        <a:t>(SNS) </a:t>
                      </a:r>
                      <a:r>
                        <a:rPr lang="ko-KR" altLang="en-US" sz="800" dirty="0">
                          <a:effectLst/>
                        </a:rPr>
                        <a:t>및 이벤트 당첨자 경품 발송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951587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KT</a:t>
                      </a:r>
                      <a:r>
                        <a:rPr lang="ko-KR" altLang="en-US" sz="800" dirty="0">
                          <a:effectLst/>
                        </a:rPr>
                        <a:t>알파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안심번호서비스 제공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44720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effectLst/>
                        </a:rPr>
                        <a:t>블루스톤익스체인지</a:t>
                      </a:r>
                      <a:r>
                        <a:rPr lang="en-US" altLang="ko-KR" sz="800" dirty="0">
                          <a:effectLst/>
                        </a:rPr>
                        <a:t>, ㈜</a:t>
                      </a:r>
                      <a:r>
                        <a:rPr lang="ko-KR" altLang="en-US" sz="800" dirty="0" err="1">
                          <a:effectLst/>
                        </a:rPr>
                        <a:t>비즈마켓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effectLst/>
                        </a:rPr>
                        <a:t>기프티콘</a:t>
                      </a:r>
                      <a:r>
                        <a:rPr lang="ko-KR" altLang="en-US" sz="800" dirty="0">
                          <a:effectLst/>
                        </a:rPr>
                        <a:t> 등 모바일 상품권 발송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13849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모비두 주식회사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effectLst/>
                        </a:rPr>
                        <a:t>라이브방송</a:t>
                      </a:r>
                      <a:r>
                        <a:rPr lang="ko-KR" altLang="en-US" sz="800" dirty="0">
                          <a:effectLst/>
                        </a:rPr>
                        <a:t> 내 댓글 서비스 제공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368494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주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  <a:r>
                        <a:rPr lang="ko-KR" altLang="en-US" sz="800">
                          <a:effectLst/>
                        </a:rPr>
                        <a:t>제니엘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회원모집 및 회원정보 관리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포인트 조회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적립 및 사용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각종 이벤트 및 프로모션 실행 </a:t>
                      </a:r>
                      <a:r>
                        <a:rPr lang="en-US" altLang="ko-KR" sz="800" dirty="0">
                          <a:effectLst/>
                        </a:rPr>
                        <a:t>• </a:t>
                      </a:r>
                      <a:r>
                        <a:rPr lang="ko-KR" altLang="en-US" sz="800" dirty="0">
                          <a:effectLst/>
                        </a:rPr>
                        <a:t>안내 및 고객상담 업무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데이터 분석을 통한 통계 및 전략 수립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807416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effectLst/>
                        </a:rPr>
                        <a:t>엠아이티마스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개인정보의 전산처리 및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81086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effectLst/>
                        </a:rPr>
                        <a:t>더케이텍</a:t>
                      </a:r>
                      <a:r>
                        <a:rPr lang="ko-KR" altLang="en-US" sz="800" dirty="0">
                          <a:effectLst/>
                        </a:rPr>
                        <a:t>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회원모집 및 회원정보 관리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포인트 조회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적립 및 사용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각종 이벤트 및 프로모션 실행</a:t>
                      </a:r>
                      <a:r>
                        <a:rPr lang="en-US" altLang="ko-KR" sz="800" dirty="0">
                          <a:effectLst/>
                        </a:rPr>
                        <a:t>•</a:t>
                      </a:r>
                      <a:r>
                        <a:rPr lang="ko-KR" altLang="en-US" sz="800" dirty="0">
                          <a:effectLst/>
                        </a:rPr>
                        <a:t>안내 및 고객상담 업무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5898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283652" y="1277603"/>
            <a:ext cx="12634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/>
              <a:t>개인정보 재위탁내역</a:t>
            </a:r>
            <a:endParaRPr lang="ko-KR" altLang="en-US" sz="9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658679"/>
              </p:ext>
            </p:extLst>
          </p:nvPr>
        </p:nvGraphicFramePr>
        <p:xfrm>
          <a:off x="5330449" y="1531588"/>
          <a:ext cx="2709767" cy="556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27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886820">
                  <a:extLst>
                    <a:ext uri="{9D8B030D-6E8A-4147-A177-3AD203B41FA5}">
                      <a16:colId xmlns:a16="http://schemas.microsoft.com/office/drawing/2014/main" val="1853393333"/>
                    </a:ext>
                  </a:extLst>
                </a:gridCol>
                <a:gridCol w="886820">
                  <a:extLst>
                    <a:ext uri="{9D8B030D-6E8A-4147-A177-3AD203B41FA5}">
                      <a16:colId xmlns:a16="http://schemas.microsoft.com/office/drawing/2014/main" val="3340727483"/>
                    </a:ext>
                  </a:extLst>
                </a:gridCol>
              </a:tblGrid>
              <a:tr h="374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처리위탁 받는자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수탁자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재위탁 받는자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재수탁자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재위탁 업무내용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3748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㈜아모레퍼시픽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한국아이비엠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주</a:t>
                      </a:r>
                      <a:r>
                        <a:rPr lang="en-US" altLang="ko-KR" sz="800">
                          <a:effectLst/>
                        </a:rPr>
                        <a:t>), </a:t>
                      </a:r>
                      <a:r>
                        <a:rPr lang="ko-KR" altLang="en-US" sz="800">
                          <a:effectLst/>
                        </a:rPr>
                        <a:t>메가존클라우드㈜</a:t>
                      </a:r>
                      <a:r>
                        <a:rPr lang="en-US" altLang="ko-KR" sz="800">
                          <a:effectLst/>
                        </a:rPr>
                        <a:t>, ㈜</a:t>
                      </a:r>
                      <a:r>
                        <a:rPr lang="ko-KR" altLang="en-US" sz="800">
                          <a:effectLst/>
                        </a:rPr>
                        <a:t>킨드릴코리아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도시바글로벌커머스솔루션즈코리아 ㈜</a:t>
                      </a:r>
                      <a:r>
                        <a:rPr lang="en-US" altLang="ko-KR" sz="800">
                          <a:effectLst/>
                        </a:rPr>
                        <a:t>, Amazon Web Service Inc.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개인정보의 전산처리 및 관리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이메일 발송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345906"/>
                  </a:ext>
                </a:extLst>
              </a:tr>
              <a:tr h="37489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주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r>
                        <a:rPr lang="ko-KR" altLang="en-US" sz="800" dirty="0">
                          <a:effectLst/>
                        </a:rPr>
                        <a:t>젤라블루코리아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쿠프마케팅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모바일 쿠폰발송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57378"/>
                  </a:ext>
                </a:extLst>
              </a:tr>
              <a:tr h="3748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한국모바일인증㈜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다우기술</a:t>
                      </a:r>
                      <a:r>
                        <a:rPr lang="en-US" altLang="ko-KR" sz="800">
                          <a:effectLst/>
                        </a:rPr>
                        <a:t>, (</a:t>
                      </a:r>
                      <a:r>
                        <a:rPr lang="ko-KR" altLang="en-US" sz="800">
                          <a:effectLst/>
                        </a:rPr>
                        <a:t>주</a:t>
                      </a:r>
                      <a:r>
                        <a:rPr lang="en-US" altLang="ko-KR" sz="800">
                          <a:effectLst/>
                        </a:rPr>
                        <a:t>)LG </a:t>
                      </a:r>
                      <a:r>
                        <a:rPr lang="ko-KR" altLang="en-US" sz="800">
                          <a:effectLst/>
                        </a:rPr>
                        <a:t>유플러스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본인확인을 위한 </a:t>
                      </a:r>
                      <a:r>
                        <a:rPr lang="en-US" altLang="ko-KR" sz="800">
                          <a:effectLst/>
                        </a:rPr>
                        <a:t>SMS </a:t>
                      </a:r>
                      <a:r>
                        <a:rPr lang="ko-KR" altLang="en-US" sz="800">
                          <a:effectLst/>
                        </a:rPr>
                        <a:t>발송 대행</a:t>
                      </a:r>
                      <a:r>
                        <a:rPr lang="en-US" altLang="ko-KR" sz="800">
                          <a:effectLst/>
                        </a:rPr>
                        <a:t>(SMS </a:t>
                      </a:r>
                      <a:r>
                        <a:rPr lang="ko-KR" altLang="en-US" sz="800">
                          <a:effectLst/>
                        </a:rPr>
                        <a:t>인증번호 발송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기타문자</a:t>
                      </a:r>
                      <a:r>
                        <a:rPr lang="en-US" altLang="ko-KR" sz="800">
                          <a:effectLst/>
                        </a:rPr>
                        <a:t>(SMS, LMS </a:t>
                      </a:r>
                      <a:r>
                        <a:rPr lang="ko-KR" altLang="en-US" sz="800">
                          <a:effectLst/>
                        </a:rPr>
                        <a:t>등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  <a:r>
                        <a:rPr lang="ko-KR" altLang="en-US" sz="800">
                          <a:effectLst/>
                        </a:rPr>
                        <a:t>발송 업무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467345"/>
                  </a:ext>
                </a:extLst>
              </a:tr>
              <a:tr h="37489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주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r>
                        <a:rPr lang="en-US" sz="800" dirty="0">
                          <a:effectLst/>
                        </a:rPr>
                        <a:t>LG </a:t>
                      </a:r>
                      <a:r>
                        <a:rPr lang="ko-KR" altLang="en-US" sz="800" dirty="0" err="1">
                          <a:effectLst/>
                        </a:rPr>
                        <a:t>유플러스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미디어로그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기업메시징 서비스 업무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356106"/>
                  </a:ext>
                </a:extLst>
              </a:tr>
              <a:tr h="3748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지에스네트웍스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씨제이대한통운</a:t>
                      </a:r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주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effectLst/>
                        </a:rPr>
                        <a:t>배송업무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828976"/>
                  </a:ext>
                </a:extLst>
              </a:tr>
              <a:tr h="3748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씨제이대한통운㈜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>
                          <a:solidFill>
                            <a:srgbClr val="222222"/>
                          </a:solidFill>
                          <a:effectLst/>
                          <a:latin typeface="inherit"/>
                          <a:hlinkClick r:id="rId3"/>
                        </a:rPr>
                        <a:t>재위탁집배점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택배물품 배송 접수 및 물품 배송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183987"/>
                  </a:ext>
                </a:extLst>
              </a:tr>
              <a:tr h="3748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㈜케이원익스프레스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로젠택배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기업택배 서비스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995773"/>
                  </a:ext>
                </a:extLst>
              </a:tr>
              <a:tr h="3748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㈜엘지씨엔에스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㈜이커머스테크</a:t>
                      </a:r>
                      <a:r>
                        <a:rPr lang="en-US" altLang="ko-KR" sz="800">
                          <a:effectLst/>
                        </a:rPr>
                        <a:t>, ㈜</a:t>
                      </a:r>
                      <a:r>
                        <a:rPr lang="ko-KR" altLang="en-US" sz="800">
                          <a:effectLst/>
                        </a:rPr>
                        <a:t>한성엠에스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전자지급대행서비스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상담 및 업무지원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093410"/>
                  </a:ext>
                </a:extLst>
              </a:tr>
              <a:tr h="37489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주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  <a:r>
                        <a:rPr lang="ko-KR" altLang="en-US" sz="800">
                          <a:effectLst/>
                        </a:rPr>
                        <a:t>씨제이올리브네트웍스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CJ </a:t>
                      </a:r>
                      <a:r>
                        <a:rPr lang="en-US" sz="800" dirty="0" err="1">
                          <a:effectLst/>
                        </a:rPr>
                        <a:t>OliveNetworks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Vina</a:t>
                      </a:r>
                      <a:r>
                        <a:rPr lang="en-US" sz="800" dirty="0">
                          <a:effectLst/>
                        </a:rPr>
                        <a:t>, Salesforce Inc.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개인정보의 전산처리 및 관리</a:t>
                      </a:r>
                      <a:br>
                        <a:rPr lang="ko-KR" altLang="en-US" sz="800" dirty="0">
                          <a:effectLst/>
                        </a:rPr>
                      </a:br>
                      <a:r>
                        <a:rPr lang="en-US" altLang="ko-KR" sz="800" dirty="0">
                          <a:effectLst/>
                        </a:rPr>
                        <a:t>SMS/MMS/</a:t>
                      </a:r>
                      <a:r>
                        <a:rPr lang="ko-KR" altLang="en-US" sz="800" dirty="0">
                          <a:effectLst/>
                        </a:rPr>
                        <a:t>카카오 및 이메일 발송 및 발송 시스템 유지보수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922226"/>
                  </a:ext>
                </a:extLst>
              </a:tr>
              <a:tr h="374892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KT</a:t>
                      </a:r>
                      <a:r>
                        <a:rPr lang="ko-KR" altLang="en-US" sz="800">
                          <a:effectLst/>
                        </a:rPr>
                        <a:t>알파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제이예스㈜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안심번호서비스 개발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248655"/>
                  </a:ext>
                </a:extLst>
              </a:tr>
              <a:tr h="3748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effectLst/>
                        </a:rPr>
                        <a:t>블루스톤익스체인지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비엑스테크놀로지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모바일 쿠폰 공급 및 서비스 이용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447"/>
                  </a:ext>
                </a:extLst>
              </a:tr>
            </a:tbl>
          </a:graphicData>
        </a:graphic>
      </p:graphicFrame>
      <p:cxnSp>
        <p:nvCxnSpPr>
          <p:cNvPr id="18" name="직선 연결선 17"/>
          <p:cNvCxnSpPr/>
          <p:nvPr/>
        </p:nvCxnSpPr>
        <p:spPr>
          <a:xfrm>
            <a:off x="5178791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92623" y="78859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개인정보 이용내역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208175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199" y="764704"/>
            <a:ext cx="622595" cy="24331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3764"/>
              </p:ext>
            </p:extLst>
          </p:nvPr>
        </p:nvGraphicFramePr>
        <p:xfrm>
          <a:off x="9010725" y="38269"/>
          <a:ext cx="3152540" cy="129662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처리위탁 탭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운영관리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약관관리에서 등록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개인정보처리방침 내 개인정보 위탁내역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재위탁내역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재위탁집배점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클릭시 아래 </a:t>
                      </a:r>
                      <a:r>
                        <a:rPr kumimoji="0" lang="en-US" altLang="ko-KR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url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새창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띄움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URL : </a:t>
                      </a:r>
                      <a:r>
                        <a:rPr lang="ko-KR" altLang="en-US" sz="800" dirty="0" smtClean="0">
                          <a:hlinkClick r:id="rId3"/>
                        </a:rPr>
                        <a:t>https://www.cjlogistics.com/ko/agreement/privacy-policy#num3</a:t>
                      </a:r>
                      <a:endParaRPr lang="ko-KR" altLang="en-US" sz="800" dirty="0" smtClean="0"/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406762"/>
                  </a:ext>
                </a:extLst>
              </a:tr>
            </a:tbl>
          </a:graphicData>
        </a:graphic>
      </p:graphicFrame>
      <p:sp>
        <p:nvSpPr>
          <p:cNvPr id="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222" y="43651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9825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 제공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IN_MO_MYT_01_03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91214" y="78859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개인정보 이용내역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5658" y="1146899"/>
            <a:ext cx="316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수집 및 이용 ㅣ 처리위탁 ㅣ </a:t>
            </a:r>
            <a:r>
              <a:rPr lang="ko-KR" altLang="en-US" sz="700" dirty="0" smtClean="0">
                <a:solidFill>
                  <a:srgbClr val="00B050"/>
                </a:solidFill>
              </a:rPr>
              <a:t>제</a:t>
            </a:r>
            <a:r>
              <a:rPr lang="en-US" altLang="ko-KR" sz="700" dirty="0" smtClean="0">
                <a:solidFill>
                  <a:srgbClr val="00B050"/>
                </a:solidFill>
              </a:rPr>
              <a:t>3</a:t>
            </a:r>
            <a:r>
              <a:rPr lang="ko-KR" altLang="en-US" sz="700" dirty="0" smtClean="0">
                <a:solidFill>
                  <a:srgbClr val="00B050"/>
                </a:solidFill>
              </a:rPr>
              <a:t>자 제공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ㅣ 국외이전 ㅣ 열람요청  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1638" y="1488410"/>
            <a:ext cx="2724339" cy="3092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31638" y="1655834"/>
            <a:ext cx="2724339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dirty="0">
                <a:latin typeface="+mn-ea"/>
              </a:rPr>
              <a:t>회사는 이용자의 동의가 있거나 관련법령의 규정에 의한 경우를 제외하고는 제</a:t>
            </a:r>
            <a:r>
              <a:rPr lang="en-US" altLang="ko-KR" sz="800" dirty="0">
                <a:latin typeface="+mn-ea"/>
              </a:rPr>
              <a:t>2</a:t>
            </a:r>
            <a:r>
              <a:rPr lang="ko-KR" altLang="en-US" sz="800" dirty="0">
                <a:latin typeface="+mn-ea"/>
              </a:rPr>
              <a:t>조에서 고지한 범위를 넘어 이용자의 개인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위치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정보를 이용하거나 제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자에게 제공하지 </a:t>
            </a:r>
            <a:r>
              <a:rPr lang="ko-KR" altLang="en-US" sz="800" dirty="0" smtClean="0">
                <a:latin typeface="+mn-ea"/>
              </a:rPr>
              <a:t>않습니다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pPr>
              <a:lnSpc>
                <a:spcPts val="1200"/>
              </a:lnSpc>
            </a:pPr>
            <a:r>
              <a:rPr lang="ko-KR" altLang="en-US" sz="800" dirty="0">
                <a:latin typeface="+mn-ea"/>
              </a:rPr>
              <a:t>다만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다음 각 호의 경우는 이용자의 별도 동의 없이 제공될 수 있습니다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pPr>
              <a:lnSpc>
                <a:spcPts val="12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ko-KR" sz="800" dirty="0" smtClean="0">
                <a:latin typeface="+mn-ea"/>
              </a:rPr>
              <a:t>* </a:t>
            </a:r>
            <a:r>
              <a:rPr lang="ko-KR" altLang="en-US" sz="800" dirty="0">
                <a:latin typeface="+mn-ea"/>
              </a:rPr>
              <a:t>서비스 제공에 따른 </a:t>
            </a:r>
            <a:r>
              <a:rPr lang="ko-KR" altLang="en-US" sz="800" dirty="0" err="1">
                <a:latin typeface="+mn-ea"/>
              </a:rPr>
              <a:t>요금정산을</a:t>
            </a:r>
            <a:r>
              <a:rPr lang="ko-KR" altLang="en-US" sz="800" dirty="0">
                <a:latin typeface="+mn-ea"/>
              </a:rPr>
              <a:t> 위하여 필요한 경우</a:t>
            </a:r>
          </a:p>
          <a:p>
            <a:pPr>
              <a:lnSpc>
                <a:spcPts val="1200"/>
              </a:lnSpc>
            </a:pPr>
            <a:r>
              <a:rPr lang="ko-KR" altLang="en-US" sz="800" dirty="0">
                <a:latin typeface="+mn-ea"/>
              </a:rPr>
              <a:t>* 통계작성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학술연구 또는 시장조사를 위하여 필요한 경우로서 특정 개인을 알아볼 수 없는 형태로 가공하여 연구단체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설문조사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리서치 기관 등에 제공하는 경우</a:t>
            </a:r>
          </a:p>
          <a:p>
            <a:pPr>
              <a:lnSpc>
                <a:spcPts val="1200"/>
              </a:lnSpc>
            </a:pPr>
            <a:r>
              <a:rPr lang="ko-KR" altLang="en-US" sz="800" dirty="0" smtClean="0">
                <a:latin typeface="+mn-ea"/>
              </a:rPr>
              <a:t>* 개인정보보호법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통신비밀보호법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국세기본법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정보통신망 이용촉진 및 정보보호에 관한 법률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금융실명거래 및 비밀보장에 관한 법률</a:t>
            </a:r>
            <a:r>
              <a:rPr lang="en-US" altLang="ko-KR" sz="800" dirty="0">
                <a:latin typeface="+mn-ea"/>
              </a:rPr>
              <a:t>, 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ko-KR" altLang="en-US" sz="800" dirty="0" smtClean="0">
                <a:latin typeface="+mn-ea"/>
              </a:rPr>
              <a:t>신용정보의 </a:t>
            </a:r>
            <a:r>
              <a:rPr lang="ko-KR" altLang="en-US" sz="800" dirty="0">
                <a:latin typeface="+mn-ea"/>
              </a:rPr>
              <a:t>이용 및 보호에 관한 법률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전기통신기본법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* 전기통신사업법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지방세법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소비자보호법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형사소송법 등 특별한 규정이 있는 </a:t>
            </a:r>
            <a:r>
              <a:rPr lang="ko-KR" altLang="en-US" sz="800" dirty="0" smtClean="0">
                <a:latin typeface="+mn-ea"/>
              </a:rPr>
              <a:t>경우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115827"/>
              </p:ext>
            </p:extLst>
          </p:nvPr>
        </p:nvGraphicFramePr>
        <p:xfrm>
          <a:off x="9000565" y="44624"/>
          <a:ext cx="3152540" cy="43709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처리위탁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탭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운영관리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약관관리에서 등록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406762"/>
                  </a:ext>
                </a:extLst>
              </a:tr>
            </a:tbl>
          </a:graphicData>
        </a:graphic>
      </p:graphicFrame>
      <p:sp>
        <p:nvSpPr>
          <p:cNvPr id="1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126" y="13931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0906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국외이전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IN_MO_MYT_01_04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91214" y="78859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개인정보 이용내역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sp>
        <p:nvSpPr>
          <p:cNvPr id="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10147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5658" y="1146899"/>
            <a:ext cx="316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수집 및 이용 ㅣ 처리위탁 ㅣ 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자 제공 ㅣ </a:t>
            </a:r>
            <a:r>
              <a:rPr lang="ko-KR" altLang="en-US" sz="700" dirty="0" smtClean="0">
                <a:solidFill>
                  <a:srgbClr val="00B050"/>
                </a:solidFill>
              </a:rPr>
              <a:t>국외이전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ㅣ 열람요청  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8070" y="1488347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/>
              <a:t>국외이전내역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52739"/>
              </p:ext>
            </p:extLst>
          </p:nvPr>
        </p:nvGraphicFramePr>
        <p:xfrm>
          <a:off x="935986" y="1740104"/>
          <a:ext cx="2719991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942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3340727483"/>
                    </a:ext>
                  </a:extLst>
                </a:gridCol>
                <a:gridCol w="612014">
                  <a:extLst>
                    <a:ext uri="{9D8B030D-6E8A-4147-A177-3AD203B41FA5}">
                      <a16:colId xmlns:a16="http://schemas.microsoft.com/office/drawing/2014/main" val="2364902033"/>
                    </a:ext>
                  </a:extLst>
                </a:gridCol>
                <a:gridCol w="353085">
                  <a:extLst>
                    <a:ext uri="{9D8B030D-6E8A-4147-A177-3AD203B41FA5}">
                      <a16:colId xmlns:a16="http://schemas.microsoft.com/office/drawing/2014/main" val="3225958400"/>
                    </a:ext>
                  </a:extLst>
                </a:gridCol>
                <a:gridCol w="470780">
                  <a:extLst>
                    <a:ext uri="{9D8B030D-6E8A-4147-A177-3AD203B41FA5}">
                      <a16:colId xmlns:a16="http://schemas.microsoft.com/office/drawing/2014/main" val="1935413472"/>
                    </a:ext>
                  </a:extLst>
                </a:gridCol>
                <a:gridCol w="470780">
                  <a:extLst>
                    <a:ext uri="{9D8B030D-6E8A-4147-A177-3AD203B41FA5}">
                      <a16:colId xmlns:a16="http://schemas.microsoft.com/office/drawing/2014/main" val="3348597782"/>
                    </a:ext>
                  </a:extLst>
                </a:gridCol>
              </a:tblGrid>
              <a:tr h="565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이전받는자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이전국가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이전방법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이전목적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이전일시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 보유기간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185780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Salesforce.com, </a:t>
                      </a:r>
                      <a:r>
                        <a:rPr lang="en-US" sz="800" dirty="0" err="1">
                          <a:effectLst/>
                        </a:rPr>
                        <a:t>Inc</a:t>
                      </a:r>
                      <a:r>
                        <a:rPr lang="en-US" sz="800" dirty="0">
                          <a:effectLst/>
                        </a:rPr>
                        <a:t/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Heim Patrick, Chief trust Officer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+1 888 747 9736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pheim@salesforce.com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1 Market St # 300, San Francisco, CA 94105 USA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미국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성명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생년월일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내외국인정보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휴대전화번호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이메일주소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성별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구매이력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회원등급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결제정보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고객 등록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신청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  <a:r>
                        <a:rPr lang="ko-KR" altLang="en-US" sz="800">
                          <a:effectLst/>
                        </a:rPr>
                        <a:t>일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고객식별번호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브랜드별 혜택 동의여부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수신동의 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네트워크를 통한 원격지 전송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개인정보의 전산처리 및 저장</a:t>
                      </a:r>
                      <a:r>
                        <a:rPr lang="en-US" altLang="ko-KR" sz="800" dirty="0">
                          <a:effectLst/>
                        </a:rPr>
                        <a:t>, SMS/MMS/</a:t>
                      </a:r>
                      <a:r>
                        <a:rPr lang="ko-KR" altLang="en-US" sz="800" dirty="0">
                          <a:effectLst/>
                        </a:rPr>
                        <a:t>카카오 </a:t>
                      </a:r>
                      <a:r>
                        <a:rPr lang="ko-KR" altLang="en-US" sz="800" dirty="0" err="1">
                          <a:effectLst/>
                        </a:rPr>
                        <a:t>발송시스템</a:t>
                      </a:r>
                      <a:r>
                        <a:rPr lang="ko-KR" altLang="en-US" sz="800" dirty="0">
                          <a:effectLst/>
                        </a:rPr>
                        <a:t> 연결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이메일 발송 및 발송 시스템 </a:t>
                      </a:r>
                      <a:r>
                        <a:rPr lang="ko-KR" altLang="en-US" sz="800" dirty="0" err="1">
                          <a:effectLst/>
                        </a:rPr>
                        <a:t>유지보수용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ㆍ이전시점 </a:t>
                      </a:r>
                      <a:r>
                        <a:rPr lang="en-US" altLang="ko-KR" sz="800">
                          <a:effectLst/>
                        </a:rPr>
                        <a:t>: 2020</a:t>
                      </a:r>
                      <a:r>
                        <a:rPr lang="ko-KR" altLang="en-US" sz="800">
                          <a:effectLst/>
                        </a:rPr>
                        <a:t>년 </a:t>
                      </a:r>
                      <a:r>
                        <a:rPr lang="en-US" altLang="ko-KR" sz="800">
                          <a:effectLst/>
                        </a:rPr>
                        <a:t>10</a:t>
                      </a:r>
                      <a:r>
                        <a:rPr lang="ko-KR" altLang="en-US" sz="800">
                          <a:effectLst/>
                        </a:rPr>
                        <a:t>월 </a:t>
                      </a:r>
                      <a:r>
                        <a:rPr lang="en-US" altLang="ko-KR" sz="800">
                          <a:effectLst/>
                        </a:rPr>
                        <a:t>28</a:t>
                      </a:r>
                      <a:r>
                        <a:rPr lang="ko-KR" altLang="en-US" sz="800">
                          <a:effectLst/>
                        </a:rPr>
                        <a:t>일</a:t>
                      </a:r>
                      <a:br>
                        <a:rPr lang="ko-KR" altLang="en-US" sz="800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ㆍ보유기간 </a:t>
                      </a:r>
                      <a:r>
                        <a:rPr lang="en-US" altLang="ko-KR" sz="800">
                          <a:effectLst/>
                        </a:rPr>
                        <a:t>: </a:t>
                      </a:r>
                      <a:r>
                        <a:rPr lang="ko-KR" altLang="en-US" sz="800">
                          <a:effectLst/>
                        </a:rPr>
                        <a:t>개인정보처리방침에 규정된 보관기간에 따름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제</a:t>
                      </a:r>
                      <a:r>
                        <a:rPr lang="en-US" altLang="ko-KR" sz="800">
                          <a:effectLst/>
                        </a:rPr>
                        <a:t>5</a:t>
                      </a:r>
                      <a:r>
                        <a:rPr lang="ko-KR" altLang="en-US" sz="800">
                          <a:effectLst/>
                        </a:rPr>
                        <a:t>조 참조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467345"/>
                  </a:ext>
                </a:extLst>
              </a:tr>
              <a:tr h="185780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CJ </a:t>
                      </a:r>
                      <a:r>
                        <a:rPr lang="en-US" sz="800" dirty="0" err="1">
                          <a:effectLst/>
                        </a:rPr>
                        <a:t>OliveNetworks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Vina</a:t>
                      </a:r>
                      <a:r>
                        <a:rPr lang="en-US" sz="800" dirty="0">
                          <a:effectLst/>
                        </a:rPr>
                        <a:t/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Jang, </a:t>
                      </a:r>
                      <a:r>
                        <a:rPr lang="en-US" sz="800" dirty="0" err="1">
                          <a:effectLst/>
                        </a:rPr>
                        <a:t>Myung</a:t>
                      </a:r>
                      <a:r>
                        <a:rPr lang="en-US" sz="800" dirty="0">
                          <a:effectLst/>
                        </a:rPr>
                        <a:t> Soo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+82-70-4990-2985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ms.jang@cj.net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CJ Building, 2Bis04-6 Le </a:t>
                      </a:r>
                      <a:r>
                        <a:rPr lang="en-US" sz="800" dirty="0" err="1">
                          <a:effectLst/>
                        </a:rPr>
                        <a:t>Thanh</a:t>
                      </a:r>
                      <a:r>
                        <a:rPr lang="en-US" sz="800" dirty="0">
                          <a:effectLst/>
                        </a:rPr>
                        <a:t> Ton Street, Ben </a:t>
                      </a:r>
                      <a:r>
                        <a:rPr lang="en-US" sz="800" dirty="0" err="1">
                          <a:effectLst/>
                        </a:rPr>
                        <a:t>Nghe</a:t>
                      </a:r>
                      <a:r>
                        <a:rPr lang="en-US" sz="800" dirty="0">
                          <a:effectLst/>
                        </a:rPr>
                        <a:t> Ward, District 1, </a:t>
                      </a:r>
                      <a:r>
                        <a:rPr lang="en-US" sz="800" dirty="0" err="1">
                          <a:effectLst/>
                        </a:rPr>
                        <a:t>Hochiminh</a:t>
                      </a:r>
                      <a:r>
                        <a:rPr lang="en-US" sz="800" dirty="0">
                          <a:effectLst/>
                        </a:rPr>
                        <a:t> City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베트남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성명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생년월일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내외국인정보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휴대전화번호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이메일 주소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성별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구매이력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회원등급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결제정보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고객 등록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신청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  <a:r>
                        <a:rPr lang="ko-KR" altLang="en-US" sz="800">
                          <a:effectLst/>
                        </a:rPr>
                        <a:t>일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고객식별번호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브랜드별 혜택 동의여부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수신동의 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네트워크를 통한 원격지 전송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개인정보의 전산처리 및 저장</a:t>
                      </a:r>
                      <a:r>
                        <a:rPr lang="en-US" altLang="ko-KR" sz="800">
                          <a:effectLst/>
                        </a:rPr>
                        <a:t>, SMS/MMS/</a:t>
                      </a:r>
                      <a:r>
                        <a:rPr lang="ko-KR" altLang="en-US" sz="800">
                          <a:effectLst/>
                        </a:rPr>
                        <a:t>카카오</a:t>
                      </a:r>
                      <a:r>
                        <a:rPr lang="en-US" altLang="ko-KR" sz="800">
                          <a:effectLst/>
                        </a:rPr>
                        <a:t>/</a:t>
                      </a:r>
                      <a:r>
                        <a:rPr lang="ko-KR" altLang="en-US" sz="800">
                          <a:effectLst/>
                        </a:rPr>
                        <a:t>이메일 발송 및 발송 시스템 유지보수용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effectLst/>
                        </a:rPr>
                        <a:t>ㆍ이전시점</a:t>
                      </a:r>
                      <a:r>
                        <a:rPr lang="ko-KR" altLang="en-US" sz="800" dirty="0">
                          <a:effectLst/>
                        </a:rPr>
                        <a:t> </a:t>
                      </a:r>
                      <a:r>
                        <a:rPr lang="en-US" altLang="ko-KR" sz="800" dirty="0">
                          <a:effectLst/>
                        </a:rPr>
                        <a:t>: 2022</a:t>
                      </a:r>
                      <a:r>
                        <a:rPr lang="ko-KR" altLang="en-US" sz="800" dirty="0">
                          <a:effectLst/>
                        </a:rPr>
                        <a:t>년 </a:t>
                      </a:r>
                      <a:r>
                        <a:rPr lang="en-US" altLang="ko-KR" sz="800" dirty="0">
                          <a:effectLst/>
                        </a:rPr>
                        <a:t>10</a:t>
                      </a:r>
                      <a:r>
                        <a:rPr lang="ko-KR" altLang="en-US" sz="800" dirty="0">
                          <a:effectLst/>
                        </a:rPr>
                        <a:t>월 </a:t>
                      </a:r>
                      <a:r>
                        <a:rPr lang="en-US" altLang="ko-KR" sz="800" dirty="0">
                          <a:effectLst/>
                        </a:rPr>
                        <a:t>1</a:t>
                      </a:r>
                      <a:r>
                        <a:rPr lang="ko-KR" altLang="en-US" sz="800" dirty="0">
                          <a:effectLst/>
                        </a:rPr>
                        <a:t>일</a:t>
                      </a:r>
                      <a:br>
                        <a:rPr lang="ko-KR" altLang="en-US" sz="800" dirty="0">
                          <a:effectLst/>
                        </a:rPr>
                      </a:br>
                      <a:r>
                        <a:rPr lang="ko-KR" altLang="en-US" sz="800" dirty="0" err="1">
                          <a:effectLst/>
                        </a:rPr>
                        <a:t>ㆍ보유기간</a:t>
                      </a:r>
                      <a:r>
                        <a:rPr lang="ko-KR" altLang="en-US" sz="800" dirty="0">
                          <a:effectLst/>
                        </a:rPr>
                        <a:t> </a:t>
                      </a:r>
                      <a:r>
                        <a:rPr lang="en-US" altLang="ko-KR" sz="800" dirty="0">
                          <a:effectLst/>
                        </a:rPr>
                        <a:t>: </a:t>
                      </a:r>
                      <a:r>
                        <a:rPr lang="ko-KR" altLang="en-US" sz="800" dirty="0">
                          <a:effectLst/>
                        </a:rPr>
                        <a:t>개인정보 </a:t>
                      </a:r>
                      <a:r>
                        <a:rPr lang="ko-KR" altLang="en-US" sz="800" dirty="0" err="1">
                          <a:effectLst/>
                        </a:rPr>
                        <a:t>처리방침에</a:t>
                      </a:r>
                      <a:r>
                        <a:rPr lang="ko-KR" altLang="en-US" sz="800" dirty="0">
                          <a:effectLst/>
                        </a:rPr>
                        <a:t> 규정된 </a:t>
                      </a:r>
                      <a:r>
                        <a:rPr lang="ko-KR" altLang="en-US" sz="800" dirty="0" err="1">
                          <a:effectLst/>
                        </a:rPr>
                        <a:t>보관기간에</a:t>
                      </a:r>
                      <a:r>
                        <a:rPr lang="ko-KR" altLang="en-US" sz="800" dirty="0">
                          <a:effectLst/>
                        </a:rPr>
                        <a:t> 따름</a:t>
                      </a:r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제</a:t>
                      </a:r>
                      <a:r>
                        <a:rPr lang="en-US" altLang="ko-KR" sz="800" dirty="0">
                          <a:effectLst/>
                        </a:rPr>
                        <a:t>5</a:t>
                      </a:r>
                      <a:r>
                        <a:rPr lang="ko-KR" altLang="en-US" sz="800" dirty="0">
                          <a:effectLst/>
                        </a:rPr>
                        <a:t>조 참조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356106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90254"/>
              </p:ext>
            </p:extLst>
          </p:nvPr>
        </p:nvGraphicFramePr>
        <p:xfrm>
          <a:off x="9000565" y="44624"/>
          <a:ext cx="3152540" cy="61387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국외이전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탭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운영관리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약관관리에서 등록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가능여부확인필요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개인정보처리방침 내 국외이전내역 노출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406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12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l="87851" t="4324" r="2628" b="90868"/>
          <a:stretch/>
        </p:blipFill>
        <p:spPr>
          <a:xfrm>
            <a:off x="2992980" y="3770858"/>
            <a:ext cx="733431" cy="2342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열람요청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IN_MO_MYT_01_05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91214" y="78859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개인정보 이용내역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5658" y="1146899"/>
            <a:ext cx="316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수집 및 이용 ㅣ 처리위탁 ㅣ 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자 제공 ㅣ 국외이전 ㅣ </a:t>
            </a:r>
            <a:r>
              <a:rPr lang="ko-KR" altLang="en-US" sz="700" dirty="0" smtClean="0">
                <a:solidFill>
                  <a:srgbClr val="00B050"/>
                </a:solidFill>
              </a:rPr>
              <a:t>열람요청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5658" y="1469287"/>
            <a:ext cx="2860727" cy="1073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ko-KR" altLang="en-US" sz="800" dirty="0" smtClean="0"/>
              <a:t>고객님은 개인정보 보호법에 따라 자신의 개인정보 열람을 요청할 수 있습니다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/>
            </a:r>
            <a:br>
              <a:rPr lang="ko-KR" altLang="en-US" sz="800" dirty="0" smtClean="0"/>
            </a:br>
            <a:r>
              <a:rPr lang="ko-KR" altLang="en-US" sz="800" dirty="0" smtClean="0"/>
              <a:t>본인 또는 위임장을 작성한 대리인이 신청 가능하며 해당하는 양식을 다운로드하여 작성 후 이메일로 보내 주시기 바랍니다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/>
            </a:r>
            <a:br>
              <a:rPr lang="ko-KR" altLang="en-US" sz="800" dirty="0" smtClean="0"/>
            </a:br>
            <a:r>
              <a:rPr lang="ko-KR" altLang="en-US" sz="800" dirty="0" smtClean="0"/>
              <a:t>개인정보 열람 요청 이메일 주소 </a:t>
            </a:r>
            <a:r>
              <a:rPr lang="en-US" altLang="ko-KR" sz="800" dirty="0" smtClean="0"/>
              <a:t>: </a:t>
            </a:r>
            <a:r>
              <a:rPr lang="en-US" altLang="ko-KR" sz="800" dirty="0">
                <a:latin typeface="+mn-ea"/>
                <a:hlinkClick r:id="rId4"/>
              </a:rPr>
              <a:t>innisfree@innisfree.com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54076"/>
              </p:ext>
            </p:extLst>
          </p:nvPr>
        </p:nvGraphicFramePr>
        <p:xfrm>
          <a:off x="935985" y="2680289"/>
          <a:ext cx="2711743" cy="1347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03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340727483"/>
                    </a:ext>
                  </a:extLst>
                </a:gridCol>
              </a:tblGrid>
              <a:tr h="336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336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열람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정정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파기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en-US" sz="80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처리정지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요구서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  <a:tr h="3369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대리인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개인정보 열람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파기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처리정지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요구서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467345"/>
                  </a:ext>
                </a:extLst>
              </a:tr>
              <a:tr h="3369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개인정보 열람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파기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처리정지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위임장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356106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87851" t="4324" r="2628" b="90868"/>
          <a:stretch/>
        </p:blipFill>
        <p:spPr>
          <a:xfrm>
            <a:off x="2992980" y="3442105"/>
            <a:ext cx="733431" cy="23420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l="87851" t="4324" r="2628" b="90868"/>
          <a:stretch/>
        </p:blipFill>
        <p:spPr>
          <a:xfrm>
            <a:off x="2992980" y="3103420"/>
            <a:ext cx="733431" cy="234206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18226"/>
              </p:ext>
            </p:extLst>
          </p:nvPr>
        </p:nvGraphicFramePr>
        <p:xfrm>
          <a:off x="9000565" y="44624"/>
          <a:ext cx="3152540" cy="165864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개인정보 열람요청 탭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없음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이메일주소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접속단말지원 이메일팝업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다운로드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해당 파일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새창으로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띄움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개인정보 열람</a:t>
                      </a:r>
                      <a:r>
                        <a:rPr lang="en-US" altLang="ko-KR" sz="800" u="none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u="none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정정</a:t>
                      </a:r>
                      <a:r>
                        <a:rPr lang="en-US" altLang="ko-KR" sz="800" u="none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u="none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파기</a:t>
                      </a:r>
                      <a:r>
                        <a:rPr lang="en-US" altLang="ko-KR" sz="800" u="none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처리정지</a:t>
                      </a:r>
                      <a:r>
                        <a:rPr lang="ko-KR" altLang="en-US" sz="800" u="none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요구서</a:t>
                      </a:r>
                      <a:r>
                        <a:rPr lang="ko-KR" altLang="en-US" sz="80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파일명 </a:t>
                      </a:r>
                      <a:endParaRPr lang="en-US" altLang="ko-KR" sz="80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개인정보 열람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파기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처리정지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위임장 파일명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406762"/>
                  </a:ext>
                </a:extLst>
              </a:tr>
            </a:tbl>
          </a:graphicData>
        </a:graphic>
      </p:graphicFrame>
      <p:sp>
        <p:nvSpPr>
          <p:cNvPr id="2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744" y="111559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853" y="21838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853" y="29210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6693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860478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6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522631"/>
              </p:ext>
            </p:extLst>
          </p:nvPr>
        </p:nvGraphicFramePr>
        <p:xfrm>
          <a:off x="64846" y="410330"/>
          <a:ext cx="5996592" cy="5940078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이니스프리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몰 </a:t>
                      </a:r>
                      <a:r>
                        <a:rPr lang="ko-KR" altLang="en-US" sz="80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수집 및 이용 동의 내용 추가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06.20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약관명 변경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이니스프리 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일괄 삭제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행태정보 수집 및 이용 동의 별도 구성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(3-6)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행태정보 수집 및 이용 동의 내용 문구 추가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동의철회 버튼 노출 정의 변경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(2-1)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메뉴구조도 </a:t>
            </a:r>
            <a:r>
              <a:rPr lang="en-US" altLang="ko-KR" dirty="0" smtClean="0"/>
              <a:t>(TO-BE)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304" y="3903411"/>
          <a:ext cx="1260000" cy="805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검색목록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33209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90929"/>
              </p:ext>
            </p:extLst>
          </p:nvPr>
        </p:nvGraphicFramePr>
        <p:xfrm>
          <a:off x="3125600" y="1124744"/>
          <a:ext cx="1260000" cy="1269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제품상세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상세정보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85564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리뷰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0,000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26845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유의사항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817154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440793"/>
              </p:ext>
            </p:extLst>
          </p:nvPr>
        </p:nvGraphicFramePr>
        <p:xfrm>
          <a:off x="776304" y="1124744"/>
          <a:ext cx="1260000" cy="2661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특가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5097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이벤트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04668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랭킹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6745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쿠폰존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51750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에디터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8406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쇼케이스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82887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라이브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21506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ME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8068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임직원샵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9382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ABOUT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7758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9048328" y="1124744"/>
          <a:ext cx="1260000" cy="1965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로그인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비밀번호찾기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37286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간편회원가입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비회원주문</a:t>
                      </a:r>
                      <a:r>
                        <a:rPr lang="en-US" altLang="ko-KR" sz="800" b="0" i="0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 </a:t>
                      </a:r>
                      <a:endParaRPr lang="en-US" altLang="ko-KR" sz="800" b="0" strike="sng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66405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191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일반가입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간편가입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33596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606282" y="1124744"/>
          <a:ext cx="1260000" cy="1037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장바구니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75352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주문완료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85048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777888"/>
              </p:ext>
            </p:extLst>
          </p:nvPr>
        </p:nvGraphicFramePr>
        <p:xfrm>
          <a:off x="6086964" y="1124744"/>
          <a:ext cx="1260000" cy="2429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공지사항상세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30829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FAQ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1:1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﹂1:1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 등록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61348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﹂1:1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 목록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10817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매장안내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57190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창업안내 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(PC only)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84505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전자공고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36604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36603"/>
              </p:ext>
            </p:extLst>
          </p:nvPr>
        </p:nvGraphicFramePr>
        <p:xfrm>
          <a:off x="7567646" y="1124744"/>
          <a:ext cx="1260000" cy="5761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주문내역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주문배송내역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35698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주문배송내역 상세 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247610"/>
                  </a:ext>
                </a:extLst>
              </a:tr>
              <a:tr h="25874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반품내역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11490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반품내역 상세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46469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거래증빙서류확인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044214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나의활동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리뷰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공병수거 내역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62856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1:1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Q&amp;A </a:t>
                      </a:r>
                      <a:endParaRPr lang="ko-KR" altLang="en-US" sz="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77531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찜한제품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나의혜택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9665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16358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05349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회원정보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1235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등급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혜택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30983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개인정보수정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71808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배송지관리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35377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원탭결제카드관리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30494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피부정보관리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211434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마이샵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22663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</a:t>
                      </a:r>
                      <a:r>
                        <a:rPr lang="en-US" altLang="ko-KR" sz="9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개인정보이용내역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137239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76304" y="4862356"/>
          <a:ext cx="1260000" cy="573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카테고리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카테고리목록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776304" y="598340"/>
          <a:ext cx="1260000" cy="341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76304" y="5589240"/>
          <a:ext cx="1260000" cy="573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LNB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전체메뉴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5097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76304" y="1108249"/>
            <a:ext cx="1260000" cy="2678319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06282" y="1124744"/>
            <a:ext cx="1260000" cy="1037397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133716" y="1124744"/>
            <a:ext cx="1260000" cy="1269458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556939" y="1124745"/>
            <a:ext cx="1260000" cy="5544615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055803" y="1124744"/>
            <a:ext cx="1260000" cy="1965641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76304" y="3889350"/>
            <a:ext cx="1260000" cy="819397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76304" y="4862356"/>
            <a:ext cx="1260000" cy="573275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76304" y="5590937"/>
            <a:ext cx="1260000" cy="573275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567646" y="6669360"/>
            <a:ext cx="1242068" cy="21665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68782" y="1124744"/>
            <a:ext cx="1260000" cy="2429763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75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마이페이지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IN_MO_MYP_01_02</a:t>
            </a:r>
            <a:endParaRPr lang="ko-KR" alt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432159"/>
              </p:ext>
            </p:extLst>
          </p:nvPr>
        </p:nvGraphicFramePr>
        <p:xfrm>
          <a:off x="887199" y="908720"/>
          <a:ext cx="2837175" cy="4177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762">
                  <a:extLst>
                    <a:ext uri="{9D8B030D-6E8A-4147-A177-3AD203B41FA5}">
                      <a16:colId xmlns:a16="http://schemas.microsoft.com/office/drawing/2014/main" val="297560844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097279666"/>
                    </a:ext>
                  </a:extLst>
                </a:gridCol>
              </a:tblGrid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 현황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240896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스마트영수증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741942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수정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2541585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411538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5877288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50178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 관리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46956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이용내역                         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8965157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722847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자주하는 질문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62809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760397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9354995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861655" y="5176933"/>
            <a:ext cx="2849875" cy="712024"/>
            <a:chOff x="5271620" y="5007889"/>
            <a:chExt cx="2849875" cy="712024"/>
          </a:xfrm>
        </p:grpSpPr>
        <p:grpSp>
          <p:nvGrpSpPr>
            <p:cNvPr id="29" name="그룹 28"/>
            <p:cNvGrpSpPr/>
            <p:nvPr/>
          </p:nvGrpSpPr>
          <p:grpSpPr>
            <a:xfrm>
              <a:off x="5271620" y="5007889"/>
              <a:ext cx="2849875" cy="712024"/>
              <a:chOff x="201628" y="4874241"/>
              <a:chExt cx="2849875" cy="860153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201628" y="4883199"/>
                <a:ext cx="2849875" cy="85119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51144" y="4874241"/>
                <a:ext cx="1938351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900" b="1" dirty="0" smtClean="0"/>
                  <a:t>고객센터  </a:t>
                </a:r>
                <a:r>
                  <a:rPr lang="en-US" altLang="ko-KR" sz="900" b="1" dirty="0" smtClean="0"/>
                  <a:t>&gt;</a:t>
                </a:r>
                <a:endParaRPr lang="en-US" altLang="ko-KR" sz="9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050" dirty="0" smtClean="0"/>
                  <a:t>   </a:t>
                </a:r>
                <a:r>
                  <a:rPr lang="en-US" altLang="ko-KR" sz="1050" u="sng" dirty="0" smtClean="0"/>
                  <a:t>080-380-0114</a:t>
                </a:r>
                <a:r>
                  <a:rPr lang="en-US" altLang="ko-KR" sz="1050" dirty="0" smtClean="0"/>
                  <a:t> </a:t>
                </a:r>
                <a:r>
                  <a:rPr lang="en-US" altLang="ko-KR" sz="700" dirty="0" smtClean="0"/>
                  <a:t>(</a:t>
                </a:r>
                <a:r>
                  <a:rPr lang="ko-KR" altLang="en-US" sz="700" dirty="0"/>
                  <a:t>수신자 요금부담</a:t>
                </a:r>
                <a:r>
                  <a:rPr lang="en-US" altLang="ko-KR" sz="700" dirty="0"/>
                  <a:t>)</a:t>
                </a: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51144" y="5367045"/>
                <a:ext cx="176683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운영시간</a:t>
                </a:r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</a:t>
                </a:r>
                <a:r>
                  <a: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월</a:t>
                </a:r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~</a:t>
                </a:r>
                <a:r>
                  <a: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금요일 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</a:t>
                </a:r>
                <a:r>
                  <a:rPr lang="en-US" altLang="ko-KR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9:00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~PM</a:t>
                </a:r>
                <a:r>
                  <a:rPr lang="en-US" altLang="ko-KR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6:00</a:t>
                </a:r>
                <a:endPara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30" name="Picture 2" descr="Call, contact, incoming, phone, ringer, ringing, telephon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7484" y="5414219"/>
              <a:ext cx="118541" cy="11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직사각형 33"/>
          <p:cNvSpPr/>
          <p:nvPr/>
        </p:nvSpPr>
        <p:spPr>
          <a:xfrm>
            <a:off x="796663" y="5933836"/>
            <a:ext cx="2979858" cy="447491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99277" y="3367613"/>
            <a:ext cx="2811497" cy="301449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30" y="326458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7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4850" y="745403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191875"/>
              </p:ext>
            </p:extLst>
          </p:nvPr>
        </p:nvGraphicFramePr>
        <p:xfrm>
          <a:off x="9000565" y="44624"/>
          <a:ext cx="3152540" cy="3768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개인정보이용내역 메뉴 탭시 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개인정보이용내역 페이지</a:t>
                      </a:r>
                      <a:r>
                        <a:rPr lang="en-US" altLang="ko-KR" sz="80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29BC70"/>
                          </a:solidFill>
                        </a:rPr>
                        <a:t>IN_MO_MYT_01_01)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 이동 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10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수집 및 이용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IN_MO_MYT_01_01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91214" y="78859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개인정보 이용내역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sp>
        <p:nvSpPr>
          <p:cNvPr id="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5" y="6019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" y="143331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5658" y="1146899"/>
            <a:ext cx="3162110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rgbClr val="29BC70"/>
                </a:solidFill>
              </a:rPr>
              <a:t>수집 및 이용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ㅣ 처리위탁 ㅣ 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자 제공 ㅣ 국외이전 ㅣ 열람요청  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8070" y="2714302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개인정보 </a:t>
            </a:r>
            <a:r>
              <a:rPr lang="ko-KR" altLang="en-US" sz="900" b="1" dirty="0">
                <a:latin typeface="+mn-ea"/>
              </a:rPr>
              <a:t>수집 및 이용 동의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442149"/>
              </p:ext>
            </p:extLst>
          </p:nvPr>
        </p:nvGraphicFramePr>
        <p:xfrm>
          <a:off x="867961" y="2964075"/>
          <a:ext cx="2707759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567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340727483"/>
                    </a:ext>
                  </a:extLst>
                </a:gridCol>
                <a:gridCol w="527969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624159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동의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동의상태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</a:t>
                      </a:r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2024-01-01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 </a:t>
                      </a:r>
                      <a:r>
                        <a:rPr lang="ko-KR" altLang="en-US" sz="800" u="sng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ko-KR" altLang="en-US" sz="800" u="sng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2024-05-01</a:t>
                      </a:r>
                      <a:endParaRPr lang="ko-KR" altLang="en-US" sz="8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동의안함</a:t>
                      </a:r>
                      <a:endParaRPr lang="ko-KR" altLang="en-US" sz="8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340653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광고성정보 </a:t>
                      </a:r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수신 동의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2024-05-01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18468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반려정보</a:t>
                      </a:r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en-US" altLang="ko-KR" sz="800" u="sng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2024-05-01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76091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환불계좌</a:t>
                      </a:r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2024-01-01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194362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위치정보 </a:t>
                      </a:r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2024-05-01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616300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 </a:t>
                      </a:r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2024-01-01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46734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951900" y="4548401"/>
            <a:ext cx="8398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rgbClr val="00B050"/>
                </a:solidFill>
              </a:rPr>
              <a:t>동의철회 </a:t>
            </a:r>
            <a:r>
              <a:rPr lang="en-US" altLang="ko-KR" sz="600" dirty="0" smtClean="0">
                <a:solidFill>
                  <a:srgbClr val="00B050"/>
                </a:solidFill>
              </a:rPr>
              <a:t>&gt; 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1900" y="4933980"/>
            <a:ext cx="8398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rgbClr val="00B050"/>
                </a:solidFill>
              </a:rPr>
              <a:t>동의철회 </a:t>
            </a:r>
            <a:r>
              <a:rPr lang="en-US" altLang="ko-KR" sz="600" dirty="0" smtClean="0">
                <a:solidFill>
                  <a:srgbClr val="00B050"/>
                </a:solidFill>
              </a:rPr>
              <a:t>&gt; 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1900" y="5228054"/>
            <a:ext cx="8398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rgbClr val="00B050"/>
                </a:solidFill>
              </a:rPr>
              <a:t>동의철회 </a:t>
            </a:r>
            <a:r>
              <a:rPr lang="en-US" altLang="ko-KR" sz="600" dirty="0" smtClean="0">
                <a:solidFill>
                  <a:srgbClr val="00B050"/>
                </a:solidFill>
              </a:rPr>
              <a:t>&gt; 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1900" y="5588543"/>
            <a:ext cx="8398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rgbClr val="00B050"/>
                </a:solidFill>
              </a:rPr>
              <a:t>동의철회 </a:t>
            </a:r>
            <a:r>
              <a:rPr lang="en-US" altLang="ko-KR" sz="600" dirty="0" smtClean="0">
                <a:solidFill>
                  <a:srgbClr val="00B050"/>
                </a:solidFill>
              </a:rPr>
              <a:t>&gt; 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8070" y="1488347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개인정보이용내역 수신설정    </a:t>
            </a:r>
            <a:endParaRPr lang="ko-KR" altLang="en-US" sz="900" b="1" dirty="0">
              <a:latin typeface="+mn-ea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71178"/>
              </p:ext>
            </p:extLst>
          </p:nvPr>
        </p:nvGraphicFramePr>
        <p:xfrm>
          <a:off x="867961" y="1754716"/>
          <a:ext cx="270775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567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340727483"/>
                    </a:ext>
                  </a:extLst>
                </a:gridCol>
                <a:gridCol w="527969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624159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동의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동의상태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latin typeface="+mn-ea"/>
                        </a:rPr>
                        <a:t>개인정보이용내역 </a:t>
                      </a:r>
                      <a:r>
                        <a:rPr lang="ko-KR" altLang="en-US" sz="800" b="1" dirty="0" smtClean="0">
                          <a:latin typeface="+mn-ea"/>
                        </a:rPr>
                        <a:t>   </a:t>
                      </a:r>
                      <a:endParaRPr lang="ko-KR" altLang="en-US" sz="800" b="1" dirty="0">
                        <a:latin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2024-01-01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020055" y="1511430"/>
            <a:ext cx="8398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rgbClr val="00B050"/>
                </a:solidFill>
              </a:rPr>
              <a:t>동의설정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smtClean="0">
                <a:solidFill>
                  <a:srgbClr val="00B050"/>
                </a:solidFill>
              </a:rPr>
              <a:t>&gt; 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18721" y="679467"/>
            <a:ext cx="2991994" cy="5701862"/>
          </a:xfrm>
          <a:prstGeom prst="rect">
            <a:avLst/>
          </a:prstGeom>
          <a:solidFill>
            <a:schemeClr val="tx1">
              <a:lumMod val="75000"/>
              <a:lumOff val="2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Dimmed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82835"/>
              </p:ext>
            </p:extLst>
          </p:nvPr>
        </p:nvGraphicFramePr>
        <p:xfrm>
          <a:off x="5369758" y="2204863"/>
          <a:ext cx="2664296" cy="288032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288032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5385749" y="2278882"/>
            <a:ext cx="25667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이니스프리 몰 개인정보 수집 및 이용 동의</a:t>
            </a:r>
            <a:r>
              <a:rPr lang="en-US" altLang="ko-KR" sz="800" b="1" dirty="0">
                <a:latin typeface="+mn-ea"/>
              </a:rPr>
              <a:t>(</a:t>
            </a:r>
            <a:r>
              <a:rPr lang="ko-KR" altLang="en-US" sz="800" b="1" dirty="0">
                <a:latin typeface="+mn-ea"/>
              </a:rPr>
              <a:t>마케팅</a:t>
            </a:r>
            <a:r>
              <a:rPr lang="en-US" altLang="ko-KR" sz="800" b="1" dirty="0">
                <a:latin typeface="+mn-ea"/>
              </a:rPr>
              <a:t>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71684" y="2248105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5354488" y="2544967"/>
            <a:ext cx="26642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29827"/>
              </p:ext>
            </p:extLst>
          </p:nvPr>
        </p:nvGraphicFramePr>
        <p:xfrm>
          <a:off x="5433168" y="2863406"/>
          <a:ext cx="2506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244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1113948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669986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수집항목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수집〮이용 목적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이용〮보유기간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휴대전화번호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7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 동의</a:t>
                      </a:r>
                      <a:r>
                        <a:rPr lang="ko-KR" altLang="en-US" sz="7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회사 또는 제휴사의 </a:t>
                      </a:r>
                      <a:endParaRPr lang="en-US" altLang="ko-KR" sz="700" b="1" u="sng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7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</a:t>
                      </a:r>
                      <a:r>
                        <a:rPr lang="en-US" altLang="ko-KR" sz="7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 및 정책</a:t>
                      </a:r>
                      <a:r>
                        <a:rPr lang="en-US" altLang="ko-KR" sz="7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이벤트에 관한 정보 제공 및 </a:t>
                      </a:r>
                      <a:endParaRPr lang="en-US" altLang="ko-KR" sz="700" b="1" u="sng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7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그에 따른 경품 등 물품 배송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7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 철회</a:t>
                      </a:r>
                      <a:r>
                        <a:rPr lang="ko-KR" altLang="en-US" sz="7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또는 회원 탈퇴 시까지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5369758" y="4342506"/>
            <a:ext cx="26354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귀하는 개인정보 수집 및 이용에 대한 동의를 거부할 수 있습니다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ts val="12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거부할 경우 이벤트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정보 등이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제공되지 않을 수 있습니다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98400"/>
              </p:ext>
            </p:extLst>
          </p:nvPr>
        </p:nvGraphicFramePr>
        <p:xfrm>
          <a:off x="9000565" y="44624"/>
          <a:ext cx="3152540" cy="691595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개인정보이용내역 페이지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수집 및 이용 탭 디폴트 선택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약관명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해당 약관 상세 페이지로 현재창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406762"/>
                  </a:ext>
                </a:extLst>
              </a:tr>
              <a:tr h="223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개인정보이용내역 수신설정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최근 동의 상태 디폴트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수신설정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이용내역 수신여부설정팝업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(2-2)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설정완료시 팝업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  ┖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수신거부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2-3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  ┖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수신허용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2-4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*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팝업 다음페이지 확인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972280"/>
                  </a:ext>
                </a:extLst>
              </a:tr>
              <a:tr h="223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이니스프리몰 개인정보 수집 및 이용동의 목록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운영관리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조회대상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전시여부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조회순서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각항목별 약관등록일순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단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필수 항목 최우선 전시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제목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(3-1)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탭시 약관상세팝업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(3-2)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노출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*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단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행태정보 수집 및 이용 동의는 별도 항목으로 노출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상세보기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(3-6)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약관상세팝업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(3-2)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노출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(6/20)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&lt;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조회정보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제목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필수여부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마지막동의상태변경일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및 동의상태값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동의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동의안함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3-3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동의철회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전시조건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필수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동의철회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사용함 항목이 현재 동의 상태인 경우 노출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(6/20)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동의철회확인팝업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(3-4)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노출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철회완료시 철회완료팝업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(3-5)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022642"/>
                  </a:ext>
                </a:extLst>
              </a:tr>
              <a:tr h="223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4-1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뒤로가기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이전페이지로 이동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4-2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검색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검색페이지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29BC70"/>
                          </a:solidFill>
                        </a:rPr>
                        <a:t>IN_MO_SER_01_01)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 이동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4-3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장바구니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담긴 상품수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장바구니</a:t>
                      </a:r>
                      <a:r>
                        <a:rPr lang="en-US" altLang="ko-KR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29BC70"/>
                          </a:solidFill>
                        </a:rPr>
                        <a:t>IN_MO_CAR_01_01)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장바구니에 담긴 상품수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(0 ~ +99)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725237"/>
                  </a:ext>
                </a:extLst>
              </a:tr>
              <a:tr h="1952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rgbClr val="0000FF"/>
                          </a:solidFill>
                        </a:rPr>
                        <a:t>&lt;</a:t>
                      </a:r>
                      <a:r>
                        <a:rPr lang="ko-KR" altLang="en-US" sz="800" b="1" dirty="0" smtClean="0">
                          <a:solidFill>
                            <a:srgbClr val="0000FF"/>
                          </a:solidFill>
                        </a:rPr>
                        <a:t>중요</a:t>
                      </a:r>
                      <a:r>
                        <a:rPr lang="en-US" altLang="ko-KR" sz="800" b="1" dirty="0" smtClean="0">
                          <a:solidFill>
                            <a:srgbClr val="0000FF"/>
                          </a:solidFill>
                        </a:rPr>
                        <a:t>&gt;</a:t>
                      </a:r>
                    </a:p>
                    <a:p>
                      <a:pPr marL="0" indent="0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en-US" altLang="ko-KR" sz="800" b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*BO</a:t>
                      </a:r>
                      <a:r>
                        <a:rPr lang="ko-KR" altLang="en-US" sz="800" b="1" u="non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애서</a:t>
                      </a:r>
                      <a:r>
                        <a:rPr lang="ko-KR" altLang="en-US" sz="800" b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전시안함</a:t>
                      </a:r>
                      <a:r>
                        <a:rPr lang="ko-KR" altLang="en-US" sz="800" b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처리시 목록에 해당 항목 자동 미전시</a:t>
                      </a:r>
                      <a:endParaRPr lang="en-US" altLang="ko-KR" sz="800" b="1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en-US" altLang="ko-KR" sz="800" b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*BO</a:t>
                      </a:r>
                      <a:r>
                        <a:rPr lang="ko-KR" altLang="en-US" sz="800" b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에서 신규 동의 </a:t>
                      </a:r>
                      <a:r>
                        <a:rPr lang="ko-KR" altLang="en-US" sz="800" b="1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추가시</a:t>
                      </a:r>
                      <a:r>
                        <a:rPr lang="ko-KR" altLang="en-US" sz="800" b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목록에 추가되지 않음 </a:t>
                      </a:r>
                      <a:r>
                        <a:rPr lang="en-US" altLang="ko-KR" sz="800" b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FO</a:t>
                      </a:r>
                      <a:r>
                        <a:rPr lang="ko-KR" altLang="en-US" sz="800" b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별도 개발 작업을 통해 반영 필요</a:t>
                      </a:r>
                      <a:endParaRPr lang="en-US" altLang="ko-KR" sz="800" b="1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" y="272913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211" y="32540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6625" y="20768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9857" y="1146899"/>
            <a:ext cx="3162110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rgbClr val="29BC70"/>
                </a:solidFill>
              </a:rPr>
              <a:t>수집 및 이용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ㅣ 처리위탁 ㅣ 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자 제공 ㅣ 국외이전 ㅣ 열람요청  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450" y="13443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569" y="6019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5164" y="6019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0089" y="6019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25611" y="2627545"/>
            <a:ext cx="45281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700" b="1" dirty="0">
                <a:latin typeface="+mn-ea"/>
              </a:rPr>
              <a:t>개인정보 수집</a:t>
            </a:r>
            <a:r>
              <a:rPr lang="ko-KR" altLang="en-US" sz="700" dirty="0">
                <a:latin typeface="+mn-ea"/>
              </a:rPr>
              <a:t>〮</a:t>
            </a:r>
            <a:r>
              <a:rPr lang="ko-KR" altLang="en-US" sz="700" b="1" dirty="0">
                <a:latin typeface="+mn-ea"/>
              </a:rPr>
              <a:t>이용 동의</a:t>
            </a:r>
            <a:r>
              <a:rPr lang="en-US" altLang="ko-KR" sz="700" b="1" dirty="0">
                <a:latin typeface="+mn-ea"/>
              </a:rPr>
              <a:t>(</a:t>
            </a:r>
            <a:r>
              <a:rPr lang="ko-KR" altLang="en-US" sz="700" b="1" dirty="0">
                <a:latin typeface="+mn-ea"/>
              </a:rPr>
              <a:t>마케팅</a:t>
            </a:r>
            <a:r>
              <a:rPr lang="en-US" altLang="ko-KR" sz="700" b="1" dirty="0">
                <a:latin typeface="+mn-ea"/>
              </a:rPr>
              <a:t>) (</a:t>
            </a:r>
            <a:r>
              <a:rPr lang="ko-KR" altLang="en-US" sz="700" b="1" dirty="0">
                <a:latin typeface="+mn-ea"/>
              </a:rPr>
              <a:t>선택</a:t>
            </a:r>
            <a:r>
              <a:rPr lang="en-US" altLang="ko-KR" sz="700" b="1" dirty="0">
                <a:latin typeface="+mn-ea"/>
              </a:rPr>
              <a:t>)</a:t>
            </a:r>
          </a:p>
        </p:txBody>
      </p:sp>
      <p:sp>
        <p:nvSpPr>
          <p:cNvPr id="4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6142" y="44095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38070" y="5934941"/>
            <a:ext cx="2716479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 dirty="0">
                <a:latin typeface="+mn-ea"/>
              </a:rPr>
              <a:t>행태정보 수집 및 이용 동의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20055" y="5958024"/>
            <a:ext cx="8398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rgbClr val="00B050"/>
                </a:solidFill>
              </a:rPr>
              <a:t>상세보기 </a:t>
            </a:r>
            <a:r>
              <a:rPr lang="en-US" altLang="ko-KR" sz="600" dirty="0" smtClean="0">
                <a:solidFill>
                  <a:srgbClr val="00B050"/>
                </a:solidFill>
              </a:rPr>
              <a:t>&gt; 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621" y="58611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302294"/>
              </p:ext>
            </p:extLst>
          </p:nvPr>
        </p:nvGraphicFramePr>
        <p:xfrm>
          <a:off x="10271807" y="-15584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0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6/20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12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행태정보 수집 및 이용 동의 별도 항목으로 분리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(3-6)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5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79" y="58611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649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팝업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58422"/>
              </p:ext>
            </p:extLst>
          </p:nvPr>
        </p:nvGraphicFramePr>
        <p:xfrm>
          <a:off x="479376" y="908720"/>
          <a:ext cx="2664296" cy="159597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59597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69384" y="1313095"/>
            <a:ext cx="2530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개인정보 보호법 제</a:t>
            </a:r>
            <a:r>
              <a:rPr lang="en-US" altLang="ko-KR" sz="800" dirty="0" smtClean="0"/>
              <a:t>20</a:t>
            </a:r>
            <a:r>
              <a:rPr lang="ko-KR" altLang="en-US" sz="800" dirty="0" smtClean="0"/>
              <a:t>조의</a:t>
            </a:r>
            <a:r>
              <a:rPr lang="en-US" altLang="ko-KR" sz="800" dirty="0" smtClean="0"/>
              <a:t>2(</a:t>
            </a:r>
            <a:r>
              <a:rPr lang="ko-KR" altLang="en-US" sz="800" dirty="0" smtClean="0"/>
              <a:t>개인정보 </a:t>
            </a:r>
            <a:r>
              <a:rPr lang="ko-KR" altLang="en-US" sz="800" dirty="0" err="1" smtClean="0"/>
              <a:t>이용ㆍ제공</a:t>
            </a:r>
            <a:r>
              <a:rPr lang="ko-KR" altLang="en-US" sz="800" dirty="0" smtClean="0"/>
              <a:t> 내역의 통지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에 따라 연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회 개인정보 이용내역을 별도 안내하고 있습니다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78239" y="2216690"/>
            <a:ext cx="1369289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허용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779732" y="2216690"/>
            <a:ext cx="1355855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수신거부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367" y="1057506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8" name="직사각형 7"/>
          <p:cNvSpPr/>
          <p:nvPr/>
        </p:nvSpPr>
        <p:spPr>
          <a:xfrm>
            <a:off x="2866032" y="908720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469384" y="1786166"/>
            <a:ext cx="2674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수신거부하시는 경우 안내를 받지 않을 수 있습니다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마이페이지에서 확인 가능합니다</a:t>
            </a:r>
            <a:r>
              <a:rPr lang="en-US" altLang="ko-KR" sz="800" dirty="0" smtClean="0"/>
              <a:t>.)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776654"/>
              </p:ext>
            </p:extLst>
          </p:nvPr>
        </p:nvGraphicFramePr>
        <p:xfrm>
          <a:off x="479376" y="2666275"/>
          <a:ext cx="2664296" cy="119470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194707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69384" y="3070650"/>
            <a:ext cx="25302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 smtClean="0"/>
              <a:t>이용내역</a:t>
            </a:r>
            <a:r>
              <a:rPr lang="ko-KR" altLang="en-US" sz="800" dirty="0" smtClean="0"/>
              <a:t> 안내 수신거부가 완료되었습니다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84954" y="3572982"/>
            <a:ext cx="2664000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5367" y="2815061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14" name="직사각형 13"/>
          <p:cNvSpPr/>
          <p:nvPr/>
        </p:nvSpPr>
        <p:spPr>
          <a:xfrm>
            <a:off x="2866032" y="2666275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15" name="직사각형 14"/>
          <p:cNvSpPr/>
          <p:nvPr/>
        </p:nvSpPr>
        <p:spPr>
          <a:xfrm>
            <a:off x="469384" y="3257742"/>
            <a:ext cx="26742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동의일시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: 2024-05-31 09:20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192357"/>
              </p:ext>
            </p:extLst>
          </p:nvPr>
        </p:nvGraphicFramePr>
        <p:xfrm>
          <a:off x="479376" y="3990574"/>
          <a:ext cx="2664296" cy="119470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194707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69384" y="4394949"/>
            <a:ext cx="25302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 smtClean="0"/>
              <a:t>이용내역</a:t>
            </a:r>
            <a:r>
              <a:rPr lang="ko-KR" altLang="en-US" sz="800" dirty="0" smtClean="0"/>
              <a:t> 안내 </a:t>
            </a:r>
            <a:r>
              <a:rPr lang="ko-KR" altLang="en-US" sz="800" dirty="0" err="1" smtClean="0"/>
              <a:t>수신허용이</a:t>
            </a:r>
            <a:r>
              <a:rPr lang="ko-KR" altLang="en-US" sz="800" dirty="0" smtClean="0"/>
              <a:t> 완료되었습니다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84954" y="4897281"/>
            <a:ext cx="2664000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5367" y="4139360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20" name="직사각형 19"/>
          <p:cNvSpPr/>
          <p:nvPr/>
        </p:nvSpPr>
        <p:spPr>
          <a:xfrm>
            <a:off x="2866032" y="3990574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21" name="직사각형 20"/>
          <p:cNvSpPr/>
          <p:nvPr/>
        </p:nvSpPr>
        <p:spPr>
          <a:xfrm>
            <a:off x="469384" y="4582041"/>
            <a:ext cx="26742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동의일시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: 2024-05-31 11:23</a:t>
            </a: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39" y="7869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39" y="25716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39" y="39654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16633" y="2461231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78311"/>
              </p:ext>
            </p:extLst>
          </p:nvPr>
        </p:nvGraphicFramePr>
        <p:xfrm>
          <a:off x="3516556" y="2458463"/>
          <a:ext cx="1986212" cy="122607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2607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3506564" y="2781274"/>
            <a:ext cx="2006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29BC70"/>
                </a:solidFill>
              </a:rPr>
              <a:t>$</a:t>
            </a:r>
            <a:r>
              <a:rPr lang="ko-KR" altLang="en-US" sz="800" dirty="0">
                <a:solidFill>
                  <a:srgbClr val="29BC70"/>
                </a:solidFill>
              </a:rPr>
              <a:t>동의제목</a:t>
            </a:r>
            <a:r>
              <a:rPr lang="en-US" altLang="ko-KR" sz="800" dirty="0" smtClean="0">
                <a:solidFill>
                  <a:srgbClr val="29BC70"/>
                </a:solidFill>
              </a:rPr>
              <a:t>$</a:t>
            </a:r>
            <a:r>
              <a:rPr lang="ko-KR" altLang="en-US" sz="800" dirty="0" smtClean="0"/>
              <a:t>의</a:t>
            </a:r>
            <a:r>
              <a:rPr lang="ko-KR" altLang="en-US" sz="800" dirty="0" smtClean="0">
                <a:solidFill>
                  <a:srgbClr val="29BC70"/>
                </a:solidFill>
              </a:rPr>
              <a:t> </a:t>
            </a:r>
            <a:r>
              <a:rPr lang="ko-KR" altLang="en-US" sz="800" dirty="0" smtClean="0"/>
              <a:t>동의 철회가 </a:t>
            </a:r>
            <a:endParaRPr lang="en-US" altLang="ko-KR" sz="800" dirty="0" smtClean="0"/>
          </a:p>
          <a:p>
            <a:r>
              <a:rPr lang="ko-KR" altLang="en-US" sz="800" dirty="0" smtClean="0"/>
              <a:t>완료되었습니다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522135" y="3396539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35120" y="2458463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516557" y="2558831"/>
            <a:ext cx="19862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 </a:t>
            </a:r>
            <a:endParaRPr lang="ko-KR" altLang="en-US" sz="900" b="1" dirty="0"/>
          </a:p>
        </p:txBody>
      </p:sp>
      <p:sp>
        <p:nvSpPr>
          <p:cNvPr id="39" name="직사각형 38"/>
          <p:cNvSpPr/>
          <p:nvPr/>
        </p:nvSpPr>
        <p:spPr>
          <a:xfrm>
            <a:off x="3506564" y="3122880"/>
            <a:ext cx="109837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철회일자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: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0000-00-00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4244" y="23582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214413"/>
              </p:ext>
            </p:extLst>
          </p:nvPr>
        </p:nvGraphicFramePr>
        <p:xfrm>
          <a:off x="3504244" y="922938"/>
          <a:ext cx="2664296" cy="113171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13171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3494252" y="1370246"/>
            <a:ext cx="28183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동의를 철회하시겠습니까</a:t>
            </a:r>
            <a:r>
              <a:rPr lang="en-US" altLang="ko-KR" sz="800" dirty="0" smtClean="0"/>
              <a:t>? </a:t>
            </a:r>
            <a:endParaRPr lang="ko-KR" altLang="en-US" sz="800" dirty="0"/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503107" y="1766652"/>
            <a:ext cx="1369289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804600" y="1766652"/>
            <a:ext cx="1355855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동의철회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520235" y="1071724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6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8392" y="82385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866290" y="962105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48479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수집 및 이용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동의 목록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151335"/>
              </p:ext>
            </p:extLst>
          </p:nvPr>
        </p:nvGraphicFramePr>
        <p:xfrm>
          <a:off x="335360" y="764704"/>
          <a:ext cx="11377264" cy="547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4072748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7992888">
                  <a:extLst>
                    <a:ext uri="{9D8B030D-6E8A-4147-A177-3AD203B41FA5}">
                      <a16:colId xmlns:a16="http://schemas.microsoft.com/office/drawing/2014/main" val="2401436240"/>
                    </a:ext>
                  </a:extLst>
                </a:gridCol>
              </a:tblGrid>
              <a:tr h="632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동의철회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가능여부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3112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불가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  <a:tr h="1728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 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ko-KR" altLang="en-US" sz="80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가능</a:t>
                      </a:r>
                      <a:endParaRPr lang="ko-KR" altLang="en-US" sz="8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340653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58802"/>
              </p:ext>
            </p:extLst>
          </p:nvPr>
        </p:nvGraphicFramePr>
        <p:xfrm>
          <a:off x="3935760" y="4915186"/>
          <a:ext cx="633670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146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1694015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161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수집〮이용 목적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이용〮보유기간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41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휴대전화번호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 동의</a:t>
                      </a: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회사 또는 제휴사의 </a:t>
                      </a:r>
                      <a:endParaRPr lang="en-US" altLang="ko-KR" sz="800" b="1" u="sng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</a:t>
                      </a:r>
                      <a:r>
                        <a:rPr lang="en-US" altLang="ko-KR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 및 정책</a:t>
                      </a:r>
                      <a:r>
                        <a:rPr lang="en-US" altLang="ko-KR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이벤트에 관한 정보 제공 및 </a:t>
                      </a:r>
                      <a:endParaRPr lang="en-US" altLang="ko-KR" sz="800" b="1" u="sng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그에 따른 경품 등 물품 배송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 철회</a:t>
                      </a: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또는 회원 탈퇴 시까지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863752" y="5661248"/>
            <a:ext cx="6048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귀하는 개인정보 수집 및 이용에 대한 동의를 거부할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거부할 경우 이벤트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정보 등이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제공되지 않을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44570"/>
              </p:ext>
            </p:extLst>
          </p:nvPr>
        </p:nvGraphicFramePr>
        <p:xfrm>
          <a:off x="3928200" y="1737878"/>
          <a:ext cx="6705971" cy="1979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563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2980676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1792732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수집〮이용 목적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이용〮보유기간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831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본인확인값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(CI),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성별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휴대전화번호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외국인구별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회원의 아이디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(ID)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비밀번호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외국인등록번호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외국인회원 인증 시에만 수집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 후 파기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이용에 따른 본인 식별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가입연령 확인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불량회원의 부정이용 방지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탈퇴시까지</a:t>
                      </a:r>
                      <a:endParaRPr lang="en-US" altLang="ko-KR" sz="800" b="1" u="sng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개인정보처리방침 제</a:t>
                      </a:r>
                      <a:r>
                        <a:rPr lang="en-US" altLang="ko-KR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 참조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휴대전화번호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전달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 의사 확인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불만처리 등을 위한 의사소통 경로확보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09967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구매거래 내역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 내역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이용자의 서비스 이용 및 상품구매에 따른 멤버십 회원 관리 근거자료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86913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864790" y="3798353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고객님께서는 개인정보 수집 및 이용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필수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동의에 거부할 수 있습니다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거부할 경우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이니스프리 직영몰 온라인 서비스 가입이 불가능합니다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ts val="1200"/>
              </a:lnSpc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본인확인값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(CI)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은 회원의 무분별한 회원탈퇴 및 재가입으로 인한 부정이용 및 피해방지를 위해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30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일간 보관됩니다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2151" y="1464622"/>
            <a:ext cx="19848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>
                <a:latin typeface="+mn-ea"/>
              </a:rPr>
              <a:t>개인정보 </a:t>
            </a:r>
            <a:r>
              <a:rPr lang="ko-KR" altLang="en-US" sz="900" b="1" dirty="0" smtClean="0">
                <a:latin typeface="+mn-ea"/>
              </a:rPr>
              <a:t>수집</a:t>
            </a:r>
            <a:r>
              <a:rPr lang="ko-KR" altLang="en-US" sz="900" dirty="0">
                <a:latin typeface="+mn-ea"/>
              </a:rPr>
              <a:t>〮</a:t>
            </a:r>
            <a:r>
              <a:rPr lang="ko-KR" altLang="en-US" sz="900" b="1" dirty="0" smtClean="0">
                <a:latin typeface="+mn-ea"/>
              </a:rPr>
              <a:t>이용 동의</a:t>
            </a:r>
            <a:r>
              <a:rPr lang="en-US" altLang="ko-KR" sz="900" b="1" dirty="0" smtClean="0">
                <a:latin typeface="+mn-ea"/>
              </a:rPr>
              <a:t> (</a:t>
            </a:r>
            <a:r>
              <a:rPr lang="ko-KR" altLang="en-US" sz="900" b="1" dirty="0" smtClean="0">
                <a:latin typeface="+mn-ea"/>
              </a:rPr>
              <a:t>필수</a:t>
            </a:r>
            <a:r>
              <a:rPr lang="en-US" altLang="ko-KR" sz="900" b="1" dirty="0" smtClean="0">
                <a:latin typeface="+mn-ea"/>
              </a:rPr>
              <a:t>)</a:t>
            </a:r>
            <a:endParaRPr lang="en-US" altLang="ko-KR" sz="9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72151" y="4620972"/>
            <a:ext cx="45281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>
                <a:latin typeface="+mn-ea"/>
              </a:rPr>
              <a:t>개인정보 수집</a:t>
            </a:r>
            <a:r>
              <a:rPr lang="ko-KR" altLang="en-US" sz="900" dirty="0">
                <a:latin typeface="+mn-ea"/>
              </a:rPr>
              <a:t>〮</a:t>
            </a:r>
            <a:r>
              <a:rPr lang="ko-KR" altLang="en-US" sz="900" b="1" dirty="0">
                <a:latin typeface="+mn-ea"/>
              </a:rPr>
              <a:t>이용 동의</a:t>
            </a:r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마케팅</a:t>
            </a:r>
            <a:r>
              <a:rPr lang="en-US" altLang="ko-KR" sz="900" b="1" dirty="0">
                <a:latin typeface="+mn-ea"/>
              </a:rPr>
              <a:t>) (</a:t>
            </a:r>
            <a:r>
              <a:rPr lang="ko-KR" altLang="en-US" sz="900" b="1" dirty="0">
                <a:latin typeface="+mn-ea"/>
              </a:rPr>
              <a:t>선택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639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수집 및 이용 </a:t>
            </a:r>
            <a:r>
              <a:rPr lang="en-US" altLang="ko-KR" dirty="0"/>
              <a:t>– </a:t>
            </a:r>
            <a:r>
              <a:rPr lang="ko-KR" altLang="en-US" dirty="0"/>
              <a:t>동의 목록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6021"/>
              </p:ext>
            </p:extLst>
          </p:nvPr>
        </p:nvGraphicFramePr>
        <p:xfrm>
          <a:off x="335360" y="764704"/>
          <a:ext cx="11377264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4072748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7992888">
                  <a:extLst>
                    <a:ext uri="{9D8B030D-6E8A-4147-A177-3AD203B41FA5}">
                      <a16:colId xmlns:a16="http://schemas.microsoft.com/office/drawing/2014/main" val="2401436240"/>
                    </a:ext>
                  </a:extLst>
                </a:gridCol>
              </a:tblGrid>
              <a:tr h="632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동의철회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가능여부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1096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광고성정보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수신 동의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18468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반려정보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en-US" altLang="ko-KR" sz="80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76091"/>
                  </a:ext>
                </a:extLst>
              </a:tr>
              <a:tr h="18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환불계좌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19436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84392"/>
              </p:ext>
            </p:extLst>
          </p:nvPr>
        </p:nvGraphicFramePr>
        <p:xfrm>
          <a:off x="3935760" y="1772816"/>
          <a:ext cx="6336704" cy="345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704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</a:tblGrid>
              <a:tr h="345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이니스프리의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쇼핑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혜택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소식을 받아보세요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863752" y="2153289"/>
            <a:ext cx="6048672" cy="230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이니스프리 개인정보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수집이용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동의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마케팅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광고성정보 수신여부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온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오프라인 일괄 관리됩니다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72151" y="1484784"/>
            <a:ext cx="45281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>
                <a:latin typeface="+mn-ea"/>
              </a:rPr>
              <a:t>광고성정보 수신여부</a:t>
            </a:r>
            <a:endParaRPr lang="en-US" altLang="ko-KR" sz="900" b="1" dirty="0"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42489"/>
              </p:ext>
            </p:extLst>
          </p:nvPr>
        </p:nvGraphicFramePr>
        <p:xfrm>
          <a:off x="3935760" y="2863514"/>
          <a:ext cx="6705971" cy="56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563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2980676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1792732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수집〮이용 목적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이용〮보유기간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정보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맞춤서비스 제공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 철회 또는 회원 탈퇴시까지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872350" y="346247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귀하는 개인정보 수집 및 이용에 대한 동의를 거부할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거부할 경우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맞춤서비스 제공이 되지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않을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79711" y="259025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 smtClean="0">
                <a:latin typeface="+mn-ea"/>
              </a:rPr>
              <a:t>반려동물 정보 수집</a:t>
            </a:r>
            <a:r>
              <a:rPr lang="ko-KR" altLang="en-US" sz="900" dirty="0">
                <a:latin typeface="+mn-ea"/>
              </a:rPr>
              <a:t>〮</a:t>
            </a:r>
            <a:r>
              <a:rPr lang="ko-KR" altLang="en-US" sz="900" b="1" dirty="0" smtClean="0">
                <a:latin typeface="+mn-ea"/>
              </a:rPr>
              <a:t>이용 </a:t>
            </a:r>
            <a:r>
              <a:rPr lang="ko-KR" altLang="en-US" sz="900" b="1" dirty="0">
                <a:latin typeface="+mn-ea"/>
              </a:rPr>
              <a:t>동의</a:t>
            </a:r>
            <a:r>
              <a:rPr lang="en-US" altLang="ko-KR" sz="900" b="1" dirty="0" smtClean="0">
                <a:latin typeface="+mn-ea"/>
              </a:rPr>
              <a:t>(</a:t>
            </a:r>
            <a:r>
              <a:rPr lang="ko-KR" altLang="en-US" sz="900" b="1" dirty="0" smtClean="0">
                <a:latin typeface="+mn-ea"/>
              </a:rPr>
              <a:t>선택</a:t>
            </a:r>
            <a:r>
              <a:rPr lang="en-US" altLang="ko-KR" sz="900" b="1" dirty="0" smtClean="0">
                <a:latin typeface="+mn-ea"/>
              </a:rPr>
              <a:t>)</a:t>
            </a:r>
            <a:endParaRPr lang="en-US" altLang="ko-KR" sz="9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72151" y="4156045"/>
            <a:ext cx="20265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 smtClean="0">
                <a:latin typeface="+mn-ea"/>
              </a:rPr>
              <a:t>개인정보 수집</a:t>
            </a:r>
            <a:r>
              <a:rPr lang="ko-KR" altLang="en-US" sz="900" dirty="0">
                <a:latin typeface="+mn-ea"/>
              </a:rPr>
              <a:t>〮</a:t>
            </a:r>
            <a:r>
              <a:rPr lang="ko-KR" altLang="en-US" sz="900" b="1" dirty="0" smtClean="0">
                <a:latin typeface="+mn-ea"/>
              </a:rPr>
              <a:t>이용 동의</a:t>
            </a:r>
            <a:r>
              <a:rPr lang="en-US" altLang="ko-KR" sz="900" b="1" dirty="0" smtClean="0">
                <a:latin typeface="+mn-ea"/>
              </a:rPr>
              <a:t> (</a:t>
            </a:r>
            <a:r>
              <a:rPr lang="ko-KR" altLang="en-US" sz="900" b="1" dirty="0" smtClean="0">
                <a:latin typeface="+mn-ea"/>
              </a:rPr>
              <a:t>선택</a:t>
            </a:r>
            <a:r>
              <a:rPr lang="en-US" altLang="ko-KR" sz="900" b="1" dirty="0" smtClean="0">
                <a:latin typeface="+mn-ea"/>
              </a:rPr>
              <a:t>)</a:t>
            </a:r>
            <a:endParaRPr lang="en-US" altLang="ko-KR" sz="900" b="1" dirty="0"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92883"/>
              </p:ext>
            </p:extLst>
          </p:nvPr>
        </p:nvGraphicFramePr>
        <p:xfrm>
          <a:off x="3930757" y="4454612"/>
          <a:ext cx="6705971" cy="832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493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2386238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수집〮이용 목적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이용〮보유기간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계좌정보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예금주명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은행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계좌번호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주문취소나 품절 시 환불목적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진행 고객 </a:t>
                      </a:r>
                      <a:r>
                        <a:rPr lang="en-US" altLang="ko-KR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환불완료 후 즉시 삭제</a:t>
                      </a:r>
                      <a:endParaRPr lang="en-US" altLang="ko-KR" sz="800" b="1" u="sng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미환불 고객 </a:t>
                      </a:r>
                      <a:r>
                        <a:rPr lang="en-US" altLang="ko-KR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구매확정 시 즉시 삭제</a:t>
                      </a:r>
                      <a:endParaRPr lang="en-US" altLang="ko-KR" sz="800" b="1" u="sng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미입금 고객 </a:t>
                      </a:r>
                      <a:r>
                        <a:rPr lang="en-US" altLang="ko-KR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주문취소 시점 즉시 삭제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867347" y="528129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당사는 환불처리를 위해 필요한 계좌정보를 최소한의 범위 내에서 개인정보를 수집 및 이용하고 있습니다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거부할 경우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서비스가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제공되지 않을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21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수집 및 이용 </a:t>
            </a:r>
            <a:r>
              <a:rPr lang="en-US" altLang="ko-KR" dirty="0"/>
              <a:t>– </a:t>
            </a:r>
            <a:r>
              <a:rPr lang="ko-KR" altLang="en-US" dirty="0"/>
              <a:t>동의 목록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02633"/>
              </p:ext>
            </p:extLst>
          </p:nvPr>
        </p:nvGraphicFramePr>
        <p:xfrm>
          <a:off x="335360" y="764704"/>
          <a:ext cx="11377264" cy="676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4072748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7992888">
                  <a:extLst>
                    <a:ext uri="{9D8B030D-6E8A-4147-A177-3AD203B41FA5}">
                      <a16:colId xmlns:a16="http://schemas.microsoft.com/office/drawing/2014/main" val="2401436240"/>
                    </a:ext>
                  </a:extLst>
                </a:gridCol>
              </a:tblGrid>
              <a:tr h="632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동의철회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가능여부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1528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위치정보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616300"/>
                  </a:ext>
                </a:extLst>
              </a:tr>
              <a:tr h="1440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467345"/>
                  </a:ext>
                </a:extLst>
              </a:tr>
              <a:tr h="31683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39956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879711" y="1468476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>
                <a:latin typeface="+mn-ea"/>
              </a:rPr>
              <a:t>개인위치정보 수집</a:t>
            </a:r>
            <a:r>
              <a:rPr lang="ko-KR" altLang="en-US" sz="900" dirty="0">
                <a:latin typeface="+mn-ea"/>
              </a:rPr>
              <a:t>〮</a:t>
            </a:r>
            <a:r>
              <a:rPr lang="ko-KR" altLang="en-US" sz="900" b="1" dirty="0">
                <a:latin typeface="+mn-ea"/>
              </a:rPr>
              <a:t>이용 동의 </a:t>
            </a:r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선택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3928200" y="1762835"/>
          <a:ext cx="6705971" cy="56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429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2170214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수집〮이용 목적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이용〮보유기간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위치정보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이용자의 현재 위치를 기반으로 가까운 매장 안내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제공 목적 달성 후 지체없이 파기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864790" y="239408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귀하는 개인정보 수집 및 이용에 대한 동의를 거부할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거부할 경우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서비스가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제공되지 않을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3935760" y="3273548"/>
          <a:ext cx="6705971" cy="56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493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2386238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수집〮이용 목적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이용〮보유기간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 신청자연락 및 공병수거지 방문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 완료 후 </a:t>
                      </a:r>
                      <a:r>
                        <a:rPr lang="en-US" altLang="ko-KR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872350" y="384057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귀하는 개인정보 수집 및 이용동의에 거부할 수 있습니다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거부할 경우 공병수거 참여가 불가능합니다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79711" y="3000292"/>
            <a:ext cx="20265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 smtClean="0">
                <a:latin typeface="+mn-ea"/>
              </a:rPr>
              <a:t>개인정보 수집</a:t>
            </a:r>
            <a:r>
              <a:rPr lang="ko-KR" altLang="en-US" sz="900" dirty="0">
                <a:latin typeface="+mn-ea"/>
              </a:rPr>
              <a:t>〮</a:t>
            </a:r>
            <a:r>
              <a:rPr lang="ko-KR" altLang="en-US" sz="900" b="1" dirty="0" smtClean="0">
                <a:latin typeface="+mn-ea"/>
              </a:rPr>
              <a:t>이용 동의</a:t>
            </a:r>
            <a:r>
              <a:rPr lang="en-US" altLang="ko-KR" sz="900" b="1" dirty="0" smtClean="0">
                <a:latin typeface="+mn-ea"/>
              </a:rPr>
              <a:t> (</a:t>
            </a:r>
            <a:r>
              <a:rPr lang="ko-KR" altLang="en-US" sz="900" b="1" dirty="0" smtClean="0">
                <a:latin typeface="+mn-ea"/>
              </a:rPr>
              <a:t>선택</a:t>
            </a:r>
            <a:r>
              <a:rPr lang="en-US" altLang="ko-KR" sz="900" b="1" dirty="0" smtClean="0">
                <a:latin typeface="+mn-ea"/>
              </a:rPr>
              <a:t>)</a:t>
            </a:r>
            <a:endParaRPr lang="en-US" altLang="ko-KR" sz="9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935760" y="4807710"/>
          <a:ext cx="7056784" cy="247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행태정보의 수집 및 처리 광고 사업자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이니스프리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수집하는 행태정보의 항목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광고식별자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이용자의 앱 이용내역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 수집방법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이용자의 앱 방문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 시 자동수집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72920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 수집목적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관심 기반의 맞춤형 정보 제공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36026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 보유 및 이용기간 및 이후 정보처리방법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광고식별자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3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이용자의 앱 이용내역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3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970146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 통제권 행사방법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안드로이드폰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구글설정 → 개인정보보호 → 광고 → 광고 개인 최적화 선택 해제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아이폰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→ 개인정보보호 → 추적 → 앱이 추적을 허용하도록 허용 해제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257741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 피해구제방법</a:t>
                      </a: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담당부서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이니스프리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커머스 영업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080-380-0114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E-mail :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2"/>
                        </a:rPr>
                        <a:t>Innisfree_privacy@innisfree.com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3783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879711" y="4534454"/>
            <a:ext cx="20265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 smtClean="0">
                <a:latin typeface="+mn-ea"/>
              </a:rPr>
              <a:t>개인정보 수집</a:t>
            </a:r>
            <a:r>
              <a:rPr lang="ko-KR" altLang="en-US" sz="900" dirty="0">
                <a:latin typeface="+mn-ea"/>
              </a:rPr>
              <a:t>〮</a:t>
            </a:r>
            <a:r>
              <a:rPr lang="ko-KR" altLang="en-US" sz="900" b="1" dirty="0" smtClean="0">
                <a:latin typeface="+mn-ea"/>
              </a:rPr>
              <a:t>이용 동의</a:t>
            </a:r>
            <a:r>
              <a:rPr lang="en-US" altLang="ko-KR" sz="900" b="1" dirty="0" smtClean="0">
                <a:latin typeface="+mn-ea"/>
              </a:rPr>
              <a:t> (</a:t>
            </a:r>
            <a:r>
              <a:rPr lang="ko-KR" altLang="en-US" sz="900" b="1" dirty="0" smtClean="0">
                <a:latin typeface="+mn-ea"/>
              </a:rPr>
              <a:t>선택</a:t>
            </a:r>
            <a:r>
              <a:rPr lang="en-US" altLang="ko-KR" sz="900" b="1" dirty="0" smtClean="0">
                <a:latin typeface="+mn-ea"/>
              </a:rPr>
              <a:t>)</a:t>
            </a:r>
            <a:endParaRPr lang="en-US" altLang="ko-KR" sz="900" b="1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02579" y="4365865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 smtClean="0"/>
              <a:t>아모레몰 참고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https</a:t>
            </a:r>
            <a:r>
              <a:rPr lang="ko-KR" altLang="en-US" sz="800" dirty="0"/>
              <a:t>://www.amoremall.com/pb/renew3/html/footer/modal/prvc_add_second_20210623.html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1352584" y="4804507"/>
          <a:ext cx="3888432" cy="1134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제공받는 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앱스플라이어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제공하는 행태정보의 항목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광고식별자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이용자의 앱 사용이력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제공받는 자의 이용 목적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관심 기반의 맞춤형 정보 제공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72920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 수집목적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관심 기반의 맞춤형 정보 제공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3783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1208568" y="6080906"/>
            <a:ext cx="403244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 방송통신위원회의 ‘온라인 맞춤형 광고 개인정보보호 </a:t>
            </a:r>
            <a:r>
              <a:rPr lang="ko-KR" altLang="en-US" sz="800" dirty="0" smtClean="0">
                <a:solidFill>
                  <a:srgbClr val="444444"/>
                </a:solidFill>
                <a:latin typeface="Apple SD Gothic Neo"/>
              </a:rPr>
              <a:t>가이드라인</a:t>
            </a:r>
            <a:r>
              <a:rPr lang="en-US" altLang="ko-KR" sz="800" dirty="0" smtClean="0">
                <a:solidFill>
                  <a:srgbClr val="444444"/>
                </a:solidFill>
                <a:latin typeface="Apple SD Gothic Neo"/>
              </a:rPr>
              <a:t>’</a:t>
            </a:r>
            <a:r>
              <a:rPr lang="ko-KR" altLang="en-US" sz="800" dirty="0" smtClean="0">
                <a:solidFill>
                  <a:srgbClr val="444444"/>
                </a:solidFill>
                <a:latin typeface="Apple SD Gothic Neo"/>
              </a:rPr>
              <a:t>에서는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다음과 같이 정하고 있습니다</a:t>
            </a:r>
            <a:r>
              <a:rPr lang="en-US" altLang="ko-KR" sz="800" dirty="0" smtClean="0">
                <a:solidFill>
                  <a:srgbClr val="444444"/>
                </a:solidFill>
                <a:latin typeface="Apple SD Gothic Ne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444444"/>
                </a:solidFill>
                <a:latin typeface="Apple SD Gothic Neo"/>
              </a:rPr>
              <a:t>온라인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행태정보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: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웹 사이트 </a:t>
            </a:r>
            <a:r>
              <a:rPr lang="ko-KR" altLang="en-US" sz="800" dirty="0" err="1">
                <a:solidFill>
                  <a:srgbClr val="444444"/>
                </a:solidFill>
                <a:latin typeface="Apple SD Gothic Neo"/>
              </a:rPr>
              <a:t>방문이력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,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앱 사용 이력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,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구매 및 검색 이력 등 이용자의 관심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,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흥미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,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기호 및 성향 등을 파악하고 분석할 수 있는 온라인상의 이용자 </a:t>
            </a:r>
            <a:r>
              <a:rPr lang="ko-KR" altLang="en-US" sz="800" dirty="0" err="1">
                <a:solidFill>
                  <a:srgbClr val="444444"/>
                </a:solidFill>
                <a:latin typeface="Apple SD Gothic Neo"/>
              </a:rPr>
              <a:t>활동정보</a:t>
            </a:r>
            <a:endParaRPr lang="ko-KR" altLang="en-US" sz="800" dirty="0">
              <a:solidFill>
                <a:srgbClr val="444444"/>
              </a:solidFill>
              <a:latin typeface="Apple SD Gothic Ne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온라인 맞춤형 광고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: </a:t>
            </a:r>
            <a:r>
              <a:rPr lang="ko-KR" altLang="en-US" sz="800" dirty="0" err="1">
                <a:solidFill>
                  <a:srgbClr val="444444"/>
                </a:solidFill>
                <a:latin typeface="Apple SD Gothic Neo"/>
              </a:rPr>
              <a:t>행태정보를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 처리하여 이용자의 관심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,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흥미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,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기호 및 성향 등을 분석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/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추정한 후 이용자에게 맞춤형으로 제공되는 온라인 광고</a:t>
            </a:r>
            <a:endParaRPr lang="ko-KR" altLang="en-US" sz="800" b="0" i="0" dirty="0">
              <a:solidFill>
                <a:srgbClr val="444444"/>
              </a:solidFill>
              <a:effectLst/>
              <a:latin typeface="Apple SD Gothic Neo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563635"/>
              </p:ext>
            </p:extLst>
          </p:nvPr>
        </p:nvGraphicFramePr>
        <p:xfrm>
          <a:off x="10271807" y="-15584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0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6/20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12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행태정보 수집 및 이용 동의 내용 문구 추가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06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221896</TotalTime>
  <Words>2807</Words>
  <Application>Microsoft Office PowerPoint</Application>
  <PresentationFormat>와이드스크린</PresentationFormat>
  <Paragraphs>612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Apple SD Gothic Neo</vt:lpstr>
      <vt:lpstr>inherit</vt:lpstr>
      <vt:lpstr>Pretendard</vt:lpstr>
      <vt:lpstr>Pretendard Light</vt:lpstr>
      <vt:lpstr>굴림</vt:lpstr>
      <vt:lpstr>맑은 고딕</vt:lpstr>
      <vt:lpstr>Arial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메뉴구조도 (TO-BE)</vt:lpstr>
      <vt:lpstr>마이페이지</vt:lpstr>
      <vt:lpstr>수집 및 이용</vt:lpstr>
      <vt:lpstr>팝업</vt:lpstr>
      <vt:lpstr>수집 및 이용 – 동의 목록</vt:lpstr>
      <vt:lpstr>수집 및 이용 – 동의 목록</vt:lpstr>
      <vt:lpstr>수집 및 이용 – 동의 목록</vt:lpstr>
      <vt:lpstr>처리위탁</vt:lpstr>
      <vt:lpstr>제3자 제공 </vt:lpstr>
      <vt:lpstr>국외이전 </vt:lpstr>
      <vt:lpstr>열람요청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4293</cp:revision>
  <cp:lastPrinted>2022-10-17T06:12:39Z</cp:lastPrinted>
  <dcterms:created xsi:type="dcterms:W3CDTF">2018-04-18T08:51:39Z</dcterms:created>
  <dcterms:modified xsi:type="dcterms:W3CDTF">2024-06-20T04:24:02Z</dcterms:modified>
</cp:coreProperties>
</file>