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1421" r:id="rId4"/>
    <p:sldId id="1468" r:id="rId5"/>
    <p:sldId id="1474" r:id="rId6"/>
    <p:sldId id="1472" r:id="rId7"/>
    <p:sldId id="1471" r:id="rId8"/>
    <p:sldId id="1473" r:id="rId9"/>
    <p:sldId id="1469" r:id="rId10"/>
    <p:sldId id="1470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메뉴구조도" id="{FC12D408-FD0C-4419-B016-17B2620E42A5}">
          <p14:sldIdLst>
            <p14:sldId id="1421"/>
          </p14:sldIdLst>
        </p14:section>
        <p14:section name="라이브" id="{889F79C2-5F78-44C5-BEAF-CA18020F4105}">
          <p14:sldIdLst>
            <p14:sldId id="1468"/>
            <p14:sldId id="1474"/>
            <p14:sldId id="1472"/>
            <p14:sldId id="1471"/>
            <p14:sldId id="1473"/>
            <p14:sldId id="1469"/>
            <p14:sldId id="14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9BC70"/>
    <a:srgbClr val="BDF1D6"/>
    <a:srgbClr val="87E5B4"/>
    <a:srgbClr val="687379"/>
    <a:srgbClr val="414A4F"/>
    <a:srgbClr val="E0DDD5"/>
    <a:srgbClr val="00BC70"/>
    <a:srgbClr val="004C2D"/>
    <a:srgbClr val="C83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15" autoAdjust="0"/>
    <p:restoredTop sz="95320" autoAdjust="0"/>
  </p:normalViewPr>
  <p:slideViewPr>
    <p:cSldViewPr>
      <p:cViewPr varScale="1">
        <p:scale>
          <a:sx n="83" d="100"/>
          <a:sy n="83" d="100"/>
        </p:scale>
        <p:origin x="1099" y="48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3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4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59079"/>
            <a:ext cx="8910258" cy="618936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51267" y="459079"/>
            <a:ext cx="8910258" cy="61899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hopping.naver.com/window-products/style/10228107745?NaPm=ct%3Dlw8nt4rz%7Cci%3Dshoppingwindow%7Ctr%3Dswl%7Chk%3D0fae83277fe754ba4f31d294dd9e88b6b7aa59ca%7Ctrx%3D#COORD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1516552" y="2708920"/>
            <a:ext cx="9144000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dirty="0" smtClean="0">
                <a:latin typeface="+mj-ea"/>
              </a:rPr>
              <a:t>innisfree_FO</a:t>
            </a:r>
            <a:r>
              <a:rPr lang="ko-KR" altLang="en-US" sz="3200" dirty="0">
                <a:latin typeface="+mj-ea"/>
              </a:rPr>
              <a:t>리뉴얼</a:t>
            </a:r>
            <a:r>
              <a:rPr lang="en-US" altLang="ko-KR" dirty="0"/>
              <a:t>_</a:t>
            </a:r>
            <a:r>
              <a:rPr lang="en-US" altLang="ko-KR" sz="3200" dirty="0" smtClean="0"/>
              <a:t>MO</a:t>
            </a:r>
            <a:r>
              <a:rPr lang="en-US" altLang="ko-KR" dirty="0" smtClean="0"/>
              <a:t>_</a:t>
            </a:r>
            <a:r>
              <a:rPr lang="ko-KR" altLang="en-US" sz="3200" dirty="0" smtClean="0">
                <a:latin typeface="+mj-ea"/>
              </a:rPr>
              <a:t>라이브</a:t>
            </a:r>
            <a:r>
              <a:rPr lang="en-US" altLang="ko-KR" sz="32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</a:t>
            </a:r>
            <a:r>
              <a:rPr lang="ko-KR" altLang="en-US" sz="3200" dirty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0.91/ 2024-06-05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고하나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직선 화살표 연결선 135"/>
          <p:cNvCxnSpPr/>
          <p:nvPr/>
        </p:nvCxnSpPr>
        <p:spPr>
          <a:xfrm>
            <a:off x="849279" y="775462"/>
            <a:ext cx="46351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01685" y="628857"/>
          <a:ext cx="2664296" cy="222920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22920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300548" y="2505767"/>
            <a:ext cx="1369289" cy="352295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저장하기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602041" y="2505767"/>
            <a:ext cx="1355855" cy="352295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동의하기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17676" y="777643"/>
            <a:ext cx="222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err="1" smtClean="0"/>
              <a:t>이니스프리몰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공식몰</a:t>
            </a:r>
            <a:r>
              <a:rPr lang="ko-KR" altLang="en-US" sz="900" b="1" dirty="0" smtClean="0"/>
              <a:t> </a:t>
            </a:r>
            <a:r>
              <a:rPr lang="ko-KR" altLang="en-US" sz="900" b="1" dirty="0" err="1" smtClean="0"/>
              <a:t>라이브방송</a:t>
            </a:r>
            <a:r>
              <a:rPr lang="ko-KR" altLang="en-US" sz="900" b="1" dirty="0" smtClean="0"/>
              <a:t> </a:t>
            </a:r>
            <a:endParaRPr lang="en-US" altLang="ko-KR" sz="900" b="1" dirty="0" smtClean="0"/>
          </a:p>
          <a:p>
            <a:r>
              <a:rPr lang="ko-KR" altLang="en-US" sz="900" b="1" dirty="0" err="1" smtClean="0"/>
              <a:t>오픈소식을</a:t>
            </a:r>
            <a:r>
              <a:rPr lang="ko-KR" altLang="en-US" sz="900" b="1" dirty="0" smtClean="0"/>
              <a:t> 가장 먼저 알려드립니다</a:t>
            </a:r>
            <a:r>
              <a:rPr lang="en-US" altLang="ko-KR" sz="900" b="1" dirty="0" smtClean="0"/>
              <a:t>. </a:t>
            </a:r>
            <a:endParaRPr lang="ko-KR" altLang="en-US" sz="900" b="1" dirty="0"/>
          </a:p>
        </p:txBody>
      </p:sp>
      <p:sp>
        <p:nvSpPr>
          <p:cNvPr id="8" name="직사각형 7"/>
          <p:cNvSpPr/>
          <p:nvPr/>
        </p:nvSpPr>
        <p:spPr>
          <a:xfrm>
            <a:off x="3688341" y="62885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1425676" y="1252261"/>
            <a:ext cx="2396289" cy="112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671699" y="1362998"/>
            <a:ext cx="223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/>
              <a:t>[</a:t>
            </a:r>
            <a:r>
              <a:rPr lang="ko-KR" altLang="en-US" sz="800" b="1" dirty="0" smtClean="0"/>
              <a:t>선택</a:t>
            </a:r>
            <a:r>
              <a:rPr lang="en-US" altLang="ko-KR" sz="800" b="1" dirty="0" smtClean="0"/>
              <a:t>] </a:t>
            </a:r>
            <a:r>
              <a:rPr lang="ko-KR" altLang="en-US" sz="800" b="1" dirty="0" smtClean="0"/>
              <a:t>개인정보 수집이용동의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마케팅</a:t>
            </a:r>
            <a:r>
              <a:rPr lang="en-US" altLang="ko-KR" sz="8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자세히 보기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endParaRPr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800" b="1" dirty="0"/>
              <a:t>[</a:t>
            </a:r>
            <a:r>
              <a:rPr lang="ko-KR" altLang="en-US" sz="800" b="1" dirty="0"/>
              <a:t>선택</a:t>
            </a:r>
            <a:r>
              <a:rPr lang="en-US" altLang="ko-KR" sz="800" b="1" dirty="0"/>
              <a:t>] </a:t>
            </a:r>
            <a:r>
              <a:rPr lang="ko-KR" altLang="en-US" sz="800" b="1" dirty="0" smtClean="0"/>
              <a:t>광고성 정보 수신 동의</a:t>
            </a:r>
            <a:r>
              <a:rPr lang="en-US" altLang="ko-KR" sz="800" b="1" dirty="0"/>
              <a:t> </a:t>
            </a:r>
            <a:endParaRPr lang="en-US" altLang="ko-KR" sz="800" dirty="0"/>
          </a:p>
        </p:txBody>
      </p:sp>
      <p:sp>
        <p:nvSpPr>
          <p:cNvPr id="11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7683" y="1991245"/>
            <a:ext cx="128588" cy="128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0826" y="1459863"/>
            <a:ext cx="128588" cy="12858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9732" y="1415029"/>
            <a:ext cx="279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√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69732" y="1935413"/>
            <a:ext cx="279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bg1"/>
                </a:solidFill>
              </a:rPr>
              <a:t>√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15" y="5142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664142" y="1596313"/>
            <a:ext cx="930342" cy="190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300548" y="2968799"/>
            <a:ext cx="2692966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고객의 개인정보 수집이용동의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광고성 정보 수신 동의 상태에 따라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기동의 값은 체크 상태를 디폴트로 제공</a:t>
            </a:r>
            <a:endParaRPr lang="en-US" altLang="ko-KR" sz="800" dirty="0" smtClean="0"/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/>
              <a:t>저장 버튼 탭 시 저장 완료 </a:t>
            </a:r>
            <a:r>
              <a:rPr lang="ko-KR" altLang="en-US" sz="800" dirty="0" smtClean="0"/>
              <a:t>팝업</a:t>
            </a:r>
            <a:r>
              <a:rPr lang="en-US" altLang="ko-KR" sz="800" dirty="0" smtClean="0"/>
              <a:t>(C-1) 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알림 </a:t>
            </a:r>
            <a:r>
              <a:rPr lang="ko-KR" altLang="en-US" sz="800" dirty="0"/>
              <a:t>수신 처리는 되지 않고 선택한 상태만 저장됨</a:t>
            </a:r>
            <a:r>
              <a:rPr lang="en-US" altLang="ko-KR" sz="800" dirty="0" smtClean="0"/>
              <a:t>)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전체 약관 미동의 상태로 동의하기 버튼 탭 시 팝업 </a:t>
            </a:r>
            <a:r>
              <a:rPr lang="en-US" altLang="ko-KR" sz="800" dirty="0" smtClean="0"/>
              <a:t>(A-1) </a:t>
            </a:r>
            <a:r>
              <a:rPr lang="ko-KR" altLang="en-US" sz="800" dirty="0" smtClean="0"/>
              <a:t>노출</a:t>
            </a:r>
            <a:r>
              <a:rPr lang="en-US" altLang="ko-KR" sz="800" dirty="0" smtClean="0"/>
              <a:t> </a:t>
            </a: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ym typeface="Wingdings" panose="05000000000000000000" pitchFamily="2" charset="2"/>
              </a:rPr>
              <a:t>둘 중 하나라도 체크 해제된 상태에서 동의하기 버튼 탭 시 팝업</a:t>
            </a:r>
            <a:r>
              <a:rPr lang="en-US" altLang="ko-KR" sz="800" dirty="0" smtClean="0">
                <a:sym typeface="Wingdings" panose="05000000000000000000" pitchFamily="2" charset="2"/>
              </a:rPr>
              <a:t>(A-2, A-3) </a:t>
            </a:r>
            <a:r>
              <a:rPr lang="ko-KR" altLang="en-US" sz="800" dirty="0" smtClean="0">
                <a:sym typeface="Wingdings" panose="05000000000000000000" pitchFamily="2" charset="2"/>
              </a:rPr>
              <a:t>노출</a:t>
            </a:r>
            <a:endParaRPr lang="en-US" altLang="ko-KR" sz="800" dirty="0" smtClean="0">
              <a:sym typeface="Wingdings" panose="05000000000000000000" pitchFamily="2" charset="2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ko-KR" altLang="en-US" sz="800" dirty="0" smtClean="0">
                <a:sym typeface="Wingdings" panose="05000000000000000000" pitchFamily="2" charset="2"/>
              </a:rPr>
              <a:t>두 항목 모두 체크 후 동의하기 버튼 탭 시 알림 신청 완료</a:t>
            </a:r>
            <a:r>
              <a:rPr lang="en-US" altLang="ko-KR" sz="800" dirty="0" smtClean="0">
                <a:sym typeface="Wingdings" panose="05000000000000000000" pitchFamily="2" charset="2"/>
              </a:rPr>
              <a:t>(B-1)</a:t>
            </a:r>
            <a:r>
              <a:rPr lang="ko-KR" altLang="en-US" sz="800" dirty="0" smtClean="0">
                <a:sym typeface="Wingdings" panose="05000000000000000000" pitchFamily="2" charset="2"/>
              </a:rPr>
              <a:t> 노출 </a:t>
            </a:r>
            <a:endParaRPr lang="en-US" altLang="ko-KR" sz="800" dirty="0" smtClean="0">
              <a:sym typeface="Wingdings" panose="05000000000000000000" pitchFamily="2" charset="2"/>
            </a:endParaRPr>
          </a:p>
          <a:p>
            <a:pPr marL="92075" indent="-92075">
              <a:lnSpc>
                <a:spcPts val="1200"/>
              </a:lnSpc>
              <a:buFont typeface="Arial" panose="020B0604020202020204" pitchFamily="34" charset="0"/>
              <a:buChar char="•"/>
            </a:pPr>
            <a:endParaRPr lang="en-US" altLang="ko-KR" sz="800" dirty="0">
              <a:sym typeface="Wingdings" panose="05000000000000000000" pitchFamily="2" charset="2"/>
            </a:endParaRPr>
          </a:p>
          <a:p>
            <a:pPr>
              <a:lnSpc>
                <a:spcPts val="1200"/>
              </a:lnSpc>
            </a:pPr>
            <a:endParaRPr lang="en-US" altLang="ko-KR" sz="800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라이브 알림 신청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6800" y="5654450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286808" y="6058825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동의 상태가 저장되었습니다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302379" y="6426366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15364" y="565445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20" name="직사각형 19"/>
          <p:cNvSpPr/>
          <p:nvPr/>
        </p:nvSpPr>
        <p:spPr>
          <a:xfrm>
            <a:off x="1312791" y="5754818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21" name="직사각형 20"/>
          <p:cNvSpPr/>
          <p:nvPr/>
        </p:nvSpPr>
        <p:spPr>
          <a:xfrm>
            <a:off x="1218417" y="5462878"/>
            <a:ext cx="206459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C-1 </a:t>
            </a:r>
            <a:r>
              <a:rPr lang="ko-KR" altLang="en-US" sz="800" dirty="0" smtClean="0"/>
              <a:t>동의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미동의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일부동의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상태를 저장</a:t>
            </a:r>
            <a:endParaRPr lang="en-US" altLang="ko-KR" sz="800" dirty="0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2360" y="634362"/>
          <a:ext cx="2664296" cy="20450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04506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7118351" y="783147"/>
            <a:ext cx="2226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카카오톡에서 </a:t>
            </a:r>
            <a:r>
              <a:rPr lang="en-US" altLang="ko-KR" sz="900" b="1" dirty="0" smtClean="0"/>
              <a:t>‘</a:t>
            </a:r>
            <a:r>
              <a:rPr lang="ko-KR" altLang="en-US" sz="900" b="1" dirty="0" smtClean="0"/>
              <a:t>이니스프리</a:t>
            </a:r>
            <a:r>
              <a:rPr lang="en-US" altLang="ko-KR" sz="900" b="1" dirty="0" smtClean="0"/>
              <a:t>＇</a:t>
            </a:r>
            <a:r>
              <a:rPr lang="ko-KR" altLang="en-US" sz="900" b="1" dirty="0" smtClean="0"/>
              <a:t>를 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친구로 추가해주세요</a:t>
            </a:r>
            <a:r>
              <a:rPr lang="en-US" altLang="ko-KR" sz="900" b="1" dirty="0" smtClean="0"/>
              <a:t>. </a:t>
            </a:r>
            <a:endParaRPr lang="ko-KR" altLang="en-US" sz="900" b="1" dirty="0"/>
          </a:p>
        </p:txBody>
      </p:sp>
      <p:sp>
        <p:nvSpPr>
          <p:cNvPr id="52" name="직사각형 51"/>
          <p:cNvSpPr/>
          <p:nvPr/>
        </p:nvSpPr>
        <p:spPr>
          <a:xfrm>
            <a:off x="14546844" y="263011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3" name="직사각형 52"/>
          <p:cNvSpPr/>
          <p:nvPr/>
        </p:nvSpPr>
        <p:spPr>
          <a:xfrm>
            <a:off x="7288921" y="1806499"/>
            <a:ext cx="223224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친구톡의 경우 카톡 친구 고객님은 카톡으로 알림이 발송되며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친구가 아닌 고객님은 문자로 발송됩니다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358143" y="1296396"/>
            <a:ext cx="2152729" cy="46653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768616" y="1368502"/>
            <a:ext cx="1607082" cy="289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이니스프리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064306" y="1349304"/>
            <a:ext cx="216024" cy="289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+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102360" y="2378207"/>
            <a:ext cx="2664296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869814" y="2581165"/>
            <a:ext cx="0" cy="3679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7014927" y="2993036"/>
            <a:ext cx="16709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strike="sngStrike" dirty="0" smtClean="0"/>
              <a:t>카카오톡 또는 문자로 알림 발송</a:t>
            </a:r>
            <a:endParaRPr lang="ko-KR" altLang="en-US" sz="800" strike="sngStrike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84432" y="626677"/>
          <a:ext cx="2664296" cy="233140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331402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직사각형 66"/>
          <p:cNvSpPr/>
          <p:nvPr/>
        </p:nvSpPr>
        <p:spPr>
          <a:xfrm>
            <a:off x="10000423" y="775462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개인정보 수집 이용 동의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마케팅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  <p:sp>
        <p:nvSpPr>
          <p:cNvPr id="68" name="직사각형 67"/>
          <p:cNvSpPr/>
          <p:nvPr/>
        </p:nvSpPr>
        <p:spPr>
          <a:xfrm>
            <a:off x="12371088" y="62667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9" name="직사각형 68"/>
          <p:cNvSpPr/>
          <p:nvPr/>
        </p:nvSpPr>
        <p:spPr>
          <a:xfrm>
            <a:off x="10000423" y="1018224"/>
            <a:ext cx="2232248" cy="339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회사는 이용자의 회원서비스 제공을 위하여 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아래와 같이 개인정보를 수집 및 이용합니다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984432" y="2658271"/>
            <a:ext cx="2664296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118435" y="1384566"/>
            <a:ext cx="2396289" cy="11280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0089105" y="1546931"/>
            <a:ext cx="9208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수집항목 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수집 이용목적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1000"/>
              </a:lnSpc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보유기간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0811527" y="1546931"/>
            <a:ext cx="173252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dirty="0" smtClean="0"/>
              <a:t>휴대전화 번호 </a:t>
            </a:r>
            <a:endParaRPr lang="en-US" altLang="ko-KR" sz="800" dirty="0" smtClean="0"/>
          </a:p>
          <a:p>
            <a:pPr>
              <a:lnSpc>
                <a:spcPts val="1000"/>
              </a:lnSpc>
            </a:pPr>
            <a:r>
              <a:rPr lang="ko-KR" altLang="en-US" sz="800" dirty="0" smtClean="0"/>
              <a:t>본인 동의시 회사 또는 제휴사의 서비스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사업 및 정책</a:t>
            </a:r>
            <a:r>
              <a:rPr lang="en-US" altLang="ko-KR" sz="800" dirty="0" smtClean="0"/>
              <a:t>/ </a:t>
            </a:r>
            <a:r>
              <a:rPr lang="ko-KR" altLang="en-US" sz="800" dirty="0" smtClean="0"/>
              <a:t>기타 이벤트에 관한 정보 제공 및 그에 따른 경품 등 물품 배송 </a:t>
            </a:r>
            <a:endParaRPr lang="en-US" altLang="ko-KR" sz="800" dirty="0" smtClean="0"/>
          </a:p>
          <a:p>
            <a:pPr>
              <a:lnSpc>
                <a:spcPts val="1000"/>
              </a:lnSpc>
            </a:pPr>
            <a:r>
              <a:rPr lang="ko-KR" altLang="en-US" sz="800" dirty="0" smtClean="0"/>
              <a:t>동의 철회 또는 회원 탈퇴 시 까지 </a:t>
            </a:r>
            <a:endParaRPr lang="en-US" altLang="ko-KR" sz="8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06110" y="624636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4796118" y="945644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알림신청이 완료되었습니다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811689" y="1396552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38747" y="524534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39" name="직사각형 38"/>
          <p:cNvSpPr/>
          <p:nvPr/>
        </p:nvSpPr>
        <p:spPr>
          <a:xfrm>
            <a:off x="4806490" y="691727"/>
            <a:ext cx="19636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40" name="직사각형 39"/>
          <p:cNvSpPr/>
          <p:nvPr/>
        </p:nvSpPr>
        <p:spPr>
          <a:xfrm>
            <a:off x="8747535" y="192701"/>
            <a:ext cx="22187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&lt;B-1 </a:t>
            </a:r>
            <a:r>
              <a:rPr lang="ko-KR" altLang="en-US" sz="800" dirty="0" smtClean="0"/>
              <a:t>전체 약관동의후 동의하기 버튼 탭시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17070" y="4600991"/>
          <a:ext cx="1986212" cy="12436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436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5007078" y="5005367"/>
            <a:ext cx="2006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광고성 정보 수신 동의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개인정보 </a:t>
            </a:r>
            <a:r>
              <a:rPr lang="ko-KR" altLang="en-US" sz="800" dirty="0" err="1" smtClean="0"/>
              <a:t>수집이용</a:t>
            </a:r>
            <a:r>
              <a:rPr lang="ko-KR" altLang="en-US" sz="800" dirty="0" smtClean="0"/>
              <a:t>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마케팅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에 모두 동의하셔야 합니다</a:t>
            </a:r>
            <a:r>
              <a:rPr lang="en-US" altLang="ko-KR" sz="800" dirty="0" smtClean="0"/>
              <a:t>.  </a:t>
            </a:r>
            <a:endParaRPr lang="ko-KR" altLang="en-US" sz="800" dirty="0"/>
          </a:p>
        </p:txBody>
      </p:sp>
      <p:sp>
        <p:nvSpPr>
          <p:cNvPr id="8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022649" y="555667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735634" y="460099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88" name="직사각형 87"/>
          <p:cNvSpPr/>
          <p:nvPr/>
        </p:nvSpPr>
        <p:spPr>
          <a:xfrm>
            <a:off x="5033061" y="4701360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89" name="직사각형 88"/>
          <p:cNvSpPr/>
          <p:nvPr/>
        </p:nvSpPr>
        <p:spPr>
          <a:xfrm>
            <a:off x="5033061" y="4341607"/>
            <a:ext cx="197022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&lt;A-1 </a:t>
            </a:r>
            <a:r>
              <a:rPr lang="ko-KR" altLang="en-US" sz="800" dirty="0" smtClean="0"/>
              <a:t>전체 약관 미동의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96" name="직사각형 95"/>
          <p:cNvSpPr/>
          <p:nvPr/>
        </p:nvSpPr>
        <p:spPr>
          <a:xfrm>
            <a:off x="4783827" y="1104999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신청 일자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0000-00-00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68917" y="4600991"/>
          <a:ext cx="1986212" cy="12436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436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7258925" y="5005367"/>
            <a:ext cx="2006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개인정보 </a:t>
            </a:r>
            <a:r>
              <a:rPr lang="ko-KR" altLang="en-US" sz="800" dirty="0" err="1" smtClean="0"/>
              <a:t>수집〮이용</a:t>
            </a:r>
            <a:r>
              <a:rPr lang="ko-KR" altLang="en-US" sz="800" dirty="0" smtClean="0"/>
              <a:t> 동의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마케팅</a:t>
            </a:r>
            <a:r>
              <a:rPr lang="en-US" altLang="ko-KR" sz="800" dirty="0" smtClean="0"/>
              <a:t>) </a:t>
            </a:r>
            <a:r>
              <a:rPr lang="ko-KR" altLang="en-US" sz="800" dirty="0" err="1" smtClean="0"/>
              <a:t>수신여부에</a:t>
            </a:r>
            <a:r>
              <a:rPr lang="ko-KR" altLang="en-US" sz="800" dirty="0" smtClean="0"/>
              <a:t> 동의한 경우에만 신청할 수 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0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274496" y="555667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987481" y="460099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7284908" y="4701360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7258924" y="4341606"/>
            <a:ext cx="19962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&lt;A-2 </a:t>
            </a:r>
            <a:r>
              <a:rPr lang="ko-KR" altLang="en-US" sz="800" dirty="0" smtClean="0"/>
              <a:t>광고성 정보 수신만 동의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0772" y="4600991"/>
          <a:ext cx="1986212" cy="124367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4367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/>
          <p:nvPr/>
        </p:nvSpPr>
        <p:spPr>
          <a:xfrm>
            <a:off x="9500780" y="5005367"/>
            <a:ext cx="200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광고성 정보 수신에 동의한 경우에만 </a:t>
            </a:r>
            <a:endParaRPr lang="en-US" altLang="ko-KR" sz="800" dirty="0" smtClean="0"/>
          </a:p>
          <a:p>
            <a:r>
              <a:rPr lang="ko-KR" altLang="en-US" sz="800" dirty="0" smtClean="0"/>
              <a:t>신청할 수 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11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516351" y="555667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1229336" y="460099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9526763" y="4701360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113" name="직사각형 112"/>
          <p:cNvSpPr/>
          <p:nvPr/>
        </p:nvSpPr>
        <p:spPr>
          <a:xfrm>
            <a:off x="9500779" y="4341606"/>
            <a:ext cx="20182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&lt;A-3 </a:t>
            </a:r>
            <a:r>
              <a:rPr lang="ko-KR" altLang="en-US" sz="800" dirty="0" smtClean="0"/>
              <a:t>개인정보수집및이용동의만 동의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109217" y="434137"/>
            <a:ext cx="18087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/>
              <a:t>로그인</a:t>
            </a:r>
            <a:r>
              <a:rPr lang="en-US" altLang="ko-KR" sz="800" dirty="0"/>
              <a:t>/</a:t>
            </a:r>
            <a:r>
              <a:rPr lang="ko-KR" altLang="en-US" sz="800" dirty="0"/>
              <a:t>알림설정</a:t>
            </a:r>
            <a:r>
              <a:rPr lang="en-US" altLang="ko-KR" sz="800" dirty="0" smtClean="0"/>
              <a:t>OFF&gt;</a:t>
            </a:r>
            <a:endParaRPr lang="en-US" altLang="ko-KR" sz="800" dirty="0"/>
          </a:p>
        </p:txBody>
      </p:sp>
      <p:cxnSp>
        <p:nvCxnSpPr>
          <p:cNvPr id="60" name="꺾인 연결선 59"/>
          <p:cNvCxnSpPr>
            <a:endCxn id="16" idx="1"/>
          </p:cNvCxnSpPr>
          <p:nvPr/>
        </p:nvCxnSpPr>
        <p:spPr>
          <a:xfrm rot="5400000">
            <a:off x="-298015" y="4276729"/>
            <a:ext cx="3502494" cy="312864"/>
          </a:xfrm>
          <a:prstGeom prst="bentConnector4">
            <a:avLst>
              <a:gd name="adj1" fmla="val 104"/>
              <a:gd name="adj2" fmla="val 17306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endCxn id="35" idx="1"/>
          </p:cNvCxnSpPr>
          <p:nvPr/>
        </p:nvCxnSpPr>
        <p:spPr>
          <a:xfrm flipV="1">
            <a:off x="3738735" y="1154594"/>
            <a:ext cx="1067375" cy="1527321"/>
          </a:xfrm>
          <a:prstGeom prst="bentConnector3">
            <a:avLst>
              <a:gd name="adj1" fmla="val 33478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121754" y="674727"/>
            <a:ext cx="66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0000FF"/>
                </a:solidFill>
              </a:rPr>
              <a:t>동의 저장 </a:t>
            </a:r>
            <a:endParaRPr lang="en-US" altLang="ko-KR" sz="800" dirty="0" smtClean="0">
              <a:solidFill>
                <a:srgbClr val="0000FF"/>
              </a:solidFill>
            </a:endParaRPr>
          </a:p>
          <a:p>
            <a:r>
              <a:rPr lang="ko-KR" altLang="en-US" sz="800" dirty="0" smtClean="0">
                <a:solidFill>
                  <a:srgbClr val="0000FF"/>
                </a:solidFill>
              </a:rPr>
              <a:t>조건 </a:t>
            </a:r>
            <a:endParaRPr lang="en-US" altLang="ko-KR" sz="800" dirty="0" smtClean="0">
              <a:solidFill>
                <a:srgbClr val="0000FF"/>
              </a:solidFill>
            </a:endParaRPr>
          </a:p>
          <a:p>
            <a:r>
              <a:rPr lang="ko-KR" altLang="en-US" sz="800" dirty="0" smtClean="0">
                <a:solidFill>
                  <a:srgbClr val="0000FF"/>
                </a:solidFill>
              </a:rPr>
              <a:t>충족시 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479943" y="2529876"/>
            <a:ext cx="1766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동의 저장 조건 미충족시 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99" name="꺾인 연결선 98"/>
          <p:cNvCxnSpPr/>
          <p:nvPr/>
        </p:nvCxnSpPr>
        <p:spPr>
          <a:xfrm flipV="1">
            <a:off x="2176467" y="660122"/>
            <a:ext cx="9187267" cy="920254"/>
          </a:xfrm>
          <a:prstGeom prst="bentConnector4">
            <a:avLst>
              <a:gd name="adj1" fmla="val 303"/>
              <a:gd name="adj2" fmla="val 1248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endCxn id="89" idx="0"/>
          </p:cNvCxnSpPr>
          <p:nvPr/>
        </p:nvCxnSpPr>
        <p:spPr>
          <a:xfrm>
            <a:off x="3742363" y="2745320"/>
            <a:ext cx="2275809" cy="15962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159880" y="634362"/>
            <a:ext cx="700168" cy="25737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b="1" spc="-150" dirty="0" smtClean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  받기 </a:t>
            </a:r>
            <a:endParaRPr lang="en-US" altLang="ko-KR" sz="800" b="1" spc="-150" dirty="0">
              <a:solidFill>
                <a:prstClr val="white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43" name="직선 화살표 연결선 142"/>
          <p:cNvCxnSpPr/>
          <p:nvPr/>
        </p:nvCxnSpPr>
        <p:spPr>
          <a:xfrm>
            <a:off x="6638848" y="1546931"/>
            <a:ext cx="46351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489189" y="63709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221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630672"/>
              </p:ext>
            </p:extLst>
          </p:nvPr>
        </p:nvGraphicFramePr>
        <p:xfrm>
          <a:off x="65314" y="410330"/>
          <a:ext cx="5996592" cy="6223858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초안 작성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5/3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 피드백 반영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라이브 영상 미니 플레이어 정의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 화면 정리 및 디스크립션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오탈자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라이브 진행중 케이스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지난라이브보기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 삭제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676253"/>
              </p:ext>
            </p:extLst>
          </p:nvPr>
        </p:nvGraphicFramePr>
        <p:xfrm>
          <a:off x="6119815" y="410330"/>
          <a:ext cx="5996592" cy="606582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메뉴구조도 </a:t>
            </a:r>
            <a:r>
              <a:rPr lang="en-US" altLang="ko-KR" dirty="0" smtClean="0"/>
              <a:t>(TO-BE)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04" y="3903411"/>
          <a:ext cx="1260000" cy="805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검색목록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33209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90929"/>
              </p:ext>
            </p:extLst>
          </p:nvPr>
        </p:nvGraphicFramePr>
        <p:xfrm>
          <a:off x="3125600" y="1124744"/>
          <a:ext cx="1260000" cy="1269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제품상세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상세정보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85564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0,000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2684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유의사항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81715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87855"/>
              </p:ext>
            </p:extLst>
          </p:nvPr>
        </p:nvGraphicFramePr>
        <p:xfrm>
          <a:off x="776304" y="1124744"/>
          <a:ext cx="1260000" cy="2661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특가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466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베스트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6745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51750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에디터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8406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쇼케이스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8288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rgbClr val="0000FF"/>
                          </a:solidFill>
                        </a:rPr>
                        <a:t>라이브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50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ME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806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임직원샵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382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ABOUT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7758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048328" y="1124744"/>
          <a:ext cx="1260000" cy="1965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로그인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비밀번호찾기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37286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간편회원가입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비회원주문</a:t>
                      </a:r>
                      <a:r>
                        <a:rPr lang="en-US" altLang="ko-KR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 </a:t>
                      </a:r>
                      <a:endParaRPr lang="en-US" altLang="ko-KR" sz="800" b="0" strike="sng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66405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191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일반가입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간편가입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33596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606282" y="1124744"/>
          <a:ext cx="1260000" cy="1037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75352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85048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6086964" y="1124744"/>
          <a:ext cx="1260000" cy="2429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공지사항상세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0829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FAQ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등록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6134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목록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1081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매장안내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7190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창업안내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84505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전자공고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36604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7567646" y="1124744"/>
          <a:ext cx="1260000" cy="5529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주문내역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35698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상세 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247610"/>
                  </a:ext>
                </a:extLst>
              </a:tr>
              <a:tr h="25874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1149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상세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46469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거래증빙서류확인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4421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나의활동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공병수거 내역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6285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Q&amp;A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77531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찜한제품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나의혜택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966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6358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5349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회원정보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1235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혜택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0983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개인정보수정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7180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5377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원클릭결제카드관리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0494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피부정보관리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21143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226638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76304" y="4862356"/>
          <a:ext cx="1260000" cy="57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카테고리목록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776304" y="598340"/>
          <a:ext cx="1260000" cy="341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76304" y="5589240"/>
          <a:ext cx="1260000" cy="57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LNB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전체메뉴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76304" y="2846674"/>
            <a:ext cx="1260000" cy="24201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6304" y="1412775"/>
            <a:ext cx="1260000" cy="1432203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76304" y="3090385"/>
            <a:ext cx="1260000" cy="696183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06282" y="1124744"/>
            <a:ext cx="1260000" cy="1037397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133716" y="1124744"/>
            <a:ext cx="1260000" cy="1269458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095080" y="1124744"/>
            <a:ext cx="1260000" cy="2429763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556939" y="1124744"/>
            <a:ext cx="1260000" cy="5529213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055803" y="1124744"/>
            <a:ext cx="1260000" cy="1965641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76304" y="3889350"/>
            <a:ext cx="1260000" cy="819397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76304" y="4862356"/>
            <a:ext cx="1260000" cy="573275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76304" y="5590937"/>
            <a:ext cx="1260000" cy="573275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7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5222631" y="4797064"/>
            <a:ext cx="2971384" cy="1145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모비두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영역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217934" y="5955770"/>
            <a:ext cx="29716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07592" y="4386690"/>
            <a:ext cx="2971384" cy="1556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모비두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영역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LIVE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IN_MO_HOM_01_14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1352" y="1521722"/>
            <a:ext cx="2757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라이브 예고 타이틀 노출영역입니다</a:t>
            </a:r>
            <a:endParaRPr lang="en-US" altLang="ko-KR" sz="1000" b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911693" y="1767943"/>
            <a:ext cx="2736035" cy="1534594"/>
            <a:chOff x="335470" y="1448791"/>
            <a:chExt cx="773640" cy="996141"/>
          </a:xfrm>
        </p:grpSpPr>
        <p:sp>
          <p:nvSpPr>
            <p:cNvPr id="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56050" y="3401137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올해 마지막 라이브 </a:t>
            </a:r>
            <a:endParaRPr lang="en-US" altLang="ko-KR" sz="900" b="1" dirty="0" smtClean="0">
              <a:latin typeface="+mn-ea"/>
              <a:cs typeface="Pretendard" panose="02000503000000020004" pitchFamily="50" charset="-127"/>
            </a:endParaRPr>
          </a:p>
          <a:p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스킨케어 베스트 제품 총집합</a:t>
            </a:r>
            <a:endParaRPr lang="en-US" altLang="ko-KR" sz="1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050" y="3801247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12.19(</a:t>
            </a:r>
            <a:r>
              <a:rPr lang="ko-KR" altLang="en-US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화</a:t>
            </a:r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800" dirty="0">
                <a:ea typeface="Pretendard" panose="02000503000000020004" pitchFamily="50" charset="-127"/>
                <a:cs typeface="Pretendard" panose="02000503000000020004" pitchFamily="50" charset="-127"/>
              </a:rPr>
              <a:t>오전 </a:t>
            </a:r>
            <a:r>
              <a:rPr lang="en-US" altLang="ko-KR" sz="800" dirty="0"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lang="ko-KR" altLang="en-US" sz="800" dirty="0">
                <a:ea typeface="Pretendard" panose="02000503000000020004" pitchFamily="50" charset="-127"/>
                <a:cs typeface="Pretendard" panose="02000503000000020004" pitchFamily="50" charset="-127"/>
              </a:rPr>
              <a:t>시</a:t>
            </a:r>
            <a:endParaRPr lang="en-US" altLang="ko-KR" sz="100" dirty="0"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73996" y="3442907"/>
            <a:ext cx="534382" cy="2690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알림받기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" y="818051"/>
            <a:ext cx="839235" cy="13662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777382" y="135309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692584" y="1353099"/>
            <a:ext cx="343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648" y="8550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9416" y="1068920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   쿠폰존    </a:t>
            </a:r>
            <a:r>
              <a:rPr lang="en-US" altLang="ko-KR" sz="900" b="1" dirty="0" smtClean="0">
                <a:latin typeface="+mn-ea"/>
                <a:cs typeface="Pretendard Light" panose="02000403000000020004" pitchFamily="50" charset="-127"/>
              </a:rPr>
              <a:t>LIVE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   에디터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94303" y="4308855"/>
            <a:ext cx="2984673" cy="72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949" y="33445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07592" y="5955770"/>
            <a:ext cx="29716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1254" y="449958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73681" y="3442907"/>
            <a:ext cx="674954" cy="26902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알림받는중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634" y="33445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11692" y="1768223"/>
            <a:ext cx="2736035" cy="280179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</a:rPr>
              <a:t>D-1  02:18:32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7382" y="1369557"/>
            <a:ext cx="3001594" cy="2818808"/>
          </a:xfrm>
          <a:prstGeom prst="rect">
            <a:avLst/>
          </a:prstGeom>
          <a:noFill/>
          <a:ln>
            <a:solidFill>
              <a:srgbClr val="00CC6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27" y="14517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27" y="17470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169" y="24683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52" y="3384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69" y="24683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09" y="1353099"/>
            <a:ext cx="2979508" cy="28893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58" y="818051"/>
            <a:ext cx="839235" cy="13662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90" y="764704"/>
            <a:ext cx="622595" cy="243314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5192682" y="135309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107884" y="1353099"/>
            <a:ext cx="343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254716" y="1068920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   쿠폰존    </a:t>
            </a:r>
            <a:r>
              <a:rPr lang="en-US" altLang="ko-KR" sz="900" b="1" dirty="0" smtClean="0">
                <a:latin typeface="+mn-ea"/>
                <a:cs typeface="Pretendard Light" panose="02000403000000020004" pitchFamily="50" charset="-127"/>
              </a:rPr>
              <a:t>LIVE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   에디터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71350" y="4365104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라이브 알림받고 라이브 혜택 받기</a:t>
            </a:r>
            <a:endParaRPr lang="en-US" altLang="ko-KR" sz="1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489296" y="4346009"/>
            <a:ext cx="534382" cy="2690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알림받기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09603" y="4718568"/>
            <a:ext cx="2984673" cy="72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209603" y="1360655"/>
            <a:ext cx="2997441" cy="28918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456041" y="1145047"/>
            <a:ext cx="1758504" cy="201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라이브 </a:t>
            </a:r>
            <a:r>
              <a:rPr lang="ko-KR" altLang="en-US" sz="800" b="1" dirty="0" smtClean="0"/>
              <a:t>예고</a:t>
            </a:r>
            <a:r>
              <a:rPr lang="en-US" altLang="ko-KR" sz="800" b="1" dirty="0" smtClean="0"/>
              <a:t>/</a:t>
            </a:r>
            <a:r>
              <a:rPr lang="ko-KR" altLang="en-US" sz="800" b="1" dirty="0" smtClean="0"/>
              <a:t>진행중  </a:t>
            </a:r>
            <a:r>
              <a:rPr lang="ko-KR" altLang="en-US" sz="800" b="1" dirty="0" smtClean="0"/>
              <a:t>없음 케이스</a:t>
            </a:r>
            <a:endParaRPr lang="ko-KR" altLang="en-US" sz="800" b="1" dirty="0"/>
          </a:p>
        </p:txBody>
      </p:sp>
      <p:sp>
        <p:nvSpPr>
          <p:cNvPr id="4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59867" y="490576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41351"/>
              </p:ext>
            </p:extLst>
          </p:nvPr>
        </p:nvGraphicFramePr>
        <p:xfrm>
          <a:off x="9000565" y="37029"/>
          <a:ext cx="3152540" cy="661661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LIVE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예고 노출 케이스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관리자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콘텐츠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리뷰관리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라이브예고관리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라이브등록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개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전시기간 내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예고 또는 진행중 컨텐츠가 없는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서비스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안내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제목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19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자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진행중에는 진행중 타이틀 앞에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NOW ON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예고 또는 진행중 항목이 없는 경우 해당 영역 숨김 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1-3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카운트다운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카운트다운 사용 체크시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방송 시작 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카운트다운 기능 사용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현재 기준 방송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시작일시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까지 남은 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초를 실시간으로 카운팅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방송 시작이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 이하로 남았을 시 날짜 카운팅 영역은 제공하지 않음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- 00:00:01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00:00:00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으로 바뀐 후 방송 진행중 상태로 전환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1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800" b="0" i="1" u="none" kern="1200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+mn-cs"/>
                        </a:rPr>
                        <a:t>카운트다운 미사용시 해당 영역 미노출</a:t>
                      </a:r>
                      <a:endParaRPr lang="en-US" altLang="ko-KR" sz="800" b="0" i="1" u="none" kern="1200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썸네일 타이틀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25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줄 노출 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라이브 시작일 노출 사용 체크시 라이브시작일시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(MM.DD(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요일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오전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00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00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로 노출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1-5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썸네일 서브 타이틀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라이브시작일 노출 디폴트 설정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문구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) or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라이브시작일 중 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문구는 공백포함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(1-6)</a:t>
                      </a: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1-7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 버튼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미로그인상태에서 탭시 로그인안내팝업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(1-10)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로그인상태에서는 현재 알림받기 설정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상태값으로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&amp;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알림수신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동의여부 동의 상태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1-8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디폴트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 알림받기 취소 확인 팝업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(1-11)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&amp;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알림수신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동의여부 미동의 상태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1-7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디폴트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동의안내팝업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(1-12)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팝업 정의는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8~9p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확인</a:t>
                      </a: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1-11 MO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썸네일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이미지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/GIF)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클릭시 혜택보러가기 연결링크로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현재창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링크 미동록시 연결페이지 없음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88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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옆에 이어짐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25018"/>
                  </a:ext>
                </a:extLst>
              </a:tr>
            </a:tbl>
          </a:graphicData>
        </a:graphic>
      </p:graphicFrame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535" y="22341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681" y="14887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475" y="18983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707" y="42958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5179393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86020" y="1145047"/>
            <a:ext cx="1361933" cy="2156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라이브 예고 있음 케이스</a:t>
            </a:r>
            <a:endParaRPr lang="ko-KR" altLang="en-US" sz="800" b="1" dirty="0"/>
          </a:p>
        </p:txBody>
      </p: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50" y="13949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80733" y="5509838"/>
            <a:ext cx="1058302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라이브 방송중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1+1</a:t>
            </a:r>
            <a:endParaRPr lang="en-US" altLang="ko-KR" sz="8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38" y="54015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03816"/>
              </p:ext>
            </p:extLst>
          </p:nvPr>
        </p:nvGraphicFramePr>
        <p:xfrm>
          <a:off x="5685066" y="4821780"/>
          <a:ext cx="3152540" cy="234759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3840212527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4053330817"/>
                    </a:ext>
                  </a:extLst>
                </a:gridCol>
              </a:tblGrid>
              <a:tr h="23522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옆에 이어짐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 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686386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서비스 안내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(=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예고 없음 케이스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관리자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콘텐츠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리뷰관리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라이브예고관리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서비스 안내 관리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예고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진행중 라이브가 없을 때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제목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한줄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2-2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내용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100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세줄노출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2-3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 버튼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- 1-7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정의 확인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870430"/>
                  </a:ext>
                </a:extLst>
              </a:tr>
              <a:tr h="21705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25848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907558" y="3770469"/>
            <a:ext cx="975611" cy="24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꺾인 연결선 47"/>
          <p:cNvCxnSpPr>
            <a:stCxn id="31" idx="2"/>
            <a:endCxn id="63" idx="0"/>
          </p:cNvCxnSpPr>
          <p:nvPr/>
        </p:nvCxnSpPr>
        <p:spPr>
          <a:xfrm rot="5400000">
            <a:off x="506051" y="4620524"/>
            <a:ext cx="1493147" cy="28548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52" y="37357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08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LIVE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IN_MO_HOM_01_14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7592" y="4386690"/>
            <a:ext cx="2971384" cy="1556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모비두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영역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352" y="1521722"/>
            <a:ext cx="2757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라이브 </a:t>
            </a:r>
            <a:r>
              <a:rPr lang="ko-KR" altLang="en-US" sz="1000" b="1" dirty="0" smtClean="0"/>
              <a:t>진행중</a:t>
            </a:r>
            <a:r>
              <a:rPr lang="ko-KR" altLang="en-US" sz="1000" b="1" dirty="0" smtClean="0"/>
              <a:t> </a:t>
            </a:r>
            <a:r>
              <a:rPr lang="ko-KR" altLang="en-US" sz="1000" b="1" dirty="0" smtClean="0"/>
              <a:t>타이틀 노출영역입니다</a:t>
            </a:r>
            <a:endParaRPr lang="en-US" altLang="ko-KR" sz="1000" b="1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911693" y="1767943"/>
            <a:ext cx="2736035" cy="1534594"/>
            <a:chOff x="335470" y="1448791"/>
            <a:chExt cx="773640" cy="996141"/>
          </a:xfrm>
        </p:grpSpPr>
        <p:sp>
          <p:nvSpPr>
            <p:cNvPr id="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56050" y="3401137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올해 마지막 라이브 </a:t>
            </a:r>
            <a:endParaRPr lang="en-US" altLang="ko-KR" sz="900" b="1" dirty="0" smtClean="0">
              <a:latin typeface="+mn-ea"/>
              <a:cs typeface="Pretendard" panose="02000503000000020004" pitchFamily="50" charset="-127"/>
            </a:endParaRPr>
          </a:p>
          <a:p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스킨케어 베스트 제품 총집합</a:t>
            </a:r>
            <a:endParaRPr lang="en-US" altLang="ko-KR" sz="1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6050" y="3801247"/>
            <a:ext cx="10358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12.19(</a:t>
            </a:r>
            <a:r>
              <a:rPr lang="ko-KR" altLang="en-US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화</a:t>
            </a:r>
            <a:r>
              <a:rPr lang="en-US" altLang="ko-KR" sz="800" dirty="0" smtClean="0">
                <a:latin typeface="+mj-lt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800" dirty="0">
                <a:ea typeface="Pretendard" panose="02000503000000020004" pitchFamily="50" charset="-127"/>
                <a:cs typeface="Pretendard" panose="02000503000000020004" pitchFamily="50" charset="-127"/>
              </a:rPr>
              <a:t>오전 </a:t>
            </a:r>
            <a:r>
              <a:rPr lang="en-US" altLang="ko-KR" sz="800" dirty="0">
                <a:ea typeface="Pretendard" panose="02000503000000020004" pitchFamily="50" charset="-127"/>
                <a:cs typeface="Pretendard" panose="02000503000000020004" pitchFamily="50" charset="-127"/>
              </a:rPr>
              <a:t>8</a:t>
            </a:r>
            <a:r>
              <a:rPr lang="ko-KR" altLang="en-US" sz="800" dirty="0">
                <a:ea typeface="Pretendard" panose="02000503000000020004" pitchFamily="50" charset="-127"/>
                <a:cs typeface="Pretendard" panose="02000503000000020004" pitchFamily="50" charset="-127"/>
              </a:rPr>
              <a:t>시</a:t>
            </a:r>
            <a:endParaRPr lang="en-US" altLang="ko-KR" sz="100" dirty="0"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" y="818051"/>
            <a:ext cx="839235" cy="13662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777382" y="135309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2584" y="1353099"/>
            <a:ext cx="343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648" y="8550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9416" y="1068920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   쿠폰존    </a:t>
            </a:r>
            <a:r>
              <a:rPr lang="en-US" altLang="ko-KR" sz="900" b="1" dirty="0" smtClean="0">
                <a:latin typeface="+mn-ea"/>
                <a:cs typeface="Pretendard Light" panose="02000403000000020004" pitchFamily="50" charset="-127"/>
              </a:rPr>
              <a:t>LIVE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   에디터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4303" y="4308855"/>
            <a:ext cx="2984673" cy="720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807592" y="5955770"/>
            <a:ext cx="29716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1254" y="449958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77382" y="1369557"/>
            <a:ext cx="3001594" cy="2818808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27" y="145170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79" y="24116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52" y="3384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69" y="24683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86020" y="1145047"/>
            <a:ext cx="1361933" cy="21560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라이브 </a:t>
            </a:r>
            <a:r>
              <a:rPr lang="ko-KR" altLang="en-US" sz="800" b="1" dirty="0" smtClean="0"/>
              <a:t>진행중</a:t>
            </a:r>
            <a:endParaRPr lang="ko-KR" altLang="en-US" sz="800" b="1" dirty="0"/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50" y="13949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0733" y="5509838"/>
            <a:ext cx="1058302" cy="21544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800" dirty="0">
                <a:latin typeface="+mn-ea"/>
                <a:cs typeface="Pretendard" panose="02000503000000020004" pitchFamily="50" charset="-127"/>
              </a:rPr>
              <a:t>라이브 방송중 </a:t>
            </a:r>
            <a:r>
              <a:rPr lang="en-US" altLang="ko-KR" sz="800" dirty="0" smtClean="0">
                <a:latin typeface="+mn-ea"/>
                <a:cs typeface="Pretendard" panose="02000503000000020004" pitchFamily="50" charset="-127"/>
              </a:rPr>
              <a:t>1+1</a:t>
            </a:r>
            <a:endParaRPr lang="en-US" altLang="ko-KR" sz="8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38" y="54015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7558" y="3770469"/>
            <a:ext cx="975611" cy="24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6" idx="2"/>
            <a:endCxn id="34" idx="0"/>
          </p:cNvCxnSpPr>
          <p:nvPr/>
        </p:nvCxnSpPr>
        <p:spPr>
          <a:xfrm rot="5400000">
            <a:off x="506051" y="4620524"/>
            <a:ext cx="1493147" cy="28548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52" y="37357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61142"/>
              </p:ext>
            </p:extLst>
          </p:nvPr>
        </p:nvGraphicFramePr>
        <p:xfrm>
          <a:off x="9000565" y="37029"/>
          <a:ext cx="3152540" cy="374722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진행중 케이스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예고 노출 케이스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관리자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콘텐츠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리뷰관리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라이브예고관리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개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클릭시 해당 라이브 플레이어 실행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제목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공백포함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19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자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예고 또는 진행중 항목이 없는 경우 해당 영역 숨김 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1-3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진행중 마크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진행중 배너 노출 시 노출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썸네일 타이틀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예고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진행중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공백포함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25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줄 노출 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1-5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썸네일 서브 타이틀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예고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only)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라이브시작일 노출 디폴트 설정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서브타이틀은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공백포함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문구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, 1-6) or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라이브시작일 중 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-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 라이브 시작일 노출 사용 체크시 라이브시작일시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(MM.DD(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요일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오전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00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00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anose="05000000000000000000" pitchFamily="2" charset="2"/>
                        </a:rPr>
                        <a:t>로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1-11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MO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썸네일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이미지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/GIF)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클릭시 혜택보러가기 연결링크로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현재창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링크 미동록시 연결페이지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없음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72068"/>
              </p:ext>
            </p:extLst>
          </p:nvPr>
        </p:nvGraphicFramePr>
        <p:xfrm>
          <a:off x="10293887" y="-6194"/>
          <a:ext cx="1935335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06.05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진행중 케이스 추가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51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LIVE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IN_MO_HOM_01_14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490" y="764704"/>
            <a:ext cx="2911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   쿠폰존    </a:t>
            </a:r>
            <a:r>
              <a:rPr lang="en-US" altLang="ko-KR" sz="900" b="1" dirty="0" smtClean="0">
                <a:latin typeface="+mn-ea"/>
                <a:cs typeface="Pretendard Light" panose="02000403000000020004" pitchFamily="50" charset="-127"/>
              </a:rPr>
              <a:t>LIVE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 쇼케이스  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75706" y="1059511"/>
            <a:ext cx="30134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639616" y="1068920"/>
            <a:ext cx="415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771994" y="1059511"/>
            <a:ext cx="3017154" cy="401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모비두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영역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1254" y="1433746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이전페이지 이어짐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75242" y="5174687"/>
            <a:ext cx="2803881" cy="3938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   라이브 알림 받고 혜택 받기                    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49679" y="5256702"/>
            <a:ext cx="505042" cy="220635"/>
          </a:xfrm>
          <a:prstGeom prst="rect">
            <a:avLst/>
          </a:prstGeom>
          <a:noFill/>
          <a:ln w="63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알림받기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94" y="51353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79" y="51353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7592" y="5805264"/>
            <a:ext cx="2971384" cy="582554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3947"/>
              </p:ext>
            </p:extLst>
          </p:nvPr>
        </p:nvGraphicFramePr>
        <p:xfrm>
          <a:off x="9000565" y="37029"/>
          <a:ext cx="3152540" cy="303034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848066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모비두 영역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진행중 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+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라이브다시보기 노출 영역 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진행중 라이브가 없는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라이브다시보기만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진행중에는 이니스프리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BO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설정 컨텐츠 전체 미노출</a:t>
                      </a: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모비두영역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UI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는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7p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페이지 확인</a:t>
                      </a: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라이브 알림받기 설정 영역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전체 케이스에 고정으로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2-1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알림받기 버튼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미로그인상태에서 탭시 로그인안내팝업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(1-9)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로그인상태에서는 현재 알림받기 설정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상태값으로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&amp;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알림수신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동의여부 동의 상태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1-8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디폴트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 알림받기 취소 확인 팝업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로그인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&amp;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알림수신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동의여부 미동의 상태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1-7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디폴트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동의안내팝업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(1-10)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팝업 정의는 </a:t>
                      </a:r>
                      <a:r>
                        <a:rPr kumimoji="0" lang="en-US" altLang="ko-KR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8~9p </a:t>
                      </a:r>
                      <a:r>
                        <a:rPr kumimoji="0" lang="ko-KR" altLang="en-US" sz="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확인</a:t>
                      </a: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3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6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LIVE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IN_MO_HOM_01_14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7592" y="1359589"/>
            <a:ext cx="2971384" cy="40136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모비두</a:t>
            </a:r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영역</a:t>
            </a:r>
            <a:endParaRPr lang="en-US" altLang="ko-KR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" y="818051"/>
            <a:ext cx="839235" cy="136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77382" y="1353099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9416" y="1068920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이벤트   특가    베스트   쿠폰존    </a:t>
            </a:r>
            <a:r>
              <a:rPr lang="en-US" altLang="ko-KR" sz="900" b="1" dirty="0" smtClean="0">
                <a:latin typeface="+mn-ea"/>
                <a:cs typeface="Pretendard Light" panose="02000403000000020004" pitchFamily="50" charset="-127"/>
              </a:rPr>
              <a:t>LIVE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    에디터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77382" y="5949280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7592" y="5955770"/>
            <a:ext cx="2971683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하단네비게이션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7592" y="1361407"/>
            <a:ext cx="1111944" cy="17653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라이브 진행중 케이스</a:t>
            </a:r>
            <a:endParaRPr lang="ko-KR" altLang="en-US" sz="7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75242" y="5469790"/>
            <a:ext cx="2803881" cy="3938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    라이브 알림 받고 혜택 받기                    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49679" y="5551805"/>
            <a:ext cx="505042" cy="220635"/>
          </a:xfrm>
          <a:prstGeom prst="rect">
            <a:avLst/>
          </a:prstGeom>
          <a:noFill/>
          <a:ln w="6350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알림받기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0" name="이등변 삼각형 19"/>
          <p:cNvSpPr/>
          <p:nvPr/>
        </p:nvSpPr>
        <p:spPr>
          <a:xfrm rot="5400000">
            <a:off x="6598421" y="4897434"/>
            <a:ext cx="193820" cy="16708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2679597" y="4385752"/>
            <a:ext cx="999526" cy="1436800"/>
            <a:chOff x="5071585" y="4209665"/>
            <a:chExt cx="999526" cy="1436800"/>
          </a:xfrm>
        </p:grpSpPr>
        <p:sp>
          <p:nvSpPr>
            <p:cNvPr id="19" name="직사각형 18"/>
            <p:cNvSpPr/>
            <p:nvPr/>
          </p:nvSpPr>
          <p:spPr>
            <a:xfrm>
              <a:off x="5111364" y="4209665"/>
              <a:ext cx="959747" cy="1436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071585" y="4224450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25513">
                <a:defRPr/>
              </a:pPr>
              <a:r>
                <a:rPr lang="ko-KR" altLang="en-US" sz="1400" dirty="0">
                  <a:solidFill>
                    <a:schemeClr val="bg1"/>
                  </a:solidFill>
                  <a:latin typeface="Segoe UI Symbol" panose="020B0502040204020203" pitchFamily="34" charset="0"/>
                </a:rPr>
                <a:t>✕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824979" y="4305355"/>
              <a:ext cx="166700" cy="114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797809" y="4450394"/>
              <a:ext cx="1861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5511361" y="4856704"/>
              <a:ext cx="45719" cy="19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601892" y="4856704"/>
              <a:ext cx="45719" cy="19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5489450" y="4286602"/>
              <a:ext cx="297715" cy="184666"/>
              <a:chOff x="3017702" y="4424547"/>
              <a:chExt cx="297715" cy="184666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053807" y="4424547"/>
                <a:ext cx="261610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600" dirty="0">
                    <a:solidFill>
                      <a:schemeClr val="bg1"/>
                    </a:solidFill>
                    <a:latin typeface="Segoe UI Symbol" panose="020B0502040204020203" pitchFamily="34" charset="0"/>
                  </a:rPr>
                  <a:t>✕</a:t>
                </a:r>
                <a:endParaRPr lang="en-US" altLang="ko-KR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사다리꼴 27"/>
              <p:cNvSpPr/>
              <p:nvPr/>
            </p:nvSpPr>
            <p:spPr>
              <a:xfrm rot="16200000">
                <a:off x="3007627" y="4457105"/>
                <a:ext cx="143537" cy="123388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60123"/>
              </p:ext>
            </p:extLst>
          </p:nvPr>
        </p:nvGraphicFramePr>
        <p:xfrm>
          <a:off x="9000565" y="31386"/>
          <a:ext cx="3152540" cy="362957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영상 미니 플레이어 모드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 진행중 메인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&amp;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라이브탭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진입시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디폴트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페이지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진입시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자동재생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스크롤 다운시 맨위로 이동 버튼 위에 고정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정지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재생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재생중 상태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정지 아이콘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정지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정지 상태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재생 아이콘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재생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닫기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플레이어 닫기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당일에 한하여 미니 플레이어 미노출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사운드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ON/OFF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사운드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ON 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사운드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OFF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사운드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OFF 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사운드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ON</a:t>
                      </a: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전체화면으로 보기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플레이어 전체화면모드로 전환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참고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URL&gt;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  <a:hlinkClick r:id="rId4"/>
                        </a:rPr>
                        <a:t>https://shopping.naver.com/window-products/style/10228107745?NaPm=ct%3Dlw8nt4rz%7Cci%3Dshoppingwindow%7Ctr%3Dswl%7Chk%3D0fae83277fe754ba4f31d294dd9e88b6b7aa59ca%7Ctrx%3D#COORDI</a:t>
                      </a:r>
                      <a:endParaRPr kumimoji="0" lang="en-US" altLang="ko-KR" sz="8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60451"/>
                  </a:ext>
                </a:extLst>
              </a:tr>
              <a:tr h="2387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33107"/>
                  </a:ext>
                </a:extLst>
              </a:tr>
            </a:tbl>
          </a:graphicData>
        </a:graphic>
      </p:graphicFrame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375" y="51627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249" y="486721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630" y="42179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578" y="42179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410" y="42179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529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783151" y="714226"/>
            <a:ext cx="3312368" cy="6456189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246701" y="714227"/>
            <a:ext cx="3312368" cy="2808312"/>
          </a:xfrm>
          <a:prstGeom prst="rect">
            <a:avLst/>
          </a:prstGeom>
          <a:noFill/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모비두 영역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01388" y="714227"/>
            <a:ext cx="1584176" cy="2273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모비두 영역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4527" y="789311"/>
            <a:ext cx="267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  <a:latin typeface="+mn-ea"/>
              </a:rPr>
              <a:t>ON AIR</a:t>
            </a:r>
            <a:endParaRPr lang="ko-KR" altLang="en-US" sz="1000" dirty="0"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34868" y="1035532"/>
            <a:ext cx="2736035" cy="1534594"/>
            <a:chOff x="335470" y="1448791"/>
            <a:chExt cx="773640" cy="996141"/>
          </a:xfrm>
        </p:grpSpPr>
        <p:sp>
          <p:nvSpPr>
            <p:cNvPr id="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70" y="1448791"/>
              <a:ext cx="773640" cy="99614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b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479225" y="266872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올해 마지막 라이브 </a:t>
            </a:r>
            <a:endParaRPr lang="en-US" altLang="ko-KR" sz="900" b="1" dirty="0" smtClean="0">
              <a:latin typeface="+mn-ea"/>
              <a:cs typeface="Pretendard" panose="02000503000000020004" pitchFamily="50" charset="-127"/>
            </a:endParaRPr>
          </a:p>
          <a:p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스킨케어 베스트 제품 총집합</a:t>
            </a:r>
            <a:endParaRPr lang="en-US" altLang="ko-KR" sz="1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636121" y="2118383"/>
            <a:ext cx="1366139" cy="376841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701992" y="2179182"/>
            <a:ext cx="217928" cy="262537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9931" y="2213505"/>
            <a:ext cx="915417" cy="1722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700" b="1" dirty="0" smtClean="0"/>
              <a:t>BEST</a:t>
            </a:r>
            <a:r>
              <a:rPr lang="en-US" altLang="ko-KR" sz="700" dirty="0" smtClean="0"/>
              <a:t> </a:t>
            </a:r>
            <a:r>
              <a:rPr lang="ko-KR" altLang="en-US" sz="700" spc="-150" dirty="0"/>
              <a:t>제품명은 최대 두 줄까지 노출되며 길어질 </a:t>
            </a:r>
            <a:r>
              <a:rPr lang="ko-KR" altLang="en-US" sz="700" spc="-150" dirty="0" smtClean="0"/>
              <a:t> </a:t>
            </a:r>
            <a:r>
              <a:rPr lang="en-US" altLang="ko-KR" sz="700" spc="-150" dirty="0" smtClean="0"/>
              <a:t>…</a:t>
            </a:r>
            <a:endParaRPr lang="ko-KR" altLang="en-US" sz="700" spc="-1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15759" y="1081287"/>
            <a:ext cx="864096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900" spc="-150" dirty="0" smtClean="0"/>
              <a:t>143,980</a:t>
            </a:r>
            <a:endParaRPr lang="ko-KR" altLang="en-US" sz="900" spc="-150" dirty="0"/>
          </a:p>
        </p:txBody>
      </p:sp>
      <p:sp>
        <p:nvSpPr>
          <p:cNvPr id="24" name="타원 23"/>
          <p:cNvSpPr/>
          <p:nvPr/>
        </p:nvSpPr>
        <p:spPr>
          <a:xfrm>
            <a:off x="2528383" y="3066257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01992" y="3048735"/>
            <a:ext cx="2568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이니스프리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라이브</a:t>
            </a:r>
            <a:endParaRPr lang="en-US" altLang="ko-KR" sz="800" dirty="0" smtClean="0"/>
          </a:p>
        </p:txBody>
      </p:sp>
      <p:sp>
        <p:nvSpPr>
          <p:cNvPr id="27" name="타원 26"/>
          <p:cNvSpPr/>
          <p:nvPr/>
        </p:nvSpPr>
        <p:spPr>
          <a:xfrm>
            <a:off x="5958129" y="903101"/>
            <a:ext cx="517948" cy="5179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최근</a:t>
            </a:r>
            <a:endParaRPr lang="en-US" altLang="ko-KR" sz="7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b="1" dirty="0" smtClean="0">
                <a:solidFill>
                  <a:schemeClr val="tx1"/>
                </a:solidFill>
              </a:rPr>
              <a:t>라이브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58986" y="903101"/>
            <a:ext cx="517948" cy="51794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이니슾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라이브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904132" y="1599264"/>
            <a:ext cx="1494414" cy="2299080"/>
            <a:chOff x="6456040" y="1915949"/>
            <a:chExt cx="1494414" cy="2299080"/>
          </a:xfrm>
        </p:grpSpPr>
        <p:grpSp>
          <p:nvGrpSpPr>
            <p:cNvPr id="31" name="그룹 30"/>
            <p:cNvGrpSpPr/>
            <p:nvPr/>
          </p:nvGrpSpPr>
          <p:grpSpPr>
            <a:xfrm>
              <a:off x="6547052" y="1915949"/>
              <a:ext cx="1403402" cy="1773017"/>
              <a:chOff x="180119" y="1548581"/>
              <a:chExt cx="1516327" cy="1952427"/>
            </a:xfrm>
          </p:grpSpPr>
          <p:grpSp>
            <p:nvGrpSpPr>
              <p:cNvPr id="32" name="그룹 31"/>
              <p:cNvGrpSpPr/>
              <p:nvPr/>
            </p:nvGrpSpPr>
            <p:grpSpPr>
              <a:xfrm>
                <a:off x="180119" y="1548581"/>
                <a:ext cx="1516327" cy="1952427"/>
                <a:chOff x="335470" y="1448791"/>
                <a:chExt cx="773640" cy="996141"/>
              </a:xfrm>
            </p:grpSpPr>
            <p:sp>
              <p:nvSpPr>
                <p:cNvPr id="41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70" y="1448791"/>
                  <a:ext cx="773640" cy="99614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Line 2">
                  <a:extLst>
                    <a:ext uri="{FF2B5EF4-FFF2-40B4-BE49-F238E27FC236}">
                      <a16:creationId xmlns:a16="http://schemas.microsoft.com/office/drawing/2014/main" id="{20121C81-501D-44EB-A7E6-760D7C3E3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70" y="1448791"/>
                  <a:ext cx="773640" cy="996141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b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Line 1">
                  <a:extLst>
                    <a:ext uri="{FF2B5EF4-FFF2-40B4-BE49-F238E27FC236}">
                      <a16:creationId xmlns:a16="http://schemas.microsoft.com/office/drawing/2014/main" id="{8B2AC669-864E-4489-8E0C-FD03331FE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70" y="1448791"/>
                  <a:ext cx="773640" cy="996141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b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3" name="그룹 32"/>
              <p:cNvGrpSpPr/>
              <p:nvPr/>
            </p:nvGrpSpPr>
            <p:grpSpPr>
              <a:xfrm>
                <a:off x="230510" y="3077998"/>
                <a:ext cx="1396808" cy="375976"/>
                <a:chOff x="234696" y="2996952"/>
                <a:chExt cx="1396808" cy="471397"/>
              </a:xfrm>
            </p:grpSpPr>
            <p:grpSp>
              <p:nvGrpSpPr>
                <p:cNvPr id="34" name="그룹 33"/>
                <p:cNvGrpSpPr/>
                <p:nvPr/>
              </p:nvGrpSpPr>
              <p:grpSpPr>
                <a:xfrm>
                  <a:off x="234696" y="2996952"/>
                  <a:ext cx="1396808" cy="471397"/>
                  <a:chOff x="234696" y="2917084"/>
                  <a:chExt cx="1142139" cy="551265"/>
                </a:xfrm>
              </p:grpSpPr>
              <p:sp>
                <p:nvSpPr>
                  <p:cNvPr id="36" name="Border">
                    <a:extLst>
                      <a:ext uri="{FF2B5EF4-FFF2-40B4-BE49-F238E27FC236}">
                        <a16:creationId xmlns:a16="http://schemas.microsoft.com/office/drawing/2014/main" id="{9D9E10A7-23B9-4D33-97E2-B90F2A76D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696" y="2917084"/>
                    <a:ext cx="1142139" cy="55126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37" name="그룹 36"/>
                  <p:cNvGrpSpPr/>
                  <p:nvPr/>
                </p:nvGrpSpPr>
                <p:grpSpPr>
                  <a:xfrm>
                    <a:off x="308973" y="3003771"/>
                    <a:ext cx="178195" cy="384055"/>
                    <a:chOff x="4276983" y="4207340"/>
                    <a:chExt cx="462193" cy="996141"/>
                  </a:xfrm>
                </p:grpSpPr>
                <p:sp>
                  <p:nvSpPr>
                    <p:cNvPr id="38" name="Border">
                      <a:extLst>
                        <a:ext uri="{FF2B5EF4-FFF2-40B4-BE49-F238E27FC236}">
                          <a16:creationId xmlns:a16="http://schemas.microsoft.com/office/drawing/2014/main" id="{9D9E10A7-23B9-4D33-97E2-B90F2A76D0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6983" y="4207340"/>
                      <a:ext cx="462193" cy="9961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6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9" name="Line 2">
                      <a:extLst>
                        <a:ext uri="{FF2B5EF4-FFF2-40B4-BE49-F238E27FC236}">
                          <a16:creationId xmlns:a16="http://schemas.microsoft.com/office/drawing/2014/main" id="{20121C81-501D-44EB-A7E6-760D7C3E302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6983" y="4207340"/>
                      <a:ext cx="443898" cy="996141"/>
                    </a:xfrm>
                    <a:custGeom>
                      <a:avLst/>
                      <a:gdLst>
                        <a:gd name="connsiteX0" fmla="*/ 0 w 1008112"/>
                        <a:gd name="connsiteY0" fmla="*/ 1008112 h 1008112"/>
                        <a:gd name="connsiteX1" fmla="*/ 1008112 w 1008112"/>
                        <a:gd name="connsiteY1" fmla="*/ 0 h 1008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08112" h="1008112">
                          <a:moveTo>
                            <a:pt x="0" y="1008112"/>
                          </a:moveTo>
                          <a:lnTo>
                            <a:pt x="1008112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60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0" name="Line 1">
                      <a:extLst>
                        <a:ext uri="{FF2B5EF4-FFF2-40B4-BE49-F238E27FC236}">
                          <a16:creationId xmlns:a16="http://schemas.microsoft.com/office/drawing/2014/main" id="{8B2AC669-864E-4489-8E0C-FD03331FE9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6983" y="4207340"/>
                      <a:ext cx="443898" cy="996141"/>
                    </a:xfrm>
                    <a:custGeom>
                      <a:avLst/>
                      <a:gdLst>
                        <a:gd name="connsiteX0" fmla="*/ 1008112 w 1008112"/>
                        <a:gd name="connsiteY0" fmla="*/ 1008112 h 1008112"/>
                        <a:gd name="connsiteX1" fmla="*/ 0 w 1008112"/>
                        <a:gd name="connsiteY1" fmla="*/ 0 h 1008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08112" h="1008112">
                          <a:moveTo>
                            <a:pt x="1008112" y="100811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60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643474" y="3071080"/>
                  <a:ext cx="91541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700" b="1" dirty="0" smtClean="0"/>
                    <a:t>BEST</a:t>
                  </a:r>
                  <a:r>
                    <a:rPr lang="en-US" altLang="ko-KR" sz="700" dirty="0" smtClean="0"/>
                    <a:t> </a:t>
                  </a:r>
                  <a:r>
                    <a:rPr lang="ko-KR" altLang="en-US" sz="700" spc="-150" dirty="0"/>
                    <a:t>제품명은 최대 두 줄까지 노출되며 길어질 </a:t>
                  </a:r>
                  <a:r>
                    <a:rPr lang="ko-KR" altLang="en-US" sz="700" spc="-150" dirty="0" smtClean="0"/>
                    <a:t> </a:t>
                  </a:r>
                  <a:r>
                    <a:rPr lang="en-US" altLang="ko-KR" sz="700" spc="-150" dirty="0" smtClean="0"/>
                    <a:t>…</a:t>
                  </a:r>
                  <a:endParaRPr lang="ko-KR" altLang="en-US" sz="7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6456040" y="3876475"/>
              <a:ext cx="1489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선착순 멤버십 </a:t>
              </a:r>
              <a:r>
                <a:rPr lang="en-US" altLang="ko-KR" sz="800" dirty="0" smtClean="0"/>
                <a:t>BOX +1</a:t>
              </a:r>
              <a:r>
                <a:rPr lang="ko-KR" altLang="en-US" sz="800" dirty="0" smtClean="0"/>
                <a:t>만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천원 결제 혜택은 최대 두줄</a:t>
              </a:r>
              <a:r>
                <a:rPr lang="en-US" altLang="ko-KR" sz="800" dirty="0" smtClean="0"/>
                <a:t>… </a:t>
              </a:r>
              <a:endParaRPr lang="en-US" altLang="ko-KR" sz="800" b="1" dirty="0" smtClean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578247" y="1988789"/>
              <a:ext cx="654327" cy="18970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/>
                  </a:solidFill>
                </a:rPr>
                <a:t>이니슾라이브</a:t>
              </a:r>
              <a:endParaRPr lang="en-US" altLang="ko-KR" sz="7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89952" y="1962964"/>
              <a:ext cx="451319" cy="195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 smtClean="0">
                  <a:latin typeface="+mj-lt"/>
                  <a:ea typeface="Pretendard" panose="02000503000000020004" pitchFamily="50" charset="-127"/>
                  <a:cs typeface="Pretendard" panose="02000503000000020004" pitchFamily="50" charset="-127"/>
                </a:rPr>
                <a:t>23,435</a:t>
              </a:r>
              <a:endParaRPr lang="en-US" altLang="ko-KR" sz="100" dirty="0"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56040" y="3725886"/>
              <a:ext cx="1489951" cy="18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24,02,24(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) </a:t>
              </a:r>
              <a:endParaRPr lang="en-US" altLang="ko-KR" sz="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7369868" y="2046153"/>
              <a:ext cx="145834" cy="74979"/>
              <a:chOff x="4304007" y="1618052"/>
              <a:chExt cx="241337" cy="126752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4304007" y="1618052"/>
                <a:ext cx="241337" cy="1267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4387734" y="1642411"/>
                <a:ext cx="73882" cy="7388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7" name="그룹 96"/>
          <p:cNvGrpSpPr/>
          <p:nvPr/>
        </p:nvGrpSpPr>
        <p:grpSpPr>
          <a:xfrm>
            <a:off x="7415299" y="1599264"/>
            <a:ext cx="1489951" cy="2550244"/>
            <a:chOff x="7967207" y="1915949"/>
            <a:chExt cx="1489951" cy="2550244"/>
          </a:xfrm>
        </p:grpSpPr>
        <p:sp>
          <p:nvSpPr>
            <p:cNvPr id="64" name="직사각형 63"/>
            <p:cNvSpPr/>
            <p:nvPr/>
          </p:nvSpPr>
          <p:spPr>
            <a:xfrm>
              <a:off x="8057831" y="4276757"/>
              <a:ext cx="616283" cy="18943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당첨자 발표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&gt;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8041547" y="1915949"/>
              <a:ext cx="1403402" cy="1773017"/>
              <a:chOff x="180119" y="1548581"/>
              <a:chExt cx="1516327" cy="1952427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180119" y="1548581"/>
                <a:ext cx="1516327" cy="1952427"/>
                <a:chOff x="335470" y="1448791"/>
                <a:chExt cx="773640" cy="996141"/>
              </a:xfrm>
            </p:grpSpPr>
            <p:sp>
              <p:nvSpPr>
                <p:cNvPr id="88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70" y="1448791"/>
                  <a:ext cx="773640" cy="99614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9" name="Line 2">
                  <a:extLst>
                    <a:ext uri="{FF2B5EF4-FFF2-40B4-BE49-F238E27FC236}">
                      <a16:creationId xmlns:a16="http://schemas.microsoft.com/office/drawing/2014/main" id="{20121C81-501D-44EB-A7E6-760D7C3E3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70" y="1448791"/>
                  <a:ext cx="773640" cy="996141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b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0" name="Line 1">
                  <a:extLst>
                    <a:ext uri="{FF2B5EF4-FFF2-40B4-BE49-F238E27FC236}">
                      <a16:creationId xmlns:a16="http://schemas.microsoft.com/office/drawing/2014/main" id="{8B2AC669-864E-4489-8E0C-FD03331FE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70" y="1448791"/>
                  <a:ext cx="773640" cy="996141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b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0" name="그룹 79"/>
              <p:cNvGrpSpPr/>
              <p:nvPr/>
            </p:nvGrpSpPr>
            <p:grpSpPr>
              <a:xfrm>
                <a:off x="230510" y="3077998"/>
                <a:ext cx="1396808" cy="375976"/>
                <a:chOff x="234696" y="2996952"/>
                <a:chExt cx="1396808" cy="471397"/>
              </a:xfrm>
            </p:grpSpPr>
            <p:grpSp>
              <p:nvGrpSpPr>
                <p:cNvPr id="81" name="그룹 80"/>
                <p:cNvGrpSpPr/>
                <p:nvPr/>
              </p:nvGrpSpPr>
              <p:grpSpPr>
                <a:xfrm>
                  <a:off x="234696" y="2996952"/>
                  <a:ext cx="1396808" cy="471397"/>
                  <a:chOff x="234696" y="2917084"/>
                  <a:chExt cx="1142139" cy="551265"/>
                </a:xfrm>
              </p:grpSpPr>
              <p:sp>
                <p:nvSpPr>
                  <p:cNvPr id="83" name="Border">
                    <a:extLst>
                      <a:ext uri="{FF2B5EF4-FFF2-40B4-BE49-F238E27FC236}">
                        <a16:creationId xmlns:a16="http://schemas.microsoft.com/office/drawing/2014/main" id="{9D9E10A7-23B9-4D33-97E2-B90F2A76D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696" y="2917084"/>
                    <a:ext cx="1142139" cy="55126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84" name="그룹 83"/>
                  <p:cNvGrpSpPr/>
                  <p:nvPr/>
                </p:nvGrpSpPr>
                <p:grpSpPr>
                  <a:xfrm>
                    <a:off x="308973" y="3003771"/>
                    <a:ext cx="178195" cy="384055"/>
                    <a:chOff x="4276983" y="4207340"/>
                    <a:chExt cx="462193" cy="996141"/>
                  </a:xfrm>
                </p:grpSpPr>
                <p:sp>
                  <p:nvSpPr>
                    <p:cNvPr id="85" name="Border">
                      <a:extLst>
                        <a:ext uri="{FF2B5EF4-FFF2-40B4-BE49-F238E27FC236}">
                          <a16:creationId xmlns:a16="http://schemas.microsoft.com/office/drawing/2014/main" id="{9D9E10A7-23B9-4D33-97E2-B90F2A76D0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6983" y="4207340"/>
                      <a:ext cx="462193" cy="9961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6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6" name="Line 2">
                      <a:extLst>
                        <a:ext uri="{FF2B5EF4-FFF2-40B4-BE49-F238E27FC236}">
                          <a16:creationId xmlns:a16="http://schemas.microsoft.com/office/drawing/2014/main" id="{20121C81-501D-44EB-A7E6-760D7C3E302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6983" y="4207340"/>
                      <a:ext cx="443898" cy="996141"/>
                    </a:xfrm>
                    <a:custGeom>
                      <a:avLst/>
                      <a:gdLst>
                        <a:gd name="connsiteX0" fmla="*/ 0 w 1008112"/>
                        <a:gd name="connsiteY0" fmla="*/ 1008112 h 1008112"/>
                        <a:gd name="connsiteX1" fmla="*/ 1008112 w 1008112"/>
                        <a:gd name="connsiteY1" fmla="*/ 0 h 1008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08112" h="1008112">
                          <a:moveTo>
                            <a:pt x="0" y="1008112"/>
                          </a:moveTo>
                          <a:lnTo>
                            <a:pt x="1008112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60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87" name="Line 1">
                      <a:extLst>
                        <a:ext uri="{FF2B5EF4-FFF2-40B4-BE49-F238E27FC236}">
                          <a16:creationId xmlns:a16="http://schemas.microsoft.com/office/drawing/2014/main" id="{8B2AC669-864E-4489-8E0C-FD03331FE9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6983" y="4207340"/>
                      <a:ext cx="443898" cy="996141"/>
                    </a:xfrm>
                    <a:custGeom>
                      <a:avLst/>
                      <a:gdLst>
                        <a:gd name="connsiteX0" fmla="*/ 1008112 w 1008112"/>
                        <a:gd name="connsiteY0" fmla="*/ 1008112 h 1008112"/>
                        <a:gd name="connsiteX1" fmla="*/ 0 w 1008112"/>
                        <a:gd name="connsiteY1" fmla="*/ 0 h 1008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08112" h="1008112">
                          <a:moveTo>
                            <a:pt x="1008112" y="100811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60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643474" y="3071080"/>
                  <a:ext cx="91541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700" b="1" dirty="0" smtClean="0"/>
                    <a:t>BEST</a:t>
                  </a:r>
                  <a:r>
                    <a:rPr lang="en-US" altLang="ko-KR" sz="700" dirty="0" smtClean="0"/>
                    <a:t> </a:t>
                  </a:r>
                  <a:r>
                    <a:rPr lang="ko-KR" altLang="en-US" sz="700" spc="-150" dirty="0"/>
                    <a:t>제품명은 최대 두 줄까지 노출되며 길어질 </a:t>
                  </a:r>
                  <a:r>
                    <a:rPr lang="ko-KR" altLang="en-US" sz="700" spc="-150" dirty="0" smtClean="0"/>
                    <a:t> </a:t>
                  </a:r>
                  <a:r>
                    <a:rPr lang="en-US" altLang="ko-KR" sz="700" spc="-150" dirty="0" smtClean="0"/>
                    <a:t>…</a:t>
                  </a:r>
                  <a:endParaRPr lang="ko-KR" altLang="en-US" sz="7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91" name="TextBox 90"/>
            <p:cNvSpPr txBox="1"/>
            <p:nvPr/>
          </p:nvSpPr>
          <p:spPr>
            <a:xfrm>
              <a:off x="7967207" y="3876475"/>
              <a:ext cx="1489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선착순 멤버십 </a:t>
              </a:r>
              <a:r>
                <a:rPr lang="en-US" altLang="ko-KR" sz="800" dirty="0" smtClean="0"/>
                <a:t>BOX +1</a:t>
              </a:r>
              <a:r>
                <a:rPr lang="ko-KR" altLang="en-US" sz="800" dirty="0" smtClean="0"/>
                <a:t>만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천원 결제 혜택은 최대 두줄</a:t>
              </a:r>
              <a:r>
                <a:rPr lang="en-US" altLang="ko-KR" sz="800" dirty="0" smtClean="0"/>
                <a:t>… </a:t>
              </a:r>
              <a:endParaRPr lang="en-US" altLang="ko-KR" sz="800" b="1" dirty="0" smtClean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967207" y="3725886"/>
              <a:ext cx="1489951" cy="18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24,02,24(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) </a:t>
              </a:r>
              <a:endParaRPr lang="en-US" altLang="ko-KR" sz="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985104" y="1962964"/>
              <a:ext cx="451319" cy="195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 smtClean="0">
                  <a:latin typeface="+mj-lt"/>
                  <a:ea typeface="Pretendard" panose="02000503000000020004" pitchFamily="50" charset="-127"/>
                  <a:cs typeface="Pretendard" panose="02000503000000020004" pitchFamily="50" charset="-127"/>
                </a:rPr>
                <a:t>23,435</a:t>
              </a:r>
              <a:endParaRPr lang="en-US" altLang="ko-KR" sz="100" dirty="0"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8865020" y="2046153"/>
              <a:ext cx="145834" cy="74979"/>
              <a:chOff x="4304007" y="1618052"/>
              <a:chExt cx="241337" cy="126752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304007" y="1618052"/>
                <a:ext cx="241337" cy="1267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4387734" y="1642411"/>
                <a:ext cx="73882" cy="7388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>
            <a:off x="5916482" y="4303486"/>
            <a:ext cx="1489951" cy="2550244"/>
            <a:chOff x="7967207" y="1915949"/>
            <a:chExt cx="1489951" cy="2550244"/>
          </a:xfrm>
        </p:grpSpPr>
        <p:sp>
          <p:nvSpPr>
            <p:cNvPr id="99" name="직사각형 98"/>
            <p:cNvSpPr/>
            <p:nvPr/>
          </p:nvSpPr>
          <p:spPr>
            <a:xfrm>
              <a:off x="8057831" y="4276757"/>
              <a:ext cx="616283" cy="18943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당첨자 발표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&gt; 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8041547" y="1915949"/>
              <a:ext cx="1403402" cy="1773017"/>
              <a:chOff x="180119" y="1548581"/>
              <a:chExt cx="1516327" cy="1952427"/>
            </a:xfrm>
          </p:grpSpPr>
          <p:grpSp>
            <p:nvGrpSpPr>
              <p:cNvPr id="107" name="그룹 106"/>
              <p:cNvGrpSpPr/>
              <p:nvPr/>
            </p:nvGrpSpPr>
            <p:grpSpPr>
              <a:xfrm>
                <a:off x="180119" y="1548581"/>
                <a:ext cx="1516327" cy="1952427"/>
                <a:chOff x="335470" y="1448791"/>
                <a:chExt cx="773640" cy="996141"/>
              </a:xfrm>
            </p:grpSpPr>
            <p:sp>
              <p:nvSpPr>
                <p:cNvPr id="116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70" y="1448791"/>
                  <a:ext cx="773640" cy="99614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" name="Line 2">
                  <a:extLst>
                    <a:ext uri="{FF2B5EF4-FFF2-40B4-BE49-F238E27FC236}">
                      <a16:creationId xmlns:a16="http://schemas.microsoft.com/office/drawing/2014/main" id="{20121C81-501D-44EB-A7E6-760D7C3E3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70" y="1448791"/>
                  <a:ext cx="773640" cy="996141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b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8" name="Line 1">
                  <a:extLst>
                    <a:ext uri="{FF2B5EF4-FFF2-40B4-BE49-F238E27FC236}">
                      <a16:creationId xmlns:a16="http://schemas.microsoft.com/office/drawing/2014/main" id="{8B2AC669-864E-4489-8E0C-FD03331FE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70" y="1448791"/>
                  <a:ext cx="773640" cy="996141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b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08" name="그룹 107"/>
              <p:cNvGrpSpPr/>
              <p:nvPr/>
            </p:nvGrpSpPr>
            <p:grpSpPr>
              <a:xfrm>
                <a:off x="230510" y="3077998"/>
                <a:ext cx="1396808" cy="375976"/>
                <a:chOff x="234696" y="2996952"/>
                <a:chExt cx="1396808" cy="471397"/>
              </a:xfrm>
            </p:grpSpPr>
            <p:grpSp>
              <p:nvGrpSpPr>
                <p:cNvPr id="109" name="그룹 108"/>
                <p:cNvGrpSpPr/>
                <p:nvPr/>
              </p:nvGrpSpPr>
              <p:grpSpPr>
                <a:xfrm>
                  <a:off x="234696" y="2996952"/>
                  <a:ext cx="1396808" cy="471397"/>
                  <a:chOff x="234696" y="2917084"/>
                  <a:chExt cx="1142139" cy="551265"/>
                </a:xfrm>
              </p:grpSpPr>
              <p:sp>
                <p:nvSpPr>
                  <p:cNvPr id="111" name="Border">
                    <a:extLst>
                      <a:ext uri="{FF2B5EF4-FFF2-40B4-BE49-F238E27FC236}">
                        <a16:creationId xmlns:a16="http://schemas.microsoft.com/office/drawing/2014/main" id="{9D9E10A7-23B9-4D33-97E2-B90F2A76D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696" y="2917084"/>
                    <a:ext cx="1142139" cy="55126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12" name="그룹 111"/>
                  <p:cNvGrpSpPr/>
                  <p:nvPr/>
                </p:nvGrpSpPr>
                <p:grpSpPr>
                  <a:xfrm>
                    <a:off x="308973" y="3003771"/>
                    <a:ext cx="178195" cy="384055"/>
                    <a:chOff x="4276983" y="4207340"/>
                    <a:chExt cx="462193" cy="996141"/>
                  </a:xfrm>
                </p:grpSpPr>
                <p:sp>
                  <p:nvSpPr>
                    <p:cNvPr id="113" name="Border">
                      <a:extLst>
                        <a:ext uri="{FF2B5EF4-FFF2-40B4-BE49-F238E27FC236}">
                          <a16:creationId xmlns:a16="http://schemas.microsoft.com/office/drawing/2014/main" id="{9D9E10A7-23B9-4D33-97E2-B90F2A76D0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6983" y="4207340"/>
                      <a:ext cx="462193" cy="9961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6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4" name="Line 2">
                      <a:extLst>
                        <a:ext uri="{FF2B5EF4-FFF2-40B4-BE49-F238E27FC236}">
                          <a16:creationId xmlns:a16="http://schemas.microsoft.com/office/drawing/2014/main" id="{20121C81-501D-44EB-A7E6-760D7C3E302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6983" y="4207340"/>
                      <a:ext cx="443898" cy="996141"/>
                    </a:xfrm>
                    <a:custGeom>
                      <a:avLst/>
                      <a:gdLst>
                        <a:gd name="connsiteX0" fmla="*/ 0 w 1008112"/>
                        <a:gd name="connsiteY0" fmla="*/ 1008112 h 1008112"/>
                        <a:gd name="connsiteX1" fmla="*/ 1008112 w 1008112"/>
                        <a:gd name="connsiteY1" fmla="*/ 0 h 1008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08112" h="1008112">
                          <a:moveTo>
                            <a:pt x="0" y="1008112"/>
                          </a:moveTo>
                          <a:lnTo>
                            <a:pt x="1008112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60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15" name="Line 1">
                      <a:extLst>
                        <a:ext uri="{FF2B5EF4-FFF2-40B4-BE49-F238E27FC236}">
                          <a16:creationId xmlns:a16="http://schemas.microsoft.com/office/drawing/2014/main" id="{8B2AC669-864E-4489-8E0C-FD03331FE9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6983" y="4207340"/>
                      <a:ext cx="443898" cy="996141"/>
                    </a:xfrm>
                    <a:custGeom>
                      <a:avLst/>
                      <a:gdLst>
                        <a:gd name="connsiteX0" fmla="*/ 1008112 w 1008112"/>
                        <a:gd name="connsiteY0" fmla="*/ 1008112 h 1008112"/>
                        <a:gd name="connsiteX1" fmla="*/ 0 w 1008112"/>
                        <a:gd name="connsiteY1" fmla="*/ 0 h 1008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08112" h="1008112">
                          <a:moveTo>
                            <a:pt x="1008112" y="100811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60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643474" y="3071080"/>
                  <a:ext cx="91541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700" b="1" dirty="0" smtClean="0"/>
                    <a:t>BEST</a:t>
                  </a:r>
                  <a:r>
                    <a:rPr lang="en-US" altLang="ko-KR" sz="700" dirty="0" smtClean="0"/>
                    <a:t> </a:t>
                  </a:r>
                  <a:r>
                    <a:rPr lang="ko-KR" altLang="en-US" sz="700" spc="-150" dirty="0"/>
                    <a:t>제품명은 최대 두 줄까지 노출되며 길어질 </a:t>
                  </a:r>
                  <a:r>
                    <a:rPr lang="ko-KR" altLang="en-US" sz="700" spc="-150" dirty="0" smtClean="0"/>
                    <a:t> </a:t>
                  </a:r>
                  <a:r>
                    <a:rPr lang="en-US" altLang="ko-KR" sz="700" spc="-150" dirty="0" smtClean="0"/>
                    <a:t>…</a:t>
                  </a:r>
                  <a:endParaRPr lang="ko-KR" altLang="en-US" sz="7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1" name="TextBox 100"/>
            <p:cNvSpPr txBox="1"/>
            <p:nvPr/>
          </p:nvSpPr>
          <p:spPr>
            <a:xfrm>
              <a:off x="7967207" y="3876475"/>
              <a:ext cx="1489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선착순 멤버십 </a:t>
              </a:r>
              <a:r>
                <a:rPr lang="en-US" altLang="ko-KR" sz="800" dirty="0" smtClean="0"/>
                <a:t>BOX +1</a:t>
              </a:r>
              <a:r>
                <a:rPr lang="ko-KR" altLang="en-US" sz="800" dirty="0" smtClean="0"/>
                <a:t>만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천원 결제 혜택은 최대 두줄</a:t>
              </a:r>
              <a:r>
                <a:rPr lang="en-US" altLang="ko-KR" sz="800" dirty="0" smtClean="0"/>
                <a:t>… </a:t>
              </a:r>
              <a:endParaRPr lang="en-US" altLang="ko-KR" sz="800" b="1" dirty="0" smtClean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67207" y="3725886"/>
              <a:ext cx="1489951" cy="18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24,02,24(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) </a:t>
              </a:r>
              <a:endParaRPr lang="en-US" altLang="ko-KR" sz="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985104" y="1962964"/>
              <a:ext cx="451319" cy="195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 smtClean="0">
                  <a:latin typeface="+mj-lt"/>
                  <a:ea typeface="Pretendard" panose="02000503000000020004" pitchFamily="50" charset="-127"/>
                  <a:cs typeface="Pretendard" panose="02000503000000020004" pitchFamily="50" charset="-127"/>
                </a:rPr>
                <a:t>23,435</a:t>
              </a:r>
              <a:endParaRPr lang="en-US" altLang="ko-KR" sz="100" dirty="0"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8865020" y="2046153"/>
              <a:ext cx="145834" cy="74979"/>
              <a:chOff x="4304007" y="1618052"/>
              <a:chExt cx="241337" cy="126752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4304007" y="1618052"/>
                <a:ext cx="241337" cy="1267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4387734" y="1642411"/>
                <a:ext cx="73882" cy="7388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0" name="그룹 119"/>
          <p:cNvGrpSpPr/>
          <p:nvPr/>
        </p:nvGrpSpPr>
        <p:grpSpPr>
          <a:xfrm>
            <a:off x="7401735" y="4303036"/>
            <a:ext cx="1494414" cy="2299080"/>
            <a:chOff x="6456040" y="1915949"/>
            <a:chExt cx="1494414" cy="229908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6547052" y="1915949"/>
              <a:ext cx="1403402" cy="1773017"/>
              <a:chOff x="180119" y="1548581"/>
              <a:chExt cx="1516327" cy="1952427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180119" y="1548581"/>
                <a:ext cx="1516327" cy="1952427"/>
                <a:chOff x="335470" y="1448791"/>
                <a:chExt cx="773640" cy="996141"/>
              </a:xfrm>
            </p:grpSpPr>
            <p:sp>
              <p:nvSpPr>
                <p:cNvPr id="138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70" y="1448791"/>
                  <a:ext cx="773640" cy="99614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9" name="Line 2">
                  <a:extLst>
                    <a:ext uri="{FF2B5EF4-FFF2-40B4-BE49-F238E27FC236}">
                      <a16:creationId xmlns:a16="http://schemas.microsoft.com/office/drawing/2014/main" id="{20121C81-501D-44EB-A7E6-760D7C3E3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70" y="1448791"/>
                  <a:ext cx="773640" cy="996141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b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0" name="Line 1">
                  <a:extLst>
                    <a:ext uri="{FF2B5EF4-FFF2-40B4-BE49-F238E27FC236}">
                      <a16:creationId xmlns:a16="http://schemas.microsoft.com/office/drawing/2014/main" id="{8B2AC669-864E-4489-8E0C-FD03331FE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70" y="1448791"/>
                  <a:ext cx="773640" cy="996141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00" b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230510" y="3077998"/>
                <a:ext cx="1396808" cy="375976"/>
                <a:chOff x="234696" y="2996952"/>
                <a:chExt cx="1396808" cy="471397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234696" y="2996952"/>
                  <a:ext cx="1396808" cy="471397"/>
                  <a:chOff x="234696" y="2917084"/>
                  <a:chExt cx="1142139" cy="551265"/>
                </a:xfrm>
              </p:grpSpPr>
              <p:sp>
                <p:nvSpPr>
                  <p:cNvPr id="133" name="Border">
                    <a:extLst>
                      <a:ext uri="{FF2B5EF4-FFF2-40B4-BE49-F238E27FC236}">
                        <a16:creationId xmlns:a16="http://schemas.microsoft.com/office/drawing/2014/main" id="{9D9E10A7-23B9-4D33-97E2-B90F2A76D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696" y="2917084"/>
                    <a:ext cx="1142139" cy="55126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68580" tIns="34290" rIns="68580" bIns="3429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6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34" name="그룹 133"/>
                  <p:cNvGrpSpPr/>
                  <p:nvPr/>
                </p:nvGrpSpPr>
                <p:grpSpPr>
                  <a:xfrm>
                    <a:off x="308973" y="3003771"/>
                    <a:ext cx="178195" cy="384055"/>
                    <a:chOff x="4276983" y="4207340"/>
                    <a:chExt cx="462193" cy="996141"/>
                  </a:xfrm>
                </p:grpSpPr>
                <p:sp>
                  <p:nvSpPr>
                    <p:cNvPr id="135" name="Border">
                      <a:extLst>
                        <a:ext uri="{FF2B5EF4-FFF2-40B4-BE49-F238E27FC236}">
                          <a16:creationId xmlns:a16="http://schemas.microsoft.com/office/drawing/2014/main" id="{9D9E10A7-23B9-4D33-97E2-B90F2A76D0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6983" y="4207340"/>
                      <a:ext cx="462193" cy="9961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6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6" name="Line 2">
                      <a:extLst>
                        <a:ext uri="{FF2B5EF4-FFF2-40B4-BE49-F238E27FC236}">
                          <a16:creationId xmlns:a16="http://schemas.microsoft.com/office/drawing/2014/main" id="{20121C81-501D-44EB-A7E6-760D7C3E302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6983" y="4207340"/>
                      <a:ext cx="443898" cy="996141"/>
                    </a:xfrm>
                    <a:custGeom>
                      <a:avLst/>
                      <a:gdLst>
                        <a:gd name="connsiteX0" fmla="*/ 0 w 1008112"/>
                        <a:gd name="connsiteY0" fmla="*/ 1008112 h 1008112"/>
                        <a:gd name="connsiteX1" fmla="*/ 1008112 w 1008112"/>
                        <a:gd name="connsiteY1" fmla="*/ 0 h 1008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08112" h="1008112">
                          <a:moveTo>
                            <a:pt x="0" y="1008112"/>
                          </a:moveTo>
                          <a:lnTo>
                            <a:pt x="1008112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60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37" name="Line 1">
                      <a:extLst>
                        <a:ext uri="{FF2B5EF4-FFF2-40B4-BE49-F238E27FC236}">
                          <a16:creationId xmlns:a16="http://schemas.microsoft.com/office/drawing/2014/main" id="{8B2AC669-864E-4489-8E0C-FD03331FE9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6983" y="4207340"/>
                      <a:ext cx="443898" cy="996141"/>
                    </a:xfrm>
                    <a:custGeom>
                      <a:avLst/>
                      <a:gdLst>
                        <a:gd name="connsiteX0" fmla="*/ 1008112 w 1008112"/>
                        <a:gd name="connsiteY0" fmla="*/ 1008112 h 1008112"/>
                        <a:gd name="connsiteX1" fmla="*/ 0 w 1008112"/>
                        <a:gd name="connsiteY1" fmla="*/ 0 h 1008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08112" h="1008112">
                          <a:moveTo>
                            <a:pt x="1008112" y="1008112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solidFill>
                        <a:srgbClr val="80808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68580" tIns="34290" rIns="68580" bIns="3429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sz="60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  <p:sp>
              <p:nvSpPr>
                <p:cNvPr id="132" name="TextBox 131"/>
                <p:cNvSpPr txBox="1"/>
                <p:nvPr/>
              </p:nvSpPr>
              <p:spPr>
                <a:xfrm>
                  <a:off x="643474" y="3071080"/>
                  <a:ext cx="91541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700" b="1" dirty="0" smtClean="0"/>
                    <a:t>BEST</a:t>
                  </a:r>
                  <a:r>
                    <a:rPr lang="en-US" altLang="ko-KR" sz="700" dirty="0" smtClean="0"/>
                    <a:t> </a:t>
                  </a:r>
                  <a:r>
                    <a:rPr lang="ko-KR" altLang="en-US" sz="700" spc="-150" dirty="0"/>
                    <a:t>제품명은 최대 두 줄까지 노출되며 길어질 </a:t>
                  </a:r>
                  <a:r>
                    <a:rPr lang="ko-KR" altLang="en-US" sz="700" spc="-150" dirty="0" smtClean="0"/>
                    <a:t> </a:t>
                  </a:r>
                  <a:r>
                    <a:rPr lang="en-US" altLang="ko-KR" sz="700" spc="-150" dirty="0" smtClean="0"/>
                    <a:t>…</a:t>
                  </a:r>
                  <a:endParaRPr lang="ko-KR" altLang="en-US" sz="7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22" name="TextBox 121"/>
            <p:cNvSpPr txBox="1"/>
            <p:nvPr/>
          </p:nvSpPr>
          <p:spPr>
            <a:xfrm>
              <a:off x="6456040" y="3876475"/>
              <a:ext cx="14899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선착순 멤버십 </a:t>
              </a:r>
              <a:r>
                <a:rPr lang="en-US" altLang="ko-KR" sz="800" dirty="0" smtClean="0"/>
                <a:t>BOX +1</a:t>
              </a:r>
              <a:r>
                <a:rPr lang="ko-KR" altLang="en-US" sz="800" dirty="0" smtClean="0"/>
                <a:t>만</a:t>
              </a:r>
              <a:r>
                <a:rPr lang="en-US" altLang="ko-KR" sz="800" dirty="0" smtClean="0"/>
                <a:t>3</a:t>
              </a:r>
              <a:r>
                <a:rPr lang="ko-KR" altLang="en-US" sz="800" dirty="0" smtClean="0"/>
                <a:t>천원 결제 혜택은 최대 두줄</a:t>
              </a:r>
              <a:r>
                <a:rPr lang="en-US" altLang="ko-KR" sz="800" dirty="0" smtClean="0"/>
                <a:t>… </a:t>
              </a:r>
              <a:endParaRPr lang="en-US" altLang="ko-KR" sz="800" b="1" dirty="0" smtClean="0"/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6578247" y="1988789"/>
              <a:ext cx="654327" cy="18970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bg1"/>
                  </a:solidFill>
                </a:rPr>
                <a:t>이니슾라이브</a:t>
              </a:r>
              <a:endParaRPr lang="en-US" altLang="ko-KR" sz="7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89952" y="1962964"/>
              <a:ext cx="451319" cy="195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800" dirty="0" smtClean="0">
                  <a:latin typeface="+mj-lt"/>
                  <a:ea typeface="Pretendard" panose="02000503000000020004" pitchFamily="50" charset="-127"/>
                  <a:cs typeface="Pretendard" panose="02000503000000020004" pitchFamily="50" charset="-127"/>
                </a:rPr>
                <a:t>23,435</a:t>
              </a:r>
              <a:endParaRPr lang="en-US" altLang="ko-KR" sz="100" dirty="0"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456040" y="3725886"/>
              <a:ext cx="1489951" cy="181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24,02,24(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화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) </a:t>
              </a:r>
              <a:endParaRPr lang="en-US" altLang="ko-KR" sz="700" b="1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126" name="그룹 125"/>
            <p:cNvGrpSpPr/>
            <p:nvPr/>
          </p:nvGrpSpPr>
          <p:grpSpPr>
            <a:xfrm>
              <a:off x="7369868" y="2046153"/>
              <a:ext cx="145834" cy="74979"/>
              <a:chOff x="4304007" y="1618052"/>
              <a:chExt cx="241337" cy="126752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4304007" y="1618052"/>
                <a:ext cx="241337" cy="1267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4387734" y="1642411"/>
                <a:ext cx="73882" cy="7388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1" name="직사각형 140"/>
          <p:cNvSpPr/>
          <p:nvPr/>
        </p:nvSpPr>
        <p:spPr>
          <a:xfrm>
            <a:off x="508399" y="1219786"/>
            <a:ext cx="1368152" cy="452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1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라이브 진행중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700" u="sng" dirty="0" smtClean="0">
                <a:solidFill>
                  <a:schemeClr val="tx1"/>
                </a:solidFill>
              </a:rPr>
              <a:t>(</a:t>
            </a:r>
            <a:r>
              <a:rPr lang="ko-KR" altLang="en-US" sz="700" u="sng" dirty="0" smtClean="0">
                <a:solidFill>
                  <a:schemeClr val="tx1"/>
                </a:solidFill>
              </a:rPr>
              <a:t>라이브 진행중에만 노출되는 영역</a:t>
            </a:r>
            <a:r>
              <a:rPr lang="en-US" altLang="ko-KR" sz="700" u="sng" dirty="0" smtClean="0">
                <a:solidFill>
                  <a:schemeClr val="tx1"/>
                </a:solidFill>
              </a:rPr>
              <a:t>)</a:t>
            </a:r>
            <a:endParaRPr lang="ko-KR" altLang="en-US" sz="700" u="sng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08901" y="1725344"/>
            <a:ext cx="1368152" cy="119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2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라이브 다시보기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r>
              <a:rPr lang="en-US" altLang="ko-KR" sz="700" u="sng" dirty="0" smtClean="0">
                <a:solidFill>
                  <a:schemeClr val="tx1"/>
                </a:solidFill>
              </a:rPr>
              <a:t>(</a:t>
            </a:r>
            <a:r>
              <a:rPr lang="ko-KR" altLang="en-US" sz="700" u="sng" dirty="0" smtClean="0">
                <a:solidFill>
                  <a:schemeClr val="tx1"/>
                </a:solidFill>
              </a:rPr>
              <a:t>고정노출영역</a:t>
            </a:r>
            <a:r>
              <a:rPr lang="en-US" altLang="ko-KR" sz="700" u="sng" dirty="0">
                <a:solidFill>
                  <a:schemeClr val="tx1"/>
                </a:solidFill>
              </a:rPr>
              <a:t>)</a:t>
            </a:r>
            <a:endParaRPr lang="ko-KR" altLang="en-US" sz="700" u="sng" dirty="0">
              <a:solidFill>
                <a:schemeClr val="tx1"/>
              </a:solidFill>
            </a:endParaRPr>
          </a:p>
        </p:txBody>
      </p:sp>
      <p:sp>
        <p:nvSpPr>
          <p:cNvPr id="14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733136" y="5502070"/>
            <a:ext cx="3483363" cy="191235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246702" y="423128"/>
            <a:ext cx="3024202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1. </a:t>
            </a:r>
            <a:r>
              <a:rPr lang="ko-KR" altLang="en-US" sz="800" b="1" dirty="0" smtClean="0"/>
              <a:t>라이브 진행중</a:t>
            </a:r>
            <a:endParaRPr lang="en-US" altLang="ko-KR" sz="800" b="1" dirty="0" smtClean="0"/>
          </a:p>
        </p:txBody>
      </p:sp>
      <p:sp>
        <p:nvSpPr>
          <p:cNvPr id="145" name="직사각형 144"/>
          <p:cNvSpPr/>
          <p:nvPr/>
        </p:nvSpPr>
        <p:spPr>
          <a:xfrm>
            <a:off x="5783151" y="423128"/>
            <a:ext cx="3024202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/>
              <a:t>2</a:t>
            </a:r>
            <a:r>
              <a:rPr lang="en-US" altLang="ko-KR" sz="800" b="1" dirty="0" smtClean="0"/>
              <a:t>. </a:t>
            </a:r>
            <a:r>
              <a:rPr lang="ko-KR" altLang="en-US" sz="800" b="1" dirty="0" smtClean="0"/>
              <a:t>라이브 다시보기</a:t>
            </a:r>
            <a:endParaRPr lang="en-US" altLang="ko-KR" sz="800" b="1" dirty="0" smtClean="0"/>
          </a:p>
        </p:txBody>
      </p:sp>
      <p:sp>
        <p:nvSpPr>
          <p:cNvPr id="152" name="직사각형 151"/>
          <p:cNvSpPr/>
          <p:nvPr/>
        </p:nvSpPr>
        <p:spPr>
          <a:xfrm>
            <a:off x="3799198" y="1672104"/>
            <a:ext cx="66912" cy="2539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3923185" y="1672104"/>
            <a:ext cx="66912" cy="2539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287795" y="5331182"/>
            <a:ext cx="52408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FF"/>
                </a:solidFill>
              </a:rPr>
              <a:t>&lt;</a:t>
            </a:r>
            <a:r>
              <a:rPr lang="ko-KR" altLang="en-US" sz="1200" dirty="0" smtClean="0">
                <a:solidFill>
                  <a:srgbClr val="0000FF"/>
                </a:solidFill>
              </a:rPr>
              <a:t>확인필요</a:t>
            </a:r>
            <a:r>
              <a:rPr lang="en-US" altLang="ko-KR" sz="1200" dirty="0" smtClean="0">
                <a:solidFill>
                  <a:srgbClr val="0000FF"/>
                </a:solidFill>
              </a:rPr>
              <a:t>&gt;</a:t>
            </a:r>
          </a:p>
          <a:p>
            <a:pPr>
              <a:lnSpc>
                <a:spcPts val="1200"/>
              </a:lnSpc>
            </a:pPr>
            <a:r>
              <a:rPr lang="en-US" altLang="ko-KR" sz="800" dirty="0" smtClean="0">
                <a:solidFill>
                  <a:srgbClr val="0000FF"/>
                </a:solidFill>
              </a:rPr>
              <a:t>*</a:t>
            </a:r>
            <a:r>
              <a:rPr lang="ko-KR" altLang="en-US" sz="800" dirty="0" smtClean="0">
                <a:solidFill>
                  <a:srgbClr val="0000FF"/>
                </a:solidFill>
              </a:rPr>
              <a:t>모비두</a:t>
            </a:r>
            <a:r>
              <a:rPr lang="en-US" altLang="ko-KR" sz="800" dirty="0" smtClean="0">
                <a:solidFill>
                  <a:srgbClr val="0000FF"/>
                </a:solidFill>
              </a:rPr>
              <a:t>BO</a:t>
            </a:r>
            <a:r>
              <a:rPr lang="ko-KR" altLang="en-US" sz="800" dirty="0" smtClean="0">
                <a:solidFill>
                  <a:srgbClr val="0000FF"/>
                </a:solidFill>
              </a:rPr>
              <a:t>에서 유사 형태로 셋팅 가능 여부 확인</a:t>
            </a:r>
            <a:endParaRPr lang="en-US" altLang="ko-KR" sz="800" dirty="0" smtClean="0">
              <a:solidFill>
                <a:srgbClr val="0000FF"/>
              </a:solidFill>
            </a:endParaRPr>
          </a:p>
          <a:p>
            <a:pPr>
              <a:lnSpc>
                <a:spcPts val="1200"/>
              </a:lnSpc>
            </a:pPr>
            <a:r>
              <a:rPr lang="en-US" altLang="ko-KR" sz="800" strike="sngStrike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ko-KR" altLang="en-US" sz="800" strike="sngStrike" dirty="0" smtClean="0">
                <a:solidFill>
                  <a:schemeClr val="bg1">
                    <a:lumMod val="65000"/>
                  </a:schemeClr>
                </a:solidFill>
              </a:rPr>
              <a:t>라이브 진행중 영역은 영상 자동 재생 여부 확인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(6/5)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ts val="1200"/>
              </a:lnSpc>
            </a:pPr>
            <a:r>
              <a:rPr lang="en-US" altLang="ko-KR" sz="800" strike="sngStrike" dirty="0" smtClean="0">
                <a:solidFill>
                  <a:schemeClr val="bg1">
                    <a:lumMod val="65000"/>
                  </a:schemeClr>
                </a:solidFill>
              </a:rPr>
              <a:t>*2-1,2-2 </a:t>
            </a:r>
            <a:r>
              <a:rPr lang="ko-KR" altLang="en-US" sz="800" strike="sngStrike" dirty="0" smtClean="0">
                <a:solidFill>
                  <a:schemeClr val="bg1">
                    <a:lumMod val="65000"/>
                  </a:schemeClr>
                </a:solidFill>
              </a:rPr>
              <a:t>커스터마이징 가능 여부 </a:t>
            </a:r>
            <a:r>
              <a:rPr lang="ko-KR" altLang="en-US" sz="800" strike="sngStrike" dirty="0" smtClean="0">
                <a:solidFill>
                  <a:schemeClr val="bg1">
                    <a:lumMod val="65000"/>
                  </a:schemeClr>
                </a:solidFill>
              </a:rPr>
              <a:t>확인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(6/5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altLang="ko-KR" sz="800" strike="sngStrike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ts val="1200"/>
              </a:lnSpc>
            </a:pPr>
            <a:r>
              <a:rPr lang="en-US" altLang="ko-KR" sz="800" dirty="0" smtClean="0">
                <a:solidFill>
                  <a:srgbClr val="0000FF"/>
                </a:solidFill>
              </a:rPr>
              <a:t>*</a:t>
            </a:r>
            <a:r>
              <a:rPr lang="ko-KR" altLang="en-US" sz="800" dirty="0" smtClean="0">
                <a:solidFill>
                  <a:srgbClr val="0000FF"/>
                </a:solidFill>
              </a:rPr>
              <a:t>라이브 진행중 </a:t>
            </a:r>
            <a:r>
              <a:rPr lang="en-US" altLang="ko-KR" sz="800" dirty="0" smtClean="0">
                <a:solidFill>
                  <a:srgbClr val="0000FF"/>
                </a:solidFill>
              </a:rPr>
              <a:t>MO/PC </a:t>
            </a:r>
            <a:r>
              <a:rPr lang="ko-KR" altLang="en-US" sz="800" dirty="0" smtClean="0">
                <a:solidFill>
                  <a:srgbClr val="0000FF"/>
                </a:solidFill>
              </a:rPr>
              <a:t>메인</a:t>
            </a:r>
            <a:r>
              <a:rPr lang="en-US" altLang="ko-KR" sz="800" dirty="0" smtClean="0">
                <a:solidFill>
                  <a:srgbClr val="0000FF"/>
                </a:solidFill>
              </a:rPr>
              <a:t>/</a:t>
            </a:r>
            <a:r>
              <a:rPr lang="ko-KR" altLang="en-US" sz="800" dirty="0" smtClean="0">
                <a:solidFill>
                  <a:srgbClr val="0000FF"/>
                </a:solidFill>
              </a:rPr>
              <a:t>라이브 페이지 내 미니 플레이어 모드</a:t>
            </a:r>
            <a:r>
              <a:rPr lang="en-US" altLang="ko-KR" sz="800" dirty="0" smtClean="0">
                <a:solidFill>
                  <a:srgbClr val="0000FF"/>
                </a:solidFill>
              </a:rPr>
              <a:t>(7p</a:t>
            </a:r>
            <a:r>
              <a:rPr lang="ko-KR" altLang="en-US" sz="800" dirty="0" smtClean="0">
                <a:solidFill>
                  <a:srgbClr val="0000FF"/>
                </a:solidFill>
              </a:rPr>
              <a:t>참고</a:t>
            </a:r>
            <a:r>
              <a:rPr lang="en-US" altLang="ko-KR" sz="800" dirty="0" smtClean="0">
                <a:solidFill>
                  <a:srgbClr val="0000FF"/>
                </a:solidFill>
              </a:rPr>
              <a:t>)</a:t>
            </a:r>
            <a:r>
              <a:rPr lang="ko-KR" altLang="en-US" sz="800" dirty="0" smtClean="0">
                <a:solidFill>
                  <a:srgbClr val="0000FF"/>
                </a:solidFill>
              </a:rPr>
              <a:t> 가능 여부 확인</a:t>
            </a:r>
            <a:endParaRPr lang="ko-KR" altLang="en-US" sz="800" dirty="0">
              <a:solidFill>
                <a:srgbClr val="0000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9299" y="1162075"/>
            <a:ext cx="1477165" cy="517977"/>
          </a:xfrm>
          <a:prstGeom prst="rect">
            <a:avLst/>
          </a:prstGeom>
          <a:solidFill>
            <a:schemeClr val="tx1">
              <a:lumMod val="50000"/>
              <a:lumOff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6/5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46" name="직사각형 145"/>
          <p:cNvSpPr/>
          <p:nvPr/>
        </p:nvSpPr>
        <p:spPr>
          <a:xfrm>
            <a:off x="2239124" y="714226"/>
            <a:ext cx="3319945" cy="2808313"/>
          </a:xfrm>
          <a:prstGeom prst="rect">
            <a:avLst/>
          </a:prstGeom>
          <a:solidFill>
            <a:schemeClr val="tx1">
              <a:lumMod val="50000"/>
              <a:lumOff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6/5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990822" y="6752254"/>
            <a:ext cx="2900864" cy="29605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더보기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66360"/>
              </p:ext>
            </p:extLst>
          </p:nvPr>
        </p:nvGraphicFramePr>
        <p:xfrm>
          <a:off x="10256665" y="0"/>
          <a:ext cx="1935335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06.05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카테고리 삭제 및 디스크립션 수정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476839" y="6174391"/>
            <a:ext cx="180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10</a:t>
            </a:r>
            <a:r>
              <a:rPr lang="ko-KR" altLang="en-US" sz="800" dirty="0" smtClean="0"/>
              <a:t>개씩 더보기 </a:t>
            </a:r>
            <a:endParaRPr lang="ko-KR" altLang="en-US" sz="800" dirty="0"/>
          </a:p>
        </p:txBody>
      </p:sp>
      <p:cxnSp>
        <p:nvCxnSpPr>
          <p:cNvPr id="17" name="꺾인 연결선 16"/>
          <p:cNvCxnSpPr>
            <a:endCxn id="13" idx="1"/>
          </p:cNvCxnSpPr>
          <p:nvPr/>
        </p:nvCxnSpPr>
        <p:spPr>
          <a:xfrm flipV="1">
            <a:off x="7415299" y="6282113"/>
            <a:ext cx="2061540" cy="470141"/>
          </a:xfrm>
          <a:prstGeom prst="bentConnector3">
            <a:avLst>
              <a:gd name="adj1" fmla="val 71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5770988" y="815873"/>
            <a:ext cx="3319945" cy="661821"/>
          </a:xfrm>
          <a:prstGeom prst="rect">
            <a:avLst/>
          </a:prstGeom>
          <a:solidFill>
            <a:schemeClr val="tx1">
              <a:lumMod val="50000"/>
              <a:lumOff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6/5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1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460" y="15599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244" y="15599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244" y="29094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845" y="33435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340" y="38237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427689" y="3512717"/>
            <a:ext cx="23743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 eaLnBrk="0" fontAlgn="base" hangingPunct="0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ym typeface="Wingdings 2" pitchFamily="18" charset="2"/>
              </a:rPr>
              <a:t>2-1 </a:t>
            </a:r>
            <a:r>
              <a:rPr lang="ko-KR" altLang="en-US" sz="1000" b="1" dirty="0" smtClean="0">
                <a:sym typeface="Wingdings 2" pitchFamily="18" charset="2"/>
              </a:rPr>
              <a:t>뱃지</a:t>
            </a:r>
            <a:endParaRPr lang="en-US" altLang="ko-KR" sz="1000" b="1" dirty="0">
              <a:sym typeface="Wingdings 2" pitchFamily="18" charset="2"/>
            </a:endParaRPr>
          </a:p>
          <a:p>
            <a:pPr lvl="0" eaLnBrk="0" fontAlgn="base" hangingPunct="0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000" dirty="0">
                <a:sym typeface="Wingdings 2" pitchFamily="18" charset="2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sym typeface="Wingdings 2" pitchFamily="18" charset="2"/>
              </a:rPr>
              <a:t>- </a:t>
            </a:r>
            <a:r>
              <a:rPr lang="ko-KR" altLang="en-US" sz="1000" dirty="0">
                <a:solidFill>
                  <a:srgbClr val="FF0000"/>
                </a:solidFill>
                <a:sym typeface="Wingdings 2" pitchFamily="18" charset="2"/>
              </a:rPr>
              <a:t>모비두 커스터마이징 </a:t>
            </a:r>
            <a:endParaRPr lang="en-US" altLang="ko-KR" sz="1000" dirty="0">
              <a:solidFill>
                <a:srgbClr val="FF0000"/>
              </a:solidFill>
              <a:sym typeface="Wingdings 2" pitchFamily="18" charset="2"/>
            </a:endParaRPr>
          </a:p>
          <a:p>
            <a:pPr marL="171450" lvl="0" indent="-171450" eaLnBrk="0" fontAlgn="base" hangingPunct="0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ym typeface="Wingdings 2" pitchFamily="18" charset="2"/>
              </a:rPr>
              <a:t>2-2 </a:t>
            </a:r>
            <a:r>
              <a:rPr lang="ko-KR" altLang="en-US" sz="1000" b="1" dirty="0" smtClean="0">
                <a:sym typeface="Wingdings 2" pitchFamily="18" charset="2"/>
              </a:rPr>
              <a:t>조회수 </a:t>
            </a:r>
            <a:endParaRPr lang="en-US" altLang="ko-KR" sz="1000" b="1" dirty="0" smtClean="0">
              <a:sym typeface="Wingdings 2" pitchFamily="18" charset="2"/>
            </a:endParaRPr>
          </a:p>
          <a:p>
            <a:pPr eaLnBrk="0" fontAlgn="base" hangingPunct="0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000" dirty="0" smtClean="0">
                <a:solidFill>
                  <a:srgbClr val="FF0000"/>
                </a:solidFill>
                <a:sym typeface="Wingdings 2" pitchFamily="18" charset="2"/>
              </a:rPr>
              <a:t>- </a:t>
            </a:r>
            <a:r>
              <a:rPr lang="ko-KR" altLang="en-US" sz="1000" dirty="0" smtClean="0">
                <a:solidFill>
                  <a:srgbClr val="FF0000"/>
                </a:solidFill>
                <a:sym typeface="Wingdings 2" pitchFamily="18" charset="2"/>
              </a:rPr>
              <a:t>모비두 </a:t>
            </a:r>
            <a:r>
              <a:rPr lang="ko-KR" altLang="en-US" sz="1000" dirty="0">
                <a:solidFill>
                  <a:srgbClr val="FF0000"/>
                </a:solidFill>
                <a:sym typeface="Wingdings 2" pitchFamily="18" charset="2"/>
              </a:rPr>
              <a:t>커스터마이징 </a:t>
            </a:r>
            <a:endParaRPr lang="en-US" altLang="ko-KR" sz="1000" dirty="0" smtClean="0">
              <a:solidFill>
                <a:srgbClr val="FF0000"/>
              </a:solidFill>
              <a:sym typeface="Wingdings 2" pitchFamily="18" charset="2"/>
            </a:endParaRPr>
          </a:p>
          <a:p>
            <a:pPr marL="171450" lvl="0" indent="-171450" eaLnBrk="0" fontAlgn="base" hangingPunct="0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b="1" dirty="0">
                <a:sym typeface="Wingdings 2" pitchFamily="18" charset="2"/>
              </a:rPr>
              <a:t>2-3 </a:t>
            </a:r>
            <a:r>
              <a:rPr lang="ko-KR" altLang="en-US" sz="1000" b="1" dirty="0">
                <a:sym typeface="Wingdings 2" pitchFamily="18" charset="2"/>
              </a:rPr>
              <a:t>제품정보 </a:t>
            </a:r>
            <a:endParaRPr lang="en-US" altLang="ko-KR" sz="1000" b="1" dirty="0">
              <a:sym typeface="Wingdings 2" pitchFamily="18" charset="2"/>
            </a:endParaRPr>
          </a:p>
          <a:p>
            <a:pPr lvl="0" eaLnBrk="0" fontAlgn="base" hangingPunct="0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FF0000"/>
                </a:solidFill>
                <a:sym typeface="Wingdings 2" pitchFamily="18" charset="2"/>
              </a:rPr>
              <a:t> - </a:t>
            </a:r>
            <a:r>
              <a:rPr lang="ko-KR" altLang="en-US" sz="1000" dirty="0">
                <a:solidFill>
                  <a:srgbClr val="FF0000"/>
                </a:solidFill>
                <a:sym typeface="Wingdings 2" pitchFamily="18" charset="2"/>
              </a:rPr>
              <a:t>이미지</a:t>
            </a:r>
            <a:r>
              <a:rPr lang="en-US" altLang="ko-KR" sz="1000" dirty="0">
                <a:solidFill>
                  <a:srgbClr val="FF0000"/>
                </a:solidFill>
                <a:sym typeface="Wingdings 2" pitchFamily="18" charset="2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sym typeface="Wingdings 2" pitchFamily="18" charset="2"/>
              </a:rPr>
              <a:t>제품명만 노출</a:t>
            </a:r>
            <a:endParaRPr lang="en-US" altLang="ko-KR" sz="1000" dirty="0">
              <a:solidFill>
                <a:srgbClr val="FF0000"/>
              </a:solidFill>
              <a:sym typeface="Wingdings 2" pitchFamily="18" charset="2"/>
            </a:endParaRPr>
          </a:p>
          <a:p>
            <a:pPr marL="171450" lvl="0" indent="-171450" eaLnBrk="0" fontAlgn="base" hangingPunct="0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b="1" dirty="0">
                <a:sym typeface="Wingdings 2" pitchFamily="18" charset="2"/>
              </a:rPr>
              <a:t>2-4 </a:t>
            </a:r>
            <a:r>
              <a:rPr lang="ko-KR" altLang="en-US" sz="1000" b="1" dirty="0">
                <a:sym typeface="Wingdings 2" pitchFamily="18" charset="2"/>
              </a:rPr>
              <a:t>라이브진행일 </a:t>
            </a:r>
            <a:endParaRPr lang="en-US" altLang="ko-KR" sz="1000" b="1" dirty="0">
              <a:sym typeface="Wingdings 2" pitchFamily="18" charset="2"/>
            </a:endParaRPr>
          </a:p>
          <a:p>
            <a:pPr lvl="0" eaLnBrk="0" fontAlgn="base" hangingPunct="0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000" b="1" dirty="0">
                <a:sym typeface="Wingdings 2" pitchFamily="18" charset="2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sym typeface="Wingdings 2" pitchFamily="18" charset="2"/>
              </a:rPr>
              <a:t>- </a:t>
            </a:r>
            <a:r>
              <a:rPr lang="ko-KR" altLang="en-US" sz="1000" dirty="0">
                <a:solidFill>
                  <a:srgbClr val="FF0000"/>
                </a:solidFill>
                <a:sym typeface="Wingdings 2" pitchFamily="18" charset="2"/>
              </a:rPr>
              <a:t>모비두 </a:t>
            </a:r>
            <a:r>
              <a:rPr lang="ko-KR" altLang="en-US" sz="1000" dirty="0" smtClean="0">
                <a:solidFill>
                  <a:srgbClr val="FF0000"/>
                </a:solidFill>
                <a:sym typeface="Wingdings 2" pitchFamily="18" charset="2"/>
              </a:rPr>
              <a:t>커스터마이징</a:t>
            </a:r>
            <a:endParaRPr lang="en-US" altLang="ko-KR" sz="1000" b="1" dirty="0" smtClean="0">
              <a:sym typeface="Wingdings 2" pitchFamily="18" charset="2"/>
            </a:endParaRPr>
          </a:p>
          <a:p>
            <a:pPr marL="171450" lvl="0" indent="-171450" eaLnBrk="0" fontAlgn="base" hangingPunct="0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ym typeface="Wingdings 2" pitchFamily="18" charset="2"/>
              </a:rPr>
              <a:t>2-5 </a:t>
            </a:r>
            <a:r>
              <a:rPr lang="ko-KR" altLang="en-US" sz="1000" b="1" dirty="0">
                <a:sym typeface="Wingdings 2" pitchFamily="18" charset="2"/>
              </a:rPr>
              <a:t>당첨자 발표 </a:t>
            </a:r>
            <a:endParaRPr lang="en-US" altLang="ko-KR" sz="1000" b="1" dirty="0">
              <a:sym typeface="Wingdings 2" pitchFamily="18" charset="2"/>
            </a:endParaRPr>
          </a:p>
          <a:p>
            <a:pPr lvl="0" eaLnBrk="0" fontAlgn="base" hangingPunct="0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1000" b="1" dirty="0">
                <a:sym typeface="Wingdings 2" pitchFamily="18" charset="2"/>
              </a:rPr>
              <a:t> - </a:t>
            </a:r>
            <a:r>
              <a:rPr lang="ko-KR" altLang="en-US" sz="1000" dirty="0">
                <a:sym typeface="Wingdings 2" pitchFamily="18" charset="2"/>
              </a:rPr>
              <a:t>클릭시 연결 링크로 이동 </a:t>
            </a:r>
            <a:r>
              <a:rPr lang="en-US" altLang="ko-KR" sz="1000" dirty="0">
                <a:sym typeface="Wingdings 2" pitchFamily="18" charset="2"/>
              </a:rPr>
              <a:t>(</a:t>
            </a:r>
            <a:r>
              <a:rPr lang="ko-KR" altLang="en-US" sz="1000" dirty="0">
                <a:sym typeface="Wingdings 2" pitchFamily="18" charset="2"/>
              </a:rPr>
              <a:t>해당 공지사항 앵커</a:t>
            </a:r>
            <a:r>
              <a:rPr lang="en-US" altLang="ko-KR" sz="1000" dirty="0">
                <a:sym typeface="Wingdings 2" pitchFamily="18" charset="2"/>
              </a:rPr>
              <a:t>/</a:t>
            </a:r>
            <a:r>
              <a:rPr lang="ko-KR" altLang="en-US" sz="1000" dirty="0">
                <a:sym typeface="Wingdings 2" pitchFamily="18" charset="2"/>
              </a:rPr>
              <a:t>열람상태로 이동</a:t>
            </a:r>
            <a:r>
              <a:rPr lang="en-US" altLang="ko-KR" sz="1000" dirty="0">
                <a:sym typeface="Wingdings 2" pitchFamily="18" charset="2"/>
              </a:rPr>
              <a:t>)</a:t>
            </a:r>
          </a:p>
          <a:p>
            <a:pPr lvl="0" eaLnBrk="0" fontAlgn="base" hangingPunct="0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000" dirty="0">
                <a:sym typeface="Wingdings 2" pitchFamily="18" charset="2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sym typeface="Wingdings 2" pitchFamily="18" charset="2"/>
              </a:rPr>
              <a:t>- </a:t>
            </a:r>
            <a:r>
              <a:rPr lang="ko-KR" altLang="en-US" sz="1000" dirty="0">
                <a:solidFill>
                  <a:srgbClr val="FF0000"/>
                </a:solidFill>
                <a:sym typeface="Wingdings 2" pitchFamily="18" charset="2"/>
              </a:rPr>
              <a:t>모비두 커스터마이징 </a:t>
            </a:r>
            <a:endParaRPr lang="en-US" altLang="ko-KR" sz="1000" dirty="0">
              <a:solidFill>
                <a:srgbClr val="FF0000"/>
              </a:solidFill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54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라이브 알림 </a:t>
            </a:r>
            <a:r>
              <a:rPr lang="ko-KR" altLang="en-US" dirty="0" smtClean="0"/>
              <a:t>신청 철회</a:t>
            </a:r>
            <a:endParaRPr lang="ko-KR" altLang="en-US" dirty="0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37018" y="3069425"/>
          <a:ext cx="2137356" cy="11501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3735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5011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435882" y="3867247"/>
            <a:ext cx="1049726" cy="352295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495600" y="3867247"/>
            <a:ext cx="1071245" cy="352295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알림 받지 않기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453009" y="3218210"/>
            <a:ext cx="22266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알림받기를 취소하시겠습니까</a:t>
            </a:r>
            <a:r>
              <a:rPr lang="en-US" altLang="ko-KR" sz="900" b="1" dirty="0" smtClean="0"/>
              <a:t>? </a:t>
            </a:r>
          </a:p>
          <a:p>
            <a:r>
              <a:rPr lang="ko-KR" altLang="en-US" sz="900" b="1" dirty="0" smtClean="0"/>
              <a:t>취소 시</a:t>
            </a:r>
            <a:r>
              <a:rPr lang="en-US" altLang="ko-KR" sz="900" b="1" dirty="0" smtClean="0"/>
              <a:t>, </a:t>
            </a:r>
            <a:r>
              <a:rPr lang="ko-KR" altLang="en-US" sz="900" b="1" dirty="0" smtClean="0"/>
              <a:t>라이브 오픈 알림을 </a:t>
            </a:r>
            <a:endParaRPr lang="en-US" altLang="ko-KR" sz="900" b="1" dirty="0" smtClean="0"/>
          </a:p>
          <a:p>
            <a:r>
              <a:rPr lang="ko-KR" altLang="en-US" sz="900" b="1" dirty="0" smtClean="0"/>
              <a:t>받을 수 없습니다</a:t>
            </a:r>
            <a:r>
              <a:rPr lang="en-US" altLang="ko-KR" sz="900" b="1" dirty="0" smtClean="0"/>
              <a:t>.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302866" y="306942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0" name="직사각형 59"/>
          <p:cNvSpPr/>
          <p:nvPr/>
        </p:nvSpPr>
        <p:spPr>
          <a:xfrm>
            <a:off x="1435881" y="2810041"/>
            <a:ext cx="26814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알림 설정 상태에서 알림 받는중 버튼 탭시</a:t>
            </a:r>
            <a:r>
              <a:rPr lang="en-US" altLang="ko-KR" sz="800" dirty="0" smtClean="0"/>
              <a:t>&gt; </a:t>
            </a:r>
            <a:endParaRPr lang="ko-KR" altLang="en-US" sz="800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42529" y="3069426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4332537" y="3392237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알림신청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취소가 완료되었습니다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348108" y="3841342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061093" y="306942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5" name="직사각형 64"/>
          <p:cNvSpPr/>
          <p:nvPr/>
        </p:nvSpPr>
        <p:spPr>
          <a:xfrm>
            <a:off x="4343365" y="2810041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알림받기 취소 완료 시</a:t>
            </a:r>
            <a:r>
              <a:rPr lang="en-US" altLang="ko-KR" sz="800" dirty="0" smtClean="0"/>
              <a:t>&gt;</a:t>
            </a:r>
            <a:endParaRPr lang="ko-KR" altLang="en-US" sz="800" dirty="0"/>
          </a:p>
        </p:txBody>
      </p:sp>
      <p:sp>
        <p:nvSpPr>
          <p:cNvPr id="66" name="직사각형 65"/>
          <p:cNvSpPr/>
          <p:nvPr/>
        </p:nvSpPr>
        <p:spPr>
          <a:xfrm>
            <a:off x="4342530" y="3169794"/>
            <a:ext cx="19862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 </a:t>
            </a:r>
            <a:endParaRPr lang="ko-KR" altLang="en-US" sz="900" b="1" dirty="0"/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38" y="29614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6140803" y="3987076"/>
            <a:ext cx="507091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548791" y="3882182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카카오톡 또는 문자로 알림 발송</a:t>
            </a:r>
            <a:endParaRPr lang="ko-KR" altLang="en-US" sz="8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2139258" y="4149080"/>
            <a:ext cx="0" cy="47036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1488511" y="4646980"/>
            <a:ext cx="130149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팝업닫기</a:t>
            </a:r>
            <a:endParaRPr lang="ko-KR" altLang="en-US" sz="800" dirty="0"/>
          </a:p>
        </p:txBody>
      </p:sp>
      <p:cxnSp>
        <p:nvCxnSpPr>
          <p:cNvPr id="72" name="꺾인 연결선 71"/>
          <p:cNvCxnSpPr/>
          <p:nvPr/>
        </p:nvCxnSpPr>
        <p:spPr>
          <a:xfrm rot="5400000" flipH="1" flipV="1">
            <a:off x="4354682" y="3234013"/>
            <a:ext cx="90200" cy="1920333"/>
          </a:xfrm>
          <a:prstGeom prst="bentConnector3">
            <a:avLst>
              <a:gd name="adj1" fmla="val -253437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332537" y="3541376"/>
            <a:ext cx="116249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철회 일자 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: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0000-00-00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9218" y="2730096"/>
            <a:ext cx="18087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&lt;</a:t>
            </a:r>
            <a:r>
              <a:rPr lang="ko-KR" altLang="en-US" sz="800" dirty="0" smtClean="0"/>
              <a:t>로그인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알림설정</a:t>
            </a:r>
            <a:r>
              <a:rPr lang="en-US" altLang="ko-KR" sz="800" dirty="0" smtClean="0"/>
              <a:t>ON&gt;</a:t>
            </a:r>
            <a:endParaRPr lang="en-US" altLang="ko-KR" sz="800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9881" y="2930321"/>
            <a:ext cx="700168" cy="25737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b="1" spc="-15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  받는 중 </a:t>
            </a:r>
            <a:endParaRPr lang="en-US" altLang="ko-KR" sz="800" b="1" spc="-15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9217" y="434137"/>
            <a:ext cx="18087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미로그인</a:t>
            </a:r>
            <a:r>
              <a:rPr lang="en-US" altLang="ko-KR" sz="800" dirty="0" smtClean="0"/>
              <a:t>&gt;</a:t>
            </a:r>
            <a:endParaRPr lang="en-US" altLang="ko-KR" sz="8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159880" y="634362"/>
            <a:ext cx="700168" cy="257371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800" b="1" spc="-150" dirty="0" smtClean="0">
                <a:solidFill>
                  <a:prstClr val="white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알림  받기 </a:t>
            </a:r>
            <a:endParaRPr lang="en-US" altLang="ko-KR" sz="800" b="1" spc="-150" dirty="0">
              <a:solidFill>
                <a:prstClr val="white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53008" y="638016"/>
          <a:ext cx="2124665" cy="11501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24665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5011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451871" y="1435838"/>
            <a:ext cx="1091951" cy="352295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485607" y="1435838"/>
            <a:ext cx="1081238" cy="352295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298115" y="64515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84" name="직사각형 83"/>
          <p:cNvSpPr/>
          <p:nvPr/>
        </p:nvSpPr>
        <p:spPr>
          <a:xfrm>
            <a:off x="1486243" y="718051"/>
            <a:ext cx="22266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85" name="직사각형 84"/>
          <p:cNvSpPr/>
          <p:nvPr/>
        </p:nvSpPr>
        <p:spPr>
          <a:xfrm>
            <a:off x="1486243" y="1017339"/>
            <a:ext cx="20895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로그인이 필요한 기능입니다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로그인 하시겠습니까</a:t>
            </a:r>
            <a:r>
              <a:rPr lang="en-US" altLang="ko-KR" sz="800" dirty="0" smtClean="0"/>
              <a:t>? </a:t>
            </a:r>
            <a:endParaRPr lang="ko-KR" altLang="en-US" sz="800" dirty="0"/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074" y="5407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27319" y="1504263"/>
            <a:ext cx="11817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로그인페이지로 이동</a:t>
            </a:r>
            <a:endParaRPr lang="en-US" altLang="ko-KR" sz="800" dirty="0"/>
          </a:p>
        </p:txBody>
      </p:sp>
      <p:cxnSp>
        <p:nvCxnSpPr>
          <p:cNvPr id="88" name="직선 화살표 연결선 87"/>
          <p:cNvCxnSpPr>
            <a:endCxn id="87" idx="1"/>
          </p:cNvCxnSpPr>
          <p:nvPr/>
        </p:nvCxnSpPr>
        <p:spPr>
          <a:xfrm>
            <a:off x="3315658" y="1611985"/>
            <a:ext cx="511661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849279" y="775462"/>
            <a:ext cx="46351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849279" y="3069424"/>
            <a:ext cx="46351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207693</TotalTime>
  <Words>1838</Words>
  <Application>Microsoft Office PowerPoint</Application>
  <PresentationFormat>와이드스크린</PresentationFormat>
  <Paragraphs>460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Pretendard</vt:lpstr>
      <vt:lpstr>Pretendard Light</vt:lpstr>
      <vt:lpstr>굴림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메뉴구조도 (TO-BE)</vt:lpstr>
      <vt:lpstr>LIVE</vt:lpstr>
      <vt:lpstr>LIVE</vt:lpstr>
      <vt:lpstr>LIVE</vt:lpstr>
      <vt:lpstr>LIVE</vt:lpstr>
      <vt:lpstr>모비두 영역</vt:lpstr>
      <vt:lpstr>라이브 알림 신청 철회</vt:lpstr>
      <vt:lpstr>라이브 알림 신청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4006</cp:revision>
  <cp:lastPrinted>2022-10-17T06:12:39Z</cp:lastPrinted>
  <dcterms:created xsi:type="dcterms:W3CDTF">2018-04-18T08:51:39Z</dcterms:created>
  <dcterms:modified xsi:type="dcterms:W3CDTF">2024-06-05T08:55:50Z</dcterms:modified>
</cp:coreProperties>
</file>