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3" r:id="rId3"/>
    <p:sldId id="1421" r:id="rId4"/>
    <p:sldId id="1558" r:id="rId5"/>
    <p:sldId id="1514" r:id="rId6"/>
    <p:sldId id="1497" r:id="rId7"/>
    <p:sldId id="1534" r:id="rId8"/>
    <p:sldId id="1510" r:id="rId9"/>
    <p:sldId id="1500" r:id="rId10"/>
    <p:sldId id="1556" r:id="rId11"/>
    <p:sldId id="1555" r:id="rId12"/>
    <p:sldId id="1551" r:id="rId13"/>
    <p:sldId id="1542" r:id="rId14"/>
    <p:sldId id="1552" r:id="rId15"/>
    <p:sldId id="1507" r:id="rId16"/>
    <p:sldId id="1557" r:id="rId17"/>
    <p:sldId id="1516" r:id="rId18"/>
    <p:sldId id="1515" r:id="rId19"/>
    <p:sldId id="1559" r:id="rId20"/>
    <p:sldId id="1517" r:id="rId21"/>
    <p:sldId id="1560" r:id="rId22"/>
    <p:sldId id="1532" r:id="rId23"/>
    <p:sldId id="1522" r:id="rId24"/>
    <p:sldId id="1561" r:id="rId25"/>
    <p:sldId id="1520" r:id="rId26"/>
    <p:sldId id="1527" r:id="rId27"/>
    <p:sldId id="1550" r:id="rId28"/>
    <p:sldId id="1533" r:id="rId29"/>
    <p:sldId id="1530" r:id="rId30"/>
    <p:sldId id="1529" r:id="rId31"/>
    <p:sldId id="1549" r:id="rId32"/>
    <p:sldId id="1531" r:id="rId33"/>
    <p:sldId id="1548" r:id="rId34"/>
    <p:sldId id="1541" r:id="rId35"/>
    <p:sldId id="1562" r:id="rId36"/>
    <p:sldId id="1536" r:id="rId37"/>
    <p:sldId id="1537" r:id="rId38"/>
    <p:sldId id="1519" r:id="rId3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메뉴구조도" id="{FC12D408-FD0C-4419-B016-17B2620E42A5}">
          <p14:sldIdLst>
            <p14:sldId id="1421"/>
          </p14:sldIdLst>
        </p14:section>
        <p14:section name="마이샵관리" id="{889F79C2-5F78-44C5-BEAF-CA18020F4105}">
          <p14:sldIdLst>
            <p14:sldId id="1558"/>
            <p14:sldId id="1514"/>
            <p14:sldId id="1497"/>
            <p14:sldId id="1534"/>
            <p14:sldId id="1510"/>
            <p14:sldId id="1500"/>
            <p14:sldId id="1556"/>
            <p14:sldId id="1555"/>
            <p14:sldId id="1551"/>
          </p14:sldIdLst>
        </p14:section>
        <p14:section name="임직원인증" id="{B59A2EA4-ADBB-478F-AF4D-50300959C345}">
          <p14:sldIdLst>
            <p14:sldId id="1542"/>
            <p14:sldId id="1552"/>
            <p14:sldId id="1507"/>
            <p14:sldId id="1557"/>
            <p14:sldId id="1516"/>
            <p14:sldId id="1515"/>
          </p14:sldIdLst>
        </p14:section>
        <p14:section name="고객센터" id="{0B45B35B-2123-4290-B138-90070062D7CC}">
          <p14:sldIdLst>
            <p14:sldId id="1559"/>
            <p14:sldId id="1517"/>
          </p14:sldIdLst>
        </p14:section>
        <p14:section name="FAQ" id="{49FF149C-5BD5-4099-B38B-BED159FA133F}">
          <p14:sldIdLst>
            <p14:sldId id="1560"/>
            <p14:sldId id="1532"/>
            <p14:sldId id="1522"/>
          </p14:sldIdLst>
        </p14:section>
        <p14:section name="1:1고객상담" id="{C8E9C323-5F92-4375-A161-0040524DEECC}">
          <p14:sldIdLst>
            <p14:sldId id="1561"/>
            <p14:sldId id="1520"/>
            <p14:sldId id="1527"/>
            <p14:sldId id="1550"/>
            <p14:sldId id="1533"/>
            <p14:sldId id="1530"/>
            <p14:sldId id="1529"/>
            <p14:sldId id="1549"/>
            <p14:sldId id="1531"/>
            <p14:sldId id="1548"/>
            <p14:sldId id="1541"/>
          </p14:sldIdLst>
        </p14:section>
        <p14:section name="공지사항" id="{03E4D315-65AB-40D4-A4CC-A1EB10A4081D}">
          <p14:sldIdLst>
            <p14:sldId id="1562"/>
            <p14:sldId id="1536"/>
            <p14:sldId id="1537"/>
          </p14:sldIdLst>
        </p14:section>
        <p14:section name="전자공고" id="{214293D9-934D-4E7D-82A4-2329D9E027F2}">
          <p14:sldIdLst>
            <p14:sldId id="15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9BC70"/>
    <a:srgbClr val="F5F5F5"/>
    <a:srgbClr val="9900CC"/>
    <a:srgbClr val="CC00CC"/>
    <a:srgbClr val="FF33CC"/>
    <a:srgbClr val="000000"/>
    <a:srgbClr val="E9FBF1"/>
    <a:srgbClr val="DCF8E9"/>
    <a:srgbClr val="BDF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704" autoAdjust="0"/>
  </p:normalViewPr>
  <p:slideViewPr>
    <p:cSldViewPr>
      <p:cViewPr varScale="1">
        <p:scale>
          <a:sx n="110" d="100"/>
          <a:sy n="110" d="100"/>
        </p:scale>
        <p:origin x="1171" y="72"/>
      </p:cViewPr>
      <p:guideLst>
        <p:guide orient="horz" pos="572"/>
        <p:guide pos="3205"/>
        <p:guide pos="574"/>
        <p:guide orient="horz" pos="4156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3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pps.apple.com/kr/app/%EC%9D%B4%EB%8B%88%EC%8A%A4%ED%94%84%EB%A6%AC-%EA%B3%B5%EC%8B%9D-%EC%87%BC%ED%95%91%EC%95%B1/id575465818?ls=1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smtClean="0">
                <a:latin typeface="+mj-ea"/>
              </a:rPr>
              <a:t>innisfree_FO</a:t>
            </a:r>
            <a:r>
              <a:rPr lang="ko-KR" altLang="en-US" sz="2800" dirty="0">
                <a:latin typeface="+mj-ea"/>
              </a:rPr>
              <a:t>리뉴얼</a:t>
            </a:r>
            <a:r>
              <a:rPr lang="en-US" altLang="ko-KR" sz="2800" dirty="0"/>
              <a:t>_</a:t>
            </a:r>
            <a:r>
              <a:rPr lang="en-US" altLang="ko-KR" sz="2800" dirty="0" smtClean="0"/>
              <a:t>MO_</a:t>
            </a:r>
            <a:r>
              <a:rPr lang="ko-KR" altLang="en-US" sz="2800" dirty="0" smtClean="0">
                <a:latin typeface="+mj-ea"/>
              </a:rPr>
              <a:t>마이샵관리</a:t>
            </a:r>
            <a:r>
              <a:rPr lang="en-US" altLang="ko-KR" sz="2800" dirty="0" smtClean="0">
                <a:latin typeface="+mj-ea"/>
              </a:rPr>
              <a:t>,</a:t>
            </a:r>
            <a:r>
              <a:rPr lang="ko-KR" altLang="en-US" sz="2800" dirty="0" smtClean="0">
                <a:latin typeface="+mj-ea"/>
              </a:rPr>
              <a:t>임직원인증</a:t>
            </a:r>
            <a:r>
              <a:rPr lang="en-US" altLang="ko-KR" sz="2800" dirty="0" smtClean="0">
                <a:latin typeface="+mj-ea"/>
              </a:rPr>
              <a:t>,</a:t>
            </a:r>
            <a:r>
              <a:rPr lang="ko-KR" altLang="en-US" sz="2800" dirty="0" smtClean="0">
                <a:latin typeface="+mj-ea"/>
              </a:rPr>
              <a:t>고객센터 </a:t>
            </a:r>
            <a:r>
              <a:rPr lang="ko-KR" altLang="en-US" sz="2800" dirty="0" err="1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28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0.91 / 2024-06-10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고하나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마이샵 등록하기 팝업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IN_MO_MYP_01_86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86920" y="3811101"/>
            <a:ext cx="2978271" cy="996260"/>
          </a:xfrm>
          <a:prstGeom prst="rect">
            <a:avLst/>
          </a:prstGeom>
          <a:solidFill>
            <a:srgbClr val="E9F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6650"/>
              </p:ext>
            </p:extLst>
          </p:nvPr>
        </p:nvGraphicFramePr>
        <p:xfrm>
          <a:off x="777382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660" y="788593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 등록하기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50380" y="117099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882326" y="2089882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매장 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7972" y="1375816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검색</a:t>
            </a:r>
            <a:endParaRPr lang="ko-KR" altLang="en-US" sz="900" b="1" dirty="0"/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31224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19701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31224" y="2089882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매장명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8133" y="2547102"/>
            <a:ext cx="271647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dirty="0" smtClean="0"/>
              <a:t>총 </a:t>
            </a:r>
            <a:r>
              <a:rPr lang="en-US" altLang="ko-KR" sz="700" b="1" dirty="0" smtClean="0">
                <a:solidFill>
                  <a:srgbClr val="29BC70"/>
                </a:solidFill>
              </a:rPr>
              <a:t>337</a:t>
            </a:r>
            <a:r>
              <a:rPr lang="ko-KR" altLang="en-US" sz="700" b="1" dirty="0" smtClean="0">
                <a:solidFill>
                  <a:srgbClr val="29BC70"/>
                </a:solidFill>
              </a:rPr>
              <a:t>개 </a:t>
            </a:r>
            <a:r>
              <a:rPr lang="ko-KR" altLang="en-US" sz="700" b="1" dirty="0" smtClean="0"/>
              <a:t>매장이 검색되었습니다</a:t>
            </a:r>
            <a:r>
              <a:rPr lang="en-US" altLang="ko-KR" sz="700" b="1" dirty="0" smtClean="0"/>
              <a:t>. </a:t>
            </a:r>
            <a:endParaRPr lang="ko-KR" altLang="en-US" sz="700" b="1" dirty="0"/>
          </a:p>
        </p:txBody>
      </p:sp>
      <p:sp>
        <p:nvSpPr>
          <p:cNvPr id="15" name="직사각형 14"/>
          <p:cNvSpPr/>
          <p:nvPr/>
        </p:nvSpPr>
        <p:spPr>
          <a:xfrm>
            <a:off x="1008307" y="2973893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이마트</a:t>
            </a:r>
            <a:r>
              <a:rPr lang="en-US" altLang="ko-KR" sz="900" b="1" dirty="0" smtClean="0"/>
              <a:t>_IF</a:t>
            </a:r>
            <a:r>
              <a:rPr lang="ko-KR" altLang="en-US" sz="900" b="1" dirty="0" smtClean="0"/>
              <a:t>용산점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0.5km</a:t>
            </a:r>
            <a:endParaRPr lang="ko-KR" alt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08308" y="3138264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065939" y="3191186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1878" y="3176331"/>
            <a:ext cx="176327" cy="2180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008307" y="3919742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IF </a:t>
            </a:r>
            <a:r>
              <a:rPr lang="ko-KR" altLang="en-US" sz="900" b="1" dirty="0" smtClean="0"/>
              <a:t>이태원점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2.2km</a:t>
            </a:r>
            <a:endParaRPr lang="ko-KR" alt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08308" y="4084113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065939" y="4137035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878" y="4122180"/>
            <a:ext cx="176327" cy="218026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759531" y="6400355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220687" y="6021288"/>
            <a:ext cx="1553206" cy="387660"/>
          </a:xfrm>
          <a:prstGeom prst="rect">
            <a:avLst/>
          </a:prstGeom>
          <a:solidFill>
            <a:srgbClr val="29BC7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47534" y="3959508"/>
            <a:ext cx="141198" cy="141198"/>
            <a:chOff x="4298618" y="1809084"/>
            <a:chExt cx="141198" cy="141198"/>
          </a:xfrm>
        </p:grpSpPr>
        <p:sp>
          <p:nvSpPr>
            <p:cNvPr id="26" name="타원 25"/>
            <p:cNvSpPr/>
            <p:nvPr/>
          </p:nvSpPr>
          <p:spPr>
            <a:xfrm>
              <a:off x="4298618" y="1809084"/>
              <a:ext cx="141198" cy="141198"/>
            </a:xfrm>
            <a:prstGeom prst="ellipse">
              <a:avLst/>
            </a:prstGeom>
            <a:solidFill>
              <a:srgbClr val="29BC70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333213" y="184367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/>
          <p:cNvCxnSpPr/>
          <p:nvPr/>
        </p:nvCxnSpPr>
        <p:spPr>
          <a:xfrm flipV="1">
            <a:off x="777382" y="3809881"/>
            <a:ext cx="2996511" cy="1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59531" y="2827011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27916" y="465134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47534" y="3015842"/>
            <a:ext cx="141198" cy="141198"/>
            <a:chOff x="4298618" y="1809084"/>
            <a:chExt cx="141198" cy="141198"/>
          </a:xfrm>
        </p:grpSpPr>
        <p:sp>
          <p:nvSpPr>
            <p:cNvPr id="35" name="타원 34"/>
            <p:cNvSpPr/>
            <p:nvPr/>
          </p:nvSpPr>
          <p:spPr>
            <a:xfrm>
              <a:off x="4298618" y="1809084"/>
              <a:ext cx="141198" cy="141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333213" y="184367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932" y="59232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86920" y="6021288"/>
            <a:ext cx="1553206" cy="3876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tx1"/>
                </a:solidFill>
              </a:rPr>
              <a:t>취소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805" y="59232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6898"/>
              </p:ext>
            </p:extLst>
          </p:nvPr>
        </p:nvGraphicFramePr>
        <p:xfrm>
          <a:off x="9000565" y="50652"/>
          <a:ext cx="3152540" cy="15515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5-3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등록 버튼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(5/30)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마이샵 기등록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한달 경과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변경안내팝업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(5-5)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마이샵 기등록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한달 이내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삭제불가안내팝업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(5-8)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등록한 마이샵 폐업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삭제안내팝업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(5-6)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마이샵 최초 등록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등록안내팝업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(5-7)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5-4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취소 버튼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팝업닫기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6324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17580"/>
              </p:ext>
            </p:extLst>
          </p:nvPr>
        </p:nvGraphicFramePr>
        <p:xfrm>
          <a:off x="4490630" y="1039712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4480638" y="1444087"/>
            <a:ext cx="2818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dirty="0" smtClean="0"/>
              <a:t>마이샵으로 등록하시겠습니까</a:t>
            </a:r>
            <a:r>
              <a:rPr lang="en-US" altLang="ko-KR" sz="800" dirty="0" smtClean="0"/>
              <a:t>? </a:t>
            </a:r>
            <a:endParaRPr lang="en-US" altLang="ko-KR" sz="800" dirty="0"/>
          </a:p>
          <a:p>
            <a:pPr>
              <a:lnSpc>
                <a:spcPts val="1200"/>
              </a:lnSpc>
            </a:pPr>
            <a:r>
              <a:rPr lang="ko-KR" altLang="en-US" sz="800" dirty="0" smtClean="0"/>
              <a:t>기존에 등록된 마이샵 정보는 자동 삭제됩니다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89493" y="2039149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790986" y="2039149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6621" y="1188498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48" name="직사각형 47"/>
          <p:cNvSpPr/>
          <p:nvPr/>
        </p:nvSpPr>
        <p:spPr>
          <a:xfrm>
            <a:off x="6877286" y="103971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47430"/>
              </p:ext>
            </p:extLst>
          </p:nvPr>
        </p:nvGraphicFramePr>
        <p:xfrm>
          <a:off x="4490630" y="4761323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4480638" y="5261041"/>
            <a:ext cx="28183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dirty="0" smtClean="0"/>
              <a:t>마이샵으로 등록하시겠습니까</a:t>
            </a:r>
            <a:r>
              <a:rPr lang="en-US" altLang="ko-KR" sz="800" dirty="0" smtClean="0"/>
              <a:t>?</a:t>
            </a:r>
            <a:endParaRPr lang="en-US" altLang="ko-KR" sz="800" dirty="0"/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89493" y="5760760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790986" y="5760760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06621" y="4910109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54" name="직사각형 53"/>
          <p:cNvSpPr/>
          <p:nvPr/>
        </p:nvSpPr>
        <p:spPr>
          <a:xfrm>
            <a:off x="6877286" y="4761323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438447" y="765789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 smtClean="0"/>
              <a:t>&lt;</a:t>
            </a:r>
            <a:r>
              <a:rPr lang="ko-KR" altLang="en-US" sz="800" dirty="0"/>
              <a:t>마이샵 기등록 </a:t>
            </a:r>
            <a:r>
              <a:rPr lang="en-US" altLang="ko-KR" sz="800" dirty="0"/>
              <a:t>&amp; </a:t>
            </a:r>
            <a:r>
              <a:rPr lang="ko-KR" altLang="en-US" sz="800" dirty="0"/>
              <a:t>한달 </a:t>
            </a:r>
            <a:r>
              <a:rPr lang="ko-KR" altLang="en-US" sz="800" dirty="0" smtClean="0"/>
              <a:t>경과</a:t>
            </a:r>
            <a:r>
              <a:rPr lang="en-US" altLang="ko-KR" sz="800" dirty="0" smtClean="0"/>
              <a:t>&gt;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38447" y="4500733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 smtClean="0"/>
              <a:t>&lt;</a:t>
            </a:r>
            <a:r>
              <a:rPr lang="ko-KR" altLang="en-US" sz="800" dirty="0" smtClean="0"/>
              <a:t>마이샵 최초 등록</a:t>
            </a:r>
            <a:r>
              <a:rPr lang="en-US" altLang="ko-KR" sz="800" dirty="0" smtClean="0"/>
              <a:t>&gt;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73900"/>
              </p:ext>
            </p:extLst>
          </p:nvPr>
        </p:nvGraphicFramePr>
        <p:xfrm>
          <a:off x="4490630" y="2916800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4480638" y="3321175"/>
            <a:ext cx="2818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dirty="0" smtClean="0"/>
              <a:t>기존에 등록된 마이샵 정보를 삭제 후 </a:t>
            </a:r>
            <a:endParaRPr lang="en-US" altLang="ko-KR" sz="800" dirty="0" smtClean="0"/>
          </a:p>
          <a:p>
            <a:pPr>
              <a:lnSpc>
                <a:spcPts val="1200"/>
              </a:lnSpc>
            </a:pPr>
            <a:r>
              <a:rPr lang="ko-KR" altLang="en-US" sz="800" dirty="0" smtClean="0"/>
              <a:t>다시 등록해주세요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89494" y="3916237"/>
            <a:ext cx="2657348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506621" y="3065586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61" name="직사각형 60"/>
          <p:cNvSpPr/>
          <p:nvPr/>
        </p:nvSpPr>
        <p:spPr>
          <a:xfrm>
            <a:off x="6877286" y="291680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438447" y="2642877"/>
            <a:ext cx="4012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 smtClean="0"/>
              <a:t>&lt;</a:t>
            </a:r>
            <a:r>
              <a:rPr lang="ko-KR" altLang="en-US" sz="800" dirty="0" smtClean="0"/>
              <a:t>기등록 마이샵이 폐업</a:t>
            </a:r>
            <a:r>
              <a:rPr lang="en-US" altLang="ko-KR" sz="800" dirty="0" smtClean="0"/>
              <a:t>&gt;</a:t>
            </a: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621" y="9926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621" y="28612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621" y="46990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61233"/>
              </p:ext>
            </p:extLst>
          </p:nvPr>
        </p:nvGraphicFramePr>
        <p:xfrm>
          <a:off x="10234585" y="0"/>
          <a:ext cx="1957415" cy="70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05/30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7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등록 버튼 상세 정의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(5-3)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취소 버튼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(5-4)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55106"/>
              </p:ext>
            </p:extLst>
          </p:nvPr>
        </p:nvGraphicFramePr>
        <p:xfrm>
          <a:off x="9042226" y="2060395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9032234" y="2379284"/>
            <a:ext cx="2006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마이샵 변경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삭제는 마이샵 등록일</a:t>
            </a:r>
            <a:endParaRPr lang="en-US" altLang="ko-KR" sz="800" dirty="0" smtClean="0"/>
          </a:p>
          <a:p>
            <a:r>
              <a:rPr lang="ko-KR" altLang="en-US" sz="800" dirty="0" smtClean="0"/>
              <a:t>로부터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개월 후 하실 수 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6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047805" y="2832311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760790" y="206039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71" name="직사각형 70"/>
          <p:cNvSpPr/>
          <p:nvPr/>
        </p:nvSpPr>
        <p:spPr>
          <a:xfrm>
            <a:off x="9058217" y="2175790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7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677" y="19520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2169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/>
          <p:cNvSpPr/>
          <p:nvPr/>
        </p:nvSpPr>
        <p:spPr>
          <a:xfrm>
            <a:off x="5200484" y="3811101"/>
            <a:ext cx="2996959" cy="996260"/>
          </a:xfrm>
          <a:prstGeom prst="rect">
            <a:avLst/>
          </a:prstGeom>
          <a:solidFill>
            <a:srgbClr val="E9F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876874" y="2089882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매장 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788593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 등록하기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2074" y="1245628"/>
            <a:ext cx="2984978" cy="6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39416" y="1375816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검색</a:t>
            </a:r>
            <a:endParaRPr lang="ko-KR" altLang="en-US" sz="900" b="1" dirty="0"/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25772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14249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25772" y="2089882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매장명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209634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303912" y="788593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 등록하기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3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82632" y="117099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314578" y="2089882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매장 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90224" y="1375816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검색</a:t>
            </a:r>
            <a:endParaRPr lang="ko-KR" altLang="en-US" sz="900" b="1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463476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751953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463476" y="2089882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매장명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50385" y="2547102"/>
            <a:ext cx="271647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dirty="0" smtClean="0"/>
              <a:t>총 </a:t>
            </a:r>
            <a:r>
              <a:rPr lang="en-US" altLang="ko-KR" sz="700" b="1" dirty="0" smtClean="0">
                <a:solidFill>
                  <a:srgbClr val="29BC70"/>
                </a:solidFill>
              </a:rPr>
              <a:t>337</a:t>
            </a:r>
            <a:r>
              <a:rPr lang="ko-KR" altLang="en-US" sz="700" b="1" dirty="0" smtClean="0">
                <a:solidFill>
                  <a:srgbClr val="29BC70"/>
                </a:solidFill>
              </a:rPr>
              <a:t>개 </a:t>
            </a:r>
            <a:r>
              <a:rPr lang="ko-KR" altLang="en-US" sz="700" b="1" dirty="0" smtClean="0"/>
              <a:t>매장이 검색되었습니다</a:t>
            </a:r>
            <a:r>
              <a:rPr lang="en-US" altLang="ko-KR" sz="700" b="1" dirty="0" smtClean="0"/>
              <a:t>. </a:t>
            </a:r>
            <a:endParaRPr lang="ko-KR" altLang="en-US" sz="700" b="1" dirty="0"/>
          </a:p>
        </p:txBody>
      </p:sp>
      <p:sp>
        <p:nvSpPr>
          <p:cNvPr id="46" name="직사각형 45"/>
          <p:cNvSpPr/>
          <p:nvPr/>
        </p:nvSpPr>
        <p:spPr>
          <a:xfrm>
            <a:off x="5440559" y="2973893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이마트</a:t>
            </a:r>
            <a:r>
              <a:rPr lang="en-US" altLang="ko-KR" sz="900" b="1" dirty="0" smtClean="0"/>
              <a:t>_IF</a:t>
            </a:r>
            <a:r>
              <a:rPr lang="ko-KR" altLang="en-US" sz="900" b="1" dirty="0" smtClean="0"/>
              <a:t>용산점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0.5km</a:t>
            </a:r>
            <a:endParaRPr lang="ko-KR" alt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40560" y="3138264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498191" y="3191186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4130" y="3176331"/>
            <a:ext cx="176327" cy="218026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5440559" y="3919742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IF </a:t>
            </a:r>
            <a:r>
              <a:rPr lang="ko-KR" altLang="en-US" sz="900" b="1" dirty="0" smtClean="0"/>
              <a:t>이태원점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2.2km</a:t>
            </a:r>
            <a:endParaRPr lang="ko-KR" altLang="en-US" sz="9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440560" y="4084113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498191" y="4137035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130" y="4122180"/>
            <a:ext cx="176327" cy="218026"/>
          </a:xfrm>
          <a:prstGeom prst="rect">
            <a:avLst/>
          </a:prstGeom>
        </p:spPr>
      </p:pic>
      <p:cxnSp>
        <p:nvCxnSpPr>
          <p:cNvPr id="55" name="직선 연결선 54"/>
          <p:cNvCxnSpPr/>
          <p:nvPr/>
        </p:nvCxnSpPr>
        <p:spPr>
          <a:xfrm>
            <a:off x="5191783" y="6400355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652939" y="6021288"/>
            <a:ext cx="1553206" cy="387660"/>
          </a:xfrm>
          <a:prstGeom prst="rect">
            <a:avLst/>
          </a:prstGeom>
          <a:solidFill>
            <a:srgbClr val="29BC7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279786" y="3959508"/>
            <a:ext cx="141198" cy="141198"/>
            <a:chOff x="4298618" y="1809084"/>
            <a:chExt cx="141198" cy="141198"/>
          </a:xfrm>
        </p:grpSpPr>
        <p:sp>
          <p:nvSpPr>
            <p:cNvPr id="63" name="타원 62"/>
            <p:cNvSpPr/>
            <p:nvPr/>
          </p:nvSpPr>
          <p:spPr>
            <a:xfrm>
              <a:off x="4298618" y="1809084"/>
              <a:ext cx="141198" cy="141198"/>
            </a:xfrm>
            <a:prstGeom prst="ellipse">
              <a:avLst/>
            </a:prstGeom>
            <a:solidFill>
              <a:srgbClr val="29BC70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4333213" y="184367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마이샵 등록하기 팝업</a:t>
            </a:r>
            <a:endParaRPr lang="ko-KR" altLang="en-US" dirty="0"/>
          </a:p>
        </p:txBody>
      </p:sp>
      <p:sp>
        <p:nvSpPr>
          <p:cNvPr id="70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IN_MO_MYP_01_86</a:t>
            </a:r>
            <a:endParaRPr lang="ko-KR" altLang="en-US" dirty="0"/>
          </a:p>
        </p:txBody>
      </p:sp>
      <p:sp>
        <p:nvSpPr>
          <p:cNvPr id="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5191783" y="3809881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38" y="13456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224" y="13808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049" y="37418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8" y="15988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56" y="15988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8" y="20394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982" y="20394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55481" y="115025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5191783" y="2827011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60168" y="465134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984" y="25203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5279786" y="3015842"/>
            <a:ext cx="141198" cy="141198"/>
            <a:chOff x="4298618" y="1809084"/>
            <a:chExt cx="141198" cy="141198"/>
          </a:xfrm>
        </p:grpSpPr>
        <p:sp>
          <p:nvSpPr>
            <p:cNvPr id="95" name="타원 94"/>
            <p:cNvSpPr/>
            <p:nvPr/>
          </p:nvSpPr>
          <p:spPr>
            <a:xfrm>
              <a:off x="4298618" y="1809084"/>
              <a:ext cx="141198" cy="141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4333213" y="184367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051" y="32623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422" y="59232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34585" y="-7620"/>
          <a:ext cx="1957415" cy="70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 04/23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6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매장검색전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전체매장리스트 디폴트 노출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사업 확정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34585" y="240281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04/29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매장리스트 전시 방식 변경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디폴트 미노출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790562" y="3876419"/>
            <a:ext cx="30011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검색된 매장이 없습니다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34585" y="423838"/>
          <a:ext cx="1957415" cy="70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7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위치서비스미동의시 매장리스트 정렬 변경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(5)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5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219172" y="6021288"/>
            <a:ext cx="1553206" cy="3876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tx1"/>
                </a:solidFill>
              </a:rPr>
              <a:t>취소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761057" y="6400355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222212" y="6021288"/>
            <a:ext cx="1569531" cy="3876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696" y="59232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88446" y="6021288"/>
            <a:ext cx="1553206" cy="3876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tx1"/>
                </a:solidFill>
              </a:rPr>
              <a:t>취소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057" y="59232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7144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마이샵 등록하기</a:t>
            </a:r>
            <a:r>
              <a:rPr lang="en-US" altLang="ko-KR" dirty="0" smtClean="0"/>
              <a:t>/ </a:t>
            </a:r>
            <a:r>
              <a:rPr lang="ko-KR" altLang="en-US" dirty="0" smtClean="0"/>
              <a:t>매장 검색 프로세스 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4778141" y="2348880"/>
            <a:ext cx="35530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57393" y="908720"/>
          <a:ext cx="2664296" cy="20081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008125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3247401" y="1304680"/>
            <a:ext cx="28183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b="1" dirty="0" smtClean="0"/>
              <a:t>이니스프리 서비스 이용을 위해 다음의 앱 권한과 </a:t>
            </a:r>
            <a:endParaRPr lang="en-US" altLang="ko-KR" sz="800" b="1" dirty="0" smtClean="0"/>
          </a:p>
          <a:p>
            <a:pPr>
              <a:lnSpc>
                <a:spcPts val="1200"/>
              </a:lnSpc>
            </a:pPr>
            <a:r>
              <a:rPr lang="ko-KR" altLang="en-US" sz="800" b="1" dirty="0" smtClean="0"/>
              <a:t>약관동의가 필요합니다</a:t>
            </a:r>
            <a:r>
              <a:rPr lang="en-US" altLang="ko-KR" sz="800" b="1" dirty="0" smtClean="0"/>
              <a:t>. </a:t>
            </a:r>
          </a:p>
          <a:p>
            <a:pPr>
              <a:lnSpc>
                <a:spcPts val="1200"/>
              </a:lnSpc>
            </a:pPr>
            <a:endParaRPr lang="en-US" altLang="ko-KR" sz="800" dirty="0"/>
          </a:p>
          <a:p>
            <a:pPr>
              <a:lnSpc>
                <a:spcPts val="1200"/>
              </a:lnSpc>
            </a:pPr>
            <a:r>
              <a:rPr lang="ko-KR" altLang="en-US" sz="700" dirty="0" smtClean="0"/>
              <a:t>위치 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가까운매장검색 </a:t>
            </a:r>
            <a:endParaRPr lang="en-US" altLang="ko-KR" sz="700" dirty="0" smtClean="0"/>
          </a:p>
          <a:p>
            <a:pPr>
              <a:lnSpc>
                <a:spcPts val="1200"/>
              </a:lnSpc>
            </a:pPr>
            <a:r>
              <a:rPr lang="ko-KR" altLang="en-US" sz="700" dirty="0" smtClean="0"/>
              <a:t>권한 허용과 이용약관에 </a:t>
            </a:r>
            <a:r>
              <a:rPr lang="ko-KR" altLang="en-US" sz="700" dirty="0" err="1" smtClean="0"/>
              <a:t>동이하지</a:t>
            </a:r>
            <a:r>
              <a:rPr lang="ko-KR" altLang="en-US" sz="700" dirty="0" smtClean="0"/>
              <a:t> 않을 수 있습니다</a:t>
            </a:r>
            <a:r>
              <a:rPr lang="en-US" altLang="ko-KR" sz="700" dirty="0" smtClean="0"/>
              <a:t>. </a:t>
            </a:r>
          </a:p>
          <a:p>
            <a:pPr>
              <a:lnSpc>
                <a:spcPts val="1200"/>
              </a:lnSpc>
            </a:pPr>
            <a:r>
              <a:rPr lang="ko-KR" altLang="en-US" sz="700" dirty="0" smtClean="0"/>
              <a:t>동의하지 않은 경우 해당 기능을 사용할 수 없습니다</a:t>
            </a:r>
            <a:r>
              <a:rPr lang="en-US" altLang="ko-KR" sz="700" dirty="0" smtClean="0"/>
              <a:t>. </a:t>
            </a:r>
          </a:p>
          <a:p>
            <a:pPr>
              <a:lnSpc>
                <a:spcPts val="1200"/>
              </a:lnSpc>
            </a:pP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256256" y="2620282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허용안함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557749" y="2620282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승인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73384" y="1041678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53" name="직사각형 52"/>
          <p:cNvSpPr/>
          <p:nvPr/>
        </p:nvSpPr>
        <p:spPr>
          <a:xfrm>
            <a:off x="5644049" y="961486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55" name="직사각형 54"/>
          <p:cNvSpPr/>
          <p:nvPr/>
        </p:nvSpPr>
        <p:spPr>
          <a:xfrm>
            <a:off x="3348469" y="2328792"/>
            <a:ext cx="144016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487043" y="2288157"/>
            <a:ext cx="17716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위치기반서비스 이용약관 동의 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4955794" y="2301597"/>
            <a:ext cx="7565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7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전문보기</a:t>
            </a:r>
            <a:endParaRPr lang="ko-KR" altLang="en-US" sz="7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31327" y="4207190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17219" y="4282921"/>
            <a:ext cx="215396" cy="208216"/>
          </a:xfrm>
          <a:prstGeom prst="rect">
            <a:avLst/>
          </a:prstGeom>
        </p:spPr>
      </p:pic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1824" y="3487078"/>
          <a:ext cx="1986212" cy="114402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144029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4501832" y="3933572"/>
            <a:ext cx="2006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위치기반서비스 이용약관 동의 여부가  수정되었습니다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517403" y="4343107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30388" y="352919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8" name="직사각형 67"/>
          <p:cNvSpPr/>
          <p:nvPr/>
        </p:nvSpPr>
        <p:spPr>
          <a:xfrm>
            <a:off x="4501832" y="3620525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5801461" y="2780928"/>
            <a:ext cx="8192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6487680" y="4487107"/>
            <a:ext cx="453325" cy="762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416480" y="432723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사용자의 위치사용 허용여부 선택 </a:t>
            </a:r>
            <a:r>
              <a:rPr lang="ko-KR" altLang="en-US" sz="800" dirty="0" smtClean="0">
                <a:latin typeface="+mn-ea"/>
              </a:rPr>
              <a:t>팝업 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단말지원팝업</a:t>
            </a:r>
            <a:r>
              <a:rPr lang="en-US" altLang="ko-KR" sz="800" dirty="0" smtClean="0">
                <a:latin typeface="+mn-ea"/>
              </a:rPr>
              <a:t>)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11136558" y="4722325"/>
            <a:ext cx="1" cy="63619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0207750" y="5387372"/>
            <a:ext cx="18902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위치정보사용확인팝업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단말지원팝업</a:t>
            </a:r>
            <a:r>
              <a:rPr lang="en-US" altLang="ko-KR" sz="800" dirty="0" smtClean="0">
                <a:latin typeface="+mn-ea"/>
              </a:rPr>
              <a:t>)</a:t>
            </a:r>
          </a:p>
          <a:p>
            <a:r>
              <a:rPr lang="en-US" altLang="ko-KR" sz="800" i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800" i="1" dirty="0">
                <a:solidFill>
                  <a:srgbClr val="FF0000"/>
                </a:solidFill>
                <a:latin typeface="+mn-ea"/>
              </a:rPr>
              <a:t>단 최초 </a:t>
            </a:r>
            <a:r>
              <a:rPr lang="en-US" altLang="ko-KR" sz="800" i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800" i="1" dirty="0">
                <a:solidFill>
                  <a:srgbClr val="FF0000"/>
                </a:solidFill>
                <a:latin typeface="+mn-ea"/>
              </a:rPr>
              <a:t>회에 한하여 </a:t>
            </a:r>
            <a:r>
              <a:rPr lang="ko-KR" altLang="en-US" sz="800" i="1" dirty="0" smtClean="0">
                <a:solidFill>
                  <a:srgbClr val="FF0000"/>
                </a:solidFill>
                <a:latin typeface="+mn-ea"/>
              </a:rPr>
              <a:t>제공</a:t>
            </a:r>
            <a:r>
              <a:rPr lang="en-US" altLang="ko-KR" sz="800" dirty="0" smtClean="0">
                <a:latin typeface="+mn-ea"/>
              </a:rPr>
              <a:t> </a:t>
            </a:r>
            <a:endParaRPr lang="ko-KR" altLang="en-US" sz="800" dirty="0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3423302" y="2838230"/>
            <a:ext cx="1" cy="63619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다이아몬드 84"/>
          <p:cNvSpPr/>
          <p:nvPr/>
        </p:nvSpPr>
        <p:spPr>
          <a:xfrm>
            <a:off x="6939963" y="4053802"/>
            <a:ext cx="881850" cy="881850"/>
          </a:xfrm>
          <a:prstGeom prst="diamond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939963" y="4303952"/>
            <a:ext cx="88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위치사용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동의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설정 여부</a:t>
            </a:r>
            <a:endParaRPr lang="en-US" altLang="ko-KR" sz="800" dirty="0" smtClean="0"/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7821813" y="4494727"/>
            <a:ext cx="2522659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893821" y="4264547"/>
            <a:ext cx="88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최초설정</a:t>
            </a:r>
          </a:p>
        </p:txBody>
      </p:sp>
      <p:cxnSp>
        <p:nvCxnSpPr>
          <p:cNvPr id="89" name="직선 화살표 연결선 88"/>
          <p:cNvCxnSpPr>
            <a:stCxn id="85" idx="2"/>
          </p:cNvCxnSpPr>
          <p:nvPr/>
        </p:nvCxnSpPr>
        <p:spPr>
          <a:xfrm>
            <a:off x="7380888" y="4935652"/>
            <a:ext cx="0" cy="115764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087120" y="5274266"/>
            <a:ext cx="88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허용</a:t>
            </a:r>
            <a:endParaRPr lang="ko-KR" altLang="en-US" sz="800" dirty="0"/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6086" y="1984221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6626094" y="2298735"/>
            <a:ext cx="2006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위치기반서비스 이용약관 동의 후 </a:t>
            </a:r>
            <a:endParaRPr lang="en-US" altLang="ko-KR" sz="800" dirty="0" smtClean="0"/>
          </a:p>
          <a:p>
            <a:r>
              <a:rPr lang="ko-KR" altLang="en-US" sz="800" dirty="0" smtClean="0"/>
              <a:t>승인할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9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641665" y="2756137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354650" y="1984221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cxnSp>
        <p:nvCxnSpPr>
          <p:cNvPr id="100" name="직선 화살표 연결선 99"/>
          <p:cNvCxnSpPr/>
          <p:nvPr/>
        </p:nvCxnSpPr>
        <p:spPr>
          <a:xfrm flipH="1">
            <a:off x="5252251" y="2838230"/>
            <a:ext cx="1" cy="63619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54430" y="2250410"/>
            <a:ext cx="88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약관동의 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체크박스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미선택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43632" y="2961416"/>
            <a:ext cx="69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약관동의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체크박스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선택</a:t>
            </a:r>
            <a:endParaRPr lang="en-US" altLang="ko-KR" sz="8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10891677" y="4896625"/>
            <a:ext cx="88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허용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571638" y="3121647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마이샵 등록하기 버튼</a:t>
            </a:r>
            <a:r>
              <a:rPr lang="en-US" altLang="ko-KR" sz="800" dirty="0" smtClean="0"/>
              <a:t>&gt;</a:t>
            </a:r>
          </a:p>
          <a:p>
            <a:r>
              <a:rPr lang="ko-KR" altLang="en-US" sz="800" dirty="0" smtClean="0"/>
              <a:t>위치서비스 미사용 상태로 </a:t>
            </a:r>
            <a:endParaRPr lang="en-US" altLang="ko-KR" sz="800" dirty="0" smtClean="0"/>
          </a:p>
          <a:p>
            <a:r>
              <a:rPr lang="ko-KR" altLang="en-US" sz="800" dirty="0" smtClean="0"/>
              <a:t>마이샵 등록하기 팝업 노출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검색 버튼</a:t>
            </a:r>
            <a:r>
              <a:rPr lang="en-US" altLang="ko-KR" sz="800" dirty="0" smtClean="0"/>
              <a:t>&gt;</a:t>
            </a:r>
          </a:p>
          <a:p>
            <a:r>
              <a:rPr lang="ko-KR" altLang="en-US" sz="800" dirty="0" smtClean="0"/>
              <a:t>검색결과를 가나다순으로 노출</a:t>
            </a:r>
            <a:endParaRPr lang="ko-KR" altLang="en-US" sz="800" dirty="0"/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1" y="799471"/>
            <a:ext cx="1993207" cy="3768973"/>
          </a:xfrm>
          <a:prstGeom prst="rect">
            <a:avLst/>
          </a:prstGeom>
        </p:spPr>
      </p:pic>
      <p:cxnSp>
        <p:nvCxnSpPr>
          <p:cNvPr id="110" name="직선 화살표 연결선 109"/>
          <p:cNvCxnSpPr/>
          <p:nvPr/>
        </p:nvCxnSpPr>
        <p:spPr>
          <a:xfrm>
            <a:off x="1991544" y="1938045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/>
          <p:nvPr/>
        </p:nvCxnSpPr>
        <p:spPr>
          <a:xfrm rot="5400000" flipH="1" flipV="1">
            <a:off x="1143107" y="2513312"/>
            <a:ext cx="1624613" cy="474080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127362" y="1572086"/>
            <a:ext cx="956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위치기반서비스 이용약관 미동의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11424" y="5238417"/>
            <a:ext cx="956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위치기반서비스 이용약관 동의</a:t>
            </a:r>
            <a:endParaRPr lang="en-US" altLang="ko-KR" sz="800" dirty="0" smtClean="0"/>
          </a:p>
        </p:txBody>
      </p:sp>
      <p:cxnSp>
        <p:nvCxnSpPr>
          <p:cNvPr id="125" name="직선 화살표 연결선 124"/>
          <p:cNvCxnSpPr/>
          <p:nvPr/>
        </p:nvCxnSpPr>
        <p:spPr>
          <a:xfrm flipH="1">
            <a:off x="1019323" y="2075880"/>
            <a:ext cx="1" cy="303618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1718373" y="3767266"/>
            <a:ext cx="1" cy="134480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/>
          <p:nvPr/>
        </p:nvCxnSpPr>
        <p:spPr>
          <a:xfrm flipV="1">
            <a:off x="1924468" y="4505942"/>
            <a:ext cx="4696240" cy="889197"/>
          </a:xfrm>
          <a:prstGeom prst="bentConnector3">
            <a:avLst>
              <a:gd name="adj1" fmla="val 999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487680" y="6093296"/>
            <a:ext cx="17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마이샵 등록하기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검색 버튼</a:t>
            </a:r>
            <a:r>
              <a:rPr lang="en-US" altLang="ko-KR" sz="800" dirty="0" smtClean="0"/>
              <a:t>&gt;</a:t>
            </a:r>
          </a:p>
          <a:p>
            <a:r>
              <a:rPr lang="ko-KR" altLang="en-US" sz="800" dirty="0">
                <a:latin typeface="+mn-ea"/>
              </a:rPr>
              <a:t>현위치에서 가장 가까운순으로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검색결과 </a:t>
            </a:r>
            <a:r>
              <a:rPr lang="ko-KR" altLang="en-US" sz="800" dirty="0">
                <a:latin typeface="+mn-ea"/>
              </a:rPr>
              <a:t>노출</a:t>
            </a:r>
            <a:endParaRPr lang="ko-KR" alt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751789" y="3520261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마이샵 등록하기 버튼</a:t>
            </a:r>
            <a:r>
              <a:rPr lang="en-US" altLang="ko-KR" sz="800" dirty="0" smtClean="0"/>
              <a:t>&gt;</a:t>
            </a:r>
          </a:p>
          <a:p>
            <a:r>
              <a:rPr lang="ko-KR" altLang="en-US" sz="800" dirty="0" smtClean="0"/>
              <a:t>위치서비스 미사용 상태로 </a:t>
            </a:r>
            <a:endParaRPr lang="en-US" altLang="ko-KR" sz="800" dirty="0" smtClean="0"/>
          </a:p>
          <a:p>
            <a:r>
              <a:rPr lang="ko-KR" altLang="en-US" sz="800" dirty="0" smtClean="0"/>
              <a:t>마이샵 등록하기 팝업 노출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검색 버튼</a:t>
            </a:r>
            <a:r>
              <a:rPr lang="en-US" altLang="ko-KR" sz="800" dirty="0" smtClean="0"/>
              <a:t>&gt;</a:t>
            </a:r>
          </a:p>
          <a:p>
            <a:r>
              <a:rPr lang="ko-KR" altLang="en-US" sz="800" dirty="0" smtClean="0"/>
              <a:t>검색결과를 가나다순으로 노출</a:t>
            </a:r>
            <a:endParaRPr lang="ko-KR" altLang="en-US" sz="800" dirty="0"/>
          </a:p>
        </p:txBody>
      </p:sp>
      <p:sp>
        <p:nvSpPr>
          <p:cNvPr id="146" name="TextBox 145"/>
          <p:cNvSpPr txBox="1"/>
          <p:nvPr/>
        </p:nvSpPr>
        <p:spPr>
          <a:xfrm rot="19329101">
            <a:off x="7482043" y="3787400"/>
            <a:ext cx="88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미혀용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424295" y="4743175"/>
            <a:ext cx="861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한번허용</a:t>
            </a:r>
            <a:endParaRPr lang="ko-KR" altLang="en-US" sz="800" dirty="0"/>
          </a:p>
        </p:txBody>
      </p:sp>
      <p:graphicFrame>
        <p:nvGraphicFramePr>
          <p:cNvPr id="157" name="표 156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64727" y="-7620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 04/23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프로세스 장표 추가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81113" y="6205852"/>
            <a:ext cx="3538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* IOS/AOS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구분없이 동일 프로세스 구현</a:t>
            </a:r>
            <a:endParaRPr lang="en-US" altLang="ko-KR" sz="800" b="1" dirty="0" smtClean="0">
              <a:solidFill>
                <a:srgbClr val="FF0000"/>
              </a:solidFill>
            </a:endParaRPr>
          </a:p>
        </p:txBody>
      </p:sp>
      <p:cxnSp>
        <p:nvCxnSpPr>
          <p:cNvPr id="69" name="직선 화살표 연결선 68"/>
          <p:cNvCxnSpPr>
            <a:endCxn id="108" idx="1"/>
          </p:cNvCxnSpPr>
          <p:nvPr/>
        </p:nvCxnSpPr>
        <p:spPr>
          <a:xfrm flipV="1">
            <a:off x="7612208" y="3598701"/>
            <a:ext cx="959430" cy="669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5" idx="2"/>
          </p:cNvCxnSpPr>
          <p:nvPr/>
        </p:nvCxnSpPr>
        <p:spPr>
          <a:xfrm rot="5400000">
            <a:off x="9372189" y="4464670"/>
            <a:ext cx="519436" cy="3041949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891677" y="5819532"/>
            <a:ext cx="88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허용</a:t>
            </a:r>
            <a:endParaRPr lang="ko-KR" altLang="en-US" sz="800" dirty="0"/>
          </a:p>
        </p:txBody>
      </p:sp>
      <p:cxnSp>
        <p:nvCxnSpPr>
          <p:cNvPr id="12" name="꺾인 연결선 11"/>
          <p:cNvCxnSpPr>
            <a:stCxn id="75" idx="1"/>
          </p:cNvCxnSpPr>
          <p:nvPr/>
        </p:nvCxnSpPr>
        <p:spPr>
          <a:xfrm rot="10800000">
            <a:off x="9083142" y="4145145"/>
            <a:ext cx="1124608" cy="14115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279762" y="5308338"/>
            <a:ext cx="88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미혀용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cxnSp>
        <p:nvCxnSpPr>
          <p:cNvPr id="29" name="꺾인 연결선 28"/>
          <p:cNvCxnSpPr/>
          <p:nvPr/>
        </p:nvCxnSpPr>
        <p:spPr>
          <a:xfrm>
            <a:off x="7629192" y="4722325"/>
            <a:ext cx="3523688" cy="434867"/>
          </a:xfrm>
          <a:prstGeom prst="bentConnector3">
            <a:avLst>
              <a:gd name="adj1" fmla="val -157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410929"/>
              </p:ext>
            </p:extLst>
          </p:nvPr>
        </p:nvGraphicFramePr>
        <p:xfrm>
          <a:off x="10264727" y="215271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05/03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프로세스 변경 반영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22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12699" b="53165"/>
          <a:stretch/>
        </p:blipFill>
        <p:spPr>
          <a:xfrm>
            <a:off x="810475" y="1052736"/>
            <a:ext cx="2940278" cy="19418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임직원서비스 진입 경로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1687"/>
          <a:stretch/>
        </p:blipFill>
        <p:spPr>
          <a:xfrm>
            <a:off x="5231903" y="692696"/>
            <a:ext cx="2952329" cy="56886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75920" y="3933056"/>
            <a:ext cx="648072" cy="19649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39916" y="3933056"/>
            <a:ext cx="7200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임직원서비스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375920" y="4221088"/>
            <a:ext cx="26642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231903" y="3858489"/>
            <a:ext cx="910938" cy="333799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3104076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임직원인증 관리</a:t>
            </a:r>
            <a:endParaRPr lang="ko-KR" altLang="en-US" sz="8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48101"/>
          <a:stretch/>
        </p:blipFill>
        <p:spPr>
          <a:xfrm>
            <a:off x="804176" y="3429000"/>
            <a:ext cx="2940278" cy="2952328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777382" y="2994596"/>
            <a:ext cx="3014362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1214" y="78859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마이페이지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98424" y="2992940"/>
            <a:ext cx="2993319" cy="436059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16200000">
            <a:off x="3325871" y="3116639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 </a:t>
            </a:r>
            <a:r>
              <a:rPr lang="en-US" altLang="ko-KR" sz="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9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4311"/>
              </p:ext>
            </p:extLst>
          </p:nvPr>
        </p:nvGraphicFramePr>
        <p:xfrm>
          <a:off x="9000565" y="15619"/>
          <a:ext cx="3152540" cy="1363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임직원서비스 메뉴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로그인안내팝업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임직원인증완료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인증완료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임직원인증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옴니회원플랫폼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인증페이지로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임직원 인증 메뉴 위치 확정 완료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(4/29)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임직원 인증 메뉴는 로그인 후 노출 확정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(4/29)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임직원 인증 메뉴는 로그인 전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후 관계없이 항시 노출로 변경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(5/22)</a:t>
                      </a:r>
                      <a:endParaRPr lang="en-US" altLang="ko-KR" sz="800" b="1" i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61717"/>
                  </a:ext>
                </a:extLst>
              </a:tr>
            </a:tbl>
          </a:graphicData>
        </a:graphic>
      </p:graphicFrame>
      <p:sp>
        <p:nvSpPr>
          <p:cNvPr id="2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38" y="28745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331" y="375048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754"/>
              </p:ext>
            </p:extLst>
          </p:nvPr>
        </p:nvGraphicFramePr>
        <p:xfrm>
          <a:off x="10264727" y="1707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임직원인증 진입 경로 장표 추가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06765" y="692695"/>
            <a:ext cx="2984978" cy="5688633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</a:t>
            </a:r>
          </a:p>
          <a:p>
            <a:pPr algn="ctr"/>
            <a:r>
              <a:rPr lang="ko-KR" altLang="en-US" dirty="0" smtClean="0">
                <a:sym typeface="Wingdings" panose="05000000000000000000" pitchFamily="2" charset="2"/>
              </a:rPr>
              <a:t>옆에 안으로 확정</a:t>
            </a:r>
            <a:endParaRPr lang="ko-KR" altLang="en-US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99749"/>
              </p:ext>
            </p:extLst>
          </p:nvPr>
        </p:nvGraphicFramePr>
        <p:xfrm>
          <a:off x="10264727" y="224802"/>
          <a:ext cx="1957415" cy="765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05/03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552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임직원인증 메뉴 위치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전시조건 확정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84290"/>
              </p:ext>
            </p:extLst>
          </p:nvPr>
        </p:nvGraphicFramePr>
        <p:xfrm>
          <a:off x="10269640" y="420413"/>
          <a:ext cx="1957415" cy="70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05/30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7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메뉴명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수정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임직원인증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임직원서비스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및 정의 상세화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36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TOBE </a:t>
            </a:r>
            <a:r>
              <a:rPr lang="ko-KR" altLang="en-US" dirty="0" smtClean="0"/>
              <a:t>임직원인증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6219"/>
          <a:stretch/>
        </p:blipFill>
        <p:spPr>
          <a:xfrm>
            <a:off x="287183" y="1074913"/>
            <a:ext cx="2952329" cy="4752528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31200" y="3379169"/>
            <a:ext cx="648072" cy="19649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196" y="3379169"/>
            <a:ext cx="7200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임직원서비스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31200" y="3667201"/>
            <a:ext cx="26642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87183" y="3304602"/>
            <a:ext cx="910938" cy="333799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11" y="31966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3639612" y="3075457"/>
            <a:ext cx="986697" cy="792088"/>
          </a:xfrm>
          <a:prstGeom prst="flowChartDecis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로그인여부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5026411" y="3075457"/>
            <a:ext cx="1061474" cy="792088"/>
          </a:xfrm>
          <a:prstGeom prst="flowChartDecis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임직원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인증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여부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9" idx="3"/>
            <a:endCxn id="10" idx="1"/>
          </p:cNvCxnSpPr>
          <p:nvPr/>
        </p:nvCxnSpPr>
        <p:spPr>
          <a:xfrm>
            <a:off x="4626309" y="3471501"/>
            <a:ext cx="40010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198121" y="3471501"/>
            <a:ext cx="244149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087885" y="3471501"/>
            <a:ext cx="40010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987" y="1002154"/>
            <a:ext cx="2357830" cy="4388895"/>
          </a:xfrm>
          <a:prstGeom prst="rect">
            <a:avLst/>
          </a:prstGeom>
        </p:spPr>
      </p:pic>
      <p:cxnSp>
        <p:nvCxnSpPr>
          <p:cNvPr id="58" name="직선 화살표 연결선 57"/>
          <p:cNvCxnSpPr>
            <a:stCxn id="9" idx="2"/>
          </p:cNvCxnSpPr>
          <p:nvPr/>
        </p:nvCxnSpPr>
        <p:spPr>
          <a:xfrm flipH="1">
            <a:off x="4132960" y="3867545"/>
            <a:ext cx="1" cy="519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545400" y="4442219"/>
            <a:ext cx="11448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로그인안내팝업노출</a:t>
            </a:r>
            <a:endParaRPr lang="ko-KR" altLang="en-US" sz="800" dirty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5554415" y="3867545"/>
            <a:ext cx="1" cy="519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013889" y="4442219"/>
            <a:ext cx="1116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옴니회원플랫폼</a:t>
            </a:r>
            <a:endParaRPr lang="en-US" altLang="ko-KR" sz="800" dirty="0"/>
          </a:p>
          <a:p>
            <a:pPr algn="ctr"/>
            <a:r>
              <a:rPr lang="ko-KR" altLang="en-US" sz="800" dirty="0" smtClean="0"/>
              <a:t>인증 페이지로 이동</a:t>
            </a:r>
            <a:endParaRPr lang="ko-KR" altLang="en-US" sz="800" dirty="0"/>
          </a:p>
        </p:txBody>
      </p:sp>
      <p:cxnSp>
        <p:nvCxnSpPr>
          <p:cNvPr id="65" name="꺾인 연결선 64"/>
          <p:cNvCxnSpPr>
            <a:stCxn id="61" idx="2"/>
          </p:cNvCxnSpPr>
          <p:nvPr/>
        </p:nvCxnSpPr>
        <p:spPr>
          <a:xfrm rot="16200000" flipH="1">
            <a:off x="5918624" y="4434044"/>
            <a:ext cx="326588" cy="1020046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813948" y="5140003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인증완료 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4695180" y="3238821"/>
            <a:ext cx="2067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6184548" y="3238821"/>
            <a:ext cx="2067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5313644" y="3889799"/>
            <a:ext cx="2067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3892189" y="3889799"/>
            <a:ext cx="2067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7149359" y="3304602"/>
            <a:ext cx="910938" cy="333799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8060701" y="3471501"/>
            <a:ext cx="1123528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282910"/>
              </p:ext>
            </p:extLst>
          </p:nvPr>
        </p:nvGraphicFramePr>
        <p:xfrm>
          <a:off x="9184229" y="2656602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9174237" y="3060977"/>
            <a:ext cx="2818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800" dirty="0" smtClean="0">
                <a:latin typeface="+mn-ea"/>
              </a:rPr>
              <a:t>임직원인증을 </a:t>
            </a:r>
            <a:r>
              <a:rPr lang="ko-KR" altLang="en-US" sz="800" dirty="0">
                <a:latin typeface="+mn-ea"/>
              </a:rPr>
              <a:t>해제하시겠습니까</a:t>
            </a:r>
            <a:r>
              <a:rPr lang="en-US" altLang="ko-KR" sz="800" dirty="0">
                <a:latin typeface="+mn-ea"/>
              </a:rPr>
              <a:t>? </a:t>
            </a:r>
          </a:p>
          <a:p>
            <a:pPr fontAlgn="ctr"/>
            <a:r>
              <a:rPr lang="ko-KR" altLang="en-US" sz="800" dirty="0">
                <a:latin typeface="+mn-ea"/>
              </a:rPr>
              <a:t>해제 시 임직원 서비스 혜택이 적용되지 않습니다</a:t>
            </a:r>
            <a:r>
              <a:rPr lang="en-US" altLang="ko-KR" sz="800" dirty="0">
                <a:latin typeface="+mn-ea"/>
              </a:rPr>
              <a:t>. </a:t>
            </a: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183092" y="3656039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484585" y="3656039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200220" y="2805388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임직원인증 해제 </a:t>
            </a:r>
            <a:endParaRPr lang="ko-KR" altLang="en-US" sz="900" b="1" dirty="0"/>
          </a:p>
        </p:txBody>
      </p:sp>
      <p:sp>
        <p:nvSpPr>
          <p:cNvPr id="80" name="직사각형 79"/>
          <p:cNvSpPr/>
          <p:nvPr/>
        </p:nvSpPr>
        <p:spPr>
          <a:xfrm>
            <a:off x="11570885" y="265660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2220" y="25488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H="1">
            <a:off x="11156970" y="3867545"/>
            <a:ext cx="1" cy="51973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845807"/>
              </p:ext>
            </p:extLst>
          </p:nvPr>
        </p:nvGraphicFramePr>
        <p:xfrm>
          <a:off x="9840416" y="4437112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>
          <a:xfrm>
            <a:off x="9830424" y="4841487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임직원인증이 해제되었습니다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8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845995" y="5209028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1558980" y="443711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3740" y="43668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830424" y="4619986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  <p:sp>
        <p:nvSpPr>
          <p:cNvPr id="89" name="직사각형 88"/>
          <p:cNvSpPr/>
          <p:nvPr/>
        </p:nvSpPr>
        <p:spPr>
          <a:xfrm>
            <a:off x="7295458" y="794706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이니스프리몰</a:t>
            </a:r>
            <a:endParaRPr lang="ko-KR" altLang="en-US" sz="800" dirty="0"/>
          </a:p>
        </p:txBody>
      </p:sp>
      <p:sp>
        <p:nvSpPr>
          <p:cNvPr id="90" name="직사각형 89"/>
          <p:cNvSpPr/>
          <p:nvPr/>
        </p:nvSpPr>
        <p:spPr>
          <a:xfrm>
            <a:off x="1263349" y="799542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이니스프리몰</a:t>
            </a:r>
            <a:endParaRPr lang="ko-KR" altLang="en-US" sz="800" dirty="0"/>
          </a:p>
        </p:txBody>
      </p:sp>
      <p:sp>
        <p:nvSpPr>
          <p:cNvPr id="91" name="직사각형 90"/>
          <p:cNvSpPr/>
          <p:nvPr/>
        </p:nvSpPr>
        <p:spPr>
          <a:xfrm>
            <a:off x="9756384" y="5562541"/>
            <a:ext cx="2032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이니스프리몰 임직원 인증 해제 처리</a:t>
            </a:r>
            <a:r>
              <a:rPr lang="en-US" altLang="ko-KR" sz="800" dirty="0" smtClean="0"/>
              <a:t>? </a:t>
            </a:r>
          </a:p>
          <a:p>
            <a:r>
              <a:rPr lang="ko-KR" altLang="en-US" sz="800" dirty="0" smtClean="0"/>
              <a:t>옴니회원플랫폼 인증 해제 처리</a:t>
            </a:r>
            <a:r>
              <a:rPr lang="en-US" altLang="ko-KR" sz="800" dirty="0" smtClean="0"/>
              <a:t>?</a:t>
            </a:r>
          </a:p>
          <a:p>
            <a:r>
              <a:rPr lang="en-US" altLang="ko-KR" sz="800" i="1" dirty="0" smtClean="0">
                <a:solidFill>
                  <a:srgbClr val="FF0000"/>
                </a:solidFill>
              </a:rPr>
              <a:t>*</a:t>
            </a:r>
            <a:r>
              <a:rPr lang="ko-KR" altLang="en-US" sz="800" i="1" dirty="0" smtClean="0">
                <a:solidFill>
                  <a:srgbClr val="FF0000"/>
                </a:solidFill>
              </a:rPr>
              <a:t>최종 확정 내용 업데이트 예정</a:t>
            </a:r>
            <a:r>
              <a:rPr lang="en-US" altLang="ko-KR" sz="800" i="1" dirty="0" smtClean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4132960" y="4684198"/>
            <a:ext cx="1" cy="51973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565441" y="5283327"/>
            <a:ext cx="11047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Ap</a:t>
            </a:r>
            <a:r>
              <a:rPr lang="ko-KR" altLang="en-US" sz="800" dirty="0" smtClean="0"/>
              <a:t>로그인 새창 호출</a:t>
            </a:r>
            <a:endParaRPr lang="ko-KR" altLang="en-US" sz="800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27931"/>
              </p:ext>
            </p:extLst>
          </p:nvPr>
        </p:nvGraphicFramePr>
        <p:xfrm>
          <a:off x="10264727" y="0"/>
          <a:ext cx="1957415" cy="765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05/03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552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 인증 프로세스 변경사항 반영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08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임직원인증관리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IN_MO_MYP_01_28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189280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73728" y="788593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임직원인증관리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189280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9896" y="2636912"/>
            <a:ext cx="3014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n-ea"/>
                <a:cs typeface="Pretendard Light" panose="02000403000000020004" pitchFamily="50" charset="-127"/>
              </a:rPr>
              <a:t>임직원인증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완료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893213" y="3295263"/>
            <a:ext cx="160649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b="1" dirty="0" smtClean="0">
                <a:solidFill>
                  <a:schemeClr val="bg1"/>
                </a:solidFill>
              </a:rPr>
              <a:t>임직원샵으로 이동 </a:t>
            </a:r>
            <a:r>
              <a:rPr lang="en-US" altLang="ko-KR" sz="800" b="1" dirty="0" smtClean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9896" y="3777714"/>
            <a:ext cx="3014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 err="1" smtClean="0">
                <a:latin typeface="+mn-ea"/>
                <a:cs typeface="Pretendard Light" panose="02000403000000020004" pitchFamily="50" charset="-127"/>
              </a:rPr>
              <a:t>인증해제</a:t>
            </a:r>
            <a:endParaRPr lang="ko-KR" altLang="en-US" sz="800" u="sng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415049" y="1916832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</a:rPr>
              <a:t>√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1214" y="788593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임직원인증관리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191486" y="2170441"/>
            <a:ext cx="2120757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 AP-ON ID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191486" y="2590214"/>
            <a:ext cx="2120757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AP-ON PASSWORD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382" y="1403924"/>
            <a:ext cx="3014362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이니스프리 및 아모레퍼시픽 임직원이라면 </a:t>
            </a:r>
            <a:endParaRPr lang="en-US" altLang="ko-KR" sz="900" dirty="0" smtClean="0">
              <a:latin typeface="+mn-ea"/>
              <a:cs typeface="Pretendard Light" panose="02000403000000020004" pitchFamily="50" charset="-127"/>
            </a:endParaRPr>
          </a:p>
          <a:p>
            <a:pPr algn="ctr">
              <a:lnSpc>
                <a:spcPts val="1300"/>
              </a:lnSpc>
            </a:pPr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  <a:cs typeface="Pretendard Light" panose="02000403000000020004" pitchFamily="50" charset="-127"/>
              </a:rPr>
              <a:t>AP-ON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cs typeface="Pretendard Light" panose="02000403000000020004" pitchFamily="50" charset="-127"/>
              </a:rPr>
              <a:t>계정인증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을 통해 </a:t>
            </a:r>
            <a:endParaRPr lang="en-US" altLang="ko-KR" sz="900" dirty="0" smtClean="0">
              <a:latin typeface="+mn-ea"/>
              <a:cs typeface="Pretendard Light" panose="02000403000000020004" pitchFamily="50" charset="-127"/>
            </a:endParaRPr>
          </a:p>
          <a:p>
            <a:pPr algn="ctr">
              <a:lnSpc>
                <a:spcPts val="1300"/>
              </a:lnSpc>
            </a:pP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이니스프리 임직원 서비스를 이용하실 수 있습니다</a:t>
            </a:r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. 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191486" y="3006772"/>
            <a:ext cx="2120757" cy="369804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인증하기 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49286"/>
              </p:ext>
            </p:extLst>
          </p:nvPr>
        </p:nvGraphicFramePr>
        <p:xfrm>
          <a:off x="9000565" y="34119"/>
          <a:ext cx="3152540" cy="2959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*</a:t>
                      </a:r>
                      <a:r>
                        <a:rPr kumimoji="0" lang="ko-KR" altLang="en-US" sz="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임직원인증완료 후  정기적으로 임직원여부 체크 배치를 돌려 임직원이 아닌경우 자동해제처리 </a:t>
                      </a:r>
                      <a:endParaRPr kumimoji="0" lang="en-US" altLang="ko-KR" sz="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5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임직원인증관리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임직원샵으로 이동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임직원샵 탭으로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해제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인증해제확인 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(2-3)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인증해제 성공시 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(2-4)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임직원쿠폰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문구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 케이스별 문구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임직원쿠폰발급일시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오전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┖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쿠폰발금당일에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발급일시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 임직원인증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임직원 쿠폰은 오늘 오전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시에 발급됩니다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┖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쿠폰발급일시 이후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쿠폰발급일전일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임직원인증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임직원 쿠폰은 익월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일에 발급됩니다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00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팝업은 다음페이지 확인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인증 완료 후 쿠폰 발급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한도 안내 문구 확인 완료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(5/7)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933790"/>
                  </a:ext>
                </a:extLst>
              </a:tr>
            </a:tbl>
          </a:graphicData>
        </a:graphic>
      </p:graphicFrame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14" y="20789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14" y="24965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14" y="29232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532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724" y="32232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155" y="37777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382" y="3861048"/>
            <a:ext cx="30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*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임직원 인증은 최초 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1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회에 한해 진행되며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, 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로그인 시 뷰티포인트 통합 멤버십 계정에 연동됩니다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35775" y="2796337"/>
            <a:ext cx="2938483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700" dirty="0" smtClean="0">
                <a:solidFill>
                  <a:srgbClr val="FF0000"/>
                </a:solidFill>
                <a:latin typeface="+mn-ea"/>
                <a:cs typeface="Pretendard Light" panose="02000403000000020004" pitchFamily="50" charset="-127"/>
              </a:rPr>
              <a:t>*</a:t>
            </a:r>
            <a:r>
              <a:rPr lang="ko-KR" altLang="en-US" sz="700" dirty="0">
                <a:solidFill>
                  <a:srgbClr val="FF0000"/>
                </a:solidFill>
              </a:rPr>
              <a:t>임직원쿠폰은 익월 </a:t>
            </a:r>
            <a:r>
              <a:rPr lang="en-US" altLang="ko-KR" sz="700" dirty="0">
                <a:solidFill>
                  <a:srgbClr val="FF0000"/>
                </a:solidFill>
              </a:rPr>
              <a:t>1</a:t>
            </a:r>
            <a:r>
              <a:rPr lang="ko-KR" altLang="en-US" sz="700" dirty="0">
                <a:solidFill>
                  <a:srgbClr val="FF0000"/>
                </a:solidFill>
              </a:rPr>
              <a:t>일에 발급됩니다</a:t>
            </a:r>
            <a:r>
              <a:rPr lang="en-US" altLang="ko-KR" sz="700" dirty="0">
                <a:solidFill>
                  <a:srgbClr val="FF0000"/>
                </a:solidFill>
              </a:rPr>
              <a:t>. </a:t>
            </a:r>
          </a:p>
          <a:p>
            <a:pPr algn="ctr">
              <a:lnSpc>
                <a:spcPts val="1200"/>
              </a:lnSpc>
            </a:pPr>
            <a:endParaRPr lang="en-US" altLang="ko-KR" sz="700" dirty="0" smtClean="0">
              <a:solidFill>
                <a:srgbClr val="FF0000"/>
              </a:solidFill>
              <a:latin typeface="+mn-ea"/>
              <a:cs typeface="Pretendard Light" panose="02000403000000020004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25725"/>
              </p:ext>
            </p:extLst>
          </p:nvPr>
        </p:nvGraphicFramePr>
        <p:xfrm>
          <a:off x="10264727" y="0"/>
          <a:ext cx="1957415" cy="62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05/03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임직원쿠폰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한도 안내 문구 추가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77382" y="620688"/>
            <a:ext cx="3014362" cy="576064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5/21 </a:t>
            </a:r>
            <a:r>
              <a:rPr lang="ko-KR" altLang="en-US" dirty="0" smtClean="0"/>
              <a:t>프로세스 변경에 따른 삭제</a:t>
            </a:r>
            <a:endParaRPr lang="ko-KR" altLang="en-US" dirty="0"/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653" y="28054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56229"/>
              </p:ext>
            </p:extLst>
          </p:nvPr>
        </p:nvGraphicFramePr>
        <p:xfrm>
          <a:off x="10264727" y="167905"/>
          <a:ext cx="1957415" cy="62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임직원쿠폰안내문구 정의 추가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(2-3) 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34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임직원인증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IN_MO_MYP_01_28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93526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7974" y="788593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임직원인증관리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9352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142" y="2636912"/>
            <a:ext cx="3014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n-ea"/>
                <a:cs typeface="Pretendard Light" panose="02000403000000020004" pitchFamily="50" charset="-127"/>
              </a:rPr>
              <a:t>임직원인증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완료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497459" y="3295263"/>
            <a:ext cx="160649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b="1" dirty="0" smtClean="0">
                <a:solidFill>
                  <a:schemeClr val="bg1"/>
                </a:solidFill>
              </a:rPr>
              <a:t>임직원샵으로 이동 </a:t>
            </a:r>
            <a:r>
              <a:rPr lang="en-US" altLang="ko-KR" sz="800" b="1" dirty="0" smtClean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142" y="3777714"/>
            <a:ext cx="3014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 err="1" smtClean="0">
                <a:latin typeface="+mn-ea"/>
                <a:cs typeface="Pretendard Light" panose="02000403000000020004" pitchFamily="50" charset="-127"/>
              </a:rPr>
              <a:t>인증해제</a:t>
            </a:r>
            <a:endParaRPr lang="ko-KR" altLang="en-US" sz="800" u="sng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019295" y="1916832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</a:rPr>
              <a:t>√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8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70" y="32232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401" y="37777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0021" y="2796337"/>
            <a:ext cx="2938483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700" dirty="0" smtClean="0">
                <a:solidFill>
                  <a:srgbClr val="FF0000"/>
                </a:solidFill>
                <a:latin typeface="+mn-ea"/>
                <a:cs typeface="Pretendard Light" panose="02000403000000020004" pitchFamily="50" charset="-127"/>
              </a:rPr>
              <a:t>*</a:t>
            </a:r>
            <a:r>
              <a:rPr lang="ko-KR" altLang="en-US" sz="700" dirty="0">
                <a:solidFill>
                  <a:srgbClr val="FF0000"/>
                </a:solidFill>
              </a:rPr>
              <a:t>임직원쿠폰은 익월 </a:t>
            </a:r>
            <a:r>
              <a:rPr lang="en-US" altLang="ko-KR" sz="700" dirty="0">
                <a:solidFill>
                  <a:srgbClr val="FF0000"/>
                </a:solidFill>
              </a:rPr>
              <a:t>1</a:t>
            </a:r>
            <a:r>
              <a:rPr lang="ko-KR" altLang="en-US" sz="700" dirty="0">
                <a:solidFill>
                  <a:srgbClr val="FF0000"/>
                </a:solidFill>
              </a:rPr>
              <a:t>일에 발급됩니다</a:t>
            </a:r>
            <a:r>
              <a:rPr lang="en-US" altLang="ko-KR" sz="700" dirty="0">
                <a:solidFill>
                  <a:srgbClr val="FF0000"/>
                </a:solidFill>
              </a:rPr>
              <a:t>. </a:t>
            </a:r>
          </a:p>
          <a:p>
            <a:pPr algn="ctr">
              <a:lnSpc>
                <a:spcPts val="1200"/>
              </a:lnSpc>
            </a:pPr>
            <a:endParaRPr lang="en-US" altLang="ko-KR" sz="700" dirty="0" smtClean="0">
              <a:solidFill>
                <a:srgbClr val="FF0000"/>
              </a:solidFill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99" y="28054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81530"/>
              </p:ext>
            </p:extLst>
          </p:nvPr>
        </p:nvGraphicFramePr>
        <p:xfrm>
          <a:off x="9000565" y="34119"/>
          <a:ext cx="3152540" cy="2959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*</a:t>
                      </a:r>
                      <a:r>
                        <a:rPr kumimoji="0" lang="ko-KR" altLang="en-US" sz="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임직원인증완료 후  정기적으로 임직원여부 체크 배치를 돌려 임직원이 아닌경우 자동해제처리 </a:t>
                      </a:r>
                      <a:endParaRPr kumimoji="0" lang="en-US" altLang="ko-KR" sz="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5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임직원인증관리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임직원샵으로 이동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임직원샵 탭으로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해제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인증해제확인 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(2-3)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인증해제 성공시 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(2-4)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임직원쿠폰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문구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 케이스별 문구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임직원쿠폰발급일시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오전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┖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쿠폰발금당일에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발급일시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 임직원인증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임직원 쿠폰은 오늘 오전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시에 발급됩니다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┖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쿠폰발급일시 이후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쿠폰발급일전일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임직원인증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임직원 쿠폰은 익월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일에 발급됩니다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00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팝업은 다음페이지 확인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인증 완료 후 쿠폰 발급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한도 안내 문구 확인 완료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(5/7)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93379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3910"/>
              </p:ext>
            </p:extLst>
          </p:nvPr>
        </p:nvGraphicFramePr>
        <p:xfrm>
          <a:off x="10264727" y="0"/>
          <a:ext cx="1957415" cy="62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05/03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임직원쿠폰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한도 안내 문구 추가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513"/>
              </p:ext>
            </p:extLst>
          </p:nvPr>
        </p:nvGraphicFramePr>
        <p:xfrm>
          <a:off x="10264727" y="167905"/>
          <a:ext cx="1957415" cy="62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임직원쿠폰안내문구 정의 추가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(2-3) 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244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팝업</a:t>
            </a:r>
            <a:endParaRPr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24053"/>
              </p:ext>
            </p:extLst>
          </p:nvPr>
        </p:nvGraphicFramePr>
        <p:xfrm>
          <a:off x="407368" y="836712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97376" y="1241087"/>
            <a:ext cx="2818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solidFill>
                  <a:srgbClr val="29BC70"/>
                </a:solidFill>
              </a:rPr>
              <a:t>$</a:t>
            </a:r>
            <a:r>
              <a:rPr lang="ko-KR" altLang="en-US" sz="800" dirty="0" smtClean="0">
                <a:solidFill>
                  <a:srgbClr val="29BC70"/>
                </a:solidFill>
              </a:rPr>
              <a:t>고객명</a:t>
            </a:r>
            <a:r>
              <a:rPr lang="en-US" altLang="ko-KR" sz="800" dirty="0" smtClean="0">
                <a:solidFill>
                  <a:srgbClr val="29BC70"/>
                </a:solidFill>
              </a:rPr>
              <a:t>$</a:t>
            </a:r>
            <a:r>
              <a:rPr lang="ko-KR" altLang="en-US" sz="800" dirty="0" smtClean="0"/>
              <a:t>님의 임직원 인증이 완료되었습니다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 smtClean="0"/>
              <a:t>지금부터 이니스프리 임직원 서비스 혜택이 적용됩니다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06231" y="1836149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임직원샵으로 이동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707724" y="1836149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3359" y="985498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임직원인증완료 </a:t>
            </a:r>
            <a:endParaRPr lang="ko-KR" altLang="en-US" sz="900" b="1" dirty="0"/>
          </a:p>
        </p:txBody>
      </p:sp>
      <p:sp>
        <p:nvSpPr>
          <p:cNvPr id="35" name="직사각형 34"/>
          <p:cNvSpPr/>
          <p:nvPr/>
        </p:nvSpPr>
        <p:spPr>
          <a:xfrm>
            <a:off x="2794024" y="83671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59" y="7289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85825"/>
              </p:ext>
            </p:extLst>
          </p:nvPr>
        </p:nvGraphicFramePr>
        <p:xfrm>
          <a:off x="407368" y="2613594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97376" y="3017969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아이디를 입력해주세요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12947" y="3385510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25932" y="261359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4137"/>
              </p:ext>
            </p:extLst>
          </p:nvPr>
        </p:nvGraphicFramePr>
        <p:xfrm>
          <a:off x="2582265" y="2613594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572273" y="3017969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비밀번호를 입력해주세요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587844" y="3385510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00829" y="261359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4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59" y="25433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589" y="25433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66905"/>
              </p:ext>
            </p:extLst>
          </p:nvPr>
        </p:nvGraphicFramePr>
        <p:xfrm>
          <a:off x="3262172" y="836712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3252180" y="1241087"/>
            <a:ext cx="2818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800" dirty="0">
                <a:latin typeface="+mn-ea"/>
              </a:rPr>
              <a:t>인증을 해제하시겠습니까</a:t>
            </a:r>
            <a:r>
              <a:rPr lang="en-US" altLang="ko-KR" sz="800" dirty="0">
                <a:latin typeface="+mn-ea"/>
              </a:rPr>
              <a:t>? </a:t>
            </a:r>
          </a:p>
          <a:p>
            <a:pPr fontAlgn="ctr"/>
            <a:r>
              <a:rPr lang="ko-KR" altLang="en-US" sz="800" dirty="0">
                <a:latin typeface="+mn-ea"/>
              </a:rPr>
              <a:t>해제 시 임직원 서비스 혜택이 적용되지 않습니다</a:t>
            </a:r>
            <a:r>
              <a:rPr lang="en-US" altLang="ko-KR" sz="800" dirty="0">
                <a:latin typeface="+mn-ea"/>
              </a:rPr>
              <a:t>. </a:t>
            </a: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261035" y="1836149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562528" y="1836149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78163" y="985498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임직원인증해제 </a:t>
            </a:r>
            <a:endParaRPr lang="ko-KR" altLang="en-US" sz="900" b="1" dirty="0"/>
          </a:p>
        </p:txBody>
      </p:sp>
      <p:sp>
        <p:nvSpPr>
          <p:cNvPr id="52" name="직사각형 51"/>
          <p:cNvSpPr/>
          <p:nvPr/>
        </p:nvSpPr>
        <p:spPr>
          <a:xfrm>
            <a:off x="5648828" y="83671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163" y="7289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87935"/>
              </p:ext>
            </p:extLst>
          </p:nvPr>
        </p:nvGraphicFramePr>
        <p:xfrm>
          <a:off x="4771305" y="2613594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4761313" y="3017969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임직원 인증이 해제되었습니다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776884" y="3385510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89869" y="261359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629" y="25433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7376" y="2803713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/>
              <a:t>알림 </a:t>
            </a:r>
            <a:endParaRPr lang="ko-KR" altLang="en-US" sz="800" b="1" dirty="0"/>
          </a:p>
        </p:txBody>
      </p:sp>
      <p:sp>
        <p:nvSpPr>
          <p:cNvPr id="60" name="직사각형 59"/>
          <p:cNvSpPr/>
          <p:nvPr/>
        </p:nvSpPr>
        <p:spPr>
          <a:xfrm>
            <a:off x="2592257" y="2803713"/>
            <a:ext cx="19702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/>
              <a:t>알림 </a:t>
            </a:r>
            <a:endParaRPr lang="ko-KR" altLang="en-US" sz="800" b="1" dirty="0"/>
          </a:p>
        </p:txBody>
      </p:sp>
      <p:sp>
        <p:nvSpPr>
          <p:cNvPr id="61" name="직사각형 60"/>
          <p:cNvSpPr/>
          <p:nvPr/>
        </p:nvSpPr>
        <p:spPr>
          <a:xfrm>
            <a:off x="4776220" y="2803713"/>
            <a:ext cx="19702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/>
              <a:t>알림 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40232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04138" y="452255"/>
            <a:ext cx="11737131" cy="12485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※ Alert Type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Alert / Validation Case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06448"/>
              </p:ext>
            </p:extLst>
          </p:nvPr>
        </p:nvGraphicFramePr>
        <p:xfrm>
          <a:off x="204138" y="2997064"/>
          <a:ext cx="11759337" cy="176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6840">
                  <a:extLst>
                    <a:ext uri="{9D8B030D-6E8A-4147-A177-3AD203B41FA5}">
                      <a16:colId xmlns:a16="http://schemas.microsoft.com/office/drawing/2014/main" val="122630007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9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2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16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8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00">
                <a:tc gridSpan="10">
                  <a:txBody>
                    <a:bodyPr/>
                    <a:lstStyle/>
                    <a:p>
                      <a:pPr algn="l" rtl="0" fontAlgn="ctr"/>
                      <a:r>
                        <a:rPr lang="en-US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Alert_ID</a:t>
                      </a:r>
                      <a:endParaRPr lang="en-US" altLang="ko-KR" sz="800" b="1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device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인증하기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 미입력 상태에서 인증하기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탭시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AP-ON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아이디를 입력해주세요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090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인증하기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  미입력 상태에서 인증하기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탭시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AP-ON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입력해주세요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230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인증하기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latin typeface="+mn-ea"/>
                          <a:ea typeface="+mn-ea"/>
                          <a:sym typeface="Wingdings 2" pitchFamily="18" charset="2"/>
                        </a:rPr>
                        <a:t>아이디가 존재하지 않을 경우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또는 비밀번호가 일치하지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047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인증하기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latin typeface="+mn-ea"/>
                          <a:ea typeface="+mn-ea"/>
                          <a:sym typeface="Wingdings 2" pitchFamily="18" charset="2"/>
                        </a:rPr>
                        <a:t>비밀번호가 일치하지 않을 경우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또는 비밀번호가 일치하지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121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인증하기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회 틀렸을 경우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22860" marR="22860" marT="15240" marB="152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 비밀번호를 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회 이상 틀렸습니다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. 10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분 후 다시 시도해주세요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2860" marR="22860" marT="15240" marB="152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992834"/>
                  </a:ext>
                </a:extLst>
              </a:tr>
            </a:tbl>
          </a:graphicData>
        </a:graphic>
      </p:graphicFrame>
      <p:grpSp>
        <p:nvGrpSpPr>
          <p:cNvPr id="25" name="Message Dialog" descr="&lt;SmartSettings&gt;&lt;SmartResize enabled=&quot;True&quot; minWidth=&quot;100&quot; minHeight=&quot;4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212077" y="539246"/>
            <a:ext cx="2417712" cy="1071712"/>
            <a:chOff x="600076" y="3516030"/>
            <a:chExt cx="4872718" cy="1071712"/>
          </a:xfrm>
        </p:grpSpPr>
        <p:sp>
          <p:nvSpPr>
            <p:cNvPr id="26" name="Window Frame"/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ody" descr="&lt;Tags&gt;&lt;SMARTRESIZEANCHORS&gt;Absolute,Relative,Absolute,Absolute&lt;/SMARTRESIZEANCHORS&gt;&lt;/Tags&gt;"/>
            <p:cNvSpPr txBox="1"/>
            <p:nvPr/>
          </p:nvSpPr>
          <p:spPr>
            <a:xfrm>
              <a:off x="786038" y="3870525"/>
              <a:ext cx="450510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Alert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Button" descr="&lt;Tags&gt;&lt;SMARTRESIZEANCHORS&gt;None,Absolute,None,Absolute&lt;/SMARTRESIZEANCHORS&gt;&lt;/Tags&gt;"/>
            <p:cNvSpPr/>
            <p:nvPr/>
          </p:nvSpPr>
          <p:spPr>
            <a:xfrm>
              <a:off x="4482348" y="4249151"/>
              <a:ext cx="768014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804365" y="531436"/>
            <a:ext cx="2417712" cy="1071712"/>
            <a:chOff x="3863752" y="548688"/>
            <a:chExt cx="2417712" cy="1071712"/>
          </a:xfrm>
        </p:grpSpPr>
        <p:sp>
          <p:nvSpPr>
            <p:cNvPr id="30" name="Window Frame"/>
            <p:cNvSpPr/>
            <p:nvPr/>
          </p:nvSpPr>
          <p:spPr>
            <a:xfrm>
              <a:off x="3863752" y="548688"/>
              <a:ext cx="2417712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dy" descr="&lt;Tags&gt;&lt;SMARTRESIZEANCHORS&gt;Absolute,Relative,Absolute,Absolute&lt;/SMARTRESIZEANCHORS&gt;&lt;/Tags&gt;"/>
            <p:cNvSpPr txBox="1"/>
            <p:nvPr/>
          </p:nvSpPr>
          <p:spPr>
            <a:xfrm>
              <a:off x="3956021" y="903183"/>
              <a:ext cx="223531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Button" descr="&lt;Tags&gt;&lt;SMARTRESIZEANCHORS&gt;None,Absolute,None,Absolute&lt;/SMARTRESIZEANCHORS&gt;&lt;/Tags&gt;"/>
            <p:cNvSpPr/>
            <p:nvPr/>
          </p:nvSpPr>
          <p:spPr>
            <a:xfrm>
              <a:off x="5790031" y="1276301"/>
              <a:ext cx="381068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Button" descr="&lt;Tags&gt;&lt;SMARTRESIZEANCHORS&gt;None,Absolute,None,Absolute&lt;/SMARTRESIZEANCHORS&gt;&lt;/Tags&gt;"/>
            <p:cNvSpPr/>
            <p:nvPr/>
          </p:nvSpPr>
          <p:spPr>
            <a:xfrm>
              <a:off x="5375920" y="1276301"/>
              <a:ext cx="38106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396653" y="494669"/>
            <a:ext cx="8755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※ </a:t>
            </a:r>
            <a:r>
              <a:rPr lang="en-US" altLang="ko-KR" sz="800" b="1" dirty="0" smtClean="0"/>
              <a:t>Validation  </a:t>
            </a:r>
            <a:endParaRPr lang="ko-KR" altLang="en-US" sz="8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7674983" y="544479"/>
            <a:ext cx="1673998" cy="481611"/>
            <a:chOff x="6499544" y="899519"/>
            <a:chExt cx="1673998" cy="481611"/>
          </a:xfrm>
        </p:grpSpPr>
        <p:sp>
          <p:nvSpPr>
            <p:cNvPr id="35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6558304" y="899519"/>
              <a:ext cx="161523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err="1" smtClean="0">
                  <a:solidFill>
                    <a:schemeClr val="tx1"/>
                  </a:solidFill>
                </a:rPr>
                <a:t>입력문구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   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99544" y="1165686"/>
              <a:ext cx="12041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 latinLnBrk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rgbClr val="C00000"/>
                  </a:solidFill>
                  <a:latin typeface="맑은 고딕" pitchFamily="50" charset="-127"/>
                </a:rPr>
                <a:t>문구를 입력해 주세요</a:t>
              </a:r>
              <a:r>
                <a:rPr kumimoji="1" lang="en-US" altLang="ko-KR" sz="800" dirty="0">
                  <a:solidFill>
                    <a:srgbClr val="C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344" y="1844936"/>
          <a:ext cx="11772055" cy="100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0955">
                  <a:extLst>
                    <a:ext uri="{9D8B030D-6E8A-4147-A177-3AD203B41FA5}">
                      <a16:colId xmlns:a16="http://schemas.microsoft.com/office/drawing/2014/main" val="3892823451"/>
                    </a:ext>
                  </a:extLst>
                </a:gridCol>
                <a:gridCol w="99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 gridSpan="6">
                  <a:txBody>
                    <a:bodyPr/>
                    <a:lstStyle/>
                    <a:p>
                      <a:pPr algn="l" rtl="0" fontAlgn="ctr"/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Validation _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Validation_ID</a:t>
                      </a:r>
                      <a:endParaRPr lang="en-US" altLang="ko-KR" sz="800" b="1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altLang="ko-KR" sz="800" b="1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device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아이디를 입력하지 않은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아이디를 입력해 주세요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990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kumimoji="1" lang="ko-KR" altLang="en-US" sz="800" dirty="0" smtClean="0">
                          <a:latin typeface="+mn-ea"/>
                          <a:ea typeface="+mn-ea"/>
                          <a:sym typeface="Wingdings 2" pitchFamily="18" charset="2"/>
                        </a:rPr>
                        <a:t>비밀번호를 입력하지 않은 경우</a:t>
                      </a:r>
                      <a:r>
                        <a:rPr kumimoji="1" lang="en-US" altLang="ko-KR" sz="800" dirty="0" smtClean="0"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비밀번호를 입력해 주세요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63"/>
              </p:ext>
            </p:extLst>
          </p:nvPr>
        </p:nvGraphicFramePr>
        <p:xfrm>
          <a:off x="204138" y="5195785"/>
          <a:ext cx="11759337" cy="77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6840">
                  <a:extLst>
                    <a:ext uri="{9D8B030D-6E8A-4147-A177-3AD203B41FA5}">
                      <a16:colId xmlns:a16="http://schemas.microsoft.com/office/drawing/2014/main" val="122630007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9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2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16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8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00">
                <a:tc gridSpan="10">
                  <a:txBody>
                    <a:bodyPr/>
                    <a:lstStyle/>
                    <a:p>
                      <a:pPr algn="l" rtl="0" fontAlgn="ctr"/>
                      <a:r>
                        <a:rPr lang="en-US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인증해제 </a:t>
                      </a:r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Alert_ID</a:t>
                      </a:r>
                      <a:endParaRPr lang="en-US" altLang="ko-KR" sz="800" b="1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device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인증해제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인증해제 처리 </a:t>
                      </a:r>
                      <a:r>
                        <a:rPr lang="ko-KR" altLang="en-US" sz="800" spc="0" dirty="0" err="1" smtClean="0">
                          <a:effectLst/>
                          <a:latin typeface="+mn-ea"/>
                          <a:ea typeface="+mn-ea"/>
                        </a:rPr>
                        <a:t>오류시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22860" marR="22860" marT="15240" marB="152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spc="0" dirty="0" err="1" smtClean="0">
                          <a:effectLst/>
                          <a:latin typeface="+mn-ea"/>
                          <a:ea typeface="+mn-ea"/>
                        </a:rPr>
                        <a:t>알수없는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 오류가 발생하였습니다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rtl="0" fontAlgn="ctr"/>
                      <a:r>
                        <a:rPr lang="ko-KR" altLang="en-US" sz="800" spc="0" dirty="0" err="1" smtClean="0">
                          <a:effectLst/>
                          <a:latin typeface="+mn-ea"/>
                          <a:ea typeface="+mn-ea"/>
                        </a:rPr>
                        <a:t>잠시후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 다시 시도해주세요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2860" marR="22860" marT="15240" marB="152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b="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b="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spc="0" dirty="0" smtClean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b="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10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7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마이페이지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IN_MO_MYP_01_02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7592" y="6077093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6119" y="2492896"/>
            <a:ext cx="2844597" cy="66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796" y="2702257"/>
            <a:ext cx="13344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주문내역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86190" y="2710219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8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73577" y="243990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861377" y="3591389"/>
          <a:ext cx="2837175" cy="2436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762">
                  <a:extLst>
                    <a:ext uri="{9D8B030D-6E8A-4147-A177-3AD203B41FA5}">
                      <a16:colId xmlns:a16="http://schemas.microsoft.com/office/drawing/2014/main" val="8880737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183958223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반품내역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599217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9057303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564593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3277521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찜한제품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38031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450559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349221"/>
                  </a:ext>
                </a:extLst>
              </a:tr>
            </a:tbl>
          </a:graphicData>
        </a:graphic>
      </p:graphicFrame>
      <p:sp>
        <p:nvSpPr>
          <p:cNvPr id="1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2770" y="5957725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297164" y="736816"/>
          <a:ext cx="2837175" cy="4525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762">
                  <a:extLst>
                    <a:ext uri="{9D8B030D-6E8A-4147-A177-3AD203B41FA5}">
                      <a16:colId xmlns:a16="http://schemas.microsoft.com/office/drawing/2014/main" val="297560844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097279666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984169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현황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24089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스마트영수증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41942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541585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41153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587728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50178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4695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개인정보이용내역                         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965157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22847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자주하는 질문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62809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760397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9354995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5271620" y="5365069"/>
            <a:ext cx="2849875" cy="712024"/>
            <a:chOff x="5271620" y="5007889"/>
            <a:chExt cx="2849875" cy="712024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1620" y="5007889"/>
              <a:ext cx="2849875" cy="712024"/>
              <a:chOff x="201628" y="4874241"/>
              <a:chExt cx="2849875" cy="860153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201628" y="4883199"/>
                <a:ext cx="2849875" cy="85119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51144" y="4874241"/>
                <a:ext cx="1938351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900" b="1" dirty="0" smtClean="0"/>
                  <a:t>고객센터  </a:t>
                </a:r>
                <a:r>
                  <a:rPr lang="en-US" altLang="ko-KR" sz="900" b="1" dirty="0" smtClean="0"/>
                  <a:t>&gt;</a:t>
                </a:r>
                <a:endParaRPr lang="en-US" altLang="ko-KR" sz="9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050" dirty="0" smtClean="0"/>
                  <a:t>   </a:t>
                </a:r>
                <a:r>
                  <a:rPr lang="en-US" altLang="ko-KR" sz="1050" u="sng" dirty="0" smtClean="0"/>
                  <a:t>080-380-0114</a:t>
                </a:r>
                <a:r>
                  <a:rPr lang="en-US" altLang="ko-KR" sz="1050" dirty="0" smtClean="0"/>
                  <a:t> </a:t>
                </a:r>
                <a:r>
                  <a:rPr lang="en-US" altLang="ko-KR" sz="700" dirty="0" smtClean="0"/>
                  <a:t>(</a:t>
                </a:r>
                <a:r>
                  <a:rPr lang="ko-KR" altLang="en-US" sz="700" dirty="0"/>
                  <a:t>수신자 요금부담</a:t>
                </a:r>
                <a:r>
                  <a:rPr lang="en-US" altLang="ko-KR" sz="700" dirty="0"/>
                  <a:t>)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51144" y="5367045"/>
                <a:ext cx="17668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운영시간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월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~</a:t>
                </a: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금요일 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9:00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~PM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6:00</a:t>
                </a:r>
                <a:endPara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14" name="Picture 2" descr="Call, contact, incoming, phone, ringer, ringing, telepho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7484" y="5414219"/>
              <a:ext cx="118541" cy="11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직사각형 17"/>
          <p:cNvSpPr/>
          <p:nvPr/>
        </p:nvSpPr>
        <p:spPr>
          <a:xfrm>
            <a:off x="5229909" y="6437285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29909" y="6121973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65308"/>
            <a:ext cx="195171" cy="18866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22973" y="742348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smtClean="0">
                <a:latin typeface="+mn-ea"/>
              </a:rPr>
              <a:t>마이페이지</a:t>
            </a:r>
            <a:endParaRPr lang="ko-KR" altLang="en-US" sz="1050" b="1" spc="-150" dirty="0"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295644" y="744756"/>
            <a:ext cx="456176" cy="231262"/>
            <a:chOff x="2425249" y="890065"/>
            <a:chExt cx="456176" cy="231262"/>
          </a:xfrm>
        </p:grpSpPr>
        <p:pic>
          <p:nvPicPr>
            <p:cNvPr id="23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그룹 23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560" y="707646"/>
            <a:ext cx="234615" cy="3006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93256" y="1396104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b="1" dirty="0">
                <a:latin typeface="+mn-ea"/>
              </a:rPr>
              <a:t>&gt;</a:t>
            </a:r>
            <a:r>
              <a:rPr lang="en-US" altLang="ko-KR" sz="800" dirty="0" smtClean="0">
                <a:latin typeface="+mn-ea"/>
              </a:rPr>
              <a:t> 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92612" y="2107166"/>
            <a:ext cx="2805939" cy="32780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chemeClr val="bg1"/>
                </a:solidFill>
              </a:rPr>
              <a:t>작성 가능한 리뷰  </a:t>
            </a:r>
            <a:r>
              <a:rPr lang="en-US" altLang="ko-KR" sz="800" b="1" spc="-150" dirty="0" smtClean="0">
                <a:solidFill>
                  <a:schemeClr val="bg1"/>
                </a:solidFill>
              </a:rPr>
              <a:t>4</a:t>
            </a:r>
            <a:r>
              <a:rPr lang="ko-KR" altLang="en-US" sz="800" spc="-150" dirty="0" smtClean="0">
                <a:solidFill>
                  <a:schemeClr val="bg1"/>
                </a:solidFill>
              </a:rPr>
              <a:t>건</a:t>
            </a:r>
            <a:endParaRPr lang="ko-KR" altLang="en-US" sz="800" spc="-150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98711" y="1161729"/>
            <a:ext cx="2361790" cy="246221"/>
            <a:chOff x="889046" y="1105610"/>
            <a:chExt cx="2361790" cy="246221"/>
          </a:xfrm>
        </p:grpSpPr>
        <p:sp>
          <p:nvSpPr>
            <p:cNvPr id="31" name="직사각형 30"/>
            <p:cNvSpPr/>
            <p:nvPr/>
          </p:nvSpPr>
          <p:spPr>
            <a:xfrm>
              <a:off x="889046" y="1105610"/>
              <a:ext cx="23617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b="1" dirty="0" err="1" smtClean="0">
                  <a:latin typeface="+mn-ea"/>
                </a:rPr>
                <a:t>주소희님</a:t>
              </a:r>
              <a:r>
                <a:rPr lang="en-US" altLang="ko-KR" sz="1000" b="1" dirty="0" smtClean="0">
                  <a:latin typeface="+mn-ea"/>
                </a:rPr>
                <a:t>,</a:t>
              </a:r>
              <a:r>
                <a:rPr lang="ko-KR" altLang="en-US" sz="1000" b="1" dirty="0" smtClean="0">
                  <a:latin typeface="+mn-ea"/>
                </a:rPr>
                <a:t> 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2" name="사각형 설명선 31"/>
            <p:cNvSpPr/>
            <p:nvPr/>
          </p:nvSpPr>
          <p:spPr>
            <a:xfrm>
              <a:off x="1565474" y="1162122"/>
              <a:ext cx="366610" cy="110552"/>
            </a:xfrm>
            <a:prstGeom prst="wedgeRectCallout">
              <a:avLst>
                <a:gd name="adj1" fmla="val -16335"/>
                <a:gd name="adj2" fmla="val 48715"/>
              </a:avLst>
            </a:prstGeom>
            <a:solidFill>
              <a:schemeClr val="bg1"/>
            </a:solidFill>
            <a:ln w="6350">
              <a:solidFill>
                <a:srgbClr val="00C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700" dirty="0">
                  <a:solidFill>
                    <a:srgbClr val="29BC70"/>
                  </a:solidFill>
                </a:rPr>
                <a:t>임직원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460217" y="5652014"/>
            <a:ext cx="410413" cy="225258"/>
            <a:chOff x="9233919" y="3812353"/>
            <a:chExt cx="410413" cy="22525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9233919" y="3812353"/>
              <a:ext cx="410413" cy="22525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7"/>
            <a:srcRect l="-719" t="1" r="77219" b="69163"/>
            <a:stretch/>
          </p:blipFill>
          <p:spPr>
            <a:xfrm>
              <a:off x="9262959" y="3843561"/>
              <a:ext cx="282201" cy="147384"/>
            </a:xfrm>
            <a:prstGeom prst="rect">
              <a:avLst/>
            </a:prstGeom>
          </p:spPr>
        </p:pic>
      </p:grp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3790469" y="5575506"/>
          <a:ext cx="361315" cy="348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161968667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62530"/>
                  </a:ext>
                </a:extLst>
              </a:tr>
            </a:tbl>
          </a:graphicData>
        </a:graphic>
      </p:graphicFrame>
      <p:cxnSp>
        <p:nvCxnSpPr>
          <p:cNvPr id="41" name="직선 연결선 40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53955" y="3567338"/>
            <a:ext cx="2844597" cy="66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883565" y="1613151"/>
            <a:ext cx="2828280" cy="454857"/>
            <a:chOff x="883565" y="1613151"/>
            <a:chExt cx="2436582" cy="495159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883565" y="1619386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 smtClean="0">
                  <a:solidFill>
                    <a:schemeClr val="tx1"/>
                  </a:solidFill>
                </a:rPr>
                <a:t>뷰티포인트</a:t>
              </a:r>
              <a:endParaRPr lang="en-US" altLang="ko-KR" sz="800" spc="-150" dirty="0" smtClean="0">
                <a:solidFill>
                  <a:schemeClr val="tx1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100,000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P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542175" y="1614623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>
                  <a:solidFill>
                    <a:schemeClr val="tx1"/>
                  </a:solidFill>
                </a:rPr>
                <a:t>공병수거</a:t>
              </a:r>
              <a:r>
                <a:rPr lang="ko-KR" altLang="en-US" sz="800" spc="-150" dirty="0">
                  <a:solidFill>
                    <a:schemeClr val="tx1"/>
                  </a:solidFill>
                </a:rPr>
                <a:t> 현황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10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개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717557" y="1613151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 smtClean="0">
                  <a:solidFill>
                    <a:schemeClr val="tx1"/>
                  </a:solidFill>
                </a:rPr>
                <a:t>보유쿠폰</a:t>
              </a:r>
              <a:endParaRPr lang="en-US" altLang="ko-KR" sz="800" b="1" dirty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4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장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타원 47"/>
          <p:cNvSpPr/>
          <p:nvPr/>
        </p:nvSpPr>
        <p:spPr>
          <a:xfrm>
            <a:off x="2638536" y="1643904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2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2983554" y="2177225"/>
            <a:ext cx="537152" cy="177196"/>
          </a:xfrm>
          <a:prstGeom prst="roundRect">
            <a:avLst>
              <a:gd name="adj" fmla="val 46057"/>
            </a:avLst>
          </a:prstGeom>
          <a:solidFill>
            <a:schemeClr val="bg1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rgbClr val="29BC70"/>
                </a:solidFill>
              </a:rPr>
              <a:t>+2,400P</a:t>
            </a:r>
            <a:endParaRPr lang="ko-KR" altLang="en-US" sz="700" b="1" dirty="0">
              <a:solidFill>
                <a:srgbClr val="29BC7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78097" y="2144527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297164" y="5389074"/>
            <a:ext cx="827723" cy="358489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801316" y="2943319"/>
            <a:ext cx="2895560" cy="742501"/>
            <a:chOff x="988195" y="2943319"/>
            <a:chExt cx="2895560" cy="742501"/>
          </a:xfrm>
        </p:grpSpPr>
        <p:grpSp>
          <p:nvGrpSpPr>
            <p:cNvPr id="57" name="그룹 56"/>
            <p:cNvGrpSpPr/>
            <p:nvPr/>
          </p:nvGrpSpPr>
          <p:grpSpPr>
            <a:xfrm>
              <a:off x="988195" y="2943319"/>
              <a:ext cx="2890798" cy="742501"/>
              <a:chOff x="3197582" y="3605212"/>
              <a:chExt cx="3620358" cy="742501"/>
            </a:xfrm>
            <a:noFill/>
          </p:grpSpPr>
          <p:sp>
            <p:nvSpPr>
              <p:cNvPr id="69" name="직사각형 68"/>
              <p:cNvSpPr/>
              <p:nvPr/>
            </p:nvSpPr>
            <p:spPr>
              <a:xfrm>
                <a:off x="3197582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752491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358299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924140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56122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6166885" y="360521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041404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주문접수</a:t>
              </a:r>
              <a:endParaRPr lang="ko-KR" altLang="en-US" sz="800" spc="-15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56744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결제완료</a:t>
              </a:r>
              <a:endParaRPr lang="ko-KR" altLang="en-US" sz="800" spc="-1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76669" y="3222441"/>
              <a:ext cx="6014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err="1" smtClean="0"/>
                <a:t>제품준비중</a:t>
              </a:r>
              <a:endParaRPr lang="ko-KR" altLang="en-US" sz="800" spc="-15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9040" y="3222441"/>
              <a:ext cx="4347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smtClean="0"/>
                <a:t>배송중</a:t>
              </a:r>
              <a:endParaRPr lang="ko-KR" altLang="en-US" sz="800" spc="-1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89853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배송완료</a:t>
              </a:r>
              <a:endParaRPr lang="ko-KR" altLang="en-US" sz="800" spc="-15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324336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808408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308717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55617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69591" y="2962404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65663" y="3227784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구매확정</a:t>
              </a:r>
              <a:endParaRPr lang="ko-KR" altLang="en-US" sz="800" spc="-150" dirty="0"/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68823"/>
              </p:ext>
            </p:extLst>
          </p:nvPr>
        </p:nvGraphicFramePr>
        <p:xfrm>
          <a:off x="9000565" y="15619"/>
          <a:ext cx="3152540" cy="2882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고객센터 클릭시 고객센터 페이지로 이동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027" y="52937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6840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671906"/>
              </p:ext>
            </p:extLst>
          </p:nvPr>
        </p:nvGraphicFramePr>
        <p:xfrm>
          <a:off x="65314" y="410330"/>
          <a:ext cx="5996592" cy="6119466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04.23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마이샵관리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메뉴 아이콘 및 정의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(2-8)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마이샵관리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마이샵등록하기팝업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매장정보 정의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(2-1)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/>
                        <a:t>마이샵 등록하기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매장 검색 프로세스 징표 추가</a:t>
                      </a:r>
                      <a:endParaRPr lang="en-US" altLang="ko-KR" sz="800" dirty="0" smtClean="0"/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마이샵관리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마이샵등록하기팝업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매장검색전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전체매장리스트 디폴트 노출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사업 확정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0.61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04.25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마이샵관리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 전화걸기 삭제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(2-5)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마이샵관리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변경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/.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삭제 버튼 노출 케이스 수정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1:1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답변완료 시 전송되는 문자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이메일 장표 추가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04.29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마이샵관리 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</a:t>
                      </a:r>
                      <a:r>
                        <a:rPr kumimoji="1"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매장리스트 디폴트 정렬 추가 </a:t>
                      </a:r>
                      <a:r>
                        <a:rPr kumimoji="1"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(3)</a:t>
                      </a:r>
                    </a:p>
                    <a:p>
                      <a:pPr marL="171450" indent="-171450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임직원인증 </a:t>
                      </a:r>
                      <a:r>
                        <a:rPr kumimoji="1"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임직원인증 </a:t>
                      </a:r>
                      <a:r>
                        <a:rPr kumimoji="1"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진입경로</a:t>
                      </a:r>
                      <a:r>
                        <a:rPr kumimoji="1"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장표 추가 </a:t>
                      </a:r>
                      <a:endParaRPr kumimoji="1" lang="en-US" altLang="ko-KR" sz="80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indent="-171450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고객센터 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이니스프리 고객상담실 정의 변경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(5)</a:t>
                      </a:r>
                    </a:p>
                    <a:p>
                      <a:pPr marL="171450" indent="-171450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고객센터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공지사항 전시 조건 업데이트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(3)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FAQ : FAQ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목록 정의 업데이트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(2-2)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프로세스 추가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(1-5, 1-6)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문의하기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등록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 :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제품검색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버튼 활성화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비활성화 정의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(1-4, 1-14)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문의하기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등록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 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문의하기 페이지 추가 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문의하기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등록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 :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문의유형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AS-IS/TO-BE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장표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업데이트 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주문제품선택팝업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주문 목록 내 제품 선택 정의 변경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(1-3)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주문제품선택팝업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주문목록 조회 대상 상태값 정의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(1-3)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주문제품선택팝업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조회결과 없음 케이스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(1-6)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문의내역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문의 기능 추가에 따른 변경 사항 반영  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문의내역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1.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문의취소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 버튼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(1-8, 1-9)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공지사항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공지사항 전시 정의 변경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공지사항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마크명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및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전시순서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변경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(1-4)   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전자공고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등록된 전자공고 없음 케이스 추가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(1-1)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05.03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마이샵관리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&amp;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마이샵등록하기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매장리스트 디폴트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미노출로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확정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매장검색 프로세스 수정 업데이트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임직원인증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 인증 메뉴 위치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전시조건 확정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임직원인증완료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임직원쿠폰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한도 안내 문구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 정책 확정에 따른 수정 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05.21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매장검색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위치서비스미동의시 매장리스트 디폴트 정렬 변경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임직원인증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인증프로세스 변경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임직원인증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인증후 임직원쿠폰안내 문구 정의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고객센터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기능 삭제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고객센터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추가문의정책 변경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정책 변경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804013"/>
              </p:ext>
            </p:extLst>
          </p:nvPr>
        </p:nvGraphicFramePr>
        <p:xfrm>
          <a:off x="6119815" y="410330"/>
          <a:ext cx="5996592" cy="6257437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05.30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정보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마이샵등록하기팝업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 버튼 상세 케이스 정의 추가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버튼명 공통사항 수정 반영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(~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명사로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~)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 표기 페이지 일괄 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06.03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고객센터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/1:1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문의내역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/FAQ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목록에 공통사항 적용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 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더보기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버튼 추가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 등록 케이스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06.10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메뉴별</a:t>
                      </a:r>
                      <a:r>
                        <a:rPr kumimoji="1" lang="ko-KR" altLang="en-US" sz="800" b="0" i="0" u="none" strike="noStrike" kern="1200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마이페이지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진입 경로 추가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문의하기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등록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 :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이미지등록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최대개수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수정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(5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10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558715"/>
              </p:ext>
            </p:extLst>
          </p:nvPr>
        </p:nvGraphicFramePr>
        <p:xfrm>
          <a:off x="1972857" y="6596867"/>
          <a:ext cx="3008946" cy="964218"/>
        </p:xfrm>
        <a:graphic>
          <a:graphicData uri="http://schemas.openxmlformats.org/drawingml/2006/table">
            <a:tbl>
              <a:tblPr/>
              <a:tblGrid>
                <a:gridCol w="3008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4218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IN_MO_MYP_01_90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1214" y="7885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고객센터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5985" y="1273246"/>
            <a:ext cx="917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자주하는 질문</a:t>
            </a:r>
            <a:endParaRPr lang="ko-KR" altLang="en-US" sz="900" b="1" dirty="0"/>
          </a:p>
        </p:txBody>
      </p:sp>
      <p:sp>
        <p:nvSpPr>
          <p:cNvPr id="10" name="직사각형 9"/>
          <p:cNvSpPr/>
          <p:nvPr/>
        </p:nvSpPr>
        <p:spPr>
          <a:xfrm>
            <a:off x="3390854" y="1257739"/>
            <a:ext cx="2584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984862" y="1551744"/>
            <a:ext cx="2622292" cy="25654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궁금하신 내용을 입력해주세요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2" name="Picture 2" descr="icon_main2_fixed_search.png (100×1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68" y="1588473"/>
            <a:ext cx="191125" cy="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154155" y="2509342"/>
            <a:ext cx="52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1:1</a:t>
            </a:r>
            <a:r>
              <a:rPr lang="ko-KR" altLang="en-US" sz="800" dirty="0" smtClean="0"/>
              <a:t>문의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1982283" y="250934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매장찾기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757030" y="250934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멤버십 소개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935985" y="3086959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공지사항</a:t>
            </a:r>
            <a:endParaRPr lang="ko-KR" altLang="en-US" sz="900" b="1" dirty="0"/>
          </a:p>
        </p:txBody>
      </p:sp>
      <p:sp>
        <p:nvSpPr>
          <p:cNvPr id="29" name="직사각형 28"/>
          <p:cNvSpPr/>
          <p:nvPr/>
        </p:nvSpPr>
        <p:spPr>
          <a:xfrm>
            <a:off x="3387648" y="3086958"/>
            <a:ext cx="264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9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986796" y="3359430"/>
            <a:ext cx="258951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986796" y="5369389"/>
            <a:ext cx="258951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86796" y="3635475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986796" y="3920147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986796" y="4196192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86796" y="4463611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986796" y="4756909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4862" y="3415150"/>
            <a:ext cx="13260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개인정보처리방침 개정 공지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984862" y="3699821"/>
            <a:ext cx="27174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[</a:t>
            </a:r>
            <a:r>
              <a:rPr lang="ko-KR" altLang="en-US" sz="700" dirty="0" smtClean="0"/>
              <a:t>이니스프리몰 콜라겐크림</a:t>
            </a:r>
            <a:r>
              <a:rPr lang="en-US" altLang="ko-KR" sz="700" dirty="0" smtClean="0"/>
              <a:t>] 10</a:t>
            </a:r>
            <a:r>
              <a:rPr lang="ko-KR" altLang="en-US" sz="700" dirty="0" smtClean="0"/>
              <a:t>월 리뷰 이벤트 당첨자 발표 안내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984862" y="3967239"/>
            <a:ext cx="24737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이니스프리 공식몰 점검으로 인한 서비스 일시 중단 안내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984862" y="4234657"/>
            <a:ext cx="2432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이니스프리 트위터 이니스프리</a:t>
            </a:r>
            <a:r>
              <a:rPr lang="en-US" altLang="ko-KR" sz="700" dirty="0" smtClean="0"/>
              <a:t>X</a:t>
            </a:r>
            <a:r>
              <a:rPr lang="ko-KR" altLang="en-US" sz="700" dirty="0" err="1" smtClean="0"/>
              <a:t>나이스웨더</a:t>
            </a:r>
            <a:r>
              <a:rPr lang="ko-KR" altLang="en-US" sz="700" dirty="0" smtClean="0"/>
              <a:t> 키트 이벤트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984862" y="4527954"/>
            <a:ext cx="22365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디 아일 성수 </a:t>
            </a:r>
            <a:r>
              <a:rPr lang="ko-KR" altLang="en-US" sz="700" dirty="0" err="1" smtClean="0"/>
              <a:t>그랜드</a:t>
            </a:r>
            <a:r>
              <a:rPr lang="ko-KR" altLang="en-US" sz="700" dirty="0" smtClean="0"/>
              <a:t> 오픈 기념 이벤트 당첨자 발표</a:t>
            </a:r>
            <a:endParaRPr lang="ko-KR" altLang="en-US" sz="700" dirty="0"/>
          </a:p>
        </p:txBody>
      </p:sp>
      <p:sp>
        <p:nvSpPr>
          <p:cNvPr id="42" name="직사각형 41"/>
          <p:cNvSpPr/>
          <p:nvPr/>
        </p:nvSpPr>
        <p:spPr>
          <a:xfrm>
            <a:off x="935985" y="51096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전자공고</a:t>
            </a:r>
            <a:endParaRPr lang="ko-KR" altLang="en-US" sz="900" b="1" dirty="0"/>
          </a:p>
        </p:txBody>
      </p:sp>
      <p:sp>
        <p:nvSpPr>
          <p:cNvPr id="43" name="직사각형 42"/>
          <p:cNvSpPr/>
          <p:nvPr/>
        </p:nvSpPr>
        <p:spPr>
          <a:xfrm>
            <a:off x="3387648" y="5109656"/>
            <a:ext cx="264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986796" y="5657277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986796" y="5941949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986796" y="6217994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84862" y="5436952"/>
            <a:ext cx="13580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자기주식 취득 안내 정정공고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984862" y="5721623"/>
            <a:ext cx="11785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자기주식 취득 안내 공고</a:t>
            </a:r>
            <a:endParaRPr lang="ko-KR" alt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984862" y="5989041"/>
            <a:ext cx="10246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주주확정기준일 공고</a:t>
            </a:r>
            <a:endParaRPr lang="ko-KR" altLang="en-US" sz="7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5199254" y="1064366"/>
            <a:ext cx="29849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3702" y="7885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고객센터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199254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78" y="764704"/>
            <a:ext cx="622595" cy="243314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5369748" y="1273246"/>
            <a:ext cx="14189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이니스프리 고객 상담실</a:t>
            </a:r>
            <a:endParaRPr lang="ko-KR" altLang="en-US" sz="900" b="1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5423059" y="1579549"/>
            <a:ext cx="258951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26355" y="1696270"/>
            <a:ext cx="14398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/>
              <a:t>상담실 운영시간</a:t>
            </a:r>
            <a:endParaRPr lang="en-US" altLang="ko-KR" sz="700" dirty="0" smtClean="0"/>
          </a:p>
          <a:p>
            <a:pPr>
              <a:lnSpc>
                <a:spcPct val="150000"/>
              </a:lnSpc>
            </a:pPr>
            <a:r>
              <a:rPr lang="ko-KR" altLang="en-US" sz="700" dirty="0" smtClean="0"/>
              <a:t>월</a:t>
            </a:r>
            <a:r>
              <a:rPr lang="en-US" altLang="ko-KR" sz="700" dirty="0" smtClean="0"/>
              <a:t>~</a:t>
            </a:r>
            <a:r>
              <a:rPr lang="ko-KR" altLang="en-US" sz="700" dirty="0" smtClean="0"/>
              <a:t>금요일 </a:t>
            </a:r>
            <a:r>
              <a:rPr lang="en-US" altLang="ko-KR" sz="700" dirty="0" smtClean="0"/>
              <a:t>AM 9:00 ~ PM 6:00</a:t>
            </a:r>
            <a:endParaRPr lang="ko-KR" altLang="en-US" sz="700" dirty="0"/>
          </a:p>
        </p:txBody>
      </p:sp>
      <p:sp>
        <p:nvSpPr>
          <p:cNvPr id="7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372834" y="5445586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828" y="5511603"/>
            <a:ext cx="195171" cy="188665"/>
          </a:xfrm>
          <a:prstGeom prst="rect">
            <a:avLst/>
          </a:prstGeom>
        </p:spPr>
      </p:pic>
      <p:sp>
        <p:nvSpPr>
          <p:cNvPr id="7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80176" y="5445586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66068" y="5521317"/>
            <a:ext cx="215396" cy="208216"/>
          </a:xfrm>
          <a:prstGeom prst="rect">
            <a:avLst/>
          </a:prstGeom>
        </p:spPr>
      </p:pic>
      <p:grpSp>
        <p:nvGrpSpPr>
          <p:cNvPr id="8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459622" y="1680018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186087" y="1955910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051508" y="1955910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895986" y="1955910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0" name="Picture 2" descr="Finger, gesture, hand, scroll, swipe, u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943" y="350543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5205932" y="673886"/>
            <a:ext cx="3003164" cy="39048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76031"/>
              </p:ext>
            </p:extLst>
          </p:nvPr>
        </p:nvGraphicFramePr>
        <p:xfrm>
          <a:off x="9000565" y="15619"/>
          <a:ext cx="3152540" cy="7065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검색페이지로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 없는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장바구니로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스크롤다운시 고정영역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파란박스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1-4)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자주하는 질문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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검색어입력창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검색어입력 활성화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입력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키패드내 이동 버튼 또는 검색 아이콘 탭시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헤딩 감섹어의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미입력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 탭시 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(2-6)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1:1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마이페이지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페이지로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매장찾기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마이샵관리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매장안내 탭으로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멤버십소개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멤버십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: CS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공지사항 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전시여부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전시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조회일이 전시기간에 포함 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고정공지 항목 제외한 최신등록 공지사항 최대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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공지사항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최신순으로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공지사항페이지로 이동하여 해당 공지사항 펼침 상태로 앵커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없음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전자공고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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공지사항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전자공고 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최신순으로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공지사항페이지로 이동하여 해당 공지사항 펼침 상태로 앵커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전자공고 없음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063522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 고객 상담실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전화걸기 팝업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38505"/>
                  </a:ext>
                </a:extLst>
              </a:tr>
            </a:tbl>
          </a:graphicData>
        </a:graphic>
      </p:graphicFrame>
      <p:sp>
        <p:nvSpPr>
          <p:cNvPr id="10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119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977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5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44" y="11856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330" y="11838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209" y="14604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209" y="18522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275" y="18522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929" y="18522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44" y="29863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44" y="50578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131760" y="6723871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공지사항</a:t>
            </a:r>
            <a:endParaRPr lang="ko-KR" altLang="en-US" sz="900" b="1" dirty="0"/>
          </a:p>
        </p:txBody>
      </p:sp>
      <p:sp>
        <p:nvSpPr>
          <p:cNvPr id="116" name="직사각형 115"/>
          <p:cNvSpPr/>
          <p:nvPr/>
        </p:nvSpPr>
        <p:spPr>
          <a:xfrm>
            <a:off x="4583423" y="6723870"/>
            <a:ext cx="264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900" dirty="0"/>
          </a:p>
        </p:txBody>
      </p:sp>
      <p:cxnSp>
        <p:nvCxnSpPr>
          <p:cNvPr id="117" name="직선 연결선 116"/>
          <p:cNvCxnSpPr/>
          <p:nvPr/>
        </p:nvCxnSpPr>
        <p:spPr>
          <a:xfrm>
            <a:off x="2182571" y="6996342"/>
            <a:ext cx="258951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859355" y="7152829"/>
            <a:ext cx="13773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등록된 공지사항이 없습니다</a:t>
            </a:r>
            <a:r>
              <a:rPr lang="en-US" altLang="ko-KR" sz="700" dirty="0" smtClean="0"/>
              <a:t>. </a:t>
            </a:r>
            <a:endParaRPr lang="ko-KR" altLang="en-US" sz="700" dirty="0"/>
          </a:p>
        </p:txBody>
      </p:sp>
      <p:sp>
        <p:nvSpPr>
          <p:cNvPr id="1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526" y="29863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070" y="34008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305" y="65205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209054" y="7450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고정영역</a:t>
            </a:r>
            <a:endParaRPr lang="ko-KR" altLang="en-US" sz="800" dirty="0"/>
          </a:p>
        </p:txBody>
      </p:sp>
      <p:sp>
        <p:nvSpPr>
          <p:cNvPr id="1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89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895" y="15922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696" y="50578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129" y="54182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1071"/>
              </p:ext>
            </p:extLst>
          </p:nvPr>
        </p:nvGraphicFramePr>
        <p:xfrm>
          <a:off x="6560673" y="4809587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6550681" y="5213962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검색어를 입력해주세요</a:t>
            </a:r>
            <a:endParaRPr lang="ko-KR" altLang="en-US" sz="800" dirty="0"/>
          </a:p>
        </p:txBody>
      </p:sp>
      <p:sp>
        <p:nvSpPr>
          <p:cNvPr id="1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566252" y="5581503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279237" y="480958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1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997" y="47393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550681" y="4900915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074662"/>
              </p:ext>
            </p:extLst>
          </p:nvPr>
        </p:nvGraphicFramePr>
        <p:xfrm>
          <a:off x="10264727" y="-7824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이니스프리 고객상담실 정의 변경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공지사항 전시 조건 업데이트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(3)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23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마이페이지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IN_MO_MYP_01_02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7592" y="6077093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6119" y="2492896"/>
            <a:ext cx="2844597" cy="66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796" y="2702257"/>
            <a:ext cx="13344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주문내역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86190" y="2710219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8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73577" y="243990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861377" y="3591389"/>
          <a:ext cx="2837175" cy="2436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762">
                  <a:extLst>
                    <a:ext uri="{9D8B030D-6E8A-4147-A177-3AD203B41FA5}">
                      <a16:colId xmlns:a16="http://schemas.microsoft.com/office/drawing/2014/main" val="8880737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183958223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반품내역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599217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9057303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564593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3277521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찜한제품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38031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450559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349221"/>
                  </a:ext>
                </a:extLst>
              </a:tr>
            </a:tbl>
          </a:graphicData>
        </a:graphic>
      </p:graphicFrame>
      <p:sp>
        <p:nvSpPr>
          <p:cNvPr id="1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2770" y="5957725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297164" y="736816"/>
          <a:ext cx="2837175" cy="4525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762">
                  <a:extLst>
                    <a:ext uri="{9D8B030D-6E8A-4147-A177-3AD203B41FA5}">
                      <a16:colId xmlns:a16="http://schemas.microsoft.com/office/drawing/2014/main" val="297560844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097279666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984169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현황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24089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스마트영수증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41942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541585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41153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587728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50178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4695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개인정보이용내역                         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965157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22847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자주하는 질문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62809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760397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9354995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5271620" y="5365069"/>
            <a:ext cx="2849875" cy="712024"/>
            <a:chOff x="5271620" y="5007889"/>
            <a:chExt cx="2849875" cy="712024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1620" y="5007889"/>
              <a:ext cx="2849875" cy="712024"/>
              <a:chOff x="201628" y="4874241"/>
              <a:chExt cx="2849875" cy="860153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201628" y="4883199"/>
                <a:ext cx="2849875" cy="85119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51144" y="4874241"/>
                <a:ext cx="1938351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900" b="1" dirty="0" smtClean="0"/>
                  <a:t>고객센터  </a:t>
                </a:r>
                <a:r>
                  <a:rPr lang="en-US" altLang="ko-KR" sz="900" b="1" dirty="0" smtClean="0"/>
                  <a:t>&gt;</a:t>
                </a:r>
                <a:endParaRPr lang="en-US" altLang="ko-KR" sz="9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050" dirty="0" smtClean="0"/>
                  <a:t>   </a:t>
                </a:r>
                <a:r>
                  <a:rPr lang="en-US" altLang="ko-KR" sz="1050" u="sng" dirty="0" smtClean="0"/>
                  <a:t>080-380-0114</a:t>
                </a:r>
                <a:r>
                  <a:rPr lang="en-US" altLang="ko-KR" sz="1050" dirty="0" smtClean="0"/>
                  <a:t> </a:t>
                </a:r>
                <a:r>
                  <a:rPr lang="en-US" altLang="ko-KR" sz="700" dirty="0" smtClean="0"/>
                  <a:t>(</a:t>
                </a:r>
                <a:r>
                  <a:rPr lang="ko-KR" altLang="en-US" sz="700" dirty="0"/>
                  <a:t>수신자 요금부담</a:t>
                </a:r>
                <a:r>
                  <a:rPr lang="en-US" altLang="ko-KR" sz="700" dirty="0"/>
                  <a:t>)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51144" y="5367045"/>
                <a:ext cx="17668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운영시간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월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~</a:t>
                </a: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금요일 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9:00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~PM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6:00</a:t>
                </a:r>
                <a:endPara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14" name="Picture 2" descr="Call, contact, incoming, phone, ringer, ringing, telepho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7484" y="5414219"/>
              <a:ext cx="118541" cy="11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직사각형 17"/>
          <p:cNvSpPr/>
          <p:nvPr/>
        </p:nvSpPr>
        <p:spPr>
          <a:xfrm>
            <a:off x="5229909" y="6437285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29909" y="6121973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65308"/>
            <a:ext cx="195171" cy="18866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22973" y="742348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smtClean="0">
                <a:latin typeface="+mn-ea"/>
              </a:rPr>
              <a:t>마이페이지</a:t>
            </a:r>
            <a:endParaRPr lang="ko-KR" altLang="en-US" sz="1050" b="1" spc="-150" dirty="0"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295644" y="744756"/>
            <a:ext cx="456176" cy="231262"/>
            <a:chOff x="2425249" y="890065"/>
            <a:chExt cx="456176" cy="231262"/>
          </a:xfrm>
        </p:grpSpPr>
        <p:pic>
          <p:nvPicPr>
            <p:cNvPr id="23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그룹 23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560" y="707646"/>
            <a:ext cx="234615" cy="3006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93256" y="1396104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b="1" dirty="0">
                <a:latin typeface="+mn-ea"/>
              </a:rPr>
              <a:t>&gt;</a:t>
            </a:r>
            <a:r>
              <a:rPr lang="en-US" altLang="ko-KR" sz="800" dirty="0" smtClean="0">
                <a:latin typeface="+mn-ea"/>
              </a:rPr>
              <a:t> 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92612" y="2107166"/>
            <a:ext cx="2805939" cy="32780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chemeClr val="bg1"/>
                </a:solidFill>
              </a:rPr>
              <a:t>작성 가능한 리뷰  </a:t>
            </a:r>
            <a:r>
              <a:rPr lang="en-US" altLang="ko-KR" sz="800" b="1" spc="-150" dirty="0" smtClean="0">
                <a:solidFill>
                  <a:schemeClr val="bg1"/>
                </a:solidFill>
              </a:rPr>
              <a:t>4</a:t>
            </a:r>
            <a:r>
              <a:rPr lang="ko-KR" altLang="en-US" sz="800" spc="-150" dirty="0" smtClean="0">
                <a:solidFill>
                  <a:schemeClr val="bg1"/>
                </a:solidFill>
              </a:rPr>
              <a:t>건</a:t>
            </a:r>
            <a:endParaRPr lang="ko-KR" altLang="en-US" sz="800" spc="-150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98711" y="1161729"/>
            <a:ext cx="2361790" cy="246221"/>
            <a:chOff x="889046" y="1105610"/>
            <a:chExt cx="2361790" cy="246221"/>
          </a:xfrm>
        </p:grpSpPr>
        <p:sp>
          <p:nvSpPr>
            <p:cNvPr id="31" name="직사각형 30"/>
            <p:cNvSpPr/>
            <p:nvPr/>
          </p:nvSpPr>
          <p:spPr>
            <a:xfrm>
              <a:off x="889046" y="1105610"/>
              <a:ext cx="23617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b="1" dirty="0" err="1" smtClean="0">
                  <a:latin typeface="+mn-ea"/>
                </a:rPr>
                <a:t>주소희님</a:t>
              </a:r>
              <a:r>
                <a:rPr lang="en-US" altLang="ko-KR" sz="1000" b="1" dirty="0" smtClean="0">
                  <a:latin typeface="+mn-ea"/>
                </a:rPr>
                <a:t>,</a:t>
              </a:r>
              <a:r>
                <a:rPr lang="ko-KR" altLang="en-US" sz="1000" b="1" dirty="0" smtClean="0">
                  <a:latin typeface="+mn-ea"/>
                </a:rPr>
                <a:t> 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2" name="사각형 설명선 31"/>
            <p:cNvSpPr/>
            <p:nvPr/>
          </p:nvSpPr>
          <p:spPr>
            <a:xfrm>
              <a:off x="1565474" y="1162122"/>
              <a:ext cx="366610" cy="110552"/>
            </a:xfrm>
            <a:prstGeom prst="wedgeRectCallout">
              <a:avLst>
                <a:gd name="adj1" fmla="val -16335"/>
                <a:gd name="adj2" fmla="val 48715"/>
              </a:avLst>
            </a:prstGeom>
            <a:solidFill>
              <a:schemeClr val="bg1"/>
            </a:solidFill>
            <a:ln w="6350">
              <a:solidFill>
                <a:srgbClr val="00C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700" dirty="0">
                  <a:solidFill>
                    <a:srgbClr val="29BC70"/>
                  </a:solidFill>
                </a:rPr>
                <a:t>임직원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460217" y="5652014"/>
            <a:ext cx="410413" cy="225258"/>
            <a:chOff x="9233919" y="3812353"/>
            <a:chExt cx="410413" cy="22525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9233919" y="3812353"/>
              <a:ext cx="410413" cy="22525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7"/>
            <a:srcRect l="-719" t="1" r="77219" b="69163"/>
            <a:stretch/>
          </p:blipFill>
          <p:spPr>
            <a:xfrm>
              <a:off x="9262959" y="3843561"/>
              <a:ext cx="282201" cy="147384"/>
            </a:xfrm>
            <a:prstGeom prst="rect">
              <a:avLst/>
            </a:prstGeom>
          </p:spPr>
        </p:pic>
      </p:grp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3790469" y="5575506"/>
          <a:ext cx="361315" cy="348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161968667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62530"/>
                  </a:ext>
                </a:extLst>
              </a:tr>
            </a:tbl>
          </a:graphicData>
        </a:graphic>
      </p:graphicFrame>
      <p:cxnSp>
        <p:nvCxnSpPr>
          <p:cNvPr id="41" name="직선 연결선 40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53955" y="3567338"/>
            <a:ext cx="2844597" cy="66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883565" y="1613151"/>
            <a:ext cx="2828280" cy="454857"/>
            <a:chOff x="883565" y="1613151"/>
            <a:chExt cx="2436582" cy="495159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883565" y="1619386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 smtClean="0">
                  <a:solidFill>
                    <a:schemeClr val="tx1"/>
                  </a:solidFill>
                </a:rPr>
                <a:t>뷰티포인트</a:t>
              </a:r>
              <a:endParaRPr lang="en-US" altLang="ko-KR" sz="800" spc="-150" dirty="0" smtClean="0">
                <a:solidFill>
                  <a:schemeClr val="tx1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100,000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P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542175" y="1614623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>
                  <a:solidFill>
                    <a:schemeClr val="tx1"/>
                  </a:solidFill>
                </a:rPr>
                <a:t>공병수거</a:t>
              </a:r>
              <a:r>
                <a:rPr lang="ko-KR" altLang="en-US" sz="800" spc="-150" dirty="0">
                  <a:solidFill>
                    <a:schemeClr val="tx1"/>
                  </a:solidFill>
                </a:rPr>
                <a:t> 현황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10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개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717557" y="1613151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 smtClean="0">
                  <a:solidFill>
                    <a:schemeClr val="tx1"/>
                  </a:solidFill>
                </a:rPr>
                <a:t>보유쿠폰</a:t>
              </a:r>
              <a:endParaRPr lang="en-US" altLang="ko-KR" sz="800" b="1" dirty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4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장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타원 47"/>
          <p:cNvSpPr/>
          <p:nvPr/>
        </p:nvSpPr>
        <p:spPr>
          <a:xfrm>
            <a:off x="2638536" y="1643904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2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2983554" y="2177225"/>
            <a:ext cx="537152" cy="177196"/>
          </a:xfrm>
          <a:prstGeom prst="roundRect">
            <a:avLst>
              <a:gd name="adj" fmla="val 46057"/>
            </a:avLst>
          </a:prstGeom>
          <a:solidFill>
            <a:schemeClr val="bg1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rgbClr val="29BC70"/>
                </a:solidFill>
              </a:rPr>
              <a:t>+2,400P</a:t>
            </a:r>
            <a:endParaRPr lang="ko-KR" altLang="en-US" sz="700" b="1" dirty="0">
              <a:solidFill>
                <a:srgbClr val="29BC7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78097" y="2144527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320859" y="4221088"/>
            <a:ext cx="2813480" cy="360040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801316" y="2943319"/>
            <a:ext cx="2895560" cy="742501"/>
            <a:chOff x="988195" y="2943319"/>
            <a:chExt cx="2895560" cy="742501"/>
          </a:xfrm>
        </p:grpSpPr>
        <p:grpSp>
          <p:nvGrpSpPr>
            <p:cNvPr id="57" name="그룹 56"/>
            <p:cNvGrpSpPr/>
            <p:nvPr/>
          </p:nvGrpSpPr>
          <p:grpSpPr>
            <a:xfrm>
              <a:off x="988195" y="2943319"/>
              <a:ext cx="2890798" cy="742501"/>
              <a:chOff x="3197582" y="3605212"/>
              <a:chExt cx="3620358" cy="742501"/>
            </a:xfrm>
            <a:noFill/>
          </p:grpSpPr>
          <p:sp>
            <p:nvSpPr>
              <p:cNvPr id="69" name="직사각형 68"/>
              <p:cNvSpPr/>
              <p:nvPr/>
            </p:nvSpPr>
            <p:spPr>
              <a:xfrm>
                <a:off x="3197582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752491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358299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924140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56122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6166885" y="360521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041404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주문접수</a:t>
              </a:r>
              <a:endParaRPr lang="ko-KR" altLang="en-US" sz="800" spc="-15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56744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결제완료</a:t>
              </a:r>
              <a:endParaRPr lang="ko-KR" altLang="en-US" sz="800" spc="-1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76669" y="3222441"/>
              <a:ext cx="6014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err="1" smtClean="0"/>
                <a:t>제품준비중</a:t>
              </a:r>
              <a:endParaRPr lang="ko-KR" altLang="en-US" sz="800" spc="-15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9040" y="3222441"/>
              <a:ext cx="4347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smtClean="0"/>
                <a:t>배송중</a:t>
              </a:r>
              <a:endParaRPr lang="ko-KR" altLang="en-US" sz="800" spc="-1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89853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배송완료</a:t>
              </a:r>
              <a:endParaRPr lang="ko-KR" altLang="en-US" sz="800" spc="-15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324336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808408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308717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55617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69591" y="2962404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65663" y="3227784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구매확정</a:t>
              </a:r>
              <a:endParaRPr lang="ko-KR" altLang="en-US" sz="800" spc="-150" dirty="0"/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17207"/>
              </p:ext>
            </p:extLst>
          </p:nvPr>
        </p:nvGraphicFramePr>
        <p:xfrm>
          <a:off x="9000565" y="15619"/>
          <a:ext cx="3152540" cy="2882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자주하는 질문 탭시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 이동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012" y="41180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8222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5495526" y="788593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FAQ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11078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102" y="764704"/>
            <a:ext cx="622595" cy="243314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5181694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공통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메뉴선택 바텀시트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IN_MO_MYP_01_91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155" y="1802434"/>
            <a:ext cx="2621230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오프라인 매장 구매 내용을 확인하고 싶어요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300000"/>
              </a:lnSpc>
            </a:pPr>
            <a:endParaRPr lang="en-US" altLang="ko-KR" sz="800" dirty="0" smtClean="0"/>
          </a:p>
          <a:p>
            <a:pPr>
              <a:lnSpc>
                <a:spcPct val="300000"/>
              </a:lnSpc>
            </a:pPr>
            <a:endParaRPr lang="en-US" altLang="ko-KR" sz="800" dirty="0"/>
          </a:p>
          <a:p>
            <a:pPr>
              <a:lnSpc>
                <a:spcPct val="300000"/>
              </a:lnSpc>
            </a:pP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교환은 어떻게 하나요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마이샵 변경은 어떻게 하나요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마이샵 등록은 어떻게 하나요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온라인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공식몰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에서도 그린티클럽키트를 신청할 수</a:t>
            </a:r>
            <a:r>
              <a:rPr lang="en-US" altLang="ko-KR" sz="800" dirty="0" smtClean="0"/>
              <a:t>…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묶음배송 되나요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면세점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오픈마켓에서 구매한 것도 </a:t>
            </a:r>
            <a:r>
              <a:rPr lang="ko-KR" altLang="en-US" sz="800" dirty="0" err="1" smtClean="0"/>
              <a:t>회원등급에</a:t>
            </a:r>
            <a:r>
              <a:rPr lang="ko-KR" altLang="en-US" sz="800" dirty="0" smtClean="0"/>
              <a:t> 반영</a:t>
            </a:r>
            <a:r>
              <a:rPr lang="en-US" altLang="ko-KR" sz="800" dirty="0" smtClean="0"/>
              <a:t>…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생일 쿠폰이 왜 발행되지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원클릭 결제 카드 삭제하고 싶어요</a:t>
            </a:r>
            <a:endParaRPr lang="en-US" altLang="ko-KR" sz="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91214" y="788593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FAQ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67090" y="1214872"/>
            <a:ext cx="2622292" cy="25654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궁금하신 내용을 입력해주세요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2" name="Picture 2" descr="icon_main2_fixed_search.png (100×1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96" y="1251601"/>
            <a:ext cx="191125" cy="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05155" y="1593898"/>
            <a:ext cx="519084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TOP10</a:t>
            </a:r>
            <a:r>
              <a:rPr lang="en-US" altLang="ko-KR" sz="800" dirty="0" smtClean="0"/>
              <a:t>   </a:t>
            </a:r>
            <a:r>
              <a:rPr lang="ko-KR" altLang="en-US" sz="800" dirty="0" smtClean="0"/>
              <a:t>제품관련   배송관련   환불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반품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교환관련   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결제관련   이벤트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쿠폰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포인트   사이트이용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기타</a:t>
            </a:r>
            <a:endParaRPr lang="ko-KR" altLang="en-US" sz="8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64781" y="1862816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67792" y="1862816"/>
            <a:ext cx="3499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>
            <a:off x="3439160" y="1959686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3439160" y="2331151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3439160" y="3784393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3439160" y="4132385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 rot="5400000">
            <a:off x="3439160" y="4503850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 rot="5400000">
            <a:off x="3439160" y="4875315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 rot="5400000">
            <a:off x="3439160" y="5254124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 rot="5400000">
            <a:off x="3439160" y="5602116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3439160" y="5973581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3439160" y="6345046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864781" y="2271709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64781" y="4077072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64781" y="4444040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64781" y="4811376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64781" y="5178344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64781" y="5540269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64781" y="5907237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64781" y="6270706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64781" y="6637674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365657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4506" y="2636912"/>
            <a:ext cx="2984978" cy="105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13295" y="2726768"/>
            <a:ext cx="27770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 smtClean="0"/>
              <a:t>고객님께서 오프라인 매장에서 상품을 구매하신 내용은 아래 경로를 통하여 확인 가능합니다</a:t>
            </a:r>
            <a:r>
              <a:rPr lang="en-US" altLang="ko-KR" sz="700" dirty="0" smtClean="0"/>
              <a:t>.</a:t>
            </a:r>
          </a:p>
          <a:p>
            <a:pPr marL="85725" indent="-85725">
              <a:lnSpc>
                <a:spcPts val="1000"/>
              </a:lnSpc>
              <a:buFontTx/>
              <a:buChar char="-"/>
            </a:pPr>
            <a:r>
              <a:rPr lang="en-US" altLang="ko-KR" sz="700" dirty="0" smtClean="0"/>
              <a:t>APP </a:t>
            </a:r>
            <a:r>
              <a:rPr lang="ko-KR" altLang="en-US" sz="700" dirty="0" smtClean="0"/>
              <a:t>이용 시</a:t>
            </a:r>
            <a:r>
              <a:rPr lang="en-US" altLang="ko-KR" sz="700" dirty="0" smtClean="0"/>
              <a:t>: [</a:t>
            </a:r>
            <a:r>
              <a:rPr lang="ko-KR" altLang="en-US" sz="700" dirty="0" smtClean="0"/>
              <a:t>이니스프리 </a:t>
            </a:r>
            <a:r>
              <a:rPr lang="en-US" altLang="ko-KR" sz="700" dirty="0" smtClean="0"/>
              <a:t>APP &gt; </a:t>
            </a:r>
            <a:r>
              <a:rPr lang="ko-KR" altLang="en-US" sz="700" dirty="0" smtClean="0"/>
              <a:t>카테고리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맨 하단 우측 </a:t>
            </a:r>
            <a:r>
              <a:rPr lang="en-US" altLang="ko-KR" sz="700" dirty="0" smtClean="0"/>
              <a:t>3</a:t>
            </a:r>
            <a:r>
              <a:rPr lang="ko-KR" altLang="en-US" sz="700" dirty="0" smtClean="0"/>
              <a:t>번째 스마트 영수증</a:t>
            </a:r>
            <a:r>
              <a:rPr lang="en-US" altLang="ko-KR" sz="700" dirty="0" smtClean="0"/>
              <a:t>]</a:t>
            </a:r>
            <a:r>
              <a:rPr lang="ko-KR" altLang="en-US" sz="700" dirty="0" smtClean="0"/>
              <a:t>에서 확인 가능합니다</a:t>
            </a:r>
            <a:r>
              <a:rPr lang="en-US" altLang="ko-KR" sz="700" dirty="0" smtClean="0"/>
              <a:t>.</a:t>
            </a:r>
          </a:p>
          <a:p>
            <a:pPr marL="85725" indent="-85725">
              <a:lnSpc>
                <a:spcPts val="1000"/>
              </a:lnSpc>
              <a:buFontTx/>
              <a:buChar char="-"/>
            </a:pPr>
            <a:r>
              <a:rPr lang="en-US" altLang="ko-KR" sz="700" dirty="0" smtClean="0"/>
              <a:t>PC </a:t>
            </a:r>
            <a:r>
              <a:rPr lang="ko-KR" altLang="en-US" sz="700" dirty="0" smtClean="0"/>
              <a:t>이용 시</a:t>
            </a:r>
            <a:r>
              <a:rPr lang="en-US" altLang="ko-KR" sz="700" dirty="0" smtClean="0"/>
              <a:t>: [</a:t>
            </a:r>
            <a:r>
              <a:rPr lang="ko-KR" altLang="en-US" sz="700" dirty="0" smtClean="0"/>
              <a:t>이니스프리 공식 온라인몰 홈페이지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마이페이지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주문배송현황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구매내역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매장</a:t>
            </a:r>
            <a:r>
              <a:rPr lang="en-US" altLang="ko-KR" sz="700" dirty="0" smtClean="0"/>
              <a:t>]</a:t>
            </a:r>
            <a:r>
              <a:rPr lang="ko-KR" altLang="en-US" sz="700" dirty="0" smtClean="0"/>
              <a:t>에서 확인 가능합니다</a:t>
            </a:r>
            <a:r>
              <a:rPr lang="en-US" altLang="ko-KR" sz="700" dirty="0" smtClean="0"/>
              <a:t>.</a:t>
            </a:r>
            <a:endParaRPr lang="ko-KR" altLang="en-US" sz="600" dirty="0"/>
          </a:p>
        </p:txBody>
      </p:sp>
      <p:sp>
        <p:nvSpPr>
          <p:cNvPr id="52" name="직사각형 51"/>
          <p:cNvSpPr/>
          <p:nvPr/>
        </p:nvSpPr>
        <p:spPr>
          <a:xfrm>
            <a:off x="5196691" y="676875"/>
            <a:ext cx="3000942" cy="4697090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Dimmed</a:t>
            </a:r>
            <a:endParaRPr lang="ko-KR" altLang="en-US" dirty="0"/>
          </a:p>
        </p:txBody>
      </p:sp>
      <p:sp>
        <p:nvSpPr>
          <p:cNvPr id="53" name="양쪽 모서리가 둥근 사각형 52"/>
          <p:cNvSpPr/>
          <p:nvPr/>
        </p:nvSpPr>
        <p:spPr>
          <a:xfrm>
            <a:off x="5196691" y="4068967"/>
            <a:ext cx="3000942" cy="2327449"/>
          </a:xfrm>
          <a:prstGeom prst="round2SameRect">
            <a:avLst>
              <a:gd name="adj1" fmla="val 927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07646"/>
              </p:ext>
            </p:extLst>
          </p:nvPr>
        </p:nvGraphicFramePr>
        <p:xfrm>
          <a:off x="5330192" y="4460355"/>
          <a:ext cx="2664296" cy="1818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1559">
                  <a:extLst>
                    <a:ext uri="{9D8B030D-6E8A-4147-A177-3AD203B41FA5}">
                      <a16:colId xmlns:a16="http://schemas.microsoft.com/office/drawing/2014/main" val="1305893025"/>
                    </a:ext>
                  </a:extLst>
                </a:gridCol>
                <a:gridCol w="372737">
                  <a:extLst>
                    <a:ext uri="{9D8B030D-6E8A-4147-A177-3AD203B41FA5}">
                      <a16:colId xmlns:a16="http://schemas.microsoft.com/office/drawing/2014/main" val="315271563"/>
                    </a:ext>
                  </a:extLst>
                </a:gridCol>
              </a:tblGrid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kern="120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  <a:cs typeface="+mn-cs"/>
                        </a:rPr>
                        <a:t>FAQ</a:t>
                      </a:r>
                      <a:endParaRPr lang="ko-KR" altLang="en-US" sz="900" b="1" kern="1200" dirty="0">
                        <a:solidFill>
                          <a:srgbClr val="29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rgbClr val="29BC70"/>
                          </a:solidFill>
                        </a:rPr>
                        <a:t>√</a:t>
                      </a:r>
                      <a:endParaRPr lang="ko-KR" altLang="en-US" sz="1400" dirty="0">
                        <a:solidFill>
                          <a:srgbClr val="29BC7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3478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문의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711223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매장안내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b="1" kern="1200" baseline="0" dirty="0">
                        <a:solidFill>
                          <a:srgbClr val="1CF4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540044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204910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전자공고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496191"/>
                  </a:ext>
                </a:extLst>
              </a:tr>
            </a:tbl>
          </a:graphicData>
        </a:graphic>
      </p:graphicFrame>
      <p:cxnSp>
        <p:nvCxnSpPr>
          <p:cNvPr id="55" name="직선 연결선 54"/>
          <p:cNvCxnSpPr/>
          <p:nvPr/>
        </p:nvCxnSpPr>
        <p:spPr>
          <a:xfrm flipH="1">
            <a:off x="6487307" y="4255263"/>
            <a:ext cx="41093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65996"/>
              </p:ext>
            </p:extLst>
          </p:nvPr>
        </p:nvGraphicFramePr>
        <p:xfrm>
          <a:off x="9000565" y="44624"/>
          <a:ext cx="3152540" cy="245665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CS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FAQ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검색페이지로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 없는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장바구니로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스크롤다운시 고정영역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파란박스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1-4)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펼침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아래에서 위로 메뉴선택 바텀시트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8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메뉴선택 바텀시트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페이지 선택 상태로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선택시 바텀시트 닫기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해당 메뉴로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686410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787499" y="673886"/>
            <a:ext cx="3013302" cy="38196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964" y="5524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385" y="5524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680" y="5524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531" y="5867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760677" y="71079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844500" y="788592"/>
            <a:ext cx="230832" cy="2308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573"/>
          <p:cNvCxnSpPr/>
          <p:nvPr/>
        </p:nvCxnSpPr>
        <p:spPr>
          <a:xfrm rot="16200000" flipH="1">
            <a:off x="4823820" y="2145285"/>
            <a:ext cx="3007983" cy="756262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031" y="47551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72" y="7165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50589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905155" y="1802434"/>
            <a:ext cx="2589170" cy="378565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오프라인 매장 구매 내용을 확인하고 싶어요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300000"/>
              </a:lnSpc>
            </a:pPr>
            <a:endParaRPr lang="en-US" altLang="ko-KR" sz="800" dirty="0" smtClean="0"/>
          </a:p>
          <a:p>
            <a:pPr>
              <a:lnSpc>
                <a:spcPct val="300000"/>
              </a:lnSpc>
            </a:pPr>
            <a:endParaRPr lang="en-US" altLang="ko-KR" sz="800" dirty="0"/>
          </a:p>
          <a:p>
            <a:pPr>
              <a:lnSpc>
                <a:spcPct val="300000"/>
              </a:lnSpc>
            </a:pP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교환은 어떻게 하나요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마이샵 변경은 어떻게 하나요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마이샵 등록은 어떻게 하나요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온라인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공식몰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에서도 그린티클럽키트를 신청할 수</a:t>
            </a:r>
            <a:r>
              <a:rPr lang="en-US" altLang="ko-KR" sz="800" dirty="0" smtClean="0"/>
              <a:t>…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묶음배송 되나요</a:t>
            </a:r>
            <a:r>
              <a:rPr lang="en-US" altLang="ko-KR" sz="800" dirty="0" smtClean="0"/>
              <a:t>?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FAQ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IN_MO_MYP_01_91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1214" y="788593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FAQ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67090" y="1214872"/>
            <a:ext cx="2622292" cy="25654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궁금하신 내용을 입력해주세요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" name="Picture 2" descr="icon_main2_fixed_search.png (100×1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96" y="1251601"/>
            <a:ext cx="191125" cy="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05155" y="1593898"/>
            <a:ext cx="519084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TOP10</a:t>
            </a:r>
            <a:r>
              <a:rPr lang="en-US" altLang="ko-KR" sz="800" dirty="0" smtClean="0"/>
              <a:t>   </a:t>
            </a:r>
            <a:r>
              <a:rPr lang="ko-KR" altLang="en-US" sz="800" dirty="0" smtClean="0"/>
              <a:t>제품관련   배송관련   환불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반품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교환관련   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결제관련   이벤트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쿠폰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포인트   사이트이용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기타</a:t>
            </a:r>
            <a:endParaRPr lang="ko-KR" altLang="en-US" sz="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864781" y="1862816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67792" y="1862816"/>
            <a:ext cx="3499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3439160" y="1959686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3439160" y="2331151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 rot="5400000">
            <a:off x="3439160" y="3784393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3439160" y="4132385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3439160" y="4503850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 rot="5400000">
            <a:off x="3439160" y="4875315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3439160" y="5254124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64781" y="2271709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64781" y="4077072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64781" y="4444040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64781" y="4811376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4781" y="5178344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64781" y="5540269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64781" y="6637674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11394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609" y="11394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534" y="16530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7" y="14709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365657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94506" y="2636912"/>
            <a:ext cx="2984978" cy="105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13295" y="2726768"/>
            <a:ext cx="27770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 smtClean="0"/>
              <a:t>고객님께서 오프라인 매장에서 상품을 구매하신 내용은 아래 경로를 통하여 확인 가능합니다</a:t>
            </a:r>
            <a:r>
              <a:rPr lang="en-US" altLang="ko-KR" sz="700" dirty="0" smtClean="0"/>
              <a:t>.</a:t>
            </a:r>
          </a:p>
          <a:p>
            <a:pPr marL="85725" indent="-85725">
              <a:lnSpc>
                <a:spcPts val="1000"/>
              </a:lnSpc>
              <a:buFontTx/>
              <a:buChar char="-"/>
            </a:pPr>
            <a:r>
              <a:rPr lang="en-US" altLang="ko-KR" sz="700" dirty="0" smtClean="0"/>
              <a:t>APP </a:t>
            </a:r>
            <a:r>
              <a:rPr lang="ko-KR" altLang="en-US" sz="700" dirty="0" smtClean="0"/>
              <a:t>이용 시</a:t>
            </a:r>
            <a:r>
              <a:rPr lang="en-US" altLang="ko-KR" sz="700" dirty="0" smtClean="0"/>
              <a:t>: [</a:t>
            </a:r>
            <a:r>
              <a:rPr lang="ko-KR" altLang="en-US" sz="700" dirty="0" smtClean="0"/>
              <a:t>이니스프리 </a:t>
            </a:r>
            <a:r>
              <a:rPr lang="en-US" altLang="ko-KR" sz="700" dirty="0" smtClean="0"/>
              <a:t>APP &gt; </a:t>
            </a:r>
            <a:r>
              <a:rPr lang="ko-KR" altLang="en-US" sz="700" dirty="0" smtClean="0"/>
              <a:t>카테고리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맨 하단 우측 </a:t>
            </a:r>
            <a:r>
              <a:rPr lang="en-US" altLang="ko-KR" sz="700" dirty="0" smtClean="0"/>
              <a:t>3</a:t>
            </a:r>
            <a:r>
              <a:rPr lang="ko-KR" altLang="en-US" sz="700" dirty="0" smtClean="0"/>
              <a:t>번째 스마트 영수증</a:t>
            </a:r>
            <a:r>
              <a:rPr lang="en-US" altLang="ko-KR" sz="700" dirty="0" smtClean="0"/>
              <a:t>]</a:t>
            </a:r>
            <a:r>
              <a:rPr lang="ko-KR" altLang="en-US" sz="700" dirty="0" smtClean="0"/>
              <a:t>에서 확인 가능합니다</a:t>
            </a:r>
            <a:r>
              <a:rPr lang="en-US" altLang="ko-KR" sz="700" dirty="0" smtClean="0"/>
              <a:t>.</a:t>
            </a:r>
          </a:p>
          <a:p>
            <a:pPr marL="85725" indent="-85725">
              <a:lnSpc>
                <a:spcPts val="1000"/>
              </a:lnSpc>
              <a:buFontTx/>
              <a:buChar char="-"/>
            </a:pPr>
            <a:r>
              <a:rPr lang="en-US" altLang="ko-KR" sz="700" dirty="0" smtClean="0"/>
              <a:t>PC </a:t>
            </a:r>
            <a:r>
              <a:rPr lang="ko-KR" altLang="en-US" sz="700" dirty="0" smtClean="0"/>
              <a:t>이용 시</a:t>
            </a:r>
            <a:r>
              <a:rPr lang="en-US" altLang="ko-KR" sz="700" dirty="0" smtClean="0"/>
              <a:t>: [</a:t>
            </a:r>
            <a:r>
              <a:rPr lang="ko-KR" altLang="en-US" sz="700" dirty="0" smtClean="0"/>
              <a:t>이니스프리 공식 온라인몰 홈페이지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마이페이지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주문배송현황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구매내역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매장</a:t>
            </a:r>
            <a:r>
              <a:rPr lang="en-US" altLang="ko-KR" sz="700" dirty="0" smtClean="0"/>
              <a:t>]</a:t>
            </a:r>
            <a:r>
              <a:rPr lang="ko-KR" altLang="en-US" sz="700" dirty="0" smtClean="0"/>
              <a:t>에서 확인 가능합니다</a:t>
            </a:r>
            <a:r>
              <a:rPr lang="en-US" altLang="ko-KR" sz="700" dirty="0" smtClean="0"/>
              <a:t>.</a:t>
            </a:r>
            <a:endParaRPr lang="ko-KR" altLang="en-US" sz="600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39651"/>
              </p:ext>
            </p:extLst>
          </p:nvPr>
        </p:nvGraphicFramePr>
        <p:xfrm>
          <a:off x="9000565" y="44624"/>
          <a:ext cx="3152540" cy="476476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검색어입력창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검색어입력 활성화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입력문자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글자수 제한 없음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입력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키패드내 이동 버튼 또는 검색 아이콘 탭시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헤딩 감섹어의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미입력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 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CS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FAQ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전시여부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전시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조회일이 전시기간에 포함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FAQ TOP 10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상태 디폴트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기준으로 조회 가능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이상의 컨텐츠 등록시에만 메뉴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전시순서설정순 정렬 </a:t>
                      </a:r>
                      <a:endParaRPr lang="en-US" altLang="ko-KR" sz="800" b="0" u="none" strike="sng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좌우스크롤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대메뉴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탭바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하단에 해당 메뉴 컨텐츠로 변경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┖ TOP10 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전시여부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삭제여부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삭제안함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베스트노출여부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베스트노출기간 유효 항목을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전시순서설정순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탭한 메뉴의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최신등록순 디폴트 정렬하되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TOP10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전시순서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 설정 가능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strike="sngStrik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strike="sngStrik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ko-KR" altLang="en-US" sz="800" b="0" u="none" strike="sngStrik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페이징없이</a:t>
                      </a:r>
                      <a:r>
                        <a:rPr lang="ko-KR" altLang="en-US" sz="800" b="0" u="none" strike="sngStrik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strike="sngStrik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u="none" strike="sngStrik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개씩 무한 </a:t>
                      </a:r>
                      <a:r>
                        <a:rPr lang="ko-KR" altLang="en-US" sz="800" b="0" u="none" strike="sngStrik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시크롤</a:t>
                      </a:r>
                      <a:r>
                        <a:rPr lang="ko-KR" altLang="en-US" sz="800" b="0" u="none" strike="sngStrik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제공 </a:t>
                      </a:r>
                      <a:r>
                        <a:rPr lang="en-US" altLang="ko-KR" sz="800" b="0" u="none" strike="sngStrik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(6/3)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항목 접힘 상태 노출 디폴트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탭시 해당 항목 펼침 상태로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펼침 불가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펼침상태에서 같은 항목의 제목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 영역 탭시 닫힘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더보기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초과인 경우에만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조회하여 목록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</a:tbl>
          </a:graphicData>
        </a:graphic>
      </p:graphicFrame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81" y="20975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34580"/>
              </p:ext>
            </p:extLst>
          </p:nvPr>
        </p:nvGraphicFramePr>
        <p:xfrm>
          <a:off x="10239194" y="-615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목록 정의 업데이트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4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8539" y="526702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89609" y="5771652"/>
            <a:ext cx="2599773" cy="36004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더보기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930" y="56843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33516"/>
              </p:ext>
            </p:extLst>
          </p:nvPr>
        </p:nvGraphicFramePr>
        <p:xfrm>
          <a:off x="10239194" y="204393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V0.91 06/03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더보기 버튼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(2-3)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375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마이페이지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IN_MO_MYP_01_02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7592" y="6077093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6119" y="2492896"/>
            <a:ext cx="2844597" cy="66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796" y="2702257"/>
            <a:ext cx="13344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주문내역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86190" y="2710219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8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73577" y="243990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861377" y="3591389"/>
          <a:ext cx="2837175" cy="2436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762">
                  <a:extLst>
                    <a:ext uri="{9D8B030D-6E8A-4147-A177-3AD203B41FA5}">
                      <a16:colId xmlns:a16="http://schemas.microsoft.com/office/drawing/2014/main" val="8880737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183958223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반품내역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599217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9057303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564593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3277521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찜한제품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38031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450559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349221"/>
                  </a:ext>
                </a:extLst>
              </a:tr>
            </a:tbl>
          </a:graphicData>
        </a:graphic>
      </p:graphicFrame>
      <p:sp>
        <p:nvSpPr>
          <p:cNvPr id="1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2770" y="5957725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297164" y="736816"/>
          <a:ext cx="2837175" cy="4525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762">
                  <a:extLst>
                    <a:ext uri="{9D8B030D-6E8A-4147-A177-3AD203B41FA5}">
                      <a16:colId xmlns:a16="http://schemas.microsoft.com/office/drawing/2014/main" val="297560844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097279666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984169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현황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24089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스마트영수증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41942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541585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41153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587728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50178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4695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개인정보이용내역                         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965157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22847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자주하는 질문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62809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760397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9354995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5271620" y="5365069"/>
            <a:ext cx="2849875" cy="712024"/>
            <a:chOff x="5271620" y="5007889"/>
            <a:chExt cx="2849875" cy="712024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1620" y="5007889"/>
              <a:ext cx="2849875" cy="712024"/>
              <a:chOff x="201628" y="4874241"/>
              <a:chExt cx="2849875" cy="860153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201628" y="4883199"/>
                <a:ext cx="2849875" cy="85119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51144" y="4874241"/>
                <a:ext cx="1938351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900" b="1" dirty="0" smtClean="0"/>
                  <a:t>고객센터  </a:t>
                </a:r>
                <a:r>
                  <a:rPr lang="en-US" altLang="ko-KR" sz="900" b="1" dirty="0" smtClean="0"/>
                  <a:t>&gt;</a:t>
                </a:r>
                <a:endParaRPr lang="en-US" altLang="ko-KR" sz="9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050" dirty="0" smtClean="0"/>
                  <a:t>   </a:t>
                </a:r>
                <a:r>
                  <a:rPr lang="en-US" altLang="ko-KR" sz="1050" u="sng" dirty="0" smtClean="0"/>
                  <a:t>080-380-0114</a:t>
                </a:r>
                <a:r>
                  <a:rPr lang="en-US" altLang="ko-KR" sz="1050" dirty="0" smtClean="0"/>
                  <a:t> </a:t>
                </a:r>
                <a:r>
                  <a:rPr lang="en-US" altLang="ko-KR" sz="700" dirty="0" smtClean="0"/>
                  <a:t>(</a:t>
                </a:r>
                <a:r>
                  <a:rPr lang="ko-KR" altLang="en-US" sz="700" dirty="0"/>
                  <a:t>수신자 요금부담</a:t>
                </a:r>
                <a:r>
                  <a:rPr lang="en-US" altLang="ko-KR" sz="700" dirty="0"/>
                  <a:t>)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51144" y="5367045"/>
                <a:ext cx="17668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운영시간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월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~</a:t>
                </a: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금요일 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9:00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~PM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6:00</a:t>
                </a:r>
                <a:endPara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14" name="Picture 2" descr="Call, contact, incoming, phone, ringer, ringing, telepho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7484" y="5414219"/>
              <a:ext cx="118541" cy="11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직사각형 17"/>
          <p:cNvSpPr/>
          <p:nvPr/>
        </p:nvSpPr>
        <p:spPr>
          <a:xfrm>
            <a:off x="5229909" y="6437285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29909" y="6121973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65308"/>
            <a:ext cx="195171" cy="18866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22973" y="742348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smtClean="0">
                <a:latin typeface="+mn-ea"/>
              </a:rPr>
              <a:t>마이페이지</a:t>
            </a:r>
            <a:endParaRPr lang="ko-KR" altLang="en-US" sz="1050" b="1" spc="-150" dirty="0"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295644" y="744756"/>
            <a:ext cx="456176" cy="231262"/>
            <a:chOff x="2425249" y="890065"/>
            <a:chExt cx="456176" cy="231262"/>
          </a:xfrm>
        </p:grpSpPr>
        <p:pic>
          <p:nvPicPr>
            <p:cNvPr id="23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그룹 23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560" y="707646"/>
            <a:ext cx="234615" cy="3006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93256" y="1396104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b="1" dirty="0">
                <a:latin typeface="+mn-ea"/>
              </a:rPr>
              <a:t>&gt;</a:t>
            </a:r>
            <a:r>
              <a:rPr lang="en-US" altLang="ko-KR" sz="800" dirty="0" smtClean="0">
                <a:latin typeface="+mn-ea"/>
              </a:rPr>
              <a:t> 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92612" y="2107166"/>
            <a:ext cx="2805939" cy="32780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chemeClr val="bg1"/>
                </a:solidFill>
              </a:rPr>
              <a:t>작성 가능한 리뷰  </a:t>
            </a:r>
            <a:r>
              <a:rPr lang="en-US" altLang="ko-KR" sz="800" b="1" spc="-150" dirty="0" smtClean="0">
                <a:solidFill>
                  <a:schemeClr val="bg1"/>
                </a:solidFill>
              </a:rPr>
              <a:t>4</a:t>
            </a:r>
            <a:r>
              <a:rPr lang="ko-KR" altLang="en-US" sz="800" spc="-150" dirty="0" smtClean="0">
                <a:solidFill>
                  <a:schemeClr val="bg1"/>
                </a:solidFill>
              </a:rPr>
              <a:t>건</a:t>
            </a:r>
            <a:endParaRPr lang="ko-KR" altLang="en-US" sz="800" spc="-150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98711" y="1161729"/>
            <a:ext cx="2361790" cy="246221"/>
            <a:chOff x="889046" y="1105610"/>
            <a:chExt cx="2361790" cy="246221"/>
          </a:xfrm>
        </p:grpSpPr>
        <p:sp>
          <p:nvSpPr>
            <p:cNvPr id="31" name="직사각형 30"/>
            <p:cNvSpPr/>
            <p:nvPr/>
          </p:nvSpPr>
          <p:spPr>
            <a:xfrm>
              <a:off x="889046" y="1105610"/>
              <a:ext cx="23617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b="1" dirty="0" err="1" smtClean="0">
                  <a:latin typeface="+mn-ea"/>
                </a:rPr>
                <a:t>주소희님</a:t>
              </a:r>
              <a:r>
                <a:rPr lang="en-US" altLang="ko-KR" sz="1000" b="1" dirty="0" smtClean="0">
                  <a:latin typeface="+mn-ea"/>
                </a:rPr>
                <a:t>,</a:t>
              </a:r>
              <a:r>
                <a:rPr lang="ko-KR" altLang="en-US" sz="1000" b="1" dirty="0" smtClean="0">
                  <a:latin typeface="+mn-ea"/>
                </a:rPr>
                <a:t> 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2" name="사각형 설명선 31"/>
            <p:cNvSpPr/>
            <p:nvPr/>
          </p:nvSpPr>
          <p:spPr>
            <a:xfrm>
              <a:off x="1565474" y="1162122"/>
              <a:ext cx="366610" cy="110552"/>
            </a:xfrm>
            <a:prstGeom prst="wedgeRectCallout">
              <a:avLst>
                <a:gd name="adj1" fmla="val -16335"/>
                <a:gd name="adj2" fmla="val 48715"/>
              </a:avLst>
            </a:prstGeom>
            <a:solidFill>
              <a:schemeClr val="bg1"/>
            </a:solidFill>
            <a:ln w="6350">
              <a:solidFill>
                <a:srgbClr val="00C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700" dirty="0">
                  <a:solidFill>
                    <a:srgbClr val="29BC70"/>
                  </a:solidFill>
                </a:rPr>
                <a:t>임직원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460217" y="5652014"/>
            <a:ext cx="410413" cy="225258"/>
            <a:chOff x="9233919" y="3812353"/>
            <a:chExt cx="410413" cy="22525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9233919" y="3812353"/>
              <a:ext cx="410413" cy="22525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7"/>
            <a:srcRect l="-719" t="1" r="77219" b="69163"/>
            <a:stretch/>
          </p:blipFill>
          <p:spPr>
            <a:xfrm>
              <a:off x="9262959" y="3843561"/>
              <a:ext cx="282201" cy="147384"/>
            </a:xfrm>
            <a:prstGeom prst="rect">
              <a:avLst/>
            </a:prstGeom>
          </p:spPr>
        </p:pic>
      </p:grp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3790469" y="5575506"/>
          <a:ext cx="361315" cy="348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161968667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62530"/>
                  </a:ext>
                </a:extLst>
              </a:tr>
            </a:tbl>
          </a:graphicData>
        </a:graphic>
      </p:graphicFrame>
      <p:cxnSp>
        <p:nvCxnSpPr>
          <p:cNvPr id="41" name="직선 연결선 40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53955" y="3567338"/>
            <a:ext cx="2844597" cy="66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883565" y="1613151"/>
            <a:ext cx="2828280" cy="454857"/>
            <a:chOff x="883565" y="1613151"/>
            <a:chExt cx="2436582" cy="495159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883565" y="1619386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 smtClean="0">
                  <a:solidFill>
                    <a:schemeClr val="tx1"/>
                  </a:solidFill>
                </a:rPr>
                <a:t>뷰티포인트</a:t>
              </a:r>
              <a:endParaRPr lang="en-US" altLang="ko-KR" sz="800" spc="-150" dirty="0" smtClean="0">
                <a:solidFill>
                  <a:schemeClr val="tx1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100,000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P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542175" y="1614623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>
                  <a:solidFill>
                    <a:schemeClr val="tx1"/>
                  </a:solidFill>
                </a:rPr>
                <a:t>공병수거</a:t>
              </a:r>
              <a:r>
                <a:rPr lang="ko-KR" altLang="en-US" sz="800" spc="-150" dirty="0">
                  <a:solidFill>
                    <a:schemeClr val="tx1"/>
                  </a:solidFill>
                </a:rPr>
                <a:t> 현황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10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개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717557" y="1613151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 smtClean="0">
                  <a:solidFill>
                    <a:schemeClr val="tx1"/>
                  </a:solidFill>
                </a:rPr>
                <a:t>보유쿠폰</a:t>
              </a:r>
              <a:endParaRPr lang="en-US" altLang="ko-KR" sz="800" b="1" dirty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4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장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타원 47"/>
          <p:cNvSpPr/>
          <p:nvPr/>
        </p:nvSpPr>
        <p:spPr>
          <a:xfrm>
            <a:off x="2638536" y="1643904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2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2983554" y="2177225"/>
            <a:ext cx="537152" cy="177196"/>
          </a:xfrm>
          <a:prstGeom prst="roundRect">
            <a:avLst>
              <a:gd name="adj" fmla="val 46057"/>
            </a:avLst>
          </a:prstGeom>
          <a:solidFill>
            <a:schemeClr val="bg1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rgbClr val="29BC70"/>
                </a:solidFill>
              </a:rPr>
              <a:t>+2,400P</a:t>
            </a:r>
            <a:endParaRPr lang="ko-KR" altLang="en-US" sz="700" b="1" dirty="0">
              <a:solidFill>
                <a:srgbClr val="29BC7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78097" y="2144527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3911" y="5357814"/>
            <a:ext cx="2813480" cy="294200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801316" y="2943319"/>
            <a:ext cx="2895560" cy="742501"/>
            <a:chOff x="988195" y="2943319"/>
            <a:chExt cx="2895560" cy="742501"/>
          </a:xfrm>
        </p:grpSpPr>
        <p:grpSp>
          <p:nvGrpSpPr>
            <p:cNvPr id="57" name="그룹 56"/>
            <p:cNvGrpSpPr/>
            <p:nvPr/>
          </p:nvGrpSpPr>
          <p:grpSpPr>
            <a:xfrm>
              <a:off x="988195" y="2943319"/>
              <a:ext cx="2890798" cy="742501"/>
              <a:chOff x="3197582" y="3605212"/>
              <a:chExt cx="3620358" cy="742501"/>
            </a:xfrm>
            <a:noFill/>
          </p:grpSpPr>
          <p:sp>
            <p:nvSpPr>
              <p:cNvPr id="69" name="직사각형 68"/>
              <p:cNvSpPr/>
              <p:nvPr/>
            </p:nvSpPr>
            <p:spPr>
              <a:xfrm>
                <a:off x="3197582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752491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358299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924140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56122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6166885" y="360521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041404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주문접수</a:t>
              </a:r>
              <a:endParaRPr lang="ko-KR" altLang="en-US" sz="800" spc="-15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56744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결제완료</a:t>
              </a:r>
              <a:endParaRPr lang="ko-KR" altLang="en-US" sz="800" spc="-1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76669" y="3222441"/>
              <a:ext cx="6014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err="1" smtClean="0"/>
                <a:t>제품준비중</a:t>
              </a:r>
              <a:endParaRPr lang="ko-KR" altLang="en-US" sz="800" spc="-15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9040" y="3222441"/>
              <a:ext cx="4347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smtClean="0"/>
                <a:t>배송중</a:t>
              </a:r>
              <a:endParaRPr lang="ko-KR" altLang="en-US" sz="800" spc="-1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89853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배송완료</a:t>
              </a:r>
              <a:endParaRPr lang="ko-KR" altLang="en-US" sz="800" spc="-15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324336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808408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308717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55617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69591" y="2962404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65663" y="3227784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구매확정</a:t>
              </a:r>
              <a:endParaRPr lang="ko-KR" altLang="en-US" sz="800" spc="-150" dirty="0"/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48534"/>
              </p:ext>
            </p:extLst>
          </p:nvPr>
        </p:nvGraphicFramePr>
        <p:xfrm>
          <a:off x="9000565" y="15619"/>
          <a:ext cx="3152540" cy="2882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문의 탭시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고객상담페이지로 이동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44" y="52392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402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고객상담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IN_MO_MYP_01_45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1214" y="788593"/>
            <a:ext cx="840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고객상담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748101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16042" y="2063672"/>
            <a:ext cx="6880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추천 </a:t>
            </a:r>
            <a:r>
              <a:rPr lang="en-US" altLang="ko-KR" sz="900" b="1" dirty="0" smtClean="0"/>
              <a:t>FAQ</a:t>
            </a:r>
            <a:endParaRPr lang="ko-KR" altLang="en-US" sz="900" b="1" dirty="0"/>
          </a:p>
        </p:txBody>
      </p:sp>
      <p:sp>
        <p:nvSpPr>
          <p:cNvPr id="75" name="직사각형 74"/>
          <p:cNvSpPr/>
          <p:nvPr/>
        </p:nvSpPr>
        <p:spPr>
          <a:xfrm>
            <a:off x="3347367" y="1972170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920418" y="2368829"/>
            <a:ext cx="2727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/>
              <a:t>Q. </a:t>
            </a:r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920418" y="2677550"/>
            <a:ext cx="23823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/>
              <a:t>Q. </a:t>
            </a:r>
            <a:r>
              <a:rPr lang="ko-KR" altLang="en-US" sz="800" dirty="0" smtClean="0"/>
              <a:t>오프라인 매장 구매 내용을 확인하고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920418" y="2957057"/>
            <a:ext cx="13724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/>
              <a:t>Q. </a:t>
            </a:r>
            <a:r>
              <a:rPr lang="ko-KR" altLang="en-US" sz="800" dirty="0" smtClean="0"/>
              <a:t>교환은 어떻게 하나요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9028385" y="5232618"/>
            <a:ext cx="2580746" cy="27550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1:1 </a:t>
            </a:r>
            <a:r>
              <a:rPr lang="ko-KR" altLang="en-US" sz="800" dirty="0" smtClean="0">
                <a:solidFill>
                  <a:schemeClr val="bg1"/>
                </a:solidFill>
              </a:rPr>
              <a:t>상담작성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17496" y="3890304"/>
            <a:ext cx="16177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1:1 </a:t>
            </a:r>
            <a:r>
              <a:rPr lang="ko-KR" altLang="en-US" sz="800" dirty="0" smtClean="0"/>
              <a:t>상담 전에 꼭 확인해주세요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916042" y="4166131"/>
            <a:ext cx="2790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질문하신 질문의 답변은 개인 메일이나 마이페이지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&gt;1:1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상담내역에서 답변내용을 확인하실 수 있습니다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16043" y="4437144"/>
            <a:ext cx="2660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1:1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고객문의 처리시간은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09:00~18:00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입니다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문의는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24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시간 언제나 가능합니다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16042" y="4725144"/>
            <a:ext cx="27903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최단시간 내에 접수사항을 조치하여 해결해드리도록 하겠습니다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512164" y="1290073"/>
            <a:ext cx="21092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궁금한 점이 있으세요</a:t>
            </a:r>
            <a:r>
              <a:rPr lang="en-US" altLang="ko-KR" sz="900" b="1" dirty="0" smtClean="0"/>
              <a:t>?</a:t>
            </a:r>
          </a:p>
          <a:p>
            <a:endParaRPr lang="en-US" altLang="ko-KR" sz="400" b="1" dirty="0" smtClean="0"/>
          </a:p>
          <a:p>
            <a:r>
              <a:rPr lang="ko-KR" altLang="en-US" sz="800" dirty="0" smtClean="0"/>
              <a:t>고객님의 문의사항 해결을 위해 최선을 다하겠습니다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89" name="직선 연결선 88"/>
          <p:cNvCxnSpPr/>
          <p:nvPr/>
        </p:nvCxnSpPr>
        <p:spPr>
          <a:xfrm>
            <a:off x="987390" y="2325769"/>
            <a:ext cx="258951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916042" y="4922596"/>
            <a:ext cx="2790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피해 발생시에는 공정거래위원회 소비자분쟁해결기준에 의거해서 처리됩니다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987390" y="2643170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987390" y="2927842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987390" y="3203887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7759" y="1314713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21488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385" y="19702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4874" y="51402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39452"/>
              </p:ext>
            </p:extLst>
          </p:nvPr>
        </p:nvGraphicFramePr>
        <p:xfrm>
          <a:off x="9000565" y="15619"/>
          <a:ext cx="3152540" cy="20087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고객상담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&gt; TOP 10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상위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게시글 노출</a:t>
                      </a:r>
                      <a:endParaRPr lang="en-US" altLang="ko-KR" sz="80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+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1:1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상담작성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1:1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문의하기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탭으로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1:1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답변확인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로그인페이지로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1:1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문의하기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답변확인 탭으로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trike="noStrike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페이지명 확정 완료 </a:t>
                      </a:r>
                      <a:r>
                        <a:rPr lang="en-US" altLang="ko-KR" sz="800" strike="noStrike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(1:1</a:t>
                      </a:r>
                      <a:r>
                        <a:rPr lang="ko-KR" altLang="en-US" sz="800" strike="noStrike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고객상담</a:t>
                      </a:r>
                      <a:r>
                        <a:rPr lang="en-US" altLang="ko-KR" sz="800" strike="noStrike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(4/29)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978318" y="3319353"/>
            <a:ext cx="1229250" cy="275508"/>
          </a:xfrm>
          <a:prstGeom prst="roundRect">
            <a:avLst>
              <a:gd name="adj" fmla="val 0"/>
            </a:avLst>
          </a:prstGeom>
          <a:solidFill>
            <a:srgbClr val="29BC7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1:1 </a:t>
            </a:r>
            <a:r>
              <a:rPr lang="ko-KR" altLang="en-US" sz="800" dirty="0" smtClean="0">
                <a:solidFill>
                  <a:schemeClr val="bg1"/>
                </a:solidFill>
              </a:rPr>
              <a:t>문의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260" y="32229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287944" y="3319353"/>
            <a:ext cx="1229250" cy="2755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1:1 </a:t>
            </a:r>
            <a:r>
              <a:rPr lang="ko-KR" altLang="en-US" sz="800" dirty="0" smtClean="0">
                <a:solidFill>
                  <a:schemeClr val="tx1"/>
                </a:solidFill>
              </a:rPr>
              <a:t>답변확인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163" y="32229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26780"/>
              </p:ext>
            </p:extLst>
          </p:nvPr>
        </p:nvGraphicFramePr>
        <p:xfrm>
          <a:off x="10264727" y="-7620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V0.61 04/25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답변확인 버튼 추가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(1-4)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012057" y="5013176"/>
            <a:ext cx="2988600" cy="545441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4/24 </a:t>
            </a:r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64858"/>
              </p:ext>
            </p:extLst>
          </p:nvPr>
        </p:nvGraphicFramePr>
        <p:xfrm>
          <a:off x="4633413" y="3093218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4623421" y="3497593"/>
            <a:ext cx="2818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로그인 후 이용해주세요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 smtClean="0"/>
              <a:t>비회원인 경우 비회원 문의하기를 통해 </a:t>
            </a:r>
            <a:endParaRPr lang="en-US" altLang="ko-KR" sz="800" dirty="0" smtClean="0"/>
          </a:p>
          <a:p>
            <a:r>
              <a:rPr lang="ko-KR" altLang="en-US" sz="800" dirty="0" smtClean="0"/>
              <a:t>문의해주세요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632276" y="4092655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비회원 문의하기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933769" y="4092655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로그인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49404" y="3242004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1:1</a:t>
            </a:r>
            <a:r>
              <a:rPr lang="ko-KR" altLang="en-US" sz="900" b="1" dirty="0" smtClean="0"/>
              <a:t>문의 안내 </a:t>
            </a:r>
            <a:endParaRPr lang="ko-KR" altLang="en-US" sz="900" b="1" dirty="0"/>
          </a:p>
        </p:txBody>
      </p:sp>
      <p:sp>
        <p:nvSpPr>
          <p:cNvPr id="54" name="직사각형 53"/>
          <p:cNvSpPr/>
          <p:nvPr/>
        </p:nvSpPr>
        <p:spPr>
          <a:xfrm>
            <a:off x="7020069" y="309321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404" y="29854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13" name="꺾인 연결선 12"/>
          <p:cNvCxnSpPr>
            <a:stCxn id="36" idx="2"/>
            <a:endCxn id="49" idx="1"/>
          </p:cNvCxnSpPr>
          <p:nvPr/>
        </p:nvCxnSpPr>
        <p:spPr>
          <a:xfrm rot="16200000" flipH="1">
            <a:off x="3040000" y="2147804"/>
            <a:ext cx="146357" cy="3040470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01992"/>
              </p:ext>
            </p:extLst>
          </p:nvPr>
        </p:nvGraphicFramePr>
        <p:xfrm>
          <a:off x="4625328" y="4780190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4615336" y="5184565"/>
            <a:ext cx="2818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휴대폰 본인인증 후 이용할 수 있습니다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 smtClean="0"/>
              <a:t>휴대폰 인증을 진행하시겠습니까</a:t>
            </a:r>
            <a:r>
              <a:rPr lang="en-US" altLang="ko-KR" sz="800" dirty="0" smtClean="0"/>
              <a:t>?  </a:t>
            </a:r>
            <a:endParaRPr lang="ko-KR" altLang="en-US" sz="800" dirty="0"/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624191" y="5779627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925684" y="5779627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41319" y="4928976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비회원 문의하기 안내</a:t>
            </a:r>
            <a:endParaRPr lang="ko-KR" altLang="en-US" sz="900" b="1" dirty="0"/>
          </a:p>
        </p:txBody>
      </p:sp>
      <p:sp>
        <p:nvSpPr>
          <p:cNvPr id="63" name="직사각형 62"/>
          <p:cNvSpPr/>
          <p:nvPr/>
        </p:nvSpPr>
        <p:spPr>
          <a:xfrm>
            <a:off x="7011984" y="478019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319" y="46724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303912" y="4389218"/>
            <a:ext cx="0" cy="35570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2518"/>
              </p:ext>
            </p:extLst>
          </p:nvPr>
        </p:nvGraphicFramePr>
        <p:xfrm>
          <a:off x="10264727" y="211822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프로세스 추가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(1-5, 1-6)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4439469" y="2892994"/>
            <a:ext cx="2988600" cy="3218465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5/21 </a:t>
            </a:r>
            <a:r>
              <a:rPr lang="ko-KR" altLang="en-US" sz="1200" b="1" dirty="0" smtClean="0"/>
              <a:t>비회원 문의 기능 삭제에 따른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25189"/>
              </p:ext>
            </p:extLst>
          </p:nvPr>
        </p:nvGraphicFramePr>
        <p:xfrm>
          <a:off x="10264727" y="466756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기능 삭제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368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문의하기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IN_MO_MYP_01_46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1214" y="7885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문의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549036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33166"/>
              </p:ext>
            </p:extLst>
          </p:nvPr>
        </p:nvGraphicFramePr>
        <p:xfrm>
          <a:off x="792371" y="1069159"/>
          <a:ext cx="2984978" cy="3369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8468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96510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33036" y="237673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주문제품</a:t>
            </a:r>
            <a:endParaRPr lang="ko-KR" altLang="en-US" sz="8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009666" y="2613833"/>
            <a:ext cx="2563101" cy="243979"/>
            <a:chOff x="249110" y="1812712"/>
            <a:chExt cx="2670366" cy="243979"/>
          </a:xfrm>
        </p:grpSpPr>
        <p:sp>
          <p:nvSpPr>
            <p:cNvPr id="13" name="직사각형 12"/>
            <p:cNvSpPr/>
            <p:nvPr/>
          </p:nvSpPr>
          <p:spPr>
            <a:xfrm>
              <a:off x="249110" y="1812712"/>
              <a:ext cx="1950626" cy="243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71170" y="1812712"/>
              <a:ext cx="648306" cy="2439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3038" y="151068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문의 유형</a:t>
            </a:r>
            <a:endParaRPr lang="ko-KR" altLang="en-US" sz="800" b="1" dirty="0"/>
          </a:p>
        </p:txBody>
      </p:sp>
      <p:sp>
        <p:nvSpPr>
          <p:cNvPr id="16" name="직사각형 15"/>
          <p:cNvSpPr/>
          <p:nvPr/>
        </p:nvSpPr>
        <p:spPr>
          <a:xfrm>
            <a:off x="1009667" y="1747781"/>
            <a:ext cx="2563101" cy="2439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선택하세요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09667" y="2028651"/>
            <a:ext cx="2563101" cy="2439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선택하세요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3282390" y="1699012"/>
            <a:ext cx="243978" cy="34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pc="-1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b="1" spc="-15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3282390" y="1981501"/>
            <a:ext cx="243978" cy="34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pc="-1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b="1" spc="-15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89151" y="1387572"/>
            <a:ext cx="22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/>
            </a:r>
            <a:br>
              <a:rPr lang="en-US" altLang="ko-KR" sz="800" dirty="0" smtClean="0">
                <a:solidFill>
                  <a:srgbClr val="FF0000"/>
                </a:solidFill>
              </a:rPr>
            </a:br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3038" y="297127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문의 내용</a:t>
            </a:r>
            <a:endParaRPr lang="ko-KR" altLang="en-US" sz="800" b="1" dirty="0"/>
          </a:p>
        </p:txBody>
      </p:sp>
      <p:sp>
        <p:nvSpPr>
          <p:cNvPr id="22" name="직사각형 21"/>
          <p:cNvSpPr/>
          <p:nvPr/>
        </p:nvSpPr>
        <p:spPr>
          <a:xfrm>
            <a:off x="1009667" y="3208374"/>
            <a:ext cx="2563101" cy="2439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제목을 입력해 주세요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.(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자 이내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82342" y="2827837"/>
            <a:ext cx="229905" cy="34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/>
            </a:r>
            <a:br>
              <a:rPr lang="en-US" altLang="ko-KR" sz="800" dirty="0" smtClean="0">
                <a:solidFill>
                  <a:srgbClr val="FF0000"/>
                </a:solidFill>
              </a:rPr>
            </a:br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09667" y="3549458"/>
            <a:ext cx="2563101" cy="15050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내용을 입력해주세요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문의 내용 본문에는 개인정보를 입력하지 말아주세요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고객정보보호를 위해 마스킹 처리될 수 있습니다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예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성명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 연락처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이메일주소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계좌번호 등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09667" y="5146703"/>
            <a:ext cx="602580" cy="58241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2559" y="6309320"/>
            <a:ext cx="298479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375920" y="1840170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답변 결과를 이메일로 받으시겠습니까</a:t>
            </a:r>
            <a:r>
              <a:rPr lang="en-US" altLang="ko-KR" sz="800" dirty="0" smtClean="0"/>
              <a:t>?</a:t>
            </a:r>
          </a:p>
          <a:p>
            <a:r>
              <a:rPr lang="en-US" altLang="ko-KR" sz="800" dirty="0" smtClean="0"/>
              <a:t> </a:t>
            </a:r>
            <a:endParaRPr lang="en-US" altLang="ko-KR" sz="800" dirty="0"/>
          </a:p>
          <a:p>
            <a:r>
              <a:rPr lang="ko-KR" altLang="en-US" sz="800" dirty="0" smtClean="0"/>
              <a:t>     예                     아니오</a:t>
            </a:r>
            <a:endParaRPr lang="en-US" altLang="ko-KR" sz="800" dirty="0" smtClean="0"/>
          </a:p>
        </p:txBody>
      </p:sp>
      <p:sp>
        <p:nvSpPr>
          <p:cNvPr id="28" name="타원 27"/>
          <p:cNvSpPr/>
          <p:nvPr/>
        </p:nvSpPr>
        <p:spPr>
          <a:xfrm>
            <a:off x="5471996" y="2131916"/>
            <a:ext cx="123639" cy="1236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353118" y="2131916"/>
            <a:ext cx="123639" cy="123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379863" y="2155520"/>
            <a:ext cx="85402" cy="776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58803"/>
              </p:ext>
            </p:extLst>
          </p:nvPr>
        </p:nvGraphicFramePr>
        <p:xfrm>
          <a:off x="9000565" y="44624"/>
          <a:ext cx="3152540" cy="5558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스크롤다운시 고정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문의하기 탭 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구분 선택 박스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 디폴트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설정 불가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중 택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 항목은 다음페이지 확인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유형 선택 박스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미설정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&amp;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 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설정 불가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 항목 설정시 유형 선택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발스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활성화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문의 유형 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AS-IS, TO-BE 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표는 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23p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확인</a:t>
                      </a:r>
                      <a:endParaRPr lang="en-US" altLang="ko-KR" sz="800" b="0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주문제품 검색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유형과 관계없이 활성화 </a:t>
                      </a:r>
                      <a:r>
                        <a:rPr lang="en-US" altLang="ko-KR" sz="800" b="0" u="none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(4/29)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유형에 따라 검색 버튼 활성화 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비활성화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(1-14)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활성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 상세 정의는 다음페이지 확인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주문제품 선택 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문의내용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입력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기호 제한 없음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문의내용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입력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기호 제한 없음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1-7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첨부이미지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첨부시 오른쪽으로 쌓이며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(1-9)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최대 </a:t>
                      </a:r>
                      <a:r>
                        <a:rPr lang="en-US" altLang="ko-KR" sz="800" b="0" u="none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u="none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 가능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화면너비보다 길어지면 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 스크롤로 조회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(1-9)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1-8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이메일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 수신설정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 아니오 설정 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1-10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비활성화 디폴트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필수값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문의유형선택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문의제목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내용작성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등록여부 체크후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등록시 버튼 활성화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(1-11)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활성화된 버튼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탭하여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정상 등록 처리시 등록완료팝업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(1-12)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선택제품명 노출 박스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검색을 통해 제품 선택시 선택 제품명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(1-14)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377137" y="2455491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답변 결과를 문자 메시지로 받으시겠습니까</a:t>
            </a:r>
            <a:r>
              <a:rPr lang="en-US" altLang="ko-KR" sz="800" dirty="0" smtClean="0"/>
              <a:t>?</a:t>
            </a:r>
          </a:p>
          <a:p>
            <a:r>
              <a:rPr lang="en-US" altLang="ko-KR" sz="800" dirty="0" smtClean="0"/>
              <a:t> </a:t>
            </a:r>
            <a:endParaRPr lang="en-US" altLang="ko-KR" sz="800" dirty="0"/>
          </a:p>
          <a:p>
            <a:r>
              <a:rPr lang="ko-KR" altLang="en-US" sz="800" dirty="0" smtClean="0"/>
              <a:t>     예                     아니오</a:t>
            </a:r>
            <a:endParaRPr lang="en-US" altLang="ko-KR" sz="800" dirty="0" smtClean="0"/>
          </a:p>
        </p:txBody>
      </p:sp>
      <p:sp>
        <p:nvSpPr>
          <p:cNvPr id="42" name="타원 41"/>
          <p:cNvSpPr/>
          <p:nvPr/>
        </p:nvSpPr>
        <p:spPr>
          <a:xfrm>
            <a:off x="5473213" y="2747237"/>
            <a:ext cx="123639" cy="1236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354335" y="2747237"/>
            <a:ext cx="123639" cy="123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381080" y="2770841"/>
            <a:ext cx="85402" cy="776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375780" y="3008733"/>
            <a:ext cx="2790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rgbClr val="FF0000"/>
                </a:solidFill>
              </a:rPr>
              <a:t>* </a:t>
            </a:r>
            <a:r>
              <a:rPr lang="ko-KR" altLang="en-US" sz="700" dirty="0" smtClean="0">
                <a:solidFill>
                  <a:srgbClr val="FF0000"/>
                </a:solidFill>
              </a:rPr>
              <a:t>이메일</a:t>
            </a:r>
            <a:r>
              <a:rPr lang="en-US" altLang="ko-KR" sz="700" dirty="0" smtClean="0">
                <a:solidFill>
                  <a:srgbClr val="FF0000"/>
                </a:solidFill>
              </a:rPr>
              <a:t>, </a:t>
            </a:r>
            <a:r>
              <a:rPr lang="ko-KR" altLang="en-US" sz="700" dirty="0" smtClean="0">
                <a:solidFill>
                  <a:srgbClr val="FF0000"/>
                </a:solidFill>
              </a:rPr>
              <a:t>휴대전화번호 정보 수정을 원하시는 경우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en-US" altLang="ko-KR" sz="700" dirty="0" smtClean="0">
                <a:solidFill>
                  <a:srgbClr val="FF0000"/>
                </a:solidFill>
              </a:rPr>
              <a:t>  </a:t>
            </a:r>
            <a:r>
              <a:rPr lang="ko-KR" altLang="en-US" sz="700" dirty="0" smtClean="0">
                <a:solidFill>
                  <a:srgbClr val="FF0000"/>
                </a:solidFill>
              </a:rPr>
              <a:t>회원정보 수정을 통해 변경해주시기 바랍니다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720786" y="3455784"/>
            <a:ext cx="1290243" cy="364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등록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18704" y="7885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문의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04872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280" y="764704"/>
            <a:ext cx="622595" cy="243314"/>
          </a:xfrm>
          <a:prstGeom prst="rect">
            <a:avLst/>
          </a:prstGeom>
        </p:spPr>
      </p:pic>
      <p:sp>
        <p:nvSpPr>
          <p:cNvPr id="5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947142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63597" y="1489905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옆에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33166"/>
              </p:ext>
            </p:extLst>
          </p:nvPr>
        </p:nvGraphicFramePr>
        <p:xfrm>
          <a:off x="5214660" y="1069159"/>
          <a:ext cx="2984978" cy="3369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8468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96510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5205932" y="673886"/>
            <a:ext cx="3013302" cy="7322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33036" y="5748318"/>
            <a:ext cx="263973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이미지는 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장까지 등록할 수 있습니다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첨부는 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10MB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까지 가능하며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JPG, PNG, GIF</a:t>
            </a: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파일만 등록할 수 있습니다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55" y="11391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26" y="10927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40" y="17058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40" y="20338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579" y="24841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40" y="30895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40" y="36417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40" y="53373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06" y="23846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074784" y="6695582"/>
            <a:ext cx="2563101" cy="243979"/>
          </a:xfrm>
          <a:prstGeom prst="rect">
            <a:avLst/>
          </a:prstGeom>
          <a:solidFill>
            <a:srgbClr val="29BC7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</a:rPr>
              <a:t>문의하기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93249"/>
              </p:ext>
            </p:extLst>
          </p:nvPr>
        </p:nvGraphicFramePr>
        <p:xfrm>
          <a:off x="6704795" y="5268784"/>
          <a:ext cx="1950528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50528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6803894" y="5769242"/>
            <a:ext cx="28183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1:1 </a:t>
            </a:r>
            <a:r>
              <a:rPr lang="ko-KR" altLang="en-US" sz="800" dirty="0" smtClean="0"/>
              <a:t>문의 작성이 완료되었습니다</a:t>
            </a:r>
            <a:r>
              <a:rPr lang="en-US" altLang="ko-KR" sz="800" dirty="0" smtClean="0"/>
              <a:t>.  </a:t>
            </a:r>
            <a:endParaRPr lang="ko-KR" altLang="en-US" sz="800" dirty="0"/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704796" y="6268221"/>
            <a:ext cx="1949351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720786" y="5417570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알려드립니다</a:t>
            </a:r>
            <a:r>
              <a:rPr lang="en-US" altLang="ko-KR" sz="900" b="1" dirty="0" smtClean="0"/>
              <a:t>. </a:t>
            </a:r>
            <a:endParaRPr lang="ko-KR" altLang="en-US" sz="900" b="1" dirty="0"/>
          </a:p>
        </p:txBody>
      </p:sp>
      <p:sp>
        <p:nvSpPr>
          <p:cNvPr id="86" name="직사각형 85"/>
          <p:cNvSpPr/>
          <p:nvPr/>
        </p:nvSpPr>
        <p:spPr>
          <a:xfrm>
            <a:off x="8376507" y="526878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352" y="66265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043" y="51490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12360696" y="5431335"/>
            <a:ext cx="2563101" cy="243979"/>
            <a:chOff x="249110" y="1812712"/>
            <a:chExt cx="2670366" cy="243979"/>
          </a:xfrm>
        </p:grpSpPr>
        <p:sp>
          <p:nvSpPr>
            <p:cNvPr id="91" name="직사각형 90"/>
            <p:cNvSpPr/>
            <p:nvPr/>
          </p:nvSpPr>
          <p:spPr>
            <a:xfrm>
              <a:off x="249110" y="1812712"/>
              <a:ext cx="1950626" cy="243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콜라겐 그린티 세라마이드 탄력장벽 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크림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...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271170" y="1812712"/>
              <a:ext cx="648306" cy="2439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31" y="24841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20487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493199"/>
              </p:ext>
            </p:extLst>
          </p:nvPr>
        </p:nvGraphicFramePr>
        <p:xfrm>
          <a:off x="9077328" y="5464364"/>
          <a:ext cx="2999014" cy="1105138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5138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10021827" y="5723410"/>
            <a:ext cx="602580" cy="582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406098" y="5720397"/>
            <a:ext cx="2183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513">
              <a:defRPr/>
            </a:pPr>
            <a:r>
              <a:rPr lang="ko-KR" altLang="en-US" sz="900" dirty="0">
                <a:latin typeface="Segoe UI Symbol" panose="020B0502040204020203" pitchFamily="34" charset="0"/>
              </a:rPr>
              <a:t>✕</a:t>
            </a:r>
            <a:endParaRPr lang="en-US" altLang="ko-KR" sz="900" dirty="0"/>
          </a:p>
        </p:txBody>
      </p:sp>
      <p:sp>
        <p:nvSpPr>
          <p:cNvPr id="72" name="직사각형 71"/>
          <p:cNvSpPr/>
          <p:nvPr/>
        </p:nvSpPr>
        <p:spPr>
          <a:xfrm>
            <a:off x="9270325" y="5723410"/>
            <a:ext cx="602580" cy="58241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793466" y="5723410"/>
            <a:ext cx="602580" cy="582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177737" y="5720397"/>
            <a:ext cx="2183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513">
              <a:defRPr/>
            </a:pPr>
            <a:r>
              <a:rPr lang="ko-KR" altLang="en-US" sz="900" dirty="0">
                <a:latin typeface="Segoe UI Symbol" panose="020B0502040204020203" pitchFamily="34" charset="0"/>
              </a:rPr>
              <a:t>✕</a:t>
            </a:r>
            <a:endParaRPr lang="en-US" altLang="ko-KR" sz="900" dirty="0"/>
          </a:p>
        </p:txBody>
      </p:sp>
      <p:sp>
        <p:nvSpPr>
          <p:cNvPr id="7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575" y="59140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1589043" y="5723410"/>
            <a:ext cx="602580" cy="582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973314" y="5720397"/>
            <a:ext cx="2183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513">
              <a:defRPr/>
            </a:pPr>
            <a:r>
              <a:rPr lang="ko-KR" altLang="en-US" sz="900" dirty="0">
                <a:latin typeface="Segoe UI Symbol" panose="020B0502040204020203" pitchFamily="34" charset="0"/>
              </a:rPr>
              <a:t>✕</a:t>
            </a:r>
            <a:endParaRPr lang="en-US" altLang="ko-KR" sz="900" dirty="0"/>
          </a:p>
        </p:txBody>
      </p:sp>
      <p:sp>
        <p:nvSpPr>
          <p:cNvPr id="9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2073" y="53233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94946"/>
              </p:ext>
            </p:extLst>
          </p:nvPr>
        </p:nvGraphicFramePr>
        <p:xfrm>
          <a:off x="10264727" y="0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제품검색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버튼 활성화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비활성화 정의 추가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(1-4, 1-14)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>
          <a:xfrm>
            <a:off x="3941553" y="2613833"/>
            <a:ext cx="622264" cy="2439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검색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10" y="24841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361506" y="3455784"/>
            <a:ext cx="1290243" cy="3645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쥐소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304" y="33572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75822"/>
              </p:ext>
            </p:extLst>
          </p:nvPr>
        </p:nvGraphicFramePr>
        <p:xfrm>
          <a:off x="10264727" y="184263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05/30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단일버튼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선택형버튼으로 변경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978401"/>
              </p:ext>
            </p:extLst>
          </p:nvPr>
        </p:nvGraphicFramePr>
        <p:xfrm>
          <a:off x="10264727" y="375501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06/10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263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이미지등록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최대개수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수정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(5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10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366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009667" y="2048657"/>
            <a:ext cx="2563101" cy="2439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주문내역확인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문의하기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추가문의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IN_MO_MYP_01_46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1214" y="7885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문의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549036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2183"/>
              </p:ext>
            </p:extLst>
          </p:nvPr>
        </p:nvGraphicFramePr>
        <p:xfrm>
          <a:off x="792371" y="1069159"/>
          <a:ext cx="2984978" cy="3369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8468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96510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33036" y="237673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주문제품</a:t>
            </a:r>
            <a:endParaRPr lang="ko-KR" altLang="en-US" sz="8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09666" y="2613833"/>
            <a:ext cx="2563101" cy="243979"/>
            <a:chOff x="249110" y="1812712"/>
            <a:chExt cx="2670366" cy="243979"/>
          </a:xfrm>
        </p:grpSpPr>
        <p:sp>
          <p:nvSpPr>
            <p:cNvPr id="11" name="직사각형 10"/>
            <p:cNvSpPr/>
            <p:nvPr/>
          </p:nvSpPr>
          <p:spPr>
            <a:xfrm>
              <a:off x="249110" y="1812712"/>
              <a:ext cx="1950626" cy="243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콜라겐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그린티 세라마이드 탄력장벽 크림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...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71170" y="1812712"/>
              <a:ext cx="648306" cy="243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검색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33038" y="151068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문의 유형</a:t>
            </a:r>
            <a:endParaRPr lang="ko-KR" altLang="en-US" sz="800" b="1" dirty="0"/>
          </a:p>
        </p:txBody>
      </p:sp>
      <p:sp>
        <p:nvSpPr>
          <p:cNvPr id="14" name="직사각형 13"/>
          <p:cNvSpPr/>
          <p:nvPr/>
        </p:nvSpPr>
        <p:spPr>
          <a:xfrm>
            <a:off x="1009667" y="1747781"/>
            <a:ext cx="2563101" cy="2439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주문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결제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5400000">
            <a:off x="3282390" y="1699012"/>
            <a:ext cx="243978" cy="34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pc="-1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b="1" spc="-15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3282390" y="1981501"/>
            <a:ext cx="243978" cy="34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pc="-1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b="1" spc="-15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89151" y="1387572"/>
            <a:ext cx="22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/>
            </a:r>
            <a:br>
              <a:rPr lang="en-US" altLang="ko-KR" sz="800" dirty="0" smtClean="0">
                <a:solidFill>
                  <a:srgbClr val="FF0000"/>
                </a:solidFill>
              </a:rPr>
            </a:br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3038" y="297127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문의 내용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1009667" y="3208374"/>
            <a:ext cx="2563101" cy="2439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Re: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주문건에 대해 결제 금액 영수증을 출력하고 싶어요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2342" y="2827837"/>
            <a:ext cx="229905" cy="34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/>
            </a:r>
            <a:br>
              <a:rPr lang="en-US" altLang="ko-KR" sz="800" dirty="0" smtClean="0">
                <a:solidFill>
                  <a:srgbClr val="FF0000"/>
                </a:solidFill>
              </a:rPr>
            </a:br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09667" y="3549458"/>
            <a:ext cx="2563101" cy="15050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내용을 입력해주세요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문의 내용 본문에는 개인정보를 입력하지 말아주세요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고객정보보호를 위해 마스킹 처리될 수 있습니다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예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성명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 연락처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이메일주소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계좌번호 등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09667" y="5146703"/>
            <a:ext cx="602580" cy="58241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92559" y="6309320"/>
            <a:ext cx="298479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33036" y="5748318"/>
            <a:ext cx="263973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이미지는 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장까지 등록할 수 있습니다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첨부는 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10MB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까지 가능하며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JPG, PNG, GIF</a:t>
            </a: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파일만 등록할 수 있습니다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14048"/>
              </p:ext>
            </p:extLst>
          </p:nvPr>
        </p:nvGraphicFramePr>
        <p:xfrm>
          <a:off x="9000565" y="44624"/>
          <a:ext cx="3152540" cy="2430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추가문의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동록시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&lt;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이전문의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디폴트 노출 및 변경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불가항목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문의유형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주문제품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이전문의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디폴트 노출 및 변경가능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제목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앞에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‘Re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:’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N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문의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 :Re : Re : ……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답변결과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수신 방법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설정값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이전문의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미노출 항목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문의내용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첨부이미지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확인완료</a:t>
                      </a:r>
                      <a:r>
                        <a:rPr lang="en-US" altLang="ko-KR" sz="8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추가문의 횟수 제한 없음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4/29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추가문의 시 수정가능항목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내용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4/29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</a:tbl>
          </a:graphicData>
        </a:graphic>
      </p:graphicFrame>
      <p:sp>
        <p:nvSpPr>
          <p:cNvPr id="4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4850" y="611435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43967"/>
              </p:ext>
            </p:extLst>
          </p:nvPr>
        </p:nvGraphicFramePr>
        <p:xfrm>
          <a:off x="10234585" y="3998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추가문의등록 화면 정의 추가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24805"/>
              </p:ext>
            </p:extLst>
          </p:nvPr>
        </p:nvGraphicFramePr>
        <p:xfrm>
          <a:off x="10234585" y="219269"/>
          <a:ext cx="1957415" cy="549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05/02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36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 정책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131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문의유형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AS-IS/TO-BE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31152"/>
              </p:ext>
            </p:extLst>
          </p:nvPr>
        </p:nvGraphicFramePr>
        <p:xfrm>
          <a:off x="191344" y="476672"/>
          <a:ext cx="6696743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56">
                  <a:extLst>
                    <a:ext uri="{9D8B030D-6E8A-4147-A177-3AD203B41FA5}">
                      <a16:colId xmlns:a16="http://schemas.microsoft.com/office/drawing/2014/main" val="1106070957"/>
                    </a:ext>
                  </a:extLst>
                </a:gridCol>
                <a:gridCol w="899674">
                  <a:extLst>
                    <a:ext uri="{9D8B030D-6E8A-4147-A177-3AD203B41FA5}">
                      <a16:colId xmlns:a16="http://schemas.microsoft.com/office/drawing/2014/main" val="1221903764"/>
                    </a:ext>
                  </a:extLst>
                </a:gridCol>
                <a:gridCol w="1679391">
                  <a:extLst>
                    <a:ext uri="{9D8B030D-6E8A-4147-A177-3AD203B41FA5}">
                      <a16:colId xmlns:a16="http://schemas.microsoft.com/office/drawing/2014/main" val="4266529410"/>
                    </a:ext>
                  </a:extLst>
                </a:gridCol>
                <a:gridCol w="899674">
                  <a:extLst>
                    <a:ext uri="{9D8B030D-6E8A-4147-A177-3AD203B41FA5}">
                      <a16:colId xmlns:a16="http://schemas.microsoft.com/office/drawing/2014/main" val="3379290398"/>
                    </a:ext>
                  </a:extLst>
                </a:gridCol>
                <a:gridCol w="1138374">
                  <a:extLst>
                    <a:ext uri="{9D8B030D-6E8A-4147-A177-3AD203B41FA5}">
                      <a16:colId xmlns:a16="http://schemas.microsoft.com/office/drawing/2014/main" val="2620996469"/>
                    </a:ext>
                  </a:extLst>
                </a:gridCol>
                <a:gridCol w="1138374">
                  <a:extLst>
                    <a:ext uri="{9D8B030D-6E8A-4147-A177-3AD203B41FA5}">
                      <a16:colId xmlns:a16="http://schemas.microsoft.com/office/drawing/2014/main" val="4199570905"/>
                    </a:ext>
                  </a:extLst>
                </a:gridCol>
              </a:tblGrid>
              <a:tr h="18060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[AS-IS]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상담유형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상세유형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[TO-BE]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상담유형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상세유형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00FF"/>
                          </a:solidFill>
                        </a:rPr>
                        <a:t>[TO-BE]</a:t>
                      </a:r>
                      <a:r>
                        <a:rPr lang="en-US" altLang="ko-KR" sz="8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rgbClr val="0000FF"/>
                          </a:solidFill>
                        </a:rPr>
                        <a:t>비회원 </a:t>
                      </a:r>
                      <a:endParaRPr lang="en-US" altLang="ko-KR" sz="8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rgbClr val="0000FF"/>
                          </a:solidFill>
                        </a:rPr>
                        <a:t>제공 유형</a:t>
                      </a:r>
                      <a:endParaRPr lang="en-US" altLang="ko-KR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00FF"/>
                          </a:solidFill>
                        </a:rPr>
                        <a:t>[TO-BE]</a:t>
                      </a:r>
                      <a:r>
                        <a:rPr lang="en-US" altLang="ko-KR" sz="8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상품검색</a:t>
                      </a:r>
                      <a:r>
                        <a:rPr lang="en-US" altLang="ko-KR" sz="8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버튼 </a:t>
                      </a:r>
                      <a:endParaRPr lang="en-US" altLang="ko-KR" sz="800" b="1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활성화여부</a:t>
                      </a:r>
                      <a:endParaRPr lang="en-US" altLang="ko-KR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80995"/>
                  </a:ext>
                </a:extLst>
              </a:tr>
              <a:tr h="180602">
                <a:tc rowSpan="6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주문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결제문의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주문내역확인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주문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주문내역확인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307848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뷰티포인트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뷰티포인트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16710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79434"/>
                  </a:ext>
                </a:extLst>
              </a:tr>
              <a:tr h="28380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세금계산서발급신청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</a:rPr>
                        <a:t>세금계산서발급신청</a:t>
                      </a:r>
                      <a:endParaRPr lang="ko-KR" altLang="en-US" sz="8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95886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주문내역변경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주문내역변경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894655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결제수단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방법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자주하는 문의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기타 내 결제방법문의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O</a:t>
                      </a:r>
                    </a:p>
                    <a:p>
                      <a:pPr algn="l" latinLnBrk="1"/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276"/>
                  </a:ext>
                </a:extLst>
              </a:tr>
              <a:tr h="180602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배송문의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배송문의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배송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배송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85816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배송지연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배송지연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261629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배송비문의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736586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사은품누락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제품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사은품누락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60504"/>
                  </a:ext>
                </a:extLst>
              </a:tr>
              <a:tr h="180602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반품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교환문의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취소문의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반품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교환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845752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반품문의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635387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교환문의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교환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061920"/>
                  </a:ext>
                </a:extLst>
              </a:tr>
              <a:tr h="180602">
                <a:tc rowSpan="7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자주하는문의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기타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허브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쿠폰문의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멤버십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뷰티포인트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뷰티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포인트문의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허브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쿠폰문의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algn="l" latinLnBrk="1"/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543312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포인트문의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algn="l" latinLnBrk="1"/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  <a:p>
                      <a:pPr algn="l" latinLnBrk="1"/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66055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이벤트문의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프로모션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이벤트문의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algn="l" latinLnBrk="1"/>
                      <a:endParaRPr lang="ko-KR" altLang="en-US" sz="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  <a:p>
                      <a:pPr algn="l" latinLnBrk="1"/>
                      <a:endParaRPr lang="ko-KR" altLang="en-US" sz="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03545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(NEW)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제품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algn="l" latinLnBrk="1"/>
                      <a:endParaRPr lang="ko-KR" altLang="en-US" sz="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algn="l" latinLnBrk="1"/>
                      <a:endParaRPr lang="ko-KR" altLang="en-US" sz="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99713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(NEW)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347984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결제방법문의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주문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결제로 이동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226412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이용오류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개선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기타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629751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가맹점개설문의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가맹점개설문의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가맹점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가맹점개설문의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1977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14933"/>
              </p:ext>
            </p:extLst>
          </p:nvPr>
        </p:nvGraphicFramePr>
        <p:xfrm>
          <a:off x="10264727" y="0"/>
          <a:ext cx="1957415" cy="93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제공 유형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상품검색 버튼 활성화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비활성화 정의 추가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3.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상담유형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상세유형표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일괄 업데이트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960096" y="475600"/>
            <a:ext cx="2376264" cy="55399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844083">
              <a:lnSpc>
                <a:spcPts val="1200"/>
              </a:lnSpc>
              <a:defRPr/>
            </a:pP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확인필요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&gt;</a:t>
            </a:r>
          </a:p>
          <a:p>
            <a:pPr defTabSz="844083">
              <a:lnSpc>
                <a:spcPts val="1200"/>
              </a:lnSpc>
              <a:defRPr/>
            </a:pPr>
            <a:r>
              <a:rPr lang="ko-KR" altLang="en-US" sz="800" dirty="0" smtClean="0">
                <a:latin typeface="+mn-ea"/>
              </a:rPr>
              <a:t>비회원에게 제공되는 유형 및</a:t>
            </a:r>
            <a:endParaRPr lang="en-US" altLang="ko-KR" sz="800" dirty="0" smtClean="0">
              <a:latin typeface="+mn-ea"/>
            </a:endParaRPr>
          </a:p>
          <a:p>
            <a:pPr defTabSz="844083">
              <a:lnSpc>
                <a:spcPts val="1200"/>
              </a:lnSpc>
              <a:defRPr/>
            </a:pPr>
            <a:r>
              <a:rPr lang="ko-KR" altLang="en-US" sz="800" dirty="0" err="1" smtClean="0">
                <a:latin typeface="+mn-ea"/>
              </a:rPr>
              <a:t>제품검색</a:t>
            </a:r>
            <a:r>
              <a:rPr lang="ko-KR" altLang="en-US" sz="800" dirty="0" smtClean="0">
                <a:latin typeface="+mn-ea"/>
              </a:rPr>
              <a:t> 가능한 유형 최종 확인 요청 </a:t>
            </a:r>
            <a:r>
              <a:rPr lang="en-US" altLang="ko-KR" sz="800" dirty="0" smtClean="0">
                <a:latin typeface="+mn-ea"/>
              </a:rPr>
              <a:t>(4/29)</a:t>
            </a:r>
            <a:endParaRPr lang="en-US" altLang="ko-KR" sz="8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36322" y="469392"/>
            <a:ext cx="1080120" cy="60842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비회원 </a:t>
            </a:r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 기능 삭제</a:t>
            </a:r>
            <a:endParaRPr lang="ko-KR" altLang="en-US" sz="1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42125"/>
              </p:ext>
            </p:extLst>
          </p:nvPr>
        </p:nvGraphicFramePr>
        <p:xfrm>
          <a:off x="10264727" y="466756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기능 삭제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547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54784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i="1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주문제품 선택 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IN_MO_MYP_01_47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9416" y="788593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주문제품 선택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3539" y="1210095"/>
            <a:ext cx="2666459" cy="275508"/>
            <a:chOff x="287691" y="1143674"/>
            <a:chExt cx="2403320" cy="27550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888521" y="1143674"/>
              <a:ext cx="600830" cy="2755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개월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489351" y="1143674"/>
              <a:ext cx="600830" cy="2755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6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개월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090181" y="1143674"/>
              <a:ext cx="600830" cy="2755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년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87691" y="1143674"/>
              <a:ext cx="600830" cy="27550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797512" y="1619340"/>
            <a:ext cx="2974102" cy="55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785670" y="3636506"/>
            <a:ext cx="30060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924964" y="1862079"/>
            <a:ext cx="2712773" cy="261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주문번호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20542123    </a:t>
            </a:r>
            <a:r>
              <a:rPr lang="en-US" altLang="ko-KR" sz="800" dirty="0" smtClean="0">
                <a:solidFill>
                  <a:schemeClr val="tx1"/>
                </a:solidFill>
              </a:rPr>
              <a:t>           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2023-10-26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210925" y="2132586"/>
            <a:ext cx="2580820" cy="645489"/>
            <a:chOff x="1210925" y="2010953"/>
            <a:chExt cx="2580820" cy="645489"/>
          </a:xfrm>
        </p:grpSpPr>
        <p:sp>
          <p:nvSpPr>
            <p:cNvPr id="45" name="직사각형 44"/>
            <p:cNvSpPr/>
            <p:nvPr/>
          </p:nvSpPr>
          <p:spPr>
            <a:xfrm>
              <a:off x="1667509" y="2010953"/>
              <a:ext cx="2124236" cy="345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dirty="0" smtClean="0"/>
                <a:t>제품명은최대한줄노출하여 말줄임처리</a:t>
              </a:r>
              <a:endParaRPr lang="en-US" altLang="ko-KR" sz="800" dirty="0" smtClean="0"/>
            </a:p>
          </p:txBody>
        </p:sp>
        <p:grpSp>
          <p:nvGrpSpPr>
            <p:cNvPr id="5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0925" y="2146555"/>
              <a:ext cx="456583" cy="48143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6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1672746" y="2348665"/>
              <a:ext cx="18745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주문옵션노출영역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주문옵션노출영역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210925" y="2809211"/>
            <a:ext cx="2580820" cy="645489"/>
            <a:chOff x="1210925" y="2010953"/>
            <a:chExt cx="2580820" cy="645489"/>
          </a:xfrm>
        </p:grpSpPr>
        <p:sp>
          <p:nvSpPr>
            <p:cNvPr id="69" name="직사각형 68"/>
            <p:cNvSpPr/>
            <p:nvPr/>
          </p:nvSpPr>
          <p:spPr>
            <a:xfrm>
              <a:off x="1667509" y="2010953"/>
              <a:ext cx="2124236" cy="345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dirty="0" smtClean="0"/>
                <a:t>제품명은최대한줄노출하여 말줄임처리</a:t>
              </a:r>
              <a:endParaRPr lang="en-US" altLang="ko-KR" sz="800" dirty="0" smtClean="0"/>
            </a:p>
          </p:txBody>
        </p:sp>
        <p:grpSp>
          <p:nvGrpSpPr>
            <p:cNvPr id="7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0925" y="2146555"/>
              <a:ext cx="456583" cy="48143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7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1672746" y="2348665"/>
              <a:ext cx="18745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주문옵션노출영역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주문옵션노출영역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924964" y="3824215"/>
            <a:ext cx="2712773" cy="261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주문번호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00000000      </a:t>
            </a:r>
            <a:r>
              <a:rPr lang="en-US" altLang="ko-KR" sz="800" dirty="0" smtClean="0">
                <a:solidFill>
                  <a:schemeClr val="tx1"/>
                </a:solidFill>
              </a:rPr>
              <a:t>         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2023-10-14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210925" y="4094722"/>
            <a:ext cx="2580820" cy="645489"/>
            <a:chOff x="1210925" y="2010953"/>
            <a:chExt cx="2580820" cy="645489"/>
          </a:xfrm>
        </p:grpSpPr>
        <p:sp>
          <p:nvSpPr>
            <p:cNvPr id="81" name="직사각형 80"/>
            <p:cNvSpPr/>
            <p:nvPr/>
          </p:nvSpPr>
          <p:spPr>
            <a:xfrm>
              <a:off x="1667509" y="2010953"/>
              <a:ext cx="2124236" cy="345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dirty="0" smtClean="0"/>
                <a:t>제품명은최대한줄노출하여 말줄임처리</a:t>
              </a:r>
              <a:endParaRPr lang="en-US" altLang="ko-KR" sz="800" dirty="0" smtClean="0"/>
            </a:p>
          </p:txBody>
        </p:sp>
        <p:grpSp>
          <p:nvGrpSpPr>
            <p:cNvPr id="8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0925" y="2146555"/>
              <a:ext cx="456583" cy="48143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8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3" name="직사각형 82"/>
            <p:cNvSpPr/>
            <p:nvPr/>
          </p:nvSpPr>
          <p:spPr>
            <a:xfrm>
              <a:off x="1672746" y="2348665"/>
              <a:ext cx="18745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주문옵션노출영역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주문옵션노출영역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00" name="직선 연결선 99"/>
          <p:cNvCxnSpPr/>
          <p:nvPr/>
        </p:nvCxnSpPr>
        <p:spPr>
          <a:xfrm>
            <a:off x="785670" y="4941168"/>
            <a:ext cx="30060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924964" y="5128877"/>
            <a:ext cx="2712773" cy="261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주문번호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00000000                        </a:t>
            </a:r>
            <a:r>
              <a:rPr lang="en-US" altLang="ko-KR" sz="800" dirty="0" smtClean="0">
                <a:solidFill>
                  <a:schemeClr val="tx1"/>
                </a:solidFill>
              </a:rPr>
              <a:t>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2023-09-14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210925" y="5399384"/>
            <a:ext cx="2580820" cy="645489"/>
            <a:chOff x="1210925" y="2010953"/>
            <a:chExt cx="2580820" cy="645489"/>
          </a:xfrm>
        </p:grpSpPr>
        <p:sp>
          <p:nvSpPr>
            <p:cNvPr id="104" name="직사각형 103"/>
            <p:cNvSpPr/>
            <p:nvPr/>
          </p:nvSpPr>
          <p:spPr>
            <a:xfrm>
              <a:off x="1667509" y="2010953"/>
              <a:ext cx="2124236" cy="345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dirty="0" smtClean="0"/>
                <a:t>제품명은최대한줄노출하여 말줄임처리</a:t>
              </a:r>
              <a:endParaRPr lang="en-US" altLang="ko-KR" sz="800" dirty="0" smtClean="0"/>
            </a:p>
          </p:txBody>
        </p:sp>
        <p:grpSp>
          <p:nvGrpSpPr>
            <p:cNvPr id="10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0925" y="2146555"/>
              <a:ext cx="456583" cy="48143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1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6" name="직사각형 105"/>
            <p:cNvSpPr/>
            <p:nvPr/>
          </p:nvSpPr>
          <p:spPr>
            <a:xfrm>
              <a:off x="1672746" y="2348665"/>
              <a:ext cx="18745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주문옵션노출영역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주문옵션노출영역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09535"/>
              </p:ext>
            </p:extLst>
          </p:nvPr>
        </p:nvGraphicFramePr>
        <p:xfrm>
          <a:off x="9000565" y="44624"/>
          <a:ext cx="3152540" cy="36851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주문제품 선택 팝업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dirty="0" smtClean="0">
                          <a:latin typeface="Segoe UI Symbol" panose="020B0502040204020203" pitchFamily="34" charset="0"/>
                        </a:rPr>
                        <a:t>✕ </a:t>
                      </a:r>
                      <a:r>
                        <a:rPr lang="ko-KR" altLang="en-US" sz="800" b="1" dirty="0" smtClean="0">
                          <a:latin typeface="+mn-lt"/>
                        </a:rPr>
                        <a:t>버튼 </a:t>
                      </a:r>
                      <a:endParaRPr lang="en-US" altLang="ko-KR" sz="800" b="1" dirty="0" smtClean="0">
                        <a:latin typeface="+mn-lt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탭시 팝업닫기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 선택 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- 1/3/6/12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 중 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조회기간내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최근주문순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최초진입시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 조회결과 디폴트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주문상태값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전체 조회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주문취소 포함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N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주문제품 전체 노출하여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제품단으로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가능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노출정보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주문옵션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 디폴트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이상의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제품선택시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활성화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팝업닫기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제품명 노출 박스에 갱신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주문제품 체크 박스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선택해제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N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 제품 선택 가능 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제품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 이상 </a:t>
                      </a:r>
                      <a:r>
                        <a:rPr lang="ko-KR" altLang="en-US" sz="800" b="0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선택완료 버튼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(1-4)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활성화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조회결과 없음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</a:tbl>
          </a:graphicData>
        </a:graphic>
      </p:graphicFrame>
      <p:grpSp>
        <p:nvGrpSpPr>
          <p:cNvPr id="143" name="그룹 142"/>
          <p:cNvGrpSpPr/>
          <p:nvPr/>
        </p:nvGrpSpPr>
        <p:grpSpPr>
          <a:xfrm>
            <a:off x="9204355" y="4805897"/>
            <a:ext cx="2666459" cy="275508"/>
            <a:chOff x="287691" y="1143674"/>
            <a:chExt cx="2403320" cy="275508"/>
          </a:xfrm>
        </p:grpSpPr>
        <p:sp>
          <p:nvSpPr>
            <p:cNvPr id="144" name="모서리가 둥근 직사각형 143"/>
            <p:cNvSpPr/>
            <p:nvPr/>
          </p:nvSpPr>
          <p:spPr>
            <a:xfrm>
              <a:off x="888521" y="1143674"/>
              <a:ext cx="600830" cy="2755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개월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1489351" y="1143674"/>
              <a:ext cx="600830" cy="2755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6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개월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2090181" y="1143674"/>
              <a:ext cx="600830" cy="2755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년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287691" y="1143674"/>
              <a:ext cx="600830" cy="27550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048328" y="5215142"/>
            <a:ext cx="2974102" cy="55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9" name="표 148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75039"/>
              </p:ext>
            </p:extLst>
          </p:nvPr>
        </p:nvGraphicFramePr>
        <p:xfrm>
          <a:off x="9038809" y="4650697"/>
          <a:ext cx="2999014" cy="1768578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8578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" name="직사각형 149"/>
          <p:cNvSpPr/>
          <p:nvPr/>
        </p:nvSpPr>
        <p:spPr>
          <a:xfrm>
            <a:off x="9048328" y="5797682"/>
            <a:ext cx="297410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조회 결과가 없습니다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06" y="6001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669" y="5815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90" y="11493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82" y="17766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40980"/>
              </p:ext>
            </p:extLst>
          </p:nvPr>
        </p:nvGraphicFramePr>
        <p:xfrm>
          <a:off x="9987491" y="0"/>
          <a:ext cx="2234652" cy="802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52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99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588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주문 목록 내 제품 선택 정의 변경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(1-3)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주문목록 조회 대상 상태값 정의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3.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조회결과 없음 케이스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(1-6)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69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0290" y="2325435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0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0290" y="3000182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1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0290" y="4271045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2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0290" y="5601232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49" y="21935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846" y="45243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97512" y="6044872"/>
            <a:ext cx="1558272" cy="3383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207568" y="6044872"/>
            <a:ext cx="1558272" cy="3383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선택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343" y="59241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440011" y="2048657"/>
            <a:ext cx="2563101" cy="2439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주문내역확인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1558" y="7885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문의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37110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34" y="764704"/>
            <a:ext cx="622595" cy="243314"/>
          </a:xfrm>
          <a:prstGeom prst="rect">
            <a:avLst/>
          </a:prstGeom>
        </p:spPr>
      </p:pic>
      <p:sp>
        <p:nvSpPr>
          <p:cNvPr id="9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979380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68776"/>
              </p:ext>
            </p:extLst>
          </p:nvPr>
        </p:nvGraphicFramePr>
        <p:xfrm>
          <a:off x="5222715" y="1069159"/>
          <a:ext cx="2984978" cy="3369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8468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96510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5363380" y="237673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주문제품</a:t>
            </a:r>
            <a:endParaRPr lang="ko-KR" altLang="en-US" sz="800" b="1" dirty="0"/>
          </a:p>
        </p:txBody>
      </p:sp>
      <p:grpSp>
        <p:nvGrpSpPr>
          <p:cNvPr id="95" name="그룹 94"/>
          <p:cNvGrpSpPr/>
          <p:nvPr/>
        </p:nvGrpSpPr>
        <p:grpSpPr>
          <a:xfrm>
            <a:off x="5440010" y="2613833"/>
            <a:ext cx="2563101" cy="843713"/>
            <a:chOff x="249110" y="1812712"/>
            <a:chExt cx="2670366" cy="843713"/>
          </a:xfrm>
        </p:grpSpPr>
        <p:sp>
          <p:nvSpPr>
            <p:cNvPr id="96" name="직사각형 95"/>
            <p:cNvSpPr/>
            <p:nvPr/>
          </p:nvSpPr>
          <p:spPr>
            <a:xfrm>
              <a:off x="249110" y="1812712"/>
              <a:ext cx="1950626" cy="243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콜라겐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그린티 </a:t>
              </a:r>
              <a:r>
                <a:rPr lang="ko-KR" altLang="en-US" sz="700" dirty="0" err="1">
                  <a:solidFill>
                    <a:schemeClr val="bg1">
                      <a:lumMod val="50000"/>
                    </a:schemeClr>
                  </a:solidFill>
                </a:rPr>
                <a:t>세라마이드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탄력장벽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크림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...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271170" y="1812712"/>
              <a:ext cx="648306" cy="2439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49110" y="2111906"/>
              <a:ext cx="1950626" cy="243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콜라겐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그린티 </a:t>
              </a:r>
              <a:r>
                <a:rPr lang="ko-KR" altLang="en-US" sz="700" dirty="0" err="1">
                  <a:solidFill>
                    <a:schemeClr val="bg1">
                      <a:lumMod val="50000"/>
                    </a:schemeClr>
                  </a:solidFill>
                </a:rPr>
                <a:t>세라마이드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탄력장벽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크림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...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49110" y="2412446"/>
              <a:ext cx="1950626" cy="243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콜라겐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그린티 </a:t>
              </a:r>
              <a:r>
                <a:rPr lang="ko-KR" altLang="en-US" sz="700" dirty="0" err="1">
                  <a:solidFill>
                    <a:schemeClr val="bg1">
                      <a:lumMod val="50000"/>
                    </a:schemeClr>
                  </a:solidFill>
                </a:rPr>
                <a:t>세라마이드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탄력장벽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크림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...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363382" y="151068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문의 유형</a:t>
            </a:r>
            <a:endParaRPr lang="ko-KR" altLang="en-US" sz="8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5440011" y="1747781"/>
            <a:ext cx="2563101" cy="2439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주문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결제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7712734" y="1699012"/>
            <a:ext cx="243978" cy="34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pc="-1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b="1" spc="-15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7712734" y="1981501"/>
            <a:ext cx="243978" cy="34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pc="-1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b="1" spc="-15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19495" y="1387572"/>
            <a:ext cx="22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/>
            </a:r>
            <a:br>
              <a:rPr lang="en-US" altLang="ko-KR" sz="800" dirty="0" smtClean="0">
                <a:solidFill>
                  <a:srgbClr val="FF0000"/>
                </a:solidFill>
              </a:rPr>
            </a:br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5207726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098971" y="3779769"/>
            <a:ext cx="3245180" cy="20663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꺾인 연결선 10"/>
          <p:cNvCxnSpPr>
            <a:stCxn id="133" idx="0"/>
            <a:endCxn id="12" idx="1"/>
          </p:cNvCxnSpPr>
          <p:nvPr/>
        </p:nvCxnSpPr>
        <p:spPr>
          <a:xfrm rot="5400000" flipH="1" flipV="1">
            <a:off x="3253445" y="4089134"/>
            <a:ext cx="3061776" cy="849703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209185" y="2360310"/>
            <a:ext cx="3008534" cy="124557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879539" y="6044873"/>
            <a:ext cx="959885" cy="373404"/>
          </a:xfrm>
          <a:prstGeom prst="rect">
            <a:avLst/>
          </a:prstGeom>
          <a:solidFill>
            <a:srgbClr val="29BC7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b="1" dirty="0" smtClean="0">
                <a:solidFill>
                  <a:schemeClr val="bg1"/>
                </a:solidFill>
              </a:rPr>
              <a:t>선택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05497"/>
              </p:ext>
            </p:extLst>
          </p:nvPr>
        </p:nvGraphicFramePr>
        <p:xfrm>
          <a:off x="10264727" y="231959"/>
          <a:ext cx="1957415" cy="748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05/30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535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주문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제품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선택 케이스 예시 화면 추가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30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메뉴구조도 </a:t>
            </a:r>
            <a:r>
              <a:rPr lang="en-US" altLang="ko-KR" dirty="0" smtClean="0"/>
              <a:t>(TO-BE)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04" y="3903411"/>
          <a:ext cx="1260000" cy="805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검색목록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33209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90929"/>
              </p:ext>
            </p:extLst>
          </p:nvPr>
        </p:nvGraphicFramePr>
        <p:xfrm>
          <a:off x="3125600" y="1124744"/>
          <a:ext cx="1260000" cy="1269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제품상세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상세정보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85564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0,000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2684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유의사항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81715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40793"/>
              </p:ext>
            </p:extLst>
          </p:nvPr>
        </p:nvGraphicFramePr>
        <p:xfrm>
          <a:off x="776304" y="1124744"/>
          <a:ext cx="1260000" cy="2661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특가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466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랭킹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6745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51750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에디터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8406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쇼케이스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82887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라이브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150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ME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8068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임직원샵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9382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ABOUT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7758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048328" y="1124744"/>
          <a:ext cx="1260000" cy="1965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로그인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비밀번호찾기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37286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간편회원가입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비회원주문</a:t>
                      </a:r>
                      <a:r>
                        <a:rPr lang="en-US" altLang="ko-KR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 </a:t>
                      </a:r>
                      <a:endParaRPr lang="en-US" altLang="ko-KR" sz="800" b="0" strike="sng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66405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191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일반가입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간편가입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33596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606282" y="1124744"/>
          <a:ext cx="1260000" cy="1037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장바구니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75352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85048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76166"/>
              </p:ext>
            </p:extLst>
          </p:nvPr>
        </p:nvGraphicFramePr>
        <p:xfrm>
          <a:off x="6086964" y="1124744"/>
          <a:ext cx="1260000" cy="2429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endParaRPr lang="ko-KR" altLang="en-US" sz="800" b="1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endParaRPr lang="ko-KR" altLang="en-US" sz="800" b="1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 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공지사항상세</a:t>
                      </a:r>
                      <a:endParaRPr lang="ko-KR" altLang="en-US" sz="800" b="1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30829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FAQ</a:t>
                      </a:r>
                      <a:endParaRPr lang="ko-KR" altLang="en-US" sz="800" b="1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1:1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</a:t>
                      </a:r>
                      <a:endParaRPr lang="ko-KR" altLang="en-US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﹂1:1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등록</a:t>
                      </a: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61348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﹂1:1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목록</a:t>
                      </a:r>
                      <a:endParaRPr lang="ko-KR" altLang="en-US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10817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매장안내 </a:t>
                      </a:r>
                      <a:endParaRPr lang="ko-KR" altLang="en-US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7190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창업안내 </a:t>
                      </a: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(PC only)</a:t>
                      </a:r>
                      <a:endParaRPr lang="ko-KR" altLang="en-US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84505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전자공고</a:t>
                      </a:r>
                      <a:endParaRPr lang="ko-KR" altLang="en-US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36604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75691"/>
              </p:ext>
            </p:extLst>
          </p:nvPr>
        </p:nvGraphicFramePr>
        <p:xfrm>
          <a:off x="7567646" y="1124744"/>
          <a:ext cx="1260000" cy="5761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주문내역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주문배송내역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35698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주문배송내역 상세 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247610"/>
                  </a:ext>
                </a:extLst>
              </a:tr>
              <a:tr h="25874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반품내역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1149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반품내역 상세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46469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거래증빙서류확인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4421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나의활동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공병수거 내역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6285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Q&amp;A </a:t>
                      </a:r>
                      <a:endParaRPr lang="ko-KR" altLang="en-US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77531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찜한제품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나의혜택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966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16358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05349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회원정보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1235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혜택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30983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개인정보수정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7180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배송지관리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5377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원클릭결제카드관리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30494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피부정보관리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21143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마이샵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22663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en-US" altLang="ko-KR" sz="9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임직원인증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137239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76304" y="4862356"/>
          <a:ext cx="1260000" cy="57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카테고리목록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776304" y="598340"/>
          <a:ext cx="1260000" cy="341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76304" y="5589240"/>
          <a:ext cx="1260000" cy="57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LNB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전체메뉴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76304" y="1108249"/>
            <a:ext cx="1260000" cy="2678319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06282" y="1124744"/>
            <a:ext cx="1260000" cy="1037397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133716" y="1124744"/>
            <a:ext cx="1260000" cy="1269458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556939" y="1124745"/>
            <a:ext cx="1260000" cy="5328591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055803" y="1124744"/>
            <a:ext cx="1260000" cy="1965641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76304" y="3889350"/>
            <a:ext cx="1260000" cy="819397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76304" y="4862356"/>
            <a:ext cx="1260000" cy="573275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76304" y="5590937"/>
            <a:ext cx="1260000" cy="573275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567646" y="6453336"/>
            <a:ext cx="1242068" cy="4326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70229" y="1143343"/>
            <a:ext cx="1284210" cy="241116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03277"/>
              </p:ext>
            </p:extLst>
          </p:nvPr>
        </p:nvGraphicFramePr>
        <p:xfrm>
          <a:off x="5217212" y="1274142"/>
          <a:ext cx="2984978" cy="721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978">
                  <a:extLst>
                    <a:ext uri="{9D8B030D-6E8A-4147-A177-3AD203B41FA5}">
                      <a16:colId xmlns:a16="http://schemas.microsoft.com/office/drawing/2014/main" val="4209649686"/>
                    </a:ext>
                  </a:extLst>
                </a:gridCol>
              </a:tblGrid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302925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문의내용을노출해주세요문의내용을노출해주세요</a:t>
                      </a: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문의내용을노출해주세요문의내용을노출해주세요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716002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420059"/>
                  </a:ext>
                </a:extLst>
              </a:tr>
              <a:tr h="2609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문의내용을노출해주세요문의내용을노출해주세요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문의내용을노출해주세요문의내용을노출해주세요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-------------------------------------------------------------------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답변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노출되는 영역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노출되는 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되는 영역입니다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89237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96468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884785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4330"/>
              </p:ext>
            </p:extLst>
          </p:nvPr>
        </p:nvGraphicFramePr>
        <p:xfrm>
          <a:off x="796053" y="1352690"/>
          <a:ext cx="2967161" cy="276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161">
                  <a:extLst>
                    <a:ext uri="{9D8B030D-6E8A-4147-A177-3AD203B41FA5}">
                      <a16:colId xmlns:a16="http://schemas.microsoft.com/office/drawing/2014/main" val="4209649686"/>
                    </a:ext>
                  </a:extLst>
                </a:gridCol>
              </a:tblGrid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716002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420059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289237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문의내역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IN_MO_MYP_01_48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1214" y="7885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문의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549036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78007"/>
              </p:ext>
            </p:extLst>
          </p:nvPr>
        </p:nvGraphicFramePr>
        <p:xfrm>
          <a:off x="792074" y="1073318"/>
          <a:ext cx="2984978" cy="3369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8468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96510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05430" y="1748403"/>
            <a:ext cx="2592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문의제목을노출해주세요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최대한줄로 말줄임 처리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3376005" y="1740709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1529" y="1543926"/>
            <a:ext cx="637507" cy="1806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답변대기중</a:t>
            </a:r>
            <a:endParaRPr lang="ko-KR" altLang="en-US" sz="7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16352" y="7885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문의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31904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928" y="764704"/>
            <a:ext cx="622595" cy="243314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5202520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974174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82746"/>
              </p:ext>
            </p:extLst>
          </p:nvPr>
        </p:nvGraphicFramePr>
        <p:xfrm>
          <a:off x="5217212" y="1073318"/>
          <a:ext cx="2984978" cy="3369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8468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96510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805430" y="1931811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5430" y="2624033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3376005" y="2616339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11529" y="2419556"/>
            <a:ext cx="551503" cy="18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답변완료</a:t>
            </a:r>
            <a:endParaRPr lang="ko-KR" altLang="en-US" sz="700" b="1" dirty="0"/>
          </a:p>
        </p:txBody>
      </p:sp>
      <p:sp>
        <p:nvSpPr>
          <p:cNvPr id="37" name="직사각형 36"/>
          <p:cNvSpPr/>
          <p:nvPr/>
        </p:nvSpPr>
        <p:spPr>
          <a:xfrm>
            <a:off x="805430" y="2807441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26589" y="1748403"/>
            <a:ext cx="2592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문의제목을노출해주세요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최대한줄로 말줄임 처리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5226589" y="1931811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26589" y="3475478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797164" y="3467784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32688" y="3271001"/>
            <a:ext cx="551503" cy="18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답변완료</a:t>
            </a:r>
            <a:endParaRPr lang="ko-KR" altLang="en-US" sz="700" b="1" dirty="0"/>
          </a:p>
        </p:txBody>
      </p:sp>
      <p:sp>
        <p:nvSpPr>
          <p:cNvPr id="48" name="직사각형 47"/>
          <p:cNvSpPr/>
          <p:nvPr/>
        </p:nvSpPr>
        <p:spPr>
          <a:xfrm>
            <a:off x="5226589" y="365888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35289" y="4547088"/>
            <a:ext cx="2704889" cy="8134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805430" y="3561584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3376005" y="3553890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11529" y="3357107"/>
            <a:ext cx="551503" cy="18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답변완료</a:t>
            </a:r>
            <a:endParaRPr lang="ko-KR" altLang="en-US" sz="700" b="1" dirty="0"/>
          </a:p>
        </p:txBody>
      </p:sp>
      <p:sp>
        <p:nvSpPr>
          <p:cNvPr id="74" name="직사각형 73"/>
          <p:cNvSpPr/>
          <p:nvPr/>
        </p:nvSpPr>
        <p:spPr>
          <a:xfrm>
            <a:off x="805430" y="3744992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752184" y="5149824"/>
            <a:ext cx="287994" cy="210742"/>
          </a:xfrm>
          <a:prstGeom prst="rect">
            <a:avLst/>
          </a:prstGeom>
          <a:solidFill>
            <a:srgbClr val="00000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+2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226589" y="7014740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문의제목을노출해주세요 최대한줄로 말줄임 처리</a:t>
            </a:r>
            <a:r>
              <a:rPr lang="en-US" altLang="ko-KR" sz="800" dirty="0"/>
              <a:t>……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5332688" y="6810263"/>
            <a:ext cx="551503" cy="18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답변완료</a:t>
            </a:r>
            <a:endParaRPr lang="ko-KR" altLang="en-US" sz="700" b="1" dirty="0"/>
          </a:p>
        </p:txBody>
      </p:sp>
      <p:sp>
        <p:nvSpPr>
          <p:cNvPr id="79" name="직사각형 78"/>
          <p:cNvSpPr/>
          <p:nvPr/>
        </p:nvSpPr>
        <p:spPr>
          <a:xfrm>
            <a:off x="5332688" y="1543926"/>
            <a:ext cx="637507" cy="1806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답변대기중</a:t>
            </a:r>
            <a:endParaRPr lang="ko-KR" altLang="en-US" sz="700" b="1" dirty="0"/>
          </a:p>
        </p:txBody>
      </p:sp>
      <p:sp>
        <p:nvSpPr>
          <p:cNvPr id="8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62" y="6386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6306"/>
              </p:ext>
            </p:extLst>
          </p:nvPr>
        </p:nvGraphicFramePr>
        <p:xfrm>
          <a:off x="9000565" y="44624"/>
          <a:ext cx="3152540" cy="4186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2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스크롤다운시 고정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- 1:1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문의내역 탭 선택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문의목록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문의등록일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최신순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접힘 상태 디폴트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- 20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조회하여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노출정보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문의제목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상태마크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답변대기중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문의일시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펼침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같이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사진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등록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답변완료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첫번째 등록 이미지만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스와이프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미지원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총등록이미지수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(1-7)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이미지확대보기팝업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답변완료 내용 최하단에 추가문의하기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(1-10)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노출 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미등록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문의내용 하단에 문의취소 버튼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(1-8)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문의취소 버튼 탭시 문의접수취소확인 팝업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(1-9)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1-10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추가문의하기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추가문의하기 버튼 탭시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문의하기 페이지로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비회원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문의하기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1-9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추가문의하기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문의하기 탭으로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더보기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초과인 경우에만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조회하여 목록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802" y="11366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62" y="17356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2377" y="16342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855" y="43586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TextBox 86"/>
          <p:cNvSpPr txBox="1"/>
          <p:nvPr/>
        </p:nvSpPr>
        <p:spPr>
          <a:xfrm rot="16200000">
            <a:off x="7797164" y="1736735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855" y="23593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439" y="48592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247" y="50318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81491" y="2831593"/>
            <a:ext cx="541386" cy="1806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문의취소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0161593" y="5790368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247485" y="5866099"/>
            <a:ext cx="215396" cy="208216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66784"/>
              </p:ext>
            </p:extLst>
          </p:nvPr>
        </p:nvGraphicFramePr>
        <p:xfrm>
          <a:off x="9042090" y="5154369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9032098" y="5558744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문의 접수를 취소하시겠습니까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047669" y="5926285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760654" y="5154369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414" y="50841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032098" y="5245697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  <p:sp>
        <p:nvSpPr>
          <p:cNvPr id="67" name="직사각형 66"/>
          <p:cNvSpPr/>
          <p:nvPr/>
        </p:nvSpPr>
        <p:spPr>
          <a:xfrm>
            <a:off x="7248128" y="6387602"/>
            <a:ext cx="774749" cy="209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추가문의하기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128" y="62914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483" y="27185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91661"/>
              </p:ext>
            </p:extLst>
          </p:nvPr>
        </p:nvGraphicFramePr>
        <p:xfrm>
          <a:off x="10264727" y="0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문의취소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 버튼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(1-8, 1-9)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7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8539" y="526702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89609" y="5771652"/>
            <a:ext cx="2599773" cy="36004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더보기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930" y="56843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56462"/>
              </p:ext>
            </p:extLst>
          </p:nvPr>
        </p:nvGraphicFramePr>
        <p:xfrm>
          <a:off x="10264727" y="204393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V0.91 06/03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더보기 버튼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(1-11)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038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추가 문의하기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84005"/>
              </p:ext>
            </p:extLst>
          </p:nvPr>
        </p:nvGraphicFramePr>
        <p:xfrm>
          <a:off x="3719736" y="908720"/>
          <a:ext cx="2984978" cy="921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978">
                  <a:extLst>
                    <a:ext uri="{9D8B030D-6E8A-4147-A177-3AD203B41FA5}">
                      <a16:colId xmlns:a16="http://schemas.microsoft.com/office/drawing/2014/main" val="4209649686"/>
                    </a:ext>
                  </a:extLst>
                </a:gridCol>
              </a:tblGrid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420059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729113" y="1268182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6299688" y="1260488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29113" y="1451590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37813" y="1067678"/>
            <a:ext cx="541223" cy="1806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추가문의</a:t>
            </a:r>
            <a:endParaRPr lang="ko-KR" altLang="en-US" sz="700" b="1" dirty="0"/>
          </a:p>
        </p:txBody>
      </p:sp>
      <p:sp>
        <p:nvSpPr>
          <p:cNvPr id="8" name="직사각형 7"/>
          <p:cNvSpPr/>
          <p:nvPr/>
        </p:nvSpPr>
        <p:spPr>
          <a:xfrm>
            <a:off x="3713275" y="524704"/>
            <a:ext cx="35348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b="1" dirty="0" smtClean="0"/>
              <a:t>답변완료 후 추가문의 한 케이스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접힘</a:t>
            </a:r>
            <a:r>
              <a:rPr lang="en-US" altLang="ko-KR" sz="800" dirty="0" smtClean="0"/>
              <a:t>)  </a:t>
            </a:r>
          </a:p>
          <a:p>
            <a:pPr>
              <a:lnSpc>
                <a:spcPts val="12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추가 </a:t>
            </a:r>
            <a:r>
              <a:rPr lang="ko-KR" altLang="en-US" sz="800" dirty="0" err="1" smtClean="0"/>
              <a:t>문의시</a:t>
            </a:r>
            <a:r>
              <a:rPr lang="ko-KR" altLang="en-US" sz="800" dirty="0" smtClean="0"/>
              <a:t> 별도 </a:t>
            </a:r>
            <a:r>
              <a:rPr lang="ko-KR" altLang="en-US" sz="800" dirty="0" err="1" smtClean="0"/>
              <a:t>뱃지</a:t>
            </a:r>
            <a:r>
              <a:rPr lang="en-US" altLang="ko-KR" sz="800" dirty="0" smtClean="0"/>
              <a:t>(1-1</a:t>
            </a:r>
            <a:r>
              <a:rPr lang="ko-KR" altLang="en-US" sz="800" dirty="0" smtClean="0"/>
              <a:t> 노출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상태는 추가문의 상태</a:t>
            </a:r>
            <a:r>
              <a:rPr lang="en-US" altLang="ko-KR" sz="800" dirty="0" smtClean="0"/>
              <a:t>(1-2)</a:t>
            </a:r>
            <a:r>
              <a:rPr lang="ko-KR" altLang="en-US" sz="800" dirty="0" smtClean="0"/>
              <a:t>로 노출 </a:t>
            </a:r>
            <a:endParaRPr lang="ko-KR" altLang="en-US" sz="800" dirty="0"/>
          </a:p>
        </p:txBody>
      </p:sp>
      <p:sp>
        <p:nvSpPr>
          <p:cNvPr id="9" name="직사각형 8"/>
          <p:cNvSpPr/>
          <p:nvPr/>
        </p:nvSpPr>
        <p:spPr>
          <a:xfrm>
            <a:off x="4440161" y="1067678"/>
            <a:ext cx="637507" cy="1806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답변대기중</a:t>
            </a:r>
            <a:endParaRPr lang="ko-KR" altLang="en-US" sz="700" b="1" dirty="0"/>
          </a:p>
        </p:txBody>
      </p:sp>
      <p:sp>
        <p:nvSpPr>
          <p:cNvPr id="10" name="타원 9"/>
          <p:cNvSpPr/>
          <p:nvPr/>
        </p:nvSpPr>
        <p:spPr>
          <a:xfrm>
            <a:off x="6245660" y="1183334"/>
            <a:ext cx="360040" cy="38513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6"/>
          </p:cNvCxnSpPr>
          <p:nvPr/>
        </p:nvCxnSpPr>
        <p:spPr>
          <a:xfrm>
            <a:off x="6605700" y="1375904"/>
            <a:ext cx="128537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01365"/>
              </p:ext>
            </p:extLst>
          </p:nvPr>
        </p:nvGraphicFramePr>
        <p:xfrm>
          <a:off x="196537" y="908720"/>
          <a:ext cx="2984978" cy="353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978">
                  <a:extLst>
                    <a:ext uri="{9D8B030D-6E8A-4147-A177-3AD203B41FA5}">
                      <a16:colId xmlns:a16="http://schemas.microsoft.com/office/drawing/2014/main" val="4209649686"/>
                    </a:ext>
                  </a:extLst>
                </a:gridCol>
              </a:tblGrid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420059"/>
                  </a:ext>
                </a:extLst>
              </a:tr>
              <a:tr h="2609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문의내용을노출해주세요문의내용을노출해주세요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문의내용을노출해주세요문의내용을노출해주세요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-------------------------------------------------------------------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답변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노출되는 영역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노출되는 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되는 영역입니다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89237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05914" y="1268182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776489" y="1260488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5914" y="1451590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14614" y="2347699"/>
            <a:ext cx="2704889" cy="8134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731509" y="2950435"/>
            <a:ext cx="287994" cy="210742"/>
          </a:xfrm>
          <a:prstGeom prst="rect">
            <a:avLst/>
          </a:prstGeom>
          <a:solidFill>
            <a:srgbClr val="00000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+2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07568" y="4148002"/>
            <a:ext cx="761444" cy="171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추가문의하기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2283" y="1063704"/>
            <a:ext cx="551503" cy="18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답변완료</a:t>
            </a:r>
            <a:endParaRPr lang="ko-KR" altLang="en-US" sz="700" b="1" dirty="0"/>
          </a:p>
        </p:txBody>
      </p:sp>
      <p:sp>
        <p:nvSpPr>
          <p:cNvPr id="31" name="직사각형 30"/>
          <p:cNvSpPr/>
          <p:nvPr/>
        </p:nvSpPr>
        <p:spPr>
          <a:xfrm>
            <a:off x="2084234" y="4099528"/>
            <a:ext cx="1008112" cy="2880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436155" y="4132785"/>
            <a:ext cx="64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추가문의</a:t>
            </a:r>
            <a:endParaRPr lang="en-US" altLang="ko-KR" sz="800" dirty="0" smtClean="0"/>
          </a:p>
          <a:p>
            <a:r>
              <a:rPr lang="ko-KR" altLang="en-US" sz="800" dirty="0" smtClean="0"/>
              <a:t>작성완료</a:t>
            </a:r>
            <a:endParaRPr lang="ko-KR" altLang="en-US" sz="800" dirty="0"/>
          </a:p>
        </p:txBody>
      </p:sp>
      <p:cxnSp>
        <p:nvCxnSpPr>
          <p:cNvPr id="38" name="꺾인 연결선 37"/>
          <p:cNvCxnSpPr>
            <a:stCxn id="34" idx="3"/>
          </p:cNvCxnSpPr>
          <p:nvPr/>
        </p:nvCxnSpPr>
        <p:spPr>
          <a:xfrm flipV="1">
            <a:off x="4079776" y="1827106"/>
            <a:ext cx="946165" cy="2474956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66646"/>
              </p:ext>
            </p:extLst>
          </p:nvPr>
        </p:nvGraphicFramePr>
        <p:xfrm>
          <a:off x="7891075" y="908720"/>
          <a:ext cx="2984978" cy="5373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978">
                  <a:extLst>
                    <a:ext uri="{9D8B030D-6E8A-4147-A177-3AD203B41FA5}">
                      <a16:colId xmlns:a16="http://schemas.microsoft.com/office/drawing/2014/main" val="4209649686"/>
                    </a:ext>
                  </a:extLst>
                </a:gridCol>
              </a:tblGrid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420059"/>
                  </a:ext>
                </a:extLst>
              </a:tr>
              <a:tr h="2609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문의내용을노출해주세요문의내용을노출해주세요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문의내용을노출해주세요문의내용을노출해주세요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-------------------------------------------------------------------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답변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노출되는 영역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노출되는 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되는 영역입니다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89237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96468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696329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7900452" y="1268182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10471027" y="1260488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00452" y="1451590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009152" y="2347699"/>
            <a:ext cx="2704889" cy="8134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0426047" y="2950435"/>
            <a:ext cx="287994" cy="210742"/>
          </a:xfrm>
          <a:prstGeom prst="rect">
            <a:avLst/>
          </a:prstGeom>
          <a:solidFill>
            <a:srgbClr val="00000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+2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009152" y="4602074"/>
            <a:ext cx="637507" cy="1806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답변대기중</a:t>
            </a:r>
            <a:endParaRPr lang="ko-KR" altLang="en-US" sz="700" b="1" dirty="0"/>
          </a:p>
        </p:txBody>
      </p:sp>
      <p:sp>
        <p:nvSpPr>
          <p:cNvPr id="49" name="직사각형 48"/>
          <p:cNvSpPr/>
          <p:nvPr/>
        </p:nvSpPr>
        <p:spPr>
          <a:xfrm>
            <a:off x="7927287" y="4905811"/>
            <a:ext cx="2427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RE: </a:t>
            </a:r>
            <a:r>
              <a:rPr lang="ko-KR" altLang="en-US" sz="800" dirty="0"/>
              <a:t>주문건에 대해 결제 금액 영수증을 출력하고 </a:t>
            </a:r>
            <a:endParaRPr lang="en-US" altLang="ko-KR" sz="800" dirty="0" smtClean="0"/>
          </a:p>
          <a:p>
            <a:r>
              <a:rPr lang="ko-KR" altLang="en-US" sz="800" dirty="0" smtClean="0"/>
              <a:t>싶어요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10471027" y="4870541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17309" y="5515031"/>
            <a:ext cx="2299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영수증 출력 오류가 뜨는데 이럴땐 어떻게 </a:t>
            </a:r>
            <a:endParaRPr lang="en-US" altLang="ko-KR" sz="800" dirty="0" smtClean="0"/>
          </a:p>
          <a:p>
            <a:r>
              <a:rPr lang="ko-KR" altLang="en-US" sz="800" dirty="0" smtClean="0"/>
              <a:t>해야할까요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제가 뭔가 잘못한거 같진 않은데 </a:t>
            </a:r>
            <a:endParaRPr lang="en-US" altLang="ko-KR" sz="800" dirty="0" smtClean="0"/>
          </a:p>
          <a:p>
            <a:r>
              <a:rPr lang="ko-KR" altLang="en-US" sz="800" dirty="0" smtClean="0"/>
              <a:t>왜 계속 오류가 뜨는지 모르겠어요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0122164" y="5976696"/>
            <a:ext cx="541386" cy="1806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문의취소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582293" y="1063035"/>
            <a:ext cx="637507" cy="1806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답변대기중</a:t>
            </a:r>
            <a:endParaRPr lang="ko-KR" altLang="en-US" sz="700" b="1" dirty="0"/>
          </a:p>
        </p:txBody>
      </p:sp>
      <p:sp>
        <p:nvSpPr>
          <p:cNvPr id="54" name="직사각형 53"/>
          <p:cNvSpPr/>
          <p:nvPr/>
        </p:nvSpPr>
        <p:spPr>
          <a:xfrm>
            <a:off x="8015928" y="1063035"/>
            <a:ext cx="541223" cy="1806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추가문의</a:t>
            </a:r>
            <a:endParaRPr lang="ko-KR" altLang="en-US" sz="700" b="1" dirty="0"/>
          </a:p>
        </p:txBody>
      </p:sp>
      <p:sp>
        <p:nvSpPr>
          <p:cNvPr id="55" name="직사각형 54"/>
          <p:cNvSpPr/>
          <p:nvPr/>
        </p:nvSpPr>
        <p:spPr>
          <a:xfrm>
            <a:off x="7888104" y="522786"/>
            <a:ext cx="2987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b="1" dirty="0" smtClean="0"/>
              <a:t>답변완료 후 추가문의 한 케이스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펼침</a:t>
            </a:r>
            <a:r>
              <a:rPr lang="en-US" altLang="ko-KR" sz="800" dirty="0" smtClean="0"/>
              <a:t>)  </a:t>
            </a:r>
          </a:p>
          <a:p>
            <a:pPr>
              <a:lnSpc>
                <a:spcPts val="12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펼침시 원문의글과 재문의글 전체 펼침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205915" y="692528"/>
            <a:ext cx="12554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 smtClean="0"/>
              <a:t>답변완료 케이스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펼침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236" y="9482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931" y="9482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700864"/>
              </p:ext>
            </p:extLst>
          </p:nvPr>
        </p:nvGraphicFramePr>
        <p:xfrm>
          <a:off x="10264727" y="0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 케이스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장표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추가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cxnSp>
        <p:nvCxnSpPr>
          <p:cNvPr id="66" name="직선 화살표 연결선 65"/>
          <p:cNvCxnSpPr/>
          <p:nvPr/>
        </p:nvCxnSpPr>
        <p:spPr>
          <a:xfrm>
            <a:off x="3092346" y="4299168"/>
            <a:ext cx="37569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49409" y="4576448"/>
            <a:ext cx="2809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추가문의 정책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1 </a:t>
            </a:r>
            <a:r>
              <a:rPr lang="ko-KR" altLang="en-US" sz="800" dirty="0" err="1" smtClean="0">
                <a:solidFill>
                  <a:srgbClr val="0000FF"/>
                </a:solidFill>
              </a:rPr>
              <a:t>문의답변일</a:t>
            </a:r>
            <a:r>
              <a:rPr lang="en-US" altLang="ko-KR" sz="800" dirty="0" smtClean="0">
                <a:solidFill>
                  <a:srgbClr val="0000FF"/>
                </a:solidFill>
              </a:rPr>
              <a:t>~+7</a:t>
            </a:r>
            <a:r>
              <a:rPr lang="ko-KR" altLang="en-US" sz="800" dirty="0" smtClean="0">
                <a:solidFill>
                  <a:srgbClr val="0000FF"/>
                </a:solidFill>
              </a:rPr>
              <a:t>일간만 추가문의하기 버튼 노출 </a:t>
            </a:r>
            <a:r>
              <a:rPr lang="en-US" altLang="ko-KR" sz="800" dirty="0" smtClean="0">
                <a:solidFill>
                  <a:srgbClr val="0000FF"/>
                </a:solidFill>
              </a:rPr>
              <a:t>(5/21) </a:t>
            </a:r>
          </a:p>
          <a:p>
            <a:r>
              <a:rPr lang="en-US" altLang="ko-KR" sz="800" dirty="0" smtClean="0"/>
              <a:t>1. </a:t>
            </a:r>
            <a:r>
              <a:rPr lang="ko-KR" altLang="en-US" sz="800" strike="sngStrike" dirty="0" smtClean="0"/>
              <a:t>회원만</a:t>
            </a:r>
            <a:r>
              <a:rPr lang="en-US" altLang="ko-KR" sz="800" strike="sngStrike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 strike="sngStrike" dirty="0" smtClean="0">
                <a:solidFill>
                  <a:schemeClr val="bg1">
                    <a:lumMod val="65000"/>
                  </a:schemeClr>
                </a:solidFill>
              </a:rPr>
              <a:t>비회원 </a:t>
            </a:r>
            <a:r>
              <a:rPr lang="ko-KR" altLang="en-US" sz="800" strike="sngStrike" dirty="0"/>
              <a:t> </a:t>
            </a:r>
            <a:r>
              <a:rPr lang="ko-KR" altLang="en-US" sz="800" strike="sngStrike" dirty="0" err="1" smtClean="0"/>
              <a:t>추가문의</a:t>
            </a:r>
            <a:r>
              <a:rPr lang="ko-KR" altLang="en-US" sz="800" strike="sngStrike" dirty="0" smtClean="0"/>
              <a:t> 가능</a:t>
            </a:r>
            <a:endParaRPr lang="en-US" altLang="ko-KR" sz="800" strike="sngStrike" dirty="0" smtClean="0"/>
          </a:p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추가문의하기 버튼은 </a:t>
            </a:r>
            <a:r>
              <a:rPr lang="ko-KR" altLang="en-US" sz="800" dirty="0" err="1" smtClean="0"/>
              <a:t>원글</a:t>
            </a:r>
            <a:r>
              <a:rPr lang="ko-KR" altLang="en-US" sz="800" dirty="0" smtClean="0"/>
              <a:t> 답변에만 노출하고</a:t>
            </a:r>
            <a:r>
              <a:rPr lang="en-US" altLang="ko-KR" sz="800" dirty="0" smtClean="0"/>
              <a:t>,</a:t>
            </a:r>
          </a:p>
          <a:p>
            <a:r>
              <a:rPr lang="ko-KR" altLang="en-US" sz="800" dirty="0" smtClean="0"/>
              <a:t>추가 문의 횟수 재한 없음 </a:t>
            </a:r>
            <a:r>
              <a:rPr lang="en-US" altLang="ko-KR" sz="800" dirty="0" smtClean="0"/>
              <a:t>(5/2) </a:t>
            </a:r>
          </a:p>
          <a:p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56787"/>
              </p:ext>
            </p:extLst>
          </p:nvPr>
        </p:nvGraphicFramePr>
        <p:xfrm>
          <a:off x="10264727" y="253090"/>
          <a:ext cx="1957415" cy="62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05/02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 정책 업데이트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40928"/>
              </p:ext>
            </p:extLst>
          </p:nvPr>
        </p:nvGraphicFramePr>
        <p:xfrm>
          <a:off x="10264727" y="472087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기능 삭제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정책 변경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28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343976"/>
              </p:ext>
            </p:extLst>
          </p:nvPr>
        </p:nvGraphicFramePr>
        <p:xfrm>
          <a:off x="806766" y="1432145"/>
          <a:ext cx="2965046" cy="5373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046">
                  <a:extLst>
                    <a:ext uri="{9D8B030D-6E8A-4147-A177-3AD203B41FA5}">
                      <a16:colId xmlns:a16="http://schemas.microsoft.com/office/drawing/2014/main" val="4209649686"/>
                    </a:ext>
                  </a:extLst>
                </a:gridCol>
              </a:tblGrid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716002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420059"/>
                  </a:ext>
                </a:extLst>
              </a:tr>
              <a:tr h="2609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문의내용을노출해주세요문의내용을노출해주세요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문의내용을노출해주세요문의내용을노출해주세요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-------------------------------------------------------------------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답변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노출되는 영역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노출되는 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되는 영역입니다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89237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29646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31721"/>
              </p:ext>
            </p:extLst>
          </p:nvPr>
        </p:nvGraphicFramePr>
        <p:xfrm>
          <a:off x="792073" y="1086237"/>
          <a:ext cx="2979739" cy="3369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5856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93883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이미지 확대보기</a:t>
            </a:r>
            <a:r>
              <a:rPr lang="ko-KR" altLang="en-US" dirty="0"/>
              <a:t> </a:t>
            </a:r>
            <a:r>
              <a:rPr lang="ko-KR" altLang="en-US" dirty="0" smtClean="0"/>
              <a:t>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IN_MO_MYP_01_48_01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6522" y="7885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문의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92074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98" y="764704"/>
            <a:ext cx="622595" cy="243314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772143" y="1077285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534344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6212" y="1761322"/>
            <a:ext cx="2592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문의제목을노출해주세요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최대한줄로 말줄임 처리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 rot="5400000">
            <a:off x="3366787" y="1753628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2311" y="1556845"/>
            <a:ext cx="551503" cy="184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미답변</a:t>
            </a:r>
            <a:endParaRPr lang="ko-KR" altLang="en-US" sz="700" b="1" dirty="0"/>
          </a:p>
        </p:txBody>
      </p:sp>
      <p:sp>
        <p:nvSpPr>
          <p:cNvPr id="34" name="직사각형 33"/>
          <p:cNvSpPr/>
          <p:nvPr/>
        </p:nvSpPr>
        <p:spPr>
          <a:xfrm>
            <a:off x="796212" y="1944730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6212" y="2636952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3366787" y="2629258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02311" y="2432475"/>
            <a:ext cx="551503" cy="18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답변완료</a:t>
            </a:r>
            <a:endParaRPr lang="ko-KR" altLang="en-US" sz="700" b="1" dirty="0"/>
          </a:p>
        </p:txBody>
      </p:sp>
      <p:sp>
        <p:nvSpPr>
          <p:cNvPr id="38" name="직사각형 37"/>
          <p:cNvSpPr/>
          <p:nvPr/>
        </p:nvSpPr>
        <p:spPr>
          <a:xfrm>
            <a:off x="796212" y="2820360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04912" y="3708562"/>
            <a:ext cx="2704889" cy="8134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047194" y="4311298"/>
            <a:ext cx="562607" cy="210742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01</a:t>
            </a:r>
            <a:r>
              <a:rPr lang="en-US" altLang="ko-KR" sz="800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 04 +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8818" y="677978"/>
            <a:ext cx="3000942" cy="5703350"/>
          </a:xfrm>
          <a:prstGeom prst="rect">
            <a:avLst/>
          </a:prstGeom>
          <a:solidFill>
            <a:schemeClr val="bg1">
              <a:lumMod val="75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014987" y="1562597"/>
            <a:ext cx="2520280" cy="345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148882" y="2319776"/>
            <a:ext cx="2230088" cy="206301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908472" y="4652492"/>
            <a:ext cx="714168" cy="3"/>
            <a:chOff x="4288860" y="6144517"/>
            <a:chExt cx="2039367" cy="3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5056896" y="6144517"/>
              <a:ext cx="59335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288860" y="6144520"/>
              <a:ext cx="6526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734878" y="6144517"/>
              <a:ext cx="5933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3133572" y="160037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25513">
              <a:defRPr/>
            </a:pPr>
            <a:r>
              <a:rPr lang="ko-KR" altLang="en-US" sz="1600" dirty="0">
                <a:latin typeface="Segoe UI Symbol" panose="020B0502040204020203" pitchFamily="34" charset="0"/>
              </a:rPr>
              <a:t>✕</a:t>
            </a:r>
            <a:endParaRPr lang="en-US" altLang="ko-KR" sz="1600" dirty="0"/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5261"/>
              </p:ext>
            </p:extLst>
          </p:nvPr>
        </p:nvGraphicFramePr>
        <p:xfrm>
          <a:off x="9000565" y="44624"/>
          <a:ext cx="3152540" cy="86409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확대보기 팝업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첨부이미지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첨부순으로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등록시 좌우스와이프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인디케이터는 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 이상인 경우에만 노출</a:t>
                      </a:r>
                      <a:endParaRPr lang="en-US" altLang="ko-KR" sz="800" b="0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98" y="14989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704" y="21965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0063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문의내역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IN_MO_MYP_01_48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7382" y="2114517"/>
            <a:ext cx="30149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로그인 후 문의내역을 확인하실 수 있습니다</a:t>
            </a:r>
            <a:r>
              <a:rPr lang="en-US" altLang="ko-KR" sz="800" dirty="0" smtClean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1214" y="7885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문의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549036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44165"/>
              </p:ext>
            </p:extLst>
          </p:nvPr>
        </p:nvGraphicFramePr>
        <p:xfrm>
          <a:off x="792074" y="1073318"/>
          <a:ext cx="2984978" cy="3369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8468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96510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74" y="19828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40225"/>
              </p:ext>
            </p:extLst>
          </p:nvPr>
        </p:nvGraphicFramePr>
        <p:xfrm>
          <a:off x="9189422" y="3003638"/>
          <a:ext cx="2228980" cy="33091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1487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117493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091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9189422" y="3963455"/>
            <a:ext cx="22289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/>
              <a:t>1:1 </a:t>
            </a:r>
            <a:r>
              <a:rPr lang="ko-KR" altLang="en-US" sz="800" dirty="0" smtClean="0"/>
              <a:t>문의 내역이 없습니다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89128"/>
              </p:ext>
            </p:extLst>
          </p:nvPr>
        </p:nvGraphicFramePr>
        <p:xfrm>
          <a:off x="9192344" y="2996952"/>
          <a:ext cx="2226058" cy="1857809"/>
        </p:xfrm>
        <a:graphic>
          <a:graphicData uri="http://schemas.openxmlformats.org/drawingml/2006/table">
            <a:tbl>
              <a:tblPr/>
              <a:tblGrid>
                <a:gridCol w="22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7809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9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443" marR="53443" marT="26721" marB="2672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423" y="37043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42432"/>
              </p:ext>
            </p:extLst>
          </p:nvPr>
        </p:nvGraphicFramePr>
        <p:xfrm>
          <a:off x="9000565" y="44625"/>
          <a:ext cx="3152540" cy="17039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비회원 인증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버튼 노출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1-7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휴대폰번호인증완료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문의내역 없음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1-9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 상태에서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로그인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strike="sngStrik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비회원인증</a:t>
                      </a:r>
                      <a:r>
                        <a:rPr lang="en-US" altLang="ko-KR" sz="800" b="0" i="1" u="none" strike="sngStrik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로그인 후 문의내역 페이지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해당 고객의 문의내역을 </a:t>
                      </a:r>
                      <a:r>
                        <a:rPr lang="ko-KR" altLang="en-US" sz="800" b="0" i="1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조회결과로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로 연결 이동 필요</a:t>
                      </a:r>
                      <a:endParaRPr lang="en-US" altLang="ko-KR" sz="800" b="0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56836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81204"/>
              </p:ext>
            </p:extLst>
          </p:nvPr>
        </p:nvGraphicFramePr>
        <p:xfrm>
          <a:off x="10264727" y="0"/>
          <a:ext cx="1957415" cy="69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1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문의 기능 추가에 따른 변경 사항 반영  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19698" y="2782644"/>
            <a:ext cx="2094897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902" y="26746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87615"/>
              </p:ext>
            </p:extLst>
          </p:nvPr>
        </p:nvGraphicFramePr>
        <p:xfrm>
          <a:off x="10264727" y="302161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기능 삭제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66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문의 </a:t>
            </a:r>
            <a:r>
              <a:rPr lang="ko-KR" altLang="en-US" dirty="0" err="1" smtClean="0"/>
              <a:t>답변결과</a:t>
            </a:r>
            <a:r>
              <a:rPr lang="ko-KR" altLang="en-US" dirty="0" smtClean="0"/>
              <a:t> 이메일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3352" y="620688"/>
            <a:ext cx="4856049" cy="598119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64360"/>
          <a:stretch/>
        </p:blipFill>
        <p:spPr>
          <a:xfrm>
            <a:off x="438881" y="6043637"/>
            <a:ext cx="4240059" cy="558243"/>
          </a:xfrm>
          <a:prstGeom prst="rect">
            <a:avLst/>
          </a:prstGeom>
          <a:solidFill>
            <a:srgbClr val="F5F5F5"/>
          </a:solidFill>
        </p:spPr>
      </p:pic>
      <p:sp>
        <p:nvSpPr>
          <p:cNvPr id="6" name="직사각형 5"/>
          <p:cNvSpPr/>
          <p:nvPr/>
        </p:nvSpPr>
        <p:spPr>
          <a:xfrm>
            <a:off x="442654" y="5204500"/>
            <a:ext cx="4312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666666"/>
                </a:solidFill>
              </a:rPr>
              <a:t>본 메일은 </a:t>
            </a:r>
            <a:r>
              <a:rPr lang="en-US" altLang="ko-KR" sz="700" dirty="0">
                <a:solidFill>
                  <a:srgbClr val="666666"/>
                </a:solidFill>
              </a:rPr>
              <a:t>(</a:t>
            </a:r>
            <a:r>
              <a:rPr lang="ko-KR" altLang="en-US" sz="700" dirty="0">
                <a:solidFill>
                  <a:srgbClr val="666666"/>
                </a:solidFill>
              </a:rPr>
              <a:t>주</a:t>
            </a:r>
            <a:r>
              <a:rPr lang="en-US" altLang="ko-KR" sz="700" dirty="0">
                <a:solidFill>
                  <a:srgbClr val="666666"/>
                </a:solidFill>
              </a:rPr>
              <a:t>)</a:t>
            </a:r>
            <a:r>
              <a:rPr lang="ko-KR" altLang="en-US" sz="700" dirty="0">
                <a:solidFill>
                  <a:srgbClr val="666666"/>
                </a:solidFill>
              </a:rPr>
              <a:t>이니스프리에서 발송한 메일이며 발신전용 메일입니다</a:t>
            </a:r>
            <a:br>
              <a:rPr lang="ko-KR" altLang="en-US" sz="700" dirty="0">
                <a:solidFill>
                  <a:srgbClr val="666666"/>
                </a:solidFill>
              </a:rPr>
            </a:br>
            <a:r>
              <a:rPr lang="ko-KR" altLang="en-US" sz="700" dirty="0">
                <a:solidFill>
                  <a:srgbClr val="666666"/>
                </a:solidFill>
              </a:rPr>
              <a:t>문의 사항이 있으시면 고객센터 내 </a:t>
            </a:r>
            <a:r>
              <a:rPr lang="en-US" altLang="ko-KR" sz="700" dirty="0">
                <a:solidFill>
                  <a:srgbClr val="666666"/>
                </a:solidFill>
              </a:rPr>
              <a:t>1:1</a:t>
            </a:r>
            <a:r>
              <a:rPr lang="ko-KR" altLang="en-US" sz="700" dirty="0" err="1">
                <a:solidFill>
                  <a:srgbClr val="666666"/>
                </a:solidFill>
              </a:rPr>
              <a:t>고객상담을</a:t>
            </a:r>
            <a:r>
              <a:rPr lang="ko-KR" altLang="en-US" sz="700" dirty="0">
                <a:solidFill>
                  <a:srgbClr val="666666"/>
                </a:solidFill>
              </a:rPr>
              <a:t> 이용하여 주시기 바랍니다</a:t>
            </a:r>
            <a:r>
              <a:rPr lang="en-US" altLang="ko-KR" sz="700" dirty="0">
                <a:solidFill>
                  <a:srgbClr val="666666"/>
                </a:solidFill>
              </a:rPr>
              <a:t>.</a:t>
            </a:r>
            <a:endParaRPr lang="ko-KR" altLang="en-US" sz="700" dirty="0"/>
          </a:p>
        </p:txBody>
      </p:sp>
      <p:sp>
        <p:nvSpPr>
          <p:cNvPr id="7" name="직사각형 6"/>
          <p:cNvSpPr/>
          <p:nvPr/>
        </p:nvSpPr>
        <p:spPr>
          <a:xfrm>
            <a:off x="442654" y="5543054"/>
            <a:ext cx="4465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666666"/>
                </a:solidFill>
              </a:rPr>
              <a:t>㈜이니스프리 서울특별시 용산구 </a:t>
            </a:r>
            <a:r>
              <a:rPr lang="ko-KR" altLang="en-US" sz="700" dirty="0" err="1">
                <a:solidFill>
                  <a:srgbClr val="666666"/>
                </a:solidFill>
              </a:rPr>
              <a:t>한강대로</a:t>
            </a:r>
            <a:r>
              <a:rPr lang="ko-KR" altLang="en-US" sz="700" dirty="0">
                <a:solidFill>
                  <a:srgbClr val="666666"/>
                </a:solidFill>
              </a:rPr>
              <a:t> </a:t>
            </a:r>
            <a:r>
              <a:rPr lang="en-US" altLang="ko-KR" sz="700" dirty="0">
                <a:solidFill>
                  <a:srgbClr val="666666"/>
                </a:solidFill>
              </a:rPr>
              <a:t>100(</a:t>
            </a:r>
            <a:r>
              <a:rPr lang="ko-KR" altLang="en-US" sz="700" dirty="0">
                <a:solidFill>
                  <a:srgbClr val="666666"/>
                </a:solidFill>
              </a:rPr>
              <a:t>한강로</a:t>
            </a:r>
            <a:r>
              <a:rPr lang="en-US" altLang="ko-KR" sz="700" dirty="0">
                <a:solidFill>
                  <a:srgbClr val="666666"/>
                </a:solidFill>
              </a:rPr>
              <a:t>2</a:t>
            </a:r>
            <a:r>
              <a:rPr lang="ko-KR" altLang="en-US" sz="700" dirty="0">
                <a:solidFill>
                  <a:srgbClr val="666666"/>
                </a:solidFill>
              </a:rPr>
              <a:t>가</a:t>
            </a:r>
            <a:r>
              <a:rPr lang="en-US" altLang="ko-KR" sz="700" dirty="0">
                <a:solidFill>
                  <a:srgbClr val="666666"/>
                </a:solidFill>
              </a:rPr>
              <a:t>) 7</a:t>
            </a:r>
            <a:r>
              <a:rPr lang="ko-KR" altLang="en-US" sz="700" dirty="0">
                <a:solidFill>
                  <a:srgbClr val="666666"/>
                </a:solidFill>
              </a:rPr>
              <a:t>층 이니스프리 </a:t>
            </a:r>
            <a:r>
              <a:rPr lang="ko-KR" altLang="en-US" sz="700" dirty="0" err="1">
                <a:solidFill>
                  <a:srgbClr val="666666"/>
                </a:solidFill>
              </a:rPr>
              <a:t>ㅣ</a:t>
            </a:r>
            <a:r>
              <a:rPr lang="ko-KR" altLang="en-US" sz="700" dirty="0">
                <a:solidFill>
                  <a:srgbClr val="666666"/>
                </a:solidFill>
              </a:rPr>
              <a:t> 개인정보 보호책임자 정구화</a:t>
            </a:r>
            <a:br>
              <a:rPr lang="ko-KR" altLang="en-US" sz="700" dirty="0">
                <a:solidFill>
                  <a:srgbClr val="666666"/>
                </a:solidFill>
              </a:rPr>
            </a:br>
            <a:r>
              <a:rPr lang="ko-KR" altLang="en-US" sz="700" dirty="0">
                <a:solidFill>
                  <a:srgbClr val="666666"/>
                </a:solidFill>
              </a:rPr>
              <a:t>대표이사 최민정 </a:t>
            </a:r>
            <a:r>
              <a:rPr lang="ko-KR" altLang="en-US" sz="700" dirty="0" err="1">
                <a:solidFill>
                  <a:srgbClr val="666666"/>
                </a:solidFill>
              </a:rPr>
              <a:t>ㅣ</a:t>
            </a:r>
            <a:r>
              <a:rPr lang="ko-KR" altLang="en-US" sz="700" dirty="0">
                <a:solidFill>
                  <a:srgbClr val="666666"/>
                </a:solidFill>
              </a:rPr>
              <a:t> 사업자번호 </a:t>
            </a:r>
            <a:r>
              <a:rPr lang="en-US" altLang="ko-KR" sz="700" dirty="0">
                <a:solidFill>
                  <a:srgbClr val="666666"/>
                </a:solidFill>
              </a:rPr>
              <a:t>106-86-68127 </a:t>
            </a:r>
            <a:r>
              <a:rPr lang="ko-KR" altLang="en-US" sz="700" dirty="0" err="1">
                <a:solidFill>
                  <a:srgbClr val="666666"/>
                </a:solidFill>
              </a:rPr>
              <a:t>ㅣ</a:t>
            </a:r>
            <a:r>
              <a:rPr lang="ko-KR" altLang="en-US" sz="700" dirty="0">
                <a:solidFill>
                  <a:srgbClr val="666666"/>
                </a:solidFill>
              </a:rPr>
              <a:t> 통신판매업신고번호 </a:t>
            </a:r>
            <a:r>
              <a:rPr lang="en-US" altLang="ko-KR" sz="700" dirty="0">
                <a:solidFill>
                  <a:srgbClr val="666666"/>
                </a:solidFill>
              </a:rPr>
              <a:t>2018-</a:t>
            </a:r>
            <a:r>
              <a:rPr lang="ko-KR" altLang="en-US" sz="700" dirty="0">
                <a:solidFill>
                  <a:srgbClr val="666666"/>
                </a:solidFill>
              </a:rPr>
              <a:t>서울용산</a:t>
            </a:r>
            <a:r>
              <a:rPr lang="en-US" altLang="ko-KR" sz="700" dirty="0">
                <a:solidFill>
                  <a:srgbClr val="666666"/>
                </a:solidFill>
              </a:rPr>
              <a:t>-0014</a:t>
            </a:r>
            <a:br>
              <a:rPr lang="en-US" altLang="ko-KR" sz="700" dirty="0">
                <a:solidFill>
                  <a:srgbClr val="666666"/>
                </a:solidFill>
              </a:rPr>
            </a:br>
            <a:r>
              <a:rPr lang="ko-KR" altLang="en-US" sz="700" dirty="0">
                <a:solidFill>
                  <a:srgbClr val="666666"/>
                </a:solidFill>
              </a:rPr>
              <a:t>상담실 운영 시간 월</a:t>
            </a:r>
            <a:r>
              <a:rPr lang="en-US" altLang="ko-KR" sz="700" dirty="0">
                <a:solidFill>
                  <a:srgbClr val="666666"/>
                </a:solidFill>
              </a:rPr>
              <a:t>~</a:t>
            </a:r>
            <a:r>
              <a:rPr lang="ko-KR" altLang="en-US" sz="700" dirty="0">
                <a:solidFill>
                  <a:srgbClr val="666666"/>
                </a:solidFill>
              </a:rPr>
              <a:t>금요일 </a:t>
            </a:r>
            <a:r>
              <a:rPr lang="en-US" altLang="ko-KR" sz="700" dirty="0">
                <a:solidFill>
                  <a:srgbClr val="666666"/>
                </a:solidFill>
              </a:rPr>
              <a:t>9:00 ~ 6:00 (</a:t>
            </a:r>
            <a:r>
              <a:rPr lang="ko-KR" altLang="en-US" sz="700" dirty="0">
                <a:solidFill>
                  <a:srgbClr val="666666"/>
                </a:solidFill>
              </a:rPr>
              <a:t>공휴일 제외</a:t>
            </a:r>
            <a:r>
              <a:rPr lang="en-US" altLang="ko-KR" sz="700" dirty="0">
                <a:solidFill>
                  <a:srgbClr val="666666"/>
                </a:solidFill>
              </a:rPr>
              <a:t>) </a:t>
            </a:r>
            <a:r>
              <a:rPr lang="ko-KR" altLang="en-US" sz="700" dirty="0" err="1">
                <a:solidFill>
                  <a:srgbClr val="666666"/>
                </a:solidFill>
              </a:rPr>
              <a:t>ㅣ</a:t>
            </a:r>
            <a:r>
              <a:rPr lang="ko-KR" altLang="en-US" sz="700" dirty="0">
                <a:solidFill>
                  <a:srgbClr val="666666"/>
                </a:solidFill>
              </a:rPr>
              <a:t> 제품문의 </a:t>
            </a:r>
            <a:r>
              <a:rPr lang="en-US" altLang="ko-KR" sz="700" b="1" dirty="0">
                <a:solidFill>
                  <a:srgbClr val="12B560"/>
                </a:solidFill>
              </a:rPr>
              <a:t>080-380-0114</a:t>
            </a:r>
            <a:r>
              <a:rPr lang="ko-KR" altLang="en-US" sz="700" dirty="0">
                <a:solidFill>
                  <a:srgbClr val="666666"/>
                </a:solidFill>
              </a:rPr>
              <a:t/>
            </a:r>
            <a:br>
              <a:rPr lang="ko-KR" altLang="en-US" sz="700" dirty="0">
                <a:solidFill>
                  <a:srgbClr val="666666"/>
                </a:solidFill>
              </a:rPr>
            </a:br>
            <a:r>
              <a:rPr lang="ko-KR" altLang="en-US" sz="700" dirty="0">
                <a:solidFill>
                  <a:srgbClr val="666666"/>
                </a:solidFill>
              </a:rPr>
              <a:t>이메일 주소 </a:t>
            </a:r>
            <a:r>
              <a:rPr lang="en-US" altLang="ko-KR" sz="700" b="1" dirty="0">
                <a:solidFill>
                  <a:srgbClr val="12B560"/>
                </a:solidFill>
              </a:rPr>
              <a:t>innisfree@innisfree.com</a:t>
            </a:r>
            <a:r>
              <a:rPr lang="ko-KR" altLang="en-US" sz="700" dirty="0">
                <a:solidFill>
                  <a:srgbClr val="666666"/>
                </a:solidFill>
              </a:rPr>
              <a:t> </a:t>
            </a:r>
            <a:r>
              <a:rPr lang="ko-KR" altLang="en-US" sz="700" dirty="0" err="1">
                <a:solidFill>
                  <a:srgbClr val="666666"/>
                </a:solidFill>
              </a:rPr>
              <a:t>ㅣ</a:t>
            </a:r>
            <a:r>
              <a:rPr lang="ko-KR" altLang="en-US" sz="700" dirty="0">
                <a:solidFill>
                  <a:srgbClr val="666666"/>
                </a:solidFill>
              </a:rPr>
              <a:t> </a:t>
            </a:r>
            <a:r>
              <a:rPr lang="en-US" altLang="ko-KR" sz="700" dirty="0">
                <a:solidFill>
                  <a:srgbClr val="666666"/>
                </a:solidFill>
              </a:rPr>
              <a:t>FAX </a:t>
            </a:r>
            <a:r>
              <a:rPr lang="en-US" altLang="ko-KR" sz="700" b="1" dirty="0">
                <a:solidFill>
                  <a:srgbClr val="666666"/>
                </a:solidFill>
              </a:rPr>
              <a:t>02-6040-7108</a:t>
            </a:r>
            <a:endParaRPr lang="ko-KR" altLang="en-US" sz="700" dirty="0">
              <a:solidFill>
                <a:srgbClr val="666666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9946" y="847045"/>
            <a:ext cx="4191936" cy="417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46" y="847046"/>
            <a:ext cx="4191936" cy="38703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89946" y="1460772"/>
            <a:ext cx="408899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900" b="1" dirty="0" smtClean="0"/>
              <a:t>1:1 </a:t>
            </a:r>
            <a:r>
              <a:rPr lang="ko-KR" altLang="en-US" sz="900" b="1" dirty="0" smtClean="0"/>
              <a:t>상담문의에 대한 </a:t>
            </a:r>
            <a:r>
              <a:rPr lang="ko-KR" altLang="en-US" sz="900" b="1" dirty="0" smtClean="0">
                <a:solidFill>
                  <a:srgbClr val="00B050"/>
                </a:solidFill>
              </a:rPr>
              <a:t>답변</a:t>
            </a:r>
            <a:r>
              <a:rPr lang="ko-KR" altLang="en-US" sz="900" b="1" dirty="0" smtClean="0"/>
              <a:t>이 </a:t>
            </a:r>
            <a:endParaRPr lang="en-US" altLang="ko-KR" sz="900" b="1" dirty="0" smtClean="0"/>
          </a:p>
          <a:p>
            <a:pPr algn="ctr">
              <a:lnSpc>
                <a:spcPts val="1500"/>
              </a:lnSpc>
            </a:pPr>
            <a:r>
              <a:rPr lang="ko-KR" altLang="en-US" sz="900" b="1" dirty="0" smtClean="0"/>
              <a:t>등록되었습니다</a:t>
            </a:r>
            <a:r>
              <a:rPr lang="en-US" altLang="ko-KR" sz="900" b="1" dirty="0" smtClean="0"/>
              <a:t>. </a:t>
            </a:r>
            <a:endParaRPr lang="ko-KR" altLang="en-US" sz="900" b="1" dirty="0"/>
          </a:p>
        </p:txBody>
      </p:sp>
      <p:sp>
        <p:nvSpPr>
          <p:cNvPr id="11" name="직사각형 10"/>
          <p:cNvSpPr/>
          <p:nvPr/>
        </p:nvSpPr>
        <p:spPr>
          <a:xfrm>
            <a:off x="589945" y="1921673"/>
            <a:ext cx="42414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latin typeface="나눔고딕"/>
              </a:rPr>
              <a:t>고하나</a:t>
            </a:r>
            <a:r>
              <a:rPr lang="ko-KR" altLang="en-US" sz="700" dirty="0">
                <a:solidFill>
                  <a:srgbClr val="999999"/>
                </a:solidFill>
                <a:latin typeface="나눔고딕"/>
              </a:rPr>
              <a:t>님께서 </a:t>
            </a:r>
            <a:r>
              <a:rPr lang="en-US" altLang="ko-KR" sz="700" b="1" dirty="0">
                <a:latin typeface="나눔고딕"/>
              </a:rPr>
              <a:t>2024</a:t>
            </a:r>
            <a:r>
              <a:rPr lang="ko-KR" altLang="en-US" sz="700" b="1" dirty="0">
                <a:latin typeface="나눔고딕"/>
              </a:rPr>
              <a:t>년 </a:t>
            </a:r>
            <a:r>
              <a:rPr lang="en-US" altLang="ko-KR" sz="700" b="1" dirty="0">
                <a:latin typeface="나눔고딕"/>
              </a:rPr>
              <a:t>04</a:t>
            </a:r>
            <a:r>
              <a:rPr lang="ko-KR" altLang="en-US" sz="700" b="1" dirty="0">
                <a:latin typeface="나눔고딕"/>
              </a:rPr>
              <a:t>월 </a:t>
            </a:r>
            <a:r>
              <a:rPr lang="en-US" altLang="ko-KR" sz="700" b="1" dirty="0">
                <a:latin typeface="나눔고딕"/>
              </a:rPr>
              <a:t>25</a:t>
            </a:r>
            <a:r>
              <a:rPr lang="ko-KR" altLang="en-US" sz="700" b="1" dirty="0">
                <a:latin typeface="나눔고딕"/>
              </a:rPr>
              <a:t>일</a:t>
            </a:r>
            <a:r>
              <a:rPr lang="ko-KR" altLang="en-US" sz="700" dirty="0">
                <a:solidFill>
                  <a:srgbClr val="999999"/>
                </a:solidFill>
                <a:latin typeface="나눔고딕"/>
              </a:rPr>
              <a:t> 문의하신 내용에 대한 답변입니다</a:t>
            </a:r>
            <a:r>
              <a:rPr lang="en-US" altLang="ko-KR" sz="700" dirty="0">
                <a:solidFill>
                  <a:srgbClr val="999999"/>
                </a:solidFill>
                <a:latin typeface="나눔고딕"/>
              </a:rPr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>
                <a:solidFill>
                  <a:srgbClr val="999999"/>
                </a:solidFill>
                <a:latin typeface="나눔고딕"/>
              </a:rPr>
              <a:t>자세한 사항은 </a:t>
            </a:r>
            <a:r>
              <a:rPr lang="en-US" altLang="ko-KR" sz="700" b="1" dirty="0">
                <a:latin typeface="나눔고딕"/>
              </a:rPr>
              <a:t>[</a:t>
            </a:r>
            <a:r>
              <a:rPr lang="ko-KR" altLang="en-US" sz="700" b="1" dirty="0">
                <a:latin typeface="나눔고딕"/>
              </a:rPr>
              <a:t>마이페이지 </a:t>
            </a:r>
            <a:r>
              <a:rPr lang="en-US" altLang="ko-KR" sz="700" b="1" dirty="0">
                <a:latin typeface="나눔고딕"/>
              </a:rPr>
              <a:t>&gt; 1:1 </a:t>
            </a:r>
            <a:r>
              <a:rPr lang="ko-KR" altLang="en-US" sz="700" b="1" dirty="0">
                <a:latin typeface="나눔고딕"/>
              </a:rPr>
              <a:t>상담내역</a:t>
            </a:r>
            <a:r>
              <a:rPr lang="en-US" altLang="ko-KR" sz="700" b="1" dirty="0">
                <a:latin typeface="나눔고딕"/>
              </a:rPr>
              <a:t>]</a:t>
            </a:r>
            <a:r>
              <a:rPr lang="ko-KR" altLang="en-US" sz="700" dirty="0">
                <a:solidFill>
                  <a:srgbClr val="999999"/>
                </a:solidFill>
                <a:latin typeface="나눔고딕"/>
              </a:rPr>
              <a:t>에서 확인해 주세요</a:t>
            </a:r>
            <a:r>
              <a:rPr lang="en-US" altLang="ko-KR" sz="700" dirty="0">
                <a:solidFill>
                  <a:srgbClr val="999999"/>
                </a:solidFill>
                <a:latin typeface="나눔고딕"/>
              </a:rPr>
              <a:t>.</a:t>
            </a:r>
            <a:endParaRPr lang="ko-KR" altLang="en-US" sz="7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19566"/>
              </p:ext>
            </p:extLst>
          </p:nvPr>
        </p:nvGraphicFramePr>
        <p:xfrm>
          <a:off x="1014945" y="2292089"/>
          <a:ext cx="3312639" cy="2527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538">
                  <a:extLst>
                    <a:ext uri="{9D8B030D-6E8A-4147-A177-3AD203B41FA5}">
                      <a16:colId xmlns:a16="http://schemas.microsoft.com/office/drawing/2014/main" val="2237152109"/>
                    </a:ext>
                  </a:extLst>
                </a:gridCol>
                <a:gridCol w="2564101">
                  <a:extLst>
                    <a:ext uri="{9D8B030D-6E8A-4147-A177-3AD203B41FA5}">
                      <a16:colId xmlns:a16="http://schemas.microsoft.com/office/drawing/2014/main" val="1270052748"/>
                    </a:ext>
                  </a:extLst>
                </a:gridCol>
              </a:tblGrid>
              <a:tr h="2001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텍스트텍스트텍스트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76806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상담구분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결제문의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주문내역확인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69915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2024-04-25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215844"/>
                  </a:ext>
                </a:extLst>
              </a:tr>
              <a:tr h="9757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상담내용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배송이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주째 안오고 있는데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예약상품도 아닌데 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배송이 왜이렇게 오래 걸리는걸까요 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92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답변내용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답변이노출되는 영역입니다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답변이노출되는 영역입니다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답변이노출되는 영역입니다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7667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ko-KR" altLang="en-US" sz="700" dirty="0">
                          <a:effectLst/>
                        </a:rPr>
                        <a:t>문의에 대한 충분한 답변이 되셨나요</a:t>
                      </a:r>
                      <a:r>
                        <a:rPr lang="en-US" altLang="ko-KR" sz="700" dirty="0" smtClean="0">
                          <a:effectLst/>
                        </a:rPr>
                        <a:t>?</a:t>
                      </a:r>
                    </a:p>
                    <a:p>
                      <a:endParaRPr lang="en-US" altLang="ko-KR" sz="7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궁금하신 사항은 이니스프리 고객 서비스 센터 </a:t>
                      </a:r>
                      <a:r>
                        <a:rPr lang="en-US" altLang="ko-KR" sz="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수신자요금부담</a:t>
                      </a:r>
                      <a:r>
                        <a:rPr lang="en-US" altLang="ko-KR" sz="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altLang="ko-KR" sz="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080-380-0114 </a:t>
                      </a:r>
                      <a:r>
                        <a:rPr lang="ko-KR" altLang="en-US" sz="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</a:t>
                      </a:r>
                      <a:r>
                        <a:rPr lang="ko-KR" altLang="en-US" sz="7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 부탁드립니다</a:t>
                      </a:r>
                      <a:r>
                        <a:rPr lang="en-US" altLang="ko-KR" sz="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B="762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dirty="0">
                        <a:effectLst/>
                      </a:endParaRPr>
                    </a:p>
                  </a:txBody>
                  <a:tcPr marB="762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783317"/>
                  </a:ext>
                </a:extLst>
              </a:tr>
            </a:tbl>
          </a:graphicData>
        </a:graphic>
      </p:graphicFrame>
      <p:grpSp>
        <p:nvGrpSpPr>
          <p:cNvPr id="1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411555" y="3361404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987619" y="3361404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571663" y="3361404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831154" y="3361404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50" y="7556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44" y="7556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597" y="7556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107" y="7556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696" y="7556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44" y="19150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361" y="31483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13" y="53270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28" y="60744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34" y="60744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44" y="60744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455" y="60744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746" y="60744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57873"/>
              </p:ext>
            </p:extLst>
          </p:nvPr>
        </p:nvGraphicFramePr>
        <p:xfrm>
          <a:off x="9000565" y="44624"/>
          <a:ext cx="3152540" cy="785146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보낸사람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이니스프리 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&lt;innimall@innisfree.co.kr&gt;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 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[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이니스프리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]1:1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상담문의에 대한 답변이 등록되었습니다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발송이메일 서식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BI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이니스프리홈을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https://www.innisfree.com/kr/ko/Main.do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SHOPPING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특가를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https://www.innisfree.com/kr/ko/HotdealSpcPrcMain.do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EVENT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이벤트를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https://www.innisfree.com/kr/ko/Event.do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ABOUT US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ABOUT US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https://www.innisfree.com/kr/ko/DirectPageAboutUs.do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안내문구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고객명</a:t>
                      </a:r>
                      <a:r>
                        <a:rPr lang="en-US" altLang="ko-KR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님께서 </a:t>
                      </a:r>
                      <a:r>
                        <a:rPr lang="en-US" altLang="ko-KR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0000</a:t>
                      </a:r>
                      <a:r>
                        <a:rPr lang="ko-KR" altLang="en-US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문의하신 내용에 대한 답변입니다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자세한 사항은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상담내역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확인해 주세요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상담내용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이미지가 첨부된 경우 특정 비율로 축소하여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클릭 불가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현재는 이미지 사이즈 그대로 적용되서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화면이 깨져서 노출되고 있음 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수정필요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!)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Footer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페이스북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연결링크를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https://www.facebook.com/innisfreeHQ?fref=ts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트위터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연결링크를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https://twitter.com/innisfree_kr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인스타그램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연결링크를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https://www.instagram.com/innisfreeofficial/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구글플레이스토어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연결링크를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https://play.google.com/store/apps/details?id=com.appsphere.innisfreeapp&amp;pli=1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애플스토어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연결링크를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hlinkClick r:id="rId4"/>
                        </a:rPr>
                        <a:t>https://apps.apple.com/kr/app/%EC%9D%B4%EB%8B%88%EC%8A%A4%ED%94%84%EB%A6%AC-%EA%B3%B5%EC%8B%9D-%EC%87%BC%ED%95%91%EC%95%B1/id575465818?ls=1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2033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문자수신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카카오톡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설치 고객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카카오톡으로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전송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문자수신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카카오톡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미설치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고객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문자로 전송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확인필요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644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Tobe url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변경이 변경링크로 반영 필요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</a:tbl>
          </a:graphicData>
        </a:graphic>
      </p:graphicFrame>
      <p:sp>
        <p:nvSpPr>
          <p:cNvPr id="44" name="모서리가 둥근 직사각형 43"/>
          <p:cNvSpPr/>
          <p:nvPr/>
        </p:nvSpPr>
        <p:spPr>
          <a:xfrm>
            <a:off x="5336896" y="844210"/>
            <a:ext cx="2376264" cy="360040"/>
          </a:xfrm>
          <a:prstGeom prst="roundRect">
            <a:avLst>
              <a:gd name="adj" fmla="val 28692"/>
            </a:avLst>
          </a:prstGeom>
          <a:solidFill>
            <a:srgbClr val="FFC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336896" y="988226"/>
            <a:ext cx="2376264" cy="216024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375316" y="925285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알림톡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도착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5349472" y="1275968"/>
            <a:ext cx="2363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고객님이 문의하신 내용에 대한 답변이 </a:t>
            </a:r>
            <a:endParaRPr lang="en-US" altLang="ko-KR" sz="800" dirty="0" smtClean="0"/>
          </a:p>
          <a:p>
            <a:r>
              <a:rPr lang="ko-KR" altLang="en-US" sz="800" dirty="0" smtClean="0"/>
              <a:t>등록되었습니다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336896" y="844210"/>
            <a:ext cx="2376264" cy="86409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184" y="7805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02260"/>
              </p:ext>
            </p:extLst>
          </p:nvPr>
        </p:nvGraphicFramePr>
        <p:xfrm>
          <a:off x="10264727" y="-7620"/>
          <a:ext cx="1957415" cy="60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V0.61 04/25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답변완료 시 전송되는 문자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이메일 추가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223"/>
              </p:ext>
            </p:extLst>
          </p:nvPr>
        </p:nvGraphicFramePr>
        <p:xfrm>
          <a:off x="5670836" y="5863860"/>
          <a:ext cx="3152540" cy="89523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3402616935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89065510"/>
                    </a:ext>
                  </a:extLst>
                </a:gridCol>
              </a:tblGrid>
              <a:tr h="28820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옆에 이어짐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88258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문자수신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카카오톡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설치 고객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카카오톡으로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전송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문자수신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카카오톡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미설치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고객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문자로 전송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확인필요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25088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*Tobe url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변경이 변경링크로 반영 필요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492317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5879976" y="3842836"/>
            <a:ext cx="2592288" cy="88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이메일 템플릿 관리 </a:t>
            </a:r>
            <a:r>
              <a:rPr lang="ko-KR" altLang="en-US" sz="1000" b="1" dirty="0" err="1" smtClean="0"/>
              <a:t>어드민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필요 여부 확정 필요 </a:t>
            </a:r>
            <a:r>
              <a:rPr lang="en-US" altLang="ko-KR" sz="1000" b="1" dirty="0" smtClean="0"/>
              <a:t>(4/29)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613015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마이페이지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IN_MO_MYP_01_02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7592" y="6077093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6119" y="2492896"/>
            <a:ext cx="2844597" cy="66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796" y="2702257"/>
            <a:ext cx="13344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주문내역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86190" y="2710219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8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73577" y="243990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861377" y="3591389"/>
          <a:ext cx="2837175" cy="2436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762">
                  <a:extLst>
                    <a:ext uri="{9D8B030D-6E8A-4147-A177-3AD203B41FA5}">
                      <a16:colId xmlns:a16="http://schemas.microsoft.com/office/drawing/2014/main" val="8880737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183958223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반품내역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599217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9057303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564593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3277521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찜한제품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38031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450559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349221"/>
                  </a:ext>
                </a:extLst>
              </a:tr>
            </a:tbl>
          </a:graphicData>
        </a:graphic>
      </p:graphicFrame>
      <p:sp>
        <p:nvSpPr>
          <p:cNvPr id="1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2770" y="5957725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297164" y="736816"/>
          <a:ext cx="2837175" cy="4525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762">
                  <a:extLst>
                    <a:ext uri="{9D8B030D-6E8A-4147-A177-3AD203B41FA5}">
                      <a16:colId xmlns:a16="http://schemas.microsoft.com/office/drawing/2014/main" val="297560844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097279666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984169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현황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24089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스마트영수증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41942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541585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41153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587728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50178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4695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개인정보이용내역                         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965157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22847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자주하는 질문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62809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760397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9354995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5271620" y="5365069"/>
            <a:ext cx="2849875" cy="712024"/>
            <a:chOff x="5271620" y="5007889"/>
            <a:chExt cx="2849875" cy="712024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1620" y="5007889"/>
              <a:ext cx="2849875" cy="712024"/>
              <a:chOff x="201628" y="4874241"/>
              <a:chExt cx="2849875" cy="860153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201628" y="4883199"/>
                <a:ext cx="2849875" cy="85119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51144" y="4874241"/>
                <a:ext cx="1938351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900" b="1" dirty="0" smtClean="0"/>
                  <a:t>고객센터  </a:t>
                </a:r>
                <a:r>
                  <a:rPr lang="en-US" altLang="ko-KR" sz="900" b="1" dirty="0" smtClean="0"/>
                  <a:t>&gt;</a:t>
                </a:r>
                <a:endParaRPr lang="en-US" altLang="ko-KR" sz="9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050" dirty="0" smtClean="0"/>
                  <a:t>   </a:t>
                </a:r>
                <a:r>
                  <a:rPr lang="en-US" altLang="ko-KR" sz="1050" u="sng" dirty="0" smtClean="0"/>
                  <a:t>080-380-0114</a:t>
                </a:r>
                <a:r>
                  <a:rPr lang="en-US" altLang="ko-KR" sz="1050" dirty="0" smtClean="0"/>
                  <a:t> </a:t>
                </a:r>
                <a:r>
                  <a:rPr lang="en-US" altLang="ko-KR" sz="700" dirty="0" smtClean="0"/>
                  <a:t>(</a:t>
                </a:r>
                <a:r>
                  <a:rPr lang="ko-KR" altLang="en-US" sz="700" dirty="0"/>
                  <a:t>수신자 요금부담</a:t>
                </a:r>
                <a:r>
                  <a:rPr lang="en-US" altLang="ko-KR" sz="700" dirty="0"/>
                  <a:t>)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51144" y="5367045"/>
                <a:ext cx="17668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운영시간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월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~</a:t>
                </a: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금요일 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9:00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~PM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6:00</a:t>
                </a:r>
                <a:endPara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14" name="Picture 2" descr="Call, contact, incoming, phone, ringer, ringing, telepho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7484" y="5414219"/>
              <a:ext cx="118541" cy="11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직사각형 17"/>
          <p:cNvSpPr/>
          <p:nvPr/>
        </p:nvSpPr>
        <p:spPr>
          <a:xfrm>
            <a:off x="5229909" y="6437285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29909" y="6121973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65308"/>
            <a:ext cx="195171" cy="18866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22973" y="742348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smtClean="0">
                <a:latin typeface="+mn-ea"/>
              </a:rPr>
              <a:t>마이페이지</a:t>
            </a:r>
            <a:endParaRPr lang="ko-KR" altLang="en-US" sz="1050" b="1" spc="-150" dirty="0"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295644" y="744756"/>
            <a:ext cx="456176" cy="231262"/>
            <a:chOff x="2425249" y="890065"/>
            <a:chExt cx="456176" cy="231262"/>
          </a:xfrm>
        </p:grpSpPr>
        <p:pic>
          <p:nvPicPr>
            <p:cNvPr id="23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그룹 23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560" y="707646"/>
            <a:ext cx="234615" cy="3006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93256" y="1396104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b="1" dirty="0">
                <a:latin typeface="+mn-ea"/>
              </a:rPr>
              <a:t>&gt;</a:t>
            </a:r>
            <a:r>
              <a:rPr lang="en-US" altLang="ko-KR" sz="800" dirty="0" smtClean="0">
                <a:latin typeface="+mn-ea"/>
              </a:rPr>
              <a:t> 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92612" y="2107166"/>
            <a:ext cx="2805939" cy="32780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chemeClr val="bg1"/>
                </a:solidFill>
              </a:rPr>
              <a:t>작성 가능한 리뷰  </a:t>
            </a:r>
            <a:r>
              <a:rPr lang="en-US" altLang="ko-KR" sz="800" b="1" spc="-150" dirty="0" smtClean="0">
                <a:solidFill>
                  <a:schemeClr val="bg1"/>
                </a:solidFill>
              </a:rPr>
              <a:t>4</a:t>
            </a:r>
            <a:r>
              <a:rPr lang="ko-KR" altLang="en-US" sz="800" spc="-150" dirty="0" smtClean="0">
                <a:solidFill>
                  <a:schemeClr val="bg1"/>
                </a:solidFill>
              </a:rPr>
              <a:t>건</a:t>
            </a:r>
            <a:endParaRPr lang="ko-KR" altLang="en-US" sz="800" spc="-150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98711" y="1161729"/>
            <a:ext cx="2361790" cy="246221"/>
            <a:chOff x="889046" y="1105610"/>
            <a:chExt cx="2361790" cy="246221"/>
          </a:xfrm>
        </p:grpSpPr>
        <p:sp>
          <p:nvSpPr>
            <p:cNvPr id="31" name="직사각형 30"/>
            <p:cNvSpPr/>
            <p:nvPr/>
          </p:nvSpPr>
          <p:spPr>
            <a:xfrm>
              <a:off x="889046" y="1105610"/>
              <a:ext cx="23617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b="1" dirty="0" err="1" smtClean="0">
                  <a:latin typeface="+mn-ea"/>
                </a:rPr>
                <a:t>주소희님</a:t>
              </a:r>
              <a:r>
                <a:rPr lang="en-US" altLang="ko-KR" sz="1000" b="1" dirty="0" smtClean="0">
                  <a:latin typeface="+mn-ea"/>
                </a:rPr>
                <a:t>,</a:t>
              </a:r>
              <a:r>
                <a:rPr lang="ko-KR" altLang="en-US" sz="1000" b="1" dirty="0" smtClean="0">
                  <a:latin typeface="+mn-ea"/>
                </a:rPr>
                <a:t> 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2" name="사각형 설명선 31"/>
            <p:cNvSpPr/>
            <p:nvPr/>
          </p:nvSpPr>
          <p:spPr>
            <a:xfrm>
              <a:off x="1565474" y="1162122"/>
              <a:ext cx="366610" cy="110552"/>
            </a:xfrm>
            <a:prstGeom prst="wedgeRectCallout">
              <a:avLst>
                <a:gd name="adj1" fmla="val -16335"/>
                <a:gd name="adj2" fmla="val 48715"/>
              </a:avLst>
            </a:prstGeom>
            <a:solidFill>
              <a:schemeClr val="bg1"/>
            </a:solidFill>
            <a:ln w="6350">
              <a:solidFill>
                <a:srgbClr val="00C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700" dirty="0">
                  <a:solidFill>
                    <a:srgbClr val="29BC70"/>
                  </a:solidFill>
                </a:rPr>
                <a:t>임직원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460217" y="5652014"/>
            <a:ext cx="410413" cy="225258"/>
            <a:chOff x="9233919" y="3812353"/>
            <a:chExt cx="410413" cy="22525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9233919" y="3812353"/>
              <a:ext cx="410413" cy="22525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7"/>
            <a:srcRect l="-719" t="1" r="77219" b="69163"/>
            <a:stretch/>
          </p:blipFill>
          <p:spPr>
            <a:xfrm>
              <a:off x="9262959" y="3843561"/>
              <a:ext cx="282201" cy="147384"/>
            </a:xfrm>
            <a:prstGeom prst="rect">
              <a:avLst/>
            </a:prstGeom>
          </p:spPr>
        </p:pic>
      </p:grp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3790469" y="5575506"/>
          <a:ext cx="361315" cy="348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161968667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62530"/>
                  </a:ext>
                </a:extLst>
              </a:tr>
            </a:tbl>
          </a:graphicData>
        </a:graphic>
      </p:graphicFrame>
      <p:cxnSp>
        <p:nvCxnSpPr>
          <p:cNvPr id="41" name="직선 연결선 40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53955" y="3567338"/>
            <a:ext cx="2844597" cy="66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883565" y="1613151"/>
            <a:ext cx="2828280" cy="454857"/>
            <a:chOff x="883565" y="1613151"/>
            <a:chExt cx="2436582" cy="495159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883565" y="1619386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 smtClean="0">
                  <a:solidFill>
                    <a:schemeClr val="tx1"/>
                  </a:solidFill>
                </a:rPr>
                <a:t>뷰티포인트</a:t>
              </a:r>
              <a:endParaRPr lang="en-US" altLang="ko-KR" sz="800" spc="-150" dirty="0" smtClean="0">
                <a:solidFill>
                  <a:schemeClr val="tx1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100,000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P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542175" y="1614623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>
                  <a:solidFill>
                    <a:schemeClr val="tx1"/>
                  </a:solidFill>
                </a:rPr>
                <a:t>공병수거</a:t>
              </a:r>
              <a:r>
                <a:rPr lang="ko-KR" altLang="en-US" sz="800" spc="-150" dirty="0">
                  <a:solidFill>
                    <a:schemeClr val="tx1"/>
                  </a:solidFill>
                </a:rPr>
                <a:t> 현황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10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개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717557" y="1613151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 smtClean="0">
                  <a:solidFill>
                    <a:schemeClr val="tx1"/>
                  </a:solidFill>
                </a:rPr>
                <a:t>보유쿠폰</a:t>
              </a:r>
              <a:endParaRPr lang="en-US" altLang="ko-KR" sz="800" b="1" dirty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4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장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타원 47"/>
          <p:cNvSpPr/>
          <p:nvPr/>
        </p:nvSpPr>
        <p:spPr>
          <a:xfrm>
            <a:off x="2638536" y="1643904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2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2983554" y="2177225"/>
            <a:ext cx="537152" cy="177196"/>
          </a:xfrm>
          <a:prstGeom prst="roundRect">
            <a:avLst>
              <a:gd name="adj" fmla="val 46057"/>
            </a:avLst>
          </a:prstGeom>
          <a:solidFill>
            <a:schemeClr val="bg1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rgbClr val="29BC70"/>
                </a:solidFill>
              </a:rPr>
              <a:t>+2,400P</a:t>
            </a:r>
            <a:endParaRPr lang="ko-KR" altLang="en-US" sz="700" b="1" dirty="0">
              <a:solidFill>
                <a:srgbClr val="29BC7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78097" y="2144527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340989" y="4535658"/>
            <a:ext cx="2813480" cy="405509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801316" y="2943319"/>
            <a:ext cx="2895560" cy="742501"/>
            <a:chOff x="988195" y="2943319"/>
            <a:chExt cx="2895560" cy="742501"/>
          </a:xfrm>
        </p:grpSpPr>
        <p:grpSp>
          <p:nvGrpSpPr>
            <p:cNvPr id="57" name="그룹 56"/>
            <p:cNvGrpSpPr/>
            <p:nvPr/>
          </p:nvGrpSpPr>
          <p:grpSpPr>
            <a:xfrm>
              <a:off x="988195" y="2943319"/>
              <a:ext cx="2890798" cy="742501"/>
              <a:chOff x="3197582" y="3605212"/>
              <a:chExt cx="3620358" cy="742501"/>
            </a:xfrm>
            <a:noFill/>
          </p:grpSpPr>
          <p:sp>
            <p:nvSpPr>
              <p:cNvPr id="69" name="직사각형 68"/>
              <p:cNvSpPr/>
              <p:nvPr/>
            </p:nvSpPr>
            <p:spPr>
              <a:xfrm>
                <a:off x="3197582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752491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358299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924140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56122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6166885" y="360521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041404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주문접수</a:t>
              </a:r>
              <a:endParaRPr lang="ko-KR" altLang="en-US" sz="800" spc="-15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56744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결제완료</a:t>
              </a:r>
              <a:endParaRPr lang="ko-KR" altLang="en-US" sz="800" spc="-1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76669" y="3222441"/>
              <a:ext cx="6014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err="1" smtClean="0"/>
                <a:t>제품준비중</a:t>
              </a:r>
              <a:endParaRPr lang="ko-KR" altLang="en-US" sz="800" spc="-15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9040" y="3222441"/>
              <a:ext cx="4347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smtClean="0"/>
                <a:t>배송중</a:t>
              </a:r>
              <a:endParaRPr lang="ko-KR" altLang="en-US" sz="800" spc="-1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89853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배송완료</a:t>
              </a:r>
              <a:endParaRPr lang="ko-KR" altLang="en-US" sz="800" spc="-15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324336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808408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308717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55617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69591" y="2962404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65663" y="3227784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구매확정</a:t>
              </a:r>
              <a:endParaRPr lang="ko-KR" altLang="en-US" sz="800" spc="-150" dirty="0"/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77118"/>
              </p:ext>
            </p:extLst>
          </p:nvPr>
        </p:nvGraphicFramePr>
        <p:xfrm>
          <a:off x="9000565" y="15619"/>
          <a:ext cx="3152540" cy="2882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공지사항 탭시 공지사항으로 이동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092" y="445808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06529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IN_MO_MYP_01_92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1214" y="7885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공지사항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549036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8194" y="1174622"/>
            <a:ext cx="2622292" cy="2896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검색어를 입력하세요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" name="Picture 2" descr="icon_main2_fixed_search.png (100×1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376" y="1226395"/>
            <a:ext cx="191125" cy="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61026" y="1576239"/>
            <a:ext cx="40381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전체</a:t>
            </a:r>
            <a:r>
              <a:rPr lang="en-US" altLang="ko-KR" sz="800" dirty="0" smtClean="0">
                <a:latin typeface="+mn-ea"/>
              </a:rPr>
              <a:t>   </a:t>
            </a:r>
            <a:r>
              <a:rPr lang="ko-KR" altLang="en-US" sz="800" dirty="0" smtClean="0">
                <a:latin typeface="+mn-ea"/>
              </a:rPr>
              <a:t>고객센터   매장공지   배송공지   쇼핑몰공지   이벤트공지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20652" y="1845157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4043" y="1845157"/>
            <a:ext cx="2629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948194" y="2389092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이벤트공지</a:t>
            </a:r>
            <a:endParaRPr lang="ko-KR" altLang="en-US" sz="7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1027" y="2536755"/>
            <a:ext cx="248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이니스프리 트위터 그린펫클럽 응원 댓글 이벤트 당첨자 발표</a:t>
            </a:r>
            <a:endParaRPr lang="en-US" altLang="ko-KR" sz="8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1027" y="2864184"/>
            <a:ext cx="2484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2023-11-16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861026" y="4165054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948194" y="3391893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이벤트공지</a:t>
            </a:r>
            <a:endParaRPr lang="ko-KR" altLang="en-US" sz="7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1027" y="3539556"/>
            <a:ext cx="248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[</a:t>
            </a:r>
            <a:r>
              <a:rPr lang="ko-KR" altLang="en-US" sz="800" dirty="0" smtClean="0">
                <a:latin typeface="+mn-ea"/>
              </a:rPr>
              <a:t>이니 라이브</a:t>
            </a:r>
            <a:r>
              <a:rPr lang="en-US" altLang="ko-KR" sz="800" dirty="0" smtClean="0">
                <a:latin typeface="+mn-ea"/>
              </a:rPr>
              <a:t>] </a:t>
            </a:r>
            <a:r>
              <a:rPr lang="ko-KR" altLang="en-US" sz="800" dirty="0" smtClean="0">
                <a:latin typeface="+mn-ea"/>
              </a:rPr>
              <a:t>당첨자 안내 </a:t>
            </a:r>
            <a:r>
              <a:rPr lang="en-US" altLang="ko-KR" sz="800" dirty="0" smtClean="0">
                <a:latin typeface="+mn-ea"/>
              </a:rPr>
              <a:t>– 11/8(</a:t>
            </a:r>
            <a:r>
              <a:rPr lang="ko-KR" altLang="en-US" sz="800" dirty="0" smtClean="0">
                <a:latin typeface="+mn-ea"/>
              </a:rPr>
              <a:t>수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블랙프라이데이 오프닝 라이브</a:t>
            </a:r>
            <a:endParaRPr lang="en-US" altLang="ko-KR" sz="800" dirty="0" smtClean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027" y="3866985"/>
            <a:ext cx="2484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2023-11-15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48194" y="4285931"/>
            <a:ext cx="386332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고객센터</a:t>
            </a:r>
            <a:endParaRPr lang="ko-KR" altLang="en-US" sz="7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1027" y="4433594"/>
            <a:ext cx="248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제목은 최대 두준 노출합니다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제목은 최대 </a:t>
            </a:r>
            <a:r>
              <a:rPr lang="ko-KR" altLang="en-US" sz="800" dirty="0" smtClean="0">
                <a:latin typeface="+mn-ea"/>
              </a:rPr>
              <a:t>두준 노출합니다 </a:t>
            </a:r>
            <a:endParaRPr lang="en-US" altLang="ko-KR" sz="800" dirty="0">
              <a:latin typeface="+mn-ea"/>
            </a:endParaRPr>
          </a:p>
          <a:p>
            <a:endParaRPr lang="en-US" altLang="ko-KR" sz="800" dirty="0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1027" y="4772235"/>
            <a:ext cx="2484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2023-11-15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4732" y="4285931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쇼핑몰공지</a:t>
            </a:r>
            <a:endParaRPr lang="ko-KR" altLang="en-US" sz="7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1026" y="2013413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총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516</a:t>
            </a:r>
            <a:r>
              <a:rPr lang="ko-KR" altLang="en-US" sz="800" dirty="0" smtClean="0">
                <a:latin typeface="+mn-ea"/>
              </a:rPr>
              <a:t>개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777382" y="2271986"/>
            <a:ext cx="3014362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rot="10800000" flipH="1">
            <a:off x="3395087" y="2455904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395087" y="345347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395087" y="4364104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42" y="10903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42" y="15983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42" y="19928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23573" y="7885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공지사항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39125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149" y="764704"/>
            <a:ext cx="622595" cy="243314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>
            <a:off x="5209741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981395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73615" y="1214779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이벤트공지</a:t>
            </a:r>
            <a:endParaRPr lang="ko-KR" altLang="en-US" sz="70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86448" y="1362442"/>
            <a:ext cx="248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이니스프리 트위터 그린펫클럽 응원 댓글 이벤트 당첨자 발표</a:t>
            </a:r>
            <a:endParaRPr lang="en-US" altLang="ko-KR" sz="800" dirty="0" smtClean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86448" y="1689871"/>
            <a:ext cx="2484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2023-11-16</a:t>
            </a: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rot="10800000" flipH="1">
            <a:off x="7820508" y="1281591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30402" y="1963443"/>
            <a:ext cx="2973040" cy="2478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64001" y="2104126"/>
            <a:ext cx="2777020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 smtClean="0">
                <a:latin typeface="+mn-ea"/>
              </a:rPr>
              <a:t>안녕하세요 고객님</a:t>
            </a:r>
            <a:r>
              <a:rPr lang="en-US" altLang="ko-KR" sz="700" dirty="0" smtClean="0">
                <a:latin typeface="+mn-ea"/>
              </a:rPr>
              <a:t>,</a:t>
            </a:r>
          </a:p>
          <a:p>
            <a:pPr>
              <a:lnSpc>
                <a:spcPts val="1000"/>
              </a:lnSpc>
            </a:pPr>
            <a:endParaRPr lang="en-US" altLang="ko-KR" sz="700" dirty="0">
              <a:latin typeface="+mn-ea"/>
            </a:endParaRPr>
          </a:p>
          <a:p>
            <a:pPr>
              <a:lnSpc>
                <a:spcPts val="1000"/>
              </a:lnSpc>
            </a:pPr>
            <a:r>
              <a:rPr lang="ko-KR" altLang="en-US" sz="700" dirty="0" smtClean="0">
                <a:latin typeface="+mn-ea"/>
              </a:rPr>
              <a:t>이니스프리 공식 트위터에서 </a:t>
            </a:r>
            <a:r>
              <a:rPr lang="en-US" altLang="ko-KR" sz="700" dirty="0" smtClean="0">
                <a:latin typeface="+mn-ea"/>
              </a:rPr>
              <a:t>11</a:t>
            </a:r>
            <a:r>
              <a:rPr lang="ko-KR" altLang="en-US" sz="700" dirty="0" smtClean="0">
                <a:latin typeface="+mn-ea"/>
              </a:rPr>
              <a:t>월 </a:t>
            </a:r>
            <a:r>
              <a:rPr lang="en-US" altLang="ko-KR" sz="700" dirty="0" smtClean="0">
                <a:latin typeface="+mn-ea"/>
              </a:rPr>
              <a:t>6</a:t>
            </a:r>
            <a:r>
              <a:rPr lang="ko-KR" altLang="en-US" sz="700" dirty="0" smtClean="0">
                <a:latin typeface="+mn-ea"/>
              </a:rPr>
              <a:t>일에 진행된 이니스프리 그린펫클럽 응원 댓글 이벤트 당첨자를 발표합니다</a:t>
            </a:r>
            <a:r>
              <a:rPr lang="en-US" altLang="ko-KR" sz="700" dirty="0" smtClean="0">
                <a:latin typeface="+mn-ea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ko-KR" altLang="en-US" sz="700" dirty="0" smtClean="0">
                <a:latin typeface="+mn-ea"/>
              </a:rPr>
              <a:t>참여해주신 모든 분들께 감사드립니다</a:t>
            </a:r>
            <a:r>
              <a:rPr lang="en-US" altLang="ko-KR" sz="700" dirty="0" smtClean="0">
                <a:latin typeface="+mn-ea"/>
              </a:rPr>
              <a:t>!</a:t>
            </a:r>
          </a:p>
          <a:p>
            <a:pPr>
              <a:lnSpc>
                <a:spcPts val="1000"/>
              </a:lnSpc>
            </a:pPr>
            <a:r>
              <a:rPr lang="ko-KR" altLang="en-US" sz="700" dirty="0" smtClean="0">
                <a:latin typeface="+mn-ea"/>
              </a:rPr>
              <a:t>당첨자 및 상품은 아래를 참고해주세요</a:t>
            </a:r>
            <a:r>
              <a:rPr lang="en-US" altLang="ko-KR" sz="700" dirty="0" smtClean="0">
                <a:latin typeface="+mn-ea"/>
              </a:rPr>
              <a:t>.</a:t>
            </a:r>
            <a:endParaRPr lang="en-US" altLang="ko-KR" sz="700" dirty="0">
              <a:latin typeface="+mn-ea"/>
            </a:endParaRPr>
          </a:p>
          <a:p>
            <a:pPr>
              <a:lnSpc>
                <a:spcPts val="1000"/>
              </a:lnSpc>
            </a:pPr>
            <a:r>
              <a:rPr lang="ko-KR" altLang="en-US" sz="700" dirty="0" smtClean="0">
                <a:latin typeface="+mn-ea"/>
              </a:rPr>
              <a:t>총 </a:t>
            </a:r>
            <a:r>
              <a:rPr lang="en-US" altLang="ko-KR" sz="700" dirty="0" smtClean="0">
                <a:latin typeface="+mn-ea"/>
              </a:rPr>
              <a:t>3</a:t>
            </a:r>
            <a:r>
              <a:rPr lang="ko-KR" altLang="en-US" sz="700" dirty="0" smtClean="0">
                <a:latin typeface="+mn-ea"/>
              </a:rPr>
              <a:t>명</a:t>
            </a:r>
            <a:endParaRPr lang="en-US" altLang="ko-KR" sz="700" dirty="0" smtClean="0">
              <a:latin typeface="+mn-ea"/>
            </a:endParaRPr>
          </a:p>
          <a:p>
            <a:pPr>
              <a:lnSpc>
                <a:spcPts val="1000"/>
              </a:lnSpc>
            </a:pPr>
            <a:r>
              <a:rPr lang="en-US" altLang="ko-KR" sz="700" dirty="0" smtClean="0">
                <a:latin typeface="+mn-ea"/>
              </a:rPr>
              <a:t>- </a:t>
            </a:r>
            <a:r>
              <a:rPr lang="ko-KR" altLang="en-US" sz="700" dirty="0" smtClean="0">
                <a:latin typeface="+mn-ea"/>
              </a:rPr>
              <a:t>경품 </a:t>
            </a:r>
            <a:r>
              <a:rPr lang="en-US" altLang="ko-KR" sz="700" dirty="0" smtClean="0">
                <a:latin typeface="+mn-ea"/>
              </a:rPr>
              <a:t>: </a:t>
            </a:r>
            <a:r>
              <a:rPr lang="ko-KR" altLang="en-US" sz="700" dirty="0" smtClean="0">
                <a:latin typeface="+mn-ea"/>
              </a:rPr>
              <a:t>펫 </a:t>
            </a:r>
            <a:r>
              <a:rPr lang="ko-KR" altLang="en-US" sz="700" dirty="0" err="1" smtClean="0">
                <a:latin typeface="+mn-ea"/>
              </a:rPr>
              <a:t>노즈워크</a:t>
            </a:r>
            <a:r>
              <a:rPr lang="ko-KR" altLang="en-US" sz="700" dirty="0" smtClean="0">
                <a:latin typeface="+mn-ea"/>
              </a:rPr>
              <a:t> 장난감</a:t>
            </a:r>
            <a:endParaRPr lang="en-US" altLang="ko-KR" sz="700" dirty="0" smtClean="0">
              <a:latin typeface="+mn-ea"/>
            </a:endParaRPr>
          </a:p>
          <a:p>
            <a:pPr>
              <a:lnSpc>
                <a:spcPts val="1000"/>
              </a:lnSpc>
            </a:pPr>
            <a:r>
              <a:rPr lang="en-US" altLang="ko-KR" sz="600" dirty="0" smtClean="0">
                <a:latin typeface="+mn-ea"/>
              </a:rPr>
              <a:t>@</a:t>
            </a:r>
            <a:r>
              <a:rPr lang="en-US" altLang="ko-KR" sz="600" dirty="0" err="1" smtClean="0">
                <a:latin typeface="+mn-ea"/>
              </a:rPr>
              <a:t>skd</a:t>
            </a:r>
            <a:r>
              <a:rPr lang="en-US" altLang="ko-KR" sz="600" dirty="0" smtClean="0">
                <a:latin typeface="+mn-ea"/>
              </a:rPr>
              <a:t>*****</a:t>
            </a:r>
          </a:p>
          <a:p>
            <a:pPr>
              <a:lnSpc>
                <a:spcPts val="1000"/>
              </a:lnSpc>
            </a:pPr>
            <a:r>
              <a:rPr lang="en-US" altLang="ko-KR" sz="600" dirty="0" smtClean="0">
                <a:latin typeface="+mn-ea"/>
              </a:rPr>
              <a:t>@</a:t>
            </a:r>
            <a:r>
              <a:rPr lang="en-US" altLang="ko-KR" sz="600" dirty="0" err="1" smtClean="0">
                <a:latin typeface="+mn-ea"/>
              </a:rPr>
              <a:t>tktk</a:t>
            </a:r>
            <a:r>
              <a:rPr lang="en-US" altLang="ko-KR" sz="600" dirty="0" smtClean="0">
                <a:latin typeface="+mn-ea"/>
              </a:rPr>
              <a:t>*******</a:t>
            </a:r>
          </a:p>
          <a:p>
            <a:pPr>
              <a:lnSpc>
                <a:spcPts val="1000"/>
              </a:lnSpc>
            </a:pPr>
            <a:r>
              <a:rPr lang="en-US" altLang="ko-KR" sz="600" dirty="0" smtClean="0">
                <a:latin typeface="+mn-ea"/>
              </a:rPr>
              <a:t>@</a:t>
            </a:r>
            <a:r>
              <a:rPr lang="en-US" altLang="ko-KR" sz="600" dirty="0" err="1" smtClean="0">
                <a:latin typeface="+mn-ea"/>
              </a:rPr>
              <a:t>jame</a:t>
            </a:r>
            <a:r>
              <a:rPr lang="en-US" altLang="ko-KR" sz="600" dirty="0" smtClean="0">
                <a:latin typeface="+mn-ea"/>
              </a:rPr>
              <a:t>*****</a:t>
            </a:r>
          </a:p>
          <a:p>
            <a:pPr>
              <a:lnSpc>
                <a:spcPts val="1000"/>
              </a:lnSpc>
            </a:pPr>
            <a:endParaRPr lang="en-US" altLang="ko-KR" sz="600" dirty="0" smtClean="0">
              <a:latin typeface="+mn-ea"/>
            </a:endParaRPr>
          </a:p>
          <a:p>
            <a:pPr>
              <a:lnSpc>
                <a:spcPts val="1000"/>
              </a:lnSpc>
            </a:pPr>
            <a:r>
              <a:rPr lang="ko-KR" altLang="en-US" sz="600" u="sng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600" u="sng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5284550" y="5304019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5371718" y="4530858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이벤트공지</a:t>
            </a:r>
            <a:endParaRPr lang="ko-KR" altLang="en-US" sz="700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84551" y="4678521"/>
            <a:ext cx="248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[</a:t>
            </a:r>
            <a:r>
              <a:rPr lang="ko-KR" altLang="en-US" sz="800" dirty="0" smtClean="0">
                <a:latin typeface="+mn-ea"/>
              </a:rPr>
              <a:t>이니 라이브</a:t>
            </a:r>
            <a:r>
              <a:rPr lang="en-US" altLang="ko-KR" sz="800" dirty="0" smtClean="0">
                <a:latin typeface="+mn-ea"/>
              </a:rPr>
              <a:t>] </a:t>
            </a:r>
            <a:r>
              <a:rPr lang="ko-KR" altLang="en-US" sz="800" dirty="0" smtClean="0">
                <a:latin typeface="+mn-ea"/>
              </a:rPr>
              <a:t>당첨자 안내 </a:t>
            </a:r>
            <a:r>
              <a:rPr lang="en-US" altLang="ko-KR" sz="800" dirty="0" smtClean="0">
                <a:latin typeface="+mn-ea"/>
              </a:rPr>
              <a:t>– 11/8(</a:t>
            </a:r>
            <a:r>
              <a:rPr lang="ko-KR" altLang="en-US" sz="800" dirty="0" smtClean="0">
                <a:latin typeface="+mn-ea"/>
              </a:rPr>
              <a:t>수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블랙프라이데이 오프닝 라이브</a:t>
            </a:r>
            <a:endParaRPr lang="en-US" altLang="ko-KR" sz="800" dirty="0" smtClean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84551" y="5005950"/>
            <a:ext cx="2484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2023-11-15</a:t>
            </a: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818611" y="45924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61026" y="3212976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1882399" y="4285931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매장공지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861026" y="5157192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5351168" y="5432388"/>
            <a:ext cx="386332" cy="11643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고객센터</a:t>
            </a:r>
            <a:endParaRPr lang="ko-KR" altLang="en-US" sz="700" dirty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64001" y="5580051"/>
            <a:ext cx="248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제목은 최대 두준 노출합니다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제목은 최대 </a:t>
            </a:r>
            <a:r>
              <a:rPr lang="ko-KR" altLang="en-US" sz="800" dirty="0" smtClean="0">
                <a:latin typeface="+mn-ea"/>
              </a:rPr>
              <a:t>두준 노출합니다 </a:t>
            </a:r>
            <a:endParaRPr lang="en-US" altLang="ko-KR" sz="800" dirty="0">
              <a:latin typeface="+mn-ea"/>
            </a:endParaRPr>
          </a:p>
          <a:p>
            <a:endParaRPr lang="en-US" altLang="ko-KR" sz="800" dirty="0" smtClean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64001" y="5918692"/>
            <a:ext cx="2484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2023-11-15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777706" y="5432388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쇼핑몰공지</a:t>
            </a:r>
            <a:endParaRPr lang="ko-KR" altLang="en-US" sz="700" dirty="0">
              <a:latin typeface="+mn-ea"/>
            </a:endParaRPr>
          </a:p>
        </p:txBody>
      </p:sp>
      <p:sp>
        <p:nvSpPr>
          <p:cNvPr id="7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798061" y="5510561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285373" y="5432388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매장공지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5264000" y="6303649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78442" y="2281660"/>
            <a:ext cx="3013302" cy="93933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92949"/>
              </p:ext>
            </p:extLst>
          </p:nvPr>
        </p:nvGraphicFramePr>
        <p:xfrm>
          <a:off x="9000565" y="15619"/>
          <a:ext cx="3152540" cy="63038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CS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전시기간내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설정된 항목 전체 노출 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최신등록순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고정공지 항목은 해당 기간 내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최상단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전시순서설정순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퍼블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작업 시 공지별 자동 링크 생성 필요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현재 없음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입력박스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활성화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입력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키패드내 이동 버튼 또는 검색 아이콘 탭시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헤딩 감섹어의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미입력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 탭시 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(1-3)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디폴트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매장공지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배송공지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쇼핑몰공지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이벤트공지 중 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메뉴가 페이지를 넘어가는 경우 자동 좌우 스크롤 생성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전시기간내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설정된 항목을 전체 접힘 상태로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조회결과항목 총 개수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외항목은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최신등록순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탭시 해당 항목이 화면 상단에 노출되도록 앵커 이동하면서 펼침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(1-5,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내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펼침 가능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펼침상태에서 목록 또는 내용 영역 탭시 접힘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노출정보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 마크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┖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마크 </a:t>
                      </a:r>
                      <a:r>
                        <a:rPr lang="ko-KR" altLang="en-US" sz="800" b="0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전시순서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 </a:t>
                      </a:r>
                      <a:r>
                        <a:rPr lang="en-US" altLang="ko-KR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i="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배송공지</a:t>
                      </a:r>
                      <a:r>
                        <a:rPr lang="ko-KR" altLang="en-US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이벤트공지 </a:t>
                      </a:r>
                      <a:r>
                        <a:rPr lang="en-US" altLang="ko-KR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당첨자발표 </a:t>
                      </a:r>
                      <a:r>
                        <a:rPr lang="en-US" altLang="ko-KR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쇼핑몰공지 </a:t>
                      </a:r>
                      <a:r>
                        <a:rPr lang="en-US" altLang="ko-KR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매장공지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공백포함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(2023-00-00)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글자수제한없음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어드민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 형태로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1-7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더보기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초과인 경우에만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조회하여 목록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1-8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 다운로드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파일첨부시 내용 하단에 첨부파일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첨부 가능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공백포함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확장자명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탭시 첨부파일 다운로드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마크 항목 및 전시 순서 확인 완료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(5/21)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796951"/>
                  </a:ext>
                </a:extLst>
              </a:tr>
            </a:tbl>
          </a:graphicData>
        </a:graphic>
      </p:graphicFrame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129" y="15775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129" y="24438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981770"/>
              </p:ext>
            </p:extLst>
          </p:nvPr>
        </p:nvGraphicFramePr>
        <p:xfrm>
          <a:off x="11139534" y="5901158"/>
          <a:ext cx="2203130" cy="159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65">
                  <a:extLst>
                    <a:ext uri="{9D8B030D-6E8A-4147-A177-3AD203B41FA5}">
                      <a16:colId xmlns:a16="http://schemas.microsoft.com/office/drawing/2014/main" val="110042116"/>
                    </a:ext>
                  </a:extLst>
                </a:gridCol>
                <a:gridCol w="1101565">
                  <a:extLst>
                    <a:ext uri="{9D8B030D-6E8A-4147-A177-3AD203B41FA5}">
                      <a16:colId xmlns:a16="http://schemas.microsoft.com/office/drawing/2014/main" val="3273633026"/>
                    </a:ext>
                  </a:extLst>
                </a:gridCol>
              </a:tblGrid>
              <a:tr h="2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FO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789695"/>
                  </a:ext>
                </a:extLst>
              </a:tr>
              <a:tr h="22787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BO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FO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동일하게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변경 필요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4455"/>
                  </a:ext>
                </a:extLst>
              </a:tr>
              <a:tr h="227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배송공지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34260"/>
                  </a:ext>
                </a:extLst>
              </a:tr>
              <a:tr h="227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098252"/>
                  </a:ext>
                </a:extLst>
              </a:tr>
              <a:tr h="227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당첨자발표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80936"/>
                  </a:ext>
                </a:extLst>
              </a:tr>
              <a:tr h="227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쇼핑몰공지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931762"/>
                  </a:ext>
                </a:extLst>
              </a:tr>
              <a:tr h="227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매장공지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031182"/>
                  </a:ext>
                </a:extLst>
              </a:tr>
            </a:tbl>
          </a:graphicData>
        </a:graphic>
      </p:graphicFrame>
      <p:sp>
        <p:nvSpPr>
          <p:cNvPr id="8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0163301" y="7021405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249193" y="7097136"/>
            <a:ext cx="215396" cy="208216"/>
          </a:xfrm>
          <a:prstGeom prst="rect">
            <a:avLst/>
          </a:prstGeom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706304"/>
              </p:ext>
            </p:extLst>
          </p:nvPr>
        </p:nvGraphicFramePr>
        <p:xfrm>
          <a:off x="9043798" y="6385406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9033806" y="6789781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검색어를 입력해주세요</a:t>
            </a:r>
            <a:endParaRPr lang="ko-KR" altLang="en-US" sz="800" dirty="0"/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049377" y="7157322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762362" y="6385406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9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122" y="63151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033806" y="6476734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smtClean="0"/>
              <a:t>알림</a:t>
            </a:r>
            <a:endParaRPr lang="ko-KR" altLang="en-US" sz="800" b="1" dirty="0"/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788450"/>
              </p:ext>
            </p:extLst>
          </p:nvPr>
        </p:nvGraphicFramePr>
        <p:xfrm>
          <a:off x="10264727" y="-1916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37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공지사항 전시 정의 변경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마크명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및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전시순서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변경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(1-4)   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76" name="모서리가 둥근 직사각형 75"/>
          <p:cNvSpPr/>
          <p:nvPr/>
        </p:nvSpPr>
        <p:spPr>
          <a:xfrm>
            <a:off x="1457278" y="3391893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당첨자발표</a:t>
            </a:r>
            <a:endParaRPr lang="ko-KR" altLang="en-US" sz="700" dirty="0">
              <a:latin typeface="+mn-ea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80534"/>
              </p:ext>
            </p:extLst>
          </p:nvPr>
        </p:nvGraphicFramePr>
        <p:xfrm>
          <a:off x="10264727" y="204040"/>
          <a:ext cx="1957415" cy="55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37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마크전시순서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확정사항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업데이트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8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0002" y="57772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81" name="꺾인 연결선 80"/>
          <p:cNvCxnSpPr>
            <a:stCxn id="77" idx="3"/>
          </p:cNvCxnSpPr>
          <p:nvPr/>
        </p:nvCxnSpPr>
        <p:spPr>
          <a:xfrm flipV="1">
            <a:off x="3791744" y="1464254"/>
            <a:ext cx="1417997" cy="1287073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모서리가 둥근 직사각형 93"/>
          <p:cNvSpPr/>
          <p:nvPr/>
        </p:nvSpPr>
        <p:spPr>
          <a:xfrm>
            <a:off x="5896521" y="4525044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당첨자발표</a:t>
            </a:r>
            <a:endParaRPr lang="ko-KR" altLang="en-US" sz="700" dirty="0">
              <a:latin typeface="+mn-ea"/>
            </a:endParaRPr>
          </a:p>
        </p:txBody>
      </p:sp>
      <p:sp>
        <p:nvSpPr>
          <p:cNvPr id="9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8539" y="526702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89609" y="5771652"/>
            <a:ext cx="2599773" cy="36004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더보기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23523"/>
              </p:ext>
            </p:extLst>
          </p:nvPr>
        </p:nvGraphicFramePr>
        <p:xfrm>
          <a:off x="10264727" y="398032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V0.91 06/03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더보기 버튼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(1-11)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첨부파일 등록 케이스 추가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(1-8)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5371718" y="3661980"/>
            <a:ext cx="2668498" cy="248277"/>
          </a:xfrm>
          <a:prstGeom prst="roundRect">
            <a:avLst>
              <a:gd name="adj" fmla="val 5506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395413" y="3681124"/>
            <a:ext cx="2068739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 smtClean="0">
                <a:latin typeface="+mn-ea"/>
              </a:rPr>
              <a:t>파일명을 최대 </a:t>
            </a:r>
            <a:r>
              <a:rPr lang="en-US" altLang="ko-KR" sz="600" dirty="0" smtClean="0">
                <a:latin typeface="+mn-ea"/>
              </a:rPr>
              <a:t>20</a:t>
            </a:r>
            <a:r>
              <a:rPr lang="ko-KR" altLang="en-US" sz="600" dirty="0" smtClean="0">
                <a:latin typeface="+mn-ea"/>
              </a:rPr>
              <a:t>자 노출후 말줄임</a:t>
            </a:r>
            <a:r>
              <a:rPr lang="en-US" altLang="ko-KR" sz="600" dirty="0" smtClean="0">
                <a:latin typeface="+mn-ea"/>
              </a:rPr>
              <a:t>……jpeg </a:t>
            </a:r>
            <a:endParaRPr lang="en-US" altLang="ko-KR" sz="600" dirty="0">
              <a:latin typeface="+mn-ea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7759589" y="3633292"/>
            <a:ext cx="230832" cy="298480"/>
            <a:chOff x="4028034" y="1802015"/>
            <a:chExt cx="230832" cy="298480"/>
          </a:xfrm>
        </p:grpSpPr>
        <p:sp>
          <p:nvSpPr>
            <p:cNvPr id="100" name="TextBox 99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168" y="35686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26" y="56873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371718" y="3959462"/>
            <a:ext cx="2668498" cy="248277"/>
          </a:xfrm>
          <a:prstGeom prst="roundRect">
            <a:avLst>
              <a:gd name="adj" fmla="val 5506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5395413" y="3978606"/>
            <a:ext cx="2068739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 smtClean="0">
                <a:latin typeface="+mn-ea"/>
              </a:rPr>
              <a:t>파일명을 최대 </a:t>
            </a:r>
            <a:r>
              <a:rPr lang="en-US" altLang="ko-KR" sz="600" dirty="0" smtClean="0">
                <a:latin typeface="+mn-ea"/>
              </a:rPr>
              <a:t>20</a:t>
            </a:r>
            <a:r>
              <a:rPr lang="ko-KR" altLang="en-US" sz="600" dirty="0" smtClean="0">
                <a:latin typeface="+mn-ea"/>
              </a:rPr>
              <a:t>자 노출후 말줄임</a:t>
            </a:r>
            <a:r>
              <a:rPr lang="en-US" altLang="ko-KR" sz="600" dirty="0" smtClean="0">
                <a:latin typeface="+mn-ea"/>
              </a:rPr>
              <a:t>……jpeg </a:t>
            </a:r>
            <a:endParaRPr lang="en-US" altLang="ko-KR" sz="600" dirty="0">
              <a:latin typeface="+mn-ea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7759589" y="3930774"/>
            <a:ext cx="230832" cy="298480"/>
            <a:chOff x="4028034" y="1802015"/>
            <a:chExt cx="230832" cy="298480"/>
          </a:xfrm>
        </p:grpSpPr>
        <p:sp>
          <p:nvSpPr>
            <p:cNvPr id="107" name="TextBox 106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348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96466" y="7885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공지사항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12018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042" y="764704"/>
            <a:ext cx="622595" cy="24331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782634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554288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53446" y="1174622"/>
            <a:ext cx="2622292" cy="2896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DSKFSAK</a:t>
            </a:r>
            <a:endParaRPr lang="ko-KR" altLang="en-US" sz="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Picture 2" descr="icon_main2_fixed_search.png (100×1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628" y="1226395"/>
            <a:ext cx="191125" cy="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66278" y="1576239"/>
            <a:ext cx="323678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전체</a:t>
            </a:r>
            <a:r>
              <a:rPr lang="en-US" altLang="ko-KR" sz="800" dirty="0" smtClean="0">
                <a:latin typeface="+mn-ea"/>
              </a:rPr>
              <a:t>   </a:t>
            </a:r>
            <a:r>
              <a:rPr lang="ko-KR" altLang="en-US" sz="800" dirty="0" smtClean="0">
                <a:latin typeface="+mn-ea"/>
              </a:rPr>
              <a:t>고객센터   매장공지   배송공지   쇼핑몰공지   이벤트공지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25904" y="1845157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11424" y="1845157"/>
            <a:ext cx="3162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6278" y="2013413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총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ko-KR" altLang="en-US" sz="800" dirty="0" smtClean="0">
                <a:latin typeface="+mn-ea"/>
              </a:rPr>
              <a:t>개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2018" y="2866376"/>
            <a:ext cx="2984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찾으시는 내용이 없습니다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44328"/>
              </p:ext>
            </p:extLst>
          </p:nvPr>
        </p:nvGraphicFramePr>
        <p:xfrm>
          <a:off x="9000565" y="44624"/>
          <a:ext cx="3152540" cy="2603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없음 케이스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401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46910" y="1027034"/>
            <a:ext cx="2010487" cy="415498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800" dirty="0" smtClean="0"/>
              <a:t>자기주식 취득 안내 </a:t>
            </a:r>
            <a:r>
              <a:rPr lang="ko-KR" altLang="en-US" sz="800" dirty="0" err="1" smtClean="0"/>
              <a:t>정정공고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자기주식 취득 안내 공고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주주확정기준일 공고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이니스프리 </a:t>
            </a:r>
            <a:r>
              <a:rPr lang="en-US" altLang="ko-KR" sz="800" dirty="0" smtClean="0"/>
              <a:t>2022</a:t>
            </a:r>
            <a:r>
              <a:rPr lang="ko-KR" altLang="en-US" sz="800" dirty="0" smtClean="0"/>
              <a:t>년도 </a:t>
            </a:r>
            <a:r>
              <a:rPr lang="ko-KR" altLang="en-US" sz="800" dirty="0" err="1" smtClean="0"/>
              <a:t>재무상태표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기준일 및 주주명부 </a:t>
            </a:r>
            <a:r>
              <a:rPr lang="ko-KR" altLang="en-US" sz="800" dirty="0" err="1" smtClean="0"/>
              <a:t>폐쇄기간</a:t>
            </a:r>
            <a:r>
              <a:rPr lang="ko-KR" altLang="en-US" sz="800" dirty="0" smtClean="0"/>
              <a:t> 설정 공고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이니스프리 </a:t>
            </a:r>
            <a:r>
              <a:rPr lang="en-US" altLang="ko-KR" sz="800" dirty="0" smtClean="0"/>
              <a:t>2021</a:t>
            </a:r>
            <a:r>
              <a:rPr lang="ko-KR" altLang="en-US" sz="800" dirty="0" smtClean="0"/>
              <a:t>년도 </a:t>
            </a:r>
            <a:r>
              <a:rPr lang="ko-KR" altLang="en-US" sz="800" dirty="0" err="1" smtClean="0"/>
              <a:t>재무상태표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외부감사인 </a:t>
            </a:r>
            <a:r>
              <a:rPr lang="ko-KR" altLang="en-US" sz="800" dirty="0" err="1" smtClean="0"/>
              <a:t>선임공고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이니스프리  </a:t>
            </a:r>
            <a:r>
              <a:rPr lang="en-US" altLang="ko-KR" sz="800" dirty="0" smtClean="0"/>
              <a:t>2020</a:t>
            </a:r>
            <a:r>
              <a:rPr lang="ko-KR" altLang="en-US" sz="800" dirty="0" smtClean="0"/>
              <a:t>년도 </a:t>
            </a:r>
            <a:r>
              <a:rPr lang="ko-KR" altLang="en-US" sz="800" dirty="0" err="1" smtClean="0"/>
              <a:t>재무상태표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이니스프리  </a:t>
            </a:r>
            <a:r>
              <a:rPr lang="en-US" altLang="ko-KR" sz="800" dirty="0" smtClean="0"/>
              <a:t>2019</a:t>
            </a:r>
            <a:r>
              <a:rPr lang="ko-KR" altLang="en-US" sz="800" dirty="0" smtClean="0"/>
              <a:t>년도 </a:t>
            </a:r>
            <a:r>
              <a:rPr lang="ko-KR" altLang="en-US" sz="800" dirty="0" err="1" smtClean="0"/>
              <a:t>재무상태표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이니스프리  </a:t>
            </a:r>
            <a:r>
              <a:rPr lang="en-US" altLang="ko-KR" sz="800" dirty="0" smtClean="0"/>
              <a:t>2018</a:t>
            </a:r>
            <a:r>
              <a:rPr lang="ko-KR" altLang="en-US" sz="800" dirty="0" smtClean="0"/>
              <a:t>년도 </a:t>
            </a:r>
            <a:r>
              <a:rPr lang="ko-KR" altLang="en-US" sz="800" dirty="0" err="1" smtClean="0"/>
              <a:t>재무상태표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외부감사인 </a:t>
            </a:r>
            <a:r>
              <a:rPr lang="ko-KR" altLang="en-US" sz="800" dirty="0" err="1" smtClean="0"/>
              <a:t>선임공고</a:t>
            </a:r>
            <a:endParaRPr lang="en-US" altLang="ko-KR" sz="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전자공고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IN_MO_MYP_01_93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1214" y="7885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전자공고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585158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06536" y="1496309"/>
            <a:ext cx="2985208" cy="3284188"/>
            <a:chOff x="806536" y="1496309"/>
            <a:chExt cx="2848471" cy="328418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806536" y="1496309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06536" y="1863277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06536" y="2219895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06536" y="2586863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06536" y="2954199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806536" y="3321167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06536" y="3683092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806536" y="4050060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806536" y="4413529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806536" y="4780497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408033" y="1159002"/>
            <a:ext cx="230832" cy="298480"/>
            <a:chOff x="4028034" y="1802015"/>
            <a:chExt cx="230832" cy="298480"/>
          </a:xfrm>
        </p:grpSpPr>
        <p:sp>
          <p:nvSpPr>
            <p:cNvPr id="28" name="TextBox 27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408033" y="1531008"/>
            <a:ext cx="230832" cy="298480"/>
            <a:chOff x="4028034" y="1802015"/>
            <a:chExt cx="230832" cy="298480"/>
          </a:xfrm>
        </p:grpSpPr>
        <p:sp>
          <p:nvSpPr>
            <p:cNvPr id="31" name="TextBox 30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3408033" y="1895772"/>
            <a:ext cx="230832" cy="298480"/>
            <a:chOff x="4028034" y="1802015"/>
            <a:chExt cx="230832" cy="298480"/>
          </a:xfrm>
        </p:grpSpPr>
        <p:sp>
          <p:nvSpPr>
            <p:cNvPr id="34" name="TextBox 33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3408033" y="2249566"/>
            <a:ext cx="230832" cy="298480"/>
            <a:chOff x="4028034" y="1802015"/>
            <a:chExt cx="230832" cy="298480"/>
          </a:xfrm>
        </p:grpSpPr>
        <p:sp>
          <p:nvSpPr>
            <p:cNvPr id="37" name="TextBox 36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3408033" y="2622429"/>
            <a:ext cx="230832" cy="298480"/>
            <a:chOff x="4028034" y="1802015"/>
            <a:chExt cx="230832" cy="298480"/>
          </a:xfrm>
        </p:grpSpPr>
        <p:sp>
          <p:nvSpPr>
            <p:cNvPr id="40" name="TextBox 39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3408033" y="2976223"/>
            <a:ext cx="230832" cy="298480"/>
            <a:chOff x="4028034" y="1802015"/>
            <a:chExt cx="230832" cy="298480"/>
          </a:xfrm>
        </p:grpSpPr>
        <p:sp>
          <p:nvSpPr>
            <p:cNvPr id="43" name="TextBox 42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3408033" y="3340577"/>
            <a:ext cx="230832" cy="298480"/>
            <a:chOff x="4028034" y="1802015"/>
            <a:chExt cx="230832" cy="298480"/>
          </a:xfrm>
        </p:grpSpPr>
        <p:sp>
          <p:nvSpPr>
            <p:cNvPr id="46" name="TextBox 45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3408033" y="3719086"/>
            <a:ext cx="230832" cy="298480"/>
            <a:chOff x="4028034" y="1802015"/>
            <a:chExt cx="230832" cy="298480"/>
          </a:xfrm>
        </p:grpSpPr>
        <p:sp>
          <p:nvSpPr>
            <p:cNvPr id="49" name="TextBox 48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3408033" y="4081783"/>
            <a:ext cx="230832" cy="298480"/>
            <a:chOff x="4028034" y="1802015"/>
            <a:chExt cx="230832" cy="298480"/>
          </a:xfrm>
        </p:grpSpPr>
        <p:sp>
          <p:nvSpPr>
            <p:cNvPr id="52" name="TextBox 51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3408033" y="4451724"/>
            <a:ext cx="230832" cy="298480"/>
            <a:chOff x="4028034" y="1802015"/>
            <a:chExt cx="230832" cy="298480"/>
          </a:xfrm>
        </p:grpSpPr>
        <p:sp>
          <p:nvSpPr>
            <p:cNvPr id="55" name="TextBox 54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3408033" y="4820645"/>
            <a:ext cx="230832" cy="298480"/>
            <a:chOff x="4028034" y="1802015"/>
            <a:chExt cx="230832" cy="298480"/>
          </a:xfrm>
        </p:grpSpPr>
        <p:sp>
          <p:nvSpPr>
            <p:cNvPr id="58" name="TextBox 57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직선 연결선 71"/>
          <p:cNvCxnSpPr/>
          <p:nvPr/>
        </p:nvCxnSpPr>
        <p:spPr>
          <a:xfrm>
            <a:off x="806536" y="6624841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28039"/>
              </p:ext>
            </p:extLst>
          </p:nvPr>
        </p:nvGraphicFramePr>
        <p:xfrm>
          <a:off x="9000565" y="44624"/>
          <a:ext cx="3152540" cy="1900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전자공고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: CS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전자공고관리</a:t>
                      </a:r>
                      <a:endParaRPr lang="en-US" altLang="ko-KR" sz="800" b="0" i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 정렬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페이징처리 없음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 처리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 이상일 경우 말줄임처리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또는 우측 다운로드 아이콘 클릭시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연결링크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호출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 앱 밖으로 이동하여 링크 호출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전자공고 없음 케이스</a:t>
                      </a:r>
                      <a:endParaRPr lang="en-US" altLang="ko-KR" sz="800" b="1" i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더보기 버튼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초과인 경우에만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조회하여 목록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063522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9189422" y="4135929"/>
            <a:ext cx="22289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등록된 </a:t>
            </a:r>
            <a:r>
              <a:rPr lang="ko-KR" altLang="en-US" sz="800" dirty="0" err="1" smtClean="0"/>
              <a:t>전자공고가</a:t>
            </a:r>
            <a:r>
              <a:rPr lang="ko-KR" altLang="en-US" sz="800" dirty="0" smtClean="0"/>
              <a:t> 없습니다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858081"/>
              </p:ext>
            </p:extLst>
          </p:nvPr>
        </p:nvGraphicFramePr>
        <p:xfrm>
          <a:off x="9192344" y="3355120"/>
          <a:ext cx="2226058" cy="1857809"/>
        </p:xfrm>
        <a:graphic>
          <a:graphicData uri="http://schemas.openxmlformats.org/drawingml/2006/table">
            <a:tbl>
              <a:tblPr/>
              <a:tblGrid>
                <a:gridCol w="22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7809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9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443" marR="53443" marT="26721" marB="2672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423" y="32738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89609" y="5771652"/>
            <a:ext cx="2599773" cy="36004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더보기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26" y="56873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8539" y="526702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78578"/>
              </p:ext>
            </p:extLst>
          </p:nvPr>
        </p:nvGraphicFramePr>
        <p:xfrm>
          <a:off x="10264727" y="-4045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V0.91 06/03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더보기 버튼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(1-11)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16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마이페이지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IN_MO_MYP_01_02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7592" y="6077093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6119" y="2492896"/>
            <a:ext cx="2844597" cy="66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1796" y="2702257"/>
            <a:ext cx="13344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주문내역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86190" y="2710219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8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73577" y="243990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33869"/>
              </p:ext>
            </p:extLst>
          </p:nvPr>
        </p:nvGraphicFramePr>
        <p:xfrm>
          <a:off x="861377" y="3591389"/>
          <a:ext cx="2837175" cy="2436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762">
                  <a:extLst>
                    <a:ext uri="{9D8B030D-6E8A-4147-A177-3AD203B41FA5}">
                      <a16:colId xmlns:a16="http://schemas.microsoft.com/office/drawing/2014/main" val="8880737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183958223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반품내역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599217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9057303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564593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3277521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찜한제품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38031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450559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349221"/>
                  </a:ext>
                </a:extLst>
              </a:tr>
            </a:tbl>
          </a:graphicData>
        </a:graphic>
      </p:graphicFrame>
      <p:sp>
        <p:nvSpPr>
          <p:cNvPr id="1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2770" y="5957725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15734"/>
              </p:ext>
            </p:extLst>
          </p:nvPr>
        </p:nvGraphicFramePr>
        <p:xfrm>
          <a:off x="5297164" y="736816"/>
          <a:ext cx="2837175" cy="4525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762">
                  <a:extLst>
                    <a:ext uri="{9D8B030D-6E8A-4147-A177-3AD203B41FA5}">
                      <a16:colId xmlns:a16="http://schemas.microsoft.com/office/drawing/2014/main" val="297560844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097279666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984169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공병수거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현황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24089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스마트영수증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41942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수정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541585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41153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환불계좌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587728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원클릭결제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카드관리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50178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마이샵 관리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46956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개인정보이용내역                         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965157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228470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자주하는 질문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62809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760397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매장찾기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9354995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5271620" y="5365069"/>
            <a:ext cx="2849875" cy="712024"/>
            <a:chOff x="5271620" y="5007889"/>
            <a:chExt cx="2849875" cy="712024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1620" y="5007889"/>
              <a:ext cx="2849875" cy="712024"/>
              <a:chOff x="201628" y="4874241"/>
              <a:chExt cx="2849875" cy="860153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201628" y="4883199"/>
                <a:ext cx="2849875" cy="85119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51144" y="4874241"/>
                <a:ext cx="1938351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900" b="1" dirty="0" smtClean="0"/>
                  <a:t>고객센터  </a:t>
                </a:r>
                <a:r>
                  <a:rPr lang="en-US" altLang="ko-KR" sz="900" b="1" dirty="0" smtClean="0"/>
                  <a:t>&gt;</a:t>
                </a:r>
                <a:endParaRPr lang="en-US" altLang="ko-KR" sz="9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050" dirty="0" smtClean="0"/>
                  <a:t>   </a:t>
                </a:r>
                <a:r>
                  <a:rPr lang="en-US" altLang="ko-KR" sz="1050" u="sng" dirty="0" smtClean="0"/>
                  <a:t>080-380-0114</a:t>
                </a:r>
                <a:r>
                  <a:rPr lang="en-US" altLang="ko-KR" sz="1050" dirty="0" smtClean="0"/>
                  <a:t> </a:t>
                </a:r>
                <a:r>
                  <a:rPr lang="en-US" altLang="ko-KR" sz="700" dirty="0" smtClean="0"/>
                  <a:t>(</a:t>
                </a:r>
                <a:r>
                  <a:rPr lang="ko-KR" altLang="en-US" sz="700" dirty="0"/>
                  <a:t>수신자 요금부담</a:t>
                </a:r>
                <a:r>
                  <a:rPr lang="en-US" altLang="ko-KR" sz="700" dirty="0"/>
                  <a:t>)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51144" y="5367045"/>
                <a:ext cx="17668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운영시간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월</a:t>
                </a:r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~</a:t>
                </a:r>
                <a:r>
                  <a: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금요일 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9:00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~PM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6:00</a:t>
                </a:r>
                <a:endPara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14" name="Picture 2" descr="Call, contact, incoming, phone, ringer, ringing, telepho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7484" y="5414219"/>
              <a:ext cx="118541" cy="11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직사각형 17"/>
          <p:cNvSpPr/>
          <p:nvPr/>
        </p:nvSpPr>
        <p:spPr>
          <a:xfrm>
            <a:off x="5229909" y="6437285"/>
            <a:ext cx="2971683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29909" y="6121973"/>
            <a:ext cx="297180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65308"/>
            <a:ext cx="195171" cy="18866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22973" y="742348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spc="-150" dirty="0" smtClean="0">
                <a:latin typeface="+mn-ea"/>
              </a:rPr>
              <a:t>마이페이지</a:t>
            </a:r>
            <a:endParaRPr lang="ko-KR" altLang="en-US" sz="1050" b="1" spc="-150" dirty="0"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295644" y="744756"/>
            <a:ext cx="456176" cy="231262"/>
            <a:chOff x="2425249" y="890065"/>
            <a:chExt cx="456176" cy="231262"/>
          </a:xfrm>
        </p:grpSpPr>
        <p:pic>
          <p:nvPicPr>
            <p:cNvPr id="23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그룹 23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5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560" y="707646"/>
            <a:ext cx="234615" cy="3006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93256" y="1396104"/>
            <a:ext cx="27744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solidFill>
                  <a:srgbClr val="00B858"/>
                </a:solidFill>
                <a:latin typeface="+mn-ea"/>
              </a:rPr>
              <a:t>그린티클럽</a:t>
            </a:r>
            <a:r>
              <a:rPr lang="ko-KR" altLang="en-US" sz="800" dirty="0" smtClean="0">
                <a:latin typeface="+mn-ea"/>
              </a:rPr>
              <a:t> 멤버시네요</a:t>
            </a:r>
            <a:r>
              <a:rPr lang="en-US" altLang="ko-KR" sz="800" dirty="0" smtClean="0">
                <a:latin typeface="+mn-ea"/>
              </a:rPr>
              <a:t>! </a:t>
            </a:r>
            <a:r>
              <a:rPr lang="ko-KR" altLang="en-US" sz="800" dirty="0" smtClean="0">
                <a:latin typeface="+mn-ea"/>
              </a:rPr>
              <a:t>멤버십 혜택을 확인해보세요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en-US" altLang="ko-KR" sz="800" b="1" dirty="0">
                <a:latin typeface="+mn-ea"/>
              </a:rPr>
              <a:t>&gt;</a:t>
            </a:r>
            <a:r>
              <a:rPr lang="en-US" altLang="ko-KR" sz="800" dirty="0" smtClean="0">
                <a:latin typeface="+mn-ea"/>
              </a:rPr>
              <a:t> 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92612" y="2107166"/>
            <a:ext cx="2805939" cy="32780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chemeClr val="bg1"/>
                </a:solidFill>
              </a:rPr>
              <a:t>작성 가능한 리뷰  </a:t>
            </a:r>
            <a:r>
              <a:rPr lang="en-US" altLang="ko-KR" sz="800" b="1" spc="-150" dirty="0" smtClean="0">
                <a:solidFill>
                  <a:schemeClr val="bg1"/>
                </a:solidFill>
              </a:rPr>
              <a:t>4</a:t>
            </a:r>
            <a:r>
              <a:rPr lang="ko-KR" altLang="en-US" sz="800" spc="-150" dirty="0" smtClean="0">
                <a:solidFill>
                  <a:schemeClr val="bg1"/>
                </a:solidFill>
              </a:rPr>
              <a:t>건</a:t>
            </a:r>
            <a:endParaRPr lang="ko-KR" altLang="en-US" sz="800" spc="-150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98711" y="1161729"/>
            <a:ext cx="2361790" cy="246221"/>
            <a:chOff x="889046" y="1105610"/>
            <a:chExt cx="2361790" cy="246221"/>
          </a:xfrm>
        </p:grpSpPr>
        <p:sp>
          <p:nvSpPr>
            <p:cNvPr id="31" name="직사각형 30"/>
            <p:cNvSpPr/>
            <p:nvPr/>
          </p:nvSpPr>
          <p:spPr>
            <a:xfrm>
              <a:off x="889046" y="1105610"/>
              <a:ext cx="23617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b="1" dirty="0" err="1" smtClean="0">
                  <a:latin typeface="+mn-ea"/>
                </a:rPr>
                <a:t>주소희님</a:t>
              </a:r>
              <a:r>
                <a:rPr lang="en-US" altLang="ko-KR" sz="1000" b="1" dirty="0" smtClean="0">
                  <a:latin typeface="+mn-ea"/>
                </a:rPr>
                <a:t>,</a:t>
              </a:r>
              <a:r>
                <a:rPr lang="ko-KR" altLang="en-US" sz="1000" b="1" dirty="0" smtClean="0">
                  <a:latin typeface="+mn-ea"/>
                </a:rPr>
                <a:t> 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2" name="사각형 설명선 31"/>
            <p:cNvSpPr/>
            <p:nvPr/>
          </p:nvSpPr>
          <p:spPr>
            <a:xfrm>
              <a:off x="1565474" y="1162122"/>
              <a:ext cx="366610" cy="110552"/>
            </a:xfrm>
            <a:prstGeom prst="wedgeRectCallout">
              <a:avLst>
                <a:gd name="adj1" fmla="val -16335"/>
                <a:gd name="adj2" fmla="val 48715"/>
              </a:avLst>
            </a:prstGeom>
            <a:solidFill>
              <a:schemeClr val="bg1"/>
            </a:solidFill>
            <a:ln w="6350">
              <a:solidFill>
                <a:srgbClr val="00C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700" dirty="0">
                  <a:solidFill>
                    <a:srgbClr val="29BC70"/>
                  </a:solidFill>
                </a:rPr>
                <a:t>임직원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460217" y="5652014"/>
            <a:ext cx="410413" cy="225258"/>
            <a:chOff x="9233919" y="3812353"/>
            <a:chExt cx="410413" cy="22525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9233919" y="3812353"/>
              <a:ext cx="410413" cy="22525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7"/>
            <a:srcRect l="-719" t="1" r="77219" b="69163"/>
            <a:stretch/>
          </p:blipFill>
          <p:spPr>
            <a:xfrm>
              <a:off x="9262959" y="3843561"/>
              <a:ext cx="282201" cy="147384"/>
            </a:xfrm>
            <a:prstGeom prst="rect">
              <a:avLst/>
            </a:prstGeom>
          </p:spPr>
        </p:pic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30003"/>
              </p:ext>
            </p:extLst>
          </p:nvPr>
        </p:nvGraphicFramePr>
        <p:xfrm>
          <a:off x="3790469" y="5575506"/>
          <a:ext cx="361315" cy="348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161968667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62530"/>
                  </a:ext>
                </a:extLst>
              </a:tr>
            </a:tbl>
          </a:graphicData>
        </a:graphic>
      </p:graphicFrame>
      <p:cxnSp>
        <p:nvCxnSpPr>
          <p:cNvPr id="41" name="직선 연결선 40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53955" y="3567338"/>
            <a:ext cx="2844597" cy="66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883565" y="1613151"/>
            <a:ext cx="2828280" cy="454857"/>
            <a:chOff x="883565" y="1613151"/>
            <a:chExt cx="2436582" cy="495159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883565" y="1619386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 smtClean="0">
                  <a:solidFill>
                    <a:schemeClr val="tx1"/>
                  </a:solidFill>
                </a:rPr>
                <a:t>뷰티포인트</a:t>
              </a:r>
              <a:endParaRPr lang="en-US" altLang="ko-KR" sz="800" spc="-150" dirty="0" smtClean="0">
                <a:solidFill>
                  <a:schemeClr val="tx1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100,000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P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542175" y="1614623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>
                  <a:solidFill>
                    <a:schemeClr val="tx1"/>
                  </a:solidFill>
                </a:rPr>
                <a:t>공병수거</a:t>
              </a:r>
              <a:r>
                <a:rPr lang="ko-KR" altLang="en-US" sz="800" spc="-150" dirty="0">
                  <a:solidFill>
                    <a:schemeClr val="tx1"/>
                  </a:solidFill>
                </a:rPr>
                <a:t> 현황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10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개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717557" y="1613151"/>
              <a:ext cx="777972" cy="488924"/>
            </a:xfrm>
            <a:prstGeom prst="roundRect">
              <a:avLst>
                <a:gd name="adj" fmla="val 11205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spc="-150" dirty="0" err="1" smtClean="0">
                  <a:solidFill>
                    <a:schemeClr val="tx1"/>
                  </a:solidFill>
                </a:rPr>
                <a:t>보유쿠폰</a:t>
              </a:r>
              <a:endParaRPr lang="en-US" altLang="ko-KR" sz="800" b="1" dirty="0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prstClr val="black"/>
                  </a:solidFill>
                </a:rPr>
                <a:t>4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장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타원 47"/>
          <p:cNvSpPr/>
          <p:nvPr/>
        </p:nvSpPr>
        <p:spPr>
          <a:xfrm>
            <a:off x="2638536" y="1643904"/>
            <a:ext cx="60470" cy="60470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2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2983554" y="2177225"/>
            <a:ext cx="537152" cy="177196"/>
          </a:xfrm>
          <a:prstGeom prst="roundRect">
            <a:avLst>
              <a:gd name="adj" fmla="val 46057"/>
            </a:avLst>
          </a:prstGeom>
          <a:solidFill>
            <a:schemeClr val="bg1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rgbClr val="29BC70"/>
                </a:solidFill>
              </a:rPr>
              <a:t>+2,400P</a:t>
            </a:r>
            <a:endParaRPr lang="ko-KR" altLang="en-US" sz="700" b="1" dirty="0">
              <a:solidFill>
                <a:srgbClr val="29BC7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78097" y="2144527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309242" y="3199559"/>
            <a:ext cx="2811497" cy="301449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801316" y="2943319"/>
            <a:ext cx="2895560" cy="742501"/>
            <a:chOff x="988195" y="2943319"/>
            <a:chExt cx="2895560" cy="742501"/>
          </a:xfrm>
        </p:grpSpPr>
        <p:grpSp>
          <p:nvGrpSpPr>
            <p:cNvPr id="57" name="그룹 56"/>
            <p:cNvGrpSpPr/>
            <p:nvPr/>
          </p:nvGrpSpPr>
          <p:grpSpPr>
            <a:xfrm>
              <a:off x="988195" y="2943319"/>
              <a:ext cx="2890798" cy="742501"/>
              <a:chOff x="3197582" y="3605212"/>
              <a:chExt cx="3620358" cy="742501"/>
            </a:xfrm>
            <a:noFill/>
          </p:grpSpPr>
          <p:sp>
            <p:nvSpPr>
              <p:cNvPr id="69" name="직사각형 68"/>
              <p:cNvSpPr/>
              <p:nvPr/>
            </p:nvSpPr>
            <p:spPr>
              <a:xfrm>
                <a:off x="3197582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752491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358299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924140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556122" y="360584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6166885" y="3605212"/>
                <a:ext cx="651055" cy="74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041404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주문접수</a:t>
              </a:r>
              <a:endParaRPr lang="ko-KR" altLang="en-US" sz="800" spc="-15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56744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결제완료</a:t>
              </a:r>
              <a:endParaRPr lang="ko-KR" altLang="en-US" sz="800" spc="-1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76669" y="3222441"/>
              <a:ext cx="6014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err="1" smtClean="0"/>
                <a:t>제품준비중</a:t>
              </a:r>
              <a:endParaRPr lang="ko-KR" altLang="en-US" sz="800" spc="-15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9040" y="3222441"/>
              <a:ext cx="4347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smtClean="0"/>
                <a:t>배송중</a:t>
              </a:r>
              <a:endParaRPr lang="ko-KR" altLang="en-US" sz="800" spc="-1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89853" y="3222441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배송완료</a:t>
              </a:r>
              <a:endParaRPr lang="ko-KR" altLang="en-US" sz="800" spc="-15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324336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808408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308717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55617" y="2977975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69591" y="2962404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>
                  <a:solidFill>
                    <a:prstClr val="black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sz="1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65663" y="3227784"/>
              <a:ext cx="518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구매확정</a:t>
              </a:r>
              <a:endParaRPr lang="ko-KR" altLang="en-US" sz="800" spc="-150" dirty="0"/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69244"/>
              </p:ext>
            </p:extLst>
          </p:nvPr>
        </p:nvGraphicFramePr>
        <p:xfrm>
          <a:off x="9000565" y="15619"/>
          <a:ext cx="3152540" cy="2882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마이샵관리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탭 시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마이샵관리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페이지로 이동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195" y="30915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266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마이샵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IN_MO_MYP_01_85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1214" y="78859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 관리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7383" y="1338134"/>
            <a:ext cx="30143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/>
              <a:t>마이샵이란</a:t>
            </a:r>
            <a:r>
              <a:rPr lang="en-US" altLang="ko-KR" sz="1200" b="1" dirty="0" smtClean="0"/>
              <a:t>? 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7383" y="1607888"/>
            <a:ext cx="30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내가 선택하는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나의 단골매장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으로 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내 단골 매장 서비스 소식을 받아보실 수 있습니다</a:t>
            </a:r>
            <a:r>
              <a:rPr lang="en-US" altLang="ko-KR" sz="800" dirty="0" smtClean="0"/>
              <a:t>. 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5199254" y="1064366"/>
            <a:ext cx="29849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3702" y="78859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 관리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199254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78" y="764704"/>
            <a:ext cx="622595" cy="243314"/>
          </a:xfrm>
          <a:prstGeom prst="rect">
            <a:avLst/>
          </a:prstGeom>
        </p:spPr>
      </p:pic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63295"/>
              </p:ext>
            </p:extLst>
          </p:nvPr>
        </p:nvGraphicFramePr>
        <p:xfrm>
          <a:off x="9000565" y="15619"/>
          <a:ext cx="3152540" cy="52007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마이샵관리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매장찾기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마이샵관리로 페이지명 변경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로그인 회원만 진입 가능한 페이지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마이샵은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 이상 등록 불가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마이샵 등록후 한달내 변경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삭제 불가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단 폐점 매장은 항시 삭제 가능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검색페이지로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 없는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장바구니로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스크롤다운시 고정영역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파란박스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1-4)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영역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내가 등록한 마이샵정보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폐점 안내문구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폐점 매장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운영매장과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동일정보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노출하되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 뒤에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폐점매장 케이스에만 삭제 버튼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삭제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삭제확인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전화걸기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단말지원 통화하기 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미등록 케이스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노란색 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마이샵등록하기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(2-7)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2-7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등록하기 버튼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위치서비스 허용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또는 마이샵 등록하기 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최초동의 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 참고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┖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미동의 설정 상태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등록하기 팝업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매장검색 영역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등록하기 팝업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매장검색 영역 정의 참고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sng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61717"/>
                  </a:ext>
                </a:extLst>
              </a:tr>
            </a:tbl>
          </a:graphicData>
        </a:graphic>
      </p:graphicFrame>
      <p:sp>
        <p:nvSpPr>
          <p:cNvPr id="10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119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977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5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89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15195" y="2103323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35985" y="2144181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935984" y="2445921"/>
            <a:ext cx="2716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이마트</a:t>
            </a:r>
            <a:r>
              <a:rPr lang="en-US" altLang="ko-KR" sz="1100" b="1" dirty="0" smtClean="0"/>
              <a:t>_IF</a:t>
            </a:r>
            <a:r>
              <a:rPr lang="ko-KR" altLang="en-US" sz="1100" b="1" dirty="0" smtClean="0"/>
              <a:t>화정점</a:t>
            </a:r>
            <a:endParaRPr lang="ko-KR" altLang="en-US" sz="11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935985" y="2711255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경기도 고양시 덕양구 백양로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79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최대한줄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77383" y="3116786"/>
            <a:ext cx="3014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마이샵은 등록일 기준으로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년 내 변경이 불가합니다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 변경을 원하시면 고객센터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(080-380-0114)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 문의해주세요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  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폐점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폐쇄점 매장의 경우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버튼 클릭 시 삭제되며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 삭제 후 마이샵 재등록이 가능합니다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790562" y="3994178"/>
            <a:ext cx="2984978" cy="6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935984" y="4210737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검색</a:t>
            </a:r>
            <a:endParaRPr lang="ko-KR" altLang="en-US" sz="900" b="1" dirty="0"/>
          </a:p>
        </p:txBody>
      </p:sp>
      <p:sp>
        <p:nvSpPr>
          <p:cNvPr id="1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14000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192083" y="1338134"/>
            <a:ext cx="30143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/>
              <a:t>마이샵이란</a:t>
            </a:r>
            <a:r>
              <a:rPr lang="en-US" altLang="ko-KR" sz="1200" b="1" dirty="0" smtClean="0"/>
              <a:t>? </a:t>
            </a:r>
            <a:endParaRPr lang="ko-KR" altLang="en-US" sz="12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5192083" y="1607888"/>
            <a:ext cx="30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내가 선택하는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나의 단골매장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으로 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내 단골 매장 서비스 소식을 받아보실 수 있습니다</a:t>
            </a:r>
            <a:r>
              <a:rPr lang="en-US" altLang="ko-KR" sz="800" dirty="0" smtClean="0"/>
              <a:t>. </a:t>
            </a:r>
          </a:p>
        </p:txBody>
      </p:sp>
      <p:sp>
        <p:nvSpPr>
          <p:cNvPr id="14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329895" y="2102381"/>
            <a:ext cx="2740944" cy="38766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마이샵 등록하기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14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329895" y="2599964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350685" y="2683096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50685" y="3025325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등록된 매장이 없습니다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5219948" y="3777619"/>
            <a:ext cx="2984978" cy="6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5378716" y="3994178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검색</a:t>
            </a:r>
            <a:endParaRPr lang="ko-KR" altLang="en-US" sz="900" b="1" dirty="0"/>
          </a:p>
        </p:txBody>
      </p:sp>
      <p:sp>
        <p:nvSpPr>
          <p:cNvPr id="15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95613" y="4539186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5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284090" y="4539186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5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95613" y="4924803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매장명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846715" y="4924803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6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457808" y="4322627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746285" y="4322627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457808" y="4708244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매장명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308910" y="4708244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2115916" y="2428597"/>
            <a:ext cx="264743" cy="264743"/>
            <a:chOff x="2308364" y="2910402"/>
            <a:chExt cx="264743" cy="264743"/>
          </a:xfrm>
        </p:grpSpPr>
        <p:sp>
          <p:nvSpPr>
            <p:cNvPr id="169" name="타원 168"/>
            <p:cNvSpPr/>
            <p:nvPr/>
          </p:nvSpPr>
          <p:spPr>
            <a:xfrm>
              <a:off x="2308364" y="2910402"/>
              <a:ext cx="264743" cy="26474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 flipH="1">
              <a:off x="2326794" y="2948292"/>
              <a:ext cx="220538" cy="20317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/>
              <a:r>
                <a:rPr lang="en-US" altLang="ko-KR" sz="12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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21" y="20407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079" y="22710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413" y="20477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82" y="52272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12864" y="1098077"/>
            <a:ext cx="2996959" cy="2581926"/>
          </a:xfrm>
          <a:prstGeom prst="rect">
            <a:avLst/>
          </a:prstGeom>
          <a:noFill/>
          <a:ln w="63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07" y="216948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027538" y="5601300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048328" y="5642158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048327" y="5943898"/>
            <a:ext cx="2716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이마트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_IF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화정점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폐점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048328" y="6209232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경기도 고양시 덕양구 백양로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79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최대한줄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1280576" y="5708495"/>
            <a:ext cx="376434" cy="2055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삭제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2083" y="5528505"/>
            <a:ext cx="3014362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검색된 매장이 없습니다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863" y="56059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054" y="55057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90562" y="5722878"/>
            <a:ext cx="3014362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검색된 매장이 없습니다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48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마이샵관리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IN_MO_MYP_01_85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1214" y="78859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마이샵관리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7383" y="1338134"/>
            <a:ext cx="30143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/>
              <a:t>마이샵이란</a:t>
            </a:r>
            <a:r>
              <a:rPr lang="en-US" altLang="ko-KR" sz="1200" b="1" dirty="0" smtClean="0"/>
              <a:t>? 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7383" y="1607888"/>
            <a:ext cx="30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내가 선택하는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나의 단골매장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으로 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내 단골 매장 서비스 소식을 받아보실 수 있습니다</a:t>
            </a:r>
            <a:r>
              <a:rPr lang="en-US" altLang="ko-KR" sz="800" dirty="0" smtClean="0"/>
              <a:t>. 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5199254" y="1064366"/>
            <a:ext cx="29849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3702" y="78859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마이샵관리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199254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78" y="764704"/>
            <a:ext cx="622595" cy="243314"/>
          </a:xfrm>
          <a:prstGeom prst="rect">
            <a:avLst/>
          </a:prstGeom>
        </p:spPr>
      </p:pic>
      <p:sp>
        <p:nvSpPr>
          <p:cNvPr id="10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119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977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5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89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15195" y="2103323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35985" y="2144181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935984" y="2445921"/>
            <a:ext cx="2716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이마트</a:t>
            </a:r>
            <a:r>
              <a:rPr lang="en-US" altLang="ko-KR" sz="1100" b="1" dirty="0" smtClean="0"/>
              <a:t>_IF</a:t>
            </a:r>
            <a:r>
              <a:rPr lang="ko-KR" altLang="en-US" sz="1100" b="1" dirty="0" smtClean="0"/>
              <a:t>화정점</a:t>
            </a:r>
            <a:endParaRPr lang="ko-KR" altLang="en-US" sz="11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935985" y="2711255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경기도 고양시 덕양구 백양로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79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최대한줄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77383" y="3116786"/>
            <a:ext cx="30143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마이샵은 등록일 기준으로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개월 이후 변경이 가능합니다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ts val="1200"/>
              </a:lnSpc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개월 이내 변경을 원하시면 고객센터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(080-380-0114)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로 문의해주세요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  </a:t>
            </a:r>
          </a:p>
          <a:p>
            <a:pPr>
              <a:lnSpc>
                <a:spcPts val="1200"/>
              </a:lnSpc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폐점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폐쇄점 매장의 경우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삭제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버튼 클릭 시 삭제되며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pPr>
              <a:lnSpc>
                <a:spcPts val="1200"/>
              </a:lnSpc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 삭제 후 마이샵 재등록이 가능합니다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90562" y="3994178"/>
            <a:ext cx="2984978" cy="6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935984" y="4210737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안내</a:t>
            </a:r>
            <a:endParaRPr lang="ko-KR" altLang="en-US" sz="900" b="1" dirty="0"/>
          </a:p>
        </p:txBody>
      </p:sp>
      <p:sp>
        <p:nvSpPr>
          <p:cNvPr id="1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14000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192083" y="1338134"/>
            <a:ext cx="30143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/>
              <a:t>마이샵이란</a:t>
            </a:r>
            <a:r>
              <a:rPr lang="en-US" altLang="ko-KR" sz="1200" b="1" dirty="0" smtClean="0"/>
              <a:t>? </a:t>
            </a:r>
            <a:endParaRPr lang="ko-KR" altLang="en-US" sz="12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5192083" y="1607888"/>
            <a:ext cx="30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내가 선택하는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나의 단골매장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으로 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내 단골 매장 서비스 소식을 받아보실 수 있습니다</a:t>
            </a:r>
            <a:r>
              <a:rPr lang="en-US" altLang="ko-KR" sz="800" dirty="0" smtClean="0"/>
              <a:t>. </a:t>
            </a:r>
          </a:p>
        </p:txBody>
      </p:sp>
      <p:sp>
        <p:nvSpPr>
          <p:cNvPr id="14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329895" y="2102381"/>
            <a:ext cx="2740944" cy="38766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마이샵 등록하기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14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329895" y="2599964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350685" y="2683096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50685" y="3025325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등록된 매장이 없습니다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5219948" y="3777619"/>
            <a:ext cx="2984978" cy="6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5378716" y="3994178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안내</a:t>
            </a:r>
            <a:endParaRPr lang="ko-KR" altLang="en-US" sz="900" b="1" dirty="0"/>
          </a:p>
        </p:txBody>
      </p:sp>
      <p:sp>
        <p:nvSpPr>
          <p:cNvPr id="15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95613" y="4539186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5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284090" y="4539186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5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95613" y="4924803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매장명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846715" y="4924803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6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457808" y="4322627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746285" y="4322627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457808" y="4708244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매장명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308910" y="4708244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2115916" y="2428597"/>
            <a:ext cx="264743" cy="264743"/>
            <a:chOff x="2308364" y="2910402"/>
            <a:chExt cx="264743" cy="264743"/>
          </a:xfrm>
        </p:grpSpPr>
        <p:sp>
          <p:nvSpPr>
            <p:cNvPr id="169" name="타원 168"/>
            <p:cNvSpPr/>
            <p:nvPr/>
          </p:nvSpPr>
          <p:spPr>
            <a:xfrm>
              <a:off x="2308364" y="2910402"/>
              <a:ext cx="264743" cy="26474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 flipH="1">
              <a:off x="2326794" y="2948292"/>
              <a:ext cx="220538" cy="20317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/>
              <a:r>
                <a:rPr lang="en-US" altLang="ko-KR" sz="12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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21" y="20407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413" y="20477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12864" y="1098077"/>
            <a:ext cx="2996959" cy="2581926"/>
          </a:xfrm>
          <a:prstGeom prst="rect">
            <a:avLst/>
          </a:prstGeom>
          <a:noFill/>
          <a:ln w="63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07" y="216948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53898"/>
              </p:ext>
            </p:extLst>
          </p:nvPr>
        </p:nvGraphicFramePr>
        <p:xfrm>
          <a:off x="9000565" y="15619"/>
          <a:ext cx="3152540" cy="574392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마이샵관리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매장찾기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마이샵관리로 페이지명 변경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로그인 회원만 진입 가능한 페이지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검색페이지로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 없는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장바구니로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스크롤다운시 고정영역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파란박스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1-4)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영역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내가 등록한 마이샵정보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폐점여부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폐점 매장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운영매장과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동일정보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노출하되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 뒤에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폐점매장 케이스에만 삭제 버튼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폐점매장은 등록일과 무관하게 항시 삭제 가능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(5/30)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삭제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삭제확인팝업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 확인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미등록 케이스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노란색 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마이샵등록하기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(2-7)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2-7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등록하기 버튼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위치서비스 허용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또는 마이샵 등록하기 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최초동의 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 참고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┖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미동의 설정 상태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등록하기 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2-8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메뉴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운영매장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마이샵등록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 후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변경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 참고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운영매장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마이샵등록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 전에는 메뉴 미노출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매장검색 영역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페이지진입시 매장리스트 디폴트 미노출 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매장리스트를 최신등록순 디폴트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등록하기 팝업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매장검색 영역에서 상세 정의 참고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확인완료</a:t>
                      </a:r>
                      <a:r>
                        <a:rPr lang="en-US" altLang="ko-KR" sz="800" b="1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/>
                        <a:t>전체 매장리스트 디폴트 미노출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(5/3)</a:t>
                      </a:r>
                      <a:endParaRPr lang="en-US" altLang="ko-KR" sz="800" b="1" i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위치서비스 미동의시 매장 </a:t>
                      </a:r>
                      <a:r>
                        <a:rPr lang="ko-KR" altLang="en-US" sz="800" b="0" baseline="0" dirty="0" smtClean="0"/>
                        <a:t>최신등록순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endParaRPr lang="en-US" altLang="ko-KR" sz="800" b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6171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 rot="5400000">
            <a:off x="3399876" y="2104814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665" y="20522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00872"/>
              </p:ext>
            </p:extLst>
          </p:nvPr>
        </p:nvGraphicFramePr>
        <p:xfrm>
          <a:off x="10264727" y="-7620"/>
          <a:ext cx="1957415" cy="78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 04/23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메뉴 아이콘 및 정의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(2-8)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매장검색전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전체매장리스트 디폴트 노출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사업 확정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2024300" y="2427109"/>
            <a:ext cx="471300" cy="328595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(4/24)</a:t>
            </a:r>
          </a:p>
          <a:p>
            <a:pPr algn="ctr"/>
            <a:r>
              <a:rPr lang="ko-KR" altLang="en-US" sz="800" b="1" dirty="0" smtClean="0"/>
              <a:t>삭제 </a:t>
            </a:r>
            <a:endParaRPr lang="ko-KR" altLang="en-US" sz="800" b="1" dirty="0"/>
          </a:p>
        </p:txBody>
      </p:sp>
      <p:sp>
        <p:nvSpPr>
          <p:cNvPr id="1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079" y="22710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23596"/>
              </p:ext>
            </p:extLst>
          </p:nvPr>
        </p:nvGraphicFramePr>
        <p:xfrm>
          <a:off x="10264727" y="270120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V0.61 04/24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 전화걸기 삭제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(2-5)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81686"/>
              </p:ext>
            </p:extLst>
          </p:nvPr>
        </p:nvGraphicFramePr>
        <p:xfrm>
          <a:off x="10264727" y="480568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매장리스트 디폴트 정렬 기준 추가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(3)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72" y="42107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882"/>
              </p:ext>
            </p:extLst>
          </p:nvPr>
        </p:nvGraphicFramePr>
        <p:xfrm>
          <a:off x="10264727" y="709942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05/03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매장리스트 전시 방식 변경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디폴트 미노출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790562" y="5723849"/>
            <a:ext cx="30011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검색된 매장이 없습니다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76" name="직사각형 75"/>
          <p:cNvSpPr/>
          <p:nvPr/>
        </p:nvSpPr>
        <p:spPr>
          <a:xfrm>
            <a:off x="5208333" y="5723849"/>
            <a:ext cx="30011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검색된 매장이 없습니다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4150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마이샵 케이스</a:t>
            </a:r>
            <a:endParaRPr lang="ko-KR" altLang="en-US" dirty="0"/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24547" y="1011878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337" y="1052736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5336" y="1354476"/>
            <a:ext cx="2716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이마트</a:t>
            </a:r>
            <a:r>
              <a:rPr lang="en-US" altLang="ko-KR" sz="1100" b="1" dirty="0" smtClean="0"/>
              <a:t>_IF</a:t>
            </a:r>
            <a:r>
              <a:rPr lang="ko-KR" altLang="en-US" sz="1100" b="1" dirty="0" smtClean="0"/>
              <a:t>화정점</a:t>
            </a:r>
            <a:endParaRPr lang="ko-KR" altLang="en-US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5337" y="1619810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경기도 고양시 덕양구 백양로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79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최대한줄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325268" y="1337152"/>
            <a:ext cx="264743" cy="264743"/>
            <a:chOff x="2308364" y="2910402"/>
            <a:chExt cx="264743" cy="264743"/>
          </a:xfrm>
        </p:grpSpPr>
        <p:sp>
          <p:nvSpPr>
            <p:cNvPr id="8" name="타원 7"/>
            <p:cNvSpPr/>
            <p:nvPr/>
          </p:nvSpPr>
          <p:spPr>
            <a:xfrm>
              <a:off x="2308364" y="2910402"/>
              <a:ext cx="264743" cy="26474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 flipH="1">
              <a:off x="2326794" y="2948292"/>
              <a:ext cx="220538" cy="20317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/>
              <a:r>
                <a:rPr lang="en-US" altLang="ko-KR" sz="12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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69673" y="1011878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90463" y="1052736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90462" y="1354476"/>
            <a:ext cx="2716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이마트</a:t>
            </a:r>
            <a:r>
              <a:rPr lang="en-US" altLang="ko-KR" sz="1100" b="1" dirty="0" smtClean="0"/>
              <a:t>_IF</a:t>
            </a:r>
            <a:r>
              <a:rPr lang="ko-KR" altLang="en-US" sz="1100" b="1" dirty="0" smtClean="0"/>
              <a:t>화정점</a:t>
            </a:r>
            <a:endParaRPr lang="ko-KR" alt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90463" y="1619810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경기도 고양시 덕양구 백양로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79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최대한줄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370394" y="1337152"/>
            <a:ext cx="264743" cy="264743"/>
            <a:chOff x="2308364" y="2910402"/>
            <a:chExt cx="264743" cy="264743"/>
          </a:xfrm>
        </p:grpSpPr>
        <p:sp>
          <p:nvSpPr>
            <p:cNvPr id="17" name="타원 16"/>
            <p:cNvSpPr/>
            <p:nvPr/>
          </p:nvSpPr>
          <p:spPr>
            <a:xfrm>
              <a:off x="2308364" y="2910402"/>
              <a:ext cx="264743" cy="26474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 flipH="1">
              <a:off x="2326794" y="2948292"/>
              <a:ext cx="220538" cy="20317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/>
              <a:r>
                <a:rPr lang="en-US" altLang="ko-KR" sz="12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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325602" y="1005536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6392" y="1046394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46391" y="1348134"/>
            <a:ext cx="2716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이마트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_IF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화정점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폐점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46392" y="1613468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경기도 고양시 덕양구 백양로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79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최대한줄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8578640" y="1112731"/>
            <a:ext cx="376434" cy="2055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삭제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305594" y="1315561"/>
            <a:ext cx="376434" cy="2055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삭제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337" y="737102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dirty="0" smtClean="0"/>
              <a:t>&lt;</a:t>
            </a:r>
            <a:r>
              <a:rPr lang="ko-KR" altLang="en-US" sz="900" dirty="0" smtClean="0"/>
              <a:t>운영매장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마이샵 등록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개월 내</a:t>
            </a:r>
            <a:r>
              <a:rPr lang="en-US" altLang="ko-KR" sz="900" dirty="0" smtClean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50550" y="737102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dirty="0" smtClean="0"/>
              <a:t>&lt;</a:t>
            </a:r>
            <a:r>
              <a:rPr lang="ko-KR" altLang="en-US" sz="900" dirty="0" smtClean="0"/>
              <a:t>폐점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폐쇄점 매장</a:t>
            </a:r>
            <a:r>
              <a:rPr lang="en-US" altLang="ko-KR" sz="900" dirty="0" smtClean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81905" y="737102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dirty="0" smtClean="0"/>
              <a:t>&lt;</a:t>
            </a:r>
            <a:r>
              <a:rPr lang="ko-KR" altLang="en-US" sz="900" dirty="0" smtClean="0"/>
              <a:t>운영매장</a:t>
            </a:r>
            <a:r>
              <a:rPr lang="en-US" altLang="ko-KR" sz="900" dirty="0" smtClean="0"/>
              <a:t>/</a:t>
            </a:r>
            <a:r>
              <a:rPr lang="ko-KR" altLang="en-US" sz="900" dirty="0"/>
              <a:t> 마이샵 </a:t>
            </a:r>
            <a:r>
              <a:rPr lang="ko-KR" altLang="en-US" sz="900" dirty="0" smtClean="0"/>
              <a:t>등록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개월 후</a:t>
            </a:r>
            <a:r>
              <a:rPr lang="en-US" altLang="ko-KR" sz="900" dirty="0" smtClean="0"/>
              <a:t>&gt;</a:t>
            </a:r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252713" y="993390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73503" y="1076522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73503" y="1418751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등록된 매장이 없습니다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77179" y="684103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dirty="0" smtClean="0"/>
              <a:t>&lt;</a:t>
            </a:r>
            <a:r>
              <a:rPr lang="ko-KR" altLang="en-US" sz="900" dirty="0" smtClean="0"/>
              <a:t>마이샵 미등록</a:t>
            </a:r>
            <a:r>
              <a:rPr lang="en-US" altLang="ko-KR" sz="900" dirty="0" smtClean="0"/>
              <a:t>&gt;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45983"/>
              </p:ext>
            </p:extLst>
          </p:nvPr>
        </p:nvGraphicFramePr>
        <p:xfrm>
          <a:off x="6346391" y="2191489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6336399" y="2595864"/>
            <a:ext cx="2818304" cy="384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dirty="0"/>
              <a:t>등록한 마이샵을 삭제하시겠습니까</a:t>
            </a:r>
            <a:r>
              <a:rPr lang="en-US" altLang="ko-KR" sz="800" dirty="0"/>
              <a:t>?</a:t>
            </a:r>
          </a:p>
          <a:p>
            <a:pPr>
              <a:lnSpc>
                <a:spcPts val="1200"/>
              </a:lnSpc>
            </a:pPr>
            <a:r>
              <a:rPr lang="ko-KR" altLang="en-US" sz="800" dirty="0"/>
              <a:t>삭제 후 새로운 마이샵을 등록하실 수 있습니다</a:t>
            </a:r>
            <a:r>
              <a:rPr lang="en-US" altLang="ko-KR" sz="800" dirty="0"/>
              <a:t>.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345254" y="3190926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646747" y="3190926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62382" y="2340275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마이샵 삭제 </a:t>
            </a:r>
            <a:endParaRPr lang="ko-KR" altLang="en-US" sz="900" b="1" dirty="0"/>
          </a:p>
        </p:txBody>
      </p:sp>
      <p:sp>
        <p:nvSpPr>
          <p:cNvPr id="39" name="직사각형 38"/>
          <p:cNvSpPr/>
          <p:nvPr/>
        </p:nvSpPr>
        <p:spPr>
          <a:xfrm>
            <a:off x="8733047" y="2191489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cxnSp>
        <p:nvCxnSpPr>
          <p:cNvPr id="41" name="꺾인 연결선 40"/>
          <p:cNvCxnSpPr/>
          <p:nvPr/>
        </p:nvCxnSpPr>
        <p:spPr>
          <a:xfrm rot="5400000">
            <a:off x="8153887" y="1551720"/>
            <a:ext cx="854337" cy="40044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29372"/>
              </p:ext>
            </p:extLst>
          </p:nvPr>
        </p:nvGraphicFramePr>
        <p:xfrm>
          <a:off x="6325602" y="4366583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315610" y="4740851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삭제되었습니다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331181" y="5138499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044166" y="4366583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cxnSp>
        <p:nvCxnSpPr>
          <p:cNvPr id="47" name="꺾인 연결선 46"/>
          <p:cNvCxnSpPr/>
          <p:nvPr/>
        </p:nvCxnSpPr>
        <p:spPr>
          <a:xfrm rot="5400000">
            <a:off x="7689419" y="3726814"/>
            <a:ext cx="854337" cy="40044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305594" y="1112731"/>
            <a:ext cx="376434" cy="2055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변경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5400000">
            <a:off x="5654249" y="1046226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꺾인 연결선 48"/>
          <p:cNvCxnSpPr>
            <a:stCxn id="48" idx="1"/>
          </p:cNvCxnSpPr>
          <p:nvPr/>
        </p:nvCxnSpPr>
        <p:spPr>
          <a:xfrm rot="10800000" flipV="1">
            <a:off x="4829232" y="1215503"/>
            <a:ext cx="476362" cy="963608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41827" y="2233417"/>
            <a:ext cx="1573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900" dirty="0" smtClean="0"/>
              <a:t>위치서비스동의여부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활동추적동의여부 체크 후 </a:t>
            </a:r>
            <a:endParaRPr lang="en-US" altLang="ko-KR" sz="900" dirty="0" smtClean="0"/>
          </a:p>
          <a:p>
            <a:pPr>
              <a:lnSpc>
                <a:spcPts val="1200"/>
              </a:lnSpc>
            </a:pPr>
            <a:r>
              <a:rPr lang="ko-KR" altLang="en-US" sz="900" dirty="0" smtClean="0"/>
              <a:t>마이샵등록하기 팝업 노출</a:t>
            </a:r>
            <a:endParaRPr lang="en-US" altLang="ko-KR" sz="900" dirty="0" smtClean="0"/>
          </a:p>
        </p:txBody>
      </p:sp>
      <p:cxnSp>
        <p:nvCxnSpPr>
          <p:cNvPr id="25" name="꺾인 연결선 24"/>
          <p:cNvCxnSpPr>
            <a:stCxn id="26" idx="2"/>
            <a:endCxn id="34" idx="1"/>
          </p:cNvCxnSpPr>
          <p:nvPr/>
        </p:nvCxnSpPr>
        <p:spPr>
          <a:xfrm rot="16200000" flipH="1">
            <a:off x="5260909" y="1754007"/>
            <a:ext cx="1318384" cy="8525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61740"/>
              </p:ext>
            </p:extLst>
          </p:nvPr>
        </p:nvGraphicFramePr>
        <p:xfrm>
          <a:off x="10264727" y="0"/>
          <a:ext cx="1957415" cy="692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V0.61 04/24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79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 전화걸기 삭제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변경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/.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삭제 버튼 노출 케이스 수정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1293011" y="1293971"/>
            <a:ext cx="471300" cy="328595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(4/24)</a:t>
            </a:r>
          </a:p>
          <a:p>
            <a:pPr algn="ctr"/>
            <a:r>
              <a:rPr lang="ko-KR" altLang="en-US" sz="800" b="1" dirty="0" smtClean="0"/>
              <a:t>삭제 </a:t>
            </a:r>
            <a:endParaRPr lang="ko-KR" altLang="en-US" sz="800" b="1" dirty="0"/>
          </a:p>
        </p:txBody>
      </p:sp>
      <p:sp>
        <p:nvSpPr>
          <p:cNvPr id="54" name="직사각형 53"/>
          <p:cNvSpPr/>
          <p:nvPr/>
        </p:nvSpPr>
        <p:spPr>
          <a:xfrm>
            <a:off x="4257206" y="1293971"/>
            <a:ext cx="471300" cy="328595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(4/24)</a:t>
            </a:r>
          </a:p>
          <a:p>
            <a:pPr algn="ctr"/>
            <a:r>
              <a:rPr lang="ko-KR" altLang="en-US" sz="800" b="1" dirty="0" smtClean="0"/>
              <a:t>삭제 </a:t>
            </a:r>
            <a:endParaRPr lang="ko-KR" altLang="en-US" sz="800" b="1" dirty="0"/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15837" y="1315561"/>
            <a:ext cx="376434" cy="2055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삭제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15837" y="1112731"/>
            <a:ext cx="376434" cy="2055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변경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5400000">
            <a:off x="2664492" y="1046226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62890"/>
              </p:ext>
            </p:extLst>
          </p:nvPr>
        </p:nvGraphicFramePr>
        <p:xfrm>
          <a:off x="819306" y="2191231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809314" y="2510120"/>
            <a:ext cx="2006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마이샵 변경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삭제는 마이샵 등록일</a:t>
            </a:r>
            <a:endParaRPr lang="en-US" altLang="ko-KR" sz="800" dirty="0" smtClean="0"/>
          </a:p>
          <a:p>
            <a:r>
              <a:rPr lang="ko-KR" altLang="en-US" sz="800" dirty="0" smtClean="0"/>
              <a:t>로부터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개월 후 하실 수 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824885" y="2963147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37870" y="2191231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cxnSp>
        <p:nvCxnSpPr>
          <p:cNvPr id="63" name="꺾인 연결선 62"/>
          <p:cNvCxnSpPr/>
          <p:nvPr/>
        </p:nvCxnSpPr>
        <p:spPr>
          <a:xfrm rot="10800000" flipV="1">
            <a:off x="1825762" y="1250807"/>
            <a:ext cx="476362" cy="963608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6" idx="2"/>
          </p:cNvCxnSpPr>
          <p:nvPr/>
        </p:nvCxnSpPr>
        <p:spPr>
          <a:xfrm>
            <a:off x="2504054" y="1521105"/>
            <a:ext cx="0" cy="65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835297" y="2306626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65" name="직사각형 64"/>
          <p:cNvSpPr/>
          <p:nvPr/>
        </p:nvSpPr>
        <p:spPr>
          <a:xfrm>
            <a:off x="6333512" y="4516456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63347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876874" y="5796308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매장 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788593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 등록하기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9416" y="1268760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최근 방문한 매장</a:t>
            </a:r>
            <a:endParaRPr lang="ko-KR" altLang="en-US" sz="900" b="1" dirty="0"/>
          </a:p>
        </p:txBody>
      </p:sp>
      <p:sp>
        <p:nvSpPr>
          <p:cNvPr id="4" name="직사각형 3"/>
          <p:cNvSpPr/>
          <p:nvPr/>
        </p:nvSpPr>
        <p:spPr>
          <a:xfrm>
            <a:off x="839416" y="2636912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가장 가까운 매장</a:t>
            </a:r>
            <a:endParaRPr lang="ko-KR" altLang="en-US" sz="900" b="1" dirty="0"/>
          </a:p>
        </p:txBody>
      </p:sp>
      <p:sp>
        <p:nvSpPr>
          <p:cNvPr id="5" name="직사각형 4"/>
          <p:cNvSpPr/>
          <p:nvPr/>
        </p:nvSpPr>
        <p:spPr>
          <a:xfrm>
            <a:off x="980615" y="1633511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이마트</a:t>
            </a:r>
            <a:r>
              <a:rPr lang="en-US" altLang="ko-KR" sz="900" b="1" dirty="0" smtClean="0"/>
              <a:t>_IF</a:t>
            </a:r>
            <a:r>
              <a:rPr lang="ko-KR" altLang="en-US" sz="900" b="1" dirty="0" smtClean="0"/>
              <a:t>용산점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0.5km</a:t>
            </a:r>
            <a:endParaRPr lang="ko-KR" altLang="en-US" sz="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80616" y="1797882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083790" y="1850804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29" y="1835949"/>
            <a:ext cx="176327" cy="218026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777382" y="2490057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839417" y="1680510"/>
            <a:ext cx="141198" cy="141198"/>
            <a:chOff x="839417" y="1656684"/>
            <a:chExt cx="141198" cy="141198"/>
          </a:xfrm>
        </p:grpSpPr>
        <p:sp>
          <p:nvSpPr>
            <p:cNvPr id="10" name="타원 9"/>
            <p:cNvSpPr/>
            <p:nvPr/>
          </p:nvSpPr>
          <p:spPr>
            <a:xfrm>
              <a:off x="839417" y="1656684"/>
              <a:ext cx="141198" cy="141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874012" y="169127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86948" y="6021288"/>
            <a:ext cx="3004796" cy="38766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마이샵 등록하기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0615" y="2962041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이마트</a:t>
            </a:r>
            <a:r>
              <a:rPr lang="en-US" altLang="ko-KR" sz="900" b="1" dirty="0" smtClean="0"/>
              <a:t>_IF</a:t>
            </a:r>
            <a:r>
              <a:rPr lang="ko-KR" altLang="en-US" sz="900" b="1" dirty="0" smtClean="0"/>
              <a:t>용산점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0.5km</a:t>
            </a:r>
            <a:endParaRPr lang="ko-KR" alt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80616" y="3126412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083790" y="3179334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29" y="3164479"/>
            <a:ext cx="176327" cy="218026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777382" y="3818587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839417" y="3015167"/>
            <a:ext cx="141198" cy="141198"/>
            <a:chOff x="839417" y="2985214"/>
            <a:chExt cx="141198" cy="141198"/>
          </a:xfrm>
        </p:grpSpPr>
        <p:sp>
          <p:nvSpPr>
            <p:cNvPr id="19" name="타원 18"/>
            <p:cNvSpPr/>
            <p:nvPr/>
          </p:nvSpPr>
          <p:spPr>
            <a:xfrm>
              <a:off x="839417" y="2985214"/>
              <a:ext cx="141198" cy="141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874012" y="301980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980615" y="3971776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이마트</a:t>
            </a:r>
            <a:r>
              <a:rPr lang="en-US" altLang="ko-KR" sz="900" b="1" dirty="0" smtClean="0"/>
              <a:t>_IF</a:t>
            </a:r>
            <a:r>
              <a:rPr lang="ko-KR" altLang="en-US" sz="900" b="1" dirty="0" smtClean="0"/>
              <a:t>용산점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0.5km</a:t>
            </a:r>
            <a:endParaRPr lang="ko-KR" altLang="en-US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80616" y="4136147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083790" y="4189069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29" y="4174214"/>
            <a:ext cx="176327" cy="218026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839417" y="4011323"/>
            <a:ext cx="141198" cy="141198"/>
            <a:chOff x="839417" y="3994949"/>
            <a:chExt cx="141198" cy="141198"/>
          </a:xfrm>
        </p:grpSpPr>
        <p:sp>
          <p:nvSpPr>
            <p:cNvPr id="26" name="타원 25"/>
            <p:cNvSpPr/>
            <p:nvPr/>
          </p:nvSpPr>
          <p:spPr>
            <a:xfrm>
              <a:off x="839417" y="3994949"/>
              <a:ext cx="141198" cy="141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74012" y="4029544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92074" y="4873668"/>
            <a:ext cx="2984978" cy="6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39416" y="5082242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검색</a:t>
            </a:r>
            <a:endParaRPr lang="ko-KR" altLang="en-US" sz="900" b="1" dirty="0"/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25772" y="5410691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14249" y="5410691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25772" y="5796308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매장명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209634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303912" y="788593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 등록하기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3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82632" y="117099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5191783" y="1485875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444237" y="1637441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이마트</a:t>
            </a:r>
            <a:r>
              <a:rPr lang="en-US" altLang="ko-KR" sz="900" b="1" dirty="0" smtClean="0"/>
              <a:t>_IF</a:t>
            </a:r>
            <a:r>
              <a:rPr lang="ko-KR" altLang="en-US" sz="900" b="1" dirty="0" smtClean="0"/>
              <a:t>용산점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0.5km</a:t>
            </a:r>
            <a:endParaRPr lang="ko-KR" alt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44238" y="1801812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501869" y="1854734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7808" y="1839879"/>
            <a:ext cx="176327" cy="218026"/>
          </a:xfrm>
          <a:prstGeom prst="rect">
            <a:avLst/>
          </a:prstGeom>
        </p:spPr>
      </p:pic>
      <p:cxnSp>
        <p:nvCxnSpPr>
          <p:cNvPr id="55" name="직선 연결선 54"/>
          <p:cNvCxnSpPr/>
          <p:nvPr/>
        </p:nvCxnSpPr>
        <p:spPr>
          <a:xfrm>
            <a:off x="5191783" y="6400355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201349" y="6021288"/>
            <a:ext cx="3004796" cy="387660"/>
          </a:xfrm>
          <a:prstGeom prst="rect">
            <a:avLst/>
          </a:prstGeom>
          <a:solidFill>
            <a:srgbClr val="29BC7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마이샵 등록하기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5283464" y="4624973"/>
            <a:ext cx="141198" cy="141198"/>
            <a:chOff x="4298618" y="1809084"/>
            <a:chExt cx="141198" cy="141198"/>
          </a:xfrm>
        </p:grpSpPr>
        <p:sp>
          <p:nvSpPr>
            <p:cNvPr id="59" name="타원 58"/>
            <p:cNvSpPr/>
            <p:nvPr/>
          </p:nvSpPr>
          <p:spPr>
            <a:xfrm>
              <a:off x="4298618" y="1809084"/>
              <a:ext cx="141198" cy="141198"/>
            </a:xfrm>
            <a:prstGeom prst="ellipse">
              <a:avLst/>
            </a:prstGeom>
            <a:solidFill>
              <a:srgbClr val="29BC70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4333213" y="184367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29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마이샵 등록하기 팝업</a:t>
            </a:r>
            <a:endParaRPr lang="ko-KR" altLang="en-US" dirty="0"/>
          </a:p>
        </p:txBody>
      </p:sp>
      <p:sp>
        <p:nvSpPr>
          <p:cNvPr id="70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IN_MO_MYP_01_86</a:t>
            </a:r>
            <a:endParaRPr lang="ko-KR" altLang="en-US" dirty="0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682027"/>
              </p:ext>
            </p:extLst>
          </p:nvPr>
        </p:nvGraphicFramePr>
        <p:xfrm>
          <a:off x="9000565" y="15619"/>
          <a:ext cx="3152540" cy="58103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등록하기 팝업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동의 케이스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사용안함 설정시 화면은 다음페이지 확인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(X)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팝업닫기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방문한 매장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내 방문한 매장 최근방문순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내 방문한 매장이 없는 경우 영역 미노출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매장정보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공백포함최대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현위치와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매장 사이 직선 거리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(0.0km 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 소수점 절삭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우편번호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상세주소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(00-0000-0000)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현위치와의 거리는 위치서비스동의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활동추적동의상태에서만 노출</a:t>
                      </a:r>
                      <a:endParaRPr lang="en-US" altLang="ko-KR" sz="800" b="0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전화하기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단말지원 전화번호 연결 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지도보기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해당 매장정보 아래 지도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파란박스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동의여부와 관계없이 지도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매장선택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라디오버튼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같이 선택된 상태로 변경 노출되며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등록하기 버튼 활성화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(2-6)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선택 불가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등록하기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 디폴트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(2-7)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매장이 있는 경우에만 활성화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등록 마이샵 유무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등록마이샵 동일여부 체크후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가까운 매장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동의 고객에게만 제공되며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동의안함 상태는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가장가까운순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동의안함 상태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설정페이지로 이동 버튼 탭시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 앱관리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이니스프리앱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 동의 페이지 열기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61717"/>
                  </a:ext>
                </a:extLst>
              </a:tr>
            </a:tbl>
          </a:graphicData>
        </a:graphic>
      </p:graphicFrame>
      <p:sp>
        <p:nvSpPr>
          <p:cNvPr id="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73" y="14066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470" y="16247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5195461" y="409749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070" y="2475269"/>
            <a:ext cx="3016754" cy="1632142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5219221" y="2481574"/>
            <a:ext cx="2986924" cy="1616483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8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33" y="45408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93" y="61046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233036" y="4246562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가장 가까운 매장</a:t>
            </a:r>
            <a:endParaRPr lang="ko-KR" altLang="en-US" sz="900" b="1" dirty="0"/>
          </a:p>
        </p:txBody>
      </p:sp>
      <p:sp>
        <p:nvSpPr>
          <p:cNvPr id="86" name="직사각형 85"/>
          <p:cNvSpPr/>
          <p:nvPr/>
        </p:nvSpPr>
        <p:spPr>
          <a:xfrm>
            <a:off x="5430720" y="4571691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이마트</a:t>
            </a:r>
            <a:r>
              <a:rPr lang="en-US" altLang="ko-KR" sz="900" b="1" dirty="0" smtClean="0"/>
              <a:t>_IF</a:t>
            </a:r>
            <a:r>
              <a:rPr lang="ko-KR" altLang="en-US" sz="900" b="1" dirty="0" smtClean="0"/>
              <a:t>용산점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0.5km</a:t>
            </a:r>
            <a:endParaRPr lang="ko-KR" alt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430721" y="4736062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8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477410" y="4788984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49" y="4774129"/>
            <a:ext cx="176327" cy="218026"/>
          </a:xfrm>
          <a:prstGeom prst="rect">
            <a:avLst/>
          </a:prstGeom>
        </p:spPr>
      </p:pic>
      <p:cxnSp>
        <p:nvCxnSpPr>
          <p:cNvPr id="90" name="직선 연결선 89"/>
          <p:cNvCxnSpPr/>
          <p:nvPr/>
        </p:nvCxnSpPr>
        <p:spPr>
          <a:xfrm>
            <a:off x="5201512" y="5428237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31" y="59403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4850" y="5212943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다음페이지 이어짐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63402" y="563973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5295894" y="1687331"/>
            <a:ext cx="141198" cy="141198"/>
            <a:chOff x="839417" y="3994949"/>
            <a:chExt cx="141198" cy="141198"/>
          </a:xfrm>
        </p:grpSpPr>
        <p:sp>
          <p:nvSpPr>
            <p:cNvPr id="105" name="타원 104"/>
            <p:cNvSpPr/>
            <p:nvPr/>
          </p:nvSpPr>
          <p:spPr>
            <a:xfrm>
              <a:off x="839417" y="3994949"/>
              <a:ext cx="141198" cy="141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874012" y="4029544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73" y="28071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754563"/>
              </p:ext>
            </p:extLst>
          </p:nvPr>
        </p:nvGraphicFramePr>
        <p:xfrm>
          <a:off x="10264727" y="-7620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 04/23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매장정보 정의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(2-1)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069" y="6021288"/>
            <a:ext cx="2592288" cy="15012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069" y="59580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769804" y="1787024"/>
            <a:ext cx="337398" cy="3373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7938503" y="2124422"/>
            <a:ext cx="7468" cy="29646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495" y="16335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636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/>
          <p:cNvSpPr/>
          <p:nvPr/>
        </p:nvSpPr>
        <p:spPr>
          <a:xfrm>
            <a:off x="5200484" y="3811101"/>
            <a:ext cx="2996959" cy="996260"/>
          </a:xfrm>
          <a:prstGeom prst="rect">
            <a:avLst/>
          </a:prstGeom>
          <a:solidFill>
            <a:srgbClr val="E9F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876874" y="2089882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매장 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788593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 등록하기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2074" y="1245628"/>
            <a:ext cx="2984978" cy="6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39416" y="1375816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검색</a:t>
            </a:r>
            <a:endParaRPr lang="ko-KR" altLang="en-US" sz="900" b="1" dirty="0"/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25772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14249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25772" y="2089882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매장명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216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06714"/>
              </p:ext>
            </p:extLst>
          </p:nvPr>
        </p:nvGraphicFramePr>
        <p:xfrm>
          <a:off x="5209634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303912" y="788593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 등록하기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3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82632" y="117099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314578" y="2089882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매장 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90224" y="1375816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검색</a:t>
            </a:r>
            <a:endParaRPr lang="ko-KR" altLang="en-US" sz="900" b="1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463476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751953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463476" y="2089882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매장명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50385" y="2547102"/>
            <a:ext cx="271647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dirty="0" smtClean="0"/>
              <a:t>총 </a:t>
            </a:r>
            <a:r>
              <a:rPr lang="en-US" altLang="ko-KR" sz="700" b="1" dirty="0" smtClean="0">
                <a:solidFill>
                  <a:srgbClr val="29BC70"/>
                </a:solidFill>
              </a:rPr>
              <a:t>337</a:t>
            </a:r>
            <a:r>
              <a:rPr lang="ko-KR" altLang="en-US" sz="700" b="1" dirty="0" smtClean="0">
                <a:solidFill>
                  <a:srgbClr val="29BC70"/>
                </a:solidFill>
              </a:rPr>
              <a:t>개 </a:t>
            </a:r>
            <a:r>
              <a:rPr lang="ko-KR" altLang="en-US" sz="700" b="1" dirty="0" smtClean="0"/>
              <a:t>매장이 검색되었습니다</a:t>
            </a:r>
            <a:r>
              <a:rPr lang="en-US" altLang="ko-KR" sz="700" b="1" dirty="0" smtClean="0"/>
              <a:t>. </a:t>
            </a:r>
            <a:endParaRPr lang="ko-KR" altLang="en-US" sz="700" b="1" dirty="0"/>
          </a:p>
        </p:txBody>
      </p:sp>
      <p:sp>
        <p:nvSpPr>
          <p:cNvPr id="46" name="직사각형 45"/>
          <p:cNvSpPr/>
          <p:nvPr/>
        </p:nvSpPr>
        <p:spPr>
          <a:xfrm>
            <a:off x="5440559" y="2973893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이마트</a:t>
            </a:r>
            <a:r>
              <a:rPr lang="en-US" altLang="ko-KR" sz="900" b="1" dirty="0" smtClean="0"/>
              <a:t>_IF</a:t>
            </a:r>
            <a:r>
              <a:rPr lang="ko-KR" altLang="en-US" sz="900" b="1" dirty="0" smtClean="0"/>
              <a:t>용산점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0.5km</a:t>
            </a:r>
            <a:endParaRPr lang="ko-KR" alt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40560" y="3138264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498191" y="3191186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4130" y="3176331"/>
            <a:ext cx="176327" cy="218026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5440559" y="3919742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IF </a:t>
            </a:r>
            <a:r>
              <a:rPr lang="ko-KR" altLang="en-US" sz="900" b="1" dirty="0" smtClean="0"/>
              <a:t>이태원점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2.2km</a:t>
            </a:r>
            <a:endParaRPr lang="ko-KR" altLang="en-US" sz="9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440560" y="4084113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498191" y="4137035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130" y="4122180"/>
            <a:ext cx="176327" cy="218026"/>
          </a:xfrm>
          <a:prstGeom prst="rect">
            <a:avLst/>
          </a:prstGeom>
        </p:spPr>
      </p:pic>
      <p:cxnSp>
        <p:nvCxnSpPr>
          <p:cNvPr id="55" name="직선 연결선 54"/>
          <p:cNvCxnSpPr/>
          <p:nvPr/>
        </p:nvCxnSpPr>
        <p:spPr>
          <a:xfrm>
            <a:off x="5191783" y="6400355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652939" y="6021288"/>
            <a:ext cx="1553206" cy="387660"/>
          </a:xfrm>
          <a:prstGeom prst="rect">
            <a:avLst/>
          </a:prstGeom>
          <a:solidFill>
            <a:srgbClr val="29BC7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279786" y="3959508"/>
            <a:ext cx="141198" cy="141198"/>
            <a:chOff x="4298618" y="1809084"/>
            <a:chExt cx="141198" cy="141198"/>
          </a:xfrm>
        </p:grpSpPr>
        <p:sp>
          <p:nvSpPr>
            <p:cNvPr id="63" name="타원 62"/>
            <p:cNvSpPr/>
            <p:nvPr/>
          </p:nvSpPr>
          <p:spPr>
            <a:xfrm>
              <a:off x="4298618" y="1809084"/>
              <a:ext cx="141198" cy="141198"/>
            </a:xfrm>
            <a:prstGeom prst="ellipse">
              <a:avLst/>
            </a:prstGeom>
            <a:solidFill>
              <a:srgbClr val="29BC70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4333213" y="184367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마이샵 등록하기 팝업</a:t>
            </a:r>
            <a:endParaRPr lang="ko-KR" altLang="en-US" dirty="0"/>
          </a:p>
        </p:txBody>
      </p:sp>
      <p:sp>
        <p:nvSpPr>
          <p:cNvPr id="70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IN_MO_MYP_01_86</a:t>
            </a:r>
            <a:endParaRPr lang="ko-KR" altLang="en-US" dirty="0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72639"/>
              </p:ext>
            </p:extLst>
          </p:nvPr>
        </p:nvGraphicFramePr>
        <p:xfrm>
          <a:off x="9000565" y="50652"/>
          <a:ext cx="3152540" cy="630341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매장검색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페이지 진입 시 매장리스트 디폴트 미노출 </a:t>
                      </a:r>
                      <a:endParaRPr lang="en-US" altLang="ko-KR" sz="800" b="0" i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┖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동의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활동추적동의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현위치 가장 가까운순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┖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미동의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가나다순 정렬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광역시도 미선택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시군구 미선택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 미입력 디폴트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동의여부와 관계없이 매장검색 가능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광역시</a:t>
                      </a: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 선택박스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가나다순 노출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군</a:t>
                      </a: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 선택박스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광역시도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미설정시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세부항목 미노출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광역시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 설정시 해당하는 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군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 리스트 가나다순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 입력박스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4-4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검색 버튼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위치기반서비스 이용약관 미동의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최초검색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약관동의알림팝업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저장확인팝업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사용자의 위치사용 허용여부 선택 팝업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단말지원팝업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&gt;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위치정보사용확인팝업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단말지원팝업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&gt;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검색결과를 거리순으로 노출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 확인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미설정 상태에서 탭시 전체매장리스트를 거리순으로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위치서비스미동의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미설정상태에서 탭시 매장명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뒷글자를 기준으로 가나다순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 노출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폐점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폐쇄점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매장 미노출</a:t>
                      </a:r>
                      <a:endParaRPr lang="en-US" altLang="ko-KR" sz="800" b="0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61717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매장목록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운영관리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오프라인매장관리</a:t>
                      </a:r>
                      <a:endParaRPr lang="en-US" altLang="ko-KR" sz="800" b="0" i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전시기준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운영상태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i="0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운영중</a:t>
                      </a:r>
                      <a:endParaRPr lang="en-US" altLang="ko-KR" sz="800" b="0" i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페이지 진입 시 매장리스트 디폴트 미노출 </a:t>
                      </a:r>
                      <a:endParaRPr lang="en-US" altLang="ko-KR" sz="800" b="0" i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검색시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검색결과 매장수 노출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(5-1)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조회하여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미동의 시 검색결과 가나다순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ABC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순으로 노출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동의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활동추적동의시 현위치로 부터 가장 가까운순 정렬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매장정보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상세주소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위도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경도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현위치로부터의 거리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(0.0km) –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위치서비스동의시에만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5-2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선택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선택시 마이샵 등록하기 버튼 활성화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(5-3)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등록하기 버튼 정의는 이전페이지 확인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13319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63241"/>
                  </a:ext>
                </a:extLst>
              </a:tr>
            </a:tbl>
          </a:graphicData>
        </a:graphic>
      </p:graphicFrame>
      <p:sp>
        <p:nvSpPr>
          <p:cNvPr id="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5191783" y="3809881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38" y="13456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224" y="13808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049" y="37418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8" y="15988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56" y="15988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8" y="20394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982" y="20394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55481" y="115025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5191783" y="2827011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60168" y="465134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984" y="25203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5279786" y="3015842"/>
            <a:ext cx="141198" cy="141198"/>
            <a:chOff x="4298618" y="1809084"/>
            <a:chExt cx="141198" cy="141198"/>
          </a:xfrm>
        </p:grpSpPr>
        <p:sp>
          <p:nvSpPr>
            <p:cNvPr id="95" name="타원 94"/>
            <p:cNvSpPr/>
            <p:nvPr/>
          </p:nvSpPr>
          <p:spPr>
            <a:xfrm>
              <a:off x="4298618" y="1809084"/>
              <a:ext cx="141198" cy="141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4333213" y="184367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051" y="32623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6499"/>
              </p:ext>
            </p:extLst>
          </p:nvPr>
        </p:nvGraphicFramePr>
        <p:xfrm>
          <a:off x="10234585" y="-7620"/>
          <a:ext cx="1957415" cy="70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 04/23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6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매장검색전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전체매장리스트 디폴트 노출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사업 확정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71823"/>
              </p:ext>
            </p:extLst>
          </p:nvPr>
        </p:nvGraphicFramePr>
        <p:xfrm>
          <a:off x="10234585" y="240281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04/29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매장리스트 전시 방식 변경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디폴트 미노출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790562" y="3876419"/>
            <a:ext cx="30011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검색된 매장이 없습니다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3260"/>
              </p:ext>
            </p:extLst>
          </p:nvPr>
        </p:nvGraphicFramePr>
        <p:xfrm>
          <a:off x="10234585" y="423838"/>
          <a:ext cx="1957415" cy="70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7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위치서비스미동의시 매장리스트 정렬 변경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(5)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5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219172" y="6021288"/>
            <a:ext cx="1553206" cy="3876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tx1"/>
                </a:solidFill>
              </a:rPr>
              <a:t>취소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761057" y="6400355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222212" y="6021288"/>
            <a:ext cx="1569531" cy="3876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696" y="59232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88446" y="6021288"/>
            <a:ext cx="1553206" cy="3876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tx1"/>
                </a:solidFill>
              </a:rPr>
              <a:t>취소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966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218441</TotalTime>
  <Words>9075</Words>
  <Application>Microsoft Office PowerPoint</Application>
  <PresentationFormat>와이드스크린</PresentationFormat>
  <Paragraphs>2659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Pretendard</vt:lpstr>
      <vt:lpstr>Pretendard Light</vt:lpstr>
      <vt:lpstr>굴림</vt:lpstr>
      <vt:lpstr>나눔고딕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메뉴구조도 (TO-BE)</vt:lpstr>
      <vt:lpstr>마이페이지 </vt:lpstr>
      <vt:lpstr>마이샵 관리</vt:lpstr>
      <vt:lpstr>마이샵관리</vt:lpstr>
      <vt:lpstr>마이샵 케이스</vt:lpstr>
      <vt:lpstr>마이샵 등록하기 팝업</vt:lpstr>
      <vt:lpstr>마이샵 등록하기 팝업</vt:lpstr>
      <vt:lpstr>마이샵 등록하기 팝업 </vt:lpstr>
      <vt:lpstr>마이샵 등록하기 팝업</vt:lpstr>
      <vt:lpstr>마이샵 등록하기/ 매장 검색 프로세스 </vt:lpstr>
      <vt:lpstr>임직원서비스 진입 경로</vt:lpstr>
      <vt:lpstr>TOBE 임직원인증 </vt:lpstr>
      <vt:lpstr>임직원인증관리</vt:lpstr>
      <vt:lpstr>임직원인증</vt:lpstr>
      <vt:lpstr>팝업</vt:lpstr>
      <vt:lpstr>Alert / Validation Case</vt:lpstr>
      <vt:lpstr>마이페이지 </vt:lpstr>
      <vt:lpstr>고객센터</vt:lpstr>
      <vt:lpstr>마이페이지 </vt:lpstr>
      <vt:lpstr>공통. 메뉴선택 바텀시트</vt:lpstr>
      <vt:lpstr>FAQ</vt:lpstr>
      <vt:lpstr>마이페이지 </vt:lpstr>
      <vt:lpstr>1:1고객상담</vt:lpstr>
      <vt:lpstr>1:1문의하기 (로그인)</vt:lpstr>
      <vt:lpstr>1:1문의하기(로그인&amp;추가문의)</vt:lpstr>
      <vt:lpstr>1:1문의 – 문의유형 AS-IS/TO-BE</vt:lpstr>
      <vt:lpstr>주문제품 선택 팝업</vt:lpstr>
      <vt:lpstr>1:1문의내역</vt:lpstr>
      <vt:lpstr>추가 문의하기</vt:lpstr>
      <vt:lpstr>이미지 확대보기 팝업</vt:lpstr>
      <vt:lpstr>1:1 문의내역</vt:lpstr>
      <vt:lpstr>1:1문의 답변결과 이메일</vt:lpstr>
      <vt:lpstr>마이페이지 </vt:lpstr>
      <vt:lpstr>공지사항</vt:lpstr>
      <vt:lpstr>공지사항</vt:lpstr>
      <vt:lpstr>전자공고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4271</cp:revision>
  <cp:lastPrinted>2022-10-17T06:12:39Z</cp:lastPrinted>
  <dcterms:created xsi:type="dcterms:W3CDTF">2018-04-18T08:51:39Z</dcterms:created>
  <dcterms:modified xsi:type="dcterms:W3CDTF">2024-06-10T09:00:37Z</dcterms:modified>
</cp:coreProperties>
</file>