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3" r:id="rId3"/>
    <p:sldId id="1504" r:id="rId4"/>
    <p:sldId id="1505" r:id="rId5"/>
    <p:sldId id="1539" r:id="rId6"/>
    <p:sldId id="1506" r:id="rId7"/>
    <p:sldId id="1507" r:id="rId8"/>
    <p:sldId id="1502" r:id="rId9"/>
    <p:sldId id="1508" r:id="rId10"/>
    <p:sldId id="1510" r:id="rId11"/>
    <p:sldId id="1538" r:id="rId12"/>
    <p:sldId id="1511" r:id="rId13"/>
    <p:sldId id="1509" r:id="rId14"/>
    <p:sldId id="1512" r:id="rId15"/>
    <p:sldId id="1536" r:id="rId16"/>
    <p:sldId id="1513" r:id="rId17"/>
    <p:sldId id="1535" r:id="rId18"/>
    <p:sldId id="1514" r:id="rId19"/>
    <p:sldId id="1529" r:id="rId20"/>
    <p:sldId id="1515" r:id="rId21"/>
    <p:sldId id="1516" r:id="rId22"/>
    <p:sldId id="1537" r:id="rId23"/>
    <p:sldId id="1517" r:id="rId24"/>
    <p:sldId id="1518" r:id="rId25"/>
    <p:sldId id="1519" r:id="rId26"/>
    <p:sldId id="1520" r:id="rId27"/>
    <p:sldId id="1521" r:id="rId28"/>
    <p:sldId id="1522" r:id="rId29"/>
    <p:sldId id="1523" r:id="rId30"/>
    <p:sldId id="1533" r:id="rId31"/>
    <p:sldId id="1534" r:id="rId32"/>
    <p:sldId id="1524" r:id="rId33"/>
    <p:sldId id="1525" r:id="rId34"/>
    <p:sldId id="1526" r:id="rId35"/>
    <p:sldId id="1532" r:id="rId36"/>
    <p:sldId id="1531" r:id="rId37"/>
    <p:sldId id="1530" r:id="rId3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D7A1A40D-93A4-4942-B508-ECA8B0A6A0A8}">
          <p14:sldIdLst>
            <p14:sldId id="1504"/>
          </p14:sldIdLst>
        </p14:section>
        <p14:section name="멤버십" id="{D94DADC2-B573-457E-AE7A-2043C86B7C3B}">
          <p14:sldIdLst>
            <p14:sldId id="1505"/>
            <p14:sldId id="1539"/>
            <p14:sldId id="1506"/>
            <p14:sldId id="1507"/>
          </p14:sldIdLst>
        </p14:section>
        <p14:section name="리뷰" id="{034008EC-7EEA-49A0-AF8A-E6CC6B80F090}">
          <p14:sldIdLst>
            <p14:sldId id="1502"/>
            <p14:sldId id="1508"/>
            <p14:sldId id="1510"/>
            <p14:sldId id="1538"/>
            <p14:sldId id="1511"/>
            <p14:sldId id="1509"/>
            <p14:sldId id="1512"/>
            <p14:sldId id="1536"/>
            <p14:sldId id="1513"/>
          </p14:sldIdLst>
        </p14:section>
        <p14:section name="뷰티포인트" id="{5AC10F4C-DB51-411C-BCDE-A0E33BF79D5A}">
          <p14:sldIdLst>
            <p14:sldId id="1535"/>
          </p14:sldIdLst>
        </p14:section>
        <p14:section name="찜한제품" id="{0AC7D04D-BDC7-47FA-BE62-9A6E9C7CB620}">
          <p14:sldIdLst>
            <p14:sldId id="1514"/>
            <p14:sldId id="1529"/>
          </p14:sldIdLst>
        </p14:section>
        <p14:section name="1:1문의" id="{2D6E88EB-E280-4573-98BA-2AC24F8020DC}">
          <p14:sldIdLst>
            <p14:sldId id="1515"/>
          </p14:sldIdLst>
        </p14:section>
        <p14:section name="입고알림신청내역" id="{1E9BE37E-7244-43F5-ACAD-967D215FD87C}">
          <p14:sldIdLst>
            <p14:sldId id="1516"/>
          </p14:sldIdLst>
        </p14:section>
        <p14:section name="스마트영수증" id="{AC97A4EE-8B59-4FF7-92CF-7114DF1BCA43}">
          <p14:sldIdLst>
            <p14:sldId id="1537"/>
          </p14:sldIdLst>
        </p14:section>
        <p14:section name="개인정보수정" id="{95905C9B-A1AE-482F-B5D4-A01A4C59A7A4}">
          <p14:sldIdLst>
            <p14:sldId id="1517"/>
            <p14:sldId id="1518"/>
            <p14:sldId id="1519"/>
            <p14:sldId id="1520"/>
            <p14:sldId id="1521"/>
            <p14:sldId id="1522"/>
            <p14:sldId id="1523"/>
            <p14:sldId id="1533"/>
            <p14:sldId id="1534"/>
          </p14:sldIdLst>
        </p14:section>
        <p14:section name="배송지관리" id="{28C43B51-F332-43FB-A0C1-EAA670F50159}">
          <p14:sldIdLst>
            <p14:sldId id="1524"/>
            <p14:sldId id="1525"/>
            <p14:sldId id="1526"/>
            <p14:sldId id="1532"/>
            <p14:sldId id="1531"/>
            <p14:sldId id="1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50" userDrawn="1">
          <p15:clr>
            <a:srgbClr val="A4A3A4"/>
          </p15:clr>
        </p15:guide>
        <p15:guide id="5" pos="495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1207" userDrawn="1">
          <p15:clr>
            <a:srgbClr val="A4A3A4"/>
          </p15:clr>
        </p15:guide>
        <p15:guide id="12" pos="5246" userDrawn="1">
          <p15:clr>
            <a:srgbClr val="A4A3A4"/>
          </p15:clr>
        </p15:guide>
        <p15:guide id="13" pos="2389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00BC70"/>
    <a:srgbClr val="7F7F7F"/>
    <a:srgbClr val="FF0000"/>
    <a:srgbClr val="C00000"/>
    <a:srgbClr val="DBF8EA"/>
    <a:srgbClr val="EEEEEE"/>
    <a:srgbClr val="0000FF"/>
    <a:srgbClr val="87E5B4"/>
    <a:srgbClr val="BD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391" autoAdjust="0"/>
  </p:normalViewPr>
  <p:slideViewPr>
    <p:cSldViewPr>
      <p:cViewPr varScale="1">
        <p:scale>
          <a:sx n="111" d="100"/>
          <a:sy n="111" d="100"/>
        </p:scale>
        <p:origin x="900" y="108"/>
      </p:cViewPr>
      <p:guideLst>
        <p:guide orient="horz" pos="572"/>
        <p:guide pos="3250"/>
        <p:guide pos="495"/>
        <p:guide orient="horz" pos="4156"/>
        <p:guide orient="horz" pos="1207"/>
        <p:guide pos="5246"/>
        <p:guide pos="2389"/>
        <p:guide orient="horz" pos="663"/>
        <p:guide orient="horz" pos="3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9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/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png"/><Relationship Id="rId4" Type="http://schemas.openxmlformats.org/officeDocument/2006/relationships/hyperlink" Target="https://m.innisfree.com/kr/ko/mHotdealSpcPrcMain.d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m.innisfree.com/kr/ko/mDirectPage.do?pageName=membership_beautypoi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_MO</a:t>
            </a:r>
            <a:r>
              <a:rPr lang="en-US" altLang="ko-KR" sz="2800" dirty="0" smtClean="0"/>
              <a:t>_</a:t>
            </a:r>
            <a:r>
              <a:rPr lang="ko-KR" altLang="en-US" sz="2800" dirty="0" err="1" smtClean="0">
                <a:latin typeface="+mj-ea"/>
              </a:rPr>
              <a:t>마이페이지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2024-07-09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6108280" y="2034888"/>
            <a:ext cx="2822145" cy="2093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139945" y="692150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60" name="부제목 5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IN_MO_MYP_01_22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3962" y="773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+mn-ea"/>
                <a:cs typeface="Pretendard Light" panose="02000403000000020004" pitchFamily="50" charset="-127"/>
              </a:rPr>
              <a:t>리뷰작성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8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13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리뷰작성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310578" y="1163849"/>
            <a:ext cx="1947969" cy="254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0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작성 시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10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지급 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559496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포인트정책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51584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리뷰정책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9902" y="1841651"/>
            <a:ext cx="2669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Ⓘ 월 최대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6,000P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까지만 적립됩니다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(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 횟수는 제한 없음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806766" y="2046595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99313" y="6381328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72610" y="2188033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35299" y="2265189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4254" y="2694667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51067" y="811139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615495" y="963093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98325" y="819077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9416" y="2767255"/>
            <a:ext cx="1274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제품은 </a:t>
            </a: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만족하셨나요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014" y="2953856"/>
            <a:ext cx="1226847" cy="33237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839416" y="3284984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44362" y="3506637"/>
            <a:ext cx="2674860" cy="671745"/>
            <a:chOff x="1264319" y="2200942"/>
            <a:chExt cx="1615238" cy="683975"/>
          </a:xfrm>
        </p:grpSpPr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4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최소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자에서 최대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330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자까지 </a:t>
              </a:r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입력가능합니다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98428" y="4143662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9191" y="4879548"/>
            <a:ext cx="2778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무관환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사진을 첨부한 경우 통보없이 삭제 처리 및 리뷰 포인트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회수가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진행될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사진첨부는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첨부는 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가능하며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JPG, PNG,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GIF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파일만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827263" y="5542051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95834" y="6237312"/>
            <a:ext cx="2971800" cy="18158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2368" y="5652793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1166072" y="5649760"/>
            <a:ext cx="140743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</a:t>
            </a:r>
            <a:r>
              <a:rPr lang="ko-KR" altLang="en-US" sz="7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이용약관에 동의합니다</a:t>
            </a:r>
            <a:endParaRPr lang="en-US" sz="7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3063420" y="5646729"/>
            <a:ext cx="66524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이용약관 </a:t>
            </a:r>
            <a:r>
              <a:rPr lang="en-US" altLang="ko-KR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700" u="sng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42401" y="5877304"/>
            <a:ext cx="127458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취소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07410" y="5877304"/>
            <a:ext cx="1311811" cy="288000"/>
          </a:xfrm>
          <a:prstGeom prst="rect">
            <a:avLst/>
          </a:prstGeom>
          <a:solidFill>
            <a:srgbClr val="00BC7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작성완료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39946" y="1343804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51067" y="1462793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615495" y="1614747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98325" y="1470731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체험단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9945" y="2004279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51067" y="2123268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615495" y="2275222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98325" y="2131206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샘플마켓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36577" y="2669879"/>
            <a:ext cx="1835468" cy="5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47699" y="2788868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612127" y="2940822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94957" y="2810152"/>
            <a:ext cx="490701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직원리뷰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49011"/>
              </p:ext>
            </p:extLst>
          </p:nvPr>
        </p:nvGraphicFramePr>
        <p:xfrm>
          <a:off x="9000565" y="44450"/>
          <a:ext cx="3152540" cy="72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화면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포인트 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포인트 정책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정책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대상 제품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대상 제품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타이틀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제품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리뷰의 특성에 따라 태그 노출 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작성하는 리뷰의 제품이 샘플인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썸네일에는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클릭 시 제품상세페이지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작성하는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없음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우수회원키트는 체험단리뷰로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2-5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리뷰에 대한 별점 입력 영역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 기준으로 입력 가능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 가능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사진 첨부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권한이 없는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앱 권한 알림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권한이 있는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내 사진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촬영 및 앨범 접근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앱권한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알림 팝업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허용안함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팝업닫힘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 승인 시스템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 IOS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별도의 카메라에 대한 앱 권한 요청하지 않고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모바일 내 사진 촬영 및 앨범 접근 가능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8972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리뷰약관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약관 동의 체크박스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약관에 동의 설정 체크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약관 동의 시 리뷰 등록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이용약관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이용약관 안내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페이지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66675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작성이 취소되며 이전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2486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리뷰등록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(8-1)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여부 확인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시 리뷰 등록 완료 처리되며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목록화면으로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32135"/>
                  </a:ext>
                </a:extLst>
              </a:tr>
            </a:tbl>
          </a:graphicData>
        </a:graphic>
      </p:graphicFrame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6" y="10914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20" y="1412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631" y="14034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6" y="2090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10" y="2090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022" y="6606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022" y="12912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022" y="19392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654" y="25994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234" y="2780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989" y="32849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951" y="5457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03" y="5457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381" y="54461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15" y="5913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305" y="59018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450" y="19517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171733" y="2215416"/>
            <a:ext cx="2741041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알림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이니스프리 서비스 이용을 위해 다음의 앱 권한이 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필요합니다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</a:p>
          <a:p>
            <a:pPr>
              <a:lnSpc>
                <a:spcPts val="1400"/>
              </a:lnSpc>
            </a:pPr>
            <a:endParaRPr lang="en-US" altLang="ko-KR" sz="9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카메라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바코드 스캔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1:1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문의 작성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상품 리뷰 작성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권한 허용에 동의하지 않을 수 있습니다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동의하지 않은 경우 해당 기능을 사용하실 수 없습니다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64341"/>
              </p:ext>
            </p:extLst>
          </p:nvPr>
        </p:nvGraphicFramePr>
        <p:xfrm>
          <a:off x="6102647" y="3743585"/>
          <a:ext cx="2827778" cy="384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90893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336885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849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허용안함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승인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8609817" y="2069613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23" name="구부러진 연결선 12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13" idx="3"/>
            <a:endCxn id="111" idx="1"/>
          </p:cNvCxnSpPr>
          <p:nvPr/>
        </p:nvCxnSpPr>
        <p:spPr>
          <a:xfrm flipV="1">
            <a:off x="1559496" y="3081716"/>
            <a:ext cx="4548784" cy="147061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 12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59" idx="3"/>
            <a:endCxn id="129" idx="1"/>
          </p:cNvCxnSpPr>
          <p:nvPr/>
        </p:nvCxnSpPr>
        <p:spPr>
          <a:xfrm flipV="1">
            <a:off x="3619221" y="5074151"/>
            <a:ext cx="2448467" cy="947153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6067688" y="4424299"/>
            <a:ext cx="2822145" cy="1299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168" y="42848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31141" y="4604826"/>
            <a:ext cx="27410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알림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작성하신 리뷰를 등록하시겠습니까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b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</a:t>
            </a:r>
            <a:r>
              <a:rPr lang="ko-KR" altLang="en-US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작성한 리뷰 텍스트 수 </a:t>
            </a:r>
            <a:r>
              <a:rPr lang="en-US" altLang="ko-KR" sz="9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NN) </a:t>
            </a:r>
            <a:endParaRPr lang="en-US" altLang="ko-KR" sz="9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569225" y="4459023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940776" y="538160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취소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441289" y="5381571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확인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BC76BEA9-D876-D320-BEDE-1FAF1126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02190"/>
              </p:ext>
            </p:extLst>
          </p:nvPr>
        </p:nvGraphicFramePr>
        <p:xfrm>
          <a:off x="2773003" y="6104522"/>
          <a:ext cx="6147754" cy="2060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작성완료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만족도를 입력하지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만족도를 체크해주세요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리뷰내용을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리뷰내용을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리뷰내용이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이하인 경우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제품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리뷰는 최소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자이상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308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이용약관에 동의하지 않은 경우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ea"/>
                          <a:ea typeface="+mn-ea"/>
                        </a:rPr>
                        <a:t>제품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 이용약관에 동의해주세요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최소조건을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충족한 경우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일뷰가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등록되었습니다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작성 이벤트 참여로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000P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적립되었습니다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(*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리뷰작성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이벤트 포인트 월 최대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6,000P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까지 가능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작성한 리뷰 목록 이동 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0520"/>
                  </a:ext>
                </a:extLst>
              </a:tr>
            </a:tbl>
          </a:graphicData>
        </a:graphic>
      </p:graphicFrame>
      <p:cxnSp>
        <p:nvCxnSpPr>
          <p:cNvPr id="141" name="구부러진 연결선 14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37" idx="2"/>
            <a:endCxn id="139" idx="0"/>
          </p:cNvCxnSpPr>
          <p:nvPr/>
        </p:nvCxnSpPr>
        <p:spPr>
          <a:xfrm rot="5400000">
            <a:off x="7016006" y="4484314"/>
            <a:ext cx="451082" cy="2789334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956916" y="4261125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사각형 설명선 60"/>
          <p:cNvSpPr/>
          <p:nvPr/>
        </p:nvSpPr>
        <p:spPr>
          <a:xfrm>
            <a:off x="1073962" y="4056348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37" y="42977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49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ko-KR" altLang="en-US" dirty="0" err="1" smtClean="0"/>
              <a:t>뷰티포인트</a:t>
            </a:r>
            <a:r>
              <a:rPr lang="ko-KR" altLang="en-US" dirty="0" smtClean="0"/>
              <a:t> 지급 정책 </a:t>
            </a:r>
            <a:endParaRPr lang="ko-KR" altLang="en-US" dirty="0"/>
          </a:p>
        </p:txBody>
      </p:sp>
      <p:graphicFrame>
        <p:nvGraphicFramePr>
          <p:cNvPr id="7" name="Google Shape;537;p6"/>
          <p:cNvGraphicFramePr/>
          <p:nvPr>
            <p:extLst>
              <p:ext uri="{D42A27DB-BD31-4B8C-83A1-F6EECF244321}">
                <p14:modId xmlns:p14="http://schemas.microsoft.com/office/powerpoint/2010/main" val="2011972560"/>
              </p:ext>
            </p:extLst>
          </p:nvPr>
        </p:nvGraphicFramePr>
        <p:xfrm>
          <a:off x="119336" y="759274"/>
          <a:ext cx="11449271" cy="38907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23">
                  <a:extLst>
                    <a:ext uri="{9D8B030D-6E8A-4147-A177-3AD203B41FA5}">
                      <a16:colId xmlns:a16="http://schemas.microsoft.com/office/drawing/2014/main" val="2633069329"/>
                    </a:ext>
                  </a:extLst>
                </a:gridCol>
                <a:gridCol w="6460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2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구분상세</a:t>
                      </a:r>
                      <a:r>
                        <a:rPr lang="ko-KR" altLang="en-US" sz="8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sz="8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 작성기준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latin typeface="+mn-ea"/>
                          <a:ea typeface="+mn-ea"/>
                        </a:rPr>
                        <a:t>-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제품코드를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둘다 바라보며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기준은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코드이지만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코드가 없는 경우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패키지 제품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제품코드를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기준으로 작성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54750"/>
                  </a:ext>
                </a:extLst>
              </a:tr>
              <a:tr h="4151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리뷰 작성</a:t>
                      </a:r>
                      <a:endParaRPr sz="800" b="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일반제품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미구매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포함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운영관리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리뷰리워드관리에 등록된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지급 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기간인 경우 캠페인 </a:t>
                      </a:r>
                      <a:r>
                        <a:rPr lang="ko-KR" altLang="en-US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기간동안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설정된 </a:t>
                      </a:r>
                      <a:r>
                        <a:rPr lang="ko-KR" altLang="en-US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지급 </a:t>
                      </a:r>
                      <a:endParaRPr lang="en-US" altLang="ko-KR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5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리뷰 작성은 가능하나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지급은 하지 않음  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06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제품 교환한 경우 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제품교환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리뷰를 작성할 수 있으나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지급은 하지 않는다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A-1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A-2 /A-3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교환한 경우 제품 종류가 추가된 것으로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교환완료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시점에 리뷰를 작성할 수 있는 항목이 생성되나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지급은 하지 않는다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 작성된 교환 전 제품의 리뷰는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교환완료한다고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하여 삭제되지 않으나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삭제한 경우 기 지급된 뷰티포인트는 회수한다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0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리뷰 수정</a:t>
                      </a:r>
                      <a:endParaRPr sz="800" b="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 작성 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일 간 수정 가능 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작성기간이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관리자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변경 된 경우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 삭제 후 작성기한 내 재 작성 시 리뷰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수정기한은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재작성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시점부터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29409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리뷰 수정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삭제 공통</a:t>
                      </a:r>
                      <a:endParaRPr sz="800" b="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 수정 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 수정 시 포인트는 회수되며 수정된 내용을 기준으로 해당 시점의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정책에 따라 포인트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재지급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921979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리뷰삭제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리뷰삭제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포인트는 회수된다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 후 리뷰작성기한이 남은 경우 리뷰를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재작성할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있으며 해당 시점을 기준으로 리뷰포인트는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재지급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16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11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ko-KR" altLang="en-US" dirty="0" err="1" smtClean="0"/>
              <a:t>작성화면</a:t>
            </a:r>
            <a:r>
              <a:rPr lang="ko-KR" altLang="en-US" dirty="0" smtClean="0"/>
              <a:t> 내 약관 팝업 </a:t>
            </a:r>
            <a:r>
              <a:rPr lang="en-US" altLang="ko-KR" dirty="0" smtClean="0"/>
              <a:t>[</a:t>
            </a:r>
            <a:r>
              <a:rPr lang="ko-KR" altLang="en-US" dirty="0" smtClean="0"/>
              <a:t>포인트 정책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리뷰 정책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리뷰 이용약관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IN_MO_MYP_01_23 </a:t>
            </a:r>
            <a:r>
              <a:rPr lang="en-US" altLang="ko-KR" dirty="0" smtClean="0"/>
              <a:t>/</a:t>
            </a:r>
            <a:r>
              <a:rPr lang="en-US" altLang="ko-KR" dirty="0"/>
              <a:t> </a:t>
            </a:r>
            <a:r>
              <a:rPr lang="en-US" altLang="ko-KR" dirty="0" smtClean="0"/>
              <a:t>IN_MO_MYP_01_21/ IN_MO_MYP_01_25</a:t>
            </a:r>
            <a:endParaRPr lang="ko-KR" altLang="en-US" dirty="0"/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1012273" y="26041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리뷰작성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팝업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61" y="893572"/>
            <a:ext cx="2664643" cy="55708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05328" y="62847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893572"/>
            <a:ext cx="2649147" cy="55708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999909" y="62847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45" y="893572"/>
            <a:ext cx="2505894" cy="5570898"/>
          </a:xfrm>
          <a:prstGeom prst="rect">
            <a:avLst/>
          </a:prstGeom>
        </p:spPr>
      </p:pic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4491" y="551723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400" y="661829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포인트 정책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28485" y="66249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정책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03067" y="661827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이용약관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5996" y="1309461"/>
            <a:ext cx="2566772" cy="1903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25475" y="1183430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805339" y="3247272"/>
            <a:ext cx="2566772" cy="31340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64979" y="943246"/>
            <a:ext cx="2566772" cy="534146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48238" y="6264965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C01B32-3EF2-2180-465A-EE06CAEF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40006"/>
              </p:ext>
            </p:extLst>
          </p:nvPr>
        </p:nvGraphicFramePr>
        <p:xfrm>
          <a:off x="849964" y="1375141"/>
          <a:ext cx="2502622" cy="17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0">
                  <a:extLst>
                    <a:ext uri="{9D8B030D-6E8A-4147-A177-3AD203B41FA5}">
                      <a16:colId xmlns:a16="http://schemas.microsoft.com/office/drawing/2014/main" val="1886375975"/>
                    </a:ext>
                  </a:extLst>
                </a:gridCol>
                <a:gridCol w="626231">
                  <a:extLst>
                    <a:ext uri="{9D8B030D-6E8A-4147-A177-3AD203B41FA5}">
                      <a16:colId xmlns:a16="http://schemas.microsoft.com/office/drawing/2014/main" val="3584411255"/>
                    </a:ext>
                  </a:extLst>
                </a:gridCol>
                <a:gridCol w="626231">
                  <a:extLst>
                    <a:ext uri="{9D8B030D-6E8A-4147-A177-3AD203B41FA5}">
                      <a16:colId xmlns:a16="http://schemas.microsoft.com/office/drawing/2014/main" val="2893386313"/>
                    </a:ext>
                  </a:extLst>
                </a:gridCol>
              </a:tblGrid>
              <a:tr h="255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활동내역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적립포인트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적립제한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64499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150P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</a:rPr>
                        <a:t>월 최대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6,000P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</a:rPr>
                        <a:t>적립가능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6693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44945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67420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600P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88273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50P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17136"/>
                  </a:ext>
                </a:extLst>
              </a:tr>
              <a:tr h="255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</a:t>
                      </a:r>
                      <a:r>
                        <a:rPr lang="en-US" altLang="ko-KR" sz="7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</a:rPr>
                        <a:t>100P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095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2162" y="2789988"/>
            <a:ext cx="187110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운영관리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리뷰리워드관리 메뉴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 smtClean="0">
                <a:solidFill>
                  <a:schemeClr val="bg1"/>
                </a:solidFill>
              </a:rPr>
              <a:t>리뷰리워드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관리 내 내용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행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추가 시 해당 영역 자동 적용 필요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6574" y="2645722"/>
            <a:ext cx="27033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노출되는 영역</a:t>
            </a:r>
            <a:r>
              <a:rPr lang="en-US" altLang="ko-KR" sz="800" dirty="0" smtClean="0"/>
              <a:t>···</a:t>
            </a:r>
            <a:endParaRPr lang="en-US" altLang="ko-KR" sz="800" dirty="0"/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IN_MO_MYP_01_26 </a:t>
            </a:r>
            <a:r>
              <a:rPr lang="en-US" altLang="ko-KR"/>
              <a:t>/ </a:t>
            </a:r>
            <a:r>
              <a:rPr lang="en-US" altLang="ko-KR" smtClean="0"/>
              <a:t>IN_MO_PRD_01_15 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25002"/>
              </p:ext>
            </p:extLst>
          </p:nvPr>
        </p:nvGraphicFramePr>
        <p:xfrm>
          <a:off x="9000565" y="44450"/>
          <a:ext cx="3152540" cy="7002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명 옆으로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개수 표기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정렬은 최신 작성 리뷰 순서로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등록된 리뷰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영역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제품명은 최대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선택 시 해당 제품 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제품 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처리된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상세페이지를 제공하지 않는 제품입니다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누적구매횟수는 리뷰를 작성하는 시점의 제품구매횟수 기준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만족도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우수회원키트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해당하는 태그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없을 경우 노출되지 않음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내용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내용은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이상인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말줄임처리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선택 시 리뷰보기 화면으로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(5)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GIF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등록가능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 개수 확인 필요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선택 시 리뷰보기 화면으로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3-7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3-8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수정한 이력이 있는 경우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기준의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3-9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수정은 작성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일까지만 가능하며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경과 후에는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처리되며 삭제만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3-10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삭제하시겠습니까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및 리뷰삭제처리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리뷰가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삭제 시 리뷰 작성 시 지급된 뷰티포인트는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회수처리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작성 한 리뷰 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962" y="7733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3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그룹 3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8234"/>
              </p:ext>
            </p:extLst>
          </p:nvPr>
        </p:nvGraphicFramePr>
        <p:xfrm>
          <a:off x="785814" y="1069988"/>
          <a:ext cx="2995612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7938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16232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 가능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작성한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7 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156838" y="1412776"/>
            <a:ext cx="6703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정책 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7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4992" y="634252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94992" y="6040240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618" y="1004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5229" y="1851106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460741" y="1932391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4728" y="2355716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256" y="3979950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926574" y="2303519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59131" y="1726716"/>
            <a:ext cx="2837909" cy="25002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166720" y="2411316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8408" y="315051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78046" y="314826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585600" y="3152393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903807" y="3976343"/>
            <a:ext cx="354687" cy="2002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수정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3976343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3731" y="4392807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6263" y="4407992"/>
            <a:ext cx="206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  <a:r>
              <a:rPr lang="en-US" altLang="ko-KR" sz="800" smtClean="0"/>
              <a:t/>
            </a:r>
            <a:br>
              <a:rPr lang="en-US" altLang="ko-KR" sz="800" smtClean="0"/>
            </a:br>
            <a:r>
              <a:rPr lang="ko-KR" altLang="en-US" sz="800" smtClean="0"/>
              <a:t>제품명이 </a:t>
            </a:r>
            <a:r>
              <a:rPr lang="ko-KR" altLang="en-US" sz="800" dirty="0"/>
              <a:t>노출되는 영역입니다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93230" y="4897417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26574" y="5512219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</a:t>
            </a:r>
            <a:endParaRPr lang="ko-KR" altLang="en-US" sz="800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925076" y="4845220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857633" y="4268417"/>
            <a:ext cx="2837909" cy="15368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925076" y="5177397"/>
            <a:ext cx="2703383" cy="31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7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5525335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4835" y="1931543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071664" y="4460780"/>
            <a:ext cx="61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C70"/>
                </a:solidFill>
              </a:rPr>
              <a:t>5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065310" y="1837102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054045" y="4368314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6" y="1620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11" y="17057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45" y="16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76" y="22772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317" y="2258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59" y="26112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11" y="30790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76" y="3869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45" y="3860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15" y="42269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92" y="38683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300" y="3869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222792" y="6273332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5222792" y="6103981"/>
            <a:ext cx="2971800" cy="16935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531669" y="3603102"/>
            <a:ext cx="1524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82349" y="104877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478929" y="75774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11733" y="694355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7695928" y="757313"/>
            <a:ext cx="456176" cy="231262"/>
            <a:chOff x="2425249" y="890065"/>
            <a:chExt cx="456176" cy="231262"/>
          </a:xfrm>
        </p:grpSpPr>
        <p:pic>
          <p:nvPicPr>
            <p:cNvPr id="21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4" name="그룹 21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15" name="직사각형 21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16" name="그림 215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t="764" r="1090"/>
          <a:stretch/>
        </p:blipFill>
        <p:spPr>
          <a:xfrm>
            <a:off x="5230192" y="670171"/>
            <a:ext cx="2974776" cy="5444694"/>
          </a:xfrm>
          <a:prstGeom prst="rect">
            <a:avLst/>
          </a:prstGeom>
        </p:spPr>
      </p:pic>
      <p:sp>
        <p:nvSpPr>
          <p:cNvPr id="2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981" y="10828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2106" y="1954487"/>
            <a:ext cx="2247146" cy="106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7490449" y="1899945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246" y="18981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051" y="19062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187" y="2252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930" y="3624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40" y="5015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290616" y="4670284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sp>
        <p:nvSpPr>
          <p:cNvPr id="2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045" y="4528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474" y="4535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88" y="44675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401988" y="4669067"/>
            <a:ext cx="792604" cy="222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58494" y="4915542"/>
            <a:ext cx="393940" cy="186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숨김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885" y="47899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804440" y="4799334"/>
            <a:ext cx="810877" cy="326881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6/20 </a:t>
            </a:r>
            <a:r>
              <a:rPr lang="ko-KR" altLang="en-US" sz="600" dirty="0" smtClean="0"/>
              <a:t>사업 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ko-KR" altLang="en-US" sz="600" dirty="0" smtClean="0"/>
              <a:t>소희님 요청 삭제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24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부제목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IN_MO_MYP_01_26 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38468"/>
              </p:ext>
            </p:extLst>
          </p:nvPr>
        </p:nvGraphicFramePr>
        <p:xfrm>
          <a:off x="9000565" y="32516"/>
          <a:ext cx="3152540" cy="71024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계속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5354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/GIF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등록되지 않은 일반 리뷰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strike="sng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숨김태그</a:t>
                      </a:r>
                      <a:r>
                        <a:rPr lang="ko-KR" altLang="en-US" sz="800" b="1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BO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관리자에 의해 </a:t>
                      </a:r>
                      <a:r>
                        <a:rPr lang="ko-KR" altLang="en-US" sz="800" b="0" u="none" strike="sng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숨김처리된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노출되며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FO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노출되지 않음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숨김 처리한 경우 리뷰포인트는 회수 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숨김해제한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적립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98948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리뷰보기 화면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제품상세페이지의 리뷰와 동일하게 노출 되는 리뷰보기 화면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회원등록이미지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리뷰내용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앞문자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노출되며 뒤는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처리되어 표기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정보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인 경우 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 영역 및 내용 노출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해당 태그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태그가 없을 경우 노출되지 않음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내용 전체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YYYY:MM:DD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수정한 이력이 있는 경우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기준의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5-7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리뷰를 통해 진입한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본인이 작성한 경우 해당 버튼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수정은 작성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일까지만 가능하며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이후에는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(3-9)(3-10)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제품상세페이지의 리뷰에서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다른사람의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리뷰로 접근 시에는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806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리뷰에 대한 제품 정보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#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제품상세페이지의 리뷰에서는 해당 정보 제외되어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선택 시 해당 제품 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제품 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처리된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상세페이지를 제공하지 않는 제품입니다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작성 한 리뷰 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962" y="7733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3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그룹 3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785814" y="1069988"/>
          <a:ext cx="2995612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7938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16232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 가능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작성한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7 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794992" y="634252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618" y="1004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222792" y="6273332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5222792" y="6103981"/>
            <a:ext cx="2971800" cy="16935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531669" y="3603102"/>
            <a:ext cx="1524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82349" y="104877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478929" y="75774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11733" y="694355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7695928" y="757313"/>
            <a:ext cx="456176" cy="231262"/>
            <a:chOff x="2425249" y="890065"/>
            <a:chExt cx="456176" cy="231262"/>
          </a:xfrm>
        </p:grpSpPr>
        <p:pic>
          <p:nvPicPr>
            <p:cNvPr id="21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4" name="그룹 21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15" name="직사각형 21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16" name="그림 215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t="764" r="1090"/>
          <a:stretch/>
        </p:blipFill>
        <p:spPr>
          <a:xfrm>
            <a:off x="5230192" y="670171"/>
            <a:ext cx="2974776" cy="5444694"/>
          </a:xfrm>
          <a:prstGeom prst="rect">
            <a:avLst/>
          </a:prstGeom>
        </p:spPr>
      </p:pic>
      <p:sp>
        <p:nvSpPr>
          <p:cNvPr id="2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981" y="10828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2106" y="1954487"/>
            <a:ext cx="2247146" cy="106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7490449" y="1899945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5290616" y="4670284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246" y="18981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051" y="19062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187" y="2252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930" y="3624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045" y="4528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474" y="4535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40" y="5015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88" y="44675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01988" y="4669067"/>
            <a:ext cx="792604" cy="222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26574" y="2645722"/>
            <a:ext cx="27033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노출되는 영역입니다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</a:t>
            </a:r>
            <a:r>
              <a:rPr lang="ko-KR" altLang="en-US" sz="800" dirty="0" err="1"/>
              <a:t>리뷰내용이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노출되는 영역</a:t>
            </a:r>
            <a:r>
              <a:rPr lang="en-US" altLang="ko-KR" sz="800" dirty="0" smtClean="0"/>
              <a:t>···</a:t>
            </a:r>
            <a:endParaRPr lang="en-US" altLang="ko-KR" sz="800" dirty="0"/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07" name="직사각형 106"/>
          <p:cNvSpPr/>
          <p:nvPr/>
        </p:nvSpPr>
        <p:spPr>
          <a:xfrm>
            <a:off x="3156838" y="1412776"/>
            <a:ext cx="6703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정책 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7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1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5229" y="1851106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460741" y="1932391"/>
            <a:ext cx="2061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4728" y="2355716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68256" y="3979950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 |  2024.05.03</a:t>
            </a:r>
            <a:endParaRPr lang="ko-KR" altLang="en-US" sz="800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926574" y="2303519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859131" y="1726716"/>
            <a:ext cx="2837909" cy="25002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166720" y="2411316"/>
            <a:ext cx="408988" cy="144016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한달사용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8408" y="315051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78046" y="3148264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585600" y="3152393"/>
            <a:ext cx="716301" cy="71630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903807" y="3976343"/>
            <a:ext cx="354687" cy="2002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수정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3976343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5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3731" y="4392807"/>
            <a:ext cx="355900" cy="3559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436263" y="4407992"/>
            <a:ext cx="206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smtClean="0"/>
              <a:t>제품명이 </a:t>
            </a:r>
            <a:r>
              <a:rPr lang="ko-KR" altLang="en-US" sz="800" dirty="0" smtClean="0"/>
              <a:t>노출되는 영역입니다</a:t>
            </a:r>
            <a:r>
              <a:rPr lang="en-US" altLang="ko-KR" sz="800" dirty="0" smtClean="0"/>
              <a:t>.</a:t>
            </a:r>
            <a:r>
              <a:rPr lang="en-US" altLang="ko-KR" sz="800" smtClean="0"/>
              <a:t/>
            </a:r>
            <a:br>
              <a:rPr lang="en-US" altLang="ko-KR" sz="800" smtClean="0"/>
            </a:br>
            <a:r>
              <a:rPr lang="ko-KR" altLang="en-US" sz="800" smtClean="0"/>
              <a:t>제품명이 </a:t>
            </a:r>
            <a:r>
              <a:rPr lang="ko-KR" altLang="en-US" sz="800" dirty="0"/>
              <a:t>노출되는 영역입니다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93230" y="4897417"/>
            <a:ext cx="9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C70"/>
                </a:solidFill>
              </a:rPr>
              <a:t>★★★★☆</a:t>
            </a:r>
            <a:endParaRPr lang="en-US" altLang="ko-KR" sz="1000" dirty="0" smtClean="0">
              <a:solidFill>
                <a:srgbClr val="00BC7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26574" y="5512219"/>
            <a:ext cx="1433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2024.04.29 </a:t>
            </a:r>
            <a:endParaRPr lang="ko-KR" altLang="en-US" sz="800" dirty="0"/>
          </a:p>
        </p:txBody>
      </p:sp>
      <p:cxnSp>
        <p:nvCxnSpPr>
          <p:cNvPr id="165" name="직선 연결선 164"/>
          <p:cNvCxnSpPr/>
          <p:nvPr/>
        </p:nvCxnSpPr>
        <p:spPr>
          <a:xfrm>
            <a:off x="925076" y="4845220"/>
            <a:ext cx="2710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857633" y="4268417"/>
            <a:ext cx="2837909" cy="15368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925076" y="5177397"/>
            <a:ext cx="2703383" cy="31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노출되는 영역입니다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리뷰내용이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노출되는 영역입니다</a:t>
            </a:r>
            <a:r>
              <a:rPr lang="en-US" altLang="ko-KR" sz="800" dirty="0"/>
              <a:t>. </a:t>
            </a:r>
          </a:p>
          <a:p>
            <a:pPr>
              <a:spcBef>
                <a:spcPts val="300"/>
              </a:spcBef>
            </a:pPr>
            <a:endParaRPr lang="en-US" altLang="ko-KR" sz="800" dirty="0"/>
          </a:p>
        </p:txBody>
      </p:sp>
      <p:sp>
        <p:nvSpPr>
          <p:cNvPr id="16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321577" y="5525335"/>
            <a:ext cx="333019" cy="1941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074835" y="1931543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071664" y="4460780"/>
            <a:ext cx="61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C70"/>
                </a:solidFill>
              </a:rPr>
              <a:t>5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cxnSp>
        <p:nvCxnSpPr>
          <p:cNvPr id="188" name="직선 연결선 187"/>
          <p:cNvCxnSpPr/>
          <p:nvPr/>
        </p:nvCxnSpPr>
        <p:spPr>
          <a:xfrm>
            <a:off x="3065310" y="1837102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054045" y="4368314"/>
            <a:ext cx="0" cy="37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6" y="1620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11" y="17057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45" y="16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76" y="22772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317" y="2258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59" y="26112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11" y="30790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76" y="3869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45" y="3860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15" y="42269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92" y="38683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300" y="3869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94992" y="6040240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58494" y="4915542"/>
            <a:ext cx="393940" cy="186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숨김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885" y="47899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927979" y="4817859"/>
            <a:ext cx="810877" cy="326881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6/20 </a:t>
            </a:r>
            <a:r>
              <a:rPr lang="ko-KR" altLang="en-US" sz="600" dirty="0" smtClean="0"/>
              <a:t>사업 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ko-KR" altLang="en-US" sz="600" dirty="0" smtClean="0"/>
              <a:t>소희님 요청 삭제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5351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수정 안내 팝업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7160" y="2276873"/>
            <a:ext cx="2700568" cy="23367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156252" y="2403220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9491" y="2778724"/>
            <a:ext cx="2454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9541" y="246006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리뷰 수정 안내 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2685" y="2836282"/>
            <a:ext cx="261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작성하신 </a:t>
            </a:r>
            <a:r>
              <a:rPr lang="ko-KR" altLang="en-US" sz="800" dirty="0"/>
              <a:t>리뷰를 수정하면 기존 적립된 리뷰포인트가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회수된 </a:t>
            </a:r>
            <a:r>
              <a:rPr lang="ko-KR" altLang="en-US" sz="800" dirty="0"/>
              <a:t>후 </a:t>
            </a:r>
            <a:r>
              <a:rPr lang="ko-KR" altLang="en-US" sz="800" dirty="0">
                <a:solidFill>
                  <a:srgbClr val="00BC70"/>
                </a:solidFill>
              </a:rPr>
              <a:t>일반 리뷰 적립 기준에 맞게 </a:t>
            </a:r>
            <a:r>
              <a:rPr lang="ko-KR" altLang="en-US" sz="800" dirty="0" smtClean="0">
                <a:solidFill>
                  <a:srgbClr val="00BC70"/>
                </a:solidFill>
              </a:rPr>
              <a:t>리뷰포인트가 </a:t>
            </a:r>
            <a:r>
              <a:rPr lang="ko-KR" altLang="en-US" sz="800" dirty="0" err="1" smtClean="0">
                <a:solidFill>
                  <a:srgbClr val="00BC70"/>
                </a:solidFill>
              </a:rPr>
              <a:t>재적립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이벤트성으로 </a:t>
            </a:r>
            <a:r>
              <a:rPr lang="ko-KR" altLang="en-US" sz="800" dirty="0"/>
              <a:t>적립된 </a:t>
            </a:r>
            <a:r>
              <a:rPr lang="ko-KR" altLang="en-US" sz="800" dirty="0" smtClean="0"/>
              <a:t>리뷰포인트의 경우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이벤트 </a:t>
            </a:r>
            <a:r>
              <a:rPr lang="ko-KR" altLang="en-US" sz="800" dirty="0"/>
              <a:t>기간 이후 리뷰 수정 시 </a:t>
            </a:r>
            <a:r>
              <a:rPr lang="ko-KR" altLang="en-US" sz="800" dirty="0">
                <a:solidFill>
                  <a:srgbClr val="00BC70"/>
                </a:solidFill>
              </a:rPr>
              <a:t>동일 수준의 포인트 적립이 불가</a:t>
            </a:r>
            <a:r>
              <a:rPr lang="ko-KR" altLang="en-US" sz="800" dirty="0"/>
              <a:t>할 수 </a:t>
            </a:r>
            <a:r>
              <a:rPr lang="ko-KR" altLang="en-US" sz="800" dirty="0" smtClean="0"/>
              <a:t>있으며</a:t>
            </a:r>
            <a:r>
              <a:rPr lang="en-US" altLang="ko-KR" sz="800" dirty="0" smtClean="0"/>
              <a:t>, </a:t>
            </a:r>
            <a:br>
              <a:rPr lang="en-US" altLang="ko-KR" sz="800" dirty="0" smtClean="0"/>
            </a:br>
            <a:r>
              <a:rPr lang="ko-KR" altLang="en-US" sz="800" dirty="0" smtClean="0">
                <a:solidFill>
                  <a:srgbClr val="00BC70"/>
                </a:solidFill>
              </a:rPr>
              <a:t>이미 </a:t>
            </a:r>
            <a:r>
              <a:rPr lang="ko-KR" altLang="en-US" sz="800" dirty="0">
                <a:solidFill>
                  <a:srgbClr val="00BC70"/>
                </a:solidFill>
              </a:rPr>
              <a:t>적립된 </a:t>
            </a:r>
            <a:r>
              <a:rPr lang="ko-KR" altLang="en-US" sz="800" dirty="0" err="1">
                <a:solidFill>
                  <a:srgbClr val="00BC70"/>
                </a:solidFill>
              </a:rPr>
              <a:t>비구매성</a:t>
            </a:r>
            <a:r>
              <a:rPr lang="ko-KR" altLang="en-US" sz="800" dirty="0">
                <a:solidFill>
                  <a:srgbClr val="00BC70"/>
                </a:solidFill>
              </a:rPr>
              <a:t> 포인트 차감 후 일반 리뷰 적립 포인트 기준으로 </a:t>
            </a:r>
            <a:r>
              <a:rPr lang="ko-KR" altLang="en-US" sz="800" dirty="0" err="1">
                <a:solidFill>
                  <a:srgbClr val="00BC70"/>
                </a:solidFill>
              </a:rPr>
              <a:t>재적립</a:t>
            </a:r>
            <a:r>
              <a:rPr lang="ko-KR" altLang="en-US" sz="800" dirty="0" err="1"/>
              <a:t>됩니다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39" y="21872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548" y="23408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3A9EA9-BF48-B432-9144-9B9AC729F460}"/>
              </a:ext>
            </a:extLst>
          </p:cNvPr>
          <p:cNvGrpSpPr/>
          <p:nvPr/>
        </p:nvGrpSpPr>
        <p:grpSpPr>
          <a:xfrm>
            <a:off x="962685" y="4275716"/>
            <a:ext cx="2670863" cy="337938"/>
            <a:chOff x="4584051" y="7799385"/>
            <a:chExt cx="2872562" cy="337938"/>
          </a:xfrm>
        </p:grpSpPr>
        <p:sp>
          <p:nvSpPr>
            <p:cNvPr id="14" name="모서리가 둥근 직사각형 264">
              <a:extLst>
                <a:ext uri="{FF2B5EF4-FFF2-40B4-BE49-F238E27FC236}">
                  <a16:creationId xmlns:a16="http://schemas.microsoft.com/office/drawing/2014/main" id="{F6DF594A-5B81-9C31-51F8-1802D3355EA8}"/>
                </a:ext>
              </a:extLst>
            </p:cNvPr>
            <p:cNvSpPr/>
            <p:nvPr/>
          </p:nvSpPr>
          <p:spPr>
            <a:xfrm>
              <a:off x="4584051" y="7799385"/>
              <a:ext cx="1384671" cy="3379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5968722" y="7799385"/>
              <a:ext cx="1487891" cy="337938"/>
            </a:xfrm>
            <a:prstGeom prst="roundRect">
              <a:avLst>
                <a:gd name="adj" fmla="val 0"/>
              </a:avLst>
            </a:prstGeom>
            <a:solidFill>
              <a:srgbClr val="00BC70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bg1"/>
                  </a:solidFill>
                </a:rPr>
                <a:t>리뷰수정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24448"/>
              </p:ext>
            </p:extLst>
          </p:nvPr>
        </p:nvGraphicFramePr>
        <p:xfrm>
          <a:off x="9048328" y="44451"/>
          <a:ext cx="3104777" cy="12912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8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안내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시 지급된 포인트 회수 등 관련 안내 내용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[X}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화면으로 이동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5392"/>
                  </a:ext>
                </a:extLst>
              </a:tr>
            </a:tbl>
          </a:graphicData>
        </a:graphic>
      </p:graphicFrame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61" y="42231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42210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672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 수정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IN_MO_MYP_01_22</a:t>
            </a:r>
            <a:endParaRPr lang="ko-KR" altLang="en-US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수정 </a:t>
            </a:r>
            <a:endParaRPr lang="ko-KR" altLang="en-US" dirty="0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60356"/>
              </p:ext>
            </p:extLst>
          </p:nvPr>
        </p:nvGraphicFramePr>
        <p:xfrm>
          <a:off x="9000565" y="44450"/>
          <a:ext cx="3152540" cy="1363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수정 화면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리뷰작성화면과 동일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리뷰내용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등 기입된 상태로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작성완료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리뷰등록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최소조건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 여부 확인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 참고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리뷰약관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 화면과 동일한 리뷰 이용 약관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19179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73962" y="773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+mn-ea"/>
                <a:cs typeface="Pretendard Light" panose="02000403000000020004" pitchFamily="50" charset="-127"/>
              </a:rPr>
              <a:t>리뷰작성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107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" name="그룹 107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111" name="직사각형 110"/>
          <p:cNvSpPr/>
          <p:nvPr/>
        </p:nvSpPr>
        <p:spPr>
          <a:xfrm>
            <a:off x="1310578" y="1163849"/>
            <a:ext cx="1947969" cy="254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0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 작성 시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10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지급 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559496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포인트 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51584" y="1486221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리뷰 정책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49902" y="1841651"/>
            <a:ext cx="2669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Ⓘ 월 최대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6,000P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까지만 적립됩니다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(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작성 횟수는 제한 없음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806766" y="2060848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99313" y="6140733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72610" y="2132856"/>
            <a:ext cx="364428" cy="3644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1335299" y="2210012"/>
            <a:ext cx="11657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제품명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노출 영역입니다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en-US" altLang="ko-KR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814254" y="2564904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39416" y="2636912"/>
            <a:ext cx="1274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제품은 </a:t>
            </a: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만족하셨나요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39416" y="3212976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944362" y="3434049"/>
            <a:ext cx="2674860" cy="671745"/>
            <a:chOff x="1264319" y="2200942"/>
            <a:chExt cx="1615238" cy="683975"/>
          </a:xfrm>
        </p:grpSpPr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134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아주 만족하면서 쓰고 있어요 너무너무 좋네요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98428" y="4071074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827263" y="5469463"/>
            <a:ext cx="29403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76291" y="6236473"/>
            <a:ext cx="2971800" cy="18158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2368" y="5589240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1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1166072" y="5586207"/>
            <a:ext cx="1407437" cy="1346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lang="en-US" altLang="ko-KR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700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</a:t>
            </a:r>
            <a:r>
              <a:rPr lang="ko-KR" altLang="en-US" sz="7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이용약관에 동의합니다</a:t>
            </a:r>
            <a:endParaRPr lang="en-US" sz="7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">
            <a:extLst>
              <a:ext uri="{FF2B5EF4-FFF2-40B4-BE49-F238E27FC236}">
                <a16:creationId xmlns:a16="http://schemas.microsoft.com/office/drawing/2014/main" id="{381BC8A5-53B5-4E5F-A098-352E6B42E5FD}"/>
              </a:ext>
            </a:extLst>
          </p:cNvPr>
          <p:cNvSpPr txBox="1"/>
          <p:nvPr/>
        </p:nvSpPr>
        <p:spPr>
          <a:xfrm>
            <a:off x="3042031" y="5588603"/>
            <a:ext cx="665247" cy="12054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이용약관 </a:t>
            </a:r>
            <a:r>
              <a:rPr lang="en-US" altLang="ko-KR" sz="700" u="sng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700" u="sng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42401" y="5885759"/>
            <a:ext cx="127458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취소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07410" y="5885759"/>
            <a:ext cx="1311811" cy="288000"/>
          </a:xfrm>
          <a:prstGeom prst="rect">
            <a:avLst/>
          </a:prstGeom>
          <a:solidFill>
            <a:srgbClr val="00BC7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작성완료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03" y="2852356"/>
            <a:ext cx="1182855" cy="259055"/>
          </a:xfrm>
          <a:prstGeom prst="rect">
            <a:avLst/>
          </a:prstGeom>
        </p:spPr>
      </p:pic>
      <p:cxnSp>
        <p:nvCxnSpPr>
          <p:cNvPr id="195" name="직선 화살표 연결선 194"/>
          <p:cNvCxnSpPr/>
          <p:nvPr/>
        </p:nvCxnSpPr>
        <p:spPr>
          <a:xfrm>
            <a:off x="3258547" y="4469712"/>
            <a:ext cx="7621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117314" y="636255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포토리뷰인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115789" y="909785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4220735" y="1130858"/>
            <a:ext cx="2674860" cy="671745"/>
            <a:chOff x="1264319" y="2200942"/>
            <a:chExt cx="1615238" cy="683975"/>
          </a:xfrm>
        </p:grpSpPr>
        <p:sp>
          <p:nvSpPr>
            <p:cNvPr id="199" name="이등변 삼각형 198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200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아주 만족하면서 쓰고 있어요 너무너무 좋네요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474801" y="1767883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5789" y="851699"/>
            <a:ext cx="2956779" cy="1715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1" y="5968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625" y="5453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32307" y="1855414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3" name="사각형 설명선 202"/>
          <p:cNvSpPr/>
          <p:nvPr/>
        </p:nvSpPr>
        <p:spPr>
          <a:xfrm>
            <a:off x="4257065" y="1743008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69" name="직사각형 68"/>
          <p:cNvSpPr/>
          <p:nvPr/>
        </p:nvSpPr>
        <p:spPr>
          <a:xfrm>
            <a:off x="847901" y="4869160"/>
            <a:ext cx="2778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무관환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사진을 첨부한 경우 통보없이 삭제 처리 및 리뷰 포인트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회수가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진행될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사진첨부는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첨부는 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가능하며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JPG, PNG,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GIF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파일만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등록할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25626" y="4248150"/>
            <a:ext cx="655524" cy="555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 설명선 70"/>
          <p:cNvSpPr/>
          <p:nvPr/>
        </p:nvSpPr>
        <p:spPr>
          <a:xfrm>
            <a:off x="1042672" y="4108602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  <p:sp>
        <p:nvSpPr>
          <p:cNvPr id="72" name="직사각형 71"/>
          <p:cNvSpPr/>
          <p:nvPr/>
        </p:nvSpPr>
        <p:spPr>
          <a:xfrm>
            <a:off x="794992" y="643888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37178" y="2725181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포토리뷰에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이미지가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개 등록된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35653" y="3025736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써 보니 어떠셨나요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?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C00000"/>
                </a:solidFill>
              </a:rPr>
              <a:t>*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240599" y="3246809"/>
            <a:ext cx="2674860" cy="671745"/>
            <a:chOff x="1264319" y="2200942"/>
            <a:chExt cx="1615238" cy="683975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9F40BDD1-B73C-4FF6-BB67-A0607F470808}"/>
                </a:ext>
              </a:extLst>
            </p:cNvPr>
            <p:cNvSpPr/>
            <p:nvPr/>
          </p:nvSpPr>
          <p:spPr>
            <a:xfrm>
              <a:off x="2731873" y="2726710"/>
              <a:ext cx="122850" cy="122850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/>
            </a:p>
            <a:p>
              <a:pPr algn="ctr"/>
              <a:endParaRPr lang="ko-KR" altLang="en-US" sz="200" dirty="0"/>
            </a:p>
          </p:txBody>
        </p:sp>
        <p:sp>
          <p:nvSpPr>
            <p:cNvPr id="7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264319" y="2200942"/>
              <a:ext cx="1615238" cy="683975"/>
            </a:xfrm>
            <a:prstGeom prst="rect">
              <a:avLst/>
            </a:prstGeom>
            <a:noFill/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아주 만족하면서 쓰고 있어요 너무너무 좋네요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494665" y="3883834"/>
            <a:ext cx="597767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800" dirty="0" smtClean="0">
                <a:solidFill>
                  <a:srgbClr val="29BC70"/>
                </a:solidFill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</a:rPr>
              <a:t>/330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35653" y="2967650"/>
            <a:ext cx="2956779" cy="246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333171" y="4100515"/>
            <a:ext cx="491198" cy="586858"/>
            <a:chOff x="5506641" y="4844095"/>
            <a:chExt cx="491198" cy="586858"/>
          </a:xfrm>
        </p:grpSpPr>
        <p:grpSp>
          <p:nvGrpSpPr>
            <p:cNvPr id="19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8" name="직사각형 207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90924" y="4100515"/>
            <a:ext cx="488702" cy="587121"/>
            <a:chOff x="4983094" y="4843832"/>
            <a:chExt cx="488702" cy="587121"/>
          </a:xfrm>
        </p:grpSpPr>
        <p:grpSp>
          <p:nvGrpSpPr>
            <p:cNvPr id="20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1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6420161" y="4100515"/>
            <a:ext cx="491198" cy="586858"/>
            <a:chOff x="5506641" y="4844095"/>
            <a:chExt cx="491198" cy="586858"/>
          </a:xfrm>
        </p:grpSpPr>
        <p:grpSp>
          <p:nvGrpSpPr>
            <p:cNvPr id="22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2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4" name="직사각형 223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5877914" y="4100515"/>
            <a:ext cx="488702" cy="587121"/>
            <a:chOff x="4983094" y="4843832"/>
            <a:chExt cx="488702" cy="587121"/>
          </a:xfrm>
        </p:grpSpPr>
        <p:grpSp>
          <p:nvGrpSpPr>
            <p:cNvPr id="23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1" name="직사각형 230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4246181" y="4100515"/>
            <a:ext cx="491198" cy="586858"/>
            <a:chOff x="5506641" y="4844095"/>
            <a:chExt cx="491198" cy="586858"/>
          </a:xfrm>
        </p:grpSpPr>
        <p:grpSp>
          <p:nvGrpSpPr>
            <p:cNvPr id="23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7" name="직사각형 236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5333171" y="4734662"/>
            <a:ext cx="491198" cy="586858"/>
            <a:chOff x="5506641" y="4844095"/>
            <a:chExt cx="491198" cy="586858"/>
          </a:xfrm>
        </p:grpSpPr>
        <p:grpSp>
          <p:nvGrpSpPr>
            <p:cNvPr id="24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0" name="직사각형 24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4790924" y="4734662"/>
            <a:ext cx="488702" cy="587121"/>
            <a:chOff x="4983094" y="4843832"/>
            <a:chExt cx="488702" cy="587121"/>
          </a:xfrm>
        </p:grpSpPr>
        <p:grpSp>
          <p:nvGrpSpPr>
            <p:cNvPr id="25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6" name="직사각형 255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6420161" y="4734662"/>
            <a:ext cx="491198" cy="586858"/>
            <a:chOff x="5506641" y="4844095"/>
            <a:chExt cx="491198" cy="586858"/>
          </a:xfrm>
        </p:grpSpPr>
        <p:grpSp>
          <p:nvGrpSpPr>
            <p:cNvPr id="26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2" name="직사각형 261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5877914" y="4734662"/>
            <a:ext cx="488702" cy="587121"/>
            <a:chOff x="4983094" y="4843832"/>
            <a:chExt cx="488702" cy="587121"/>
          </a:xfrm>
        </p:grpSpPr>
        <p:grpSp>
          <p:nvGrpSpPr>
            <p:cNvPr id="26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8" name="직사각형 267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4246181" y="4734662"/>
            <a:ext cx="491198" cy="586858"/>
            <a:chOff x="5506641" y="4844095"/>
            <a:chExt cx="491198" cy="586858"/>
          </a:xfrm>
        </p:grpSpPr>
        <p:grpSp>
          <p:nvGrpSpPr>
            <p:cNvPr id="27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7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78" name="그룹 277"/>
          <p:cNvGrpSpPr/>
          <p:nvPr/>
        </p:nvGrpSpPr>
        <p:grpSpPr>
          <a:xfrm>
            <a:off x="5438921" y="1836923"/>
            <a:ext cx="491198" cy="586858"/>
            <a:chOff x="5506641" y="4844095"/>
            <a:chExt cx="491198" cy="586858"/>
          </a:xfrm>
        </p:grpSpPr>
        <p:grpSp>
          <p:nvGrpSpPr>
            <p:cNvPr id="27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0" name="직사각형 279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4896674" y="1836923"/>
            <a:ext cx="488702" cy="587121"/>
            <a:chOff x="4983094" y="4843832"/>
            <a:chExt cx="488702" cy="587121"/>
          </a:xfrm>
        </p:grpSpPr>
        <p:grpSp>
          <p:nvGrpSpPr>
            <p:cNvPr id="28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6" name="직사각형 285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sp>
        <p:nvSpPr>
          <p:cNvPr id="290" name="TextBox 289"/>
          <p:cNvSpPr txBox="1"/>
          <p:nvPr/>
        </p:nvSpPr>
        <p:spPr>
          <a:xfrm>
            <a:off x="7166936" y="3703110"/>
            <a:ext cx="270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b="1" dirty="0" err="1" smtClean="0">
                <a:solidFill>
                  <a:srgbClr val="FF0000"/>
                </a:solidFill>
              </a:rPr>
              <a:t>포토리뷰에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이미지가 </a:t>
            </a:r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개 등록된 경우 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7165411" y="3945579"/>
            <a:ext cx="2956779" cy="14996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7" name="그룹 296"/>
          <p:cNvGrpSpPr/>
          <p:nvPr/>
        </p:nvGrpSpPr>
        <p:grpSpPr>
          <a:xfrm>
            <a:off x="8398878" y="4113836"/>
            <a:ext cx="491198" cy="586858"/>
            <a:chOff x="5506641" y="4844095"/>
            <a:chExt cx="491198" cy="586858"/>
          </a:xfrm>
        </p:grpSpPr>
        <p:grpSp>
          <p:nvGrpSpPr>
            <p:cNvPr id="29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0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9" name="직사각형 298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894822" y="4113836"/>
            <a:ext cx="488702" cy="587121"/>
            <a:chOff x="4983094" y="4843832"/>
            <a:chExt cx="488702" cy="587121"/>
          </a:xfrm>
        </p:grpSpPr>
        <p:grpSp>
          <p:nvGrpSpPr>
            <p:cNvPr id="30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0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5" name="직사각형 304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9406990" y="4113836"/>
            <a:ext cx="491198" cy="586858"/>
            <a:chOff x="5506641" y="4844095"/>
            <a:chExt cx="491198" cy="586858"/>
          </a:xfrm>
        </p:grpSpPr>
        <p:grpSp>
          <p:nvGrpSpPr>
            <p:cNvPr id="31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1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1" name="직사각형 310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8902934" y="4113836"/>
            <a:ext cx="488702" cy="587121"/>
            <a:chOff x="4983094" y="4843832"/>
            <a:chExt cx="488702" cy="587121"/>
          </a:xfrm>
        </p:grpSpPr>
        <p:grpSp>
          <p:nvGrpSpPr>
            <p:cNvPr id="31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094" y="4847169"/>
              <a:ext cx="484019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1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7" name="직사각형 316"/>
            <p:cNvSpPr/>
            <p:nvPr/>
          </p:nvSpPr>
          <p:spPr>
            <a:xfrm>
              <a:off x="5312994" y="4843832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7269139" y="4747983"/>
            <a:ext cx="491198" cy="586858"/>
            <a:chOff x="5506641" y="4844095"/>
            <a:chExt cx="491198" cy="586858"/>
          </a:xfrm>
        </p:grpSpPr>
        <p:grpSp>
          <p:nvGrpSpPr>
            <p:cNvPr id="35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6641" y="4847169"/>
              <a:ext cx="477775" cy="58378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5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3" name="직사각형 352"/>
            <p:cNvSpPr/>
            <p:nvPr/>
          </p:nvSpPr>
          <p:spPr>
            <a:xfrm>
              <a:off x="5839037" y="4844095"/>
              <a:ext cx="158802" cy="165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X</a:t>
              </a:r>
              <a:endParaRPr lang="ko-KR" altLang="en-US" sz="1000" dirty="0"/>
            </a:p>
          </p:txBody>
        </p:sp>
      </p:grpSp>
      <p:sp>
        <p:nvSpPr>
          <p:cNvPr id="357" name="직사각형 356"/>
          <p:cNvSpPr/>
          <p:nvPr/>
        </p:nvSpPr>
        <p:spPr>
          <a:xfrm>
            <a:off x="7269632" y="4113836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8" name="사각형 설명선 357"/>
          <p:cNvSpPr/>
          <p:nvPr/>
        </p:nvSpPr>
        <p:spPr>
          <a:xfrm>
            <a:off x="7294390" y="4001430"/>
            <a:ext cx="604531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 포인트 </a:t>
            </a:r>
            <a:r>
              <a:rPr lang="en-US" altLang="ko-KR" sz="600" b="1" dirty="0" smtClean="0"/>
              <a:t>GET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337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뷰티포인트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IN_MO_MYP_01_38 / IN_MO_MYP_01_39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6932"/>
              </p:ext>
            </p:extLst>
          </p:nvPr>
        </p:nvGraphicFramePr>
        <p:xfrm>
          <a:off x="9000565" y="44450"/>
          <a:ext cx="3152540" cy="364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내역을 확인할 수 있는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가능한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가능한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물음표 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뷰티포인트란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적립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사용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30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내 소멸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|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예정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정보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 캘린더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 캘린더를 설정할 수 있음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까지의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기간동안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적립한 내역 확인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년보다 더 이전의 달력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년까지만 검색 가능합니다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“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목록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내역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시 포인트에 대한 유효기간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유효기간이 없는 뷰티포인트의 경우 유효기간 노출되지 않음 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안내 팝업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멤버십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 힘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87495"/>
          <a:stretch/>
        </p:blipFill>
        <p:spPr>
          <a:xfrm>
            <a:off x="839416" y="701322"/>
            <a:ext cx="2900250" cy="423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779118"/>
            <a:ext cx="2900250" cy="2372236"/>
          </a:xfrm>
          <a:prstGeom prst="rect">
            <a:avLst/>
          </a:prstGeom>
        </p:spPr>
      </p:pic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75" y="5933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6" y="3149004"/>
            <a:ext cx="2867078" cy="756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840" y="701322"/>
            <a:ext cx="2376580" cy="2420359"/>
          </a:xfrm>
          <a:prstGeom prst="rect">
            <a:avLst/>
          </a:prstGeom>
        </p:spPr>
      </p:pic>
      <p:cxnSp>
        <p:nvCxnSpPr>
          <p:cNvPr id="12" name="구부러진 연결선 11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6" idx="6"/>
            <a:endCxn id="5" idx="1"/>
          </p:cNvCxnSpPr>
          <p:nvPr/>
        </p:nvCxnSpPr>
        <p:spPr>
          <a:xfrm>
            <a:off x="3671767" y="1267205"/>
            <a:ext cx="984073" cy="64429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220" y="9846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375" y="24867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39" y="9992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/>
              <a:t> </a:t>
            </a:r>
            <a:r>
              <a:rPr lang="ko-KR" altLang="en-US" dirty="0" err="1" smtClean="0"/>
              <a:t>뷰티포인트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99313" y="6108972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5834" y="5907190"/>
            <a:ext cx="2971800" cy="181581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2024" y="2890848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t="47769" b="20254"/>
          <a:stretch/>
        </p:blipFill>
        <p:spPr>
          <a:xfrm>
            <a:off x="785813" y="1989383"/>
            <a:ext cx="2991164" cy="11167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813" y="1150009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사용 가능한 </a:t>
            </a:r>
            <a:r>
              <a:rPr lang="ko-KR" altLang="en-US" sz="900" b="1" dirty="0" err="1" smtClean="0"/>
              <a:t>뷰티포인트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>
                <a:solidFill>
                  <a:srgbClr val="29BC70"/>
                </a:solidFill>
              </a:rPr>
              <a:t>8</a:t>
            </a:r>
            <a:r>
              <a:rPr lang="en-US" altLang="ko-KR" sz="900" b="1" dirty="0" smtClean="0"/>
              <a:t>P</a:t>
            </a:r>
            <a:endParaRPr lang="ko-KR" altLang="en-US" sz="9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3553286" y="1207964"/>
            <a:ext cx="118481" cy="118481"/>
          </a:xfrm>
          <a:prstGeom prst="ellipse">
            <a:avLst/>
          </a:prstGeom>
          <a:solidFill>
            <a:srgbClr val="29BC70"/>
          </a:solidFill>
          <a:ln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58876"/>
              </p:ext>
            </p:extLst>
          </p:nvPr>
        </p:nvGraphicFramePr>
        <p:xfrm>
          <a:off x="836495" y="1397699"/>
          <a:ext cx="2903172" cy="56028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67724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7724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7724">
                  <a:extLst>
                    <a:ext uri="{9D8B030D-6E8A-4147-A177-3AD203B41FA5}">
                      <a16:colId xmlns:a16="http://schemas.microsoft.com/office/drawing/2014/main" val="3984325670"/>
                    </a:ext>
                  </a:extLst>
                </a:gridCol>
              </a:tblGrid>
              <a:tr h="560284">
                <a:tc>
                  <a:txBody>
                    <a:bodyPr/>
                    <a:lstStyle/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ko-KR" altLang="en-US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총 적립 </a:t>
                      </a:r>
                      <a:r>
                        <a:rPr lang="ko-KR" altLang="en-US" sz="6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600" b="0" u="none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1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14,915 P</a:t>
                      </a:r>
                      <a:endParaRPr lang="ko-KR" altLang="en-US" sz="11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ko-KR" altLang="en-US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총 사용 </a:t>
                      </a:r>
                      <a:r>
                        <a:rPr lang="ko-KR" altLang="en-US" sz="6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600" b="0" u="none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1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14,905P</a:t>
                      </a:r>
                      <a:endParaRPr lang="ko-KR" altLang="en-US" sz="11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6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일내 소멸예정</a:t>
                      </a:r>
                      <a:r>
                        <a:rPr lang="ko-KR" altLang="en-US" sz="600" b="0" u="none" baseline="0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="0" u="none" baseline="0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="0" u="none" baseline="0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600" b="0" u="none" baseline="0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en-US" altLang="ko-KR" sz="600" b="0" u="none" baseline="0" dirty="0" smtClean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ts val="1400"/>
                        </a:lnSpc>
                      </a:pPr>
                      <a:r>
                        <a:rPr lang="en-US" altLang="ko-KR" sz="11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11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69350" y="3294369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유효기간 </a:t>
            </a:r>
            <a:r>
              <a:rPr lang="en-US" altLang="ko-KR" sz="700" dirty="0" smtClean="0"/>
              <a:t>2024.10.11)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1155" y="3990128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유효기간 </a:t>
            </a:r>
            <a:r>
              <a:rPr lang="en-US" altLang="ko-KR" sz="700" dirty="0" smtClean="0"/>
              <a:t>2024.10.11)</a:t>
            </a:r>
            <a:endParaRPr lang="ko-KR" altLang="en-US" sz="700" dirty="0"/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75" y="10494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86" y="10652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8" y="13247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8" y="19724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8" y="31425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0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제품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일반  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IN_MO_MYP_01_40 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smtClean="0"/>
              <a:t>&gt;</a:t>
            </a:r>
            <a:r>
              <a:rPr lang="ko-KR" altLang="en-US"/>
              <a:t> </a:t>
            </a:r>
            <a:r>
              <a:rPr lang="ko-KR" altLang="en-US" smtClean="0"/>
              <a:t>찜한제품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46" y="675013"/>
            <a:ext cx="2980530" cy="5346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9313" y="6021288"/>
            <a:ext cx="2971683" cy="365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75112"/>
              </p:ext>
            </p:extLst>
          </p:nvPr>
        </p:nvGraphicFramePr>
        <p:xfrm>
          <a:off x="9000565" y="44450"/>
          <a:ext cx="3152540" cy="62068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없는 경우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목록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전체 제품 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선택된 상태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선택삭제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삭제하시곘습니까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목록에서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항목이 없는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 포함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[X]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 포함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해당제품상세페이지로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출시예정인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참고 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삭제하시곘습니까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 목록에서 삭제되었습니다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 취소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Toast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노출되며 장바구니 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담겨짐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담기가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장바구니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제품목록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SB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화면설계서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 필요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결제하기 화면으로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제품목록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SB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화면설계서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 필요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629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초과 된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Pagination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059813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47387"/>
          <a:stretch/>
        </p:blipFill>
        <p:spPr>
          <a:xfrm>
            <a:off x="5209299" y="678979"/>
            <a:ext cx="2992949" cy="30380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99" y="3717032"/>
            <a:ext cx="2982201" cy="227309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09299" y="6207213"/>
            <a:ext cx="2991484" cy="179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9299" y="5990124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9375" y="366784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99" y="9715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00" y="1173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1875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173" y="15161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00" y="18840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974" y="16047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0" y="19298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624" y="22164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53481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9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찜한제품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 상태에 따른 구분 </a:t>
            </a:r>
            <a:endParaRPr lang="ko-KR" altLang="en-US" dirty="0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IN_MO_MYP_01_40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225"/>
          <a:stretch/>
        </p:blipFill>
        <p:spPr>
          <a:xfrm>
            <a:off x="828675" y="692696"/>
            <a:ext cx="2948236" cy="547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6643"/>
          <a:stretch/>
        </p:blipFill>
        <p:spPr>
          <a:xfrm>
            <a:off x="819150" y="4725145"/>
            <a:ext cx="2920289" cy="1440160"/>
          </a:xfrm>
          <a:prstGeom prst="rect">
            <a:avLst/>
          </a:prstGeom>
        </p:spPr>
      </p:pic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82306" y="62373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3541" y="1988840"/>
            <a:ext cx="30773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55810" y="3648469"/>
            <a:ext cx="30773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71280" y="5193197"/>
            <a:ext cx="30773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2718" y="2055724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SOLD OUT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1002718" y="3648469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Coming</a:t>
            </a:r>
            <a:br>
              <a:rPr lang="en-US" altLang="ko-KR" sz="1000" dirty="0" smtClean="0"/>
            </a:br>
            <a:r>
              <a:rPr lang="en-US" altLang="ko-KR" sz="1000" dirty="0" smtClean="0"/>
              <a:t>Soon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000114" y="5213945"/>
            <a:ext cx="720080" cy="74425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The</a:t>
            </a:r>
          </a:p>
          <a:p>
            <a:pPr algn="ctr"/>
            <a:r>
              <a:rPr lang="en-US" altLang="ko-KR" sz="1000" b="1" dirty="0" smtClean="0"/>
              <a:t>End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760804" y="4005065"/>
            <a:ext cx="1022828" cy="291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07633"/>
              </p:ext>
            </p:extLst>
          </p:nvPr>
        </p:nvGraphicFramePr>
        <p:xfrm>
          <a:off x="9000565" y="44450"/>
          <a:ext cx="3152540" cy="2358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 따른 항목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가격정보 노출되지 않음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바로결제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제품상세페이지로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26" y="14145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83" y="1953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24" y="35404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64" y="51276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59375" y="908050"/>
            <a:ext cx="2880320" cy="5401270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427898" y="1346903"/>
            <a:ext cx="2290784" cy="2062936"/>
            <a:chOff x="3243088" y="2306365"/>
            <a:chExt cx="2290784" cy="2062936"/>
          </a:xfrm>
        </p:grpSpPr>
        <p:grpSp>
          <p:nvGrpSpPr>
            <p:cNvPr id="25" name="그룹 24"/>
            <p:cNvGrpSpPr/>
            <p:nvPr/>
          </p:nvGrpSpPr>
          <p:grpSpPr>
            <a:xfrm>
              <a:off x="3243088" y="2306365"/>
              <a:ext cx="2288719" cy="2062936"/>
              <a:chOff x="1236360" y="4969137"/>
              <a:chExt cx="2468920" cy="1897593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236360" y="4969137"/>
                <a:ext cx="2468920" cy="1897593"/>
                <a:chOff x="12459500" y="650239"/>
                <a:chExt cx="2982314" cy="1897593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12459500" y="650239"/>
                  <a:ext cx="2982314" cy="189759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2485102" y="762067"/>
                  <a:ext cx="90465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장바구니</a:t>
                  </a:r>
                  <a:endParaRPr lang="ko-KR" altLang="en-US" b="1" dirty="0"/>
                </a:p>
              </p:txBody>
            </p:sp>
          </p:grpSp>
          <p:sp>
            <p:nvSpPr>
              <p:cNvPr id="40" name="직사각형 39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2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56817" y="2894061"/>
              <a:ext cx="1037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37,000</a:t>
              </a:r>
              <a:r>
                <a:rPr lang="ko-KR" altLang="en-US" sz="800" b="1" dirty="0"/>
                <a:t>원 </a:t>
              </a:r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7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434491" y="3387822"/>
              <a:ext cx="1909042" cy="290559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옵션을 선택하세요                 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243088" y="4030637"/>
              <a:ext cx="2290784" cy="338664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장바구니 담기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454143" y="3908928"/>
            <a:ext cx="2288720" cy="2062936"/>
            <a:chOff x="3243088" y="2306365"/>
            <a:chExt cx="2288720" cy="2062936"/>
          </a:xfrm>
        </p:grpSpPr>
        <p:grpSp>
          <p:nvGrpSpPr>
            <p:cNvPr id="44" name="그룹 43"/>
            <p:cNvGrpSpPr/>
            <p:nvPr/>
          </p:nvGrpSpPr>
          <p:grpSpPr>
            <a:xfrm>
              <a:off x="3243088" y="2306365"/>
              <a:ext cx="2288719" cy="2062936"/>
              <a:chOff x="1236360" y="4969137"/>
              <a:chExt cx="2468920" cy="1897593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1236360" y="4969137"/>
                <a:ext cx="2468920" cy="1897593"/>
                <a:chOff x="12459500" y="650239"/>
                <a:chExt cx="2982314" cy="1897593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12459500" y="650239"/>
                  <a:ext cx="2982314" cy="189759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12485102" y="762067"/>
                  <a:ext cx="975884" cy="240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바로구매</a:t>
                  </a:r>
                  <a:endParaRPr lang="ko-KR" altLang="en-US" b="1" dirty="0"/>
                </a:p>
              </p:txBody>
            </p:sp>
          </p:grpSp>
          <p:sp>
            <p:nvSpPr>
              <p:cNvPr id="60" name="직사각형 59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grpSp>
          <p:nvGrpSpPr>
            <p:cNvPr id="4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491" y="2792775"/>
              <a:ext cx="350749" cy="32525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3755117" y="2747888"/>
              <a:ext cx="1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/>
                <a:t>제품명은 최대 </a:t>
              </a:r>
              <a:r>
                <a:rPr lang="ko-KR" altLang="en-US" sz="800" spc="-150" dirty="0" smtClean="0"/>
                <a:t>한줄까지노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56817" y="2894061"/>
              <a:ext cx="1037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800" b="1" dirty="0">
                  <a:solidFill>
                    <a:prstClr val="black"/>
                  </a:solidFill>
                </a:rPr>
                <a:t>원 </a:t>
              </a:r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700" dirty="0">
                <a:solidFill>
                  <a:prstClr val="black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434491" y="3387822"/>
              <a:ext cx="1909042" cy="290559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옵션을 선택하세요                 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13495" y="3805398"/>
              <a:ext cx="45837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b="1" dirty="0" smtClean="0"/>
                <a:t>합계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94462" y="3790009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29BC70"/>
                  </a:solidFill>
                </a:rPr>
                <a:t>37,000</a:t>
              </a:r>
              <a:r>
                <a:rPr lang="ko-KR" altLang="en-US" sz="1000" b="1" dirty="0" smtClean="0">
                  <a:solidFill>
                    <a:srgbClr val="29BC70"/>
                  </a:solidFill>
                </a:rPr>
                <a:t>원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243088" y="4030637"/>
              <a:ext cx="1119147" cy="338664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장바구니 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3428634" y="3760624"/>
              <a:ext cx="19148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281" y="3203960"/>
              <a:ext cx="113189" cy="104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75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√</a:t>
              </a:r>
              <a:endParaRPr lang="en-US" sz="6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608401" y="3145205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품절상품 제외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362236" y="4030637"/>
              <a:ext cx="1169572" cy="338664"/>
            </a:xfrm>
            <a:prstGeom prst="roundRect">
              <a:avLst>
                <a:gd name="adj" fmla="val 0"/>
              </a:avLst>
            </a:prstGeom>
            <a:solidFill>
              <a:srgbClr val="29BC7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바로구매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991695" y="66869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장바구니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],[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+mn-ea"/>
              </a:rPr>
              <a:t>바로결제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아이콘 선택 시 옵션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있는 경우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20670648">
            <a:off x="4467609" y="2899192"/>
            <a:ext cx="4156207" cy="1066069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제품목록</a:t>
            </a:r>
            <a:r>
              <a:rPr lang="ko-KR" altLang="en-US" sz="1200" dirty="0" smtClean="0">
                <a:solidFill>
                  <a:schemeClr val="bg1"/>
                </a:solidFill>
              </a:rPr>
              <a:t> 화면 동일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MO_</a:t>
            </a:r>
            <a:r>
              <a:rPr lang="ko-KR" altLang="en-US" sz="1200" dirty="0" err="1">
                <a:solidFill>
                  <a:schemeClr val="bg1"/>
                </a:solidFill>
              </a:rPr>
              <a:t>제품목록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검색 </a:t>
            </a:r>
            <a:r>
              <a:rPr lang="en-US" altLang="ko-KR" sz="1200" dirty="0">
                <a:solidFill>
                  <a:schemeClr val="bg1"/>
                </a:solidFill>
              </a:rPr>
              <a:t>SB </a:t>
            </a:r>
            <a:r>
              <a:rPr lang="ko-KR" altLang="en-US" sz="1200" dirty="0" smtClean="0">
                <a:solidFill>
                  <a:schemeClr val="bg1"/>
                </a:solidFill>
              </a:rPr>
              <a:t>참고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6" y="1716867"/>
            <a:ext cx="214688" cy="20818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6" y="3316047"/>
            <a:ext cx="214688" cy="20818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74" y="4902748"/>
            <a:ext cx="214688" cy="2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491230"/>
              </p:ext>
            </p:extLst>
          </p:nvPr>
        </p:nvGraphicFramePr>
        <p:xfrm>
          <a:off x="65314" y="410330"/>
          <a:ext cx="5996592" cy="608282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기획팀 피드백 반영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후 피드백 반영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확인 버전 업데이트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민병헌님 요청으로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해제 일시 표기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(21P)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스마트영수증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(APP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 메뉴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리뷰작성권한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추가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비밀번호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수정완료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소희님 요청으로 리뷰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숨김태그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2024-07-09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멤버십 영역 케이스 별 내용 적용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고객상담</a:t>
            </a:r>
            <a:r>
              <a:rPr lang="en-US" altLang="ko-KR" dirty="0" smtClean="0"/>
              <a:t>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IN_MO_MYP_01_45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214" y="788593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고객상담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748101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6042" y="2063672"/>
            <a:ext cx="6880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추천 </a:t>
            </a:r>
            <a:r>
              <a:rPr lang="en-US" altLang="ko-KR" sz="900" b="1" dirty="0" smtClean="0"/>
              <a:t>FAQ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47367" y="197217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20418" y="2368829"/>
            <a:ext cx="2727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920418" y="2677550"/>
            <a:ext cx="23823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920418" y="2957057"/>
            <a:ext cx="13724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917496" y="3890304"/>
            <a:ext cx="16177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상담 전에 꼭 확인해주세요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916042" y="4166131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질문하신 질문의 답변은 개인 메일이나 마이페이지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&gt;1:1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상담내역에서 답변내용을 확인하실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043" y="4437144"/>
            <a:ext cx="2660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1:1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고객문의 처리시간은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09:00~18:00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문의는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시간 언제나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6042" y="4725144"/>
            <a:ext cx="27903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최단시간 내에 접수사항을 조치하여 해결해드리도록 하겠습니다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12164" y="1290073"/>
            <a:ext cx="21092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궁금한 점이 있으세요</a:t>
            </a:r>
            <a:r>
              <a:rPr lang="en-US" altLang="ko-KR" sz="900" b="1" dirty="0" smtClean="0"/>
              <a:t>?</a:t>
            </a:r>
          </a:p>
          <a:p>
            <a:endParaRPr lang="en-US" altLang="ko-KR" sz="400" b="1" dirty="0" smtClean="0"/>
          </a:p>
          <a:p>
            <a:r>
              <a:rPr lang="ko-KR" altLang="en-US" sz="800" dirty="0" smtClean="0"/>
              <a:t>고객님의 문의사항 해결을 위해 최선을 다하겠습니다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87390" y="232576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16042" y="4922596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피해 발생시에는 공정거래위원회 소비자분쟁해결기준에 의거해서 처리됩니다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87390" y="2643170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87390" y="2927842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87390" y="320388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7759" y="1314713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978318" y="3319353"/>
            <a:ext cx="1229250" cy="275508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 </a:t>
            </a:r>
            <a:r>
              <a:rPr lang="ko-KR" altLang="en-US" sz="800" dirty="0" smtClean="0">
                <a:solidFill>
                  <a:schemeClr val="bg1"/>
                </a:solidFill>
              </a:rPr>
              <a:t>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87944" y="3319353"/>
            <a:ext cx="1229250" cy="275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1:1 </a:t>
            </a:r>
            <a:r>
              <a:rPr lang="ko-KR" altLang="en-US" sz="800" dirty="0" smtClean="0">
                <a:solidFill>
                  <a:schemeClr val="tx1"/>
                </a:solidFill>
              </a:rPr>
              <a:t>답변확인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1:1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 rot="20670648">
            <a:off x="2682498" y="2699957"/>
            <a:ext cx="4156207" cy="1066069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고객센터 </a:t>
            </a:r>
            <a:r>
              <a:rPr lang="en-US" altLang="ko-KR" sz="1200" dirty="0">
                <a:solidFill>
                  <a:schemeClr val="bg1"/>
                </a:solidFill>
              </a:rPr>
              <a:t>&gt; 1:1</a:t>
            </a:r>
            <a:r>
              <a:rPr lang="ko-KR" altLang="en-US" sz="1200" dirty="0" smtClean="0">
                <a:solidFill>
                  <a:schemeClr val="bg1"/>
                </a:solidFill>
              </a:rPr>
              <a:t>고객상담 화면 동일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MO_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마이샵관리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임직원인증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</a:rPr>
              <a:t>SB 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참고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552384" y="225972"/>
            <a:ext cx="2313560" cy="656991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사업확인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</a:rPr>
            </a:br>
            <a:r>
              <a:rPr lang="ko-KR" altLang="en-US" sz="9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900" dirty="0" smtClean="0">
                <a:solidFill>
                  <a:schemeClr val="bg1"/>
                </a:solidFill>
              </a:rPr>
              <a:t> 메뉴 내 명칭 변경 여부</a:t>
            </a:r>
            <a:r>
              <a:rPr lang="en-US" altLang="ko-KR" sz="900" dirty="0" smtClean="0">
                <a:solidFill>
                  <a:schemeClr val="bg1"/>
                </a:solidFill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</a:rPr>
            </a:br>
            <a:r>
              <a:rPr lang="en-US" altLang="ko-KR" sz="900" dirty="0" smtClean="0">
                <a:solidFill>
                  <a:schemeClr val="bg1"/>
                </a:solidFill>
              </a:rPr>
              <a:t>1:1</a:t>
            </a:r>
            <a:r>
              <a:rPr lang="ko-KR" altLang="en-US" sz="900" dirty="0" smtClean="0">
                <a:solidFill>
                  <a:schemeClr val="bg1"/>
                </a:solidFill>
              </a:rPr>
              <a:t>문의 </a:t>
            </a:r>
            <a:r>
              <a:rPr lang="en-US" altLang="ko-KR" sz="9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1:1</a:t>
            </a:r>
            <a:r>
              <a:rPr lang="ko-KR" altLang="en-US" sz="9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고객상담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1" y="3351659"/>
            <a:ext cx="2960861" cy="278622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151784" y="52388"/>
            <a:ext cx="4780685" cy="213090"/>
          </a:xfrm>
        </p:spPr>
        <p:txBody>
          <a:bodyPr/>
          <a:lstStyle/>
          <a:p>
            <a:r>
              <a:rPr lang="ko-KR" altLang="en-US" dirty="0" err="1" smtClean="0"/>
              <a:t>입고알림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신청내역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IN_MO_MYP_01_49 /  </a:t>
            </a:r>
            <a:r>
              <a:rPr lang="en-US" altLang="ko-KR" dirty="0" smtClean="0"/>
              <a:t>IN_MO_MYP_01_50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472" b="45120"/>
          <a:stretch/>
        </p:blipFill>
        <p:spPr>
          <a:xfrm>
            <a:off x="806911" y="692696"/>
            <a:ext cx="2960861" cy="2658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338" y="6137879"/>
            <a:ext cx="2991484" cy="238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입고알림신청내역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71504"/>
              </p:ext>
            </p:extLst>
          </p:nvPr>
        </p:nvGraphicFramePr>
        <p:xfrm>
          <a:off x="9000565" y="44450"/>
          <a:ext cx="3152540" cy="3039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등록된 제품은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등록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한달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후 자동 삭제 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정책과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입고예정태그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해당 제품상세페이지로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입고예정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제품에 대한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 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 알림 신청을 취소 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 취소 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.“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상품 쇼핑하기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특가 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4"/>
                        </a:rPr>
                        <a:t>https://m.innisfree.com/kr/ko/mHotdealSpcPrcMain.do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 수정 화면 진입 전 비밀번호 재확인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11" y="1102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16665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385" y="692696"/>
            <a:ext cx="2917751" cy="52565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227518" y="6137879"/>
            <a:ext cx="2991484" cy="238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30077" y="584621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16223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26" y="2650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555" y="2650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416" y="1261670"/>
            <a:ext cx="838252" cy="817296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SOLD OUT</a:t>
            </a:r>
            <a:endParaRPr lang="ko-KR" altLang="en-US" sz="1000" b="1" dirty="0"/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095" y="12012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750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스마트영수증 목록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IN_MO_MYP_01_43 / </a:t>
            </a:r>
            <a:r>
              <a:rPr lang="en-US" altLang="ko-KR" dirty="0"/>
              <a:t> IN_MO_MYP_01_44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214" y="78859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스마트영수증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19865" y="4753066"/>
            <a:ext cx="27903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매장 구입 내역이 있어야 조회가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정상가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구매 시 구입일 미포함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 이내 환불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교환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할인가 구매 시 구입일 미포함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 이내 구매처에서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환불가능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교환불가합니다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구매한 매장이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페점한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경우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단순 변심 구매 환불은 구입일 미포함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일 이내 고객상담실을 통하여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스마트영수증 </a:t>
            </a:r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48150"/>
              </p:ext>
            </p:extLst>
          </p:nvPr>
        </p:nvGraphicFramePr>
        <p:xfrm>
          <a:off x="9000565" y="44450"/>
          <a:ext cx="3152540" cy="3319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스마트영수증은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전용 메뉴로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에서만 노출 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77713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조회기간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 캘린더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스마트영수증은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년까지 조회 할 수 있음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 영수증 페이지 진입 시 진입한 날짜를 기준으로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 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까지의 스마트 영수증 내역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년까지 기간 설정하여 검색할 수 있음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구매일시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(YYYY-MM-DD HH:MM),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구매매장명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구매이력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검색기간에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구매이력이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스마트영수증 내역이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영역 선택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스마트영수증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상세화면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조회된 결과가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리스트는 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추가 결과 값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4612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 영수증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POS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전달된 영수증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1415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t="47769" b="20254"/>
          <a:stretch/>
        </p:blipFill>
        <p:spPr>
          <a:xfrm>
            <a:off x="819865" y="1100680"/>
            <a:ext cx="2957508" cy="1104183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794992" y="6342525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4992" y="6040240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73207" y="78859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스마트영수증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88759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83" y="764704"/>
            <a:ext cx="622595" cy="243314"/>
          </a:xfrm>
          <a:prstGeom prst="rect">
            <a:avLst/>
          </a:prstGeom>
        </p:spPr>
      </p:pic>
      <p:cxnSp>
        <p:nvCxnSpPr>
          <p:cNvPr id="49" name="직선 연결선 48"/>
          <p:cNvCxnSpPr/>
          <p:nvPr/>
        </p:nvCxnSpPr>
        <p:spPr>
          <a:xfrm>
            <a:off x="5159375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57770" y="1093235"/>
            <a:ext cx="2902819" cy="49470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POS </a:t>
            </a:r>
            <a:r>
              <a:rPr lang="ko-KR" altLang="en-US" b="1" dirty="0" smtClean="0"/>
              <a:t>영수증 노출 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5201937" y="6237502"/>
            <a:ext cx="2991484" cy="15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01937" y="5935217"/>
            <a:ext cx="2971800" cy="302286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9865" y="2270867"/>
            <a:ext cx="17462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2024-04-01 18:00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/>
              <a:t>이마트</a:t>
            </a:r>
            <a:r>
              <a:rPr lang="en-US" altLang="ko-KR" sz="800" dirty="0" smtClean="0"/>
              <a:t>_IF</a:t>
            </a:r>
            <a:r>
              <a:rPr lang="ko-KR" altLang="en-US" sz="800" dirty="0" err="1" smtClean="0"/>
              <a:t>용산점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3" name="직사각형 2"/>
          <p:cNvSpPr/>
          <p:nvPr/>
        </p:nvSpPr>
        <p:spPr>
          <a:xfrm>
            <a:off x="2733042" y="2354881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2,000</a:t>
            </a:r>
            <a:r>
              <a:rPr lang="ko-KR" altLang="en-US" sz="900" dirty="0" smtClean="0"/>
              <a:t>원 구매 </a:t>
            </a:r>
            <a:r>
              <a:rPr lang="en-US" altLang="ko-KR" sz="900" dirty="0" smtClean="0"/>
              <a:t>&gt;</a:t>
            </a:r>
            <a:endParaRPr lang="en-US" altLang="ko-KR" sz="9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81078" y="2780928"/>
            <a:ext cx="27949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0356" y="2880367"/>
            <a:ext cx="17462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2024-03-01 18:00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/>
              <a:t>이마트</a:t>
            </a:r>
            <a:r>
              <a:rPr lang="en-US" altLang="ko-KR" sz="800" dirty="0" smtClean="0"/>
              <a:t>_IF</a:t>
            </a:r>
            <a:r>
              <a:rPr lang="ko-KR" altLang="en-US" sz="800" dirty="0" err="1" smtClean="0"/>
              <a:t>용산점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733533" y="2964381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2,000</a:t>
            </a:r>
            <a:r>
              <a:rPr lang="ko-KR" altLang="en-US" sz="900" dirty="0" smtClean="0"/>
              <a:t>원 구매 </a:t>
            </a:r>
            <a:r>
              <a:rPr lang="en-US" altLang="ko-KR" sz="900" dirty="0" smtClean="0"/>
              <a:t>&gt;</a:t>
            </a:r>
            <a:endParaRPr lang="en-US" altLang="ko-KR" sz="900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881569" y="3390428"/>
            <a:ext cx="27949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0803" y="3489867"/>
            <a:ext cx="17462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2024-11-01 18:00 </a:t>
            </a:r>
            <a:b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/>
              <a:t>이마트</a:t>
            </a:r>
            <a:r>
              <a:rPr lang="en-US" altLang="ko-KR" sz="800" dirty="0" smtClean="0"/>
              <a:t>_IF</a:t>
            </a:r>
            <a:r>
              <a:rPr lang="ko-KR" altLang="en-US" sz="800" dirty="0" err="1" smtClean="0"/>
              <a:t>용산점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723980" y="3573881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2,000</a:t>
            </a:r>
            <a:r>
              <a:rPr lang="ko-KR" altLang="en-US" sz="900" dirty="0" smtClean="0"/>
              <a:t>원 구매 </a:t>
            </a:r>
            <a:r>
              <a:rPr lang="en-US" altLang="ko-KR" sz="900" dirty="0" smtClean="0"/>
              <a:t>&gt;</a:t>
            </a:r>
            <a:endParaRPr lang="en-US" altLang="ko-KR" sz="9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872016" y="3999928"/>
            <a:ext cx="27949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9126" y="1233908"/>
            <a:ext cx="854721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2024-03-05</a:t>
            </a:r>
            <a:endParaRPr lang="en-US" altLang="ko-KR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2388249" y="1237966"/>
            <a:ext cx="854721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2024-06-05</a:t>
            </a:r>
            <a:endParaRPr lang="en-US" altLang="ko-KR" sz="1000" dirty="0"/>
          </a:p>
        </p:txBody>
      </p:sp>
      <p:sp>
        <p:nvSpPr>
          <p:cNvPr id="6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0102" y="391173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855454" y="4255746"/>
            <a:ext cx="870560" cy="238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더보기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0" y="10875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23" y="21296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977" y="22085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042" y="41218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622" y="11295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rcRect t="19631" b="62561"/>
          <a:stretch/>
        </p:blipFill>
        <p:spPr>
          <a:xfrm>
            <a:off x="9102665" y="5572187"/>
            <a:ext cx="2917751" cy="936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0" name="TextBox 69"/>
          <p:cNvSpPr txBox="1"/>
          <p:nvPr/>
        </p:nvSpPr>
        <p:spPr>
          <a:xfrm>
            <a:off x="9009760" y="5323129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검색결과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스마트영수증 내역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없는경우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73408" y="6292848"/>
            <a:ext cx="23762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등록된 스마트영수증 내역이 없습니다</a:t>
            </a:r>
            <a:r>
              <a:rPr lang="en-US" altLang="ko-KR" sz="800" b="1" dirty="0" smtClean="0"/>
              <a:t>. </a:t>
            </a:r>
            <a:endParaRPr lang="ko-KR" altLang="en-US" sz="800" b="1" dirty="0"/>
          </a:p>
        </p:txBody>
      </p:sp>
      <p:cxnSp>
        <p:nvCxnSpPr>
          <p:cNvPr id="74" name="구부러진 연결선 73"/>
          <p:cNvCxnSpPr>
            <a:endCxn id="69" idx="1"/>
          </p:cNvCxnSpPr>
          <p:nvPr/>
        </p:nvCxnSpPr>
        <p:spPr>
          <a:xfrm>
            <a:off x="3827014" y="3195213"/>
            <a:ext cx="5275651" cy="2845027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8" y="705549"/>
            <a:ext cx="2973250" cy="524373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비밀번호 재확인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IN_MO_MYP_01_68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2015" b="60842"/>
          <a:stretch/>
        </p:blipFill>
        <p:spPr>
          <a:xfrm>
            <a:off x="4138938" y="1304764"/>
            <a:ext cx="2997724" cy="1368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95279" y="6021288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2" y="12636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305" y="1628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305" y="1988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1867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008" y="24208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77574"/>
              </p:ext>
            </p:extLst>
          </p:nvPr>
        </p:nvGraphicFramePr>
        <p:xfrm>
          <a:off x="9000565" y="44450"/>
          <a:ext cx="3152540" cy="1579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재확인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비밀번호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(1-3)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잘못된 비밀번호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(1-4)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올바른 비밀번호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수정화면으로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공통 처리 필요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8508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33837" y="800149"/>
            <a:ext cx="864096" cy="21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9321" y="669344"/>
            <a:ext cx="183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0070C0"/>
                </a:solidFill>
              </a:rPr>
              <a:t>개인정보수정</a:t>
            </a:r>
            <a:endParaRPr lang="ko-KR" altLang="en-US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3" y="681232"/>
            <a:ext cx="2960037" cy="51240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72790" y="825261"/>
            <a:ext cx="80663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u="sng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자세히보기</a:t>
            </a:r>
            <a:r>
              <a:rPr lang="ko-KR" altLang="en-US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8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6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개인정보수정 화면</a:t>
            </a:r>
            <a:r>
              <a:rPr lang="en-US" altLang="ko-KR" dirty="0" smtClean="0"/>
              <a:t>(1/2)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IN_MO_MYP_01_69 /</a:t>
            </a:r>
            <a:endParaRPr lang="ko-KR" altLang="en-US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681232"/>
            <a:ext cx="3006725" cy="54980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5279" y="6142008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0456" y="6142008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4432" y="56768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13305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계속 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6" y="11556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21" y="2204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0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286" y="37347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47223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47251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972" y="697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1484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297" y="2652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14" y="30876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567" y="36820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921" y="44919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44960"/>
              </p:ext>
            </p:extLst>
          </p:nvPr>
        </p:nvGraphicFramePr>
        <p:xfrm>
          <a:off x="9000565" y="44450"/>
          <a:ext cx="3152540" cy="5020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 이용 동의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비밀번호 수정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등록되지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입력되어 저장 처리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 등록된 경우 등록된 이메일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국문 입력 불가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휴대번화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번호 변경 팝업 노출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배송지관리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팝업과 동일하나 타이틀만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변경여부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확인필요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 정보를 초기화 하시겠습니까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 처리 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닫힘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Confimr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창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dirty="0" smtClean="0"/>
                        <a:t>개인정보 수집이용동의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마케팅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 정보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유무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선택 시 하단 정보 전체 입력 불가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수집 및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반려동물 정보 수집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/>
                        <a:t>IN_MO_MYP_01_74)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이름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자까지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반려동물 생일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 가능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13" y="4947511"/>
            <a:ext cx="2204742" cy="1715506"/>
          </a:xfrm>
          <a:prstGeom prst="rect">
            <a:avLst/>
          </a:prstGeom>
        </p:spPr>
      </p:pic>
      <p:cxnSp>
        <p:nvCxnSpPr>
          <p:cNvPr id="32" name="꺾인 연결선 31"/>
          <p:cNvCxnSpPr>
            <a:stCxn id="31" idx="3"/>
            <a:endCxn id="30" idx="1"/>
          </p:cNvCxnSpPr>
          <p:nvPr/>
        </p:nvCxnSpPr>
        <p:spPr>
          <a:xfrm>
            <a:off x="8144040" y="3396758"/>
            <a:ext cx="850373" cy="24085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533185" y="3303620"/>
            <a:ext cx="551382" cy="201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10972" y="6407287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7337409" y="3258258"/>
            <a:ext cx="80663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u="sng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자세히보기</a:t>
            </a:r>
            <a:r>
              <a:rPr lang="ko-KR" altLang="en-US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8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307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827496" y="728700"/>
            <a:ext cx="2965042" cy="5400600"/>
            <a:chOff x="827496" y="728700"/>
            <a:chExt cx="2965042" cy="5400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7191"/>
            <a:stretch/>
          </p:blipFill>
          <p:spPr>
            <a:xfrm>
              <a:off x="827496" y="728700"/>
              <a:ext cx="2965042" cy="54006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935496" y="2540646"/>
              <a:ext cx="2823904" cy="1678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개인정보수정 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IN_MO_MYP_01_69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692696"/>
            <a:ext cx="2923035" cy="48203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0456" y="6142008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4736" y="6138443"/>
            <a:ext cx="2991484" cy="23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4432" y="56768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022" y="57134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계속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57390"/>
              </p:ext>
            </p:extLst>
          </p:nvPr>
        </p:nvGraphicFramePr>
        <p:xfrm>
          <a:off x="9000565" y="44450"/>
          <a:ext cx="3152540" cy="3488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광고성정보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수신 동의 체크박스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시 광고성 정보 수신 동의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연동 관리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페이스북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Apple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 가능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SNS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 연동은 로그인 화면에서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이전에 연결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 된 내용 없는 경우 문구만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연결정보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간편 로그인 연결 해제 완료 알림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연결해제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 정보 없음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 변경 처리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연결되었다가 해제된 경우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641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탈퇴신청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회원탈퇴 화면으로 이동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4699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회원정보가 수정되었습니다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20750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908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96" y="2060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44387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20071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4789" t="2322" b="3618"/>
          <a:stretch/>
        </p:blipFill>
        <p:spPr>
          <a:xfrm>
            <a:off x="5098760" y="3405534"/>
            <a:ext cx="2117955" cy="138501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070955" y="4579607"/>
            <a:ext cx="70403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u="sng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탈퇴신청</a:t>
            </a:r>
            <a:r>
              <a:rPr lang="ko-KR" altLang="en-US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8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8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400" y="4484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3472" y="2564904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smtClean="0"/>
              <a:t>페이스북</a:t>
            </a:r>
            <a:endParaRPr lang="ko-KR" altLang="en-US" sz="700" b="1" dirty="0"/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392" y="25106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1285" y="4051205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연결 정보가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8633" y="2598384"/>
            <a:ext cx="343228" cy="320318"/>
            <a:chOff x="1618536" y="3344950"/>
            <a:chExt cx="1606665" cy="184242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3145" y="3027259"/>
            <a:ext cx="343228" cy="320318"/>
            <a:chOff x="1618536" y="3344950"/>
            <a:chExt cx="1606665" cy="184242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8633" y="3920021"/>
            <a:ext cx="343228" cy="320318"/>
            <a:chOff x="1618536" y="3344950"/>
            <a:chExt cx="1606665" cy="184242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928633" y="3479476"/>
            <a:ext cx="343228" cy="320318"/>
            <a:chOff x="1618536" y="3344950"/>
            <a:chExt cx="1606665" cy="184242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343472" y="3022795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카카오톡</a:t>
            </a:r>
            <a:endParaRPr lang="ko-KR" altLang="en-US" sz="7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71374" y="3458565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네이버</a:t>
            </a:r>
            <a:endParaRPr lang="ko-KR" altLang="en-US" sz="7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96430" y="3897984"/>
            <a:ext cx="6201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</a:t>
            </a:r>
            <a:r>
              <a:rPr lang="en-US" altLang="ko-KR" sz="700" b="1" dirty="0" smtClean="0"/>
              <a:t>pple</a:t>
            </a:r>
            <a:endParaRPr lang="ko-KR" altLang="en-US" sz="7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381284" y="3593330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2025-05-28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에 해제되었습니다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43471" y="3163452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2025-05-28</a:t>
            </a:r>
            <a:r>
              <a:rPr lang="ko-KR" altLang="en-US" sz="700" dirty="0" smtClean="0"/>
              <a:t>에 연결되었습니다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1352233" y="2698809"/>
            <a:ext cx="174621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연결 정보가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02039" y="3061228"/>
            <a:ext cx="602275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연결해제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83" y="28833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1" name="꺾인 연결선 60"/>
          <p:cNvCxnSpPr>
            <a:stCxn id="60" idx="3"/>
            <a:endCxn id="22" idx="0"/>
          </p:cNvCxnSpPr>
          <p:nvPr/>
        </p:nvCxnSpPr>
        <p:spPr>
          <a:xfrm>
            <a:off x="3704314" y="3169240"/>
            <a:ext cx="2453424" cy="2362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2" idx="2"/>
            <a:endCxn id="57" idx="3"/>
          </p:cNvCxnSpPr>
          <p:nvPr/>
        </p:nvCxnSpPr>
        <p:spPr>
          <a:xfrm rot="5400000" flipH="1">
            <a:off x="4094027" y="2726833"/>
            <a:ext cx="1097186" cy="3030237"/>
          </a:xfrm>
          <a:prstGeom prst="bentConnector4">
            <a:avLst>
              <a:gd name="adj1" fmla="val -20835"/>
              <a:gd name="adj2" fmla="val 674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004" y="34771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77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통합 비밀번호 </a:t>
            </a:r>
            <a:r>
              <a:rPr lang="ko-KR" altLang="en-US" dirty="0" err="1" smtClean="0"/>
              <a:t>수정팝업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1682"/>
          <a:stretch/>
        </p:blipFill>
        <p:spPr>
          <a:xfrm>
            <a:off x="808252" y="717079"/>
            <a:ext cx="2965236" cy="5616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5916886"/>
            <a:ext cx="3030682" cy="464442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20904"/>
              </p:ext>
            </p:extLst>
          </p:nvPr>
        </p:nvGraphicFramePr>
        <p:xfrm>
          <a:off x="9000565" y="44450"/>
          <a:ext cx="3152540" cy="2582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비밀번호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비밀번호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비밀번호 입력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비밀번호 입력 영역 인풋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 입력 가능 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유효성체크를 통해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 및 표 참고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정상적인 경우 비밀번호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수정 팝업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로그아웃 처리되면 메인화면으로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6121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9222" b="29814"/>
          <a:stretch/>
        </p:blipFill>
        <p:spPr>
          <a:xfrm>
            <a:off x="3926865" y="1798339"/>
            <a:ext cx="2006806" cy="1672361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2D87BE1-ABA3-5749-1CD5-E330FD86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04563"/>
              </p:ext>
            </p:extLst>
          </p:nvPr>
        </p:nvGraphicFramePr>
        <p:xfrm>
          <a:off x="3914594" y="3572848"/>
          <a:ext cx="8152039" cy="2808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4459">
                  <a:extLst>
                    <a:ext uri="{9D8B030D-6E8A-4147-A177-3AD203B41FA5}">
                      <a16:colId xmlns:a16="http://schemas.microsoft.com/office/drawing/2014/main" val="4191537390"/>
                    </a:ext>
                  </a:extLst>
                </a:gridCol>
                <a:gridCol w="2221474">
                  <a:extLst>
                    <a:ext uri="{9D8B030D-6E8A-4147-A177-3AD203B41FA5}">
                      <a16:colId xmlns:a16="http://schemas.microsoft.com/office/drawing/2014/main" val="3803499161"/>
                    </a:ext>
                  </a:extLst>
                </a:gridCol>
                <a:gridCol w="574756">
                  <a:extLst>
                    <a:ext uri="{9D8B030D-6E8A-4147-A177-3AD203B41FA5}">
                      <a16:colId xmlns:a16="http://schemas.microsoft.com/office/drawing/2014/main" val="102540557"/>
                    </a:ext>
                  </a:extLst>
                </a:gridCol>
                <a:gridCol w="3841350">
                  <a:extLst>
                    <a:ext uri="{9D8B030D-6E8A-4147-A177-3AD203B41FA5}">
                      <a16:colId xmlns:a16="http://schemas.microsoft.com/office/drawing/2014/main" val="1780841043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Validation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통합 비밀번호 수정 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015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57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현재 비밀번호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현재 비밀번호를 입력해</a:t>
                      </a:r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주세요</a:t>
                      </a:r>
                      <a:r>
                        <a:rPr lang="en-US" altLang="ko-KR" sz="8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554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</a:t>
                      </a:r>
                      <a:r>
                        <a:rPr lang="ko-KR" altLang="en-US" sz="800" baseline="0" dirty="0" smtClean="0"/>
                        <a:t> 비밀번호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비밀번호를 입력해 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214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 확인을 입력해주세요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194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조건을 충족하지 않은 경우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숫자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특수문자 중 최소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 조합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8~16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자리 사용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비밀번호는 숫자와 영문자 특수문자 중 최소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가지 조합으로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8~16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 자리를 사용해야합니다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599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조건을 충족하지 않은 경우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숫자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특수문자 중 최소 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 조합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비밀번호는 숫자와 영문자 특수문자 중 최소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가지를 혼용하여야 합니다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627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 비밀번호와 일치하지 않은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새 비밀번호 확인이 일치하지 않습니다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51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 비밀번호가 현재 비밀번호와 일치한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이전 비밀번호와 동일한 비밀번호 입니다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18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새 비밀번호 확인</a:t>
                      </a:r>
                      <a:endParaRPr lang="en-US" altLang="ko-KR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현재비밀번호가 일치하지 않은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 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확인 후 다시 시도해주세요 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94512"/>
                  </a:ext>
                </a:extLst>
              </a:tr>
            </a:tbl>
          </a:graphicData>
        </a:graphic>
      </p:graphicFrame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46" y="669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2338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6081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744" y="669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05063" y="1605491"/>
            <a:ext cx="962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800" b="1" dirty="0" smtClean="0">
                <a:solidFill>
                  <a:srgbClr val="C00000"/>
                </a:solidFill>
                <a:latin typeface="+mn-ea"/>
              </a:rPr>
              <a:t>Validation </a:t>
            </a:r>
            <a:r>
              <a:rPr lang="ko-KR" altLang="en-US" sz="800" b="1" dirty="0" smtClean="0">
                <a:solidFill>
                  <a:srgbClr val="C00000"/>
                </a:solidFill>
                <a:latin typeface="+mn-ea"/>
              </a:rPr>
              <a:t>예시 </a:t>
            </a:r>
            <a:endParaRPr lang="en-US" altLang="ko-KR" sz="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1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52014" y="1252509"/>
            <a:ext cx="2288720" cy="1453305"/>
            <a:chOff x="3227094" y="2356527"/>
            <a:chExt cx="2288720" cy="1453305"/>
          </a:xfrm>
        </p:grpSpPr>
        <p:grpSp>
          <p:nvGrpSpPr>
            <p:cNvPr id="23" name="그룹 22"/>
            <p:cNvGrpSpPr/>
            <p:nvPr/>
          </p:nvGrpSpPr>
          <p:grpSpPr>
            <a:xfrm>
              <a:off x="3227094" y="2356527"/>
              <a:ext cx="2288719" cy="1276444"/>
              <a:chOff x="1219107" y="5015279"/>
              <a:chExt cx="2468920" cy="1174138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1219107" y="5015279"/>
                <a:ext cx="2468920" cy="1174138"/>
                <a:chOff x="12438659" y="696381"/>
                <a:chExt cx="2982314" cy="1174138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12438659" y="696381"/>
                  <a:ext cx="2982314" cy="11741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12485102" y="762067"/>
                  <a:ext cx="1408264" cy="240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100" b="1" dirty="0" smtClean="0">
                      <a:latin typeface="+mn-ea"/>
                    </a:rPr>
                    <a:t>비밀번호 수정</a:t>
                  </a:r>
                  <a:endParaRPr lang="ko-KR" altLang="en-US" b="1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3407706" y="5015279"/>
                <a:ext cx="28032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1000" dirty="0">
                    <a:latin typeface="Segoe UI Symbol" panose="020B0502040204020203" pitchFamily="34" charset="0"/>
                  </a:rPr>
                  <a:t>✕</a:t>
                </a:r>
                <a:endParaRPr lang="en-US" altLang="ko-KR" sz="1000" dirty="0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363086" y="2801063"/>
              <a:ext cx="199829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비밀번호를 수정하시겠습니까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? </a:t>
              </a:r>
            </a:p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비밀번호 수정 후 서비스 이용을 원하시면 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, </a:t>
              </a:r>
            </a:p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새로 로그인 해주세요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endParaRPr lang="ko-KR" altLang="en-US" sz="9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227094" y="3471168"/>
              <a:ext cx="1119147" cy="338664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취소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346242" y="3471168"/>
              <a:ext cx="1169572" cy="338664"/>
            </a:xfrm>
            <a:prstGeom prst="roundRect">
              <a:avLst>
                <a:gd name="adj" fmla="val 0"/>
              </a:avLst>
            </a:prstGeom>
            <a:solidFill>
              <a:srgbClr val="29BC7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확인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750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048" y="23418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766" y="23449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68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b="11424"/>
          <a:stretch/>
        </p:blipFill>
        <p:spPr>
          <a:xfrm>
            <a:off x="5241936" y="685227"/>
            <a:ext cx="2939444" cy="56240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휴대전화 번호 변경 팝업</a:t>
            </a:r>
            <a:endParaRPr lang="ko-KR" altLang="en-US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3" y="692696"/>
            <a:ext cx="2983450" cy="535289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53461"/>
              </p:ext>
            </p:extLst>
          </p:nvPr>
        </p:nvGraphicFramePr>
        <p:xfrm>
          <a:off x="9000565" y="44450"/>
          <a:ext cx="3152540" cy="4106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43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휴대전화 번호 변경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변경할 휴대전화 입력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인풋 박스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변경할 휴대전화 입력 인풋 박스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유효성체크를 통해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전화번호 입력하지 않은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연락처를 입력해주세요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잘못된 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값이 잘못되었습니다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다시 확인해주세요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올바른 번호 입력한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인증완료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노출되며 인증번호 입력 창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가능 시간 정보 표기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영역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1254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인증완료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유효성 체크 진행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인증번호가 틀린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인증번호가 일치하지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인증번호가 정확한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인증이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 시 휴대전화 번호 변경 팝업 닫히며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변경한 전화번호로 개인정보수정 화면 변경 처리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24202"/>
                  </a:ext>
                </a:extLst>
              </a:tr>
            </a:tbl>
          </a:graphicData>
        </a:graphic>
      </p:graphicFrame>
      <p:sp>
        <p:nvSpPr>
          <p:cNvPr id="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554" y="6989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380" y="24309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24" y="17959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6" y="17959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29" y="5877272"/>
            <a:ext cx="2980558" cy="481236"/>
          </a:xfrm>
          <a:prstGeom prst="rect">
            <a:avLst/>
          </a:prstGeom>
        </p:spPr>
      </p:pic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27" y="60098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6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 수집이용동의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마케팅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57" y="683171"/>
            <a:ext cx="2959835" cy="5581177"/>
          </a:xfrm>
          <a:prstGeom prst="rect">
            <a:avLst/>
          </a:prstGeom>
        </p:spPr>
      </p:pic>
      <p:sp>
        <p:nvSpPr>
          <p:cNvPr id="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554" y="6989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44169"/>
              </p:ext>
            </p:extLst>
          </p:nvPr>
        </p:nvGraphicFramePr>
        <p:xfrm>
          <a:off x="9000565" y="44450"/>
          <a:ext cx="3152540" cy="6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수집이용동의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수집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마케팅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 팝업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9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31258" y="698921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26" y="734996"/>
            <a:ext cx="2915517" cy="52862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회원탈퇴 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IN_MO_MYP_01_75</a:t>
            </a:r>
            <a:endParaRPr lang="ko-KR" altLang="en-US" dirty="0"/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71574"/>
              </p:ext>
            </p:extLst>
          </p:nvPr>
        </p:nvGraphicFramePr>
        <p:xfrm>
          <a:off x="9000565" y="44450"/>
          <a:ext cx="3152540" cy="533564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제공 화면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인풋박스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탈퇴사유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재가입을 위해서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사이트 이용이 불편해서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정보가 별로 없어서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장애 및 지연이 자주 발생해서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유출이 우려되어서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 선택 시 기타 불편사항 입력 텍스트 박스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내 입력 가능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회원탈퇴 여부 라디오 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95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개인정보수정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682309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입력여부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유효성 체크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 입력하지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탈퇴 사유 입력하지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사유를 선택 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.”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비밀번호가 일치하지 않은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후 다시 시도해주세요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된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팝업 노출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탈퇴 불가능한 상태인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진행 항목이 있어 탈퇴가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3708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팝업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탈퇴하기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탈퇴가능한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탈퇴 처리 및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후 로그아웃 상태로 이니스프리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메인화면으로 이동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탈퇴 처리가 완료되었습니다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닫힘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01807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5279" y="6021288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2916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4432" y="56768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12" y="766250"/>
            <a:ext cx="2934720" cy="512227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28983" y="5722236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5617" y="6032554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83" y="13369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83" y="1929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50" y="44359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51021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088" y="51402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79" y="5387069"/>
            <a:ext cx="2974562" cy="165162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endCxn id="21" idx="1"/>
          </p:cNvCxnSpPr>
          <p:nvPr/>
        </p:nvCxnSpPr>
        <p:spPr>
          <a:xfrm>
            <a:off x="7176120" y="5356237"/>
            <a:ext cx="187659" cy="85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569" y="54221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69" y="66116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873" y="66116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회원탈퇴   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56885"/>
              </p:ext>
            </p:extLst>
          </p:nvPr>
        </p:nvGraphicFramePr>
        <p:xfrm>
          <a:off x="10391515" y="5408676"/>
          <a:ext cx="2389885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8">
                  <a:extLst>
                    <a:ext uri="{9D8B030D-6E8A-4147-A177-3AD203B41FA5}">
                      <a16:colId xmlns:a16="http://schemas.microsoft.com/office/drawing/2014/main" val="3860998336"/>
                    </a:ext>
                  </a:extLst>
                </a:gridCol>
                <a:gridCol w="1589487">
                  <a:extLst>
                    <a:ext uri="{9D8B030D-6E8A-4147-A177-3AD203B41FA5}">
                      <a16:colId xmlns:a16="http://schemas.microsoft.com/office/drawing/2014/main" val="1221903764"/>
                    </a:ext>
                  </a:extLst>
                </a:gridCol>
              </a:tblGrid>
              <a:tr h="1806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탈퇴 불가 항목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상태값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80995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 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취소완료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배송완료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55723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교환취소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교환불가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교환완료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827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반품취소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반품불가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반품완료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제외 한 모든 상태값 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2856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캠페인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수령대기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61629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공병수거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수거신청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02203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1:1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문의 </a:t>
                      </a:r>
                      <a:endParaRPr lang="ko-KR" altLang="en-US" sz="700" b="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strike="sng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미답변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(3/11 </a:t>
                      </a:r>
                      <a:r>
                        <a:rPr lang="ko-KR" altLang="en-US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700" b="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700" b="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5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메뉴구조도</a:t>
            </a:r>
            <a:r>
              <a:rPr lang="ko-KR" altLang="en-US" dirty="0"/>
              <a:t> </a:t>
            </a:r>
            <a:r>
              <a:rPr lang="en-US" altLang="ko-KR" dirty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8116"/>
              </p:ext>
            </p:extLst>
          </p:nvPr>
        </p:nvGraphicFramePr>
        <p:xfrm>
          <a:off x="776304" y="1124744"/>
          <a:ext cx="1260000" cy="4982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멤버십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5618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반품내역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찜한제품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입고알림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신청내역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스마트영수증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0205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614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환불계좌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23509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원클릭결제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카드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601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마이샵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9984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5101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자주하는 질문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23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80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매장찾기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131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4487"/>
              </p:ext>
            </p:extLst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주소검색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70022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3712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86033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9723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519608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8386" y="1484784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8386" y="1585998"/>
            <a:ext cx="2037737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</a:rPr>
              <a:t>검색결과가 없습니다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도로명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건물번호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한강대로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읍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424)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아파트명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아모레퍼시픽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srgbClr val="00B050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50121"/>
              </p:ext>
            </p:extLst>
          </p:nvPr>
        </p:nvGraphicFramePr>
        <p:xfrm>
          <a:off x="9000565" y="44450"/>
          <a:ext cx="3152540" cy="154459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주소 검색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 키워드 입력하여 검색 시 일반 주소가 검색되며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결과는 키워드 입력 영역 하단에 출력됨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일반주소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 결과 없음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검색결과가 없음을 알리는 메시지 출력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298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배송지관리에는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편의점찾기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없음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92669"/>
                  </a:ext>
                </a:extLst>
              </a:tr>
            </a:tbl>
          </a:graphicData>
        </a:graphic>
      </p:graphicFrame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22" y="618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038" y="618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252" y="5907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 rot="20670648">
            <a:off x="9167089" y="5448533"/>
            <a:ext cx="2819491" cy="723201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0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MO_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000" dirty="0" smtClean="0">
                <a:solidFill>
                  <a:schemeClr val="bg1"/>
                </a:solidFill>
              </a:rPr>
              <a:t>SB </a:t>
            </a:r>
            <a:r>
              <a:rPr lang="ko-KR" altLang="en-US" sz="1000" dirty="0" smtClean="0">
                <a:solidFill>
                  <a:schemeClr val="bg1"/>
                </a:solidFill>
              </a:rPr>
              <a:t>참고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주소검색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1457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79031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2721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18908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1384" y="1497746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5265396" y="1885250"/>
            <a:ext cx="2876461" cy="76102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5212559" y="19778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5714245" y="1986058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5212559" y="232997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5714245" y="2338213"/>
            <a:ext cx="242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5265397" y="2697182"/>
            <a:ext cx="2876460" cy="994858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5212559" y="278975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5714245" y="2797991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5212559" y="30183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5714245" y="3026579"/>
            <a:ext cx="242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5212559" y="614287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1384" y="1598960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검색결과 </a:t>
            </a:r>
            <a:r>
              <a:rPr lang="en-US" altLang="ko-KR" sz="800" b="1" dirty="0">
                <a:solidFill>
                  <a:srgbClr val="00B050"/>
                </a:solidFill>
                <a:latin typeface="+mn-ea"/>
              </a:rPr>
              <a:t>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28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23187" y="3323863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40028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4043" y="6043390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279031" y="3686621"/>
            <a:ext cx="284971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21243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3583" y="4447866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2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1628" y="3574651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3204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주소검색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4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47664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354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757720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780017" y="1504167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834029" y="1891671"/>
            <a:ext cx="2876461" cy="73444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781192" y="19842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1282878" y="1992479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781192" y="233639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1282878" y="2344634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4030" y="2728868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781192" y="282143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1282878" y="2829677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781192" y="3050027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1282878" y="3058265"/>
            <a:ext cx="24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781192" y="365752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9B82C-CAF9-46A7-9720-3FF497D55610}"/>
              </a:ext>
            </a:extLst>
          </p:cNvPr>
          <p:cNvSpPr txBox="1"/>
          <p:nvPr/>
        </p:nvSpPr>
        <p:spPr>
          <a:xfrm>
            <a:off x="1282878" y="3665763"/>
            <a:ext cx="24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27AAA-E767-411C-AD6B-BE29C28D01C7}"/>
              </a:ext>
            </a:extLst>
          </p:cNvPr>
          <p:cNvSpPr txBox="1"/>
          <p:nvPr/>
        </p:nvSpPr>
        <p:spPr>
          <a:xfrm>
            <a:off x="781192" y="400968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CA90D-1AC4-4017-B227-8F976D7DEE90}"/>
              </a:ext>
            </a:extLst>
          </p:cNvPr>
          <p:cNvSpPr txBox="1"/>
          <p:nvPr/>
        </p:nvSpPr>
        <p:spPr>
          <a:xfrm>
            <a:off x="1282878" y="4017918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03E2F6-5584-4494-8B10-CD0B7874F4A7}"/>
              </a:ext>
            </a:extLst>
          </p:cNvPr>
          <p:cNvSpPr txBox="1"/>
          <p:nvPr/>
        </p:nvSpPr>
        <p:spPr>
          <a:xfrm>
            <a:off x="757543" y="460033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541E2-6DE0-41A3-B879-CC890CEAF2C2}"/>
              </a:ext>
            </a:extLst>
          </p:cNvPr>
          <p:cNvSpPr txBox="1"/>
          <p:nvPr/>
        </p:nvSpPr>
        <p:spPr>
          <a:xfrm>
            <a:off x="1259229" y="4608574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F8451C-FE0D-4C6F-82E5-880411AE62EF}"/>
              </a:ext>
            </a:extLst>
          </p:cNvPr>
          <p:cNvSpPr txBox="1"/>
          <p:nvPr/>
        </p:nvSpPr>
        <p:spPr>
          <a:xfrm>
            <a:off x="757543" y="4828924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6140F3-FDF6-44C5-8219-A9B1CC8A9D0B}"/>
              </a:ext>
            </a:extLst>
          </p:cNvPr>
          <p:cNvSpPr txBox="1"/>
          <p:nvPr/>
        </p:nvSpPr>
        <p:spPr>
          <a:xfrm>
            <a:off x="1259229" y="4837162"/>
            <a:ext cx="241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780017" y="1605381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검색결과 </a:t>
            </a:r>
            <a:r>
              <a:rPr lang="en-US" altLang="ko-KR" sz="800" b="1" dirty="0" smtClean="0">
                <a:solidFill>
                  <a:srgbClr val="00B050"/>
                </a:solidFill>
                <a:latin typeface="+mn-ea"/>
              </a:rPr>
              <a:t>1,145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60" name="사각형: 둥근 모서리 1">
            <a:extLst>
              <a:ext uri="{FF2B5EF4-FFF2-40B4-BE49-F238E27FC236}">
                <a16:creationId xmlns:a16="http://schemas.microsoft.com/office/drawing/2014/main" id="{01B9947D-8875-436B-A592-45C20DBF83F6}"/>
              </a:ext>
            </a:extLst>
          </p:cNvPr>
          <p:cNvSpPr/>
          <p:nvPr/>
        </p:nvSpPr>
        <p:spPr>
          <a:xfrm>
            <a:off x="1171250" y="5229200"/>
            <a:ext cx="2135308" cy="727704"/>
          </a:xfrm>
          <a:prstGeom prst="roundRect">
            <a:avLst>
              <a:gd name="adj" fmla="val 9686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검색결과가 </a:t>
            </a:r>
            <a:r>
              <a:rPr lang="en-US" altLang="ko-KR" sz="800" dirty="0">
                <a:latin typeface="+mj-ea"/>
                <a:ea typeface="+mj-ea"/>
              </a:rPr>
              <a:t>30</a:t>
            </a:r>
            <a:r>
              <a:rPr lang="ko-KR" altLang="en-US" sz="800" dirty="0">
                <a:latin typeface="+mj-ea"/>
                <a:ea typeface="+mj-ea"/>
              </a:rPr>
              <a:t>개 이상입니다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주소를 좀더 상세히 검색해주세요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en-US" sz="800" dirty="0">
              <a:latin typeface="+mj-ea"/>
              <a:ea typeface="+mj-ea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4" y="1484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89" y="14947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38473"/>
              </p:ext>
            </p:extLst>
          </p:nvPr>
        </p:nvGraphicFramePr>
        <p:xfrm>
          <a:off x="9000565" y="44450"/>
          <a:ext cx="3110331" cy="3862702"/>
        </p:xfrm>
        <a:graphic>
          <a:graphicData uri="http://schemas.openxmlformats.org/drawingml/2006/table">
            <a:tbl>
              <a:tblPr/>
              <a:tblGrid>
                <a:gridCol w="1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시 토스트 메시지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목록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전체 목록 불러옴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검색된 총 목록 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기존과 동일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 아래로 상세 정보 입력 영역 열림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아래 있는 목록 터치 시 상세 정보 입력 영역이 모두 보일 수 있도록 위치 조정하여 영역이 열려야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시에도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포커싱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입력 영역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가리지 않도록 위치 조정 필요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목록이 있으며 입력된 정보가 있는 상태에서 다른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탭 시 입력했던 정보 유지되어야 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25065"/>
                  </a:ext>
                </a:extLst>
              </a:tr>
              <a:tr h="638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정보 입력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입력된 정보가 있는 상태에서 숨김 처리됐을 시 입력 된 정보 </a:t>
                      </a: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유지되어야 함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074361"/>
                  </a:ext>
                </a:extLst>
              </a:tr>
              <a:tr h="455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체크에서 제외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주소 외 모든 필수 항목이 입력 된 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완료 버튼 탭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메시지 호출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승인 시 완료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 시 선택한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주소입력처리되며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팝업 닫힘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68469"/>
                  </a:ext>
                </a:extLst>
              </a:tr>
            </a:tbl>
          </a:graphicData>
        </a:graphic>
      </p:graphicFrame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39" y="52446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01" y="1867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53" y="32186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03843" y="6043390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40" y="6124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 rot="20670648">
            <a:off x="9167089" y="5448533"/>
            <a:ext cx="2819491" cy="723201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0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MO_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000" dirty="0" smtClean="0">
                <a:solidFill>
                  <a:schemeClr val="bg1"/>
                </a:solidFill>
              </a:rPr>
              <a:t>SB </a:t>
            </a:r>
            <a:r>
              <a:rPr lang="ko-KR" altLang="en-US" sz="1000" dirty="0" smtClean="0">
                <a:solidFill>
                  <a:schemeClr val="bg1"/>
                </a:solidFill>
              </a:rPr>
              <a:t>참고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b="90836"/>
          <a:stretch/>
        </p:blipFill>
        <p:spPr>
          <a:xfrm>
            <a:off x="5234797" y="675873"/>
            <a:ext cx="2954496" cy="448871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64398"/>
              </p:ext>
            </p:extLst>
          </p:nvPr>
        </p:nvGraphicFramePr>
        <p:xfrm>
          <a:off x="9000565" y="44450"/>
          <a:ext cx="3152540" cy="4410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배송지가 없는 경우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배송지가 있는 경우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 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24202"/>
                  </a:ext>
                </a:extLst>
              </a:tr>
              <a:tr h="1254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기본배송지를 최 상단에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최근배송지를 두번째에 정렬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최근배송지가 같을 시에는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둘 다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시에는 받으실 분 이름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최근 추가된 순으로 정렬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영역을 색상으로 구분하여 표시함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배송지가 색상 처리된 상태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 선택된 배송지가 있는 상태에서 다른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배송지로 선택 전환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아래로 스크롤 시 전체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단위로 불러옴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 배송은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정보에서 군부대 배송에 체크했을 시에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기본배송지는 수정 버튼만 제공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목록은 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버튼 제공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3-1.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수정 페이지로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3-2.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삭제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의사 확인 후 승인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635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7214"/>
          <a:stretch/>
        </p:blipFill>
        <p:spPr>
          <a:xfrm>
            <a:off x="826424" y="700036"/>
            <a:ext cx="2922348" cy="49164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IN_MO_MYP_01_76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28983" y="5722236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5617" y="6032554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73222" y="557431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01" y="5723717"/>
            <a:ext cx="2971800" cy="21709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9235" y="6034035"/>
            <a:ext cx="2991484" cy="355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6840" y="557580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41" y="5198936"/>
            <a:ext cx="1799507" cy="1172938"/>
          </a:xfrm>
          <a:prstGeom prst="rect">
            <a:avLst/>
          </a:prstGeom>
        </p:spPr>
      </p:pic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2" y="65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322" y="5846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23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882443" y="1269078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200356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5003" y="1736243"/>
            <a:ext cx="2825832" cy="91381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5295003" y="1171187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5575" y="1746512"/>
            <a:ext cx="2234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813942" y="1787590"/>
            <a:ext cx="507904" cy="129011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기본배송지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74202" y="2446016"/>
            <a:ext cx="1163311" cy="154495"/>
            <a:chOff x="7764043" y="2719676"/>
            <a:chExt cx="1163311" cy="154495"/>
          </a:xfrm>
        </p:grpSpPr>
        <p:sp>
          <p:nvSpPr>
            <p:cNvPr id="33" name="TextBox 32"/>
            <p:cNvSpPr txBox="1"/>
            <p:nvPr/>
          </p:nvSpPr>
          <p:spPr>
            <a:xfrm>
              <a:off x="7894647" y="2719676"/>
              <a:ext cx="1032707" cy="15420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>
                <a:lnSpc>
                  <a:spcPts val="1400"/>
                </a:lnSpc>
                <a:defRPr/>
              </a:pPr>
              <a:r>
                <a:rPr lang="ko-KR" altLang="en-US" sz="700" dirty="0" smtClean="0"/>
                <a:t>군부대 배송</a:t>
              </a:r>
              <a:endParaRPr lang="en-US" altLang="ko-KR" sz="700" dirty="0"/>
            </a:p>
          </p:txBody>
        </p:sp>
        <p:grpSp>
          <p:nvGrpSpPr>
            <p:cNvPr id="34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7" name="모서리가 둥근 직사각형 36"/>
          <p:cNvSpPr/>
          <p:nvPr/>
        </p:nvSpPr>
        <p:spPr>
          <a:xfrm>
            <a:off x="5295003" y="2766925"/>
            <a:ext cx="2825832" cy="6222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75576" y="2775238"/>
            <a:ext cx="284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 </a:t>
            </a:r>
            <a:r>
              <a:rPr lang="ko-KR" altLang="en-US" sz="800" dirty="0" err="1" smtClean="0">
                <a:latin typeface="+mn-ea"/>
              </a:rPr>
              <a:t>상세주소</a:t>
            </a:r>
            <a:r>
              <a:rPr lang="ko-KR" altLang="en-US" sz="800" dirty="0" smtClean="0">
                <a:latin typeface="+mn-ea"/>
              </a:rPr>
              <a:t> 전체 출력</a:t>
            </a:r>
            <a:endParaRPr lang="ko-KR" altLang="en-US" sz="800" dirty="0"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95003" y="3513832"/>
            <a:ext cx="2825832" cy="8404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75575" y="3523295"/>
            <a:ext cx="284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받으실 분 이름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010-0000-0000</a:t>
            </a:r>
          </a:p>
          <a:p>
            <a:r>
              <a:rPr lang="en-US" altLang="ko-KR" sz="800" dirty="0">
                <a:latin typeface="+mn-ea"/>
              </a:rPr>
              <a:t>(04382)</a:t>
            </a:r>
            <a:r>
              <a:rPr lang="ko-KR" altLang="en-US" sz="800" dirty="0">
                <a:latin typeface="+mn-ea"/>
              </a:rPr>
              <a:t>서울특별시 용산구 </a:t>
            </a:r>
            <a:r>
              <a:rPr lang="ko-KR" altLang="en-US" sz="800" dirty="0" err="1">
                <a:latin typeface="+mn-ea"/>
              </a:rPr>
              <a:t>한강대로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48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10 </a:t>
            </a:r>
            <a:r>
              <a:rPr lang="ko-KR" altLang="en-US" sz="800" dirty="0" err="1">
                <a:latin typeface="+mn-ea"/>
              </a:rPr>
              <a:t>상세주소</a:t>
            </a:r>
            <a:r>
              <a:rPr lang="ko-KR" altLang="en-US" sz="800" dirty="0">
                <a:latin typeface="+mn-ea"/>
              </a:rPr>
              <a:t> 전체 출력</a:t>
            </a:r>
          </a:p>
        </p:txBody>
      </p:sp>
      <p:sp>
        <p:nvSpPr>
          <p:cNvPr id="4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6084294" y="2811375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796" y="16067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CC9179-B047-45A0-8307-49C9649CF836}"/>
              </a:ext>
            </a:extLst>
          </p:cNvPr>
          <p:cNvSpPr txBox="1"/>
          <p:nvPr/>
        </p:nvSpPr>
        <p:spPr>
          <a:xfrm>
            <a:off x="7775375" y="1746253"/>
            <a:ext cx="56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772701-97C6-4DDA-A57D-F88A20CEE8A6}"/>
              </a:ext>
            </a:extLst>
          </p:cNvPr>
          <p:cNvSpPr txBox="1"/>
          <p:nvPr/>
        </p:nvSpPr>
        <p:spPr>
          <a:xfrm>
            <a:off x="7468715" y="2775908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0E598A-CA57-4154-A5C0-167F86BAB708}"/>
              </a:ext>
            </a:extLst>
          </p:cNvPr>
          <p:cNvSpPr txBox="1"/>
          <p:nvPr/>
        </p:nvSpPr>
        <p:spPr>
          <a:xfrm>
            <a:off x="7478240" y="3516145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961" y="16818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08" y="26369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303" y="11560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 rot="20670648">
            <a:off x="9167088" y="5016485"/>
            <a:ext cx="2819491" cy="723201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1200" dirty="0" smtClean="0">
                <a:solidFill>
                  <a:schemeClr val="bg1"/>
                </a:solidFill>
              </a:rPr>
              <a:t> 영역 함께 참고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MO_</a:t>
            </a:r>
            <a:r>
              <a:rPr lang="ko-KR" altLang="en-US" sz="1200" dirty="0" smtClean="0">
                <a:solidFill>
                  <a:schemeClr val="bg1"/>
                </a:solidFill>
              </a:rPr>
              <a:t>주문서 </a:t>
            </a:r>
            <a:r>
              <a:rPr lang="en-US" altLang="ko-KR" sz="1200" dirty="0" smtClean="0">
                <a:solidFill>
                  <a:schemeClr val="bg1"/>
                </a:solidFill>
              </a:rPr>
              <a:t>SB </a:t>
            </a:r>
            <a:r>
              <a:rPr lang="ko-KR" altLang="en-US" sz="1200" dirty="0" smtClean="0">
                <a:solidFill>
                  <a:schemeClr val="bg1"/>
                </a:solidFill>
              </a:rPr>
              <a:t>참고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ㄴ 일부 다른 부분 존재 확인 필 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검색전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검색결과 없는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IN_MO_MYP_01_77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70022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3712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86033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9723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519608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8386" y="1484784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8386" y="1585998"/>
            <a:ext cx="2037737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</a:rPr>
              <a:t>검색결과가 없습니다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도로명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건물번호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한강대로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읍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424)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아파트명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아모레퍼시픽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80" y="10573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424" y="16475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723" y="7579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2659"/>
              </p:ext>
            </p:extLst>
          </p:nvPr>
        </p:nvGraphicFramePr>
        <p:xfrm>
          <a:off x="9000565" y="44450"/>
          <a:ext cx="3152540" cy="154459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주소 검색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 키워드 입력하여 검색 시 일반 주소가 검색되며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결과는 키워드 입력 영역 하단에 출력됨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일반주소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 결과 없음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검색결과가 없음을 알리는 메시지 출력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298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관리에는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편의점찾기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없음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9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8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IN_MO_MYP_01_77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1457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1243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79031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2721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8908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1384" y="1497746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5265396" y="1885250"/>
            <a:ext cx="2876461" cy="76102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5212559" y="19778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5714245" y="1986058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5212559" y="232997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5714245" y="2338213"/>
            <a:ext cx="242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5265397" y="2697181"/>
            <a:ext cx="2876460" cy="2893203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5212559" y="278975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5714245" y="2797991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5212559" y="30183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5714245" y="3026579"/>
            <a:ext cx="242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5212559" y="614287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1384" y="1598960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검색결과 </a:t>
            </a:r>
            <a:r>
              <a:rPr lang="en-US" altLang="ko-KR" sz="800" b="1" dirty="0">
                <a:solidFill>
                  <a:srgbClr val="00B050"/>
                </a:solidFill>
                <a:latin typeface="+mn-ea"/>
              </a:rPr>
              <a:t>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47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26451" y="4133657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받으실 분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23187" y="3323863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26451" y="4481483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43570" y="486935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65682" y="4823415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30553" y="5091481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47512" y="5059828"/>
            <a:ext cx="742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군부대 배송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6056232" y="5114819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57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3583" y="4447866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1628" y="3574651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3204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40028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47664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354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57720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780017" y="1504167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834029" y="1891671"/>
            <a:ext cx="2876461" cy="73444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781192" y="198424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1282878" y="1992479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781192" y="233639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1282878" y="2344634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4030" y="2728868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781192" y="282143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1282878" y="2829677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781192" y="3050027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1282878" y="3058265"/>
            <a:ext cx="24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781192" y="365752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B82C-CAF9-46A7-9720-3FF497D55610}"/>
              </a:ext>
            </a:extLst>
          </p:cNvPr>
          <p:cNvSpPr txBox="1"/>
          <p:nvPr/>
        </p:nvSpPr>
        <p:spPr>
          <a:xfrm>
            <a:off x="1282878" y="3665763"/>
            <a:ext cx="24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F27AAA-E767-411C-AD6B-BE29C28D01C7}"/>
              </a:ext>
            </a:extLst>
          </p:cNvPr>
          <p:cNvSpPr txBox="1"/>
          <p:nvPr/>
        </p:nvSpPr>
        <p:spPr>
          <a:xfrm>
            <a:off x="781192" y="400968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4CA90D-1AC4-4017-B227-8F976D7DEE90}"/>
              </a:ext>
            </a:extLst>
          </p:cNvPr>
          <p:cNvSpPr txBox="1"/>
          <p:nvPr/>
        </p:nvSpPr>
        <p:spPr>
          <a:xfrm>
            <a:off x="1282878" y="4017918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03E2F6-5584-4494-8B10-CD0B7874F4A7}"/>
              </a:ext>
            </a:extLst>
          </p:cNvPr>
          <p:cNvSpPr txBox="1"/>
          <p:nvPr/>
        </p:nvSpPr>
        <p:spPr>
          <a:xfrm>
            <a:off x="757543" y="460033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1541E2-6DE0-41A3-B879-CC890CEAF2C2}"/>
              </a:ext>
            </a:extLst>
          </p:cNvPr>
          <p:cNvSpPr txBox="1"/>
          <p:nvPr/>
        </p:nvSpPr>
        <p:spPr>
          <a:xfrm>
            <a:off x="1259229" y="4608574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F8451C-FE0D-4C6F-82E5-880411AE62EF}"/>
              </a:ext>
            </a:extLst>
          </p:cNvPr>
          <p:cNvSpPr txBox="1"/>
          <p:nvPr/>
        </p:nvSpPr>
        <p:spPr>
          <a:xfrm>
            <a:off x="757543" y="4828924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6140F3-FDF6-44C5-8219-A9B1CC8A9D0B}"/>
              </a:ext>
            </a:extLst>
          </p:cNvPr>
          <p:cNvSpPr txBox="1"/>
          <p:nvPr/>
        </p:nvSpPr>
        <p:spPr>
          <a:xfrm>
            <a:off x="1259229" y="4837162"/>
            <a:ext cx="241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780017" y="1605381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검색결과 </a:t>
            </a:r>
            <a:r>
              <a:rPr lang="en-US" altLang="ko-KR" sz="800" b="1" dirty="0" smtClean="0">
                <a:solidFill>
                  <a:srgbClr val="00B050"/>
                </a:solidFill>
                <a:latin typeface="+mn-ea"/>
              </a:rPr>
              <a:t>1,145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86" name="사각형: 둥근 모서리 1">
            <a:extLst>
              <a:ext uri="{FF2B5EF4-FFF2-40B4-BE49-F238E27FC236}">
                <a16:creationId xmlns:a16="http://schemas.microsoft.com/office/drawing/2014/main" id="{01B9947D-8875-436B-A592-45C20DBF83F6}"/>
              </a:ext>
            </a:extLst>
          </p:cNvPr>
          <p:cNvSpPr/>
          <p:nvPr/>
        </p:nvSpPr>
        <p:spPr>
          <a:xfrm>
            <a:off x="1171250" y="5229200"/>
            <a:ext cx="2135308" cy="727704"/>
          </a:xfrm>
          <a:prstGeom prst="roundRect">
            <a:avLst>
              <a:gd name="adj" fmla="val 9686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검색결과가 </a:t>
            </a:r>
            <a:r>
              <a:rPr lang="en-US" altLang="ko-KR" sz="800" dirty="0">
                <a:latin typeface="+mj-ea"/>
                <a:ea typeface="+mj-ea"/>
              </a:rPr>
              <a:t>30</a:t>
            </a:r>
            <a:r>
              <a:rPr lang="ko-KR" altLang="en-US" sz="800" dirty="0">
                <a:latin typeface="+mj-ea"/>
                <a:ea typeface="+mj-ea"/>
              </a:rPr>
              <a:t>개 이상입니다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주소를 좀더 상세히 검색해주세요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en-US" sz="800" dirty="0">
              <a:latin typeface="+mj-ea"/>
              <a:ea typeface="+mj-ea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54685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4" y="14847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89" y="14947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09" y="18844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031" y="32424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4043" y="6043390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19" y="47416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8203" y="375072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0" bIns="0" rtlCol="0" anchor="ctr"/>
          <a:lstStyle/>
          <a:p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5279031" y="3686621"/>
            <a:ext cx="284971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087" y="60053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48574"/>
              </p:ext>
            </p:extLst>
          </p:nvPr>
        </p:nvGraphicFramePr>
        <p:xfrm>
          <a:off x="9000565" y="44450"/>
          <a:ext cx="3110331" cy="7505270"/>
        </p:xfrm>
        <a:graphic>
          <a:graphicData uri="http://schemas.openxmlformats.org/drawingml/2006/table">
            <a:tbl>
              <a:tblPr/>
              <a:tblGrid>
                <a:gridCol w="1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시 토스트 메시지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목록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전체 목록 불러옴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검색된 총 목록 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기존과 동일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 아래로 상세 정보 입력 영역 열림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아래 있는 목록 터치 시 상세 정보 입력 영역이 모두 보일 수 있도록 위치 조정하여 영역이 열려야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시에도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포커싱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입력 영역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가리지 않도록 위치 조정 필요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목록이 있으며 입력된 정보가 있는 상태에서 다른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 탭 시 입력했던 정보 유지되어야 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25065"/>
                  </a:ext>
                </a:extLst>
              </a:tr>
              <a:tr h="1895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정보 입력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받으실 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휴대폰번호의 의 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문구는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동일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입력된 정보가 있는 상태에서 숨김 처리됐을 시 입력 된 정보 </a:t>
                      </a: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유지되어야 함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기본배송지로 설정 체크박스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비활성화 처리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기본배송지로 설정된다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기존에 기본배송지가 있는 경우 새로 등록한 항목으로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교체되며 기존 기본배송지는 목록에 유지 처리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6-2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 배송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후 저장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관리 화면에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체크되어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6-3. ?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배송 안내 창 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별도 페이지 참고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074361"/>
                  </a:ext>
                </a:extLst>
              </a:tr>
              <a:tr h="455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수집동의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선택하지 않은 경우 저장 불가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개인정보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수집동의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6846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등록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항목이 있을 시 버튼 비활성화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체크에서 제외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상태 버튼 클릭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가장 상위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항목으로 포커스 이동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주소 외 모든 필수 항목이 입력 된 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완료 버튼 탭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메시지 호출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승인 시 완료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필수 항목 모두 입력 후 선택 시 창 닫히고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관리 화면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등록 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미동의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노출 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088979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배송지추가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팝업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02635"/>
                  </a:ext>
                </a:extLst>
              </a:tr>
            </a:tbl>
          </a:graphicData>
        </a:graphic>
      </p:graphicFrame>
      <p:sp>
        <p:nvSpPr>
          <p:cNvPr id="10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19" y="50068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35" y="50157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791129" y="604033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33405" y="532147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50363" y="5289823"/>
            <a:ext cx="1981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043" y="52673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536" y="52134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938" y="603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248" y="6133214"/>
            <a:ext cx="3494956" cy="656991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사업확인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/>
            </a: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ko-KR" altLang="en-US" sz="900" dirty="0" smtClean="0">
                <a:solidFill>
                  <a:schemeClr val="bg1"/>
                </a:solidFill>
              </a:rPr>
              <a:t>배송지관리에서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배송지추가</a:t>
            </a:r>
            <a:r>
              <a:rPr lang="ko-KR" altLang="en-US" sz="900" dirty="0" smtClean="0">
                <a:solidFill>
                  <a:schemeClr val="bg1"/>
                </a:solidFill>
              </a:rPr>
              <a:t> 시 개인정보수집동의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필요여부</a:t>
            </a:r>
            <a:r>
              <a:rPr lang="ko-KR" altLang="en-US" sz="900" dirty="0" smtClean="0">
                <a:solidFill>
                  <a:schemeClr val="bg1"/>
                </a:solidFill>
              </a:rPr>
              <a:t> 확인 </a:t>
            </a:r>
            <a:r>
              <a:rPr lang="en-US" altLang="ko-KR" sz="900" dirty="0" smtClean="0">
                <a:solidFill>
                  <a:schemeClr val="bg1"/>
                </a:solidFill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</a:rPr>
            </a:br>
            <a:r>
              <a:rPr lang="ko-KR" altLang="en-US" sz="900" dirty="0" smtClean="0">
                <a:solidFill>
                  <a:schemeClr val="bg1"/>
                </a:solidFill>
              </a:rPr>
              <a:t>주문서에서는 제외되는 부분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</a:rPr>
              <a:t>참고 </a:t>
            </a:r>
            <a:r>
              <a:rPr lang="en-US" altLang="ko-KR" sz="900" dirty="0" smtClean="0">
                <a:solidFill>
                  <a:schemeClr val="bg1"/>
                </a:solidFill>
              </a:rPr>
              <a:t>/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주문서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필요여부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확인 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08011" y="6040123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23" name="부제목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IN_MO_MYP_01_79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배송지수정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7970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84366" y="1510706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홍길동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911482" y="3106204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층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884366" y="1902982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</a:rPr>
              <a:t>01012341234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911400" y="2295258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04386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2699166" y="2295258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911400" y="2707849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서울특별시 용산구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한강대로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6554" y="3437116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924974" y="3648016"/>
            <a:ext cx="859667" cy="215444"/>
            <a:chOff x="922472" y="3846697"/>
            <a:chExt cx="859667" cy="21544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 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1641140" y="368901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4330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93330" y="1133098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집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4" y="10740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84" y="2244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38" y="3018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777382" y="6040123"/>
            <a:ext cx="2968239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배송지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등록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201721" y="1047984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215336" y="73364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836215" y="75251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15932" y="1628800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5932" y="380394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15932" y="2138510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5315850" y="2795663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7103616" y="2795663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0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5315850" y="3208254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329424" y="4367836"/>
            <a:ext cx="859667" cy="215444"/>
            <a:chOff x="922472" y="3846697"/>
            <a:chExt cx="859667" cy="21544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 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6045590" y="442407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56603" y="1939499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받으실 분 이름을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43158" y="2441668"/>
            <a:ext cx="230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확인해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39279" y="3548326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주소를 검색해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2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27856" y="1119992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49880" y="1430381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배송지명을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331616" y="4190559"/>
            <a:ext cx="1163311" cy="128736"/>
            <a:chOff x="7764043" y="2745583"/>
            <a:chExt cx="1163311" cy="128736"/>
          </a:xfrm>
        </p:grpSpPr>
        <p:sp>
          <p:nvSpPr>
            <p:cNvPr id="105" name="TextBox 104"/>
            <p:cNvSpPr txBox="1"/>
            <p:nvPr/>
          </p:nvSpPr>
          <p:spPr>
            <a:xfrm>
              <a:off x="7894647" y="2751208"/>
              <a:ext cx="1032707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/>
              <a:r>
                <a:rPr lang="ko-KR" altLang="en-US" sz="800" spc="-100" dirty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</a:rPr>
                <a:t>기본배송지로 설정</a:t>
              </a:r>
            </a:p>
          </p:txBody>
        </p:sp>
        <p:grpSp>
          <p:nvGrpSpPr>
            <p:cNvPr id="106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107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24584" y="348629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27816" y="389940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4774" y="3867754"/>
            <a:ext cx="2098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42535" y="460779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59493" y="4576143"/>
            <a:ext cx="2067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ko-KR" altLang="en-US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87237"/>
              </p:ext>
            </p:extLst>
          </p:nvPr>
        </p:nvGraphicFramePr>
        <p:xfrm>
          <a:off x="9000565" y="44450"/>
          <a:ext cx="3152540" cy="5550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수정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수정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Place holder: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 기준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이상 입력 불가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연속으로 두 번 입력 불가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허용 문자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허용 문자 외 입력 시도 시 반응 없도록 구현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아웃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포커스 아웃 시 오류 문구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“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“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Place holder: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Place holder: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(“-”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아웃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포커스 아웃 시 오류 문구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명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이름을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번호를 입력해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번호를 확인해 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오입력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방식은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비활성화 상태의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Place holder: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필수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입력되며 그 이상 입력 시도 시 반응 없도록 처리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395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배송지추가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 전 화면으로 이동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추가화면에서 검색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기존배송지는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 등록한 배송지로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변경처리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682309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사용여부 체크박스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후 등록 시 기본배송지로 설정된다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기존에 기본배송지가 있는 경우 새로 등록한 항목으로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교체되며 기존 기본배송지는 목록에 유지 처리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3708"/>
                  </a:ext>
                </a:extLst>
              </a:tr>
            </a:tbl>
          </a:graphicData>
        </a:graphic>
      </p:graphicFrame>
      <p:sp>
        <p:nvSpPr>
          <p:cNvPr id="11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347" y="22256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515" y="34217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92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군부대 배송안내 팝업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개인정보수집도으이</a:t>
            </a:r>
            <a:r>
              <a:rPr lang="ko-KR" altLang="en-US" dirty="0" smtClean="0"/>
              <a:t> 팝업 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IN_MO_MYP_01_78 / </a:t>
            </a:r>
            <a:r>
              <a:rPr lang="en-US" altLang="ko-KR" dirty="0"/>
              <a:t> </a:t>
            </a:r>
            <a:r>
              <a:rPr lang="en-US" altLang="ko-KR" dirty="0" smtClean="0"/>
              <a:t>IN_MO_MYP_01_80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Pop up </a:t>
            </a:r>
            <a:endParaRPr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24514"/>
              </p:ext>
            </p:extLst>
          </p:nvPr>
        </p:nvGraphicFramePr>
        <p:xfrm>
          <a:off x="9000565" y="44450"/>
          <a:ext cx="3152540" cy="3757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[X]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팝업 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8275" b="7639"/>
          <a:stretch/>
        </p:blipFill>
        <p:spPr>
          <a:xfrm>
            <a:off x="808265" y="620689"/>
            <a:ext cx="2984273" cy="57606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67608" y="5372542"/>
            <a:ext cx="217667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운영정책</a:t>
            </a:r>
            <a:r>
              <a:rPr lang="en-US" altLang="ko-KR" sz="800" b="1" dirty="0" smtClean="0">
                <a:solidFill>
                  <a:schemeClr val="bg1"/>
                </a:solidFill>
              </a:rPr>
              <a:t>＇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항목의 경우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err="1">
                <a:solidFill>
                  <a:schemeClr val="bg1"/>
                </a:solidFill>
              </a:rPr>
              <a:t>전시관리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공통영역문구관리 메뉴 에서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관리 될 수 있음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확인 필요 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761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220" y="678414"/>
            <a:ext cx="2951249" cy="4766810"/>
          </a:xfrm>
          <a:prstGeom prst="rect">
            <a:avLst/>
          </a:prstGeom>
          <a:ln>
            <a:noFill/>
          </a:ln>
        </p:spPr>
      </p:pic>
      <p:sp>
        <p:nvSpPr>
          <p:cNvPr id="19" name="직사각형 18"/>
          <p:cNvSpPr/>
          <p:nvPr/>
        </p:nvSpPr>
        <p:spPr>
          <a:xfrm>
            <a:off x="6312024" y="5372542"/>
            <a:ext cx="2121471" cy="380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사업요청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5/8] ‘</a:t>
            </a:r>
            <a:r>
              <a:rPr lang="ko-KR" altLang="en-US" sz="800" dirty="0" smtClean="0"/>
              <a:t>약관</a:t>
            </a:r>
            <a:r>
              <a:rPr lang="en-US" altLang="ko-KR" sz="800" dirty="0" smtClean="0"/>
              <a:t>’,’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항목의 경우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운영관리 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약관관리</a:t>
            </a:r>
            <a:r>
              <a:rPr lang="ko-KR" altLang="en-US" sz="800" dirty="0" smtClean="0"/>
              <a:t> 메뉴에서 </a:t>
            </a:r>
            <a:r>
              <a:rPr lang="ko-KR" altLang="en-US" sz="800" dirty="0" err="1" smtClean="0"/>
              <a:t>관리필요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696" y="6581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55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3502"/>
              </p:ext>
            </p:extLst>
          </p:nvPr>
        </p:nvGraphicFramePr>
        <p:xfrm>
          <a:off x="199154" y="453435"/>
          <a:ext cx="11759337" cy="1400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없는 상태에서 클릭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주소가 입력되지 않았습니다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 입력 없이 완료하시겠습니까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완료 처리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698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배송지 등록 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수집동의를 체크하지 않은 경우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수집에 동의해주셔야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 가능합니다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 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 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9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87070" y="3284984"/>
            <a:ext cx="4897256" cy="312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798599" y="6200734"/>
            <a:ext cx="2971683" cy="21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8599" y="1377460"/>
            <a:ext cx="2971144" cy="194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멤버십혜택안내  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N_MO_MYP_01_04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69983"/>
              </p:ext>
            </p:extLst>
          </p:nvPr>
        </p:nvGraphicFramePr>
        <p:xfrm>
          <a:off x="9048328" y="44450"/>
          <a:ext cx="3104777" cy="67692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해더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 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모든화면에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공통으로 노출되는 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회원관리에서 변경한 경우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 그린티클럽인 경우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별도페이지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참고  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화면 진입 시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별 해당하는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머리말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-‘$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회원등급명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고객입니다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보유쿠폰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세 자리 단위로 콤마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(,)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 관련 정보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등급까지 필요한 금액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간 구매금액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세 자리 단위로 콤마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(,)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매월 당월 말까지 구매 시에 대한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안내문구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(~YYYY.MM.DD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 위치 표기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단계의 등급 중 현재 위치한 등급에 대한 위치 표기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등급기준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자세히 알아보기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등급기준에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대한 자세한 정보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등급기준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선정 내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제외 안내 문구 추가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접힌상태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접힌상태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열린상태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변경되며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열린상태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닫힌상태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변경되며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노출되지 않음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그린티클럽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글린티클럽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키트 좌우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통해서 확인 가능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선택 액션 없음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상태에서 화면 진입 시 노출되는 화면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[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로그인 화면으로 이동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962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9" y="5405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01" y="5837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388" y="5726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961" y="5614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87343"/>
              </p:ext>
            </p:extLst>
          </p:nvPr>
        </p:nvGraphicFramePr>
        <p:xfrm>
          <a:off x="785813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/>
          <p:cNvSpPr/>
          <p:nvPr/>
        </p:nvSpPr>
        <p:spPr>
          <a:xfrm>
            <a:off x="886193" y="1558150"/>
            <a:ext cx="121058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홍길동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님은</a:t>
            </a:r>
            <a: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105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고객입니다</a:t>
            </a:r>
            <a:r>
              <a:rPr lang="en-US" altLang="ko-KR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105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1343" y="1559272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54305" y="1556816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568023" y="178858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1,959P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4681" y="1788582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보유 쿠폰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12</a:t>
            </a:r>
            <a:r>
              <a:rPr lang="ko-KR" altLang="en-US" sz="8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86193" y="2209718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승급까지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63,999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부족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70" y="1004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62" y="14548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05" y="14306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61" y="21183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22878" y="2910371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075520" y="2982379"/>
            <a:ext cx="2492927" cy="109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0154" y="306954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2118432" y="3054387"/>
            <a:ext cx="336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VIP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3121819" y="3054387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그린티클럽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835377" y="3356992"/>
            <a:ext cx="2053767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전 등급 공통 혜택 </a:t>
            </a:r>
            <a:endParaRPr lang="en-US" altLang="ko-KR" sz="7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가입즉시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VIP,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되는 날까지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~ 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0919" y="3831113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0919" y="4094028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0919" y="4365616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멥버십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232709" y="3766409"/>
            <a:ext cx="2098651" cy="374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멤버십데이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등급별 할인 쿠폰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등급별 할인율</a:t>
            </a: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/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할인액 차등 적용</a:t>
            </a: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혜택 월별 변동 가능</a:t>
            </a:r>
            <a:endParaRPr lang="ko-KR" altLang="en-US" sz="6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48124" y="4088201"/>
            <a:ext cx="10342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1%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적립 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32709" y="4356814"/>
            <a:ext cx="15103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가입 후 총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70,000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쿠폰팩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발급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5377" y="4648860"/>
            <a:ext cx="2921752" cy="15518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 anchor="t">
            <a:no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기준 자세히 알아보기                                    ▲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11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61933" y="1221791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5297335" y="2077663"/>
            <a:ext cx="1024639" cy="426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2023 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하반기</a:t>
            </a:r>
            <a:endParaRPr lang="en-US" altLang="ko-KR" sz="7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마리떼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새해웰컴키트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257191" y="787467"/>
            <a:ext cx="179247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그린티클럽만 받는 선물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연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회 놓치지 마세요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,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키트 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12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9861" y="4958855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728377" y="4958855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61560" y="4947160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902118" y="520668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가입즉시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631736" y="5169179"/>
            <a:ext cx="12298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직전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6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결제금액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 이상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 미만 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58927" y="5182724"/>
            <a:ext cx="10486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직전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6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결제금액 </a:t>
            </a: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 이상 </a:t>
            </a:r>
            <a:endParaRPr lang="ko-KR" altLang="en-US" sz="7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517" y="5616176"/>
            <a:ext cx="2846444" cy="6267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멤버십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등급은 직전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결제 금액 기준으로 매월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 변경</a:t>
            </a: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결제 금액도 등급 산정에 포함됨</a:t>
            </a: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할인한도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: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회원 할인 시 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정상가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기준 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만원까지 구매 가능 </a:t>
            </a: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 (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할인품목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&amp;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비할인품목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적용제외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  <a:endParaRPr lang="ko-KR" altLang="en-US" sz="6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시크릿쿠폰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적용 대상 품목과 할인액은 매월 </a:t>
            </a:r>
            <a:r>
              <a:rPr lang="ko-KR" altLang="en-US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변경됨</a:t>
            </a:r>
            <a:endParaRPr lang="en-US" altLang="ko-KR" sz="6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r>
              <a:rPr lang="en-US" altLang="ko-KR" sz="6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등급기준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선정 내 </a:t>
            </a:r>
            <a:r>
              <a:rPr lang="ko-KR" altLang="en-US" sz="6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배송비는</a:t>
            </a:r>
            <a:r>
              <a:rPr lang="ko-KR" altLang="en-US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제외됩니다</a:t>
            </a:r>
            <a:r>
              <a:rPr lang="en-US" altLang="ko-KR" sz="6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endParaRPr lang="ko-KR" altLang="en-US" sz="6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202238" y="2940146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212432" y="2624834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295498" y="1228837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217608" y="1228837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084567" y="1228602"/>
            <a:ext cx="800553" cy="8718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6253246" y="2064999"/>
            <a:ext cx="99257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2023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상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반기</a:t>
            </a:r>
            <a:endParaRPr lang="en-US" altLang="ko-KR" sz="7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해피리벌스데이키트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186056" y="2064999"/>
            <a:ext cx="102463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2022</a:t>
            </a:r>
            <a:r>
              <a:rPr lang="ko-KR" altLang="en-US" sz="7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하반기</a:t>
            </a:r>
            <a:endParaRPr lang="en-US" altLang="ko-KR" sz="7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노세범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수분충전키트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6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4338" y="634080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52" y="27358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44" y="4584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616" y="13369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167429" y="3963554"/>
            <a:ext cx="2971144" cy="975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4409712" y="4143979"/>
            <a:ext cx="2486578" cy="249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로그인하고 고객님의 등급과 혜택을 확인해보세요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050865" y="4490121"/>
            <a:ext cx="1182624" cy="25654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37086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4610" y="3706357"/>
            <a:ext cx="2717732" cy="21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비로그인</a:t>
            </a: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 상태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76" name="구부러진 연결선 17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30" idx="3"/>
            <a:endCxn id="172" idx="1"/>
          </p:cNvCxnSpPr>
          <p:nvPr/>
        </p:nvCxnSpPr>
        <p:spPr>
          <a:xfrm>
            <a:off x="3769743" y="2350784"/>
            <a:ext cx="397686" cy="210061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4158375" y="5285579"/>
            <a:ext cx="2921752" cy="3036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 anchor="t">
            <a:no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기준 자세히 알아보기                                    ▼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91656" y="53899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9" name="구부러진 연결선 178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3757129" y="5292703"/>
            <a:ext cx="1373453" cy="13210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53" y="44023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56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멤버십 </a:t>
            </a:r>
            <a:r>
              <a:rPr lang="ko-KR" altLang="en-US" dirty="0" err="1" smtClean="0"/>
              <a:t>혜택안내</a:t>
            </a:r>
            <a:r>
              <a:rPr lang="ko-KR" altLang="en-US" dirty="0" smtClean="0"/>
              <a:t> 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300" y="436396"/>
            <a:ext cx="3118396" cy="24622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그린티클럽회원인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경우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유지금액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불충족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4750" y="423281"/>
            <a:ext cx="2736304" cy="24622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1"/>
                </a:solidFill>
              </a:rPr>
              <a:t>그린티클럽회원인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경우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유지금액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충족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2184" y="436395"/>
            <a:ext cx="3973484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BO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회원관리에서 임의로 회원등급 조정 후 등급조정기간 도래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전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74668"/>
            <a:ext cx="3271166" cy="43825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50" y="775170"/>
            <a:ext cx="3270792" cy="43820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74538" y="1919703"/>
            <a:ext cx="2640466" cy="675925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유지금액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달성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5053" y="1919703"/>
            <a:ext cx="3103659" cy="675925"/>
          </a:xfrm>
          <a:prstGeom prst="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유지까지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63,999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부족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763181"/>
            <a:ext cx="3270792" cy="438202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931972" y="1907714"/>
            <a:ext cx="2640466" cy="675925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그린티클럽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유지금액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달성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96726" y="1922198"/>
            <a:ext cx="2729324" cy="493437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206,900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5249243"/>
            <a:ext cx="4126508" cy="12182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7724" y="5220141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그린티클럽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5</a:t>
            </a:r>
            <a:r>
              <a:rPr lang="ko-KR" altLang="en-US" sz="1000" b="1" dirty="0" smtClean="0"/>
              <a:t>개 혜택 노출 </a:t>
            </a:r>
            <a:endParaRPr lang="ko-KR" altLang="en-US" sz="10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r="41086"/>
          <a:stretch/>
        </p:blipFill>
        <p:spPr>
          <a:xfrm>
            <a:off x="7625349" y="5207731"/>
            <a:ext cx="2431091" cy="12182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38404" y="5176067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VIP 3</a:t>
            </a:r>
            <a:r>
              <a:rPr lang="ko-KR" altLang="en-US" sz="1000" b="1" dirty="0" smtClean="0"/>
              <a:t>개 혜택 노출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6339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3247" b="28577"/>
          <a:stretch/>
        </p:blipFill>
        <p:spPr>
          <a:xfrm>
            <a:off x="5295380" y="3775358"/>
            <a:ext cx="2827154" cy="174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53267"/>
          <a:stretch/>
        </p:blipFill>
        <p:spPr>
          <a:xfrm>
            <a:off x="853683" y="4868541"/>
            <a:ext cx="2878954" cy="79270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98599" y="1377460"/>
            <a:ext cx="2971144" cy="194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안내 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IN_MO_MYP_01_05 / </a:t>
            </a:r>
            <a:r>
              <a:rPr lang="en-US" altLang="ko-KR" dirty="0"/>
              <a:t> </a:t>
            </a:r>
            <a:r>
              <a:rPr lang="en-US" altLang="ko-KR" dirty="0" smtClean="0"/>
              <a:t>IN_MO_MYP_01_06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26187"/>
              </p:ext>
            </p:extLst>
          </p:nvPr>
        </p:nvGraphicFramePr>
        <p:xfrm>
          <a:off x="9048328" y="44450"/>
          <a:ext cx="3104777" cy="35688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상태에서 화면 진입 시 노출되는 화면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별 해당하는 내용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상태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혜택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노출되는 내용과 동일한 내용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선택 액션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비로그인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선택 시 로그인 화면 이동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안내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 액션 없음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https://m.innisfree.com/kr/ko/mDirectPage.do?pageName=membership_beautypoint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VIP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VIP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등급관련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영역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 액션 없음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퍼블리싱 영역 있음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https://m.innisfree.com/kr/ko/mDirectPage.do?pageName=membership_beautypoint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&gt; VIP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등급안내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962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57751"/>
              </p:ext>
            </p:extLst>
          </p:nvPr>
        </p:nvGraphicFramePr>
        <p:xfrm>
          <a:off x="785813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/>
          <p:cNvSpPr/>
          <p:nvPr/>
        </p:nvSpPr>
        <p:spPr>
          <a:xfrm>
            <a:off x="886193" y="1558150"/>
            <a:ext cx="121058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홍길동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님은</a:t>
            </a:r>
            <a: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105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105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r>
              <a:rPr lang="ko-KR" altLang="en-US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고객입니다</a:t>
            </a:r>
            <a:r>
              <a:rPr lang="en-US" altLang="ko-KR" sz="105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105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1343" y="1559272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54305" y="1556816"/>
            <a:ext cx="210989" cy="2109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568023" y="178858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1,959P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4681" y="1788582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보유 쿠폰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/>
            <a:r>
              <a:rPr lang="en-US" altLang="ko-KR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12</a:t>
            </a:r>
            <a:r>
              <a:rPr lang="ko-KR" altLang="en-US" sz="8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rgbClr val="0070C0"/>
                </a:solidFill>
              </a:rPr>
              <a:t>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86193" y="2209718"/>
            <a:ext cx="2743059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승급까지 </a:t>
            </a:r>
            <a:r>
              <a:rPr lang="en-US" altLang="ko-KR" sz="8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63,999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부족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(~2024.05.31 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내 </a:t>
            </a:r>
            <a:r>
              <a:rPr lang="ko-KR" altLang="en-US" sz="8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구매기준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최근 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6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개월 구매 금액 </a:t>
            </a:r>
            <a:r>
              <a:rPr lang="en-US" altLang="ko-KR" sz="800" b="1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36,900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22878" y="2910371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075520" y="2982379"/>
            <a:ext cx="2492927" cy="109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0154" y="306954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웰컴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2118432" y="3054387"/>
            <a:ext cx="336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VIP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3121819" y="3054387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그린티클럽</a:t>
            </a:r>
            <a:endParaRPr lang="ko-KR" altLang="en-US" sz="800" dirty="0"/>
          </a:p>
        </p:txBody>
      </p:sp>
      <p:sp>
        <p:nvSpPr>
          <p:cNvPr id="58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뷰티포인트안내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42690"/>
              </p:ext>
            </p:extLst>
          </p:nvPr>
        </p:nvGraphicFramePr>
        <p:xfrm>
          <a:off x="808234" y="3408899"/>
          <a:ext cx="2938903" cy="30723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49481">
                  <a:extLst>
                    <a:ext uri="{9D8B030D-6E8A-4147-A177-3AD203B41FA5}">
                      <a16:colId xmlns:a16="http://schemas.microsoft.com/office/drawing/2014/main" val="3723992030"/>
                    </a:ext>
                  </a:extLst>
                </a:gridCol>
                <a:gridCol w="1389422">
                  <a:extLst>
                    <a:ext uri="{9D8B030D-6E8A-4147-A177-3AD203B41FA5}">
                      <a16:colId xmlns:a16="http://schemas.microsoft.com/office/drawing/2014/main" val="3916941644"/>
                    </a:ext>
                  </a:extLst>
                </a:gridCol>
              </a:tblGrid>
              <a:tr h="30723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등급안내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00276"/>
                  </a:ext>
                </a:extLst>
              </a:tr>
            </a:tbl>
          </a:graphicData>
        </a:graphic>
      </p:graphicFrame>
      <p:grpSp>
        <p:nvGrpSpPr>
          <p:cNvPr id="1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98639" y="3989280"/>
            <a:ext cx="480820" cy="48082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53683" y="4604750"/>
            <a:ext cx="22215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적립 안내 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75337" y="605568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75337" y="57403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24086" y="5442263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677955" y="3931216"/>
            <a:ext cx="2221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뷰티포인트는 </a:t>
            </a:r>
            <a:endParaRPr lang="en-US" altLang="ko-KR" sz="8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쌓을수록 아름다워지는 아모레퍼시픽 </a:t>
            </a:r>
            <a:endParaRPr lang="en-US" altLang="ko-KR" sz="800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통합 멤버십 서비스입니다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5215260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511840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4464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75578"/>
              </p:ext>
            </p:extLst>
          </p:nvPr>
        </p:nvGraphicFramePr>
        <p:xfrm>
          <a:off x="5223691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149" name="그룹 148"/>
          <p:cNvGrpSpPr/>
          <p:nvPr/>
        </p:nvGrpSpPr>
        <p:grpSpPr>
          <a:xfrm>
            <a:off x="7728839" y="772900"/>
            <a:ext cx="456176" cy="231262"/>
            <a:chOff x="2425249" y="890065"/>
            <a:chExt cx="456176" cy="231262"/>
          </a:xfrm>
        </p:grpSpPr>
        <p:pic>
          <p:nvPicPr>
            <p:cNvPr id="15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1" name="그룹 15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81" name="그림 180"/>
              <p:cNvPicPr>
                <a:picLocks noChangeAspect="1"/>
              </p:cNvPicPr>
              <p:nvPr/>
            </p:nvPicPr>
            <p:blipFill>
              <a:blip r:embed="rId6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83843"/>
              </p:ext>
            </p:extLst>
          </p:nvPr>
        </p:nvGraphicFramePr>
        <p:xfrm>
          <a:off x="5246112" y="2383452"/>
          <a:ext cx="2938903" cy="30723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49481">
                  <a:extLst>
                    <a:ext uri="{9D8B030D-6E8A-4147-A177-3AD203B41FA5}">
                      <a16:colId xmlns:a16="http://schemas.microsoft.com/office/drawing/2014/main" val="3723992030"/>
                    </a:ext>
                  </a:extLst>
                </a:gridCol>
                <a:gridCol w="1389422">
                  <a:extLst>
                    <a:ext uri="{9D8B030D-6E8A-4147-A177-3AD203B41FA5}">
                      <a16:colId xmlns:a16="http://schemas.microsoft.com/office/drawing/2014/main" val="3916941644"/>
                    </a:ext>
                  </a:extLst>
                </a:gridCol>
              </a:tblGrid>
              <a:tr h="30723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r>
                        <a:rPr lang="ko-KR" altLang="en-US" sz="800" b="1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등급안내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00276"/>
                  </a:ext>
                </a:extLst>
              </a:tr>
            </a:tbl>
          </a:graphicData>
        </a:graphic>
      </p:graphicFrame>
      <p:sp>
        <p:nvSpPr>
          <p:cNvPr id="205" name="직사각형 204"/>
          <p:cNvSpPr/>
          <p:nvPr/>
        </p:nvSpPr>
        <p:spPr>
          <a:xfrm>
            <a:off x="5213215" y="605568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213215" y="57403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212419" y="1374199"/>
            <a:ext cx="2971144" cy="975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5454702" y="1554624"/>
            <a:ext cx="2486578" cy="2493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로그인하고 고객님의 등급과 혜택을 확인해보세요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6095855" y="1900766"/>
            <a:ext cx="1182624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7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04728" y="2920778"/>
            <a:ext cx="480820" cy="48082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5258169" y="3499884"/>
            <a:ext cx="222158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선정 기준 및 혜택 안내 </a:t>
            </a:r>
            <a:endParaRPr lang="ko-KR" altLang="en-US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42755" y="2882423"/>
            <a:ext cx="22215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VIP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등급 안내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by AMOREPACIFIC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뷰티포인트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회원을 위한 등급별 다양하고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특별한 혜택을 만나보세요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</a:t>
            </a:r>
            <a:endParaRPr lang="ko-KR" altLang="en-US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21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86208" y="550447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42" y="968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8" y="13308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66" y="3369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34" y="55356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555" y="2311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691" y="54092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44" y="12925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80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모바일 앱 다운로드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IN_MO_MYP_01_07 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62671"/>
              </p:ext>
            </p:extLst>
          </p:nvPr>
        </p:nvGraphicFramePr>
        <p:xfrm>
          <a:off x="9048328" y="44450"/>
          <a:ext cx="3104777" cy="1138800"/>
        </p:xfrm>
        <a:graphic>
          <a:graphicData uri="http://schemas.openxmlformats.org/drawingml/2006/table">
            <a:tbl>
              <a:tblPr/>
              <a:tblGrid>
                <a:gridCol w="8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앱 다운로드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)_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[APP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접속한 단말기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UA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각각의 앱 다운로드 페이지로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구글플레이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이니스프리 다운로드 화면으로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IOS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앱스토어 이니스프리 다운로드 화면으로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3962" y="7733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멤버십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60887"/>
              </p:ext>
            </p:extLst>
          </p:nvPr>
        </p:nvGraphicFramePr>
        <p:xfrm>
          <a:off x="785813" y="1069988"/>
          <a:ext cx="2997307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72995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  <a:gridCol w="962156">
                  <a:extLst>
                    <a:ext uri="{9D8B030D-6E8A-4147-A177-3AD203B41FA5}">
                      <a16:colId xmlns:a16="http://schemas.microsoft.com/office/drawing/2014/main" val="29822526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멤버십 </a:t>
                      </a: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혜택안내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err="1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모바일 앱 다운로드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58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멤버십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모바일 앱 다운로드 </a:t>
            </a:r>
            <a:r>
              <a:rPr lang="en-US" altLang="ko-KR" dirty="0" smtClean="0"/>
              <a:t>TAB </a:t>
            </a:r>
            <a:endParaRPr lang="ko-KR" altLang="en-US" dirty="0"/>
          </a:p>
        </p:txBody>
      </p:sp>
      <p:grpSp>
        <p:nvGrpSpPr>
          <p:cNvPr id="7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1658015"/>
            <a:ext cx="1600150" cy="160015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90735" y="605568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6765" y="5740373"/>
            <a:ext cx="2940371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19485" y="3329336"/>
            <a:ext cx="1729961" cy="434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모바일 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APP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으로 </a:t>
            </a:r>
            <a:endParaRPr lang="en-US" altLang="ko-KR" sz="10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 algn="ctr">
              <a:lnSpc>
                <a:spcPts val="1400"/>
              </a:lnSpc>
            </a:pP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더 간편하게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</a:t>
            </a:r>
            <a:r>
              <a:rPr lang="ko-KR" altLang="en-US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더 특별하게</a:t>
            </a:r>
            <a:r>
              <a:rPr lang="en-US" altLang="ko-KR" sz="10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 </a:t>
            </a:r>
            <a:endParaRPr lang="ko-KR" altLang="en-US" sz="10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49951" y="3850212"/>
            <a:ext cx="2481718" cy="370876"/>
          </a:xfrm>
          <a:prstGeom prst="rect">
            <a:avLst/>
          </a:prstGeom>
          <a:solidFill>
            <a:srgbClr val="00BC7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APP </a:t>
            </a:r>
            <a:r>
              <a:rPr lang="ko-KR" altLang="en-US" sz="1000" b="1" dirty="0">
                <a:ln>
                  <a:solidFill>
                    <a:srgbClr val="333333">
                      <a:alpha val="0"/>
                    </a:srgbClr>
                  </a:solidFill>
                </a:ln>
                <a:solidFill>
                  <a:schemeClr val="bg1"/>
                </a:solidFill>
              </a:rPr>
              <a:t>다운로드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143768" y="4307486"/>
            <a:ext cx="2281394" cy="785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나에게 맞는 세일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/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혜택 소식들을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PUSH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로 가장 먼저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</a:t>
            </a:r>
          </a:p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매장에서 구매한 영수증도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APP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에서 간편 확인</a:t>
            </a:r>
          </a:p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오직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APP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에서만 진행하는 전용 이벤트</a:t>
            </a:r>
          </a:p>
          <a:p>
            <a:pPr>
              <a:lnSpc>
                <a:spcPts val="1400"/>
              </a:lnSpc>
            </a:pP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신규 가입하면 총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70,000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원 </a:t>
            </a:r>
            <a:r>
              <a:rPr lang="ko-KR" altLang="en-US" sz="700" dirty="0" err="1">
                <a:ln>
                  <a:solidFill>
                    <a:srgbClr val="333333">
                      <a:alpha val="0"/>
                    </a:srgbClr>
                  </a:solidFill>
                </a:ln>
              </a:rPr>
              <a:t>쿠폰팩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즉시 발급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!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570" y="9318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62" y="39276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1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작성가능</a:t>
            </a:r>
            <a:r>
              <a:rPr lang="ko-KR" altLang="en-US" dirty="0" smtClean="0"/>
              <a:t> 리뷰 안내 팝업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IN_MO_MYP_01_19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1065"/>
          <a:stretch/>
        </p:blipFill>
        <p:spPr>
          <a:xfrm>
            <a:off x="777382" y="683171"/>
            <a:ext cx="3014362" cy="576064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77593"/>
              </p:ext>
            </p:extLst>
          </p:nvPr>
        </p:nvGraphicFramePr>
        <p:xfrm>
          <a:off x="9000565" y="44450"/>
          <a:ext cx="3152540" cy="834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작성가능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안내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작성가능한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리뷰가 있는 경우 리뷰 페이지 첫 진입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노출되는 </a:t>
                      </a:r>
                      <a:r>
                        <a:rPr lang="ko-KR" altLang="en-US" sz="800" b="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보기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팝업 닫힘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30689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3651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6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IN_MO_MYP_01_20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31478"/>
              </p:ext>
            </p:extLst>
          </p:nvPr>
        </p:nvGraphicFramePr>
        <p:xfrm>
          <a:off x="9000565" y="44450"/>
          <a:ext cx="3152540" cy="652871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 리뷰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명 옆으로 현재 작성한 가능한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개수 표기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해당하는 화면 하단 영역에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리뷰정책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제품 리뷰 운영 정책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정책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팝업과 동일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따른 버튼 구성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구매일 노출되지 않음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리뷰 작성 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화면으로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노출되며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개이상인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정렬순서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작성기한이 얼마 남지 않은 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 가능한 리뷰 목록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작성기한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항목에 따른 버튼 구성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구분에 따라 상세 항목은 달라질 수 있음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버튼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선택 시 해당 제품 상세페이지로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제품 상세페이지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처리된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상세페이지를 제공하지 않는 제품입니다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작성하는 리뷰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 구분없이 모두 같은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미구매리뷰인 경우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미구매작성리뷰에서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등록된 회원의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작성항목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 구매가 이루어지지 않음에 따라 구매일 노출되지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않음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3538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리뷰작성권한이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없는경우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불가능한 상태인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노출되는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i="1" baseline="0" dirty="0" err="1" smtClean="0">
                          <a:solidFill>
                            <a:srgbClr val="FF0000"/>
                          </a:solidFill>
                        </a:rPr>
                        <a:t>총신고수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 또는 </a:t>
                      </a:r>
                      <a:r>
                        <a:rPr lang="ko-KR" altLang="en-US" sz="800" b="0" i="1" baseline="0" dirty="0" err="1" smtClean="0">
                          <a:solidFill>
                            <a:srgbClr val="FF0000"/>
                          </a:solidFill>
                        </a:rPr>
                        <a:t>총차단수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회 </a:t>
                      </a:r>
                      <a:r>
                        <a:rPr lang="ko-KR" altLang="en-US" sz="800" b="0" i="1" baseline="0" dirty="0" err="1" smtClean="0">
                          <a:solidFill>
                            <a:srgbClr val="FF0000"/>
                          </a:solidFill>
                        </a:rPr>
                        <a:t>달성시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 리뷰작성권한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없음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으로  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자동 변경 처리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됨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회원관리 </a:t>
                      </a:r>
                      <a:r>
                        <a:rPr lang="en-US" altLang="ko-KR" sz="800" b="0" i="1" baseline="0" dirty="0" smtClean="0">
                          <a:solidFill>
                            <a:srgbClr val="FF0000"/>
                          </a:solidFill>
                        </a:rPr>
                        <a:t>BO</a:t>
                      </a:r>
                      <a:r>
                        <a:rPr lang="ko-KR" altLang="en-US" sz="800" b="0" i="1" baseline="0" dirty="0" smtClean="0">
                          <a:solidFill>
                            <a:srgbClr val="FF0000"/>
                          </a:solidFill>
                        </a:rPr>
                        <a:t>에서 권한 변경할 수 있음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4481"/>
                  </a:ext>
                </a:extLst>
              </a:tr>
            </a:tbl>
          </a:graphicData>
        </a:graphic>
      </p:graphicFrame>
      <p:sp>
        <p:nvSpPr>
          <p:cNvPr id="22" name="제목 5"/>
          <p:cNvSpPr txBox="1">
            <a:spLocks/>
          </p:cNvSpPr>
          <p:nvPr/>
        </p:nvSpPr>
        <p:spPr>
          <a:xfrm>
            <a:off x="764338" y="257628"/>
            <a:ext cx="2589967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작성 가능 리뷰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962" y="7733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리뷰</a:t>
            </a:r>
            <a:endParaRPr lang="ko-KR" altLang="en-US" sz="900" b="1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90961" y="772900"/>
            <a:ext cx="456176" cy="231262"/>
            <a:chOff x="2425249" y="890065"/>
            <a:chExt cx="456176" cy="231262"/>
          </a:xfrm>
        </p:grpSpPr>
        <p:pic>
          <p:nvPicPr>
            <p:cNvPr id="3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그룹 3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70076"/>
              </p:ext>
            </p:extLst>
          </p:nvPr>
        </p:nvGraphicFramePr>
        <p:xfrm>
          <a:off x="785814" y="1069988"/>
          <a:ext cx="2995612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7938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16232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 가능 리뷰 </a:t>
                      </a: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작성한 리뷰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2 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34671" y="1412776"/>
            <a:ext cx="29402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700" dirty="0" err="1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주문내역의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배송완료 기준으로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30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일까지 작성이 가능합니다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/>
            </a:r>
            <a:b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en-US" altLang="ko-KR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* </a:t>
            </a:r>
            <a:r>
              <a:rPr lang="ko-KR" altLang="en-US" sz="7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한달사용리뷰는 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배송완료 이후 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31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~60</a:t>
            </a:r>
            <a:r>
              <a:rPr lang="ko-KR" altLang="en-US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일까지 작성이 가능합니다</a:t>
            </a:r>
            <a:r>
              <a:rPr lang="en-US" altLang="ko-KR" sz="7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</a:t>
            </a:r>
            <a:endParaRPr lang="ko-KR" altLang="en-US" sz="7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3376" y="1769064"/>
            <a:ext cx="6703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 </a:t>
            </a:r>
            <a:r>
              <a:rPr lang="ko-KR" altLang="en-US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정책 </a:t>
            </a:r>
            <a:r>
              <a:rPr lang="en-US" altLang="ko-KR" sz="700" u="sng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&gt;</a:t>
            </a:r>
            <a:endParaRPr lang="ko-KR" altLang="en-US" sz="700" u="sng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82296" y="2068612"/>
            <a:ext cx="2795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6354" y="2212096"/>
            <a:ext cx="629560" cy="6295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650315" y="2211533"/>
            <a:ext cx="2027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800" dirty="0" smtClean="0"/>
              <a:t>2024.4.13 </a:t>
            </a:r>
            <a:r>
              <a:rPr lang="ko-KR" altLang="en-US" sz="800" dirty="0" smtClean="0"/>
              <a:t>구매</a:t>
            </a:r>
            <a:r>
              <a:rPr lang="en-US" altLang="ko-KR" sz="800" dirty="0" smtClean="0"/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/>
              <a:t>제품명이 노출되는 영역입니다</a:t>
            </a:r>
            <a:r>
              <a:rPr lang="en-US" altLang="ko-KR" sz="8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accent1"/>
                </a:solidFill>
              </a:rPr>
              <a:t>작성기한 </a:t>
            </a:r>
            <a:r>
              <a:rPr lang="en-US" altLang="ko-KR" sz="800" dirty="0" smtClean="0">
                <a:solidFill>
                  <a:schemeClr val="accent1"/>
                </a:solidFill>
              </a:rPr>
              <a:t>: 2024.05.17 </a:t>
            </a:r>
            <a:r>
              <a:rPr lang="ko-KR" altLang="en-US" sz="800" dirty="0" smtClean="0">
                <a:solidFill>
                  <a:schemeClr val="accent1"/>
                </a:solidFill>
              </a:rPr>
              <a:t>까지 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6354" y="2938695"/>
            <a:ext cx="2751228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리뷰 작성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82296" y="3299512"/>
            <a:ext cx="2795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6354" y="3442996"/>
            <a:ext cx="629560" cy="6295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633987" y="3494140"/>
            <a:ext cx="228544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800" dirty="0" smtClean="0"/>
              <a:t>2024.3.13 </a:t>
            </a:r>
            <a:r>
              <a:rPr lang="ko-KR" altLang="en-US" sz="800" dirty="0" smtClean="0"/>
              <a:t>구매</a:t>
            </a:r>
            <a:endParaRPr lang="en-US" altLang="ko-KR" sz="800" dirty="0" smtClean="0"/>
          </a:p>
          <a:p>
            <a:pPr>
              <a:spcBef>
                <a:spcPts val="300"/>
              </a:spcBef>
            </a:pPr>
            <a:r>
              <a:rPr lang="ko-KR" altLang="en-US" sz="800" dirty="0" smtClean="0"/>
              <a:t>제품명이 노출되는 영역입니다</a:t>
            </a:r>
            <a:r>
              <a:rPr lang="en-US" altLang="ko-KR" sz="8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accent1"/>
                </a:solidFill>
              </a:rPr>
              <a:t>작성기한 </a:t>
            </a:r>
            <a:r>
              <a:rPr lang="en-US" altLang="ko-KR" sz="800" dirty="0" smtClean="0">
                <a:solidFill>
                  <a:schemeClr val="accent1"/>
                </a:solidFill>
              </a:rPr>
              <a:t>: 2024.05.17 </a:t>
            </a:r>
            <a:r>
              <a:rPr lang="ko-KR" altLang="en-US" sz="800" dirty="0" smtClean="0">
                <a:solidFill>
                  <a:schemeClr val="accent1"/>
                </a:solidFill>
              </a:rPr>
              <a:t>까지 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26354" y="4169595"/>
            <a:ext cx="2751228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리뷰 작성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882296" y="4530590"/>
            <a:ext cx="27952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6354" y="4674074"/>
            <a:ext cx="629560" cy="6295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50316" y="4673511"/>
            <a:ext cx="200787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800" dirty="0" smtClean="0"/>
          </a:p>
          <a:p>
            <a:pPr>
              <a:spcBef>
                <a:spcPts val="300"/>
              </a:spcBef>
            </a:pPr>
            <a:r>
              <a:rPr lang="ko-KR" altLang="en-US" sz="800" dirty="0" smtClean="0"/>
              <a:t>제품명이 노출되는 영역입니다</a:t>
            </a:r>
            <a:r>
              <a:rPr lang="en-US" altLang="ko-KR" sz="8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accent1"/>
                </a:solidFill>
              </a:rPr>
              <a:t>작성기한 </a:t>
            </a:r>
            <a:r>
              <a:rPr lang="en-US" altLang="ko-KR" sz="800" dirty="0" smtClean="0">
                <a:solidFill>
                  <a:schemeClr val="accent1"/>
                </a:solidFill>
              </a:rPr>
              <a:t>: 2024.05.17 </a:t>
            </a:r>
            <a:r>
              <a:rPr lang="ko-KR" altLang="en-US" sz="800" dirty="0" smtClean="0">
                <a:solidFill>
                  <a:schemeClr val="accent1"/>
                </a:solidFill>
              </a:rPr>
              <a:t>까지 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6354" y="5400673"/>
            <a:ext cx="2751228" cy="25654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리뷰 작성 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8599" y="6093296"/>
            <a:ext cx="2971683" cy="27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 설명선 82"/>
          <p:cNvSpPr/>
          <p:nvPr/>
        </p:nvSpPr>
        <p:spPr>
          <a:xfrm>
            <a:off x="3203991" y="2803948"/>
            <a:ext cx="454194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+</a:t>
            </a:r>
            <a:r>
              <a:rPr lang="ko-KR" altLang="en-US" sz="600" b="1" dirty="0" smtClean="0"/>
              <a:t>최대 </a:t>
            </a:r>
            <a:r>
              <a:rPr lang="en-US" altLang="ko-KR" sz="600" b="1" dirty="0" smtClean="0"/>
              <a:t>600p</a:t>
            </a:r>
            <a:endParaRPr lang="ko-KR" altLang="en-US" sz="600" b="1" dirty="0"/>
          </a:p>
        </p:txBody>
      </p:sp>
      <p:sp>
        <p:nvSpPr>
          <p:cNvPr id="84" name="사각형 설명선 83"/>
          <p:cNvSpPr/>
          <p:nvPr/>
        </p:nvSpPr>
        <p:spPr>
          <a:xfrm>
            <a:off x="3203991" y="4029984"/>
            <a:ext cx="454194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+</a:t>
            </a:r>
            <a:r>
              <a:rPr lang="ko-KR" altLang="en-US" sz="600" b="1" dirty="0" smtClean="0"/>
              <a:t>최대 </a:t>
            </a:r>
            <a:r>
              <a:rPr lang="en-US" altLang="ko-KR" sz="600" b="1" dirty="0" smtClean="0"/>
              <a:t>600p</a:t>
            </a:r>
            <a:endParaRPr lang="ko-KR" altLang="en-US" sz="600" b="1" dirty="0"/>
          </a:p>
        </p:txBody>
      </p:sp>
      <p:sp>
        <p:nvSpPr>
          <p:cNvPr id="85" name="사각형 설명선 84"/>
          <p:cNvSpPr/>
          <p:nvPr/>
        </p:nvSpPr>
        <p:spPr>
          <a:xfrm>
            <a:off x="3223388" y="5252748"/>
            <a:ext cx="454194" cy="165047"/>
          </a:xfrm>
          <a:prstGeom prst="wedgeRectCallout">
            <a:avLst>
              <a:gd name="adj1" fmla="val 16095"/>
              <a:gd name="adj2" fmla="val 75299"/>
            </a:avLst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+</a:t>
            </a:r>
            <a:r>
              <a:rPr lang="ko-KR" altLang="en-US" sz="600" b="1" dirty="0" smtClean="0"/>
              <a:t>최대 </a:t>
            </a:r>
            <a:r>
              <a:rPr lang="en-US" altLang="ko-KR" sz="600" b="1" dirty="0"/>
              <a:t>3</a:t>
            </a:r>
            <a:r>
              <a:rPr lang="en-US" altLang="ko-KR" sz="600" b="1" dirty="0" smtClean="0"/>
              <a:t>00p</a:t>
            </a:r>
            <a:endParaRPr lang="ko-KR" altLang="en-US" sz="600" b="1" dirty="0"/>
          </a:p>
        </p:txBody>
      </p:sp>
      <p:sp>
        <p:nvSpPr>
          <p:cNvPr id="88" name="직사각형 87"/>
          <p:cNvSpPr/>
          <p:nvPr/>
        </p:nvSpPr>
        <p:spPr>
          <a:xfrm>
            <a:off x="809626" y="5791637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" y="9870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415" y="17130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28" y="19741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29" y="21761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8" y="45526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4546" y="2649660"/>
            <a:ext cx="2822145" cy="1299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026" y="25101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7999" y="2830187"/>
            <a:ext cx="27410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9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알림</a:t>
            </a:r>
            <a:endParaRPr lang="en-US" altLang="ko-KR" sz="900" b="1" dirty="0" smtClean="0">
              <a:ln>
                <a:solidFill>
                  <a:srgbClr val="333333">
                    <a:alpha val="0"/>
                  </a:srgbClr>
                </a:solidFill>
              </a:ln>
            </a:endParaRPr>
          </a:p>
          <a:p>
            <a:pPr>
              <a:lnSpc>
                <a:spcPts val="1400"/>
              </a:lnSpc>
            </a:pP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리뷰작성권한이 없습니다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. </a:t>
            </a:r>
            <a:b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</a:b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고객센터</a:t>
            </a:r>
            <a:r>
              <a:rPr lang="en-US" altLang="ko-KR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(080-380-0114)</a:t>
            </a:r>
            <a:r>
              <a:rPr lang="ko-KR" altLang="en-US" sz="800" dirty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나 </a:t>
            </a:r>
            <a:r>
              <a:rPr lang="en-US" altLang="ko-KR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1:1</a:t>
            </a:r>
            <a:r>
              <a:rPr lang="ko-KR" altLang="en-US" sz="800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문의로 문의해주세요 </a:t>
            </a:r>
            <a:endParaRPr lang="en-US" altLang="ko-KR" sz="800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86083" y="2684384"/>
            <a:ext cx="28565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2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X</a:t>
            </a:r>
            <a:endParaRPr lang="en-US" altLang="ko-KR" sz="12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58147" y="360693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 b="1" dirty="0" smtClean="0">
                <a:ln>
                  <a:solidFill>
                    <a:srgbClr val="333333">
                      <a:alpha val="0"/>
                    </a:srgbClr>
                  </a:solidFill>
                </a:ln>
              </a:rPr>
              <a:t>확인</a:t>
            </a:r>
            <a:endParaRPr lang="en-US" altLang="ko-KR" sz="800" b="1" dirty="0">
              <a:ln>
                <a:solidFill>
                  <a:srgbClr val="333333">
                    <a:alpha val="0"/>
                  </a:srgbClr>
                </a:solidFill>
              </a:ln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38" y="21770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25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214714</TotalTime>
  <Words>8714</Words>
  <Application>Microsoft Office PowerPoint</Application>
  <PresentationFormat>와이드스크린</PresentationFormat>
  <Paragraphs>1517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Pretendard Light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멤버십혜택안내  </vt:lpstr>
      <vt:lpstr>멤버십 혜택안내  CASE  </vt:lpstr>
      <vt:lpstr>뷰티포인트 안내 </vt:lpstr>
      <vt:lpstr>모바일 앱 다운로드 </vt:lpstr>
      <vt:lpstr>작성가능 리뷰 안내 팝업</vt:lpstr>
      <vt:lpstr>리뷰</vt:lpstr>
      <vt:lpstr>리뷰작성</vt:lpstr>
      <vt:lpstr>리뷰 뷰티포인트 지급 정책 </vt:lpstr>
      <vt:lpstr>리뷰 작성화면 내 약관 팝업 [포인트 정책] [리뷰 정책] [리뷰 이용약관] </vt:lpstr>
      <vt:lpstr>PowerPoint 프레젠테이션</vt:lpstr>
      <vt:lpstr>PowerPoint 프레젠테이션</vt:lpstr>
      <vt:lpstr>리뷰 수정 안내 팝업 </vt:lpstr>
      <vt:lpstr>리뷰 수정</vt:lpstr>
      <vt:lpstr>FO_마이페이지 &gt; 뷰티포인트 </vt:lpstr>
      <vt:lpstr>찜한 제품_일반  </vt:lpstr>
      <vt:lpstr>찜한제품_제품 상태에 따른 구분 </vt:lpstr>
      <vt:lpstr>1:1고객상담(1:1문의)</vt:lpstr>
      <vt:lpstr>입고알림 신청내역</vt:lpstr>
      <vt:lpstr>스마트영수증 목록 </vt:lpstr>
      <vt:lpstr>비밀번호 재확인</vt:lpstr>
      <vt:lpstr>개인정보수정 화면(1/2) </vt:lpstr>
      <vt:lpstr>개인정보수정 화면(1/2)</vt:lpstr>
      <vt:lpstr>뷰티포인트 통합 비밀번호 수정팝업 </vt:lpstr>
      <vt:lpstr>휴대전화 번호 변경 팝업</vt:lpstr>
      <vt:lpstr>개인정보 수집이용동의(마케팅) 팝업 </vt:lpstr>
      <vt:lpstr>회원탈퇴 </vt:lpstr>
      <vt:lpstr>주소검색 </vt:lpstr>
      <vt:lpstr>주소검색 </vt:lpstr>
      <vt:lpstr>배송지 관리 </vt:lpstr>
      <vt:lpstr>배송지 추가(검색전/검색결과 없는 경우)  </vt:lpstr>
      <vt:lpstr>배송지 추가 </vt:lpstr>
      <vt:lpstr>배송지 수정</vt:lpstr>
      <vt:lpstr>군부대 배송안내 팝업 / 개인정보수집도으이 팝업   </vt:lpstr>
      <vt:lpstr>Alert / Validation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4710</cp:revision>
  <cp:lastPrinted>2022-10-17T06:12:39Z</cp:lastPrinted>
  <dcterms:created xsi:type="dcterms:W3CDTF">2018-04-18T08:51:39Z</dcterms:created>
  <dcterms:modified xsi:type="dcterms:W3CDTF">2024-07-09T00:35:01Z</dcterms:modified>
</cp:coreProperties>
</file>