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1421" r:id="rId4"/>
    <p:sldId id="1479" r:id="rId5"/>
    <p:sldId id="1522" r:id="rId6"/>
    <p:sldId id="1508" r:id="rId7"/>
    <p:sldId id="1520" r:id="rId8"/>
    <p:sldId id="1489" r:id="rId9"/>
    <p:sldId id="1491" r:id="rId10"/>
    <p:sldId id="1478" r:id="rId11"/>
    <p:sldId id="1516" r:id="rId12"/>
    <p:sldId id="1502" r:id="rId13"/>
    <p:sldId id="1515" r:id="rId14"/>
    <p:sldId id="1509" r:id="rId15"/>
    <p:sldId id="1510" r:id="rId16"/>
    <p:sldId id="1511" r:id="rId17"/>
    <p:sldId id="1512" r:id="rId18"/>
    <p:sldId id="1513" r:id="rId19"/>
    <p:sldId id="1488" r:id="rId20"/>
    <p:sldId id="1500" r:id="rId21"/>
    <p:sldId id="1517" r:id="rId22"/>
    <p:sldId id="1518" r:id="rId23"/>
    <p:sldId id="1506" r:id="rId24"/>
    <p:sldId id="1494" r:id="rId25"/>
    <p:sldId id="1493" r:id="rId26"/>
    <p:sldId id="1496" r:id="rId27"/>
    <p:sldId id="1497" r:id="rId28"/>
    <p:sldId id="1504" r:id="rId29"/>
    <p:sldId id="1420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메인" id="{889F79C2-5F78-44C5-BEAF-CA18020F4105}">
          <p14:sldIdLst>
            <p14:sldId id="1479"/>
            <p14:sldId id="1522"/>
            <p14:sldId id="1508"/>
            <p14:sldId id="1520"/>
            <p14:sldId id="1489"/>
            <p14:sldId id="1491"/>
            <p14:sldId id="1478"/>
            <p14:sldId id="1516"/>
            <p14:sldId id="1502"/>
            <p14:sldId id="1515"/>
            <p14:sldId id="1509"/>
            <p14:sldId id="1510"/>
            <p14:sldId id="1511"/>
            <p14:sldId id="1512"/>
            <p14:sldId id="1513"/>
            <p14:sldId id="1488"/>
            <p14:sldId id="1500"/>
            <p14:sldId id="1517"/>
            <p14:sldId id="1518"/>
          </p14:sldIdLst>
        </p14:section>
        <p14:section name="전체메뉴" id="{4248911B-BC23-4FD7-9B7F-BEAA0ED1478D}">
          <p14:sldIdLst>
            <p14:sldId id="1506"/>
            <p14:sldId id="1494"/>
            <p14:sldId id="1493"/>
            <p14:sldId id="1496"/>
            <p14:sldId id="1497"/>
          </p14:sldIdLst>
        </p14:section>
        <p14:section name="쇼핑로그" id="{BFF53068-6DB3-4B6F-9406-C38FD697CE2D}">
          <p14:sldIdLst>
            <p14:sldId id="1504"/>
            <p14:sldId id="1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EEEB"/>
    <a:srgbClr val="29BC70"/>
    <a:srgbClr val="E8188F"/>
    <a:srgbClr val="0000FF"/>
    <a:srgbClr val="F9BDDF"/>
    <a:srgbClr val="F5F5F5"/>
    <a:srgbClr val="F595CC"/>
    <a:srgbClr val="A6ECC7"/>
    <a:srgbClr val="BDF1D6"/>
    <a:srgbClr val="87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9" autoAdjust="0"/>
    <p:restoredTop sz="94828" autoAdjust="0"/>
  </p:normalViewPr>
  <p:slideViewPr>
    <p:cSldViewPr>
      <p:cViewPr varScale="1">
        <p:scale>
          <a:sx n="111" d="100"/>
          <a:sy n="111" d="100"/>
        </p:scale>
        <p:origin x="254" y="43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1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0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5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3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hopping.naver.com/window-products/style/10228107745?NaPm=ct%3Dlw8nt4rz%7Cci%3Dshoppingwindow%7Ctr%3Dswl%7Chk%3D0fae83277fe754ba4f31d294dd9e88b6b7aa59ca%7Ctrx%3D#COORD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/>
              <a:t>메인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전체메뉴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쇼핑로그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2024-07-11 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직사각형 205"/>
          <p:cNvSpPr/>
          <p:nvPr/>
        </p:nvSpPr>
        <p:spPr>
          <a:xfrm>
            <a:off x="783810" y="665085"/>
            <a:ext cx="3006815" cy="226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7591" y="1565956"/>
            <a:ext cx="2971683" cy="301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6" name="양쪽 모서리가 둥근 사각형 155"/>
          <p:cNvSpPr/>
          <p:nvPr/>
        </p:nvSpPr>
        <p:spPr>
          <a:xfrm>
            <a:off x="807591" y="4015737"/>
            <a:ext cx="2976697" cy="20055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IN_MO_HOM_01_01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8" y="1035502"/>
            <a:ext cx="839235" cy="1366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90" y="982155"/>
            <a:ext cx="622595" cy="24331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77382" y="157055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9416" y="1286371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77382" y="673315"/>
            <a:ext cx="2454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홈상단띠배너 </a:t>
            </a:r>
            <a:r>
              <a:rPr lang="ko-KR" altLang="en-US" sz="8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노출영역입니다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. 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설정 시에만 노출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)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2" y="24181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5394" y="2969982"/>
            <a:ext cx="293680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12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+mn-ea"/>
                <a:cs typeface="Pretendard" panose="02000503000000020004" pitchFamily="50" charset="-127"/>
              </a:rPr>
              <a:t>그린티 씨드 히알루론산 세럼</a:t>
            </a:r>
            <a:endParaRPr lang="en-US" altLang="ko-KR" sz="1200" dirty="0" smtClean="0">
              <a:latin typeface="+mn-ea"/>
              <a:cs typeface="Pretendard" panose="02000503000000020004" pitchFamily="50" charset="-127"/>
            </a:endParaRP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100" dirty="0" smtClean="0">
                <a:latin typeface="+mn-ea"/>
                <a:cs typeface="Pretendard" panose="02000503000000020004" pitchFamily="50" charset="-127"/>
              </a:rPr>
              <a:t>24,800  </a:t>
            </a:r>
            <a:r>
              <a:rPr lang="en-US" altLang="ko-KR" sz="9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31,000</a:t>
            </a:r>
            <a:endParaRPr lang="ko-KR" altLang="en-US" sz="9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28019" y="3800362"/>
            <a:ext cx="562607" cy="21074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</a:t>
            </a:r>
            <a:r>
              <a:rPr lang="en-US" altLang="ko-KR" sz="800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07 +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96449" y="1737255"/>
            <a:ext cx="316523" cy="140677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75%</a:t>
            </a:r>
            <a:endParaRPr lang="ko-KR" altLang="en-US" sz="7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48597" y="1737255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986970" y="4971240"/>
            <a:ext cx="2609224" cy="27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현대카드 결제시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20%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 할인혜택</a:t>
            </a:r>
            <a:endParaRPr lang="ko-KR" altLang="en-US" sz="8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77224" y="5017356"/>
            <a:ext cx="2423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|</a:t>
            </a:r>
            <a:r>
              <a:rPr lang="en-US" altLang="ko-KR" sz="200" b="1" dirty="0" smtClean="0"/>
              <a:t> </a:t>
            </a:r>
            <a:r>
              <a:rPr lang="en-US" altLang="ko-KR" sz="600" b="1" dirty="0" smtClean="0"/>
              <a:t>|</a:t>
            </a:r>
            <a:endParaRPr lang="ko-KR" altLang="en-US" sz="800" b="1" dirty="0"/>
          </a:p>
        </p:txBody>
      </p:sp>
      <p:sp>
        <p:nvSpPr>
          <p:cNvPr id="84" name="직사각형 83"/>
          <p:cNvSpPr/>
          <p:nvPr/>
        </p:nvSpPr>
        <p:spPr>
          <a:xfrm>
            <a:off x="3210976" y="5015777"/>
            <a:ext cx="3273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b="1" dirty="0">
                <a:solidFill>
                  <a:prstClr val="black"/>
                </a:solidFill>
              </a:rPr>
              <a:t>1/2</a:t>
            </a:r>
            <a:endParaRPr lang="ko-KR" altLang="en-US" sz="700" b="1" dirty="0">
              <a:solidFill>
                <a:prstClr val="black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66506" y="4186775"/>
            <a:ext cx="453970" cy="610577"/>
            <a:chOff x="457574" y="4258061"/>
            <a:chExt cx="453970" cy="610577"/>
          </a:xfrm>
        </p:grpSpPr>
        <p:sp>
          <p:nvSpPr>
            <p:cNvPr id="86" name="TextBox 85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latin typeface="+mn-ea"/>
                  <a:cs typeface="Pretendard Light" panose="02000403000000020004" pitchFamily="50" charset="-127"/>
                </a:rPr>
                <a:t>베스트</a:t>
              </a:r>
              <a:endParaRPr lang="ko-KR" altLang="en-US" sz="700" dirty="0">
                <a:latin typeface="+mn-ea"/>
                <a:cs typeface="Pretendard Light" panose="02000403000000020004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그룹 90"/>
          <p:cNvGrpSpPr/>
          <p:nvPr/>
        </p:nvGrpSpPr>
        <p:grpSpPr>
          <a:xfrm>
            <a:off x="1477056" y="4186775"/>
            <a:ext cx="453971" cy="610577"/>
            <a:chOff x="457574" y="4258061"/>
            <a:chExt cx="453971" cy="610577"/>
          </a:xfrm>
        </p:grpSpPr>
        <p:sp>
          <p:nvSpPr>
            <p:cNvPr id="92" name="TextBox 91"/>
            <p:cNvSpPr txBox="1"/>
            <p:nvPr/>
          </p:nvSpPr>
          <p:spPr>
            <a:xfrm>
              <a:off x="457574" y="4668583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latin typeface="+mn-ea"/>
                  <a:cs typeface="Pretendard Light" panose="02000403000000020004" pitchFamily="50" charset="-127"/>
                </a:rPr>
                <a:t>메뉴명</a:t>
              </a:r>
              <a:endParaRPr lang="ko-KR" altLang="en-US" sz="700" dirty="0">
                <a:latin typeface="+mn-ea"/>
                <a:cs typeface="Pretendard Light" panose="0200040300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그룹 96"/>
          <p:cNvGrpSpPr/>
          <p:nvPr/>
        </p:nvGrpSpPr>
        <p:grpSpPr>
          <a:xfrm>
            <a:off x="1994766" y="4186775"/>
            <a:ext cx="453970" cy="610577"/>
            <a:chOff x="457574" y="4258061"/>
            <a:chExt cx="453970" cy="610577"/>
          </a:xfrm>
        </p:grpSpPr>
        <p:sp>
          <p:nvSpPr>
            <p:cNvPr id="98" name="TextBox 97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그룹 102"/>
          <p:cNvGrpSpPr/>
          <p:nvPr/>
        </p:nvGrpSpPr>
        <p:grpSpPr>
          <a:xfrm>
            <a:off x="2525613" y="4186775"/>
            <a:ext cx="453970" cy="610577"/>
            <a:chOff x="457574" y="4258061"/>
            <a:chExt cx="453970" cy="610577"/>
          </a:xfrm>
        </p:grpSpPr>
        <p:sp>
          <p:nvSpPr>
            <p:cNvPr id="104" name="TextBox 103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/>
          <p:cNvGrpSpPr/>
          <p:nvPr/>
        </p:nvGrpSpPr>
        <p:grpSpPr>
          <a:xfrm>
            <a:off x="3056459" y="4186775"/>
            <a:ext cx="453970" cy="610577"/>
            <a:chOff x="457574" y="4258061"/>
            <a:chExt cx="453970" cy="610577"/>
          </a:xfrm>
        </p:grpSpPr>
        <p:sp>
          <p:nvSpPr>
            <p:cNvPr id="110" name="TextBox 109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1" y="30143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6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01" y="1599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11" y="33912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857809" y="4149802"/>
            <a:ext cx="77293" cy="77293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2390217" y="4149802"/>
            <a:ext cx="77293" cy="77293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3561031" y="4190615"/>
            <a:ext cx="453970" cy="610577"/>
            <a:chOff x="457574" y="4258061"/>
            <a:chExt cx="453970" cy="610577"/>
          </a:xfrm>
        </p:grpSpPr>
        <p:sp>
          <p:nvSpPr>
            <p:cNvPr id="158" name="TextBox 157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11243"/>
              </p:ext>
            </p:extLst>
          </p:nvPr>
        </p:nvGraphicFramePr>
        <p:xfrm>
          <a:off x="9000565" y="44450"/>
          <a:ext cx="3152540" cy="72637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메인배너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고정영역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배너관리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메인배너 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lang="ko-KR" altLang="en-US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자동롤링 디폴트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 스와이프로 이전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다음 배너 조회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무한롤링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개수 제한 없음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텍스트는 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줄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- BO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 기준으로 첫번째 입력박스만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bold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처리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&amp;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지정컬러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노출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마크는 최대 설정 가능 개수 제한 없음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텍스트입력시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 입력박스에 직접입력시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할인율만 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bg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컬러 노란색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&lt;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마크전시우선순위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&gt;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빅세일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멤버십데이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T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멤버십데이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체험단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앱전용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사은품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&gt; LIVE 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신제품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공병수거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추가할인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마이샵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 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정가가 등록 된 경우에만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가격표시정책은 공통 참고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현재 페이지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페이지  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현재 조회된 페이지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등록된 페이지수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 배너가 하나인 경우 비노출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버튼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전체배너 팝업으로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1-6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관리자에서 등록한 링크로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바로가기 메뉴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고정영역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초록박스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메뉴관리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MO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_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바로가기 등록</a:t>
                      </a:r>
                      <a:endParaRPr lang="en-US" altLang="ko-KR" sz="800" baseline="0" dirty="0" smtClean="0">
                        <a:solidFill>
                          <a:srgbClr val="0000F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 </a:t>
                      </a: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자동롤링 디폴트</a:t>
                      </a: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lang="ko-KR" altLang="en-US" sz="800" strike="sngStrike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기본사이즈 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설정순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강조마크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‘Y’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등록 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도트 강조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기본사이즈가 많아져 화면 너비보다 길어질 시 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스크롤로 조회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sp>
        <p:nvSpPr>
          <p:cNvPr id="18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98" y="37088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357" y="36892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504682" y="660679"/>
            <a:ext cx="312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000" dirty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9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540168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4098184" y="4190615"/>
            <a:ext cx="453970" cy="610577"/>
            <a:chOff x="457574" y="4258061"/>
            <a:chExt cx="453970" cy="610577"/>
          </a:xfrm>
        </p:grpSpPr>
        <p:sp>
          <p:nvSpPr>
            <p:cNvPr id="195" name="TextBox 194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98" name="직선 연결선 197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그룹 199"/>
          <p:cNvGrpSpPr/>
          <p:nvPr/>
        </p:nvGrpSpPr>
        <p:grpSpPr>
          <a:xfrm>
            <a:off x="4656375" y="4190615"/>
            <a:ext cx="453970" cy="610577"/>
            <a:chOff x="457574" y="4258061"/>
            <a:chExt cx="453970" cy="610577"/>
          </a:xfrm>
        </p:grpSpPr>
        <p:sp>
          <p:nvSpPr>
            <p:cNvPr id="201" name="TextBox 200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203" name="직사각형 202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4" name="직선 연결선 203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382" y="24107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타원 117"/>
          <p:cNvSpPr/>
          <p:nvPr/>
        </p:nvSpPr>
        <p:spPr>
          <a:xfrm flipH="1">
            <a:off x="3096249" y="1294161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1700745" y="1737255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LIVE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78773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330921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LIVE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683069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신제품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41048" y="1737255"/>
            <a:ext cx="702048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최대 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8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글자 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14183"/>
              </p:ext>
            </p:extLst>
          </p:nvPr>
        </p:nvGraphicFramePr>
        <p:xfrm>
          <a:off x="11770284" y="-11412"/>
          <a:ext cx="2223367" cy="92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67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05.02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5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컬러 변경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정렬기능 삭제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택스트배너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설정처를 전시관리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배너관리로 변경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5400000">
            <a:off x="4126673" y="5035379"/>
            <a:ext cx="193820" cy="167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68008" y="5517232"/>
            <a:ext cx="266429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&lt;5/30&gt;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이미지와 마크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텍스트가 별도로 움직이도록 구현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i="1" dirty="0" smtClean="0">
                <a:solidFill>
                  <a:srgbClr val="0000FF"/>
                </a:solidFill>
              </a:rPr>
              <a:t>*AS-IS MO</a:t>
            </a:r>
            <a:r>
              <a:rPr lang="ko-KR" altLang="en-US" sz="800" i="1" dirty="0" smtClean="0">
                <a:solidFill>
                  <a:srgbClr val="0000FF"/>
                </a:solidFill>
              </a:rPr>
              <a:t>메인배너 참고</a:t>
            </a:r>
            <a:endParaRPr lang="ko-KR" altLang="en-US" sz="800" i="1" dirty="0">
              <a:solidFill>
                <a:srgbClr val="0000FF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50318" y="4086947"/>
            <a:ext cx="4381586" cy="768875"/>
          </a:xfrm>
          <a:prstGeom prst="rect">
            <a:avLst/>
          </a:prstGeom>
          <a:noFill/>
          <a:ln w="6350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69" y="41200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846" y="40507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41" y="4381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16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3810" y="665085"/>
            <a:ext cx="3006815" cy="226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7591" y="1565956"/>
            <a:ext cx="2971683" cy="3015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807591" y="4015737"/>
            <a:ext cx="2976697" cy="200555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1035502"/>
            <a:ext cx="839235" cy="1366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982155"/>
            <a:ext cx="622595" cy="243314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77382" y="157055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416" y="1286371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7382" y="673315"/>
            <a:ext cx="2454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홈상단띠배너 </a:t>
            </a:r>
            <a:r>
              <a:rPr lang="ko-KR" altLang="en-US" sz="8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노출영역입니다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. 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설정 시에만 노출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)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394" y="2969982"/>
            <a:ext cx="293680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12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+mn-ea"/>
                <a:cs typeface="Pretendard" panose="02000503000000020004" pitchFamily="50" charset="-127"/>
              </a:rPr>
              <a:t>그린티 씨드 히알루론산 세럼</a:t>
            </a:r>
            <a:endParaRPr lang="en-US" altLang="ko-KR" sz="1200" dirty="0" smtClean="0">
              <a:latin typeface="+mn-ea"/>
              <a:cs typeface="Pretendard" panose="02000503000000020004" pitchFamily="50" charset="-127"/>
            </a:endParaRPr>
          </a:p>
          <a:p>
            <a:endParaRPr lang="en-US" altLang="ko-KR" sz="5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100" dirty="0" smtClean="0">
                <a:latin typeface="+mn-ea"/>
                <a:cs typeface="Pretendard" panose="02000503000000020004" pitchFamily="50" charset="-127"/>
              </a:rPr>
              <a:t>24,800  </a:t>
            </a:r>
            <a:r>
              <a:rPr lang="en-US" altLang="ko-KR" sz="9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31,000</a:t>
            </a:r>
            <a:endParaRPr lang="ko-KR" altLang="en-US" sz="9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8019" y="3800362"/>
            <a:ext cx="562607" cy="21074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</a:t>
            </a:r>
            <a:r>
              <a:rPr lang="en-US" altLang="ko-KR" sz="800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07 +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6449" y="1737255"/>
            <a:ext cx="316523" cy="140677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75%</a:t>
            </a:r>
            <a:endParaRPr lang="ko-KR" altLang="en-US" sz="7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8597" y="1737255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86970" y="4971240"/>
            <a:ext cx="2609224" cy="27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현대카드 결제시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20%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 할인혜택</a:t>
            </a:r>
            <a:endParaRPr lang="ko-KR" altLang="en-US" sz="8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66506" y="4186775"/>
            <a:ext cx="453970" cy="610577"/>
            <a:chOff x="457574" y="4258061"/>
            <a:chExt cx="453970" cy="610577"/>
          </a:xfrm>
        </p:grpSpPr>
        <p:sp>
          <p:nvSpPr>
            <p:cNvPr id="23" name="TextBox 22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latin typeface="+mn-ea"/>
                  <a:cs typeface="Pretendard Light" panose="02000403000000020004" pitchFamily="50" charset="-127"/>
                </a:rPr>
                <a:t>베스트</a:t>
              </a:r>
              <a:endParaRPr lang="ko-KR" altLang="en-US" sz="700" dirty="0">
                <a:latin typeface="+mn-ea"/>
                <a:cs typeface="Pretendard Light" panose="02000403000000020004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/>
          <p:cNvGrpSpPr/>
          <p:nvPr/>
        </p:nvGrpSpPr>
        <p:grpSpPr>
          <a:xfrm>
            <a:off x="1477056" y="4186775"/>
            <a:ext cx="453971" cy="610577"/>
            <a:chOff x="457574" y="4258061"/>
            <a:chExt cx="453971" cy="610577"/>
          </a:xfrm>
        </p:grpSpPr>
        <p:sp>
          <p:nvSpPr>
            <p:cNvPr id="29" name="TextBox 28"/>
            <p:cNvSpPr txBox="1"/>
            <p:nvPr/>
          </p:nvSpPr>
          <p:spPr>
            <a:xfrm>
              <a:off x="457574" y="4668583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>
                  <a:latin typeface="+mn-ea"/>
                  <a:cs typeface="Pretendard Light" panose="02000403000000020004" pitchFamily="50" charset="-127"/>
                </a:rPr>
                <a:t>메뉴명</a:t>
              </a:r>
              <a:endParaRPr lang="ko-KR" altLang="en-US" sz="700" dirty="0">
                <a:latin typeface="+mn-ea"/>
                <a:cs typeface="Pretendard Light" panose="02000403000000020004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그룹 33"/>
          <p:cNvGrpSpPr/>
          <p:nvPr/>
        </p:nvGrpSpPr>
        <p:grpSpPr>
          <a:xfrm>
            <a:off x="1994766" y="4186775"/>
            <a:ext cx="453970" cy="610577"/>
            <a:chOff x="457574" y="4258061"/>
            <a:chExt cx="453970" cy="610577"/>
          </a:xfrm>
        </p:grpSpPr>
        <p:sp>
          <p:nvSpPr>
            <p:cNvPr id="35" name="TextBox 34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그룹 39"/>
          <p:cNvGrpSpPr/>
          <p:nvPr/>
        </p:nvGrpSpPr>
        <p:grpSpPr>
          <a:xfrm>
            <a:off x="2525613" y="4186775"/>
            <a:ext cx="453970" cy="610577"/>
            <a:chOff x="457574" y="4258061"/>
            <a:chExt cx="453970" cy="610577"/>
          </a:xfrm>
        </p:grpSpPr>
        <p:sp>
          <p:nvSpPr>
            <p:cNvPr id="41" name="TextBox 40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3056459" y="4186775"/>
            <a:ext cx="453970" cy="610577"/>
            <a:chOff x="457574" y="4258061"/>
            <a:chExt cx="453970" cy="610577"/>
          </a:xfrm>
        </p:grpSpPr>
        <p:sp>
          <p:nvSpPr>
            <p:cNvPr id="47" name="TextBox 46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타원 54"/>
          <p:cNvSpPr/>
          <p:nvPr/>
        </p:nvSpPr>
        <p:spPr>
          <a:xfrm>
            <a:off x="1857809" y="4149802"/>
            <a:ext cx="77293" cy="77293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390217" y="4149802"/>
            <a:ext cx="77293" cy="77293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05" y="49780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561031" y="4190615"/>
            <a:ext cx="453970" cy="610577"/>
            <a:chOff x="457574" y="4258061"/>
            <a:chExt cx="453970" cy="610577"/>
          </a:xfrm>
        </p:grpSpPr>
        <p:sp>
          <p:nvSpPr>
            <p:cNvPr id="61" name="TextBox 60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직사각형 67"/>
          <p:cNvSpPr/>
          <p:nvPr/>
        </p:nvSpPr>
        <p:spPr>
          <a:xfrm>
            <a:off x="3504682" y="660679"/>
            <a:ext cx="312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000" dirty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540168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098184" y="4190615"/>
            <a:ext cx="453970" cy="610577"/>
            <a:chOff x="457574" y="4258061"/>
            <a:chExt cx="453970" cy="610577"/>
          </a:xfrm>
        </p:grpSpPr>
        <p:sp>
          <p:nvSpPr>
            <p:cNvPr id="72" name="TextBox 71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그룹 76"/>
          <p:cNvGrpSpPr/>
          <p:nvPr/>
        </p:nvGrpSpPr>
        <p:grpSpPr>
          <a:xfrm>
            <a:off x="4656375" y="4190615"/>
            <a:ext cx="453970" cy="610577"/>
            <a:chOff x="457574" y="4258061"/>
            <a:chExt cx="453970" cy="610577"/>
          </a:xfrm>
        </p:grpSpPr>
        <p:sp>
          <p:nvSpPr>
            <p:cNvPr id="78" name="TextBox 77"/>
            <p:cNvSpPr txBox="1"/>
            <p:nvPr/>
          </p:nvSpPr>
          <p:spPr>
            <a:xfrm>
              <a:off x="457574" y="4668583"/>
              <a:ext cx="45397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cs typeface="Pretendard Light" panose="02000403000000020004" pitchFamily="50" charset="-127"/>
                </a:rPr>
                <a:t>메뉴명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92736" y="4258061"/>
              <a:ext cx="390717" cy="395075"/>
              <a:chOff x="283444" y="3491201"/>
              <a:chExt cx="322328" cy="322328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83444" y="3491201"/>
                <a:ext cx="322328" cy="3223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283444" y="3491201"/>
                <a:ext cx="322328" cy="32232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타원 83"/>
          <p:cNvSpPr/>
          <p:nvPr/>
        </p:nvSpPr>
        <p:spPr>
          <a:xfrm flipH="1">
            <a:off x="3096249" y="1294161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1700745" y="1737255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LIVE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78773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330921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LIVE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83069" y="1916832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신제품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41048" y="1737255"/>
            <a:ext cx="702048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최대 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8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글자 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1" name="이등변 삼각형 90"/>
          <p:cNvSpPr/>
          <p:nvPr/>
        </p:nvSpPr>
        <p:spPr>
          <a:xfrm rot="5400000">
            <a:off x="4126673" y="5035379"/>
            <a:ext cx="193820" cy="167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90847"/>
              </p:ext>
            </p:extLst>
          </p:nvPr>
        </p:nvGraphicFramePr>
        <p:xfrm>
          <a:off x="9000565" y="44450"/>
          <a:ext cx="3152540" cy="536329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84679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메인텍스트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고정영역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배너관리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메인텍스트배너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등록</a:t>
                      </a:r>
                      <a:endParaRPr lang="en-US" altLang="ko-KR" sz="800" b="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자동롤링 디폴트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 등록 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자동롤링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텍스트는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폰트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/BG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색상 변경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폰트 블랙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BG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회색 디폴트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 경우 영역 비노출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플로팅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 메인에서만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메인진입시 자동재생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드래그하여 위치 이동 가능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스크롤 다운시 맨위로 이동 버튼 위에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재생중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정지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재생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플레이어 닫기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당일에 한하여 미니 플레이어 비노출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ON/OFF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전체화면으로 보기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플레이어 전체화면모드로 전환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URL&gt;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  <a:hlinkClick r:id="rId4"/>
                        </a:rPr>
                        <a:t>https://shopping.naver.com/window-products/style/10228107745?NaPm=ct%3Dlw8nt4rz%7Cci%3Dshoppingwindow%7Ctr%3Dswl%7Chk%3D0fae83277fe754ba4f31d294dd9e88b6b7aa59ca%7Ctrx%3D#COORDI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85275"/>
              </p:ext>
            </p:extLst>
          </p:nvPr>
        </p:nvGraphicFramePr>
        <p:xfrm>
          <a:off x="10206565" y="0"/>
          <a:ext cx="1996283" cy="6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283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05.02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5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택스트배너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설정처를 전시관리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배너관리로 변경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4213"/>
              </p:ext>
            </p:extLst>
          </p:nvPr>
        </p:nvGraphicFramePr>
        <p:xfrm>
          <a:off x="10206565" y="264092"/>
          <a:ext cx="1996283" cy="6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283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05.17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5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(4)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5580342" y="660679"/>
            <a:ext cx="3033778" cy="57271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06109" y="5017356"/>
            <a:ext cx="2423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|</a:t>
            </a:r>
            <a:r>
              <a:rPr lang="en-US" altLang="ko-KR" sz="200" b="1" dirty="0" smtClean="0"/>
              <a:t> </a:t>
            </a:r>
            <a:r>
              <a:rPr lang="en-US" altLang="ko-KR" sz="600" b="1" dirty="0" smtClean="0"/>
              <a:t>|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7939861" y="5015777"/>
            <a:ext cx="32733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b="1" dirty="0">
                <a:solidFill>
                  <a:prstClr val="black"/>
                </a:solidFill>
              </a:rPr>
              <a:t>1/2</a:t>
            </a:r>
            <a:endParaRPr lang="ko-KR" altLang="en-US" sz="700" b="1" dirty="0">
              <a:solidFill>
                <a:prstClr val="black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68501" y="4347610"/>
            <a:ext cx="959747" cy="1436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328722" y="436239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sz="1400" dirty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82116" y="4443300"/>
            <a:ext cx="166700" cy="114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8054946" y="4588339"/>
            <a:ext cx="186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7768498" y="4994649"/>
            <a:ext cx="45719" cy="193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7859029" y="4994649"/>
            <a:ext cx="45719" cy="193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7746587" y="4424547"/>
            <a:ext cx="297715" cy="184666"/>
            <a:chOff x="3017702" y="4424547"/>
            <a:chExt cx="297715" cy="184666"/>
          </a:xfrm>
        </p:grpSpPr>
        <p:sp>
          <p:nvSpPr>
            <p:cNvPr id="98" name="직사각형 97"/>
            <p:cNvSpPr/>
            <p:nvPr/>
          </p:nvSpPr>
          <p:spPr>
            <a:xfrm>
              <a:off x="3053807" y="4424547"/>
              <a:ext cx="261610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sz="600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sz="600" dirty="0">
                <a:solidFill>
                  <a:schemeClr val="bg1"/>
                </a:solidFill>
              </a:endParaRPr>
            </a:p>
          </p:txBody>
        </p:sp>
        <p:sp>
          <p:nvSpPr>
            <p:cNvPr id="99" name="사다리꼴 98"/>
            <p:cNvSpPr/>
            <p:nvPr/>
          </p:nvSpPr>
          <p:spPr>
            <a:xfrm rot="16200000">
              <a:off x="3007627" y="4457105"/>
              <a:ext cx="143537" cy="123388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891" y="50722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254" y="47997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823" y="42153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846" y="42153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61" y="42153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74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홈배너 전체보기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IN_MO_HOM_01_02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9562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전체보기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340768"/>
            <a:ext cx="1526380" cy="47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8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그린티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씨드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 히알루론산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세럼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1283008"/>
            <a:ext cx="746469" cy="70583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911424" y="2132856"/>
            <a:ext cx="27363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7528" y="2323376"/>
            <a:ext cx="1526380" cy="47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8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그린티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씨드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 히알루론산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세럼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2265616"/>
            <a:ext cx="746469" cy="70583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911424" y="3115464"/>
            <a:ext cx="27363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47528" y="3305984"/>
            <a:ext cx="1526380" cy="47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8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그린티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씨드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 히알루론산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세럼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3248224"/>
            <a:ext cx="746469" cy="70583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911424" y="4098072"/>
            <a:ext cx="27363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7528" y="4288592"/>
            <a:ext cx="1526380" cy="47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8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그린티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씨드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 히알루론산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세럼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4230832"/>
            <a:ext cx="746469" cy="70583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911424" y="5080680"/>
            <a:ext cx="27363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7528" y="5271200"/>
            <a:ext cx="1526380" cy="473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8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그린티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씨드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 히알루론산 </a:t>
            </a:r>
            <a:r>
              <a:rPr lang="ko-KR" altLang="en-US" sz="800" dirty="0" err="1">
                <a:latin typeface="+mn-ea"/>
                <a:cs typeface="Pretendard" panose="02000503000000020004" pitchFamily="50" charset="-127"/>
              </a:rPr>
              <a:t>세럼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5213440"/>
            <a:ext cx="746469" cy="70583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911424" y="6063288"/>
            <a:ext cx="27363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0015" y="6136018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24" y="5839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516" y="656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5" y="12327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77382" y="1124744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90531" y="757637"/>
            <a:ext cx="312907" cy="24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</a:rPr>
              <a:t>✕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41200"/>
              </p:ext>
            </p:extLst>
          </p:nvPr>
        </p:nvGraphicFramePr>
        <p:xfrm>
          <a:off x="9000565" y="44450"/>
          <a:ext cx="3152540" cy="193488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baseline="0" dirty="0" smtClean="0"/>
                        <a:t>전체보기 팝업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baseline="0" dirty="0" smtClean="0"/>
                        <a:t>1-1 </a:t>
                      </a:r>
                      <a:r>
                        <a:rPr lang="ko-KR" altLang="en-US" sz="800" b="1" baseline="0" dirty="0" smtClean="0"/>
                        <a:t>닫기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팝업창 닫기</a:t>
                      </a:r>
                      <a:endParaRPr lang="en-US" altLang="ko-KR" sz="800" b="0" baseline="0" dirty="0" smtClean="0"/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목록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 전시순과 동일한 순서로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관리자에서 등록한 링크로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56797" y="254816"/>
            <a:ext cx="1820970" cy="2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Layer popup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7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9416" y="1690424"/>
            <a:ext cx="2880320" cy="12359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39416" y="1690424"/>
            <a:ext cx="948728" cy="15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룰렛이벤트룰렛이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412" y="2986568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포인트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+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쿠폰이 쏟아지는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100%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당첨 룰렛 돌리기</a:t>
            </a:r>
            <a:endParaRPr lang="en-US" altLang="ko-KR" sz="9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1412" y="3336223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12:00 - 12.25(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11:59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431704" y="3008479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39416" y="3789378"/>
            <a:ext cx="2880320" cy="12359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118775" y="3785589"/>
            <a:ext cx="432048" cy="3927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>
                <a:latin typeface="+mn-ea"/>
                <a:cs typeface="Pretendard" panose="02000503000000020004" pitchFamily="50" charset="-127"/>
              </a:rPr>
              <a:t>50%</a:t>
            </a:r>
            <a:endParaRPr lang="ko-KR" altLang="en-US" sz="12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412" y="5119646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올해 마지막 세일 찬스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스킨케어 베스트 제품 총집합</a:t>
            </a:r>
            <a:endParaRPr lang="en-US" altLang="ko-KR" sz="9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431704" y="5142489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463" y="4648615"/>
            <a:ext cx="2440225" cy="27097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 다운로드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17233" y="4615738"/>
            <a:ext cx="215444" cy="336730"/>
            <a:chOff x="5995490" y="3299178"/>
            <a:chExt cx="215444" cy="336730"/>
          </a:xfrm>
        </p:grpSpPr>
        <p:sp>
          <p:nvSpPr>
            <p:cNvPr id="21" name="직사각형 20"/>
            <p:cNvSpPr/>
            <p:nvPr/>
          </p:nvSpPr>
          <p:spPr>
            <a:xfrm rot="5400000">
              <a:off x="5934847" y="3359821"/>
              <a:ext cx="3367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6039910" y="3508086"/>
              <a:ext cx="1266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91412" y="5495280"/>
            <a:ext cx="1933543" cy="19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6::00 ~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8::30 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115377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596542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9562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80" y="1608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13" y="15604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13" y="22441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80" y="29714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80" y="3303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44" y="45387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775" y="3717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54388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10897"/>
              </p:ext>
            </p:extLst>
          </p:nvPr>
        </p:nvGraphicFramePr>
        <p:xfrm>
          <a:off x="9000565" y="44450"/>
          <a:ext cx="3152540" cy="60112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이벤트강조형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전시 가능 조건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조회일을 포함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전시채널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orMOorAPP,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이벤트공개여부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해당 이벤트의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baseline="0" dirty="0" smtClean="0"/>
                        <a:t>4-1 </a:t>
                      </a:r>
                      <a:r>
                        <a:rPr lang="ko-KR" altLang="en-US" sz="800" b="1" baseline="0" dirty="0" smtClean="0"/>
                        <a:t>태그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관리자에서 선택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체험단</a:t>
                      </a:r>
                      <a:r>
                        <a:rPr lang="en-US" altLang="ko-KR" sz="800" baseline="0" dirty="0" smtClean="0"/>
                        <a:t>, LIVE)</a:t>
                      </a:r>
                      <a:r>
                        <a:rPr lang="ko-KR" altLang="en-US" sz="800" baseline="0" dirty="0" smtClean="0"/>
                        <a:t> 또는 등록한 태그명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직접입력시 공백포함 최대 </a:t>
                      </a:r>
                      <a:r>
                        <a:rPr lang="en-US" altLang="ko-KR" sz="800" baseline="0" dirty="0" smtClean="0"/>
                        <a:t>8</a:t>
                      </a:r>
                      <a:r>
                        <a:rPr lang="ko-KR" altLang="en-US" sz="800" baseline="0" dirty="0" smtClean="0"/>
                        <a:t>자 노출 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4-2 </a:t>
                      </a:r>
                      <a:r>
                        <a:rPr lang="ko-KR" altLang="en-US" sz="800" b="1" baseline="0" dirty="0" smtClean="0"/>
                        <a:t>이미지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이벤트에서 설정한 이미지 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4-3 </a:t>
                      </a:r>
                      <a:r>
                        <a:rPr lang="ko-KR" altLang="en-US" sz="800" b="1" baseline="0" dirty="0" smtClean="0"/>
                        <a:t>이벤트명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이벤트에서 설정한 이벤트명 전체 출력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공백포함</a:t>
                      </a:r>
                      <a:r>
                        <a:rPr lang="en-US" altLang="ko-KR" sz="800" b="0" baseline="0" dirty="0" smtClean="0"/>
                        <a:t>30</a:t>
                      </a:r>
                      <a:r>
                        <a:rPr lang="ko-KR" altLang="en-US" sz="800" b="0" baseline="0" dirty="0" smtClean="0"/>
                        <a:t>자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4-4 </a:t>
                      </a:r>
                      <a:r>
                        <a:rPr lang="ko-KR" altLang="en-US" sz="800" b="1" baseline="0" dirty="0" smtClean="0"/>
                        <a:t>이벤트 기간</a:t>
                      </a:r>
                      <a:r>
                        <a:rPr lang="en-US" altLang="ko-KR" sz="800" b="1" baseline="0" dirty="0" smtClean="0"/>
                        <a:t>/</a:t>
                      </a:r>
                      <a:r>
                        <a:rPr lang="ko-KR" altLang="en-US" sz="800" b="1" baseline="0" dirty="0" smtClean="0"/>
                        <a:t>시간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기간노출기준 선택 항목에 따라 다르게 노출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(6/26)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┖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시작일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노출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MM.DD(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00:00 (6/26)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1" baseline="0" dirty="0" smtClean="0"/>
                        <a:t>┖ </a:t>
                      </a:r>
                      <a:r>
                        <a:rPr lang="ko-KR" altLang="en-US" sz="800" b="0" baseline="0" dirty="0" smtClean="0"/>
                        <a:t>시작인</a:t>
                      </a:r>
                      <a:r>
                        <a:rPr lang="en-US" altLang="ko-KR" sz="800" b="0" baseline="0" dirty="0" smtClean="0"/>
                        <a:t>~</a:t>
                      </a:r>
                      <a:r>
                        <a:rPr lang="ko-KR" altLang="en-US" sz="800" b="0" baseline="0" dirty="0" smtClean="0"/>
                        <a:t>종료일 이 다른 경우 </a:t>
                      </a:r>
                      <a:r>
                        <a:rPr lang="en-US" altLang="ko-KR" sz="800" b="0" baseline="0" dirty="0" smtClean="0"/>
                        <a:t>: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오전 </a:t>
                      </a:r>
                      <a:r>
                        <a:rPr lang="en-US" altLang="ko-KR" sz="800" b="0" baseline="0" dirty="0" smtClean="0"/>
                        <a:t>00:00 ~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오후 </a:t>
                      </a:r>
                      <a:r>
                        <a:rPr lang="en-US" altLang="ko-KR" sz="800" b="0" baseline="0" dirty="0" smtClean="0"/>
                        <a:t>00:00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┖ </a:t>
                      </a:r>
                      <a:r>
                        <a:rPr lang="ko-KR" altLang="en-US" sz="800" b="0" baseline="0" dirty="0" smtClean="0"/>
                        <a:t>시작인</a:t>
                      </a:r>
                      <a:r>
                        <a:rPr lang="en-US" altLang="ko-KR" sz="800" b="0" baseline="0" dirty="0" smtClean="0"/>
                        <a:t>~</a:t>
                      </a:r>
                      <a:r>
                        <a:rPr lang="ko-KR" altLang="en-US" sz="800" b="0" baseline="0" dirty="0" smtClean="0"/>
                        <a:t>종료일 이 같은 경우 </a:t>
                      </a:r>
                      <a:r>
                        <a:rPr lang="en-US" altLang="ko-KR" sz="800" b="0" baseline="0" dirty="0" smtClean="0"/>
                        <a:t>: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오전 </a:t>
                      </a:r>
                      <a:r>
                        <a:rPr lang="en-US" altLang="ko-KR" sz="800" b="0" baseline="0" dirty="0" smtClean="0"/>
                        <a:t>00:00 ~ </a:t>
                      </a:r>
                      <a:r>
                        <a:rPr lang="ko-KR" altLang="en-US" sz="800" b="0" baseline="0" dirty="0" smtClean="0"/>
                        <a:t>오후 </a:t>
                      </a:r>
                      <a:r>
                        <a:rPr lang="en-US" altLang="ko-KR" sz="800" b="0" baseline="0" dirty="0" smtClean="0"/>
                        <a:t>00:00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┖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등록시 전시기간사용안함 체크시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상시진행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텍스트 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(4-7)</a:t>
                      </a:r>
                      <a:endParaRPr lang="en-US" altLang="ko-KR" sz="800" b="0" baseline="0" dirty="0" smtClean="0">
                        <a:solidFill>
                          <a:srgbClr val="E8188F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기간</a:t>
                      </a:r>
                      <a:r>
                        <a:rPr lang="en-US" altLang="ko-KR" sz="800" b="1" baseline="0" dirty="0" smtClean="0"/>
                        <a:t>/</a:t>
                      </a:r>
                      <a:r>
                        <a:rPr lang="ko-KR" altLang="en-US" sz="800" b="1" baseline="0" dirty="0" smtClean="0"/>
                        <a:t>시간 노출 상세정의</a:t>
                      </a:r>
                      <a:r>
                        <a:rPr lang="en-US" altLang="ko-KR" sz="800" b="1" baseline="0" dirty="0" smtClean="0"/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MM.DD(</a:t>
                      </a:r>
                      <a:r>
                        <a:rPr lang="ko-KR" altLang="en-US" sz="800" b="0" baseline="0" dirty="0" smtClean="0"/>
                        <a:t>요일약자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형태로 출력하며</a:t>
                      </a:r>
                      <a:r>
                        <a:rPr lang="en-US" altLang="ko-KR" sz="800" b="0" baseline="0" dirty="0" smtClean="0"/>
                        <a:t>, MM</a:t>
                      </a:r>
                      <a:r>
                        <a:rPr lang="ko-KR" altLang="en-US" sz="800" b="0" baseline="0" dirty="0" smtClean="0"/>
                        <a:t>또는 </a:t>
                      </a:r>
                      <a:r>
                        <a:rPr lang="en-US" altLang="ko-KR" sz="800" b="0" baseline="0" dirty="0" smtClean="0"/>
                        <a:t>DD</a:t>
                      </a:r>
                      <a:r>
                        <a:rPr lang="ko-KR" altLang="en-US" sz="800" b="0" baseline="0" dirty="0" smtClean="0"/>
                        <a:t> 앞자리가 </a:t>
                      </a:r>
                      <a:r>
                        <a:rPr lang="en-US" altLang="ko-KR" sz="800" b="0" baseline="0" dirty="0" smtClean="0"/>
                        <a:t>0</a:t>
                      </a:r>
                      <a:r>
                        <a:rPr lang="ko-KR" altLang="en-US" sz="800" b="0" baseline="0" dirty="0" smtClean="0"/>
                        <a:t>으로 시작된다며 </a:t>
                      </a:r>
                      <a:r>
                        <a:rPr lang="en-US" altLang="ko-KR" sz="800" b="0" baseline="0" dirty="0" smtClean="0"/>
                        <a:t>0 </a:t>
                      </a:r>
                      <a:r>
                        <a:rPr lang="ko-KR" altLang="en-US" sz="800" b="0" baseline="0" dirty="0" smtClean="0"/>
                        <a:t>생략하고 한 자리만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시작일과 종료일이 같을 시 종료일은 날짜 빼고 시간만 안내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시간은 오전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오후로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00:00~12:59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0~9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시는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제외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solidFill>
                            <a:srgbClr val="E8188F"/>
                          </a:solidFill>
                        </a:rPr>
                        <a:t>시작일만 표시로 설정 시 시작일만 노출</a:t>
                      </a:r>
                      <a:r>
                        <a:rPr lang="ko-KR" altLang="en-US" sz="800" b="0" strike="noStrike" baseline="0" dirty="0" smtClean="0">
                          <a:solidFill>
                            <a:srgbClr val="E8188F"/>
                          </a:solidFill>
                        </a:rPr>
                        <a:t> </a:t>
                      </a:r>
                      <a:r>
                        <a:rPr lang="en-US" altLang="ko-KR" sz="800" b="0" strike="noStrike" baseline="0" dirty="0" smtClean="0">
                          <a:solidFill>
                            <a:srgbClr val="E8188F"/>
                          </a:solidFill>
                          <a:effectLst/>
                        </a:rPr>
                        <a:t>(5/30)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solidFill>
                            <a:srgbClr val="E8188F"/>
                          </a:solidFill>
                        </a:rPr>
                        <a:t>기간사용안함 체크시 기간 </a:t>
                      </a:r>
                      <a:r>
                        <a:rPr lang="ko-KR" altLang="en-US" sz="800" b="0" strike="sngStrike" baseline="0" dirty="0" err="1" smtClean="0">
                          <a:solidFill>
                            <a:srgbClr val="E8188F"/>
                          </a:solidFill>
                        </a:rPr>
                        <a:t>비노출</a:t>
                      </a:r>
                      <a:r>
                        <a:rPr lang="ko-KR" altLang="en-US" sz="800" b="0" strike="noStrike" baseline="0" dirty="0" smtClean="0">
                          <a:solidFill>
                            <a:srgbClr val="E8188F"/>
                          </a:solidFill>
                        </a:rPr>
                        <a:t> </a:t>
                      </a:r>
                      <a:r>
                        <a:rPr lang="en-US" altLang="ko-KR" sz="800" b="0" strike="noStrike" baseline="0" dirty="0" smtClean="0">
                          <a:solidFill>
                            <a:srgbClr val="E8188F"/>
                          </a:solidFill>
                        </a:rPr>
                        <a:t>(5/30)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할인율</a:t>
                      </a:r>
                      <a:r>
                        <a:rPr lang="en-US" altLang="ko-KR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(4-5) </a:t>
                      </a:r>
                      <a:r>
                        <a:rPr lang="ko-KR" altLang="en-US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쿠폰다운로드</a:t>
                      </a:r>
                      <a:r>
                        <a:rPr lang="en-US" altLang="ko-KR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(4-5)</a:t>
                      </a:r>
                      <a:r>
                        <a:rPr lang="ko-KR" altLang="en-US" sz="800" b="0" i="1" strike="noStrike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는기능</a:t>
                      </a:r>
                      <a:r>
                        <a:rPr lang="ko-KR" altLang="en-US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X, </a:t>
                      </a:r>
                      <a:r>
                        <a:rPr lang="ko-KR" altLang="en-US" sz="800" b="0" i="1" strike="noStrike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통이미지</a:t>
                      </a:r>
                      <a:endParaRPr lang="en-US" altLang="ko-KR" sz="800" b="0" i="1" strike="noStrike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8424"/>
              </p:ext>
            </p:extLst>
          </p:nvPr>
        </p:nvGraphicFramePr>
        <p:xfrm>
          <a:off x="10280853" y="0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수정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777382" y="5800553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77382" y="1446846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36916"/>
              </p:ext>
            </p:extLst>
          </p:nvPr>
        </p:nvGraphicFramePr>
        <p:xfrm>
          <a:off x="10280853" y="264092"/>
          <a:ext cx="1948369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9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8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064" y="2379476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5064" y="2782201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77072" y="3168974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1468" y="3168974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6862" y="2379476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05064" y="3519451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최강한파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?!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오히려좋아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!  </a:t>
            </a:r>
          </a:p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귀여운 귀마개를 드려요♥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5063" y="3922176"/>
            <a:ext cx="196227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디렉트파이 선정 비타민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C TOP OF TOP 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세럼 특별히 준비한 </a:t>
            </a:r>
            <a:r>
              <a:rPr lang="ko-KR" altLang="en-US" sz="700" dirty="0" err="1" smtClean="0">
                <a:latin typeface="+mn-ea"/>
                <a:cs typeface="Pretendard" panose="02000503000000020004" pitchFamily="50" charset="-127"/>
              </a:rPr>
              <a:t>마리떼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 귀마개를 드려요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!.</a:t>
            </a:r>
            <a:endParaRPr lang="en-US" altLang="ko-KR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77072" y="4308949"/>
            <a:ext cx="547879" cy="162691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잡티세럼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8778" y="4308949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6862" y="3519451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3204" y="1992525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/>
              <a:t>오늘의 추천 제품</a:t>
            </a:r>
            <a:endParaRPr lang="en-US" altLang="ko-KR" sz="1000" b="1" spc="-150" dirty="0" smtClean="0"/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9" y="2016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9231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862" y="23357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012" y="27775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231" y="30771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91" y="23357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91" y="3848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0015" y="506052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182" y="144126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85774"/>
              </p:ext>
            </p:extLst>
          </p:nvPr>
        </p:nvGraphicFramePr>
        <p:xfrm>
          <a:off x="9000565" y="44450"/>
          <a:ext cx="3152540" cy="538340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제품강조형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출시예정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판매종료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해당 이벤트의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전시타이틀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가장 첫번째 전시대상의 전시타이틀을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미입력시 영역 비노출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마우스오버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이미지 디폴트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이미지 미등록 제품은 기본이미지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해시태그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해시태그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제품에 전시되는 순서와 동일하게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태그명 검색결과로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5-6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전시타이틀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미설정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케이스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제품상세로 넘어가는 클릭영역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초록박스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(6/26)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5-7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(6/26)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</a:rPr>
                        <a:t>이미지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</a:rPr>
                        <a:t>해시태그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</a:rPr>
                        <a:t>섬네일뱃지</a:t>
                      </a:r>
                      <a:endParaRPr lang="en-US" altLang="ko-KR" sz="800" baseline="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352037"/>
              </p:ext>
            </p:extLst>
          </p:nvPr>
        </p:nvGraphicFramePr>
        <p:xfrm>
          <a:off x="10269657" y="-6194"/>
          <a:ext cx="1935335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 상세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(5-1, 5-3, 5-4)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77382" y="1801442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7382" y="4872330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43260" y="2379988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최강한파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?!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오히려좋아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!  </a:t>
            </a:r>
          </a:p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귀여운 귀마개를 드려요♥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43259" y="2782713"/>
            <a:ext cx="196227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디렉트파이 선정 비타민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C TOP OF TOP 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세럼 특별히 준비한 </a:t>
            </a:r>
            <a:r>
              <a:rPr lang="ko-KR" altLang="en-US" sz="700" dirty="0" err="1" smtClean="0">
                <a:latin typeface="+mn-ea"/>
                <a:cs typeface="Pretendard" panose="02000503000000020004" pitchFamily="50" charset="-127"/>
              </a:rPr>
              <a:t>마리떼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 귀마개를 드려요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!.</a:t>
            </a:r>
            <a:endParaRPr lang="en-US" altLang="ko-KR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15268" y="3169486"/>
            <a:ext cx="547879" cy="162691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잡티세럼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96974" y="3169486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345058" y="2379988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288514" y="2279125"/>
            <a:ext cx="2834106" cy="1183866"/>
          </a:xfrm>
          <a:prstGeom prst="rect">
            <a:avLst/>
          </a:prstGeom>
          <a:noFill/>
          <a:ln w="3175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87" y="27087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 rot="20700000">
            <a:off x="961128" y="2627151"/>
            <a:ext cx="737037" cy="41833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마우스오버이미지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디폴트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06863" y="3525480"/>
            <a:ext cx="470318" cy="235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27159"/>
              </p:ext>
            </p:extLst>
          </p:nvPr>
        </p:nvGraphicFramePr>
        <p:xfrm>
          <a:off x="10264459" y="415093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클릭영역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(5-6)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0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77382" y="5047324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0928" y="2121380"/>
            <a:ext cx="2303361" cy="16517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18510" y="2121380"/>
            <a:ext cx="1029570" cy="16517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1035" y="3860447"/>
            <a:ext cx="1527982" cy="386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9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9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9279" y="3860447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사무실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필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 </a:t>
            </a:r>
            <a:endParaRPr lang="en-US" altLang="ko-KR" sz="9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따뜻한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패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6963" y="4338527"/>
            <a:ext cx="394169" cy="4990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328586" y="4325241"/>
            <a:ext cx="1570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BEST</a:t>
            </a:r>
            <a:r>
              <a:rPr lang="en-US" altLang="ko-KR" sz="800" dirty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이니스프리 패딩담요 </a:t>
            </a:r>
            <a:r>
              <a:rPr lang="en-US" altLang="ko-KR" sz="800" dirty="0">
                <a:latin typeface="+mn-ea"/>
                <a:cs typeface="Pretendard" panose="02000503000000020004" pitchFamily="50" charset="-127"/>
              </a:rPr>
              <a:t>WITH GREEN PET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CLUB….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원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Pretendard" panose="02000503000000020004" pitchFamily="50" charset="-127"/>
              </a:rPr>
              <a:t>75%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20,000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950417" y="4394148"/>
            <a:ext cx="200968" cy="200968"/>
          </a:xfrm>
          <a:prstGeom prst="rect">
            <a:avLst/>
          </a:prstGeom>
        </p:spPr>
      </p:pic>
      <p:sp>
        <p:nvSpPr>
          <p:cNvPr id="3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0015" y="541026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5" y="20453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077" y="28776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100" y="41781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3551" y="2070869"/>
            <a:ext cx="2386569" cy="1750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83552" y="3871947"/>
            <a:ext cx="2011232" cy="3714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182" y="145027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35" y="38604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55" y="43252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079776" y="1919434"/>
            <a:ext cx="378400" cy="215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90616"/>
              </p:ext>
            </p:extLst>
          </p:nvPr>
        </p:nvGraphicFramePr>
        <p:xfrm>
          <a:off x="9000565" y="44450"/>
          <a:ext cx="3152540" cy="46195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제품강조배너형 등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or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쇼케이스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중 택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1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출시예정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일시품절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판매종료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쇼케이스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해당 제품상세 또는 쇼케이스 탭으로 현재창 이동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(6/26)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6-1 </a:t>
                      </a:r>
                      <a:r>
                        <a:rPr lang="ko-KR" altLang="en-US" sz="800" b="1" baseline="0" dirty="0" smtClean="0"/>
                        <a:t>이미지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관리자에서 별도로 등록하는 이미지로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6-2 </a:t>
                      </a:r>
                      <a:r>
                        <a:rPr lang="ko-KR" altLang="en-US" sz="800" b="1" baseline="0" dirty="0" smtClean="0"/>
                        <a:t>메인타이틀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관리자에서 등록한 타이틀 공백포함</a:t>
                      </a:r>
                      <a:r>
                        <a:rPr lang="en-US" altLang="ko-KR" sz="800" b="0" baseline="0" dirty="0" smtClean="0"/>
                        <a:t>30</a:t>
                      </a:r>
                      <a:r>
                        <a:rPr lang="ko-KR" altLang="en-US" sz="800" b="0" baseline="0" dirty="0" err="1" smtClean="0"/>
                        <a:t>자이내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- </a:t>
                      </a:r>
                      <a:r>
                        <a:rPr lang="ko-KR" altLang="en-US" sz="800" baseline="0" dirty="0" smtClean="0"/>
                        <a:t>탭시 제품상세 페이지로 이동 </a:t>
                      </a:r>
                      <a:endParaRPr lang="en-US" altLang="ko-KR" sz="8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6-3 </a:t>
                      </a:r>
                      <a:r>
                        <a:rPr lang="ko-KR" altLang="en-US" sz="800" b="1" baseline="0" dirty="0" smtClean="0"/>
                        <a:t>제품정보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선택한 제품의 제품정보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이미지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제품명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할인가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할인율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이미지는 제품에 등록된 기본이미지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제품명은 최대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줄까지 출력하며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줄 이상일 시 </a:t>
                      </a:r>
                      <a:r>
                        <a:rPr lang="ko-KR" altLang="en-US" sz="800" baseline="0" dirty="0" smtClean="0"/>
                        <a:t>말 줄임표 처리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탭시 제품상세 페이지로 이동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6-4 </a:t>
                      </a:r>
                      <a:r>
                        <a:rPr lang="ko-KR" altLang="en-US" sz="800" b="1" baseline="0" dirty="0" smtClean="0"/>
                        <a:t>장바구니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옵션유무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장바구니 담기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설계서 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29009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개발범위 조정으로 쇼케이스 스펙아웃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운영구현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7/11)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EE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60220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2419"/>
              </p:ext>
            </p:extLst>
          </p:nvPr>
        </p:nvGraphicFramePr>
        <p:xfrm>
          <a:off x="10256665" y="2800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 타이틀 상세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(6-2)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49133"/>
              </p:ext>
            </p:extLst>
          </p:nvPr>
        </p:nvGraphicFramePr>
        <p:xfrm>
          <a:off x="10256665" y="230791"/>
          <a:ext cx="1935335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V0.74 05.14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쇼케이스 랜딩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전시조건 변경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77382" y="1801442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321806" y="4339237"/>
            <a:ext cx="394169" cy="4990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3318510" y="4347260"/>
            <a:ext cx="398935" cy="48544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823" y="4419039"/>
            <a:ext cx="336693" cy="339024"/>
          </a:xfrm>
          <a:prstGeom prst="rect">
            <a:avLst/>
          </a:prstGeom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60143"/>
              </p:ext>
            </p:extLst>
          </p:nvPr>
        </p:nvGraphicFramePr>
        <p:xfrm>
          <a:off x="10256665" y="415093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05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랜딩 정의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49154" y="4309264"/>
            <a:ext cx="2375135" cy="680611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쇼케이스에</a:t>
            </a:r>
            <a:r>
              <a:rPr lang="ko-KR" altLang="en-US" sz="1000" dirty="0" smtClean="0">
                <a:solidFill>
                  <a:schemeClr val="tx1"/>
                </a:solidFill>
              </a:rPr>
              <a:t> 제품이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미등록된</a:t>
            </a:r>
            <a:r>
              <a:rPr lang="ko-KR" altLang="en-US" sz="1000" dirty="0" smtClean="0">
                <a:solidFill>
                  <a:schemeClr val="tx1"/>
                </a:solidFill>
              </a:rPr>
              <a:t> 경우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제품 영역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미노출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지양케이스지만 가능함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8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416" y="1562152"/>
            <a:ext cx="20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000" b="1" spc="-150" dirty="0" smtClean="0"/>
              <a:t>23</a:t>
            </a:r>
            <a:r>
              <a:rPr lang="ko-KR" altLang="en-US" sz="1000" b="1" spc="-150" dirty="0" smtClean="0"/>
              <a:t>년 공식몰 어워즈 </a:t>
            </a:r>
            <a:endParaRPr lang="en-US" altLang="ko-KR" sz="1000" b="1" spc="-150" dirty="0" smtClean="0"/>
          </a:p>
          <a:p>
            <a:pPr>
              <a:lnSpc>
                <a:spcPts val="1200"/>
              </a:lnSpc>
            </a:pPr>
            <a:r>
              <a:rPr lang="ko-KR" altLang="en-US" sz="1000" b="1" spc="-150" dirty="0" smtClean="0"/>
              <a:t>이 제품 아직 안샀눈 사람 </a:t>
            </a:r>
            <a:endParaRPr lang="en-US" altLang="ko-KR" sz="1000" b="1" spc="-15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55098" y="154440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18:21:01</a:t>
            </a:r>
            <a:endParaRPr lang="en-US" altLang="ko-KR" sz="700" b="1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7864" y="3047904"/>
            <a:ext cx="938664" cy="426170"/>
            <a:chOff x="6583170" y="2671945"/>
            <a:chExt cx="1383846" cy="628291"/>
          </a:xfrm>
        </p:grpSpPr>
        <p:sp>
          <p:nvSpPr>
            <p:cNvPr id="7" name="TextBox 6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3170" y="2982613"/>
              <a:ext cx="1354622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9161" y="2070272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23720" y="3492816"/>
            <a:ext cx="369640" cy="92018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1518789" y="2738565"/>
            <a:ext cx="200968" cy="20096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785785" y="3047906"/>
            <a:ext cx="938664" cy="541848"/>
            <a:chOff x="6583170" y="2671945"/>
            <a:chExt cx="1383846" cy="798831"/>
          </a:xfrm>
        </p:grpSpPr>
        <p:sp>
          <p:nvSpPr>
            <p:cNvPr id="16" name="TextBox 15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3170" y="2982612"/>
              <a:ext cx="1248276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30%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602821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1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57082" y="2070272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459610" y="2738565"/>
            <a:ext cx="200968" cy="20096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764668" y="3047905"/>
            <a:ext cx="938664" cy="541848"/>
            <a:chOff x="6583170" y="2671945"/>
            <a:chExt cx="1383846" cy="798831"/>
          </a:xfrm>
        </p:grpSpPr>
        <p:sp>
          <p:nvSpPr>
            <p:cNvPr id="25" name="TextBox 24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83170" y="2982612"/>
              <a:ext cx="1248276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30%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97935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35965" y="2070272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3" y="24476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55" y="30738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37864" y="4663878"/>
            <a:ext cx="938664" cy="426170"/>
            <a:chOff x="6583170" y="2671945"/>
            <a:chExt cx="1383846" cy="628291"/>
          </a:xfrm>
        </p:grpSpPr>
        <p:sp>
          <p:nvSpPr>
            <p:cNvPr id="36" name="TextBox 35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3170" y="2982613"/>
              <a:ext cx="1354622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9161" y="3686246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23720" y="5120825"/>
            <a:ext cx="369640" cy="92018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1518789" y="4354539"/>
            <a:ext cx="200968" cy="200968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785785" y="4663880"/>
            <a:ext cx="938664" cy="541848"/>
            <a:chOff x="6583170" y="2671945"/>
            <a:chExt cx="1383846" cy="798831"/>
          </a:xfrm>
        </p:grpSpPr>
        <p:sp>
          <p:nvSpPr>
            <p:cNvPr id="45" name="TextBox 44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83170" y="2982612"/>
              <a:ext cx="1248276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10842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4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57082" y="3686246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459610" y="4354539"/>
            <a:ext cx="200968" cy="200968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763988" y="4663879"/>
            <a:ext cx="939342" cy="541848"/>
            <a:chOff x="6582170" y="2671945"/>
            <a:chExt cx="1384846" cy="798831"/>
          </a:xfrm>
        </p:grpSpPr>
        <p:sp>
          <p:nvSpPr>
            <p:cNvPr id="54" name="TextBox 53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83170" y="2982612"/>
              <a:ext cx="1248276" cy="317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prstClr val="black"/>
                  </a:solidFill>
                </a:rPr>
                <a:t>37,000</a:t>
              </a:r>
              <a:r>
                <a:rPr lang="ko-KR" altLang="en-US" sz="800" b="1" dirty="0">
                  <a:solidFill>
                    <a:prstClr val="black"/>
                  </a:solidFill>
                </a:rPr>
                <a:t>원</a:t>
              </a:r>
              <a:r>
                <a:rPr lang="en-US" altLang="ko-KR" sz="800" dirty="0">
                  <a:solidFill>
                    <a:prstClr val="black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30</a:t>
              </a:r>
              <a:r>
                <a:rPr lang="en-US" altLang="ko-KR" sz="800" dirty="0">
                  <a:solidFill>
                    <a:srgbClr val="FF0000"/>
                  </a:solidFill>
                </a:rPr>
                <a:t>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582170" y="3175841"/>
              <a:ext cx="799256" cy="29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endParaRPr lang="ko-KR" altLang="en-US" sz="1600" dirty="0"/>
            </a:p>
          </p:txBody>
        </p:sp>
      </p:grpSp>
      <p:grpSp>
        <p:nvGrpSpPr>
          <p:cNvPr id="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35965" y="3686246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3443048" y="4354539"/>
            <a:ext cx="200968" cy="200968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35016" y="1531999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84" y="12468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93" y="1467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858" y="1467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422" y="14674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55" y="34171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99" y="2689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9145" y="1164593"/>
            <a:ext cx="2967760" cy="5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4569" y="569751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839006" y="2064903"/>
            <a:ext cx="848336" cy="94490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47" y="2206687"/>
            <a:ext cx="715977" cy="720934"/>
          </a:xfrm>
          <a:prstGeom prst="rect">
            <a:avLst/>
          </a:prstGeom>
        </p:spPr>
      </p:pic>
      <p:sp>
        <p:nvSpPr>
          <p:cNvPr id="74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182" y="83519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이전 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9145" y="5488018"/>
            <a:ext cx="2967760" cy="5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3443048" y="2738565"/>
            <a:ext cx="200968" cy="200968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517"/>
              </p:ext>
            </p:extLst>
          </p:nvPr>
        </p:nvGraphicFramePr>
        <p:xfrm>
          <a:off x="9000565" y="44450"/>
          <a:ext cx="3152540" cy="640753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제품리스트형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UI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캠페인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이벤트 제품리스트형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등록가능 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전시 가능 조건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조회일을 포함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전시채널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orMOorAPP,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이벤트공개여부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 전시 가능 조건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조회일을 포함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이벤트</a:t>
                      </a:r>
                      <a:r>
                        <a:rPr lang="en-US" altLang="ko-KR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캠페인 등록시 그룹에 등록된 대상제품 최대 </a:t>
                      </a:r>
                      <a:r>
                        <a:rPr lang="en-US" altLang="ko-KR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6</a:t>
                      </a:r>
                      <a:r>
                        <a:rPr lang="ko-KR" altLang="en-US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개 노출</a:t>
                      </a:r>
                      <a:r>
                        <a:rPr lang="en-US" altLang="ko-KR" sz="800" b="0" baseline="0" dirty="0" smtClean="0">
                          <a:solidFill>
                            <a:srgbClr val="E8188F"/>
                          </a:solidFill>
                          <a:latin typeface="+mn-ea"/>
                        </a:rPr>
                        <a:t>(7/11)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</a:t>
                      </a:r>
                      <a:r>
                        <a:rPr lang="en-US" altLang="ko-KR" sz="800" b="1" dirty="0" smtClean="0"/>
                        <a:t>-1 </a:t>
                      </a:r>
                      <a:r>
                        <a:rPr lang="ko-KR" altLang="en-US" sz="800" b="1" dirty="0" smtClean="0"/>
                        <a:t>타이틀 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 </a:t>
                      </a: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프로모션</a:t>
                      </a:r>
                      <a:r>
                        <a:rPr lang="en-US" altLang="ko-KR" sz="800" b="0" dirty="0" smtClean="0"/>
                        <a:t>/</a:t>
                      </a:r>
                      <a:r>
                        <a:rPr lang="ko-KR" altLang="en-US" sz="800" b="0" dirty="0" smtClean="0"/>
                        <a:t>이벤트에서 설정 된 타이틀 노출</a:t>
                      </a:r>
                      <a:r>
                        <a:rPr lang="en-US" altLang="ko-KR" sz="800" b="0" dirty="0" smtClean="0"/>
                        <a:t/>
                      </a:r>
                      <a:br>
                        <a:rPr lang="en-US" altLang="ko-KR" sz="800" b="0" dirty="0" smtClean="0"/>
                      </a:b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</a:rPr>
                        <a:t>탭시 해당 이벤트</a:t>
                      </a:r>
                      <a:r>
                        <a:rPr lang="en-US" altLang="ko-KR" sz="8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0000FF"/>
                          </a:solidFill>
                        </a:rPr>
                        <a:t>상세 또는 특가 탭으로 이동 </a:t>
                      </a:r>
                      <a:r>
                        <a:rPr lang="en-US" altLang="ko-KR" sz="800" b="0" baseline="0" dirty="0" smtClean="0">
                          <a:solidFill>
                            <a:srgbClr val="0000FF"/>
                          </a:solidFill>
                        </a:rPr>
                        <a:t>(6/26)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특가에서 카운트다운 노출로 셋팅한 경우에만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 설정된 경우 종료까지 남은시간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00:00:00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 이내에만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7-3 &gt;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해당 이벤트 또는 프로모션의 상세 페이지로 이동</a:t>
                      </a:r>
                      <a:endParaRPr kumimoji="1" lang="en-US" altLang="ko-KR" sz="800" b="0" i="0" u="none" strike="sng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rgbClr val="0000FF"/>
                          </a:solidFill>
                        </a:rPr>
                        <a:t>탭시 해당 이벤트</a:t>
                      </a:r>
                      <a:r>
                        <a:rPr lang="en-US" altLang="ko-KR" sz="8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rgbClr val="0000FF"/>
                          </a:solidFill>
                        </a:rPr>
                        <a:t>상세 또는 특가 탭으로 이동 </a:t>
                      </a:r>
                      <a:r>
                        <a:rPr lang="en-US" altLang="ko-KR" sz="800" b="0" baseline="0" dirty="0" smtClean="0">
                          <a:solidFill>
                            <a:srgbClr val="0000FF"/>
                          </a:solidFill>
                        </a:rPr>
                        <a:t>(6/26)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7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제품에 등록된 기본이미지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썸네일이미지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BEST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또는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NEW,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제품이미지는별도 등록 없이 기본이미지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 노출 상세 정의는 공통 참고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7-6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증정마크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정보에 따라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개만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캠페인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특정제품구매시로 등록된 제품에만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7-7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장바구니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옵션유무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장바구니 담기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설계서 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09387"/>
              </p:ext>
            </p:extLst>
          </p:nvPr>
        </p:nvGraphicFramePr>
        <p:xfrm>
          <a:off x="10264459" y="-4591"/>
          <a:ext cx="1935335" cy="64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랜딩 정의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(7-1, 7-3)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57358"/>
              </p:ext>
            </p:extLst>
          </p:nvPr>
        </p:nvGraphicFramePr>
        <p:xfrm>
          <a:off x="10264459" y="174854"/>
          <a:ext cx="1935335" cy="58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82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07.11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7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전시 정의 상세화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416" y="1606943"/>
            <a:ext cx="200372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spc="-150" dirty="0">
                <a:solidFill>
                  <a:srgbClr val="29BC70"/>
                </a:solidFill>
              </a:rPr>
              <a:t>주</a:t>
            </a:r>
            <a:r>
              <a:rPr lang="ko-KR" altLang="en-US" sz="1000" b="1" spc="-150" dirty="0" smtClean="0">
                <a:solidFill>
                  <a:srgbClr val="29BC70"/>
                </a:solidFill>
              </a:rPr>
              <a:t>소희</a:t>
            </a:r>
            <a:r>
              <a:rPr lang="ko-KR" altLang="en-US" sz="1000" b="1" spc="-150" dirty="0" smtClean="0"/>
              <a:t>님</a:t>
            </a:r>
            <a:r>
              <a:rPr lang="en-US" altLang="ko-KR" sz="1000" b="1" spc="-150" dirty="0" smtClean="0"/>
              <a:t>, </a:t>
            </a:r>
          </a:p>
          <a:p>
            <a:pPr>
              <a:lnSpc>
                <a:spcPts val="1400"/>
              </a:lnSpc>
            </a:pPr>
            <a:r>
              <a:rPr lang="ko-KR" altLang="en-US" sz="1000" b="1" spc="-150" dirty="0" smtClean="0"/>
              <a:t>이 제품 어때요</a:t>
            </a:r>
            <a:r>
              <a:rPr lang="en-US" altLang="ko-KR" sz="1000" b="1" spc="-150" dirty="0" smtClean="0"/>
              <a:t>? </a:t>
            </a: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40686" y="1606943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5977" y="2183007"/>
            <a:ext cx="1159595" cy="2237050"/>
            <a:chOff x="6704412" y="1025425"/>
            <a:chExt cx="1360246" cy="2624141"/>
          </a:xfrm>
        </p:grpSpPr>
        <p:grpSp>
          <p:nvGrpSpPr>
            <p:cNvPr id="7" name="그룹 6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606770" y="2914462"/>
                <a:ext cx="1077833" cy="25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37,000</a:t>
                </a:r>
                <a:r>
                  <a:rPr lang="ko-KR" altLang="en-US" sz="800" b="1" dirty="0" smtClean="0"/>
                  <a:t>원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611762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 smtClean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 smtClean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2046235" y="2183007"/>
            <a:ext cx="1159595" cy="2237050"/>
            <a:chOff x="6704412" y="1025425"/>
            <a:chExt cx="1360246" cy="2624141"/>
          </a:xfrm>
        </p:grpSpPr>
        <p:grpSp>
          <p:nvGrpSpPr>
            <p:cNvPr id="18" name="그룹 17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06770" y="2914462"/>
                <a:ext cx="1077833" cy="25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800" b="1" dirty="0">
                    <a:solidFill>
                      <a:prstClr val="black"/>
                    </a:solidFill>
                  </a:rPr>
                  <a:t>37,000</a:t>
                </a:r>
                <a:r>
                  <a:rPr lang="ko-KR" altLang="en-US" sz="800" b="1" dirty="0">
                    <a:solidFill>
                      <a:prstClr val="black"/>
                    </a:solidFill>
                  </a:rPr>
                  <a:t>원</a:t>
                </a:r>
                <a:r>
                  <a:rPr lang="en-US" altLang="ko-KR" sz="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25071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3227942" y="2183007"/>
            <a:ext cx="1159595" cy="2237050"/>
            <a:chOff x="6704412" y="1025425"/>
            <a:chExt cx="1360246" cy="2624141"/>
          </a:xfrm>
        </p:grpSpPr>
        <p:grpSp>
          <p:nvGrpSpPr>
            <p:cNvPr id="29" name="그룹 28"/>
            <p:cNvGrpSpPr/>
            <p:nvPr/>
          </p:nvGrpSpPr>
          <p:grpSpPr>
            <a:xfrm>
              <a:off x="6704412" y="2698708"/>
              <a:ext cx="1360246" cy="950858"/>
              <a:chOff x="6606770" y="2671945"/>
              <a:chExt cx="1360246" cy="95085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705447" y="2671945"/>
                <a:ext cx="1261569" cy="28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/>
                  <a:t>BEST</a:t>
                </a:r>
                <a:r>
                  <a:rPr lang="en-US" altLang="ko-KR" sz="800" dirty="0"/>
                  <a:t> | </a:t>
                </a:r>
                <a:r>
                  <a:rPr lang="ko-KR" altLang="en-US" sz="800" spc="-150" dirty="0"/>
                  <a:t>제품명은 최대 두 </a:t>
                </a:r>
                <a:r>
                  <a:rPr lang="ko-KR" altLang="en-US" sz="800" spc="-150" dirty="0" smtClean="0"/>
                  <a:t>줄까지  </a:t>
                </a:r>
                <a:r>
                  <a:rPr lang="ko-KR" altLang="en-US" sz="800" spc="-150" dirty="0"/>
                  <a:t>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606770" y="2914462"/>
                <a:ext cx="1077833" cy="252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800" b="1" dirty="0">
                    <a:solidFill>
                      <a:prstClr val="black"/>
                    </a:solidFill>
                  </a:rPr>
                  <a:t>37,000</a:t>
                </a:r>
                <a:r>
                  <a:rPr lang="ko-KR" altLang="en-US" sz="800" b="1" dirty="0">
                    <a:solidFill>
                      <a:prstClr val="black"/>
                    </a:solidFill>
                  </a:rPr>
                  <a:t>원</a:t>
                </a:r>
                <a:r>
                  <a:rPr lang="en-US" altLang="ko-KR" sz="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~30%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721124" y="3331896"/>
                <a:ext cx="1223068" cy="12108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저자극레티놀시카엠플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08670" y="3093165"/>
                <a:ext cx="673552" cy="23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53,000</a:t>
                </a:r>
                <a:r>
                  <a:rPr lang="ko-KR" altLang="en-US" sz="700" strike="sngStrike" dirty="0">
                    <a:solidFill>
                      <a:prstClr val="white">
                        <a:lumMod val="65000"/>
                      </a:prstClr>
                    </a:solidFill>
                  </a:rPr>
                  <a:t>원</a:t>
                </a:r>
                <a:r>
                  <a:rPr lang="en-US" altLang="ko-KR" sz="700" dirty="0">
                    <a:solidFill>
                      <a:prstClr val="black"/>
                    </a:solidFill>
                  </a:rPr>
                  <a:t> </a:t>
                </a:r>
                <a:endParaRPr lang="ko-KR" altLang="en-US" sz="1600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721124" y="3511061"/>
                <a:ext cx="810511" cy="111742"/>
              </a:xfrm>
              <a:prstGeom prst="rect">
                <a:avLst/>
              </a:prstGeom>
              <a:solidFill>
                <a:srgbClr val="BDF1D6"/>
              </a:solidFill>
              <a:ln w="3175">
                <a:solidFill>
                  <a:srgbClr val="BDF1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#</a:t>
                </a: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잡티세럼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3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5923" y="1025425"/>
              <a:ext cx="1255911" cy="161711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1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1739554" y="3250303"/>
            <a:ext cx="200968" cy="20096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2931358" y="3250303"/>
            <a:ext cx="200968" cy="200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4117578" y="3250303"/>
            <a:ext cx="200968" cy="20096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77382" y="1333612"/>
            <a:ext cx="3004026" cy="59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77" y="17146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86" y="1581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236" y="1581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14" y="24967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655" y="31423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20" y="41239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470565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93967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36089" y="2181912"/>
            <a:ext cx="497467" cy="223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37831"/>
              </p:ext>
            </p:extLst>
          </p:nvPr>
        </p:nvGraphicFramePr>
        <p:xfrm>
          <a:off x="9000565" y="44450"/>
          <a:ext cx="3152540" cy="37131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테크랩스 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개월 구매 이력 기반 추천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없는 경우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주일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베스트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(tobe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위부터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 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$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고객명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$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 제품 어때요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?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미로그인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 제품 어때요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?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이름은 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포미로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8-2 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아이콘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포미로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추천제품목록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제품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노출순서는 추천로직제공순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추천제품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이상인 경우 무조건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옵션유무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장바구니 담기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설계서 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해시태그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검색어 검색결과 페이지로 이동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4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7955" y="3458225"/>
            <a:ext cx="2243224" cy="8722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47205" y="3458226"/>
            <a:ext cx="507790" cy="4548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05154" y="3482741"/>
            <a:ext cx="115082" cy="42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1303" y="915719"/>
            <a:ext cx="2003720" cy="25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spc="-150" dirty="0" smtClean="0"/>
              <a:t>실시간 랭킹 </a:t>
            </a:r>
            <a:endParaRPr lang="en-US" altLang="ko-KR" sz="1000" b="1" spc="-15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87488" y="908549"/>
            <a:ext cx="114587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분전 갱신</a:t>
            </a:r>
            <a:endParaRPr lang="en-US" altLang="ko-KR" sz="800" spc="-15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32573" y="944814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984" y="1326156"/>
            <a:ext cx="3050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스킨케어    메이크업     남성    헤어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바디    기획세트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89770" y="1597613"/>
            <a:ext cx="2974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13972" y="1597613"/>
            <a:ext cx="258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56309" y="1765988"/>
            <a:ext cx="2736304" cy="738131"/>
            <a:chOff x="5375920" y="2060848"/>
            <a:chExt cx="2736304" cy="738131"/>
          </a:xfrm>
        </p:grpSpPr>
        <p:grpSp>
          <p:nvGrpSpPr>
            <p:cNvPr id="1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920" y="2060848"/>
              <a:ext cx="665751" cy="7381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2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158324" y="2136910"/>
              <a:ext cx="19539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 smtClean="0"/>
                <a:t>콜라겐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펩타이드 탄력 엠플 크림 </a:t>
              </a:r>
              <a:r>
                <a:rPr lang="en-US" altLang="ko-KR" sz="800" spc="-150" dirty="0" smtClean="0"/>
                <a:t>50mlL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0708" y="2252742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ko-KR" altLang="en-US" sz="10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52749" y="2284564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58324" y="2530681"/>
              <a:ext cx="313482" cy="12449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증정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12426" y="2530681"/>
              <a:ext cx="671976" cy="124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/>
                <a:t>뷰티포인트 전용</a:t>
              </a:r>
              <a:endParaRPr lang="ko-KR" altLang="en-US" sz="700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biLevel thresh="75000"/>
              <a:extLst/>
            </a:blip>
            <a:stretch>
              <a:fillRect/>
            </a:stretch>
          </p:blipFill>
          <p:spPr>
            <a:xfrm>
              <a:off x="7743576" y="2475126"/>
              <a:ext cx="200968" cy="200968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5880715" y="2067199"/>
              <a:ext cx="158593" cy="1531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latin typeface="+mn-ea"/>
                  <a:cs typeface="Pretendard" panose="02000503000000020004" pitchFamily="50" charset="-127"/>
                </a:rPr>
                <a:t>1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56309" y="2656610"/>
            <a:ext cx="2736304" cy="738131"/>
            <a:chOff x="5375920" y="2060848"/>
            <a:chExt cx="2736304" cy="738131"/>
          </a:xfrm>
        </p:grpSpPr>
        <p:grpSp>
          <p:nvGrpSpPr>
            <p:cNvPr id="2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920" y="2060848"/>
              <a:ext cx="665751" cy="7381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158324" y="2136910"/>
              <a:ext cx="19539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 smtClean="0"/>
                <a:t>콜라겐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펩타이드 탄력 엠플 크림 </a:t>
              </a:r>
              <a:r>
                <a:rPr lang="en-US" altLang="ko-KR" sz="800" spc="-150" dirty="0" smtClean="0"/>
                <a:t>50mlL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60708" y="2252742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959892" y="2284564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58324" y="2530681"/>
              <a:ext cx="313482" cy="12449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증정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512426" y="2530681"/>
              <a:ext cx="671976" cy="124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/>
                <a:t>뷰티포인트 전용</a:t>
              </a:r>
              <a:endParaRPr lang="ko-KR" altLang="en-US" sz="700" dirty="0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>
              <a:biLevel thresh="75000"/>
              <a:extLst/>
            </a:blip>
            <a:stretch>
              <a:fillRect/>
            </a:stretch>
          </p:blipFill>
          <p:spPr>
            <a:xfrm>
              <a:off x="7743576" y="2475126"/>
              <a:ext cx="200968" cy="200968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5888151" y="2067199"/>
              <a:ext cx="158593" cy="1531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2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56309" y="3523360"/>
            <a:ext cx="2736304" cy="738131"/>
            <a:chOff x="5375920" y="2060848"/>
            <a:chExt cx="2736304" cy="738131"/>
          </a:xfrm>
        </p:grpSpPr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920" y="2060848"/>
              <a:ext cx="665751" cy="7381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060708" y="2252742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46629" y="2284564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158324" y="2530681"/>
              <a:ext cx="313482" cy="12449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증정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12426" y="2530681"/>
              <a:ext cx="671976" cy="124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/>
                <a:t>뷰티포인트 전용</a:t>
              </a:r>
              <a:endParaRPr lang="ko-KR" altLang="en-US" sz="700" dirty="0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>
              <a:biLevel thresh="75000"/>
              <a:extLst/>
            </a:blip>
            <a:stretch>
              <a:fillRect/>
            </a:stretch>
          </p:blipFill>
          <p:spPr>
            <a:xfrm>
              <a:off x="7743576" y="2475126"/>
              <a:ext cx="200968" cy="200968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5880715" y="2067199"/>
              <a:ext cx="158593" cy="1531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3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8324" y="2136910"/>
              <a:ext cx="19539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 smtClean="0"/>
                <a:t>콜라겐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펩타이드 탄력 엠플 크림 </a:t>
              </a:r>
              <a:r>
                <a:rPr lang="en-US" altLang="ko-KR" sz="800" spc="-150" dirty="0" smtClean="0"/>
                <a:t>50mlL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956309" y="4409266"/>
            <a:ext cx="2736304" cy="738131"/>
            <a:chOff x="5375920" y="2060848"/>
            <a:chExt cx="2736304" cy="738131"/>
          </a:xfrm>
        </p:grpSpPr>
        <p:grpSp>
          <p:nvGrpSpPr>
            <p:cNvPr id="5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920" y="2060848"/>
              <a:ext cx="665751" cy="7381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158324" y="2136910"/>
              <a:ext cx="19539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 smtClean="0"/>
                <a:t>콜라겐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펩타이드 탄력 엠플 크림 </a:t>
              </a:r>
              <a:r>
                <a:rPr lang="en-US" altLang="ko-KR" sz="800" spc="-150" dirty="0" smtClean="0"/>
                <a:t>50mlL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60708" y="2252742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59892" y="2284564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158324" y="2530681"/>
              <a:ext cx="313482" cy="12449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증정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512426" y="2530681"/>
              <a:ext cx="671976" cy="124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/>
                <a:t>뷰티포인트 전용</a:t>
              </a:r>
              <a:endParaRPr lang="ko-KR" altLang="en-US" sz="70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>
              <a:biLevel thresh="75000"/>
              <a:extLst/>
            </a:blip>
            <a:stretch>
              <a:fillRect/>
            </a:stretch>
          </p:blipFill>
          <p:spPr>
            <a:xfrm>
              <a:off x="7743576" y="2475126"/>
              <a:ext cx="200968" cy="200968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5888151" y="2067199"/>
              <a:ext cx="158593" cy="1531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4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56309" y="5294380"/>
            <a:ext cx="2736304" cy="738131"/>
            <a:chOff x="5375920" y="2060848"/>
            <a:chExt cx="2736304" cy="738131"/>
          </a:xfrm>
        </p:grpSpPr>
        <p:grpSp>
          <p:nvGrpSpPr>
            <p:cNvPr id="6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920" y="2060848"/>
              <a:ext cx="665751" cy="738131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6158324" y="2136910"/>
              <a:ext cx="19539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 dirty="0"/>
                <a:t>BEST</a:t>
              </a:r>
              <a:r>
                <a:rPr lang="en-US" altLang="ko-KR" sz="800" dirty="0"/>
                <a:t> | </a:t>
              </a:r>
              <a:r>
                <a:rPr lang="ko-KR" altLang="en-US" sz="800" spc="-150" dirty="0" smtClean="0"/>
                <a:t>콜라겐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펩타이드 탄력 엠플 크림 </a:t>
              </a:r>
              <a:r>
                <a:rPr lang="en-US" altLang="ko-KR" sz="800" spc="-150" dirty="0" smtClean="0"/>
                <a:t>50mlL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60708" y="2252742"/>
              <a:ext cx="10230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/>
                <a:t>37,000</a:t>
              </a:r>
              <a:r>
                <a:rPr lang="ko-KR" altLang="en-US" sz="1000" b="1" dirty="0"/>
                <a:t>원</a:t>
              </a:r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52309" y="2284564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58324" y="2530681"/>
              <a:ext cx="313482" cy="12449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1+1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12426" y="2530681"/>
              <a:ext cx="671976" cy="1244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/>
                <a:t>뷰티포인트 전용</a:t>
              </a:r>
              <a:endParaRPr lang="ko-KR" altLang="en-US" sz="700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>
              <a:biLevel thresh="75000"/>
              <a:extLst/>
            </a:blip>
            <a:stretch>
              <a:fillRect/>
            </a:stretch>
          </p:blipFill>
          <p:spPr>
            <a:xfrm>
              <a:off x="7743576" y="2475126"/>
              <a:ext cx="200968" cy="200968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5880715" y="2067199"/>
              <a:ext cx="158593" cy="1531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5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73" name="타원 72"/>
          <p:cNvSpPr/>
          <p:nvPr/>
        </p:nvSpPr>
        <p:spPr>
          <a:xfrm>
            <a:off x="2180445" y="608646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297395" y="6086468"/>
            <a:ext cx="72008" cy="720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04577" y="779405"/>
            <a:ext cx="2969239" cy="56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0740" y="632952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77" y="741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5" y="9416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5" y="12877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36" y="24952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79" y="2953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03" y="59841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03" y="41874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56508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33527"/>
              </p:ext>
            </p:extLst>
          </p:nvPr>
        </p:nvGraphicFramePr>
        <p:xfrm>
          <a:off x="9000565" y="44450"/>
          <a:ext cx="3152540" cy="471284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실시간랭킹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랭킹탭 정보와 동일정보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- 5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개씩 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스와이프시 동일카테고리의 다음페이지 또는 다음카테고리로 이동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가장 마지막 카테고리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마지막 페이지에서 첫번째 카테고리로 이동하지 않음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9-1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dirty="0" smtClean="0"/>
                        <a:t>타이틀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dirty="0" smtClean="0"/>
                        <a:t>갱신시간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en-US" altLang="ko-KR" sz="800" b="1" dirty="0" smtClean="0"/>
                        <a:t>&gt; </a:t>
                      </a:r>
                      <a:r>
                        <a:rPr lang="ko-KR" altLang="en-US" sz="800" b="1" dirty="0" smtClean="0"/>
                        <a:t>아이콘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b="1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 랭킹 탭으로 이동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*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갱신시간 노출 정의는 베스트 설계서 참고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9-2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디폴트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스킨케어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메이크업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남성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헤어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바디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펫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기획 세트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미용소품 중 택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추천상품이 없는 카테고리의 경우 비노출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9-4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순위마크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썸네일 위에 제품의 순위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9-5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장바구니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옵션유무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체크후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장바구니 담기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옵션선택팝업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설계서 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인디케이터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조회된 상품수가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경우에만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제품정보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제품명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이미지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할인가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할인율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증정마크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전용마크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</a:rPr>
                        <a:t>제품명은 최대 한줄 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</a:rPr>
                        <a:t>이상은 말줄임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</a:rPr>
                        <a:t>처리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제품정보 영역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탭시 제품 상세로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66393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804577" y="6273073"/>
            <a:ext cx="2969239" cy="56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6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IN_MO_HOM_01_01</a:t>
            </a:r>
            <a:endParaRPr lang="ko-KR" altLang="en-US" dirty="0"/>
          </a:p>
        </p:txBody>
      </p:sp>
      <p:grpSp>
        <p:nvGrpSpPr>
          <p:cNvPr id="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8326" y="1105220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5031" y="1085976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031" y="1563267"/>
            <a:ext cx="10422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8326" y="1113375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58326" y="1928490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8326" y="2123298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5031" y="2104054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5031" y="2581345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8326" y="2131453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58326" y="2946568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8326" y="3093496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25031" y="3074252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8326" y="3101651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58326" y="3916766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8326" y="4074315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25031" y="4055071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5031" y="453236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상시진행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8326" y="4082470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58326" y="4897585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58326" y="5054002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125031" y="5034758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5031" y="5512049"/>
            <a:ext cx="10422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58326" y="5062157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306" y="77006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72328"/>
              </p:ext>
            </p:extLst>
          </p:nvPr>
        </p:nvGraphicFramePr>
        <p:xfrm>
          <a:off x="9000565" y="44450"/>
          <a:ext cx="3152540" cy="45116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이벤트리스트형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이벤트강조형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조회일을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전시 가능 조건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조회일을 포함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전시채널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orMOorAPP,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이벤트공개여부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전시순서설정순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 해당 이벤트의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 이동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baseline="0" dirty="0" smtClean="0"/>
                        <a:t>10-1 </a:t>
                      </a:r>
                      <a:r>
                        <a:rPr lang="ko-KR" altLang="en-US" sz="800" b="1" baseline="0" dirty="0" smtClean="0"/>
                        <a:t>썸네일 태그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- 000</a:t>
                      </a:r>
                      <a:r>
                        <a:rPr lang="ko-KR" altLang="en-US" sz="800" baseline="0" dirty="0" smtClean="0"/>
                        <a:t> 관리에서 등록 시 선택한 썸네일 태그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8</a:t>
                      </a:r>
                      <a:r>
                        <a:rPr lang="ko-KR" altLang="en-US" sz="800" baseline="0" dirty="0" smtClean="0"/>
                        <a:t>자 노출 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10-2 </a:t>
                      </a:r>
                      <a:r>
                        <a:rPr lang="ko-KR" altLang="en-US" sz="800" b="1" baseline="0" dirty="0" smtClean="0"/>
                        <a:t>썸네일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해당 이벤트의 썸네일 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10-3 </a:t>
                      </a:r>
                      <a:r>
                        <a:rPr lang="ko-KR" altLang="en-US" sz="800" b="1" baseline="0" dirty="0" smtClean="0"/>
                        <a:t>제목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이벤트 제목 전체 출력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3</a:t>
                      </a:r>
                      <a:r>
                        <a:rPr lang="ko-KR" altLang="en-US" sz="800" b="0" baseline="0" dirty="0" smtClean="0"/>
                        <a:t>줄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YYYY-MM-DD hh:mm~YYYY-MM-DD </a:t>
                      </a:r>
                      <a:r>
                        <a:rPr lang="en-US" altLang="ko-KR" sz="800" b="0" baseline="0" dirty="0" err="1" smtClean="0"/>
                        <a:t>hh:mm</a:t>
                      </a:r>
                      <a:r>
                        <a:rPr lang="ko-KR" altLang="en-US" sz="800" b="0" baseline="0" dirty="0" smtClean="0"/>
                        <a:t>으로 등록 되었을 시 </a:t>
                      </a:r>
                      <a:r>
                        <a:rPr lang="en-US" altLang="ko-KR" sz="800" b="0" baseline="0" dirty="0" smtClean="0"/>
                        <a:t>‘</a:t>
                      </a:r>
                      <a:r>
                        <a:rPr lang="ko-KR" altLang="en-US" sz="800" b="0" baseline="0" dirty="0" smtClean="0"/>
                        <a:t>일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시</a:t>
                      </a:r>
                      <a:r>
                        <a:rPr lang="en-US" altLang="ko-KR" sz="800" b="0" baseline="0" dirty="0" smtClean="0"/>
                        <a:t>‘ </a:t>
                      </a:r>
                      <a:r>
                        <a:rPr lang="ko-KR" altLang="en-US" sz="800" b="0" baseline="0" dirty="0" smtClean="0"/>
                        <a:t>정보 제외하고 년</a:t>
                      </a:r>
                      <a:r>
                        <a:rPr lang="en-US" altLang="ko-KR" sz="800" b="0" baseline="0" dirty="0" smtClean="0"/>
                        <a:t>(2</a:t>
                      </a:r>
                      <a:r>
                        <a:rPr lang="ko-KR" altLang="en-US" sz="800" b="0" baseline="0" dirty="0" smtClean="0"/>
                        <a:t>자리</a:t>
                      </a:r>
                      <a:r>
                        <a:rPr lang="en-US" altLang="ko-KR" sz="800" b="0" baseline="0" dirty="0" smtClean="0"/>
                        <a:t>)</a:t>
                      </a:r>
                      <a:r>
                        <a:rPr lang="ko-KR" altLang="en-US" sz="800" b="0" baseline="0" dirty="0" smtClean="0"/>
                        <a:t>월일만 </a:t>
                      </a:r>
                      <a:r>
                        <a:rPr lang="en-US" altLang="ko-KR" sz="800" b="0" baseline="0" dirty="0" smtClean="0"/>
                        <a:t>YY.MM.DD(</a:t>
                      </a:r>
                      <a:r>
                        <a:rPr lang="ko-KR" altLang="en-US" sz="800" b="0" baseline="0" dirty="0" smtClean="0"/>
                        <a:t>요일 약자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형태로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진행일자의 시작일과 종료일이 같을 시 종료일은 날짜 빼고 시작일만 안내 </a:t>
                      </a:r>
                      <a:r>
                        <a:rPr lang="en-US" altLang="ko-KR" sz="800" b="0" baseline="0" dirty="0" smtClean="0"/>
                        <a:t>(10-5)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┖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등록시 전시기간사용안함 체크시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상시진행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텍스트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(10-6)</a:t>
                      </a:r>
                      <a:endParaRPr lang="en-US" altLang="ko-KR" sz="800" b="0" baseline="0" dirty="0" smtClean="0">
                        <a:solidFill>
                          <a:srgbClr val="E8188F"/>
                        </a:solidFill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099405"/>
                  </a:ext>
                </a:extLst>
              </a:tr>
            </a:tbl>
          </a:graphicData>
        </a:graphic>
      </p:graphicFrame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1" y="10977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84" y="12833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984" y="10243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62" y="10243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62" y="15422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306" y="59220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90" y="25738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57076"/>
              </p:ext>
            </p:extLst>
          </p:nvPr>
        </p:nvGraphicFramePr>
        <p:xfrm>
          <a:off x="10256665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이벤트리스트형 기간 노출 케이스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(10-5)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73487"/>
              </p:ext>
            </p:extLst>
          </p:nvPr>
        </p:nvGraphicFramePr>
        <p:xfrm>
          <a:off x="10256665" y="248617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05.30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케이스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(10-6)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90" y="44765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39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522666"/>
              </p:ext>
            </p:extLst>
          </p:nvPr>
        </p:nvGraphicFramePr>
        <p:xfrm>
          <a:off x="65314" y="410330"/>
          <a:ext cx="5996592" cy="622783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03.29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디스크립션 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04.01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3/29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피드백 반영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버전 넘버링 기준에 맞게 버전 변경 </a:t>
                      </a:r>
                      <a:endParaRPr kumimoji="1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04.09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GNB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메뉴명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(1-4)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제품강조형 정의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수정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 상세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(5-1, 5-3, 5-4)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홈 타이틀 상세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(6-2)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이벤트리스트형 기간 노출 케이스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(10-5)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*BO</a:t>
                      </a:r>
                      <a:r>
                        <a:rPr kumimoji="0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와 명칭 통일 </a:t>
                      </a:r>
                      <a:endParaRPr kumimoji="1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 명칭 수정 반영 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수정전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판매가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정상가 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수정후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할인가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정가</a:t>
                      </a:r>
                      <a:r>
                        <a:rPr kumimoji="1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04.17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쇼핑로그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로그아웃 로그 저장 처리 정의 추가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4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컬러 변경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정렬기능 삭제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택스트배너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설정처를 전시관리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배너관리로 변경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버코드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해당 상품 있음 케이스 정의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할인가에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표기 일괄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쇼케이스 랜딩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노출 기준 수정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05.17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(4)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신규서비스 영역 정의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B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PC/BO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설계서와 디스크립션 통일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영역별 상세 정의 추가 작성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자주색 텍스트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이벤트강조형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캠페인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이벤트제품리스트형에 이벤트 전시기간 미설정 케이스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텍스트형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제목 정의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(1-5)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APP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인트로배너 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정의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삭제표기항목 일괄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57077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321041"/>
              </p:ext>
            </p:extLst>
          </p:nvPr>
        </p:nvGraphicFramePr>
        <p:xfrm>
          <a:off x="6119815" y="410330"/>
          <a:ext cx="5996592" cy="696134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상단띠배너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최대글자수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(26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제품강조형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(5-7),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클릭영역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(5-6)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랜딩 정의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제품리스트형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더보기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탭 랜딩 정의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(7-1, 7-3) 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메인팝업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인터렉션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E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메인팝업 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07.11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플로팅 설계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스펙아웃사항 표기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탭바 장표 분리 및 디스크립션 보강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캠페인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이벤트제품리스트형 제품 전시 정의 상세화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앱인트로배너 삭제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삭제표기항목 일괄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95615" y="1412776"/>
            <a:ext cx="2996506" cy="1584176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IN_MO_HOM_01_01</a:t>
            </a:r>
            <a:endParaRPr lang="ko-KR" altLang="en-US" dirty="0"/>
          </a:p>
        </p:txBody>
      </p: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9306" y="77006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92204"/>
              </p:ext>
            </p:extLst>
          </p:nvPr>
        </p:nvGraphicFramePr>
        <p:xfrm>
          <a:off x="9000565" y="44450"/>
          <a:ext cx="3152540" cy="11302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신규서비스 배너 영역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고정영역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이미지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하드코딩영역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로그인안내팝업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케어 탭으로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1" y="20705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5615" y="1797369"/>
            <a:ext cx="2978273" cy="434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ko-KR" sz="1000" dirty="0" smtClean="0"/>
              <a:t>1</a:t>
            </a:r>
            <a:r>
              <a:rPr lang="ko-KR" altLang="en-US" sz="1000" dirty="0"/>
              <a:t>분 </a:t>
            </a:r>
            <a:r>
              <a:rPr lang="ko-KR" altLang="en-US" sz="1000" dirty="0" smtClean="0"/>
              <a:t>피부 진단으로 </a:t>
            </a:r>
            <a:endParaRPr lang="en-US" altLang="ko-KR" sz="1000" dirty="0" smtClean="0"/>
          </a:p>
          <a:p>
            <a:pPr algn="ctr">
              <a:lnSpc>
                <a:spcPts val="1400"/>
              </a:lnSpc>
            </a:pPr>
            <a:r>
              <a:rPr lang="ko-KR" altLang="en-US" sz="1000" dirty="0" smtClean="0"/>
              <a:t>꾸준하게 </a:t>
            </a:r>
            <a:r>
              <a:rPr lang="ko-KR" altLang="en-US" sz="1000" dirty="0"/>
              <a:t>기록하고 </a:t>
            </a:r>
            <a:r>
              <a:rPr lang="ko-KR" altLang="en-US" sz="1000" dirty="0" smtClean="0"/>
              <a:t>관리하세요</a:t>
            </a:r>
            <a:endParaRPr lang="en-US" altLang="ko-KR" sz="1000" dirty="0"/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D0B0E97-C6BE-F640-74E7-EB22E2654A39}"/>
              </a:ext>
            </a:extLst>
          </p:cNvPr>
          <p:cNvSpPr/>
          <p:nvPr/>
        </p:nvSpPr>
        <p:spPr>
          <a:xfrm>
            <a:off x="1055440" y="2414030"/>
            <a:ext cx="2521763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/>
                </a:solidFill>
              </a:rPr>
              <a:t>AI</a:t>
            </a:r>
            <a:r>
              <a:rPr lang="ko-KR" altLang="en-US" sz="900" dirty="0" smtClean="0">
                <a:solidFill>
                  <a:schemeClr val="tx1"/>
                </a:solidFill>
              </a:rPr>
              <a:t>케어 진단 시작 </a:t>
            </a:r>
            <a:r>
              <a:rPr lang="en-US" altLang="ko-KR" sz="9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9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7648" y="2301898"/>
            <a:ext cx="554851" cy="22214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/>
              <a:t>+1,000P</a:t>
            </a:r>
            <a:endParaRPr lang="ko-KR" altLang="en-US" sz="800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24033"/>
              </p:ext>
            </p:extLst>
          </p:nvPr>
        </p:nvGraphicFramePr>
        <p:xfrm>
          <a:off x="10056440" y="0"/>
          <a:ext cx="2223367" cy="69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367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05.17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5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신규서비스 영역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95615" y="3005365"/>
            <a:ext cx="2978273" cy="3375962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메인팝업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IN_MO_HOM_01_01_02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7382" y="676875"/>
            <a:ext cx="3000942" cy="469709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Dimmed</a:t>
            </a:r>
            <a:endParaRPr lang="ko-KR" altLang="en-US" sz="12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77382" y="3573016"/>
            <a:ext cx="3000942" cy="28234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45705" y="3717032"/>
            <a:ext cx="2664296" cy="21417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3421" y="6092154"/>
            <a:ext cx="95410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오늘 그만 보기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476" y="6092154"/>
            <a:ext cx="402674" cy="22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닫기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67" y="3465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67" y="45360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556" y="34650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908472" y="6004265"/>
            <a:ext cx="714168" cy="3"/>
            <a:chOff x="4288860" y="6144517"/>
            <a:chExt cx="2039367" cy="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56896" y="6144517"/>
              <a:ext cx="59335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88860" y="6144520"/>
              <a:ext cx="652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734878" y="6144517"/>
              <a:ext cx="5933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72" y="57743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3" y="60591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451" y="60591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 rot="21353043">
            <a:off x="1431273" y="4654697"/>
            <a:ext cx="1555722" cy="263369"/>
          </a:xfrm>
          <a:prstGeom prst="rect">
            <a:avLst/>
          </a:prstGeom>
          <a:solidFill>
            <a:schemeClr val="accent1">
              <a:alpha val="61000"/>
            </a:schemeClr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이미지 타입</a:t>
            </a:r>
            <a:endParaRPr lang="ko-KR" altLang="en-US" sz="1000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55572"/>
              </p:ext>
            </p:extLst>
          </p:nvPr>
        </p:nvGraphicFramePr>
        <p:xfrm>
          <a:off x="9000565" y="44450"/>
          <a:ext cx="3152540" cy="42044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6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팝업관리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메인팝업 등록</a:t>
                      </a:r>
                      <a:endParaRPr lang="en-US" altLang="ko-KR" sz="800" b="0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팝업형태 </a:t>
                      </a:r>
                      <a:r>
                        <a:rPr lang="en-US" altLang="ko-KR" sz="800" b="0" baseline="0" dirty="0" smtClean="0"/>
                        <a:t>: </a:t>
                      </a:r>
                      <a:r>
                        <a:rPr lang="ko-KR" altLang="en-US" sz="800" b="0" baseline="0" dirty="0" smtClean="0"/>
                        <a:t>이미지</a:t>
                      </a:r>
                      <a:r>
                        <a:rPr lang="en-US" altLang="ko-KR" sz="800" b="0" baseline="0" dirty="0" smtClean="0"/>
                        <a:t>or</a:t>
                      </a:r>
                      <a:r>
                        <a:rPr lang="ko-KR" altLang="en-US" sz="800" b="0" baseline="0" dirty="0" smtClean="0"/>
                        <a:t>텍스트 중 택</a:t>
                      </a:r>
                      <a:r>
                        <a:rPr lang="en-US" altLang="ko-KR" sz="800" b="0" baseline="0" dirty="0" smtClean="0"/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   ┖ </a:t>
                      </a:r>
                      <a:r>
                        <a:rPr lang="ko-KR" altLang="en-US" sz="800" b="0" baseline="0" dirty="0" err="1" smtClean="0"/>
                        <a:t>텍스트형은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smtClean="0"/>
                        <a:t>개만 전시되며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최우선으로 노출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   ┖ </a:t>
                      </a:r>
                      <a:r>
                        <a:rPr lang="ko-KR" altLang="en-US" sz="800" b="0" baseline="0" dirty="0" smtClean="0"/>
                        <a:t>동기간에 이미지팝업 있는 경우에도 </a:t>
                      </a:r>
                      <a:r>
                        <a:rPr lang="ko-KR" altLang="en-US" sz="800" b="0" baseline="0" dirty="0" err="1" smtClean="0"/>
                        <a:t>텍스트형만</a:t>
                      </a:r>
                      <a:r>
                        <a:rPr lang="ko-KR" altLang="en-US" sz="800" b="0" baseline="0" dirty="0" smtClean="0"/>
                        <a:t>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메인진입시 딤처리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관리자에서 순위 설정을 하지 않은 경우 최근등록순 노출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N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전시순서설정순 자동롤링 디폴트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(6/26)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 스와이프로 배너 이동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무한스와이프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마지막에서 스와이프 시 첫번째로 이동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링크로 이동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인디케이터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전시 중인 팝업 수 만큼 출력되며 현재 조회 중인 페이지를 색상 등으로 강조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탭시 해당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전시 중인 팝업이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개일 시 해당 영역 숨김 처리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 그만 보기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홈팝업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닫기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하루 동안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 팝업 미전시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메인팝업닫기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4113"/>
              </p:ext>
            </p:extLst>
          </p:nvPr>
        </p:nvGraphicFramePr>
        <p:xfrm>
          <a:off x="10264459" y="-4591"/>
          <a:ext cx="1935335" cy="64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정의 수정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7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메인팝업</a:t>
            </a:r>
            <a:r>
              <a:rPr lang="en-US" altLang="ko-KR" dirty="0" smtClean="0"/>
              <a:t>-</a:t>
            </a:r>
            <a:r>
              <a:rPr lang="ko-KR" altLang="en-US" dirty="0" smtClean="0"/>
              <a:t>텍스트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IN_MO_HOM_01_01_03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77382" y="676875"/>
            <a:ext cx="3000942" cy="469709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Dimmed</a:t>
            </a:r>
            <a:endParaRPr lang="ko-KR" altLang="en-US" sz="1200" dirty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77382" y="3573016"/>
            <a:ext cx="3000942" cy="28234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763" y="4248140"/>
            <a:ext cx="223967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텍스트를 노출하는 영역입니다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</a:t>
            </a:r>
            <a:r>
              <a:rPr lang="ko-KR" altLang="en-US" sz="900" dirty="0" smtClean="0">
                <a:latin typeface="+mn-ea"/>
              </a:rPr>
              <a:t>노출하는</a:t>
            </a:r>
            <a:r>
              <a:rPr lang="en-US" altLang="ko-KR" sz="900" dirty="0" smtClean="0">
                <a:latin typeface="+mn-ea"/>
              </a:rPr>
              <a:t>. 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763" y="3925151"/>
            <a:ext cx="19477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팝업 타이틀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7189" y="5354205"/>
            <a:ext cx="2001328" cy="2565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버튼명 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7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07236" y="3717033"/>
            <a:ext cx="2357882" cy="2141728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3" y="52917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 rot="21353043">
            <a:off x="1529741" y="4641777"/>
            <a:ext cx="1555722" cy="263369"/>
          </a:xfrm>
          <a:prstGeom prst="rect">
            <a:avLst/>
          </a:prstGeom>
          <a:solidFill>
            <a:schemeClr val="accent1">
              <a:alpha val="61000"/>
            </a:schemeClr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텍스트  타입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4049" y="6092154"/>
            <a:ext cx="95410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오늘 그만 보기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6104" y="6092154"/>
            <a:ext cx="402674" cy="22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닫기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99090"/>
              </p:ext>
            </p:extLst>
          </p:nvPr>
        </p:nvGraphicFramePr>
        <p:xfrm>
          <a:off x="9000565" y="44450"/>
          <a:ext cx="3152540" cy="273528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4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동기간에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등록시에 최근등록순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MO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링크로 이동</a:t>
                      </a:r>
                      <a:endParaRPr lang="en-US" altLang="ko-KR" sz="800" b="0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시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(2/26)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버튼의 텍스트 컬러 별도 설정 가능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백그라운드 컬러는 고정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연결 링크로 이동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 그만 보기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메인팝업 닫기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하루 동안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 팝업 미전시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메인팝업닫기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공백포함 최대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endParaRPr lang="en-US" altLang="ko-KR" sz="800" b="0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3" y="42967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3" y="5960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118" y="5960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3" y="38119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54465"/>
              </p:ext>
            </p:extLst>
          </p:nvPr>
        </p:nvGraphicFramePr>
        <p:xfrm>
          <a:off x="10256665" y="-8863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05.30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제목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(1-5)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60386"/>
              </p:ext>
            </p:extLst>
          </p:nvPr>
        </p:nvGraphicFramePr>
        <p:xfrm>
          <a:off x="10264459" y="189073"/>
          <a:ext cx="1935335" cy="64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버튼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글자수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79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168008" y="3690438"/>
            <a:ext cx="5736239" cy="2624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0887419" y="3837358"/>
            <a:ext cx="792088" cy="124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전체메뉴</a:t>
            </a:r>
            <a:endParaRPr lang="en-US" altLang="ko-KR" sz="800" b="1" dirty="0"/>
          </a:p>
        </p:txBody>
      </p:sp>
      <p:sp>
        <p:nvSpPr>
          <p:cNvPr id="94" name="직사각형 93"/>
          <p:cNvSpPr/>
          <p:nvPr/>
        </p:nvSpPr>
        <p:spPr>
          <a:xfrm>
            <a:off x="801023" y="1456489"/>
            <a:ext cx="2976598" cy="44927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컨텐츠 영역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전체메뉴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IN_MO_HOM_01_19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1982" y="5960224"/>
            <a:ext cx="295501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4736" y="764704"/>
            <a:ext cx="2352952" cy="321862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현대카드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포인트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50%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까지 적용할끄니까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2" descr="icon_main2_fixed_search.png (100×1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60" y="802777"/>
            <a:ext cx="258520" cy="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44316" t="7696"/>
          <a:stretch/>
        </p:blipFill>
        <p:spPr>
          <a:xfrm>
            <a:off x="3359696" y="836711"/>
            <a:ext cx="346689" cy="22458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83810" y="1171680"/>
            <a:ext cx="3006815" cy="27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382" y="1193067"/>
            <a:ext cx="23198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한정 기간 특가할인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사은품 증정 제품 더보기  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 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51599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9599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7600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600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3985" y="5445586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47717"/>
              </p:ext>
            </p:extLst>
          </p:nvPr>
        </p:nvGraphicFramePr>
        <p:xfrm>
          <a:off x="9000565" y="44450"/>
          <a:ext cx="3152540" cy="159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 아이콘 탭 시 아이콘 활성화 상태로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- TO-BE)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전체메뉴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다음페이지로 이동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이전페이지로 이동 시 전체메뉴에서 가장 마지막에 보고 있던 위치로 노출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(1-3)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AS-IS)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전체 메뉴 페이지 진입 시에는 무조건 최초 진입 상태로 노출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탭 시 이전 페이지의 마지막 위치로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 다운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업과 관계없이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상단 고정영역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해당 영역 고정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59579"/>
                  </a:ext>
                </a:extLst>
              </a:tr>
            </a:tbl>
          </a:graphicData>
        </a:graphic>
      </p:graphicFrame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18" y="5953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004087" y="6097025"/>
            <a:ext cx="178818" cy="144016"/>
            <a:chOff x="5303912" y="2636912"/>
            <a:chExt cx="279576" cy="225164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303912" y="2749494"/>
              <a:ext cx="279576" cy="0"/>
            </a:xfrm>
            <a:prstGeom prst="line">
              <a:avLst/>
            </a:prstGeom>
            <a:ln>
              <a:solidFill>
                <a:srgbClr val="29B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303912" y="2636912"/>
              <a:ext cx="279576" cy="0"/>
            </a:xfrm>
            <a:prstGeom prst="line">
              <a:avLst/>
            </a:prstGeom>
            <a:ln>
              <a:solidFill>
                <a:srgbClr val="29B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5303912" y="2862076"/>
              <a:ext cx="279576" cy="0"/>
            </a:xfrm>
            <a:prstGeom prst="line">
              <a:avLst/>
            </a:prstGeom>
            <a:ln>
              <a:solidFill>
                <a:srgbClr val="29B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18" y="52517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7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62895" y="1233327"/>
            <a:ext cx="1226981" cy="7396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649078" y="1296394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354832" y="1232868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362895" y="2141904"/>
            <a:ext cx="268216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328556" y="761902"/>
            <a:ext cx="2376263" cy="321862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현대카드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포인트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50%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까지 적용할끄니까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1" name="Picture 2" descr="icon_main2_fixed_search.png (100×1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92" y="799975"/>
            <a:ext cx="258520" cy="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rcRect l="44316" t="7696"/>
          <a:stretch/>
        </p:blipFill>
        <p:spPr>
          <a:xfrm>
            <a:off x="7776828" y="833909"/>
            <a:ext cx="346689" cy="224585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5213403" y="1168878"/>
            <a:ext cx="2995148" cy="27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194189" y="1190265"/>
            <a:ext cx="23198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한정 기간 특가할인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사은품 증정 제품 더보기  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 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7344"/>
              </p:ext>
            </p:extLst>
          </p:nvPr>
        </p:nvGraphicFramePr>
        <p:xfrm>
          <a:off x="5216685" y="670947"/>
          <a:ext cx="2999014" cy="1893957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3957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323" y="245936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13403" y="670947"/>
            <a:ext cx="3019156" cy="767719"/>
          </a:xfrm>
          <a:prstGeom prst="rect">
            <a:avLst/>
          </a:prstGeom>
          <a:solidFill>
            <a:srgbClr val="0000FF">
              <a:alpha val="27000"/>
            </a:srgbClr>
          </a:solidFill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020" y="8323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89" name="Picture 2" descr="Finger, gesture, hand, scroll, swipe, 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8554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06556" y="3837358"/>
            <a:ext cx="792088" cy="23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전체메뉴</a:t>
            </a:r>
            <a:endParaRPr lang="en-US" altLang="ko-KR" sz="800" b="1" dirty="0" smtClean="0"/>
          </a:p>
        </p:txBody>
      </p:sp>
      <p:grpSp>
        <p:nvGrpSpPr>
          <p:cNvPr id="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589876" y="5736972"/>
            <a:ext cx="609600" cy="251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9671999" y="3837358"/>
            <a:ext cx="792088" cy="1242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카테고리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목록</a:t>
            </a:r>
            <a:endParaRPr lang="ko-KR" altLang="en-US" sz="800" b="1" dirty="0"/>
          </a:p>
        </p:txBody>
      </p:sp>
      <p:grpSp>
        <p:nvGrpSpPr>
          <p:cNvPr id="9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965019" y="4660467"/>
            <a:ext cx="609600" cy="251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6" name="Picture 2" descr="Finger, gesture, hand, scroll, swipe, 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10" y="4875942"/>
            <a:ext cx="325891" cy="3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stCxn id="64" idx="3"/>
          </p:cNvCxnSpPr>
          <p:nvPr/>
        </p:nvCxnSpPr>
        <p:spPr>
          <a:xfrm flipV="1">
            <a:off x="7199476" y="4728859"/>
            <a:ext cx="1294594" cy="11339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743378" y="4761205"/>
            <a:ext cx="124759" cy="1418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>
            <a:off x="9876173" y="4821798"/>
            <a:ext cx="997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06556" y="3927256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479849" y="3837358"/>
            <a:ext cx="792088" cy="124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 smtClean="0"/>
          </a:p>
          <a:p>
            <a:pPr algn="ctr"/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전체메뉴</a:t>
            </a:r>
            <a:endParaRPr lang="en-US" altLang="ko-KR" sz="800" b="1" dirty="0"/>
          </a:p>
        </p:txBody>
      </p:sp>
      <p:grpSp>
        <p:nvGrpSpPr>
          <p:cNvPr id="10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571093" y="4660467"/>
            <a:ext cx="609600" cy="251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9" name="직선 연결선 108"/>
          <p:cNvCxnSpPr/>
          <p:nvPr/>
        </p:nvCxnSpPr>
        <p:spPr>
          <a:xfrm>
            <a:off x="8479849" y="4001408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671999" y="3927256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9180693" y="4723906"/>
            <a:ext cx="479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885" y="35829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0873775" y="4001408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전체메뉴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IN_MO_HOM_01_19</a:t>
            </a:r>
            <a:endParaRPr lang="ko-KR" altLang="en-US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0927" y="5400743"/>
            <a:ext cx="1226981" cy="7396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07110" y="5463810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1982" y="5960224"/>
            <a:ext cx="295501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0330" y="1898352"/>
            <a:ext cx="931748" cy="27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7759" y="1438666"/>
            <a:ext cx="76174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900" b="1" dirty="0" smtClean="0"/>
              <a:t>스킨케어</a:t>
            </a:r>
            <a:endParaRPr lang="en-US" altLang="ko-KR" sz="900" b="1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메이크업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남성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바디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기획세트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미용소품</a:t>
            </a:r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b="1" u="sng" dirty="0" smtClean="0"/>
              <a:t>고민별제품</a:t>
            </a:r>
            <a:endParaRPr lang="en-US" altLang="ko-KR" sz="9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888866" y="1368367"/>
            <a:ext cx="10855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스킨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토너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미스트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에센스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세럼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앰플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로션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크림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선케어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클렌징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팩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마스크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립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아이케어</a:t>
            </a:r>
            <a:endParaRPr lang="en-US" altLang="ko-KR" sz="9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871947" y="1445713"/>
            <a:ext cx="930830" cy="461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300000"/>
              </a:lnSpc>
            </a:pPr>
            <a:r>
              <a:rPr lang="ko-KR" altLang="en-US" sz="900" b="1" dirty="0">
                <a:solidFill>
                  <a:prstClr val="black"/>
                </a:solidFill>
              </a:rPr>
              <a:t>스킨케어 전체 </a:t>
            </a:r>
            <a:r>
              <a:rPr lang="en-US" altLang="ko-KR" sz="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4736" y="764704"/>
            <a:ext cx="2352952" cy="321862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현대카드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포인트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50%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까지 적용할끄니까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2" descr="icon_main2_fixed_search.png (100×1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60" y="802777"/>
            <a:ext cx="258520" cy="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44316" t="7696"/>
          <a:stretch/>
        </p:blipFill>
        <p:spPr>
          <a:xfrm>
            <a:off x="3359696" y="836711"/>
            <a:ext cx="346689" cy="22458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83810" y="1171680"/>
            <a:ext cx="3006815" cy="27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7382" y="1193067"/>
            <a:ext cx="23198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한정 기간 특가할인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사은품 증정 제품 더보기  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 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0329" y="5109722"/>
            <a:ext cx="2966664" cy="8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7319"/>
              </p:ext>
            </p:extLst>
          </p:nvPr>
        </p:nvGraphicFramePr>
        <p:xfrm>
          <a:off x="792746" y="4701070"/>
          <a:ext cx="2974247" cy="39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64">
                  <a:extLst>
                    <a:ext uri="{9D8B030D-6E8A-4147-A177-3AD203B41FA5}">
                      <a16:colId xmlns:a16="http://schemas.microsoft.com/office/drawing/2014/main" val="792265429"/>
                    </a:ext>
                  </a:extLst>
                </a:gridCol>
                <a:gridCol w="846481">
                  <a:extLst>
                    <a:ext uri="{9D8B030D-6E8A-4147-A177-3AD203B41FA5}">
                      <a16:colId xmlns:a16="http://schemas.microsoft.com/office/drawing/2014/main" val="1871641495"/>
                    </a:ext>
                  </a:extLst>
                </a:gridCol>
                <a:gridCol w="759503">
                  <a:extLst>
                    <a:ext uri="{9D8B030D-6E8A-4147-A177-3AD203B41FA5}">
                      <a16:colId xmlns:a16="http://schemas.microsoft.com/office/drawing/2014/main" val="1714918491"/>
                    </a:ext>
                  </a:extLst>
                </a:gridCol>
                <a:gridCol w="626399">
                  <a:extLst>
                    <a:ext uri="{9D8B030D-6E8A-4147-A177-3AD203B41FA5}">
                      <a16:colId xmlns:a16="http://schemas.microsoft.com/office/drawing/2014/main" val="3676750212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신규가입 혜택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멤버십 혜택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7945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907759" y="5403086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3598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51599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9599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7600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600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89" y="6539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429" y="6539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26" y="10579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39" y="1516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860" y="1516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32327"/>
              </p:ext>
            </p:extLst>
          </p:nvPr>
        </p:nvGraphicFramePr>
        <p:xfrm>
          <a:off x="9000565" y="44450"/>
          <a:ext cx="3152540" cy="7146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Place holder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전시중인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 holder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개일 시 자동 롤링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전시할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 holder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하나 밖에 없을 시 롤링 액션 없이 고정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전시할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 holder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없을 시 문구 없이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비워둠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입력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 상태로 검색 화면으로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돋보기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 holder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경우 연결 링크로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place holder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 상태로 검색 화면으로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59579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(APP only)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알림페이지로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바코드스캔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(APP only)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권한이 있는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바코드 스캔창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권한을 미설정한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권한설정안내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시스템지원팝업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권한이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권한없음안내 팝업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48223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MO_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 띠메뉴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자동롤링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좌우이동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미설정시 미전시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연결 링크로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16074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 1Depth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빨간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중 첫번째 카테고리가 선택된 상태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- 1depth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고민별제품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메뉴로 출력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 카테고리 전체로 자동 스크롤 처리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 2Depth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초록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최상단에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‘$1depth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제공하며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시 해당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카테고리의 제품 목록으로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 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카테고리의 상품 목록에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메뉴가 선택된 상태로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영역은 전체 영역이 스크롤되며 마지막 메뉴보다 더 아래로 스크롤 시 다음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메뉴가 선택된 상태로 변경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고민별 제품은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목록을 제공하지 않으므로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고민별제품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버튼을 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력하며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고민별제품 첫번째 하위 카테고리 제품 목록으로 이동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고민별제품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&gt;2depth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하위 노출 카테고리에서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카테고리로 이동하지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13584"/>
                  </a:ext>
                </a:extLst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rcRect b="92979"/>
          <a:stretch/>
        </p:blipFill>
        <p:spPr>
          <a:xfrm>
            <a:off x="5213403" y="1021891"/>
            <a:ext cx="3002296" cy="1080193"/>
          </a:xfrm>
          <a:prstGeom prst="rect">
            <a:avLst/>
          </a:prstGeom>
        </p:spPr>
      </p:pic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68329"/>
              </p:ext>
            </p:extLst>
          </p:nvPr>
        </p:nvGraphicFramePr>
        <p:xfrm>
          <a:off x="5216685" y="1020207"/>
          <a:ext cx="2999014" cy="142556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556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2323" y="2340229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47" y="1267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819" y="12675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79867" y="593917"/>
            <a:ext cx="5437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300000"/>
              </a:lnSpc>
            </a:pPr>
            <a:r>
              <a:rPr lang="en-US" altLang="ko-KR" sz="900" b="1" dirty="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&lt;APP&gt;</a:t>
            </a:r>
            <a:endParaRPr lang="en-US" altLang="ko-KR" sz="9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157" y="769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293" y="781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70" y="6543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0329" y="4622272"/>
            <a:ext cx="2966664" cy="8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21727" y="1495995"/>
            <a:ext cx="1920699" cy="3132700"/>
          </a:xfrm>
          <a:prstGeom prst="rect">
            <a:avLst/>
          </a:prstGeom>
          <a:noFill/>
          <a:ln w="6350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26" y="15373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923985" y="544558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01" y="53618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10815" y="1495995"/>
            <a:ext cx="921263" cy="3132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73364" y="2473277"/>
            <a:ext cx="736267" cy="91771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832945" y="3449366"/>
            <a:ext cx="1024639" cy="362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BEST </a:t>
            </a:r>
            <a:r>
              <a:rPr lang="en-US" altLang="ko-KR" sz="850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dirty="0" smtClean="0">
                <a:latin typeface="+mn-ea"/>
                <a:cs typeface="Pretendard" panose="02000503000000020004" pitchFamily="50" charset="-127"/>
              </a:rPr>
              <a:t>레티</a:t>
            </a:r>
            <a:endParaRPr lang="en-US" altLang="ko-KR" sz="85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dirty="0" smtClean="0">
                <a:latin typeface="+mn-ea"/>
                <a:cs typeface="Pretendard" panose="02000503000000020004" pitchFamily="50" charset="-127"/>
              </a:rPr>
              <a:t>놀 엠플 럭키박스</a:t>
            </a:r>
            <a:endParaRPr lang="ko-KR" altLang="en-US" sz="85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전체메뉴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8025" y="1232868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4320" y="1898352"/>
            <a:ext cx="931748" cy="27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749" y="1438666"/>
            <a:ext cx="76174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900" b="1" dirty="0" smtClean="0"/>
              <a:t>스킨케어</a:t>
            </a:r>
            <a:endParaRPr lang="en-US" altLang="ko-KR" sz="900" b="1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메이크업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남성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바디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기획세트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미용소품</a:t>
            </a:r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b="1" u="sng" dirty="0" smtClean="0"/>
              <a:t>고민별제품</a:t>
            </a:r>
            <a:endParaRPr lang="en-US" altLang="ko-KR" sz="900" b="1" u="sng" dirty="0"/>
          </a:p>
        </p:txBody>
      </p:sp>
      <p:sp>
        <p:nvSpPr>
          <p:cNvPr id="7" name="직사각형 6"/>
          <p:cNvSpPr/>
          <p:nvPr/>
        </p:nvSpPr>
        <p:spPr>
          <a:xfrm>
            <a:off x="1969783" y="3978080"/>
            <a:ext cx="10278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30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메이크업 전체 </a:t>
            </a:r>
            <a:r>
              <a:rPr lang="en-US" altLang="ko-KR" sz="9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1749" y="761902"/>
            <a:ext cx="2376263" cy="321862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현대카드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포인트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50%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까지 적용할끄니까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2" descr="icon_main2_fixed_search.png (100×1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485" y="799975"/>
            <a:ext cx="258520" cy="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4316" t="7696"/>
          <a:stretch/>
        </p:blipFill>
        <p:spPr>
          <a:xfrm>
            <a:off x="3360021" y="833909"/>
            <a:ext cx="346689" cy="22458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96596" y="1168878"/>
            <a:ext cx="2995148" cy="27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7382" y="1190265"/>
            <a:ext cx="23198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한정 기간 특가할인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사은품 증정 제품 더보기  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 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4622" y="1455527"/>
            <a:ext cx="726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900" dirty="0" smtClean="0"/>
              <a:t>기획 세트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/>
              <a:t>기타</a:t>
            </a:r>
            <a:endParaRPr lang="en-US" altLang="ko-KR" sz="900" dirty="0" smtClean="0"/>
          </a:p>
        </p:txBody>
      </p:sp>
      <p:grpSp>
        <p:nvGrpSpPr>
          <p:cNvPr id="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982175" y="2473277"/>
            <a:ext cx="736267" cy="917711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12086" y="3449365"/>
            <a:ext cx="879238" cy="29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BEST </a:t>
            </a:r>
            <a:r>
              <a:rPr lang="en-US" altLang="ko-KR" sz="850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dirty="0" smtClean="0">
                <a:latin typeface="+mn-ea"/>
                <a:cs typeface="Pretendard" panose="02000503000000020004" pitchFamily="50" charset="-127"/>
              </a:rPr>
              <a:t>레티놀 </a:t>
            </a:r>
            <a:endParaRPr lang="en-US" altLang="ko-KR" sz="85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dirty="0" smtClean="0">
                <a:latin typeface="+mn-ea"/>
                <a:cs typeface="Pretendard" panose="02000503000000020004" pitchFamily="50" charset="-127"/>
              </a:rPr>
              <a:t>엠플 럭키박스</a:t>
            </a:r>
            <a:endParaRPr lang="ko-KR" altLang="en-US" sz="85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54832" y="1232868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1127" y="1462656"/>
            <a:ext cx="931748" cy="2515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28556" y="1438666"/>
            <a:ext cx="761747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900" dirty="0" smtClean="0"/>
              <a:t>스킨케어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메이크업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남성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헤어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바디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기획세트</a:t>
            </a:r>
            <a:endParaRPr lang="en-US" altLang="ko-K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미용소품</a:t>
            </a:r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sz="900" b="1" u="sng" dirty="0" smtClean="0"/>
              <a:t>고민별제품</a:t>
            </a:r>
            <a:endParaRPr lang="en-US" altLang="ko-KR" sz="900" b="1" u="sng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328556" y="761902"/>
            <a:ext cx="2376263" cy="321862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현대카드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포인트 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50%</a:t>
            </a:r>
            <a:r>
              <a:rPr lang="ko-KR" altLang="en-US" sz="800" spc="-150" dirty="0" smtClean="0">
                <a:solidFill>
                  <a:schemeClr val="bg1">
                    <a:lumMod val="75000"/>
                  </a:schemeClr>
                </a:solidFill>
              </a:rPr>
              <a:t>까지 적용할끄니까</a:t>
            </a:r>
            <a:r>
              <a:rPr lang="en-US" altLang="ko-KR" sz="800" spc="-150" dirty="0" smtClean="0">
                <a:solidFill>
                  <a:schemeClr val="bg1">
                    <a:lumMod val="75000"/>
                  </a:schemeClr>
                </a:solidFill>
              </a:rPr>
              <a:t>~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" name="Picture 2" descr="icon_main2_fixed_search.png (100×1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92" y="799975"/>
            <a:ext cx="258520" cy="2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l="44316" t="7696"/>
          <a:stretch/>
        </p:blipFill>
        <p:spPr>
          <a:xfrm>
            <a:off x="7776828" y="833909"/>
            <a:ext cx="346689" cy="22458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213403" y="1168878"/>
            <a:ext cx="2995148" cy="27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94189" y="1190265"/>
            <a:ext cx="23198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한정 기간 특가할인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사은품 증정 제품 더보기   </a:t>
            </a:r>
            <a:r>
              <a:rPr lang="en-US" altLang="ko-KR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 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3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00403" y="1595603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3331" y="1595603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75978" y="2226756"/>
            <a:ext cx="95976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수분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보습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속건조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77833" y="2226756"/>
            <a:ext cx="107840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모공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피지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블랙헤드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00403" y="2485955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3331" y="2485955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275978" y="3117108"/>
            <a:ext cx="95976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수분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보습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속건조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77833" y="3117108"/>
            <a:ext cx="107840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모공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피지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블랙헤드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6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00403" y="3368818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3331" y="3368818"/>
            <a:ext cx="827915" cy="60926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275978" y="3999971"/>
            <a:ext cx="95976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수분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보습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속건조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77833" y="3999971"/>
            <a:ext cx="107840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모공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피지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블랙헤드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21127" y="4472444"/>
            <a:ext cx="931748" cy="298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300403" y="4273572"/>
            <a:ext cx="827915" cy="49693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213331" y="4273572"/>
            <a:ext cx="827915" cy="49693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9328" y="468730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중략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66" y="23770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9633"/>
              </p:ext>
            </p:extLst>
          </p:nvPr>
        </p:nvGraphicFramePr>
        <p:xfrm>
          <a:off x="9000565" y="44450"/>
          <a:ext cx="3152540" cy="429837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6400" marR="0" lvl="0" indent="-8640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93425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영역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베스트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- 2depth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가장 하단에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1depth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추천순으로 첫번째 두번째 노출되는 상품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상품상세로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고민별제품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2depth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카테고리관리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텍스트는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이미지는 카테고리관리에서 설정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MO_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 중간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 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이상인 경우 스크롤 자동 생성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연결 링크로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398117"/>
                  </a:ext>
                </a:extLst>
              </a:tr>
              <a:tr h="1066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이벤트리스트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최근등록순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이벤트기간 노출 상세정의는 홈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이벤트리스트형과 동일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 시 해당 이벤트의 상세페이지로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109029"/>
                  </a:ext>
                </a:extLst>
              </a:tr>
            </a:tbl>
          </a:graphicData>
        </a:graphic>
      </p:graphicFrame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456" y="15119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buFont typeface="Arial" panose="020B0604020202020204" pitchFamily="34" charset="0"/>
              <a:buChar char="•"/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783810" y="4676054"/>
            <a:ext cx="30068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00329" y="5109722"/>
            <a:ext cx="299029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00329" y="4653710"/>
            <a:ext cx="299029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61925"/>
              </p:ext>
            </p:extLst>
          </p:nvPr>
        </p:nvGraphicFramePr>
        <p:xfrm>
          <a:off x="792745" y="4701070"/>
          <a:ext cx="4301293" cy="39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33">
                  <a:extLst>
                    <a:ext uri="{9D8B030D-6E8A-4147-A177-3AD203B41FA5}">
                      <a16:colId xmlns:a16="http://schemas.microsoft.com/office/drawing/2014/main" val="792265429"/>
                    </a:ext>
                  </a:extLst>
                </a:gridCol>
                <a:gridCol w="875770">
                  <a:extLst>
                    <a:ext uri="{9D8B030D-6E8A-4147-A177-3AD203B41FA5}">
                      <a16:colId xmlns:a16="http://schemas.microsoft.com/office/drawing/2014/main" val="1871641495"/>
                    </a:ext>
                  </a:extLst>
                </a:gridCol>
                <a:gridCol w="785782">
                  <a:extLst>
                    <a:ext uri="{9D8B030D-6E8A-4147-A177-3AD203B41FA5}">
                      <a16:colId xmlns:a16="http://schemas.microsoft.com/office/drawing/2014/main" val="171491849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767502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379609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76289337"/>
                    </a:ext>
                  </a:extLst>
                </a:gridCol>
              </a:tblGrid>
              <a:tr h="3987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신규가입 혜택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멤버십 혜택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공병수거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매장안내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마이샵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79452"/>
                  </a:ext>
                </a:extLst>
              </a:tr>
            </a:tbl>
          </a:graphicData>
        </a:graphic>
      </p:graphicFrame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5" y="45916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20927" y="5297054"/>
            <a:ext cx="1226981" cy="7396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207110" y="5360121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29954" y="5299397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11982" y="5960224"/>
            <a:ext cx="295501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3598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51599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9599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7600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600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35" y="52401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343" y="5155441"/>
            <a:ext cx="1226981" cy="7396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629526" y="5218508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13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43343" y="6139761"/>
            <a:ext cx="1226981" cy="23712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629526" y="6202828"/>
            <a:ext cx="1204176" cy="22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텍스트텍스트텍스트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250125" y="5071487"/>
            <a:ext cx="2911134" cy="923196"/>
          </a:xfrm>
          <a:prstGeom prst="rect">
            <a:avLst/>
          </a:prstGeom>
          <a:noFill/>
          <a:ln w="6350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41227" y="5161944"/>
            <a:ext cx="446625" cy="18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629526" y="5684390"/>
            <a:ext cx="9605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12.3(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8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954622" y="3999971"/>
            <a:ext cx="16221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1821727" y="2318804"/>
            <a:ext cx="1920699" cy="1574579"/>
          </a:xfrm>
          <a:prstGeom prst="rect">
            <a:avLst/>
          </a:prstGeom>
          <a:noFill/>
          <a:ln w="6350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202818" y="1531514"/>
            <a:ext cx="1920699" cy="3238997"/>
          </a:xfrm>
          <a:prstGeom prst="rect">
            <a:avLst/>
          </a:prstGeom>
          <a:noFill/>
          <a:ln w="6350">
            <a:solidFill>
              <a:srgbClr val="29BC7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바코드스캔팝업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1868"/>
              </p:ext>
            </p:extLst>
          </p:nvPr>
        </p:nvGraphicFramePr>
        <p:xfrm>
          <a:off x="9000565" y="44450"/>
          <a:ext cx="3152540" cy="44001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바코드스캔팝업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권한있음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촬영 및 첨부에 대한 권한이 없는 경우 단말팝업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 찾을 수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 있음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상품상세로 바로 이동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(5/3)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직접 입력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바코드입력팝업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접근권한설정안내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권한을 최초 설정하는 경우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 카메라 권한 설정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허용 안함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직접입력 기능만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398117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권한없음안내 팝업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경우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 카메라 권한 설정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직접입력 기능만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63255"/>
                  </a:ext>
                </a:extLst>
              </a:tr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AS-IS)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접근권한을 체크해서 바코드스캔팝업에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진입여부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결정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TO-BE)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바코드스캔팝업에 진입하여 접근권한 체크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접근권한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최초설정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전 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접근권한설정안내팝업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(2)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접근권한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OFF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상태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권한없음안내 팝업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(3)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98098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1" y="678352"/>
            <a:ext cx="2646664" cy="5730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61543"/>
              </p:ext>
            </p:extLst>
          </p:nvPr>
        </p:nvGraphicFramePr>
        <p:xfrm>
          <a:off x="4373846" y="672422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67808" y="678352"/>
            <a:ext cx="3000942" cy="469709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Dimmed</a:t>
            </a:r>
            <a:endParaRPr lang="ko-KR" altLang="en-US" dirty="0"/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4371710" y="980728"/>
            <a:ext cx="3000942" cy="5417167"/>
          </a:xfrm>
          <a:prstGeom prst="round2SameRect">
            <a:avLst>
              <a:gd name="adj1" fmla="val 6541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71710" y="1314866"/>
            <a:ext cx="3000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바코드 스캔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371710" y="1588784"/>
            <a:ext cx="30009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88803" y="1689612"/>
            <a:ext cx="45719" cy="6403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71710" y="1588784"/>
            <a:ext cx="2997040" cy="44602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8529" y="5949281"/>
            <a:ext cx="2997040" cy="4486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직접 입력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88159" y="2775232"/>
            <a:ext cx="2160240" cy="13738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788159" y="378904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864169" y="3794972"/>
            <a:ext cx="0" cy="35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3698" y="2870090"/>
            <a:ext cx="30009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en-US" altLang="ko-KR" sz="800" b="1" dirty="0" smtClean="0"/>
              <a:t>‘</a:t>
            </a:r>
            <a:r>
              <a:rPr lang="ko-KR" altLang="en-US" sz="800" b="1" dirty="0" smtClean="0"/>
              <a:t>이니스프리몰</a:t>
            </a:r>
            <a:r>
              <a:rPr lang="en-US" altLang="ko-KR" sz="800" b="1" dirty="0" smtClean="0"/>
              <a:t>’</a:t>
            </a:r>
            <a:r>
              <a:rPr lang="ko-KR" altLang="en-US" sz="800" b="1" dirty="0" smtClean="0"/>
              <a:t>이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가</a:t>
            </a:r>
            <a:r>
              <a:rPr lang="en-US" altLang="ko-KR" sz="800" b="1" dirty="0" smtClean="0"/>
              <a:t>) </a:t>
            </a:r>
            <a:r>
              <a:rPr lang="ko-KR" altLang="en-US" sz="800" b="1" dirty="0">
                <a:latin typeface="+mn-ea"/>
              </a:rPr>
              <a:t>카메라에 </a:t>
            </a:r>
            <a:endParaRPr lang="en-US" altLang="ko-KR" sz="800" b="1" dirty="0" smtClean="0">
              <a:latin typeface="+mn-ea"/>
            </a:endParaRPr>
          </a:p>
          <a:p>
            <a:pPr lvl="0" algn="ctr">
              <a:lnSpc>
                <a:spcPts val="1200"/>
              </a:lnSpc>
              <a:defRPr/>
            </a:pPr>
            <a:r>
              <a:rPr lang="ko-KR" altLang="en-US" sz="800" b="1" dirty="0" smtClean="0">
                <a:latin typeface="+mn-ea"/>
              </a:rPr>
              <a:t>접근하려고 </a:t>
            </a:r>
            <a:r>
              <a:rPr lang="ko-KR" altLang="en-US" sz="800" b="1" dirty="0">
                <a:latin typeface="+mn-ea"/>
              </a:rPr>
              <a:t>합니다</a:t>
            </a:r>
            <a:r>
              <a:rPr lang="en-US" altLang="ko-KR" sz="800" b="1" dirty="0">
                <a:latin typeface="+mn-ea"/>
              </a:rPr>
              <a:t>. </a:t>
            </a:r>
          </a:p>
          <a:p>
            <a:pPr lvl="0" algn="ctr">
              <a:lnSpc>
                <a:spcPts val="1200"/>
              </a:lnSpc>
              <a:defRPr/>
            </a:pPr>
            <a:endParaRPr lang="en-US" altLang="ko-KR" sz="800" dirty="0">
              <a:latin typeface="+mn-ea"/>
            </a:endParaRPr>
          </a:p>
          <a:p>
            <a:pPr lvl="0" algn="ctr">
              <a:lnSpc>
                <a:spcPts val="1200"/>
              </a:lnSpc>
              <a:defRPr/>
            </a:pPr>
            <a:r>
              <a:rPr lang="ko-KR" altLang="en-US" sz="700" dirty="0">
                <a:latin typeface="+mn-ea"/>
              </a:rPr>
              <a:t>상품의 포토리뷰 작성 및 바코드 인식을 위해 </a:t>
            </a:r>
            <a:endParaRPr lang="en-US" altLang="ko-KR" sz="700" dirty="0">
              <a:latin typeface="+mn-ea"/>
            </a:endParaRPr>
          </a:p>
          <a:p>
            <a:pPr lvl="0" algn="ctr">
              <a:lnSpc>
                <a:spcPts val="1200"/>
              </a:lnSpc>
              <a:defRPr/>
            </a:pPr>
            <a:r>
              <a:rPr lang="ko-KR" altLang="en-US" sz="700" dirty="0">
                <a:latin typeface="+mn-ea"/>
              </a:rPr>
              <a:t>사진촳영 및 첨부에 대한 권한이 필요합니다</a:t>
            </a:r>
            <a:r>
              <a:rPr lang="en-US" altLang="ko-KR" sz="700" dirty="0">
                <a:latin typeface="+mn-ea"/>
              </a:rPr>
              <a:t>. </a:t>
            </a:r>
            <a:endParaRPr lang="ko-KR" altLang="en-US" sz="700" dirty="0">
              <a:latin typeface="+mn-ea"/>
            </a:endParaRPr>
          </a:p>
          <a:p>
            <a:pPr algn="ctr"/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855181" y="3838925"/>
            <a:ext cx="1093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확인 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7951" y="3838925"/>
            <a:ext cx="106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허용 안함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188234" y="4871480"/>
            <a:ext cx="2160240" cy="137384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92344" y="5885561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10268354" y="5891493"/>
            <a:ext cx="0" cy="35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7883" y="5126601"/>
            <a:ext cx="3000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ko-KR" altLang="en-US" sz="800" b="1" dirty="0" smtClean="0"/>
              <a:t>카메라 권한 요청 </a:t>
            </a:r>
            <a:endParaRPr lang="en-US" altLang="ko-KR" sz="800" dirty="0">
              <a:latin typeface="+mn-ea"/>
            </a:endParaRPr>
          </a:p>
          <a:p>
            <a:pPr lvl="0" algn="ctr">
              <a:lnSpc>
                <a:spcPts val="1200"/>
              </a:lnSpc>
              <a:defRPr/>
            </a:pPr>
            <a:r>
              <a:rPr lang="ko-KR" altLang="en-US" sz="700" dirty="0" smtClean="0">
                <a:latin typeface="+mn-ea"/>
              </a:rPr>
              <a:t>카메라 접근 권한이 없습니다</a:t>
            </a:r>
            <a:r>
              <a:rPr lang="en-US" altLang="ko-KR" sz="700" dirty="0" smtClean="0">
                <a:latin typeface="+mn-ea"/>
              </a:rPr>
              <a:t>. </a:t>
            </a:r>
          </a:p>
          <a:p>
            <a:pPr lvl="0" algn="ctr">
              <a:lnSpc>
                <a:spcPts val="1200"/>
              </a:lnSpc>
              <a:defRPr/>
            </a:pPr>
            <a:r>
              <a:rPr lang="ko-KR" altLang="en-US" sz="700" dirty="0" smtClean="0">
                <a:latin typeface="+mn-ea"/>
              </a:rPr>
              <a:t>권한 승인 후 사용해주세요</a:t>
            </a:r>
            <a:r>
              <a:rPr lang="en-US" altLang="ko-KR" sz="700" dirty="0" smtClean="0">
                <a:latin typeface="+mn-ea"/>
              </a:rPr>
              <a:t>. 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259366" y="5935446"/>
            <a:ext cx="1093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확인 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92136" y="5935446"/>
            <a:ext cx="106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취소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66" y="13450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66" y="58329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14" y="50851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033" y="26481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955" y="37142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113" y="37142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47665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81069"/>
              </p:ext>
            </p:extLst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V0.73 05.03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버코드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검색결과 상품 있음 시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1" y="678352"/>
            <a:ext cx="2646664" cy="57309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바코드스캔팝업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1535"/>
              </p:ext>
            </p:extLst>
          </p:nvPr>
        </p:nvGraphicFramePr>
        <p:xfrm>
          <a:off x="9000565" y="44450"/>
          <a:ext cx="3152540" cy="200376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바코드입력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바코드번호입력창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ASIS)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입력창 비활성화 상태로 팝업 진입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TOBE)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입력창 활성화 상태로 팝업 진입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이상 입력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상품있음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상품상세로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(5/3)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상품없음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상품정보를 찾을 수 없습니다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(1-4)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팝업닫기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398117"/>
                  </a:ext>
                </a:extLst>
              </a:tr>
            </a:tbl>
          </a:graphicData>
        </a:graphic>
      </p:graphicFrame>
      <p:sp>
        <p:nvSpPr>
          <p:cNvPr id="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4928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31149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633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40" y="28942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31149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64815"/>
              </p:ext>
            </p:extLst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V0.73 05.03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버코드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검색결과 상품 있음 시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797564" y="1064366"/>
            <a:ext cx="2981712" cy="5316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쇼핑로그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IN_MO_HOM_01_18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60382" y="1314935"/>
            <a:ext cx="1366079" cy="417181"/>
            <a:chOff x="132988" y="1108114"/>
            <a:chExt cx="1366079" cy="417181"/>
          </a:xfrm>
        </p:grpSpPr>
        <p:sp>
          <p:nvSpPr>
            <p:cNvPr id="5" name="TextBox 4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2988" y="1108114"/>
              <a:ext cx="1217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err="1" smtClean="0">
                  <a:solidFill>
                    <a:srgbClr val="29BC70"/>
                  </a:solidFill>
                </a:rPr>
                <a:t>주소희</a:t>
              </a:r>
              <a:r>
                <a:rPr lang="ko-KR" altLang="en-US" sz="1000" b="1" spc="-150" dirty="0" smtClean="0">
                  <a:solidFill>
                    <a:srgbClr val="29BC70"/>
                  </a:solidFill>
                </a:rPr>
                <a:t> </a:t>
              </a:r>
              <a:r>
                <a:rPr lang="ko-KR" altLang="en-US" sz="1000" b="1" spc="-150" dirty="0" smtClean="0"/>
                <a:t>님의 쇼핑로그</a:t>
              </a:r>
              <a:endParaRPr lang="en-US" altLang="ko-KR" sz="1000" b="1" spc="-150" dirty="0" smtClean="0"/>
            </a:p>
          </p:txBody>
        </p:sp>
      </p:grpSp>
      <p:sp>
        <p:nvSpPr>
          <p:cNvPr id="7" name="타원 6"/>
          <p:cNvSpPr/>
          <p:nvPr/>
        </p:nvSpPr>
        <p:spPr>
          <a:xfrm>
            <a:off x="2021936" y="1357616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쇼핑로그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211722" y="1064366"/>
            <a:ext cx="2984450" cy="5316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294722" y="1314935"/>
            <a:ext cx="1366079" cy="417181"/>
            <a:chOff x="132988" y="1108114"/>
            <a:chExt cx="1366079" cy="417181"/>
          </a:xfrm>
        </p:grpSpPr>
        <p:sp>
          <p:nvSpPr>
            <p:cNvPr id="35" name="TextBox 34"/>
            <p:cNvSpPr txBox="1"/>
            <p:nvPr/>
          </p:nvSpPr>
          <p:spPr>
            <a:xfrm>
              <a:off x="132988" y="1309851"/>
              <a:ext cx="13660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최근 본 제품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/>
                <a:t> </a:t>
              </a:r>
              <a:r>
                <a:rPr lang="ko-KR" altLang="en-US" sz="800" spc="-150" dirty="0" smtClean="0"/>
                <a:t>이벤트</a:t>
              </a:r>
              <a:r>
                <a:rPr lang="en-US" altLang="ko-KR" sz="800" spc="-150" dirty="0" smtClean="0"/>
                <a:t>, </a:t>
              </a:r>
              <a:r>
                <a:rPr lang="ko-KR" altLang="en-US" sz="800" spc="-150" dirty="0" smtClean="0"/>
                <a:t>검색어예요</a:t>
              </a:r>
              <a:r>
                <a:rPr lang="en-US" altLang="ko-KR" sz="800" spc="-150" dirty="0" smtClean="0"/>
                <a:t>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2988" y="1108114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spc="-150" dirty="0" smtClean="0"/>
                <a:t>쇼핑로그</a:t>
              </a:r>
              <a:endParaRPr lang="en-US" altLang="ko-KR" sz="1000" b="1" spc="-150" dirty="0" smtClean="0"/>
            </a:p>
          </p:txBody>
        </p:sp>
      </p:grpSp>
      <p:sp>
        <p:nvSpPr>
          <p:cNvPr id="37" name="타원 36"/>
          <p:cNvSpPr/>
          <p:nvPr/>
        </p:nvSpPr>
        <p:spPr>
          <a:xfrm>
            <a:off x="5884562" y="1357616"/>
            <a:ext cx="123974" cy="12397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7715" y="3752221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pc="-150" dirty="0" smtClean="0"/>
              <a:t>추천키워드</a:t>
            </a:r>
            <a:endParaRPr lang="en-US" altLang="ko-KR" sz="800" b="1" spc="-15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231904" y="2726111"/>
            <a:ext cx="2981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/>
              <a:t>쇼핑로그가 없습니다</a:t>
            </a:r>
            <a:r>
              <a:rPr lang="en-US" altLang="ko-KR" sz="800" spc="-150" dirty="0" smtClean="0"/>
              <a:t>. 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399051" y="4044275"/>
            <a:ext cx="1028294" cy="176794"/>
            <a:chOff x="8850024" y="5758531"/>
            <a:chExt cx="879392" cy="119705"/>
          </a:xfrm>
          <a:solidFill>
            <a:schemeClr val="bg1"/>
          </a:solidFill>
        </p:grpSpPr>
        <p:sp>
          <p:nvSpPr>
            <p:cNvPr id="41" name="모서리가 둥근 직사각형 40"/>
            <p:cNvSpPr/>
            <p:nvPr/>
          </p:nvSpPr>
          <p:spPr>
            <a:xfrm>
              <a:off x="9342461" y="576251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콜라겐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수분보습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454016" y="4043871"/>
            <a:ext cx="1523773" cy="178544"/>
            <a:chOff x="8850024" y="5753102"/>
            <a:chExt cx="1303123" cy="120890"/>
          </a:xfrm>
          <a:solidFill>
            <a:schemeClr val="bg1"/>
          </a:solidFill>
        </p:grpSpPr>
        <p:sp>
          <p:nvSpPr>
            <p:cNvPr id="44" name="모서리가 둥근 직사각형 43"/>
            <p:cNvSpPr/>
            <p:nvPr/>
          </p:nvSpPr>
          <p:spPr>
            <a:xfrm>
              <a:off x="9342461" y="5757351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레티놀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8850024" y="5758531"/>
              <a:ext cx="468218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화산송이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9766192" y="575310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블랙티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401057" y="4297430"/>
            <a:ext cx="2555258" cy="177557"/>
            <a:chOff x="8969308" y="5758531"/>
            <a:chExt cx="2185244" cy="120222"/>
          </a:xfrm>
          <a:solidFill>
            <a:schemeClr val="bg1"/>
          </a:solidFill>
        </p:grpSpPr>
        <p:sp>
          <p:nvSpPr>
            <p:cNvPr id="48" name="모서리가 둥근 직사각형 47"/>
            <p:cNvSpPr/>
            <p:nvPr/>
          </p:nvSpPr>
          <p:spPr>
            <a:xfrm>
              <a:off x="9342457" y="5762512"/>
              <a:ext cx="386955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레티놀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8969308" y="5758531"/>
              <a:ext cx="348934" cy="115461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립밤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9753627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공병수거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240288" y="5763028"/>
              <a:ext cx="464740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톤업크림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10726948" y="5762512"/>
              <a:ext cx="427604" cy="115725"/>
            </a:xfrm>
            <a:prstGeom prst="roundRect">
              <a:avLst>
                <a:gd name="adj" fmla="val 50000"/>
              </a:avLst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#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선크림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6096172" y="2717820"/>
            <a:ext cx="193693" cy="19369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21172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2555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쇼핑로그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4110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130" y="764704"/>
            <a:ext cx="622595" cy="243314"/>
          </a:xfrm>
          <a:prstGeom prst="rect">
            <a:avLst/>
          </a:prstGeom>
        </p:spPr>
      </p:pic>
      <p:cxnSp>
        <p:nvCxnSpPr>
          <p:cNvPr id="97" name="직선 연결선 96"/>
          <p:cNvCxnSpPr/>
          <p:nvPr/>
        </p:nvCxnSpPr>
        <p:spPr>
          <a:xfrm>
            <a:off x="1206590" y="2117089"/>
            <a:ext cx="0" cy="42642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002410" y="1929673"/>
            <a:ext cx="410423" cy="511373"/>
            <a:chOff x="3210606" y="2499649"/>
            <a:chExt cx="1173569" cy="819102"/>
          </a:xfrm>
        </p:grpSpPr>
        <p:sp>
          <p:nvSpPr>
            <p:cNvPr id="102" name="직사각형 101"/>
            <p:cNvSpPr/>
            <p:nvPr/>
          </p:nvSpPr>
          <p:spPr>
            <a:xfrm>
              <a:off x="3210606" y="2499649"/>
              <a:ext cx="1173569" cy="819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3210606" y="2499649"/>
              <a:ext cx="1163552" cy="8191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V="1">
              <a:off x="3210606" y="2505732"/>
              <a:ext cx="1146969" cy="813019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1005238" y="3292505"/>
            <a:ext cx="946606" cy="369765"/>
            <a:chOff x="277844" y="2511271"/>
            <a:chExt cx="946606" cy="369765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77844" y="2511271"/>
              <a:ext cx="369765" cy="369765"/>
              <a:chOff x="236351" y="2620705"/>
              <a:chExt cx="369765" cy="369765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236351" y="2620705"/>
                <a:ext cx="369765" cy="3697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9" name="Picture 2" descr="icon_main2_fixed_search.png (100×100)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6" y="2671525"/>
                <a:ext cx="258520" cy="25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" name="TextBox 106"/>
            <p:cNvSpPr txBox="1"/>
            <p:nvPr/>
          </p:nvSpPr>
          <p:spPr>
            <a:xfrm>
              <a:off x="732007" y="260142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그린티</a:t>
              </a:r>
              <a:endParaRPr lang="ko-KR" altLang="en-US" sz="800" dirty="0"/>
            </a:p>
          </p:txBody>
        </p:sp>
      </p:grpSp>
      <p:sp>
        <p:nvSpPr>
          <p:cNvPr id="110" name="모서리가 둥근 직사각형 109"/>
          <p:cNvSpPr/>
          <p:nvPr/>
        </p:nvSpPr>
        <p:spPr>
          <a:xfrm>
            <a:off x="2624464" y="3405659"/>
            <a:ext cx="535615" cy="124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963107" y="2714561"/>
            <a:ext cx="2602837" cy="360728"/>
            <a:chOff x="955973" y="2932790"/>
            <a:chExt cx="2602837" cy="360728"/>
          </a:xfrm>
        </p:grpSpPr>
        <p:grpSp>
          <p:nvGrpSpPr>
            <p:cNvPr id="113" name="그룹 112"/>
            <p:cNvGrpSpPr/>
            <p:nvPr/>
          </p:nvGrpSpPr>
          <p:grpSpPr>
            <a:xfrm>
              <a:off x="962816" y="2955535"/>
              <a:ext cx="2595994" cy="337983"/>
              <a:chOff x="388753" y="3303716"/>
              <a:chExt cx="2595994" cy="337983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/>
              <p:cNvSpPr txBox="1"/>
              <p:nvPr/>
            </p:nvSpPr>
            <p:spPr>
              <a:xfrm>
                <a:off x="886096" y="3373707"/>
                <a:ext cx="20986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 smtClean="0"/>
                  <a:t>신한카드 </a:t>
                </a:r>
                <a:r>
                  <a:rPr lang="en-US" altLang="ko-KR" sz="800" spc="-150" dirty="0" smtClean="0"/>
                  <a:t>X </a:t>
                </a:r>
                <a:r>
                  <a:rPr lang="ko-KR" altLang="en-US" sz="800" spc="-150" dirty="0" smtClean="0"/>
                  <a:t>뷰티포인트 </a:t>
                </a:r>
                <a:r>
                  <a:rPr lang="en-US" altLang="ko-KR" sz="800" spc="-150" dirty="0" smtClean="0"/>
                  <a:t>3</a:t>
                </a:r>
                <a:r>
                  <a:rPr lang="ko-KR" altLang="en-US" sz="800" spc="-150" dirty="0" smtClean="0"/>
                  <a:t>만원 이상 결제 시 </a:t>
                </a:r>
                <a:r>
                  <a:rPr lang="en-US" altLang="ko-KR" sz="800" spc="-150" dirty="0"/>
                  <a:t> </a:t>
                </a:r>
                <a:r>
                  <a:rPr lang="ko-KR" altLang="en-US" sz="800" spc="-150" dirty="0" smtClean="0"/>
                  <a:t>최대 </a:t>
                </a:r>
                <a:r>
                  <a:rPr lang="en-US" altLang="ko-KR" sz="800" spc="-150" dirty="0" smtClean="0"/>
                  <a:t>1</a:t>
                </a:r>
                <a:r>
                  <a:rPr lang="ko-KR" altLang="en-US" sz="800" spc="-150" dirty="0" smtClean="0"/>
                  <a:t>만</a:t>
                </a:r>
                <a:r>
                  <a:rPr lang="en-US" altLang="ko-KR" sz="800" spc="-150" dirty="0" smtClean="0"/>
                  <a:t>…</a:t>
                </a:r>
              </a:p>
            </p:txBody>
          </p:sp>
        </p:grpSp>
        <p:grpSp>
          <p:nvGrpSpPr>
            <p:cNvPr id="11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973" y="2932790"/>
              <a:ext cx="504186" cy="360728"/>
              <a:chOff x="508000" y="1335094"/>
              <a:chExt cx="1008112" cy="1070018"/>
            </a:xfrm>
            <a:solidFill>
              <a:srgbClr val="FFFFFF"/>
            </a:solidFill>
          </p:grpSpPr>
          <p:sp>
            <p:nvSpPr>
              <p:cNvPr id="11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969950" y="1907775"/>
            <a:ext cx="2584462" cy="540651"/>
            <a:chOff x="962816" y="2126004"/>
            <a:chExt cx="2584462" cy="540651"/>
          </a:xfrm>
        </p:grpSpPr>
        <p:sp>
          <p:nvSpPr>
            <p:cNvPr id="124" name="TextBox 123"/>
            <p:cNvSpPr txBox="1"/>
            <p:nvPr/>
          </p:nvSpPr>
          <p:spPr>
            <a:xfrm>
              <a:off x="1446371" y="2126004"/>
              <a:ext cx="2100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BEST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| </a:t>
              </a:r>
              <a:r>
                <a:rPr lang="ko-KR" altLang="en-US" sz="800" spc="-150" dirty="0" smtClean="0"/>
                <a:t>제품명은 최대 한 줄까지 노출합니다 길 어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53956" y="230920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7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1538950" y="2524645"/>
              <a:ext cx="936542" cy="122848"/>
              <a:chOff x="4729774" y="1916642"/>
              <a:chExt cx="1030197" cy="148646"/>
            </a:xfrm>
          </p:grpSpPr>
          <p:sp>
            <p:nvSpPr>
              <p:cNvPr id="133" name="직사각형 132"/>
              <p:cNvSpPr/>
              <p:nvPr/>
            </p:nvSpPr>
            <p:spPr>
              <a:xfrm>
                <a:off x="4729774" y="1930005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1+1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087995" y="1916642"/>
                <a:ext cx="671976" cy="148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/>
                  <a:t>뷰티포인트 전용</a:t>
                </a:r>
                <a:endParaRPr lang="ko-KR" altLang="en-US" sz="600" dirty="0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2268560" y="2342755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pic>
          <p:nvPicPr>
            <p:cNvPr id="128" name="Picture 8" descr="active, favorite, heart, like, love, romantic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020" y="2507836"/>
              <a:ext cx="139658" cy="1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816" y="2138017"/>
              <a:ext cx="501351" cy="528638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3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5" name="TextBox 134"/>
          <p:cNvSpPr txBox="1"/>
          <p:nvPr/>
        </p:nvSpPr>
        <p:spPr>
          <a:xfrm>
            <a:off x="3190807" y="3135846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spc="-15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일전 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15524" y="1724104"/>
            <a:ext cx="3385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오늘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963107" y="4700074"/>
            <a:ext cx="2503451" cy="360728"/>
            <a:chOff x="955973" y="2932790"/>
            <a:chExt cx="2503451" cy="36072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962816" y="2955535"/>
              <a:ext cx="2496608" cy="337983"/>
              <a:chOff x="388753" y="3303716"/>
              <a:chExt cx="2496608" cy="337983"/>
            </a:xfrm>
          </p:grpSpPr>
          <p:grpSp>
            <p:nvGrpSpPr>
              <p:cNvPr id="156" name="그룹 155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159" name="직선 연결선 158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TextBox 156"/>
              <p:cNvSpPr txBox="1"/>
              <p:nvPr/>
            </p:nvSpPr>
            <p:spPr>
              <a:xfrm>
                <a:off x="886096" y="3373707"/>
                <a:ext cx="199926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 smtClean="0"/>
                  <a:t>텍스트는 최대 한줄로 노출합니다</a:t>
                </a:r>
                <a:r>
                  <a:rPr lang="en-US" altLang="ko-KR" sz="800" spc="-150" dirty="0" smtClean="0"/>
                  <a:t>. </a:t>
                </a:r>
                <a:r>
                  <a:rPr lang="ko-KR" altLang="en-US" sz="800" spc="-150" dirty="0" smtClean="0"/>
                  <a:t>텍스트는 최대 </a:t>
                </a:r>
                <a:r>
                  <a:rPr lang="en-US" altLang="ko-KR" sz="800" spc="-150" dirty="0" smtClean="0"/>
                  <a:t>…</a:t>
                </a:r>
              </a:p>
            </p:txBody>
          </p:sp>
        </p:grpSp>
        <p:grpSp>
          <p:nvGrpSpPr>
            <p:cNvPr id="1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973" y="2932790"/>
              <a:ext cx="504186" cy="360728"/>
              <a:chOff x="508000" y="1335094"/>
              <a:chExt cx="1008112" cy="1070018"/>
            </a:xfrm>
            <a:solidFill>
              <a:srgbClr val="FFFFFF"/>
            </a:solidFill>
          </p:grpSpPr>
          <p:sp>
            <p:nvSpPr>
              <p:cNvPr id="1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3" name="TextBox 172"/>
          <p:cNvSpPr txBox="1"/>
          <p:nvPr/>
        </p:nvSpPr>
        <p:spPr>
          <a:xfrm>
            <a:off x="3185067" y="3709617"/>
            <a:ext cx="369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spc="-15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700" spc="-150" dirty="0" smtClean="0">
                <a:solidFill>
                  <a:schemeClr val="bg1">
                    <a:lumMod val="50000"/>
                  </a:schemeClr>
                </a:solidFill>
              </a:rPr>
              <a:t>일전</a:t>
            </a:r>
            <a:endParaRPr lang="en-US" altLang="ko-KR" sz="700" spc="-1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963107" y="5293651"/>
            <a:ext cx="2521085" cy="360728"/>
            <a:chOff x="955973" y="2932790"/>
            <a:chExt cx="2521085" cy="360728"/>
          </a:xfrm>
        </p:grpSpPr>
        <p:grpSp>
          <p:nvGrpSpPr>
            <p:cNvPr id="176" name="그룹 175"/>
            <p:cNvGrpSpPr/>
            <p:nvPr/>
          </p:nvGrpSpPr>
          <p:grpSpPr>
            <a:xfrm>
              <a:off x="962816" y="2955535"/>
              <a:ext cx="2514242" cy="337983"/>
              <a:chOff x="388753" y="3303716"/>
              <a:chExt cx="2514242" cy="337983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388753" y="3303716"/>
                <a:ext cx="484246" cy="337983"/>
                <a:chOff x="3619450" y="3087570"/>
                <a:chExt cx="3175214" cy="2134677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3619450" y="3087570"/>
                  <a:ext cx="3175214" cy="21346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cxnSp>
              <p:nvCxnSpPr>
                <p:cNvPr id="184" name="직선 연결선 183"/>
                <p:cNvCxnSpPr/>
                <p:nvPr/>
              </p:nvCxnSpPr>
              <p:spPr>
                <a:xfrm>
                  <a:off x="3619450" y="3087570"/>
                  <a:ext cx="3148113" cy="2134677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/>
                <p:cNvCxnSpPr/>
                <p:nvPr/>
              </p:nvCxnSpPr>
              <p:spPr>
                <a:xfrm flipV="1">
                  <a:off x="3619450" y="3103424"/>
                  <a:ext cx="3103244" cy="2118823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TextBox 181"/>
              <p:cNvSpPr txBox="1"/>
              <p:nvPr/>
            </p:nvSpPr>
            <p:spPr>
              <a:xfrm>
                <a:off x="886096" y="3373707"/>
                <a:ext cx="20168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pc="-150" dirty="0"/>
                  <a:t>텍스트는 최대 한줄로 노출합니다</a:t>
                </a:r>
                <a:r>
                  <a:rPr lang="en-US" altLang="ko-KR" sz="800" spc="-150" dirty="0"/>
                  <a:t>. </a:t>
                </a:r>
                <a:r>
                  <a:rPr lang="ko-KR" altLang="en-US" sz="800" spc="-150" dirty="0"/>
                  <a:t>텍스트는 최대 </a:t>
                </a:r>
                <a:r>
                  <a:rPr lang="en-US" altLang="ko-KR" sz="800" spc="-150" dirty="0"/>
                  <a:t>…</a:t>
                </a:r>
              </a:p>
            </p:txBody>
          </p:sp>
        </p:grpSp>
        <p:grpSp>
          <p:nvGrpSpPr>
            <p:cNvPr id="17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973" y="2932790"/>
              <a:ext cx="504186" cy="360728"/>
              <a:chOff x="508000" y="1335094"/>
              <a:chExt cx="1008112" cy="1070018"/>
            </a:xfrm>
            <a:solidFill>
              <a:srgbClr val="FFFFFF"/>
            </a:solidFill>
          </p:grpSpPr>
          <p:sp>
            <p:nvSpPr>
              <p:cNvPr id="17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35094"/>
                <a:ext cx="1008112" cy="1070018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7" name="그룹 186"/>
          <p:cNvGrpSpPr/>
          <p:nvPr/>
        </p:nvGrpSpPr>
        <p:grpSpPr>
          <a:xfrm>
            <a:off x="969950" y="3927430"/>
            <a:ext cx="2584462" cy="540651"/>
            <a:chOff x="962816" y="2126004"/>
            <a:chExt cx="2584462" cy="540651"/>
          </a:xfrm>
        </p:grpSpPr>
        <p:sp>
          <p:nvSpPr>
            <p:cNvPr id="188" name="TextBox 187"/>
            <p:cNvSpPr txBox="1"/>
            <p:nvPr/>
          </p:nvSpPr>
          <p:spPr>
            <a:xfrm>
              <a:off x="1446371" y="2126004"/>
              <a:ext cx="2100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BEST</a:t>
              </a:r>
              <a:r>
                <a:rPr lang="en-US" altLang="ko-KR" sz="800" dirty="0" smtClean="0"/>
                <a:t> </a:t>
              </a:r>
              <a:r>
                <a:rPr lang="en-US" altLang="ko-KR" sz="800" dirty="0"/>
                <a:t>| </a:t>
              </a:r>
              <a:r>
                <a:rPr lang="ko-KR" altLang="en-US" sz="800" spc="-150" dirty="0" smtClean="0"/>
                <a:t>제품명은 최대 한 줄까지 노출합니다 길 어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453956" y="2309201"/>
              <a:ext cx="8819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/>
                <a:t>37,000</a:t>
              </a:r>
              <a:r>
                <a:rPr lang="ko-KR" altLang="en-US" sz="900" b="1" dirty="0" smtClean="0"/>
                <a:t>원</a:t>
              </a:r>
              <a:r>
                <a:rPr lang="en-US" altLang="ko-KR" sz="900" b="1" dirty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30%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1538950" y="2524645"/>
              <a:ext cx="936542" cy="122848"/>
              <a:chOff x="4729774" y="1916642"/>
              <a:chExt cx="1030197" cy="148646"/>
            </a:xfrm>
          </p:grpSpPr>
          <p:sp>
            <p:nvSpPr>
              <p:cNvPr id="197" name="직사각형 196"/>
              <p:cNvSpPr/>
              <p:nvPr/>
            </p:nvSpPr>
            <p:spPr>
              <a:xfrm>
                <a:off x="4729774" y="1930005"/>
                <a:ext cx="313482" cy="124498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1+1</a:t>
                </a:r>
                <a:endPara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5087995" y="1916642"/>
                <a:ext cx="671976" cy="1486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600" dirty="0" smtClean="0"/>
                  <a:t>뷰티포인트 전용</a:t>
                </a:r>
                <a:endParaRPr lang="ko-KR" altLang="en-US" sz="600" dirty="0"/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2203780" y="2335318"/>
              <a:ext cx="57419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 smtClean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 smtClean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  <p:pic>
          <p:nvPicPr>
            <p:cNvPr id="192" name="Picture 8" descr="active, favorite, heart, like, love, romantic 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6020" y="2507836"/>
              <a:ext cx="139658" cy="139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816" y="2138017"/>
              <a:ext cx="501351" cy="528638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9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9" name="직사각형 198"/>
          <p:cNvSpPr/>
          <p:nvPr/>
        </p:nvSpPr>
        <p:spPr>
          <a:xfrm>
            <a:off x="797564" y="5960224"/>
            <a:ext cx="2969429" cy="42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연결선 199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3598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51599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9599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7600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600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4" name="표 22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68334"/>
              </p:ext>
            </p:extLst>
          </p:nvPr>
        </p:nvGraphicFramePr>
        <p:xfrm>
          <a:off x="9000565" y="44450"/>
          <a:ext cx="3152540" cy="5441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쇼핑로그 영역 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(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로그인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쇼핑로그있음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)</a:t>
                      </a: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="1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** AS-IS</a:t>
                      </a:r>
                      <a:r>
                        <a:rPr lang="en-US" altLang="ko-KR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팝업에서 </a:t>
                      </a:r>
                      <a:r>
                        <a:rPr lang="en-US" altLang="ko-KR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TO-BE </a:t>
                      </a:r>
                      <a:r>
                        <a:rPr lang="ko-KR" altLang="en-US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페이지로 변경 </a:t>
                      </a:r>
                      <a:r>
                        <a:rPr lang="en-US" altLang="ko-KR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**</a:t>
                      </a:r>
                      <a:endParaRPr lang="en-US" altLang="ko-KR" sz="800" b="1" i="1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로그인여부와 관계없이 최근 </a:t>
                      </a:r>
                      <a:r>
                        <a:rPr lang="en-US" altLang="ko-KR" sz="800" dirty="0" smtClean="0">
                          <a:latin typeface="+mn-ea"/>
                        </a:rPr>
                        <a:t>30</a:t>
                      </a:r>
                      <a:r>
                        <a:rPr lang="ko-KR" altLang="en-US" sz="800" dirty="0" smtClean="0">
                          <a:latin typeface="+mn-ea"/>
                        </a:rPr>
                        <a:t>일간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</a:rPr>
                        <a:t>쇼핑로그가 있는 고객에게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최신순으로</a:t>
                      </a:r>
                      <a:r>
                        <a:rPr lang="ko-KR" altLang="en-US" sz="800" dirty="0" smtClean="0">
                          <a:latin typeface="+mn-ea"/>
                        </a:rPr>
                        <a:t> 로그 노출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100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)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로그없음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</a:rPr>
                        <a:t>추천키워드 노출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┖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로그있음</a:t>
                      </a:r>
                      <a:r>
                        <a:rPr lang="ko-KR" altLang="en-US" sz="800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</a:rPr>
                        <a:t>현재 페이지 화면 참고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*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동채널에서는 로그인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i="1" dirty="0" err="1" smtClean="0">
                          <a:solidFill>
                            <a:srgbClr val="C00000"/>
                          </a:solidFill>
                          <a:latin typeface="+mn-ea"/>
                        </a:rPr>
                        <a:t>아웃여부와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 관계없이 최근 </a:t>
                      </a: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30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일 로그 저장하여 노출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로그아웃상태에서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</a:rPr>
                        <a:t>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 시 로그인전 탐색제품 저장</a:t>
                      </a:r>
                      <a:endParaRPr lang="en-US" altLang="ko-KR" sz="800" i="1" baseline="0" dirty="0" smtClean="0">
                        <a:solidFill>
                          <a:srgbClr val="C00000"/>
                        </a:solidFill>
                        <a:latin typeface="+mn-ea"/>
                        <a:sym typeface="Wingdings" panose="05000000000000000000" pitchFamily="2" charset="2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i="1" dirty="0" smtClean="0">
                          <a:solidFill>
                            <a:srgbClr val="C00000"/>
                          </a:solidFill>
                          <a:latin typeface="+mn-ea"/>
                        </a:rPr>
                        <a:t>Ex.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로그인상태에서 제품 탐색 </a:t>
                      </a:r>
                      <a:r>
                        <a:rPr lang="en-US" altLang="ko-KR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i="1" baseline="0" dirty="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로그아웃 시 로그인 탐색제품 저장</a:t>
                      </a:r>
                      <a:endParaRPr lang="en-US" altLang="ko-KR" sz="800" i="1" dirty="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1-1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타이틀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로그인 </a:t>
                      </a:r>
                      <a:r>
                        <a:rPr lang="en-US" altLang="ko-KR" sz="800" dirty="0" smtClean="0">
                          <a:latin typeface="+mn-ea"/>
                        </a:rPr>
                        <a:t>: $</a:t>
                      </a:r>
                      <a:r>
                        <a:rPr lang="ko-KR" altLang="en-US" sz="800" dirty="0" smtClean="0">
                          <a:latin typeface="+mn-ea"/>
                        </a:rPr>
                        <a:t>성을 제외한 고객명</a:t>
                      </a:r>
                      <a:r>
                        <a:rPr lang="en-US" altLang="ko-KR" sz="800" dirty="0" smtClean="0">
                          <a:latin typeface="+mn-ea"/>
                        </a:rPr>
                        <a:t>$</a:t>
                      </a:r>
                      <a:r>
                        <a:rPr lang="ko-KR" altLang="en-US" sz="800" dirty="0" smtClean="0">
                          <a:latin typeface="+mn-ea"/>
                        </a:rPr>
                        <a:t>님의 쇼핑로그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미로그인 </a:t>
                      </a:r>
                      <a:r>
                        <a:rPr lang="en-US" altLang="ko-KR" sz="800" dirty="0" smtClean="0"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</a:rPr>
                        <a:t>쇼핑로그 </a:t>
                      </a:r>
                      <a:r>
                        <a:rPr lang="en-US" altLang="ko-KR" sz="800" dirty="0" smtClean="0">
                          <a:latin typeface="+mn-ea"/>
                        </a:rPr>
                        <a:t>(1-7) </a:t>
                      </a: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1-2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쇼핑로그 툴팁 아이콘 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탭시 화면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딤</a:t>
                      </a:r>
                      <a:r>
                        <a:rPr lang="ko-KR" altLang="en-US" sz="800" dirty="0" smtClean="0">
                          <a:latin typeface="+mn-ea"/>
                        </a:rPr>
                        <a:t> 처리 후 </a:t>
                      </a:r>
                      <a:r>
                        <a:rPr lang="ko-KR" altLang="en-US" sz="800" dirty="0" err="1" smtClean="0">
                          <a:latin typeface="+mn-ea"/>
                        </a:rPr>
                        <a:t>쇼핑로그안내툴팁</a:t>
                      </a:r>
                      <a:r>
                        <a:rPr lang="ko-KR" altLang="en-US" sz="800" dirty="0" smtClean="0">
                          <a:latin typeface="+mn-ea"/>
                        </a:rPr>
                        <a:t> 노출 </a:t>
                      </a:r>
                      <a:r>
                        <a:rPr lang="en-US" altLang="ko-KR" sz="800" dirty="0" smtClean="0">
                          <a:latin typeface="+mn-ea"/>
                        </a:rPr>
                        <a:t>(3-8)</a:t>
                      </a: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1-3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상품상세 조회 케이스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탭시 해당 상품상세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0" lvl="0" indent="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- </a:t>
                      </a:r>
                      <a:r>
                        <a:rPr lang="ko-KR" altLang="en-US" sz="800" b="0" dirty="0" err="1" smtClean="0">
                          <a:latin typeface="+mn-ea"/>
                        </a:rPr>
                        <a:t>노출정보</a:t>
                      </a:r>
                      <a:r>
                        <a:rPr lang="ko-KR" altLang="en-US" sz="800" b="0" dirty="0" smtClean="0"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latin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제품명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이미지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정가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할인율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마크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1, </a:t>
                      </a:r>
                      <a:r>
                        <a:rPr lang="ko-KR" altLang="en-US" sz="800" b="0" baseline="0" dirty="0" smtClean="0">
                          <a:latin typeface="+mn-ea"/>
                        </a:rPr>
                        <a:t>마크</a:t>
                      </a:r>
                      <a:r>
                        <a:rPr lang="en-US" altLang="ko-KR" sz="800" b="0" baseline="0" dirty="0" smtClean="0">
                          <a:latin typeface="+mn-ea"/>
                        </a:rPr>
                        <a:t>2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한줄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말줄임처리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NEW,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베스트는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제품명앞에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신제품이면서 베스트인 경우에는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800" b="1" i="1" dirty="0" smtClean="0">
                          <a:solidFill>
                            <a:srgbClr val="0000FF"/>
                          </a:solidFill>
                          <a:latin typeface="+mn-ea"/>
                        </a:rPr>
                        <a:t>*</a:t>
                      </a:r>
                      <a:r>
                        <a:rPr lang="en-US" altLang="ko-KR" sz="800" b="1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i="1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그 외 정의는 포미 기획서 참고</a:t>
                      </a:r>
                      <a:endParaRPr lang="en-US" altLang="ko-KR" sz="800" b="0" i="1" dirty="0" smtClean="0">
                        <a:solidFill>
                          <a:srgbClr val="0000FF"/>
                        </a:solidFill>
                        <a:latin typeface="+mn-ea"/>
                      </a:endParaRP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1-4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이벤트상세 조회 케이스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+mn-ea"/>
                        </a:rPr>
                        <a:t>탭시 해당 이벤트 상세 페이지로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</a:rPr>
                        <a:t>종료된 이벤트의경우 이벤트 탭으로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1-5 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검색어 조회 케이스 </a:t>
                      </a:r>
                      <a:endParaRPr lang="en-US" altLang="ko-KR" sz="800" b="1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+mn-ea"/>
                        </a:rPr>
                        <a:t>탭시 해당 검색어 검색결과 페이지로 이동 </a:t>
                      </a:r>
                      <a:endParaRPr lang="en-US" altLang="ko-KR" sz="800" dirty="0" smtClean="0">
                        <a:latin typeface="+mn-ea"/>
                      </a:endParaRPr>
                    </a:p>
                    <a:p>
                      <a:pPr marL="171450" lvl="0" indent="-171450" defTabSz="844083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800" b="1" dirty="0" smtClean="0">
                          <a:latin typeface="+mn-ea"/>
                        </a:rPr>
                        <a:t>1-8</a:t>
                      </a:r>
                      <a:r>
                        <a:rPr lang="en-US" altLang="ko-KR" sz="800" b="1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b="1" baseline="0" dirty="0" err="1" smtClean="0">
                          <a:latin typeface="+mn-ea"/>
                        </a:rPr>
                        <a:t>추천키워드</a:t>
                      </a:r>
                      <a:endParaRPr lang="en-US" altLang="ko-KR" sz="800" b="1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관리자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: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 전시관리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&gt; </a:t>
                      </a:r>
                      <a:r>
                        <a:rPr lang="ko-KR" altLang="en-US" sz="800" baseline="0" dirty="0" err="1" smtClean="0">
                          <a:latin typeface="+mn-ea"/>
                        </a:rPr>
                        <a:t>검색어관리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키워드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개는 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8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자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최대 </a:t>
                      </a:r>
                      <a:r>
                        <a:rPr lang="en-US" altLang="ko-KR" sz="800" baseline="0" dirty="0" smtClean="0">
                          <a:latin typeface="+mn-ea"/>
                        </a:rPr>
                        <a:t>10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개 키워드가 관리자 지정순으로 노출</a:t>
                      </a:r>
                      <a:endParaRPr lang="en-US" altLang="ko-KR" sz="800" baseline="0" dirty="0" smtClean="0">
                        <a:latin typeface="+mn-ea"/>
                      </a:endParaRPr>
                    </a:p>
                    <a:p>
                      <a:pPr lvl="0" defTabSz="844083">
                        <a:lnSpc>
                          <a:spcPts val="1200"/>
                        </a:lnSpc>
                        <a:defRPr/>
                      </a:pPr>
                      <a:r>
                        <a:rPr lang="en-US" altLang="ko-KR" sz="800" baseline="0" dirty="0" smtClean="0">
                          <a:latin typeface="+mn-ea"/>
                        </a:rPr>
                        <a:t> - </a:t>
                      </a:r>
                      <a:r>
                        <a:rPr lang="ko-KR" altLang="en-US" sz="800" baseline="0" dirty="0" smtClean="0">
                          <a:latin typeface="+mn-ea"/>
                        </a:rPr>
                        <a:t>탭시 해당 키워드로 검색한 검색 결과 화면으로 이동</a:t>
                      </a:r>
                      <a:endParaRPr lang="en-US" altLang="ko-KR" sz="800" dirty="0" smtClean="0">
                        <a:latin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2546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928" y="125466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9099820" y="5293651"/>
            <a:ext cx="2709287" cy="137049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0" name="TextBox 229"/>
          <p:cNvSpPr txBox="1"/>
          <p:nvPr/>
        </p:nvSpPr>
        <p:spPr>
          <a:xfrm>
            <a:off x="9134477" y="5758128"/>
            <a:ext cx="2638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로그인을 하신 고객님들은</a:t>
            </a:r>
            <a:r>
              <a:rPr lang="ko-KR" altLang="en-US" sz="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/>
              <a:t>30</a:t>
            </a:r>
            <a:r>
              <a:rPr lang="ko-KR" altLang="en-US" sz="800" dirty="0"/>
              <a:t>일동안 조회한 최대 </a:t>
            </a:r>
            <a:r>
              <a:rPr lang="en-US" altLang="ko-KR" sz="800" dirty="0"/>
              <a:t>100</a:t>
            </a:r>
            <a:r>
              <a:rPr lang="ko-KR" altLang="en-US" sz="800" dirty="0" smtClean="0"/>
              <a:t>개까지의 쇼핑로그를 확인하실 수 있습니다</a:t>
            </a:r>
            <a:r>
              <a:rPr lang="en-US" altLang="ko-KR" sz="800" dirty="0" smtClean="0"/>
              <a:t>.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판매 종료된 제품이나 종료된 이벤트는 쇼핑로그에서 </a:t>
            </a:r>
            <a:r>
              <a:rPr lang="ko-KR" altLang="en-US" sz="800" dirty="0" smtClean="0"/>
              <a:t>자동으로 삭제됩니다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9145260" y="5342111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쇼핑로그 안내</a:t>
            </a:r>
            <a:endParaRPr lang="ko-KR" altLang="en-US" sz="900" b="1" dirty="0"/>
          </a:p>
        </p:txBody>
      </p:sp>
      <p:sp>
        <p:nvSpPr>
          <p:cNvPr id="232" name="직사각형 231"/>
          <p:cNvSpPr/>
          <p:nvPr/>
        </p:nvSpPr>
        <p:spPr>
          <a:xfrm>
            <a:off x="11509179" y="5302907"/>
            <a:ext cx="2728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latin typeface="+mn-ea"/>
              </a:rPr>
              <a:t>⨉</a:t>
            </a:r>
            <a:endParaRPr lang="ko-KR" altLang="en-US" sz="900" b="1" dirty="0"/>
          </a:p>
        </p:txBody>
      </p:sp>
      <p:sp>
        <p:nvSpPr>
          <p:cNvPr id="2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540" y="52147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63" y="18681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45" y="2807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45" y="33145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353" y="16609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3822" y="56695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181" y="12909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368" y="38949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218772" y="5960224"/>
            <a:ext cx="2969429" cy="42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/>
          <p:nvPr/>
        </p:nvCxnSpPr>
        <p:spPr>
          <a:xfrm>
            <a:off x="5198590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5198590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5719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4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37199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51720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09721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7721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5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42522"/>
              </p:ext>
            </p:extLst>
          </p:nvPr>
        </p:nvGraphicFramePr>
        <p:xfrm>
          <a:off x="10293887" y="-6194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V0.72 04.17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로그아웃 로그 저장 정의 추가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cxnSp>
        <p:nvCxnSpPr>
          <p:cNvPr id="229" name="직선 연결선 228"/>
          <p:cNvCxnSpPr/>
          <p:nvPr/>
        </p:nvCxnSpPr>
        <p:spPr>
          <a:xfrm>
            <a:off x="9099820" y="5600180"/>
            <a:ext cx="267273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0018"/>
              </p:ext>
            </p:extLst>
          </p:nvPr>
        </p:nvGraphicFramePr>
        <p:xfrm>
          <a:off x="204138" y="1772816"/>
          <a:ext cx="11759337" cy="2410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0936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39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전체메뉴 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  </a:t>
                      </a:r>
                      <a:r>
                        <a:rPr lang="ko-KR" altLang="en-US" sz="800" b="1" spc="0" baseline="0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바코드검색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case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device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전체메뉴 </a:t>
                      </a: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바코드 아이콘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권한 최초 설정 전 바코드 아이콘 탭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카메라에 접근하려고 합니다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상품의 포토리뷰 작성 및 바코드 인식을 위해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사진촳영 및 첨부에 대한 권한이 필요합니다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onfirm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단말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이니스프리몰앱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카메라 권한 설정 페이지로 이동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49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전체메뉴 </a:t>
                      </a: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onfirm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허용안함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팝업닫기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바코드스캔팝업 내 바코드직접입력 기능만 사용 가능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600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전체메뉴 </a:t>
                      </a: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바코드 아이콘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카메라 접근 권한 </a:t>
                      </a:r>
                      <a:r>
                        <a:rPr lang="en-US" altLang="ko-KR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상태에서 바코드 아이콘 탭 시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권한 요청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카메라 접근 권한이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 승인 후 사용해주세요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onfirm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단말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이니스프리몰앱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effectLst/>
                          <a:latin typeface="+mn-ea"/>
                          <a:ea typeface="+mn-ea"/>
                        </a:rPr>
                        <a:t>카메라 권한 설정 페이지로 이동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096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전체메뉴 </a:t>
                      </a: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onfirm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팝업닫기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바코드스캔팝업 내 바코드직접입력 기능만 사용 가능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70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881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spc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8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075"/>
                  </a:ext>
                </a:extLst>
              </a:tr>
            </a:tbl>
          </a:graphicData>
        </a:graphic>
      </p:graphicFrame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5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제품상세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8011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베스트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567646" y="1124744"/>
          <a:ext cx="1260000" cy="5529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25717"/>
              </p:ext>
            </p:extLst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18059"/>
              </p:ext>
            </p:extLst>
          </p:nvPr>
        </p:nvGraphicFramePr>
        <p:xfrm>
          <a:off x="776304" y="5589240"/>
          <a:ext cx="1260000" cy="520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76304" y="1108249"/>
            <a:ext cx="1260000" cy="2678319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95080" y="1124744"/>
            <a:ext cx="1260000" cy="242976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4"/>
            <a:ext cx="1260000" cy="552921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76304" y="605736"/>
            <a:ext cx="1260000" cy="3338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7011" y="5589240"/>
            <a:ext cx="1260000" cy="52009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76325"/>
              </p:ext>
            </p:extLst>
          </p:nvPr>
        </p:nvGraphicFramePr>
        <p:xfrm>
          <a:off x="776304" y="6200093"/>
          <a:ext cx="1260000" cy="232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쇼핑로그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87011" y="6200093"/>
            <a:ext cx="1260000" cy="23206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222784" y="1065211"/>
            <a:ext cx="2976598" cy="5328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컨텐츠 영역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IN_MO_HOM_01_01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7104112" y="1052736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5791" y="5373965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035" y="52951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1984"/>
              </p:ext>
            </p:extLst>
          </p:nvPr>
        </p:nvGraphicFramePr>
        <p:xfrm>
          <a:off x="9000565" y="44450"/>
          <a:ext cx="3152540" cy="75849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진입시 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(Innisfree)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진입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아래에서 위로 스크롤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상단 고정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메인 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아이콘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장바구니에 담긴 상품수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 ~ +99)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GNB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메뉴관리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전시관리에서 설정한 순서대로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진입 시 미선택 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 메뉴 탭시 해당 메뉴 컨텐츠를 컨텐츠 영역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 스크롤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마지막 메뉴와 첫번째 메뉴가 무한루프되지 않음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상단 고정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 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강조마크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‘Y’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 등록 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도트 강조 처리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(1-5)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하단네비게이션 비노출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페이지의 최상단으로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띠배너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전시관리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배너관리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설정시에만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설정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N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아래에서 위로 자동 롤링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최신순정렬하되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전시순서변경시 전시순서설정순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링크 페이지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새창으로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4-1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배너 미전시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당일만 미전시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0734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플로팅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메인에서만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로그인여부에 따라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플로팅에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다른 메뉴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정보가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별도 관리자 없음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x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 미전시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 전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간편회원가입 메뉴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</a:t>
                      </a:r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로그인 </a:t>
                      </a:r>
                      <a:r>
                        <a:rPr lang="ko-KR" altLang="en-US" sz="800" dirty="0" err="1" smtClean="0"/>
                        <a:t>현재창</a:t>
                      </a:r>
                      <a:r>
                        <a:rPr lang="ko-KR" altLang="en-US" sz="800" dirty="0" smtClean="0"/>
                        <a:t>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간편회원가입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</a:t>
                      </a:r>
                      <a:r>
                        <a:rPr lang="en-US" altLang="ko-KR" sz="800" dirty="0" smtClean="0"/>
                        <a:t>AP</a:t>
                      </a:r>
                      <a:r>
                        <a:rPr lang="ko-KR" altLang="en-US" sz="800" dirty="0" smtClean="0"/>
                        <a:t>회원가입 </a:t>
                      </a:r>
                      <a:r>
                        <a:rPr lang="ko-KR" altLang="en-US" sz="800" dirty="0" err="1" smtClean="0"/>
                        <a:t>현재창</a:t>
                      </a:r>
                      <a:r>
                        <a:rPr lang="ko-KR" altLang="en-US" sz="800" dirty="0" smtClean="0"/>
                        <a:t>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 후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고객명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00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장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0,000P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마이페이지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쿠폰존으로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포인트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마이페이지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뷰티포인트로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97367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680176" y="5445586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420" y="53379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52339" y="764704"/>
            <a:ext cx="3103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ko-KR" altLang="en-US" sz="900" b="1" dirty="0" smtClean="0">
                <a:latin typeface="+mn-ea"/>
                <a:cs typeface="Pretendard Light" panose="02000403000000020004" pitchFamily="50" charset="-127"/>
              </a:rPr>
              <a:t>에디터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pic>
        <p:nvPicPr>
          <p:cNvPr id="56" name="Picture 2" descr="Finger, gesture, hand, scroll, swipe,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349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90" y="7721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4156797" y="262328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83810" y="665085"/>
            <a:ext cx="3006815" cy="226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58" y="1035502"/>
            <a:ext cx="839235" cy="13662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790" y="982155"/>
            <a:ext cx="622595" cy="243314"/>
          </a:xfrm>
          <a:prstGeom prst="rect">
            <a:avLst/>
          </a:prstGeom>
        </p:spPr>
      </p:pic>
      <p:cxnSp>
        <p:nvCxnSpPr>
          <p:cNvPr id="63" name="직선 연결선 62"/>
          <p:cNvCxnSpPr/>
          <p:nvPr/>
        </p:nvCxnSpPr>
        <p:spPr>
          <a:xfrm>
            <a:off x="777382" y="157055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9416" y="1286371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77382" y="673315"/>
            <a:ext cx="2146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띠배너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노출영역입니다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. 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설정 시에만 노출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)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4682" y="660679"/>
            <a:ext cx="312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000" dirty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2" y="1039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99750" y="1565956"/>
            <a:ext cx="2971683" cy="438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35985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515991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9599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676003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6007" y="6012148"/>
            <a:ext cx="320752" cy="313770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연결선 95"/>
          <p:cNvCxnSpPr/>
          <p:nvPr/>
        </p:nvCxnSpPr>
        <p:spPr>
          <a:xfrm>
            <a:off x="777382" y="156595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2" y="6265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85" y="10399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201" y="8819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093" y="8819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16" y="13213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16" y="29370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95" y="919801"/>
            <a:ext cx="469573" cy="528689"/>
          </a:xfrm>
          <a:prstGeom prst="rect">
            <a:avLst/>
          </a:prstGeom>
        </p:spPr>
      </p:pic>
      <p:sp>
        <p:nvSpPr>
          <p:cNvPr id="11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093" y="5615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타원 96"/>
          <p:cNvSpPr/>
          <p:nvPr/>
        </p:nvSpPr>
        <p:spPr>
          <a:xfrm flipH="1">
            <a:off x="3096249" y="1294161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245" y="10941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22558"/>
              </p:ext>
            </p:extLst>
          </p:nvPr>
        </p:nvGraphicFramePr>
        <p:xfrm>
          <a:off x="10704512" y="-6194"/>
          <a:ext cx="1524710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1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GNB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메뉴명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(1-4_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54666"/>
              </p:ext>
            </p:extLst>
          </p:nvPr>
        </p:nvGraphicFramePr>
        <p:xfrm>
          <a:off x="10704512" y="158712"/>
          <a:ext cx="1524710" cy="9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1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V0.73 05.03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띠배너 전시순서 정의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띠배너 최대 글자수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띠배너 롤링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페이지이동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45784"/>
              </p:ext>
            </p:extLst>
          </p:nvPr>
        </p:nvGraphicFramePr>
        <p:xfrm>
          <a:off x="10704512" y="401096"/>
          <a:ext cx="1524710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710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상단띠배너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최대글자수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(26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934180" y="5603210"/>
            <a:ext cx="1482569" cy="2229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0166" y="5610726"/>
            <a:ext cx="1506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로그인ㅣ간편회원가입  </a:t>
            </a:r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5" y="5484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80962" y="6492083"/>
            <a:ext cx="1648080" cy="2229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01" y="64491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29622" y="6499599"/>
            <a:ext cx="1746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고하나님</a:t>
            </a:r>
            <a:r>
              <a:rPr lang="en-US" altLang="ko-KR" sz="800" dirty="0" smtClean="0">
                <a:solidFill>
                  <a:schemeClr val="bg1"/>
                </a:solidFill>
              </a:rPr>
              <a:t>, </a:t>
            </a:r>
            <a:r>
              <a:rPr lang="ko-KR" altLang="en-US" sz="800" dirty="0" smtClean="0">
                <a:solidFill>
                  <a:schemeClr val="bg1"/>
                </a:solidFill>
              </a:rPr>
              <a:t>쿠폰 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3</a:t>
            </a:r>
            <a:r>
              <a:rPr lang="ko-KR" altLang="en-US" sz="800" dirty="0" smtClean="0">
                <a:solidFill>
                  <a:schemeClr val="bg1"/>
                </a:solidFill>
              </a:rPr>
              <a:t>장ㅣ</a:t>
            </a:r>
            <a:r>
              <a:rPr lang="en-US" altLang="ko-KR" sz="800" b="1" dirty="0" smtClean="0">
                <a:solidFill>
                  <a:srgbClr val="29BC70"/>
                </a:solidFill>
              </a:rPr>
              <a:t>6,530</a:t>
            </a:r>
            <a:r>
              <a:rPr lang="en-US" altLang="ko-KR" sz="800" dirty="0" smtClean="0">
                <a:solidFill>
                  <a:schemeClr val="bg1"/>
                </a:solidFill>
              </a:rPr>
              <a:t>P</a:t>
            </a:r>
            <a:r>
              <a:rPr lang="ko-KR" altLang="en-US" sz="800" dirty="0" smtClean="0">
                <a:solidFill>
                  <a:schemeClr val="bg1"/>
                </a:solidFill>
              </a:rPr>
              <a:t>  </a:t>
            </a:r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43397"/>
              </p:ext>
            </p:extLst>
          </p:nvPr>
        </p:nvGraphicFramePr>
        <p:xfrm>
          <a:off x="10488488" y="609528"/>
          <a:ext cx="1740734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34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07.11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 플로팅 설계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217" y="54336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27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ym typeface="Wingdings 2" pitchFamily="18" charset="2"/>
              </a:rPr>
              <a:t>MO_</a:t>
            </a:r>
            <a:r>
              <a:rPr lang="ko-KR" altLang="en-US" b="1" dirty="0">
                <a:sym typeface="Wingdings 2" pitchFamily="18" charset="2"/>
              </a:rPr>
              <a:t>탭바 </a:t>
            </a:r>
            <a:r>
              <a:rPr lang="ko-KR" altLang="en-US" b="1" dirty="0">
                <a:solidFill>
                  <a:srgbClr val="0000FF"/>
                </a:solidFill>
                <a:sym typeface="Wingdings 2" pitchFamily="18" charset="2"/>
              </a:rPr>
              <a:t> </a:t>
            </a:r>
            <a:endParaRPr lang="ko-KR" altLang="en-US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55791" y="5373965"/>
            <a:ext cx="339023" cy="3596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642" y="61375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3810" y="665085"/>
            <a:ext cx="3006815" cy="226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1035502"/>
            <a:ext cx="839235" cy="1366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982155"/>
            <a:ext cx="622595" cy="243314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77382" y="157055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9416" y="1286371"/>
            <a:ext cx="3672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에디터 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7382" y="673315"/>
            <a:ext cx="2146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띠배너</a:t>
            </a:r>
            <a:r>
              <a:rPr lang="ko-KR" altLang="en-US" sz="800" dirty="0" smtClean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노출영역입니다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. 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설정 시에만 노출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)</a:t>
            </a:r>
            <a:endParaRPr lang="ko-KR" altLang="en-US" sz="8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682" y="660679"/>
            <a:ext cx="312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1000" dirty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9750" y="1565956"/>
            <a:ext cx="2971683" cy="4383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77382" y="156595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 flipH="1">
            <a:off x="3096249" y="1294161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9" b="16401"/>
          <a:stretch/>
        </p:blipFill>
        <p:spPr>
          <a:xfrm>
            <a:off x="773646" y="5765819"/>
            <a:ext cx="3016979" cy="618492"/>
          </a:xfrm>
          <a:prstGeom prst="rect">
            <a:avLst/>
          </a:prstGeom>
          <a:ln>
            <a:noFill/>
          </a:ln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85" y="3314540"/>
            <a:ext cx="1944216" cy="11832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cxnSp>
        <p:nvCxnSpPr>
          <p:cNvPr id="50" name="직선 화살표 연결선 49"/>
          <p:cNvCxnSpPr/>
          <p:nvPr/>
        </p:nvCxnSpPr>
        <p:spPr>
          <a:xfrm>
            <a:off x="8202059" y="4394530"/>
            <a:ext cx="0" cy="3600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80176" y="4795172"/>
            <a:ext cx="1529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AP</a:t>
            </a:r>
            <a:r>
              <a:rPr lang="ko-KR" altLang="en-US" sz="800" dirty="0" smtClean="0">
                <a:solidFill>
                  <a:srgbClr val="FF0000"/>
                </a:solidFill>
              </a:rPr>
              <a:t>로그인 새창 이동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75676" y="6012530"/>
            <a:ext cx="442915" cy="442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662421" y="6012530"/>
            <a:ext cx="442915" cy="4429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4356236" y="3510107"/>
            <a:ext cx="792088" cy="7920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56236" y="3751946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로그인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여부</a:t>
            </a:r>
            <a:endParaRPr lang="ko-KR" altLang="en-US" sz="800" dirty="0"/>
          </a:p>
        </p:txBody>
      </p:sp>
      <p:cxnSp>
        <p:nvCxnSpPr>
          <p:cNvPr id="59" name="직선 화살표 연결선 58"/>
          <p:cNvCxnSpPr>
            <a:endCxn id="49" idx="1"/>
          </p:cNvCxnSpPr>
          <p:nvPr/>
        </p:nvCxnSpPr>
        <p:spPr>
          <a:xfrm>
            <a:off x="5148324" y="3906151"/>
            <a:ext cx="16227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514608" y="4249977"/>
            <a:ext cx="247184" cy="21544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</a:rPr>
              <a:t>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31233" y="3696442"/>
            <a:ext cx="2664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65" name="꺾인 연결선 64"/>
          <p:cNvCxnSpPr>
            <a:stCxn id="52" idx="0"/>
          </p:cNvCxnSpPr>
          <p:nvPr/>
        </p:nvCxnSpPr>
        <p:spPr>
          <a:xfrm rot="5400000" flipH="1" flipV="1">
            <a:off x="1979119" y="3635519"/>
            <a:ext cx="2095026" cy="265899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423" y="5702247"/>
            <a:ext cx="461986" cy="2308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+mn-ea"/>
                <a:cs typeface="Pretendard Light" panose="02000403000000020004" pitchFamily="50" charset="-127"/>
              </a:rPr>
              <a:t>TOBE</a:t>
            </a:r>
            <a:endParaRPr lang="ko-KR" altLang="en-US" sz="900" dirty="0">
              <a:solidFill>
                <a:schemeClr val="bg1"/>
              </a:solidFill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69" name="직선 화살표 연결선 68"/>
          <p:cNvCxnSpPr>
            <a:stCxn id="57" idx="2"/>
          </p:cNvCxnSpPr>
          <p:nvPr/>
        </p:nvCxnSpPr>
        <p:spPr>
          <a:xfrm>
            <a:off x="4752280" y="4302195"/>
            <a:ext cx="9512" cy="45237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8" idx="1"/>
          </p:cNvCxnSpPr>
          <p:nvPr/>
        </p:nvCxnSpPr>
        <p:spPr>
          <a:xfrm rot="5400000" flipH="1" flipV="1">
            <a:off x="2574404" y="4230699"/>
            <a:ext cx="2091307" cy="1472357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76827" y="4829902"/>
            <a:ext cx="319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찜한제품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찜한제품</a:t>
            </a:r>
            <a:r>
              <a:rPr lang="en-US" altLang="ko-KR" sz="800" dirty="0" smtClean="0">
                <a:solidFill>
                  <a:srgbClr val="29BC70"/>
                </a:solidFill>
              </a:rPr>
              <a:t>(IN_MO_MYP_01_02)</a:t>
            </a:r>
            <a:r>
              <a:rPr lang="ko-KR" altLang="en-US" sz="800" dirty="0" smtClean="0"/>
              <a:t>으로 이동</a:t>
            </a:r>
            <a:endParaRPr lang="en-US" altLang="ko-KR" sz="800" dirty="0" smtClean="0"/>
          </a:p>
          <a:p>
            <a:r>
              <a:rPr lang="ko-KR" altLang="en-US" sz="800" dirty="0" smtClean="0"/>
              <a:t>마이페이지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마이페이지</a:t>
            </a:r>
            <a:r>
              <a:rPr lang="en-US" altLang="ko-KR" sz="800" dirty="0" smtClean="0">
                <a:solidFill>
                  <a:srgbClr val="29BC70"/>
                </a:solidFill>
              </a:rPr>
              <a:t>(IN_MO_MYP_01_40)</a:t>
            </a:r>
            <a:r>
              <a:rPr lang="ko-KR" altLang="en-US" sz="800" dirty="0" smtClean="0"/>
              <a:t>로 이동  </a:t>
            </a:r>
            <a:r>
              <a:rPr lang="en-US" altLang="ko-KR" sz="800" dirty="0" smtClean="0"/>
              <a:t>  </a:t>
            </a:r>
          </a:p>
          <a:p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6672064" y="3099096"/>
            <a:ext cx="10583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29BC70"/>
                </a:solidFill>
              </a:rPr>
              <a:t>IN_MO_PRD_01_13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57287"/>
              </p:ext>
            </p:extLst>
          </p:nvPr>
        </p:nvGraphicFramePr>
        <p:xfrm>
          <a:off x="9000565" y="44450"/>
          <a:ext cx="3152540" cy="3577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MO_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탭바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아래에서 위로 스크롤 시 숨김 처리 하며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위에서 아래로 스크롤시 재호출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전체메뉴와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번째 홈 메뉴를 제외한 나머지 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메뉴는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메뉴관리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등록한 메뉴 호출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전체메뉴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 제외하고 총 </a:t>
                      </a:r>
                      <a:r>
                        <a:rPr lang="en-US" altLang="ko-KR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메뉴 필수 등록으로 관리할 예정 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79375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메뉴 탭시 해당 메뉴 아이콘 활성화 상태로 변경 노출</a:t>
                      </a:r>
                      <a:endParaRPr lang="en-US" altLang="ko-KR" sz="80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상품상세</a:t>
                      </a:r>
                      <a:r>
                        <a:rPr lang="en-US" altLang="ko-KR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주문서는 </a:t>
                      </a:r>
                      <a:r>
                        <a:rPr lang="en-US" altLang="ko-KR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MO_</a:t>
                      </a:r>
                      <a:r>
                        <a:rPr lang="ko-KR" altLang="en-US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탭바 비노출 </a:t>
                      </a:r>
                      <a:endParaRPr lang="en-US" altLang="ko-KR" sz="800" i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주문서의 경우 검색</a:t>
                      </a:r>
                      <a:r>
                        <a:rPr lang="en-US" altLang="ko-KR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i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아이콘도 비노출</a:t>
                      </a:r>
                      <a:endParaRPr lang="en-US" altLang="ko-KR" sz="800" i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전체메뉴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IN_MO_HOM_01_19)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IN_MO_HOM_01_01)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등록 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관리자에서 등록한 경로로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 찜한제품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최근본제품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로그인유도팝업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IN_MO_PRD_01_13)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찜한제품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/>
                        <a:t>찜한제품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(IN_MO_MYP_01_02)</a:t>
                      </a:r>
                      <a:r>
                        <a:rPr lang="ko-KR" altLang="en-US" sz="800" dirty="0" smtClean="0"/>
                        <a:t>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/>
                        <a:t>마이페이지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(IN_MO_MYP_01_40)</a:t>
                      </a:r>
                      <a:r>
                        <a:rPr lang="ko-KR" altLang="en-US" sz="800" dirty="0" smtClean="0"/>
                        <a:t>로 이동  </a:t>
                      </a:r>
                      <a:r>
                        <a:rPr lang="en-US" altLang="ko-KR" sz="800" dirty="0" smtClean="0"/>
                        <a:t> 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┖ 최근본상품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</a:t>
                      </a:r>
                      <a:r>
                        <a:rPr lang="en-US" altLang="ko-KR" sz="800" b="0" u="none" baseline="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29BC70"/>
                          </a:solidFill>
                        </a:rPr>
                        <a:t>IN_MO_HOM_01_18)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07340"/>
                  </a:ext>
                </a:extLst>
              </a:tr>
            </a:tbl>
          </a:graphicData>
        </a:graphic>
      </p:graphicFrame>
      <p:sp>
        <p:nvSpPr>
          <p:cNvPr id="77" name="부제목 76"/>
          <p:cNvSpPr>
            <a:spLocks noGrp="1"/>
          </p:cNvSpPr>
          <p:nvPr>
            <p:ph type="subTitle" idx="1"/>
          </p:nvPr>
        </p:nvSpPr>
        <p:spPr>
          <a:xfrm>
            <a:off x="777382" y="103312"/>
            <a:ext cx="1303562" cy="110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 </a:t>
            </a:r>
            <a:r>
              <a:rPr lang="ko-KR" altLang="en-US" sz="800" dirty="0" smtClean="0"/>
              <a:t>IN_MO_HOM_01_01_0</a:t>
            </a:r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2" y="60335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361" y="587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555" y="587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570" y="587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662" y="587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8A3723C9-7A64-4677-9B95-EBFFA02C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917" y="587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52804"/>
              </p:ext>
            </p:extLst>
          </p:nvPr>
        </p:nvGraphicFramePr>
        <p:xfrm>
          <a:off x="10488488" y="-1898"/>
          <a:ext cx="1740734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34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07.11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MO_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탭바 별도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장표로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분리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&amp;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디스크립션 보강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5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 </a:t>
            </a:r>
            <a:r>
              <a:rPr lang="ko-KR" altLang="en-US" dirty="0" smtClean="0"/>
              <a:t>메인 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가변영역 정책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91744" y="836712"/>
            <a:ext cx="3006428" cy="5539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smtClean="0">
                <a:solidFill>
                  <a:schemeClr val="tx1"/>
                </a:solidFill>
              </a:rPr>
              <a:t>가변영역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1744" y="623790"/>
            <a:ext cx="3006428" cy="18287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[</a:t>
            </a:r>
            <a:r>
              <a:rPr lang="ko-KR" altLang="en-US" sz="900" dirty="0" smtClean="0">
                <a:solidFill>
                  <a:schemeClr val="bg1"/>
                </a:solidFill>
              </a:rPr>
              <a:t>고정</a:t>
            </a:r>
            <a:r>
              <a:rPr lang="en-US" altLang="ko-KR" sz="900" dirty="0" smtClean="0">
                <a:solidFill>
                  <a:schemeClr val="bg1"/>
                </a:solidFill>
              </a:rPr>
              <a:t>] </a:t>
            </a:r>
            <a:r>
              <a:rPr lang="ko-KR" altLang="en-US" sz="900" dirty="0" smtClean="0">
                <a:solidFill>
                  <a:schemeClr val="bg1"/>
                </a:solidFill>
              </a:rPr>
              <a:t>띠 배너 </a:t>
            </a:r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smtClean="0">
                <a:solidFill>
                  <a:schemeClr val="bg1"/>
                </a:solidFill>
              </a:rPr>
              <a:t>미설정시 비노출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91744" y="806667"/>
            <a:ext cx="3006428" cy="22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GNB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1744" y="1027385"/>
            <a:ext cx="3006428" cy="597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메인배너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1744" y="5111126"/>
            <a:ext cx="3006428" cy="303633"/>
          </a:xfrm>
          <a:prstGeom prst="rect">
            <a:avLst/>
          </a:prstGeom>
          <a:solidFill>
            <a:srgbClr val="FEE2E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추천 제품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1744" y="6072176"/>
            <a:ext cx="3006428" cy="30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신규서비스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1744" y="5804216"/>
            <a:ext cx="3006428" cy="303633"/>
          </a:xfrm>
          <a:prstGeom prst="rect">
            <a:avLst/>
          </a:prstGeom>
          <a:solidFill>
            <a:srgbClr val="FEE2E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랭킹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4540" y="1225318"/>
            <a:ext cx="2811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2075" algn="l"/>
              </a:tabLst>
            </a:pPr>
            <a:r>
              <a:rPr kumimoji="1" lang="en-US" altLang="ko-KR" sz="900" b="1" dirty="0" smtClean="0">
                <a:latin typeface="+mn-ea"/>
              </a:rPr>
              <a:t>&lt;</a:t>
            </a:r>
            <a:r>
              <a:rPr kumimoji="1" lang="ko-KR" altLang="en-US" sz="900" b="1" dirty="0" smtClean="0">
                <a:latin typeface="+mn-ea"/>
              </a:rPr>
              <a:t>고정영역</a:t>
            </a:r>
            <a:r>
              <a:rPr kumimoji="1" lang="en-US" altLang="ko-KR" sz="900" b="1" dirty="0" smtClean="0">
                <a:latin typeface="+mn-ea"/>
              </a:rPr>
              <a:t>&gt;  </a:t>
            </a:r>
          </a:p>
          <a:p>
            <a:pPr>
              <a:tabLst>
                <a:tab pos="92075" algn="l"/>
              </a:tabLst>
            </a:pPr>
            <a:r>
              <a:rPr kumimoji="1" lang="ko-KR" altLang="en-US" sz="900" dirty="0" smtClean="0">
                <a:latin typeface="+mn-ea"/>
              </a:rPr>
              <a:t>고정으로 해당 위치에 노출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3791744" y="1844306"/>
            <a:ext cx="3006428" cy="22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메인텍스트배너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8898" y="1708123"/>
            <a:ext cx="3030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b="1" dirty="0"/>
              <a:t>&lt;</a:t>
            </a:r>
            <a:r>
              <a:rPr lang="ko-KR" altLang="en-US" sz="900" b="1" dirty="0"/>
              <a:t>가변영역</a:t>
            </a:r>
            <a:r>
              <a:rPr lang="en-US" altLang="ko-KR" sz="900" b="1" dirty="0"/>
              <a:t>&gt;</a:t>
            </a:r>
          </a:p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dirty="0"/>
              <a:t>- </a:t>
            </a:r>
            <a:r>
              <a:rPr lang="ko-KR" altLang="en-US" sz="900" dirty="0"/>
              <a:t>전시관리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메인전시관리에서 </a:t>
            </a:r>
            <a:r>
              <a:rPr lang="ko-KR" altLang="en-US" sz="900" dirty="0" smtClean="0"/>
              <a:t>전시순서설정순 노출</a:t>
            </a:r>
            <a:endParaRPr lang="ko-KR" altLang="en-US" sz="900" dirty="0"/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latin typeface="+mn-ea"/>
              </a:rPr>
              <a:t>&lt;</a:t>
            </a:r>
            <a:r>
              <a:rPr lang="ko-KR" altLang="en-US" sz="900" b="1" dirty="0" smtClean="0">
                <a:latin typeface="+mn-ea"/>
              </a:rPr>
              <a:t>가변영역 컴포넌트 유형</a:t>
            </a:r>
            <a:r>
              <a:rPr lang="en-US" altLang="ko-KR" sz="900" b="1" dirty="0" smtClean="0">
                <a:latin typeface="+mn-ea"/>
              </a:rPr>
              <a:t>&gt; 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- 5</a:t>
            </a:r>
            <a:r>
              <a:rPr lang="ko-KR" altLang="en-US" sz="900" dirty="0" smtClean="0">
                <a:latin typeface="+mn-ea"/>
              </a:rPr>
              <a:t>개</a:t>
            </a:r>
            <a:r>
              <a:rPr lang="en-US" altLang="ko-KR" sz="900" b="1" dirty="0" smtClean="0">
                <a:latin typeface="+mn-ea"/>
              </a:rPr>
              <a:t> </a:t>
            </a: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이벤트강조형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 - </a:t>
            </a:r>
            <a:r>
              <a:rPr lang="ko-KR" altLang="en-US" sz="900" dirty="0" smtClean="0">
                <a:latin typeface="+mn-ea"/>
              </a:rPr>
              <a:t>이벤트리스트형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제품강조형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제품강조배너형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캠페인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이벤트 제품리스트형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800" i="1" dirty="0" smtClean="0">
                <a:solidFill>
                  <a:srgbClr val="0000FF"/>
                </a:solidFill>
                <a:latin typeface="+mn-ea"/>
              </a:rPr>
              <a:t>*</a:t>
            </a:r>
            <a:r>
              <a:rPr lang="ko-KR" altLang="en-US" sz="800" i="1" dirty="0" smtClean="0">
                <a:solidFill>
                  <a:srgbClr val="0000FF"/>
                </a:solidFill>
                <a:latin typeface="+mn-ea"/>
              </a:rPr>
              <a:t>유형별 특징</a:t>
            </a:r>
            <a:r>
              <a:rPr lang="en-US" altLang="ko-KR" sz="800" i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800" i="1" dirty="0" smtClean="0">
                <a:solidFill>
                  <a:srgbClr val="0000FF"/>
                </a:solidFill>
                <a:latin typeface="+mn-ea"/>
              </a:rPr>
              <a:t>정의 다음페이지 확인</a:t>
            </a:r>
            <a:endParaRPr lang="en-US" altLang="ko-KR" sz="8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6888088" y="660575"/>
            <a:ext cx="256452" cy="140444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/>
          <p:cNvSpPr/>
          <p:nvPr/>
        </p:nvSpPr>
        <p:spPr>
          <a:xfrm flipH="1">
            <a:off x="3385272" y="2111968"/>
            <a:ext cx="319612" cy="2999158"/>
          </a:xfrm>
          <a:prstGeom prst="rightBrace">
            <a:avLst>
              <a:gd name="adj1" fmla="val 0"/>
              <a:gd name="adj2" fmla="val 259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/>
          <p:cNvSpPr/>
          <p:nvPr/>
        </p:nvSpPr>
        <p:spPr>
          <a:xfrm>
            <a:off x="6889264" y="5158070"/>
            <a:ext cx="256452" cy="25668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/>
          <p:cNvSpPr/>
          <p:nvPr/>
        </p:nvSpPr>
        <p:spPr>
          <a:xfrm>
            <a:off x="6889264" y="5851158"/>
            <a:ext cx="256452" cy="25668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 flipH="1">
            <a:off x="3385272" y="5445224"/>
            <a:ext cx="317496" cy="29927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06525" y="5414759"/>
            <a:ext cx="4578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b="1" dirty="0" smtClean="0"/>
              <a:t>&lt;</a:t>
            </a:r>
            <a:r>
              <a:rPr lang="ko-KR" altLang="en-US" sz="900" b="1" dirty="0" smtClean="0"/>
              <a:t>위치변경가능영역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전시관리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메인전시관리에서 </a:t>
            </a:r>
            <a:r>
              <a:rPr lang="ko-KR" altLang="en-US" sz="900" dirty="0"/>
              <a:t>전시순서설정순 </a:t>
            </a:r>
            <a:r>
              <a:rPr lang="ko-KR" altLang="en-US" sz="900" dirty="0" smtClean="0"/>
              <a:t>노출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컨텐츠 변경은 불가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76120" y="5286414"/>
            <a:ext cx="0" cy="693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91744" y="6345489"/>
            <a:ext cx="3006428" cy="30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오른쪽 중괄호 67"/>
          <p:cNvSpPr/>
          <p:nvPr/>
        </p:nvSpPr>
        <p:spPr>
          <a:xfrm>
            <a:off x="6888088" y="6165303"/>
            <a:ext cx="256452" cy="46872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144540" y="6284247"/>
            <a:ext cx="28110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2075" algn="l"/>
              </a:tabLst>
            </a:pPr>
            <a:r>
              <a:rPr kumimoji="1" lang="ko-KR" altLang="en-US" sz="900" b="1" dirty="0" smtClean="0">
                <a:latin typeface="+mn-ea"/>
              </a:rPr>
              <a:t>고정영역</a:t>
            </a:r>
            <a:r>
              <a:rPr kumimoji="1" lang="en-US" altLang="ko-KR" sz="900" b="1" dirty="0" smtClean="0">
                <a:latin typeface="+mn-ea"/>
              </a:rPr>
              <a:t> 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91744" y="1623588"/>
            <a:ext cx="3006428" cy="22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en-US" altLang="ko-KR" sz="900" dirty="0" smtClean="0">
                <a:solidFill>
                  <a:schemeClr val="tx1"/>
                </a:solidFill>
              </a:rPr>
              <a:t>MO_</a:t>
            </a:r>
            <a:r>
              <a:rPr lang="ko-KR" altLang="en-US" sz="900" dirty="0" smtClean="0">
                <a:solidFill>
                  <a:schemeClr val="tx1"/>
                </a:solidFill>
              </a:rPr>
              <a:t>바로가기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65193"/>
              </p:ext>
            </p:extLst>
          </p:nvPr>
        </p:nvGraphicFramePr>
        <p:xfrm>
          <a:off x="10600580" y="0"/>
          <a:ext cx="1596718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18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05.30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 PC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설계서와 양식 통일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채널별 </a:t>
            </a:r>
            <a:r>
              <a:rPr lang="en-US" altLang="ko-KR" dirty="0" smtClean="0"/>
              <a:t>GNB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07087"/>
              </p:ext>
            </p:extLst>
          </p:nvPr>
        </p:nvGraphicFramePr>
        <p:xfrm>
          <a:off x="1055440" y="1207553"/>
          <a:ext cx="6484097" cy="100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222">
                  <a:extLst>
                    <a:ext uri="{9D8B030D-6E8A-4147-A177-3AD203B41FA5}">
                      <a16:colId xmlns:a16="http://schemas.microsoft.com/office/drawing/2014/main" val="3796075081"/>
                    </a:ext>
                  </a:extLst>
                </a:gridCol>
                <a:gridCol w="740307">
                  <a:extLst>
                    <a:ext uri="{9D8B030D-6E8A-4147-A177-3AD203B41FA5}">
                      <a16:colId xmlns:a16="http://schemas.microsoft.com/office/drawing/2014/main" val="3877987019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4257018264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532951859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1995839015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2653768597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404382427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3068350169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2684262685"/>
                    </a:ext>
                  </a:extLst>
                </a:gridCol>
                <a:gridCol w="646946">
                  <a:extLst>
                    <a:ext uri="{9D8B030D-6E8A-4147-A177-3AD203B41FA5}">
                      <a16:colId xmlns:a16="http://schemas.microsoft.com/office/drawing/2014/main" val="1891366845"/>
                    </a:ext>
                  </a:extLst>
                </a:gridCol>
              </a:tblGrid>
              <a:tr h="250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채널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112457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939199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샘플마켓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케어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265678"/>
                  </a:ext>
                </a:extLst>
              </a:tr>
              <a:tr h="250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8408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31444" y="908720"/>
            <a:ext cx="1968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채널별 </a:t>
            </a:r>
            <a:r>
              <a:rPr lang="en-US" altLang="ko-KR" sz="1000" b="1" dirty="0"/>
              <a:t>GNB </a:t>
            </a:r>
            <a:r>
              <a:rPr lang="ko-KR" altLang="en-US" sz="1000" b="1" dirty="0" smtClean="0"/>
              <a:t>구성 및 전시 순서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5591944" y="1207553"/>
            <a:ext cx="648072" cy="1000556"/>
          </a:xfrm>
          <a:prstGeom prst="rect">
            <a:avLst/>
          </a:prstGeom>
          <a:solidFill>
            <a:schemeClr val="tx1">
              <a:lumMod val="50000"/>
              <a:lumOff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6/26</a:t>
            </a: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쇼케이스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오픈스펙제외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2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140060"/>
              </p:ext>
            </p:extLst>
          </p:nvPr>
        </p:nvGraphicFramePr>
        <p:xfrm>
          <a:off x="263352" y="1578230"/>
          <a:ext cx="11719317" cy="4796442"/>
        </p:xfrm>
        <a:graphic>
          <a:graphicData uri="http://schemas.openxmlformats.org/drawingml/2006/table">
            <a:tbl>
              <a:tblPr/>
              <a:tblGrid>
                <a:gridCol w="390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6439">
                  <a:extLst>
                    <a:ext uri="{9D8B030D-6E8A-4147-A177-3AD203B41FA5}">
                      <a16:colId xmlns:a16="http://schemas.microsoft.com/office/drawing/2014/main" val="90971569"/>
                    </a:ext>
                  </a:extLst>
                </a:gridCol>
                <a:gridCol w="3906439">
                  <a:extLst>
                    <a:ext uri="{9D8B030D-6E8A-4147-A177-3AD203B41FA5}">
                      <a16:colId xmlns:a16="http://schemas.microsoft.com/office/drawing/2014/main" val="1705766050"/>
                    </a:ext>
                  </a:extLst>
                </a:gridCol>
              </a:tblGrid>
              <a:tr h="35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제품강조형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제품강조배너형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이벤트강조형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제품의 전시여부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전시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진행중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’or‘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출시예정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＇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경우에만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일시품절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판매종료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자동 비노출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최상단 타이틀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오늘의 추천 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은 미입력시 비노출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연속으로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개 이상 설정 권장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연속으로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개 설정시 최상단 배너에 설정된 타이틀로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최상단 타이틀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오늘의 추천 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은 미입력시 비노출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동기간으로 설정된 항목이 </a:t>
                      </a: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 이상인 경우에만 노출 </a:t>
                      </a: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(5/30)</a:t>
                      </a: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대상을 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kumimoji="1" lang="ko-KR" altLang="en-US" sz="800" b="1" i="0" u="sng" strike="sng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쇼케이스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 선택에 따라 제품상세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쇼케이스 탭으로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연속으로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이상 설정 권장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등록시 이미지 별도 설정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개 이상인 경우에만 노출</a:t>
                      </a: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i="0" strike="sng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품절상품</a:t>
                      </a:r>
                      <a:r>
                        <a:rPr lang="en-US" altLang="ko-KR" sz="800" i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i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자동 </a:t>
                      </a:r>
                      <a:r>
                        <a:rPr lang="ko-KR" altLang="en-US" sz="800" i="0" strike="sng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비노출</a:t>
                      </a:r>
                      <a:r>
                        <a:rPr lang="ko-KR" altLang="en-US" sz="800" i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(5/30)</a:t>
                      </a: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설정한 이벤트의 전시여부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전시채널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이벤트공개여부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링크 값을 체크하여 노출여부 결정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 등록시 설정한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기반 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전시태그 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및 태그명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체험단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LIVE) or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입력 가능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84001"/>
              </p:ext>
            </p:extLst>
          </p:nvPr>
        </p:nvGraphicFramePr>
        <p:xfrm>
          <a:off x="749422" y="2060848"/>
          <a:ext cx="2999014" cy="3030002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0002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2202"/>
              </p:ext>
            </p:extLst>
          </p:nvPr>
        </p:nvGraphicFramePr>
        <p:xfrm>
          <a:off x="8524876" y="2233496"/>
          <a:ext cx="2999014" cy="2083731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3731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5524"/>
              </p:ext>
            </p:extLst>
          </p:nvPr>
        </p:nvGraphicFramePr>
        <p:xfrm>
          <a:off x="4604814" y="2060848"/>
          <a:ext cx="2999014" cy="2880320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가변영역 정책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598294" y="2339306"/>
            <a:ext cx="2880320" cy="12359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598294" y="2339306"/>
            <a:ext cx="576064" cy="227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룰렛이벤트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0290" y="3635450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포인트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+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쿠폰이 쏟아지는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100%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당첨 룰렛 돌리기</a:t>
            </a:r>
            <a:endParaRPr lang="en-US" altLang="ko-KR" sz="9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0290" y="3985105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12:00 - 12.25(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11:59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1190582" y="365736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5991" y="2503445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5991" y="2906170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77999" y="3292943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92395" y="3292943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7789" y="2503445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04131" y="2233497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/>
              <a:t>오늘의 추천 제품</a:t>
            </a:r>
            <a:endParaRPr lang="en-US" altLang="ko-KR" sz="1000" b="1" spc="-15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805991" y="3842665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05991" y="4245390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77999" y="4632163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92395" y="4632163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7789" y="3869198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50249" y="2113367"/>
            <a:ext cx="2303361" cy="16517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165700" y="2113367"/>
            <a:ext cx="438131" cy="165178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740356" y="3852434"/>
            <a:ext cx="1527982" cy="386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9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9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38600" y="385243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사무실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필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 </a:t>
            </a:r>
            <a:endParaRPr lang="en-US" altLang="ko-KR" sz="9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ko-KR" altLang="en-US" sz="900" b="1" dirty="0">
                <a:latin typeface="+mn-ea"/>
                <a:cs typeface="Pretendard" panose="02000503000000020004" pitchFamily="50" charset="-127"/>
              </a:rPr>
              <a:t>따뜻한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패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56284" y="4330514"/>
            <a:ext cx="394169" cy="4990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157907" y="4317228"/>
            <a:ext cx="1570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BEST</a:t>
            </a:r>
            <a:r>
              <a:rPr lang="en-US" altLang="ko-KR" sz="800" dirty="0"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이니스프리 패딩담요 </a:t>
            </a:r>
            <a:r>
              <a:rPr lang="en-US" altLang="ko-KR" sz="800" dirty="0">
                <a:latin typeface="+mn-ea"/>
                <a:cs typeface="Pretendard" panose="02000503000000020004" pitchFamily="50" charset="-127"/>
              </a:rPr>
              <a:t>WITH GREEN PET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CLUB….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4,900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Pretendard" panose="02000503000000020004" pitchFamily="50" charset="-127"/>
              </a:rPr>
              <a:t>75%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 </a:t>
            </a:r>
            <a:r>
              <a:rPr lang="en-US" altLang="ko-KR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20,000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biLevel thresh="75000"/>
            <a:extLst/>
          </a:blip>
          <a:stretch>
            <a:fillRect/>
          </a:stretch>
        </p:blipFill>
        <p:spPr>
          <a:xfrm>
            <a:off x="6779738" y="4386135"/>
            <a:ext cx="200968" cy="200968"/>
          </a:xfrm>
          <a:prstGeom prst="rect">
            <a:avLst/>
          </a:prstGeom>
        </p:spPr>
      </p:pic>
      <p:grpSp>
        <p:nvGrpSpPr>
          <p:cNvPr id="5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147831" y="4330514"/>
            <a:ext cx="394169" cy="49902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4131" y="3544653"/>
            <a:ext cx="2003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/>
              <a:t>오늘의 추천 제품</a:t>
            </a:r>
            <a:endParaRPr lang="en-US" altLang="ko-KR" sz="1000" b="1" spc="-150" dirty="0" smtClean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25418"/>
              </p:ext>
            </p:extLst>
          </p:nvPr>
        </p:nvGraphicFramePr>
        <p:xfrm>
          <a:off x="10632504" y="-6194"/>
          <a:ext cx="1596718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18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04.09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제품강조형 정의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78232" y="3538006"/>
            <a:ext cx="999767" cy="202556"/>
          </a:xfrm>
          <a:prstGeom prst="rect">
            <a:avLst/>
          </a:prstGeom>
          <a:solidFill>
            <a:schemeClr val="tx1">
              <a:lumMod val="85000"/>
              <a:lumOff val="1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 </a:t>
            </a:r>
            <a:r>
              <a:rPr lang="en-US" altLang="ko-KR" sz="800" dirty="0" smtClean="0"/>
              <a:t>(5/30)</a:t>
            </a:r>
            <a:endParaRPr lang="en-US" altLang="ko-KR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72520" y="566340"/>
            <a:ext cx="6096000" cy="28469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ts val="15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1600" b="1" dirty="0" smtClean="0">
                <a:latin typeface="+mn-ea"/>
              </a:rPr>
              <a:t>가변영역 정책</a:t>
            </a:r>
            <a:endParaRPr lang="en-US" altLang="ko-KR" sz="1600" b="1" dirty="0" smtClean="0">
              <a:latin typeface="+mn-ea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81307"/>
              </p:ext>
            </p:extLst>
          </p:nvPr>
        </p:nvGraphicFramePr>
        <p:xfrm>
          <a:off x="10632504" y="198741"/>
          <a:ext cx="1596718" cy="9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18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05.30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 항목 표기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–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대상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쇼케이스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정의 추가 작성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4752988" y="4338537"/>
            <a:ext cx="398935" cy="48544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301" y="4410316"/>
            <a:ext cx="336693" cy="339024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191459" y="6405544"/>
            <a:ext cx="6096000" cy="2301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800" i="1" dirty="0" smtClean="0">
                <a:solidFill>
                  <a:srgbClr val="0000FF"/>
                </a:solidFill>
                <a:latin typeface="+mn-ea"/>
              </a:rPr>
              <a:t>*</a:t>
            </a:r>
            <a:r>
              <a:rPr lang="ko-KR" altLang="en-US" sz="800" i="1" dirty="0" smtClean="0">
                <a:solidFill>
                  <a:srgbClr val="0000FF"/>
                </a:solidFill>
                <a:latin typeface="+mn-ea"/>
              </a:rPr>
              <a:t>유형별 상세 정의는 상세 디스크립션 확인</a:t>
            </a:r>
            <a:endParaRPr lang="en-US" altLang="ko-KR" sz="800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69081" y="526315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전시 </a:t>
            </a:r>
            <a:r>
              <a:rPr lang="ko-KR" altLang="en-US" sz="900" dirty="0">
                <a:latin typeface="+mn-ea"/>
              </a:rPr>
              <a:t>컴포넌트 노출 개수는 </a:t>
            </a:r>
            <a:r>
              <a:rPr lang="ko-KR" altLang="en-US" sz="900" dirty="0" smtClean="0">
                <a:latin typeface="+mn-ea"/>
              </a:rPr>
              <a:t>제한없음</a:t>
            </a:r>
            <a:endParaRPr lang="en-US" altLang="ko-KR" sz="900" dirty="0" smtClean="0">
              <a:latin typeface="+mn-ea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- </a:t>
            </a:r>
            <a:r>
              <a:rPr kumimoji="1" lang="ko-KR" altLang="en-US" sz="900" dirty="0" smtClean="0">
                <a:latin typeface="+mn-ea"/>
              </a:rPr>
              <a:t>전시여부 </a:t>
            </a:r>
            <a:r>
              <a:rPr kumimoji="1" lang="en-US" altLang="ko-KR" sz="900" dirty="0">
                <a:latin typeface="+mn-ea"/>
              </a:rPr>
              <a:t>‘</a:t>
            </a:r>
            <a:r>
              <a:rPr kumimoji="1" lang="ko-KR" altLang="en-US" sz="900" dirty="0">
                <a:latin typeface="+mn-ea"/>
              </a:rPr>
              <a:t>전시</a:t>
            </a:r>
            <a:r>
              <a:rPr kumimoji="1" lang="en-US" altLang="ko-KR" sz="900" dirty="0">
                <a:latin typeface="+mn-ea"/>
              </a:rPr>
              <a:t>‘ &amp; </a:t>
            </a:r>
            <a:r>
              <a:rPr kumimoji="1" lang="ko-KR" altLang="en-US" sz="900" dirty="0">
                <a:latin typeface="+mn-ea"/>
              </a:rPr>
              <a:t>전시기간이 조회일을 </a:t>
            </a:r>
            <a:r>
              <a:rPr kumimoji="1" lang="ko-KR" altLang="en-US" sz="900" dirty="0" smtClean="0">
                <a:latin typeface="+mn-ea"/>
              </a:rPr>
              <a:t>포함하는 경우 노출</a:t>
            </a:r>
            <a:endParaRPr kumimoji="1" lang="en-US" altLang="ko-KR" sz="900" dirty="0" smtClean="0">
              <a:latin typeface="+mn-ea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단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이벤트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캠페인 기간 종료시 전시기간과 관계없이 자동 비노출</a:t>
            </a:r>
            <a:r>
              <a:rPr lang="en-US" altLang="ko-KR" sz="900" dirty="0" smtClean="0">
                <a:latin typeface="+mn-ea"/>
              </a:rPr>
              <a:t>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단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제품 상태가 </a:t>
            </a:r>
            <a:r>
              <a:rPr lang="en-US" altLang="ko-KR" sz="900" dirty="0" smtClean="0">
                <a:latin typeface="+mn-ea"/>
              </a:rPr>
              <a:t>‘</a:t>
            </a:r>
            <a:r>
              <a:rPr lang="ko-KR" altLang="en-US" sz="900" dirty="0" smtClean="0">
                <a:latin typeface="+mn-ea"/>
              </a:rPr>
              <a:t>판매종료</a:t>
            </a:r>
            <a:r>
              <a:rPr lang="en-US" altLang="ko-KR" sz="900" dirty="0" smtClean="0">
                <a:latin typeface="+mn-ea"/>
              </a:rPr>
              <a:t>’</a:t>
            </a:r>
            <a:r>
              <a:rPr lang="ko-KR" altLang="en-US" sz="900" dirty="0" smtClean="0">
                <a:latin typeface="+mn-ea"/>
              </a:rPr>
              <a:t>시 자동 비노출</a:t>
            </a:r>
            <a:r>
              <a:rPr lang="en-US" altLang="ko-KR" sz="900" dirty="0" smtClean="0">
                <a:latin typeface="+mn-ea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295554" y="6062848"/>
            <a:ext cx="3654911" cy="228258"/>
          </a:xfrm>
          <a:prstGeom prst="rect">
            <a:avLst/>
          </a:prstGeom>
          <a:solidFill>
            <a:srgbClr val="7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개발범위 </a:t>
            </a:r>
            <a:r>
              <a:rPr lang="ko-KR" altLang="en-US" sz="800" dirty="0">
                <a:solidFill>
                  <a:schemeClr val="tx1"/>
                </a:solidFill>
              </a:rPr>
              <a:t>조정으로 </a:t>
            </a:r>
            <a:r>
              <a:rPr lang="ko-KR" altLang="en-US" sz="800" dirty="0" smtClean="0">
                <a:solidFill>
                  <a:schemeClr val="tx1"/>
                </a:solidFill>
              </a:rPr>
              <a:t>쇼케이스 스펙아웃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운영구현</a:t>
            </a:r>
            <a:r>
              <a:rPr lang="en-US" altLang="ko-KR" sz="800" dirty="0" smtClean="0">
                <a:solidFill>
                  <a:schemeClr val="tx1"/>
                </a:solidFill>
              </a:rPr>
              <a:t>, 7/11)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홈전시</a:t>
            </a:r>
            <a:r>
              <a:rPr lang="ko-KR" altLang="en-US" dirty="0" smtClean="0"/>
              <a:t> </a:t>
            </a:r>
            <a:r>
              <a:rPr lang="en-US" altLang="ko-KR" dirty="0"/>
              <a:t>- </a:t>
            </a:r>
            <a:r>
              <a:rPr lang="ko-KR" altLang="en-US" dirty="0" smtClean="0"/>
              <a:t>전시구분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graphicFrame>
        <p:nvGraphicFramePr>
          <p:cNvPr id="3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683998"/>
              </p:ext>
            </p:extLst>
          </p:nvPr>
        </p:nvGraphicFramePr>
        <p:xfrm>
          <a:off x="263352" y="620688"/>
          <a:ext cx="7812878" cy="5840472"/>
        </p:xfrm>
        <a:graphic>
          <a:graphicData uri="http://schemas.openxmlformats.org/drawingml/2006/table">
            <a:tbl>
              <a:tblPr/>
              <a:tblGrid>
                <a:gridCol w="390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6439">
                  <a:extLst>
                    <a:ext uri="{9D8B030D-6E8A-4147-A177-3AD203B41FA5}">
                      <a16:colId xmlns:a16="http://schemas.microsoft.com/office/drawing/2014/main" val="90971569"/>
                    </a:ext>
                  </a:extLst>
                </a:gridCol>
              </a:tblGrid>
              <a:tr h="354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이벤트리스트형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프르모션 제품리스트형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 이벤트의 전시여부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전시채널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이벤트공개여부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링크 값을 체크하여 노출여부 결정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 등록시 설정한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유형구분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기반 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대상을 캠페인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1 (5/30)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캠페인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 캠페인의 전시여부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카운트다운 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체크하여 노출여부 결정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특가 등록시 설정한 정보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메인 타이틀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연계 캠페인 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기반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대상 이벤트의 전시여부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전시채널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이벤트공개여부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/MO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링크 값을 체크하여 노출여부 결정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 등록시 설정한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이벤트명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관련제품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</a:rPr>
                        <a:t>기반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31919"/>
              </p:ext>
            </p:extLst>
          </p:nvPr>
        </p:nvGraphicFramePr>
        <p:xfrm>
          <a:off x="4604814" y="1119078"/>
          <a:ext cx="2999014" cy="3966106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106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74476"/>
              </p:ext>
            </p:extLst>
          </p:nvPr>
        </p:nvGraphicFramePr>
        <p:xfrm>
          <a:off x="749422" y="1119077"/>
          <a:ext cx="2999014" cy="3462729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2729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1288004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078129" y="1268760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78129" y="1746051"/>
            <a:ext cx="10422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11424" y="1296159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911424" y="2111274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2306082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078129" y="2290773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11424" y="2314237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911424" y="3129352"/>
            <a:ext cx="26788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3332500"/>
            <a:ext cx="1083317" cy="65301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78129" y="3313256"/>
            <a:ext cx="1359668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2024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새해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콜라겐크림 기획전 </a:t>
            </a:r>
            <a:endParaRPr lang="en-US" altLang="ko-KR" sz="85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럭키박스 </a:t>
            </a:r>
            <a:r>
              <a:rPr lang="en-US" altLang="ko-KR" sz="850" b="1" dirty="0" smtClean="0">
                <a:latin typeface="+mn-ea"/>
                <a:cs typeface="Pretendard" panose="02000503000000020004" pitchFamily="50" charset="-127"/>
              </a:rPr>
              <a:t>+ </a:t>
            </a: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럭키드로우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78129" y="3790547"/>
            <a:ext cx="10422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1424" y="3340655"/>
            <a:ext cx="446625" cy="121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제휴혜택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5290" y="4468124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6450" y="1233860"/>
            <a:ext cx="20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/>
              <a:t>23</a:t>
            </a:r>
            <a:r>
              <a:rPr lang="ko-KR" altLang="en-US" sz="1000" b="1" spc="-150" dirty="0" smtClean="0"/>
              <a:t>년 공식몰 어워즈 </a:t>
            </a:r>
            <a:endParaRPr lang="en-US" altLang="ko-KR" sz="1000" b="1" spc="-150" dirty="0" smtClean="0"/>
          </a:p>
          <a:p>
            <a:r>
              <a:rPr lang="ko-KR" altLang="en-US" sz="1000" b="1" spc="-150" dirty="0" smtClean="0"/>
              <a:t>이 제품 아직 안샀눈 사람 </a:t>
            </a:r>
            <a:endParaRPr lang="en-US" altLang="ko-KR" sz="1000" b="1" spc="-15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6456632" y="1226128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18:21:01</a:t>
            </a:r>
            <a:endParaRPr lang="en-US" altLang="ko-KR" sz="700" b="1" dirty="0">
              <a:solidFill>
                <a:schemeClr val="bg1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44898" y="2719612"/>
            <a:ext cx="938664" cy="377738"/>
            <a:chOff x="6583170" y="2671945"/>
            <a:chExt cx="1383846" cy="556889"/>
          </a:xfrm>
        </p:grpSpPr>
        <p:sp>
          <p:nvSpPr>
            <p:cNvPr id="80" name="TextBox 79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16195" y="1741980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730754" y="3164524"/>
            <a:ext cx="369640" cy="92018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5325823" y="2410273"/>
            <a:ext cx="200968" cy="200968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592819" y="2719614"/>
            <a:ext cx="938664" cy="477490"/>
            <a:chOff x="6583170" y="2671945"/>
            <a:chExt cx="1383846" cy="703950"/>
          </a:xfrm>
        </p:grpSpPr>
        <p:sp>
          <p:nvSpPr>
            <p:cNvPr id="89" name="TextBox 88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42033" y="3175841"/>
              <a:ext cx="484428" cy="200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</p:grpSp>
      <p:grpSp>
        <p:nvGrpSpPr>
          <p:cNvPr id="9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664116" y="1741980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6266644" y="2410273"/>
            <a:ext cx="200968" cy="200968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6571702" y="2719613"/>
            <a:ext cx="938664" cy="477490"/>
            <a:chOff x="6583170" y="2671945"/>
            <a:chExt cx="1383846" cy="703950"/>
          </a:xfrm>
        </p:grpSpPr>
        <p:sp>
          <p:nvSpPr>
            <p:cNvPr id="98" name="TextBox 97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642033" y="3175841"/>
              <a:ext cx="484428" cy="200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</p:grpSp>
      <p:grpSp>
        <p:nvGrpSpPr>
          <p:cNvPr id="10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642999" y="1741980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5" name="그림 104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7250082" y="2410273"/>
            <a:ext cx="200968" cy="200968"/>
          </a:xfrm>
          <a:prstGeom prst="rect">
            <a:avLst/>
          </a:prstGeom>
        </p:spPr>
      </p:pic>
      <p:grpSp>
        <p:nvGrpSpPr>
          <p:cNvPr id="108" name="그룹 107"/>
          <p:cNvGrpSpPr/>
          <p:nvPr/>
        </p:nvGrpSpPr>
        <p:grpSpPr>
          <a:xfrm>
            <a:off x="4644898" y="4335586"/>
            <a:ext cx="938664" cy="377738"/>
            <a:chOff x="6583170" y="2671945"/>
            <a:chExt cx="1383846" cy="556889"/>
          </a:xfrm>
        </p:grpSpPr>
        <p:sp>
          <p:nvSpPr>
            <p:cNvPr id="109" name="TextBox 108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16195" y="3357954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4730754" y="4792533"/>
            <a:ext cx="369640" cy="92018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592819" y="4335588"/>
            <a:ext cx="938664" cy="477490"/>
            <a:chOff x="6583170" y="2671945"/>
            <a:chExt cx="1383846" cy="703950"/>
          </a:xfrm>
        </p:grpSpPr>
        <p:sp>
          <p:nvSpPr>
            <p:cNvPr id="118" name="TextBox 117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642033" y="3175841"/>
              <a:ext cx="484428" cy="200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</p:grpSp>
      <p:grpSp>
        <p:nvGrpSpPr>
          <p:cNvPr id="1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664116" y="3357954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571702" y="4335587"/>
            <a:ext cx="938664" cy="477490"/>
            <a:chOff x="6583170" y="2671945"/>
            <a:chExt cx="1383846" cy="703950"/>
          </a:xfrm>
        </p:grpSpPr>
        <p:sp>
          <p:nvSpPr>
            <p:cNvPr id="127" name="TextBox 126"/>
            <p:cNvSpPr txBox="1"/>
            <p:nvPr/>
          </p:nvSpPr>
          <p:spPr>
            <a:xfrm>
              <a:off x="6705448" y="2671945"/>
              <a:ext cx="1261568" cy="362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/>
                <a:t>BEST | </a:t>
              </a:r>
              <a:r>
                <a:rPr lang="ko-KR" altLang="en-US" sz="800" spc="-150" dirty="0"/>
                <a:t>제품명은 최대 두 </a:t>
              </a:r>
              <a:r>
                <a:rPr lang="ko-KR" altLang="en-US" sz="800" spc="-150" dirty="0" smtClean="0"/>
                <a:t>줄까지  </a:t>
              </a:r>
              <a:r>
                <a:rPr lang="ko-KR" altLang="en-US" sz="800" spc="-150" dirty="0"/>
                <a:t>말줄임 </a:t>
              </a:r>
              <a:r>
                <a:rPr lang="en-US" altLang="ko-KR" sz="800" spc="-150" dirty="0" smtClean="0"/>
                <a:t>…</a:t>
              </a:r>
              <a:endParaRPr lang="ko-KR" altLang="en-US" sz="8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583170" y="2982613"/>
              <a:ext cx="8947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37,000</a:t>
              </a:r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~30%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642033" y="3175841"/>
              <a:ext cx="484428" cy="200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1600" dirty="0"/>
            </a:p>
          </p:txBody>
        </p:sp>
      </p:grpSp>
      <p:grpSp>
        <p:nvGrpSpPr>
          <p:cNvPr id="13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642999" y="3357954"/>
            <a:ext cx="851886" cy="93953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226262" y="120370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721388" y="3356352"/>
            <a:ext cx="846693" cy="941135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25" y="3487869"/>
            <a:ext cx="642625" cy="647074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5325823" y="4026247"/>
            <a:ext cx="200968" cy="200968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6266644" y="4026247"/>
            <a:ext cx="200968" cy="200968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2">
            <a:biLevel thresh="75000"/>
            <a:extLst/>
          </a:blip>
          <a:stretch>
            <a:fillRect/>
          </a:stretch>
        </p:blipFill>
        <p:spPr>
          <a:xfrm>
            <a:off x="7250082" y="4026247"/>
            <a:ext cx="200968" cy="200968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2078129" y="2783127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36663"/>
              </p:ext>
            </p:extLst>
          </p:nvPr>
        </p:nvGraphicFramePr>
        <p:xfrm>
          <a:off x="10632504" y="0"/>
          <a:ext cx="1596718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718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05.30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정의 추가 작성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221476</TotalTime>
  <Words>7145</Words>
  <Application>Microsoft Office PowerPoint</Application>
  <PresentationFormat>와이드스크린</PresentationFormat>
  <Paragraphs>1607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Pretendard</vt:lpstr>
      <vt:lpstr>Pretendard Light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메인 </vt:lpstr>
      <vt:lpstr>MO_탭바  </vt:lpstr>
      <vt:lpstr>MO 메인 구성/가변영역 정책</vt:lpstr>
      <vt:lpstr>채널별 GNB 구성</vt:lpstr>
      <vt:lpstr>메인 - 가변영역 정책/컴포넌트</vt:lpstr>
      <vt:lpstr>홈전시 - 전시구분 2/2</vt:lpstr>
      <vt:lpstr>홈 </vt:lpstr>
      <vt:lpstr>PowerPoint 프레젠테이션</vt:lpstr>
      <vt:lpstr>홈배너 전체보기 팝업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홈</vt:lpstr>
      <vt:lpstr>홈</vt:lpstr>
      <vt:lpstr>메인팝업-이미지</vt:lpstr>
      <vt:lpstr>메인팝업-텍스트 </vt:lpstr>
      <vt:lpstr>전체메뉴</vt:lpstr>
      <vt:lpstr>전체메뉴</vt:lpstr>
      <vt:lpstr>전체메뉴</vt:lpstr>
      <vt:lpstr>바코드스캔팝업</vt:lpstr>
      <vt:lpstr>바코드스캔팝업</vt:lpstr>
      <vt:lpstr>쇼핑로그</vt:lpstr>
      <vt:lpstr>Alert / Validation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4243</cp:revision>
  <cp:lastPrinted>2022-10-17T06:12:39Z</cp:lastPrinted>
  <dcterms:created xsi:type="dcterms:W3CDTF">2018-04-18T08:51:39Z</dcterms:created>
  <dcterms:modified xsi:type="dcterms:W3CDTF">2024-07-11T06:02:50Z</dcterms:modified>
</cp:coreProperties>
</file>