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3" r:id="rId3"/>
    <p:sldId id="1421" r:id="rId4"/>
    <p:sldId id="1448" r:id="rId5"/>
    <p:sldId id="1445" r:id="rId6"/>
    <p:sldId id="1450" r:id="rId7"/>
    <p:sldId id="1464" r:id="rId8"/>
    <p:sldId id="1480" r:id="rId9"/>
    <p:sldId id="1496" r:id="rId10"/>
    <p:sldId id="1494" r:id="rId11"/>
    <p:sldId id="1490" r:id="rId12"/>
    <p:sldId id="1493" r:id="rId13"/>
    <p:sldId id="1485" r:id="rId14"/>
    <p:sldId id="1489" r:id="rId15"/>
    <p:sldId id="1487" r:id="rId16"/>
    <p:sldId id="1495" r:id="rId17"/>
    <p:sldId id="1465" r:id="rId18"/>
    <p:sldId id="1459" r:id="rId19"/>
    <p:sldId id="1420" r:id="rId20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FD976FC-F6CD-4CEF-A0DB-463D0CB5FF0D}">
          <p14:sldIdLst>
            <p14:sldId id="256"/>
            <p14:sldId id="263"/>
          </p14:sldIdLst>
        </p14:section>
        <p14:section name="메뉴구조도" id="{FC12D408-FD0C-4419-B016-17B2620E42A5}">
          <p14:sldIdLst>
            <p14:sldId id="1421"/>
          </p14:sldIdLst>
        </p14:section>
        <p14:section name="랭킹" id="{889F79C2-5F78-44C5-BEAF-CA18020F4105}">
          <p14:sldIdLst>
            <p14:sldId id="1448"/>
            <p14:sldId id="1445"/>
          </p14:sldIdLst>
        </p14:section>
        <p14:section name="쇼케이스" id="{3994395A-B45D-4ADA-BA47-61F99F1315BF}">
          <p14:sldIdLst>
            <p14:sldId id="1450"/>
            <p14:sldId id="1464"/>
          </p14:sldIdLst>
        </p14:section>
        <p14:section name="FOR ME" id="{D5BC061C-EC36-4901-9C32-B2A53F4AA4EA}">
          <p14:sldIdLst>
            <p14:sldId id="1480"/>
            <p14:sldId id="1496"/>
            <p14:sldId id="1494"/>
            <p14:sldId id="1490"/>
            <p14:sldId id="1493"/>
            <p14:sldId id="1485"/>
            <p14:sldId id="1489"/>
            <p14:sldId id="1487"/>
            <p14:sldId id="1495"/>
            <p14:sldId id="1465"/>
          </p14:sldIdLst>
        </p14:section>
        <p14:section name="임직원샵" id="{661571C7-6D01-4905-9541-CFBA8A946841}">
          <p14:sldIdLst>
            <p14:sldId id="1459"/>
            <p14:sldId id="14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3205" userDrawn="1">
          <p15:clr>
            <a:srgbClr val="A4A3A4"/>
          </p15:clr>
        </p15:guide>
        <p15:guide id="5" pos="574" userDrawn="1">
          <p15:clr>
            <a:srgbClr val="A4A3A4"/>
          </p15:clr>
        </p15:guide>
        <p15:guide id="10" orient="horz" pos="4156" userDrawn="1">
          <p15:clr>
            <a:srgbClr val="A4A3A4"/>
          </p15:clr>
        </p15:guide>
        <p15:guide id="11" orient="horz" pos="391" userDrawn="1">
          <p15:clr>
            <a:srgbClr val="A4A3A4"/>
          </p15:clr>
        </p15:guide>
        <p15:guide id="12" pos="51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9BC70"/>
    <a:srgbClr val="F088D2"/>
    <a:srgbClr val="87E5B4"/>
    <a:srgbClr val="BDF1D6"/>
    <a:srgbClr val="687379"/>
    <a:srgbClr val="414A4F"/>
    <a:srgbClr val="E0DDD5"/>
    <a:srgbClr val="00BC70"/>
    <a:srgbClr val="004C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3" autoAdjust="0"/>
    <p:restoredTop sz="96391" autoAdjust="0"/>
  </p:normalViewPr>
  <p:slideViewPr>
    <p:cSldViewPr>
      <p:cViewPr varScale="1">
        <p:scale>
          <a:sx n="117" d="100"/>
          <a:sy n="117" d="100"/>
        </p:scale>
        <p:origin x="744" y="67"/>
      </p:cViewPr>
      <p:guideLst>
        <p:guide orient="horz" pos="572"/>
        <p:guide pos="3205"/>
        <p:guide pos="574"/>
        <p:guide orient="horz" pos="4156"/>
        <p:guide orient="horz" pos="391"/>
        <p:guide pos="515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3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21777BE-CA2A-4794-AAF6-4255D016CCDF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FA78CE8-3046-4A6F-B16C-64F64F6CF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540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42D98B4-3167-41AF-8D55-234B1FD2CD86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7" tIns="47778" rIns="95557" bIns="4777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57" tIns="47778" rIns="95557" bIns="4777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D8BDFA2-A74A-40EE-8360-B385A107A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793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17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734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Untitled-1.png"/>
          <p:cNvPicPr>
            <a:picLocks noChangeAspect="1"/>
          </p:cNvPicPr>
          <p:nvPr userDrawn="1"/>
        </p:nvPicPr>
        <p:blipFill>
          <a:blip r:embed="rId2" cstate="print"/>
          <a:srcRect t="15099" r="29625"/>
          <a:stretch>
            <a:fillRect/>
          </a:stretch>
        </p:blipFill>
        <p:spPr>
          <a:xfrm>
            <a:off x="5214538" y="9538"/>
            <a:ext cx="6969224" cy="582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7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365969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064735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165618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80555709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628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20103044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</p:spTree>
    <p:extLst>
      <p:ext uri="{BB962C8B-B14F-4D97-AF65-F5344CB8AC3E}">
        <p14:creationId xmlns:p14="http://schemas.microsoft.com/office/powerpoint/2010/main" val="16510119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1019062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26621649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028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10625756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8272188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107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51267" y="459079"/>
            <a:ext cx="8910258" cy="6189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09092346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01460883"/>
              </p:ext>
            </p:extLst>
          </p:nvPr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270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51267" y="459079"/>
            <a:ext cx="8910258" cy="6189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87435763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/>
          </p:nvPr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986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0" y="3068960"/>
            <a:ext cx="662523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10" name="Straight Connector 5"/>
          <p:cNvCxnSpPr/>
          <p:nvPr userDrawn="1"/>
        </p:nvCxnSpPr>
        <p:spPr>
          <a:xfrm>
            <a:off x="777407" y="3804138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5"/>
          <p:cNvCxnSpPr/>
          <p:nvPr userDrawn="1"/>
        </p:nvCxnSpPr>
        <p:spPr>
          <a:xfrm>
            <a:off x="777407" y="4303054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7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75420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60896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163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110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3041971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7924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948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38200" y="2636912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850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351363D-9B7C-4E8B-9EA3-0DAE8CE342AA}"/>
              </a:ext>
            </a:extLst>
          </p:cNvPr>
          <p:cNvSpPr/>
          <p:nvPr userDrawn="1"/>
        </p:nvSpPr>
        <p:spPr>
          <a:xfrm>
            <a:off x="53790" y="369117"/>
            <a:ext cx="12091193" cy="627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/>
          <p:cNvCxnSpPr>
            <a:stCxn id="9" idx="2"/>
            <a:endCxn id="9" idx="0"/>
          </p:cNvCxnSpPr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725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C43386E-E424-4971-A012-186C51024BFD}"/>
              </a:ext>
            </a:extLst>
          </p:cNvPr>
          <p:cNvCxnSpPr/>
          <p:nvPr userDrawn="1"/>
        </p:nvCxnSpPr>
        <p:spPr>
          <a:xfrm>
            <a:off x="4566710" y="762003"/>
            <a:ext cx="0" cy="596133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3F0A93-F6AB-4764-87A1-3D2803C82EDD}"/>
              </a:ext>
            </a:extLst>
          </p:cNvPr>
          <p:cNvCxnSpPr>
            <a:cxnSpLocks/>
          </p:cNvCxnSpPr>
          <p:nvPr userDrawn="1"/>
        </p:nvCxnSpPr>
        <p:spPr>
          <a:xfrm>
            <a:off x="6091988" y="302363"/>
            <a:ext cx="0" cy="6346086"/>
          </a:xfrm>
          <a:prstGeom prst="line">
            <a:avLst/>
          </a:prstGeom>
          <a:ln>
            <a:solidFill>
              <a:srgbClr val="FF0000">
                <a:alpha val="40000"/>
              </a:srgb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4" y="515263"/>
            <a:ext cx="12091249" cy="61331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graphicFrame>
        <p:nvGraphicFramePr>
          <p:cNvPr id="14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73917258"/>
              </p:ext>
            </p:extLst>
          </p:nvPr>
        </p:nvGraphicFramePr>
        <p:xfrm>
          <a:off x="47624" y="47519"/>
          <a:ext cx="12091246" cy="431040"/>
        </p:xfrm>
        <a:graphic>
          <a:graphicData uri="http://schemas.openxmlformats.org/drawingml/2006/table">
            <a:tbl>
              <a:tblPr/>
              <a:tblGrid>
                <a:gridCol w="972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806755"/>
                  </a:ext>
                </a:extLst>
              </a:tr>
            </a:tbl>
          </a:graphicData>
        </a:graphic>
      </p:graphicFrame>
      <p:sp>
        <p:nvSpPr>
          <p:cNvPr id="17" name="제목 1"/>
          <p:cNvSpPr>
            <a:spLocks noGrp="1"/>
          </p:cNvSpPr>
          <p:nvPr>
            <p:ph type="ctrTitle" hasCustomPrompt="1"/>
          </p:nvPr>
        </p:nvSpPr>
        <p:spPr>
          <a:xfrm>
            <a:off x="6107187" y="47328"/>
            <a:ext cx="6031686" cy="213090"/>
          </a:xfrm>
          <a:prstGeom prst="rect">
            <a:avLst/>
          </a:prstGeom>
        </p:spPr>
        <p:txBody>
          <a:bodyPr anchor="b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012273" y="49659"/>
            <a:ext cx="3995955" cy="210759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cxnSp>
        <p:nvCxnSpPr>
          <p:cNvPr id="19" name="직선 연결선 18"/>
          <p:cNvCxnSpPr>
            <a:endCxn id="13" idx="0"/>
          </p:cNvCxnSpPr>
          <p:nvPr userDrawn="1"/>
        </p:nvCxnSpPr>
        <p:spPr>
          <a:xfrm flipH="1" flipV="1">
            <a:off x="6093249" y="515263"/>
            <a:ext cx="6138" cy="613318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202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27219490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37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45423915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014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8128164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75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36486767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423673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9299395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654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568" y="6692311"/>
            <a:ext cx="900000" cy="1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6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2" r:id="rId2"/>
    <p:sldLayoutId id="2147483657" r:id="rId3"/>
    <p:sldLayoutId id="2147483649" r:id="rId4"/>
    <p:sldLayoutId id="2147483679" r:id="rId5"/>
    <p:sldLayoutId id="2147483682" r:id="rId6"/>
    <p:sldLayoutId id="2147483680" r:id="rId7"/>
    <p:sldLayoutId id="2147483681" r:id="rId8"/>
    <p:sldLayoutId id="2147483678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90" r:id="rId16"/>
    <p:sldLayoutId id="2147483687" r:id="rId17"/>
    <p:sldLayoutId id="2147483691" r:id="rId18"/>
    <p:sldLayoutId id="2147483670" r:id="rId19"/>
    <p:sldLayoutId id="2147483673" r:id="rId20"/>
    <p:sldLayoutId id="2147483674" r:id="rId21"/>
    <p:sldLayoutId id="2147483675" r:id="rId22"/>
    <p:sldLayoutId id="2147483676" r:id="rId23"/>
    <p:sldLayoutId id="2147483677" r:id="rId2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-digit.amorepacific.com/pages/viewpage.action?pageId=25940430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5"/>
          <p:cNvCxnSpPr/>
          <p:nvPr/>
        </p:nvCxnSpPr>
        <p:spPr>
          <a:xfrm>
            <a:off x="1964369" y="3414252"/>
            <a:ext cx="845451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7"/>
          <p:cNvSpPr txBox="1">
            <a:spLocks/>
          </p:cNvSpPr>
          <p:nvPr/>
        </p:nvSpPr>
        <p:spPr>
          <a:xfrm>
            <a:off x="263352" y="2708920"/>
            <a:ext cx="11636232" cy="67627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dirty="0" smtClean="0">
                <a:latin typeface="+mj-ea"/>
              </a:rPr>
              <a:t>innisfree_FO</a:t>
            </a:r>
            <a:r>
              <a:rPr lang="ko-KR" altLang="en-US" sz="2800" dirty="0">
                <a:latin typeface="+mj-ea"/>
              </a:rPr>
              <a:t>리뉴얼</a:t>
            </a:r>
            <a:r>
              <a:rPr lang="en-US" altLang="ko-KR" sz="2800" dirty="0"/>
              <a:t>_</a:t>
            </a:r>
            <a:r>
              <a:rPr lang="en-US" altLang="ko-KR" sz="2800" dirty="0" smtClean="0"/>
              <a:t>MO_</a:t>
            </a:r>
            <a:r>
              <a:rPr lang="ko-KR" altLang="en-US" sz="2800" dirty="0" smtClean="0">
                <a:latin typeface="+mj-ea"/>
              </a:rPr>
              <a:t>베스트</a:t>
            </a:r>
            <a:r>
              <a:rPr lang="en-US" altLang="ko-KR" sz="2800" dirty="0" smtClean="0">
                <a:latin typeface="+mj-ea"/>
              </a:rPr>
              <a:t>,</a:t>
            </a:r>
            <a:r>
              <a:rPr lang="ko-KR" altLang="en-US" sz="2800" dirty="0" smtClean="0">
                <a:latin typeface="+mj-ea"/>
              </a:rPr>
              <a:t>쇼케이스</a:t>
            </a:r>
            <a:r>
              <a:rPr lang="en-US" altLang="ko-KR" sz="2800" dirty="0" smtClean="0">
                <a:latin typeface="+mj-ea"/>
              </a:rPr>
              <a:t>,FORME</a:t>
            </a:r>
            <a:r>
              <a:rPr lang="en-US" altLang="ko-KR" sz="2800" dirty="0" smtClean="0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_</a:t>
            </a:r>
            <a:r>
              <a:rPr lang="ko-KR" altLang="en-US" sz="2800" dirty="0" smtClean="0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임직원샵 화면설계서</a:t>
            </a:r>
            <a:endParaRPr lang="ko-KR" altLang="en-US" sz="2800" dirty="0">
              <a:ln w="6350">
                <a:solidFill>
                  <a:schemeClr val="tx1">
                    <a:lumMod val="50000"/>
                    <a:lumOff val="50000"/>
                    <a:alpha val="40000"/>
                  </a:schemeClr>
                </a:solidFill>
              </a:ln>
              <a:latin typeface="+mj-ea"/>
            </a:endParaRPr>
          </a:p>
        </p:txBody>
      </p:sp>
      <p:sp>
        <p:nvSpPr>
          <p:cNvPr id="15" name="부제목 9"/>
          <p:cNvSpPr txBox="1">
            <a:spLocks/>
          </p:cNvSpPr>
          <p:nvPr/>
        </p:nvSpPr>
        <p:spPr>
          <a:xfrm>
            <a:off x="1964369" y="3538339"/>
            <a:ext cx="3512795" cy="466725"/>
          </a:xfrm>
          <a:prstGeom prst="rect">
            <a:avLst/>
          </a:prstGeom>
        </p:spPr>
        <p:txBody>
          <a:bodyPr lIns="72000" tIns="36000" rIns="36000" bIns="3600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200" b="1" dirty="0">
                <a:latin typeface="+mn-ea"/>
              </a:rPr>
              <a:t>Version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0.9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2024-05-20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고하나</a:t>
            </a:r>
            <a:endParaRPr lang="ko-KR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4896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FOR ME</a:t>
            </a:r>
            <a:r>
              <a:rPr lang="ko-KR" altLang="en-US" dirty="0"/>
              <a:t> 추천해요 </a:t>
            </a:r>
            <a:r>
              <a:rPr lang="en-US" altLang="ko-KR" dirty="0" smtClean="0"/>
              <a:t>TO-BE 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799831"/>
              </p:ext>
            </p:extLst>
          </p:nvPr>
        </p:nvGraphicFramePr>
        <p:xfrm>
          <a:off x="335360" y="548680"/>
          <a:ext cx="5544615" cy="4011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39">
                  <a:extLst>
                    <a:ext uri="{9D8B030D-6E8A-4147-A177-3AD203B41FA5}">
                      <a16:colId xmlns:a16="http://schemas.microsoft.com/office/drawing/2014/main" val="4228280861"/>
                    </a:ext>
                  </a:extLst>
                </a:gridCol>
                <a:gridCol w="865639">
                  <a:extLst>
                    <a:ext uri="{9D8B030D-6E8A-4147-A177-3AD203B41FA5}">
                      <a16:colId xmlns:a16="http://schemas.microsoft.com/office/drawing/2014/main" val="1717651683"/>
                    </a:ext>
                  </a:extLst>
                </a:gridCol>
                <a:gridCol w="1289744">
                  <a:extLst>
                    <a:ext uri="{9D8B030D-6E8A-4147-A177-3AD203B41FA5}">
                      <a16:colId xmlns:a16="http://schemas.microsoft.com/office/drawing/2014/main" val="3441843793"/>
                    </a:ext>
                  </a:extLst>
                </a:gridCol>
                <a:gridCol w="1645824">
                  <a:extLst>
                    <a:ext uri="{9D8B030D-6E8A-4147-A177-3AD203B41FA5}">
                      <a16:colId xmlns:a16="http://schemas.microsoft.com/office/drawing/2014/main" val="2124891100"/>
                    </a:ext>
                  </a:extLst>
                </a:gridCol>
                <a:gridCol w="877769">
                  <a:extLst>
                    <a:ext uri="{9D8B030D-6E8A-4147-A177-3AD203B41FA5}">
                      <a16:colId xmlns:a16="http://schemas.microsoft.com/office/drawing/2014/main" val="2364988921"/>
                    </a:ext>
                  </a:extLst>
                </a:gridCol>
              </a:tblGrid>
              <a:tr h="371821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TO-BE</a:t>
                      </a:r>
                      <a:r>
                        <a:rPr lang="ko-KR" altLang="en-US" sz="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altLang="ko-KR" sz="8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미로그인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&amp;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행동데이터 없음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&amp;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찜한상품없음</a:t>
                      </a:r>
                      <a:r>
                        <a:rPr lang="ko-KR" altLang="en-US" sz="8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altLang="ko-KR" sz="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155315"/>
                  </a:ext>
                </a:extLst>
              </a:tr>
              <a:tr h="3718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추천항목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전시조건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타이틀명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전시로직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데이터유무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257382"/>
                  </a:ext>
                </a:extLst>
              </a:tr>
              <a:tr h="3718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신규서비스랜딩영역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454925"/>
                  </a:ext>
                </a:extLst>
              </a:tr>
              <a:tr h="6681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추천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미로그인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행동데이터없음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추천해요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최근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주일 인기 제품 추천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실시간 베스트 로직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(tobe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버전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과 동일하되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조회대상기간을 아래와 같이 함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조회대상기간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: 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전일자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-7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)~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전일자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00353"/>
                  </a:ext>
                </a:extLst>
              </a:tr>
              <a:tr h="5691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찜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찜한 상품이 없는 경우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baseline="0" dirty="0" smtClean="0">
                          <a:solidFill>
                            <a:srgbClr val="29BC70"/>
                          </a:solidFill>
                        </a:rPr>
                        <a:t>$</a:t>
                      </a:r>
                      <a:r>
                        <a:rPr lang="ko-KR" altLang="en-US" sz="800" b="1" baseline="0" dirty="0" smtClean="0">
                          <a:solidFill>
                            <a:srgbClr val="29BC70"/>
                          </a:solidFill>
                        </a:rPr>
                        <a:t>카데고리명</a:t>
                      </a:r>
                      <a:r>
                        <a:rPr lang="en-US" altLang="ko-KR" sz="800" b="1" baseline="0" dirty="0" smtClean="0">
                          <a:solidFill>
                            <a:srgbClr val="29BC70"/>
                          </a:solidFill>
                        </a:rPr>
                        <a:t>$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에서 추천드려요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최근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한달 내 매출부진 카테고리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top5(2depth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기준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중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개 카테고리 랜덤 추천 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추천상품수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개 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기준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카테고리 추천순과 동일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70036"/>
                  </a:ext>
                </a:extLst>
              </a:tr>
              <a:tr h="3718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추천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장바구니에 담은 상품이 없는 경우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rgbClr val="29BC70"/>
                          </a:solidFill>
                          <a:latin typeface="+mn-ea"/>
                          <a:ea typeface="+mn-ea"/>
                        </a:rPr>
                        <a:t>$</a:t>
                      </a:r>
                      <a:r>
                        <a:rPr lang="ko-KR" altLang="en-US" sz="800" b="0" u="none" baseline="0" dirty="0" smtClean="0">
                          <a:solidFill>
                            <a:srgbClr val="29BC70"/>
                          </a:solidFill>
                          <a:latin typeface="+mn-ea"/>
                          <a:ea typeface="+mn-ea"/>
                        </a:rPr>
                        <a:t>오후 </a:t>
                      </a:r>
                      <a:r>
                        <a:rPr lang="en-US" altLang="ko-KR" sz="800" b="0" u="none" baseline="0" dirty="0" smtClean="0">
                          <a:solidFill>
                            <a:srgbClr val="29BC70"/>
                          </a:solidFill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800" b="0" u="none" baseline="0" dirty="0" smtClean="0">
                          <a:solidFill>
                            <a:srgbClr val="29BC70"/>
                          </a:solidFill>
                          <a:latin typeface="+mn-ea"/>
                          <a:ea typeface="+mn-ea"/>
                        </a:rPr>
                        <a:t>시</a:t>
                      </a:r>
                      <a:r>
                        <a:rPr lang="en-US" altLang="ko-KR" sz="800" b="0" u="none" baseline="0" dirty="0" smtClean="0">
                          <a:solidFill>
                            <a:srgbClr val="29BC70"/>
                          </a:solidFill>
                          <a:latin typeface="+mn-ea"/>
                          <a:ea typeface="+mn-ea"/>
                        </a:rPr>
                        <a:t>$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고객님들이 가장 많이 찾는 제품은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실시간 베스트 로직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(tobe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버전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으로 전체 카테고리 대상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위부터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위 노출 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229178"/>
                  </a:ext>
                </a:extLst>
              </a:tr>
              <a:tr h="3718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쇼케이스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미로그인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타이틀 없음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최근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한달 내 등록된 컨텐츠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개 중 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개 랜덤 호출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없는경우 미노출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943026"/>
                  </a:ext>
                </a:extLst>
              </a:tr>
              <a:tr h="371821">
                <a:tc>
                  <a:txBody>
                    <a:bodyPr/>
                    <a:lstStyle/>
                    <a:p>
                      <a:r>
                        <a:rPr lang="ko-KR" altLang="en-US" sz="800" b="1" dirty="0" smtClean="0"/>
                        <a:t>포스트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미로그인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NEW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포스트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최근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한달 내 등록된 컨텐츠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개 중 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개 랜덤 호출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없는경우 미노출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46033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240016" y="836712"/>
            <a:ext cx="4392488" cy="25922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3/28 </a:t>
            </a:r>
            <a:r>
              <a:rPr lang="ko-KR" altLang="en-US" sz="1200" dirty="0" smtClean="0">
                <a:solidFill>
                  <a:schemeClr val="tx1"/>
                </a:solidFill>
              </a:rPr>
              <a:t>하나문의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미로그인</a:t>
            </a:r>
            <a:r>
              <a:rPr lang="en-US" altLang="ko-KR" sz="1200" dirty="0" smtClean="0">
                <a:solidFill>
                  <a:schemeClr val="tx1"/>
                </a:solidFill>
              </a:rPr>
              <a:t>&amp;</a:t>
            </a:r>
            <a:r>
              <a:rPr lang="ko-KR" altLang="en-US" sz="1200" dirty="0" smtClean="0">
                <a:solidFill>
                  <a:schemeClr val="tx1"/>
                </a:solidFill>
              </a:rPr>
              <a:t>행동데이터없음</a:t>
            </a:r>
            <a:r>
              <a:rPr lang="en-US" altLang="ko-KR" sz="1200" dirty="0">
                <a:solidFill>
                  <a:schemeClr val="tx1"/>
                </a:solidFill>
              </a:rPr>
              <a:t>&amp;</a:t>
            </a:r>
            <a:r>
              <a:rPr lang="ko-KR" altLang="en-US" sz="1200" dirty="0" smtClean="0">
                <a:solidFill>
                  <a:schemeClr val="tx1"/>
                </a:solidFill>
              </a:rPr>
              <a:t>찜한상품없음에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노출되는 항목 최종 컨펌 부탁드리겠습니다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&gt;&gt; 3/29 </a:t>
            </a:r>
            <a:r>
              <a:rPr lang="ko-KR" altLang="en-US" sz="1200" dirty="0" smtClean="0">
                <a:solidFill>
                  <a:schemeClr val="tx1"/>
                </a:solidFill>
              </a:rPr>
              <a:t>사업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컨펌완료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776520" y="0"/>
            <a:ext cx="1415480" cy="692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v0.61</a:t>
            </a:r>
          </a:p>
          <a:p>
            <a:r>
              <a:rPr lang="en-US" altLang="ko-KR" sz="800" b="1" dirty="0" smtClean="0">
                <a:solidFill>
                  <a:schemeClr val="tx1"/>
                </a:solidFill>
              </a:rPr>
              <a:t> - </a:t>
            </a:r>
            <a:r>
              <a:rPr kumimoji="1" lang="ko-KR" altLang="en-US" sz="800" dirty="0">
                <a:solidFill>
                  <a:schemeClr val="tx1"/>
                </a:solidFill>
                <a:latin typeface="+mn-ea"/>
              </a:rPr>
              <a:t>포미 </a:t>
            </a:r>
            <a:r>
              <a:rPr kumimoji="1" lang="ko-KR" altLang="en-US" sz="800" dirty="0" err="1" smtClean="0">
                <a:solidFill>
                  <a:schemeClr val="tx1"/>
                </a:solidFill>
                <a:latin typeface="+mn-ea"/>
              </a:rPr>
              <a:t>추천항목별</a:t>
            </a:r>
            <a:r>
              <a:rPr kumimoji="1" lang="ko-KR" altLang="en-US" sz="800" dirty="0" smtClean="0">
                <a:solidFill>
                  <a:schemeClr val="tx1"/>
                </a:solidFill>
                <a:latin typeface="+mn-ea"/>
              </a:rPr>
              <a:t> 노출 </a:t>
            </a:r>
            <a:r>
              <a:rPr kumimoji="1" lang="ko-KR" altLang="en-US" sz="800" dirty="0">
                <a:solidFill>
                  <a:schemeClr val="tx1"/>
                </a:solidFill>
                <a:latin typeface="+mn-ea"/>
              </a:rPr>
              <a:t>정의 업데이트 </a:t>
            </a:r>
            <a:r>
              <a:rPr kumimoji="1"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kumimoji="1" lang="ko-KR" altLang="en-US" sz="800" dirty="0" err="1">
                <a:solidFill>
                  <a:schemeClr val="tx1"/>
                </a:solidFill>
                <a:latin typeface="+mn-ea"/>
              </a:rPr>
              <a:t>추천항목명</a:t>
            </a:r>
            <a:r>
              <a:rPr kumimoji="1" lang="ko-KR" altLang="en-US" sz="800" dirty="0">
                <a:solidFill>
                  <a:schemeClr val="tx1"/>
                </a:solidFill>
                <a:latin typeface="+mn-ea"/>
              </a:rPr>
              <a:t> 수정 및 </a:t>
            </a:r>
            <a:r>
              <a:rPr kumimoji="1" lang="ko-KR" altLang="en-US" sz="800" dirty="0" err="1" smtClean="0">
                <a:solidFill>
                  <a:schemeClr val="tx1"/>
                </a:solidFill>
                <a:latin typeface="+mn-ea"/>
              </a:rPr>
              <a:t>상세로직</a:t>
            </a:r>
            <a:r>
              <a:rPr kumimoji="1" lang="en-US" altLang="ko-KR" sz="800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1" lang="ko-KR" altLang="en-US" sz="800" dirty="0">
                <a:solidFill>
                  <a:schemeClr val="tx1"/>
                </a:solidFill>
                <a:latin typeface="+mn-ea"/>
              </a:rPr>
              <a:t>데이터유무 </a:t>
            </a:r>
            <a:r>
              <a:rPr kumimoji="1" lang="ko-KR" altLang="en-US" sz="800" dirty="0" smtClean="0">
                <a:solidFill>
                  <a:schemeClr val="tx1"/>
                </a:solidFill>
                <a:latin typeface="+mn-ea"/>
              </a:rPr>
              <a:t>추가</a:t>
            </a:r>
            <a:r>
              <a:rPr kumimoji="1" lang="en-US" altLang="ko-KR" sz="800" dirty="0" smtClean="0">
                <a:solidFill>
                  <a:schemeClr val="tx1"/>
                </a:solidFill>
                <a:latin typeface="+mn-ea"/>
              </a:rPr>
              <a:t>)</a:t>
            </a:r>
            <a:endParaRPr kumimoji="1" lang="en-US" altLang="ko-KR" sz="8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b="1" dirty="0" smtClean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7385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포미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IN_MO_HOM_01_15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210290" y="659534"/>
            <a:ext cx="3000942" cy="5721794"/>
          </a:xfrm>
          <a:prstGeom prst="rect">
            <a:avLst/>
          </a:prstGeom>
          <a:solidFill>
            <a:schemeClr val="bg1">
              <a:lumMod val="75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58039" y="2623875"/>
            <a:ext cx="2709287" cy="137049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6" name="직선 연결선 5"/>
          <p:cNvCxnSpPr/>
          <p:nvPr/>
        </p:nvCxnSpPr>
        <p:spPr>
          <a:xfrm>
            <a:off x="5358039" y="3007032"/>
            <a:ext cx="267273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92696" y="3088352"/>
            <a:ext cx="2638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313" indent="-87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로그인을 하신 고객님들은</a:t>
            </a:r>
            <a:r>
              <a:rPr lang="ko-KR" altLang="en-US" sz="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800" dirty="0"/>
              <a:t>30</a:t>
            </a:r>
            <a:r>
              <a:rPr lang="ko-KR" altLang="en-US" sz="800" dirty="0"/>
              <a:t>일동안 조회한 최대 </a:t>
            </a:r>
            <a:r>
              <a:rPr lang="en-US" altLang="ko-KR" sz="800" dirty="0"/>
              <a:t>100</a:t>
            </a:r>
            <a:r>
              <a:rPr lang="ko-KR" altLang="en-US" sz="800" dirty="0" smtClean="0"/>
              <a:t>개까지의 쇼핑로그를 확인하실 수 있습니다</a:t>
            </a:r>
            <a:r>
              <a:rPr lang="en-US" altLang="ko-KR" sz="800" dirty="0" smtClean="0"/>
              <a:t>.</a:t>
            </a:r>
          </a:p>
          <a:p>
            <a:pPr marL="87313" indent="-87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판매 종료된 제품이나 종료된 이벤트는 쇼핑로그에서 </a:t>
            </a:r>
            <a:r>
              <a:rPr lang="ko-KR" altLang="en-US" sz="800" dirty="0" smtClean="0"/>
              <a:t>자동으로 삭제됩니다</a:t>
            </a:r>
            <a:r>
              <a:rPr lang="en-US" altLang="ko-KR" sz="800" dirty="0" smtClean="0"/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403479" y="2719345"/>
            <a:ext cx="9172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>
                <a:latin typeface="+mn-ea"/>
              </a:rPr>
              <a:t>쇼핑로그 안내</a:t>
            </a:r>
            <a:endParaRPr lang="ko-KR" altLang="en-US" sz="900" b="1" dirty="0"/>
          </a:p>
        </p:txBody>
      </p:sp>
      <p:sp>
        <p:nvSpPr>
          <p:cNvPr id="9" name="직사각형 8"/>
          <p:cNvSpPr/>
          <p:nvPr/>
        </p:nvSpPr>
        <p:spPr>
          <a:xfrm>
            <a:off x="7767398" y="2680141"/>
            <a:ext cx="2728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>
                <a:latin typeface="+mn-ea"/>
              </a:rPr>
              <a:t>⨉</a:t>
            </a:r>
            <a:endParaRPr lang="ko-KR" altLang="en-US" sz="900" b="1" dirty="0"/>
          </a:p>
        </p:txBody>
      </p:sp>
      <p:sp>
        <p:nvSpPr>
          <p:cNvPr id="11" name="직사각형 10"/>
          <p:cNvSpPr/>
          <p:nvPr/>
        </p:nvSpPr>
        <p:spPr>
          <a:xfrm>
            <a:off x="806766" y="1365354"/>
            <a:ext cx="2981712" cy="45809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692" y="818051"/>
            <a:ext cx="839235" cy="13662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924" y="764704"/>
            <a:ext cx="622595" cy="243314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1206590" y="3132619"/>
            <a:ext cx="0" cy="154304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860382" y="2320239"/>
            <a:ext cx="1366079" cy="417181"/>
            <a:chOff x="132988" y="1108114"/>
            <a:chExt cx="1366079" cy="417181"/>
          </a:xfrm>
        </p:grpSpPr>
        <p:sp>
          <p:nvSpPr>
            <p:cNvPr id="16" name="TextBox 15"/>
            <p:cNvSpPr txBox="1"/>
            <p:nvPr/>
          </p:nvSpPr>
          <p:spPr>
            <a:xfrm>
              <a:off x="132988" y="1309851"/>
              <a:ext cx="13660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spc="-150" dirty="0" smtClean="0"/>
                <a:t>최근 본 제품</a:t>
              </a:r>
              <a:r>
                <a:rPr lang="en-US" altLang="ko-KR" sz="800" spc="-150" dirty="0" smtClean="0"/>
                <a:t>, </a:t>
              </a:r>
              <a:r>
                <a:rPr lang="ko-KR" altLang="en-US" sz="800" spc="-150" dirty="0"/>
                <a:t> </a:t>
              </a:r>
              <a:r>
                <a:rPr lang="ko-KR" altLang="en-US" sz="800" spc="-150" dirty="0" smtClean="0"/>
                <a:t>이벤트</a:t>
              </a:r>
              <a:r>
                <a:rPr lang="en-US" altLang="ko-KR" sz="800" spc="-150" dirty="0" smtClean="0"/>
                <a:t>, </a:t>
              </a:r>
              <a:r>
                <a:rPr lang="ko-KR" altLang="en-US" sz="800" spc="-150" dirty="0" smtClean="0"/>
                <a:t>검색어예요</a:t>
              </a:r>
              <a:r>
                <a:rPr lang="en-US" altLang="ko-KR" sz="800" spc="-150" dirty="0" smtClean="0"/>
                <a:t>.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2988" y="1108114"/>
              <a:ext cx="12170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spc="-150" dirty="0" smtClean="0">
                  <a:solidFill>
                    <a:srgbClr val="29BC70"/>
                  </a:solidFill>
                </a:rPr>
                <a:t>주소희 </a:t>
              </a:r>
              <a:r>
                <a:rPr lang="ko-KR" altLang="en-US" sz="1000" b="1" spc="-150" dirty="0" smtClean="0"/>
                <a:t>님의 쇼핑로그</a:t>
              </a:r>
              <a:endParaRPr lang="en-US" altLang="ko-KR" sz="1000" b="1" spc="-150" dirty="0" smtClean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002410" y="2945203"/>
            <a:ext cx="410423" cy="511373"/>
            <a:chOff x="3210606" y="2499649"/>
            <a:chExt cx="1173569" cy="819102"/>
          </a:xfrm>
        </p:grpSpPr>
        <p:sp>
          <p:nvSpPr>
            <p:cNvPr id="19" name="직사각형 18"/>
            <p:cNvSpPr/>
            <p:nvPr/>
          </p:nvSpPr>
          <p:spPr>
            <a:xfrm>
              <a:off x="3210606" y="2499649"/>
              <a:ext cx="1173569" cy="819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3210606" y="2499649"/>
              <a:ext cx="1163552" cy="81910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3210606" y="2505732"/>
              <a:ext cx="1146969" cy="813019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1005238" y="4308035"/>
            <a:ext cx="946606" cy="369765"/>
            <a:chOff x="277844" y="2511271"/>
            <a:chExt cx="946606" cy="369765"/>
          </a:xfrm>
        </p:grpSpPr>
        <p:grpSp>
          <p:nvGrpSpPr>
            <p:cNvPr id="23" name="그룹 22"/>
            <p:cNvGrpSpPr/>
            <p:nvPr/>
          </p:nvGrpSpPr>
          <p:grpSpPr>
            <a:xfrm>
              <a:off x="277844" y="2511271"/>
              <a:ext cx="369765" cy="369765"/>
              <a:chOff x="236351" y="2620705"/>
              <a:chExt cx="369765" cy="369765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236351" y="2620705"/>
                <a:ext cx="369765" cy="36976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6" name="Picture 2" descr="icon_main2_fixed_search.png (100×100)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336" y="2671525"/>
                <a:ext cx="258520" cy="2585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4" name="TextBox 23"/>
            <p:cNvSpPr txBox="1"/>
            <p:nvPr/>
          </p:nvSpPr>
          <p:spPr>
            <a:xfrm>
              <a:off x="732007" y="2601429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그린티</a:t>
              </a:r>
              <a:endParaRPr lang="ko-KR" altLang="en-US" sz="800" dirty="0"/>
            </a:p>
          </p:txBody>
        </p:sp>
      </p:grpSp>
      <p:sp>
        <p:nvSpPr>
          <p:cNvPr id="27" name="모서리가 둥근 직사각형 26"/>
          <p:cNvSpPr/>
          <p:nvPr/>
        </p:nvSpPr>
        <p:spPr>
          <a:xfrm>
            <a:off x="2624464" y="4421189"/>
            <a:ext cx="535615" cy="1248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036680" y="2362920"/>
            <a:ext cx="123974" cy="12397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?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784516" y="1353099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189347" y="1354192"/>
            <a:ext cx="5970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963107" y="3730091"/>
            <a:ext cx="2602837" cy="360728"/>
            <a:chOff x="955973" y="2932790"/>
            <a:chExt cx="2602837" cy="360728"/>
          </a:xfrm>
        </p:grpSpPr>
        <p:grpSp>
          <p:nvGrpSpPr>
            <p:cNvPr id="32" name="그룹 31"/>
            <p:cNvGrpSpPr/>
            <p:nvPr/>
          </p:nvGrpSpPr>
          <p:grpSpPr>
            <a:xfrm>
              <a:off x="962816" y="2955535"/>
              <a:ext cx="2595994" cy="337983"/>
              <a:chOff x="388753" y="3303716"/>
              <a:chExt cx="2595994" cy="337983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388753" y="3303716"/>
                <a:ext cx="484246" cy="337983"/>
                <a:chOff x="3619450" y="3087570"/>
                <a:chExt cx="3175214" cy="2134677"/>
              </a:xfrm>
            </p:grpSpPr>
            <p:sp>
              <p:nvSpPr>
                <p:cNvPr id="39" name="직사각형 38"/>
                <p:cNvSpPr/>
                <p:nvPr/>
              </p:nvSpPr>
              <p:spPr>
                <a:xfrm>
                  <a:off x="3619450" y="3087570"/>
                  <a:ext cx="3175214" cy="21346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/>
                </a:p>
              </p:txBody>
            </p:sp>
            <p:cxnSp>
              <p:nvCxnSpPr>
                <p:cNvPr id="40" name="직선 연결선 39"/>
                <p:cNvCxnSpPr/>
                <p:nvPr/>
              </p:nvCxnSpPr>
              <p:spPr>
                <a:xfrm>
                  <a:off x="3619450" y="3087570"/>
                  <a:ext cx="3148113" cy="2134677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>
                <a:xfrm flipV="1">
                  <a:off x="3619450" y="3103424"/>
                  <a:ext cx="3103244" cy="2118823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TextBox 37"/>
              <p:cNvSpPr txBox="1"/>
              <p:nvPr/>
            </p:nvSpPr>
            <p:spPr>
              <a:xfrm>
                <a:off x="886096" y="3373707"/>
                <a:ext cx="20986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spc="-150" dirty="0" smtClean="0"/>
                  <a:t>신한카드 </a:t>
                </a:r>
                <a:r>
                  <a:rPr lang="en-US" altLang="ko-KR" sz="800" spc="-150" dirty="0" smtClean="0"/>
                  <a:t>X </a:t>
                </a:r>
                <a:r>
                  <a:rPr lang="ko-KR" altLang="en-US" sz="800" spc="-150" dirty="0" smtClean="0"/>
                  <a:t>뷰티포인트 </a:t>
                </a:r>
                <a:r>
                  <a:rPr lang="en-US" altLang="ko-KR" sz="800" spc="-150" dirty="0" smtClean="0"/>
                  <a:t>3</a:t>
                </a:r>
                <a:r>
                  <a:rPr lang="ko-KR" altLang="en-US" sz="800" spc="-150" dirty="0" smtClean="0"/>
                  <a:t>만원 이상 결제 시 </a:t>
                </a:r>
                <a:r>
                  <a:rPr lang="en-US" altLang="ko-KR" sz="800" spc="-150" dirty="0"/>
                  <a:t> </a:t>
                </a:r>
                <a:r>
                  <a:rPr lang="ko-KR" altLang="en-US" sz="800" spc="-150" dirty="0" smtClean="0"/>
                  <a:t>최대 </a:t>
                </a:r>
                <a:r>
                  <a:rPr lang="en-US" altLang="ko-KR" sz="800" spc="-150" dirty="0" smtClean="0"/>
                  <a:t>1</a:t>
                </a:r>
                <a:r>
                  <a:rPr lang="ko-KR" altLang="en-US" sz="800" spc="-150" dirty="0" smtClean="0"/>
                  <a:t>만</a:t>
                </a:r>
                <a:r>
                  <a:rPr lang="en-US" altLang="ko-KR" sz="800" spc="-150" dirty="0" smtClean="0"/>
                  <a:t>…</a:t>
                </a:r>
              </a:p>
            </p:txBody>
          </p:sp>
        </p:grpSp>
        <p:grpSp>
          <p:nvGrpSpPr>
            <p:cNvPr id="33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5973" y="2932790"/>
              <a:ext cx="504186" cy="360728"/>
              <a:chOff x="508000" y="1335094"/>
              <a:chExt cx="1008112" cy="1070018"/>
            </a:xfrm>
            <a:solidFill>
              <a:srgbClr val="FFFFFF"/>
            </a:solidFill>
          </p:grpSpPr>
          <p:sp>
            <p:nvSpPr>
              <p:cNvPr id="34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35094"/>
                <a:ext cx="1008112" cy="1070018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969950" y="2923305"/>
            <a:ext cx="2584462" cy="540651"/>
            <a:chOff x="962816" y="2126004"/>
            <a:chExt cx="2584462" cy="540651"/>
          </a:xfrm>
        </p:grpSpPr>
        <p:sp>
          <p:nvSpPr>
            <p:cNvPr id="43" name="TextBox 42"/>
            <p:cNvSpPr txBox="1"/>
            <p:nvPr/>
          </p:nvSpPr>
          <p:spPr>
            <a:xfrm>
              <a:off x="1446371" y="2126004"/>
              <a:ext cx="21009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/>
                <a:t>BEST</a:t>
              </a:r>
              <a:r>
                <a:rPr lang="en-US" altLang="ko-KR" sz="800" dirty="0" smtClean="0"/>
                <a:t> </a:t>
              </a:r>
              <a:r>
                <a:rPr lang="en-US" altLang="ko-KR" sz="800" dirty="0"/>
                <a:t>| </a:t>
              </a:r>
              <a:r>
                <a:rPr lang="ko-KR" altLang="en-US" sz="800" spc="-150" dirty="0" smtClean="0"/>
                <a:t>제품명은 최대 한 줄까지 노출합니다 길 어</a:t>
              </a:r>
              <a:r>
                <a:rPr lang="en-US" altLang="ko-KR" sz="800" spc="-150" dirty="0" smtClean="0"/>
                <a:t>…</a:t>
              </a:r>
              <a:endParaRPr lang="ko-KR" altLang="en-US" sz="800" spc="-15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53956" y="2309201"/>
              <a:ext cx="16298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/>
                <a:t>37,000</a:t>
              </a:r>
              <a:r>
                <a:rPr lang="ko-KR" altLang="en-US" sz="900" b="1" dirty="0"/>
                <a:t>원</a:t>
              </a:r>
              <a:r>
                <a:rPr lang="en-US" altLang="ko-KR" sz="900" b="1" dirty="0"/>
                <a:t>~</a:t>
              </a:r>
              <a:r>
                <a:rPr lang="en-US" altLang="ko-KR" sz="700" dirty="0"/>
                <a:t> </a:t>
              </a:r>
              <a:r>
                <a:rPr lang="en-US" altLang="ko-KR" sz="700" dirty="0">
                  <a:solidFill>
                    <a:srgbClr val="FF0000"/>
                  </a:solidFill>
                </a:rPr>
                <a:t>~30% </a:t>
              </a:r>
              <a:r>
                <a:rPr lang="en-US" altLang="ko-KR" sz="600" strike="sngStrike" dirty="0">
                  <a:solidFill>
                    <a:prstClr val="white">
                      <a:lumMod val="65000"/>
                    </a:prstClr>
                  </a:solidFill>
                </a:rPr>
                <a:t>53,000</a:t>
              </a:r>
              <a:r>
                <a:rPr lang="ko-KR" altLang="en-US" sz="600" strike="sngStrike" dirty="0">
                  <a:solidFill>
                    <a:prstClr val="white">
                      <a:lumMod val="65000"/>
                    </a:prstClr>
                  </a:solidFill>
                </a:rPr>
                <a:t>원</a:t>
              </a:r>
              <a:r>
                <a:rPr lang="en-US" altLang="ko-KR" sz="600" dirty="0">
                  <a:solidFill>
                    <a:prstClr val="black"/>
                  </a:solidFill>
                </a:rPr>
                <a:t> </a:t>
              </a:r>
              <a:endParaRPr lang="ko-KR" altLang="en-US" sz="1400" dirty="0"/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1538950" y="2524645"/>
              <a:ext cx="936542" cy="122848"/>
              <a:chOff x="4729774" y="1916642"/>
              <a:chExt cx="1030197" cy="148646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4729774" y="1930005"/>
                <a:ext cx="313482" cy="124498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1+1</a:t>
                </a:r>
                <a:endPara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5087995" y="1916642"/>
                <a:ext cx="671976" cy="14864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600" dirty="0" smtClean="0"/>
                  <a:t>뷰티포인트 전용</a:t>
                </a:r>
                <a:endParaRPr lang="ko-KR" altLang="en-US" sz="600" dirty="0"/>
              </a:p>
            </p:txBody>
          </p:sp>
        </p:grpSp>
        <p:pic>
          <p:nvPicPr>
            <p:cNvPr id="47" name="Picture 8" descr="active, favorite, heart, like, love, romantic 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858" y="2500498"/>
              <a:ext cx="139658" cy="1396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8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2816" y="2138017"/>
              <a:ext cx="501351" cy="528638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49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0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4" name="직사각형 53"/>
          <p:cNvSpPr/>
          <p:nvPr/>
        </p:nvSpPr>
        <p:spPr>
          <a:xfrm>
            <a:off x="808480" y="5952263"/>
            <a:ext cx="2971683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90807" y="4151376"/>
            <a:ext cx="36901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00" spc="-15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700" spc="-150" dirty="0" smtClean="0">
                <a:solidFill>
                  <a:schemeClr val="bg1">
                    <a:lumMod val="50000"/>
                  </a:schemeClr>
                </a:solidFill>
              </a:rPr>
              <a:t>일전 </a:t>
            </a:r>
            <a:endParaRPr lang="en-US" altLang="ko-KR" sz="700" spc="-15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15524" y="2739634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spc="-150" dirty="0" smtClean="0">
                <a:solidFill>
                  <a:schemeClr val="bg1">
                    <a:lumMod val="50000"/>
                  </a:schemeClr>
                </a:solidFill>
              </a:rPr>
              <a:t>오늘</a:t>
            </a:r>
            <a:endParaRPr lang="en-US" altLang="ko-KR" sz="700" spc="-15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784516" y="5949280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3383684" y="2280918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0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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902929" y="1493894"/>
            <a:ext cx="2798827" cy="62797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신규서비스랜딩영역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038511" y="2325781"/>
            <a:ext cx="741652" cy="290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/>
                </a:solidFill>
              </a:rPr>
              <a:t>전체보기</a:t>
            </a:r>
            <a:endParaRPr lang="en-US" altLang="ko-KR" sz="700" dirty="0" smtClean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10597" y="4869394"/>
            <a:ext cx="2975812" cy="7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809349" y="1068920"/>
            <a:ext cx="3161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가    베스트</a:t>
            </a:r>
            <a:r>
              <a:rPr lang="ko-KR" altLang="en-US" sz="900" b="1" dirty="0" smtClean="0">
                <a:latin typeface="+mn-ea"/>
                <a:cs typeface="Pretendard Light" panose="02000403000000020004" pitchFamily="50" charset="-127"/>
              </a:rPr>
              <a:t> </a:t>
            </a:r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  쿠폰존    에디터    </a:t>
            </a:r>
            <a:r>
              <a:rPr lang="ko-KR" altLang="en-US" sz="900" b="1" dirty="0" smtClean="0">
                <a:latin typeface="+mn-ea"/>
                <a:cs typeface="Pretendard Light" panose="02000403000000020004" pitchFamily="50" charset="-127"/>
              </a:rPr>
              <a:t>쇼케이스    </a:t>
            </a:r>
            <a:r>
              <a:rPr lang="en-US" altLang="ko-KR" sz="900" b="1" dirty="0" smtClean="0">
                <a:latin typeface="+mn-ea"/>
                <a:cs typeface="Pretendard Light" panose="02000403000000020004" pitchFamily="50" charset="-127"/>
              </a:rPr>
              <a:t>FOR ME</a:t>
            </a:r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  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63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47034" y="5144452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옆에 이어서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479" y="93312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223" y="144688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75" y="232898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1304" y="183108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9265" y="232898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59" y="218552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1182" y="220502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75" y="308442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75" y="374693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75" y="43702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544" y="270432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998548"/>
              </p:ext>
            </p:extLst>
          </p:nvPr>
        </p:nvGraphicFramePr>
        <p:xfrm>
          <a:off x="9000565" y="44450"/>
          <a:ext cx="3152540" cy="550550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 ME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탭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 ME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컨텐츠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쇼핑로그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추천해요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AS-IS : 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쇼핑로그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추천을 별도 레이어로 노출</a:t>
                      </a:r>
                      <a:endParaRPr lang="en-US" altLang="ko-KR" sz="800" b="0" u="none" kern="1200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TO-BE : 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쇼핑로그 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추천 컨텐츠를 한 화면에서 노출 </a:t>
                      </a:r>
                      <a:endParaRPr lang="en-US" altLang="ko-KR" sz="800" b="0" u="none" kern="1200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신규서비스 배너 영역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탭시 신규서비스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스킨노트와 유사서비스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페이지로 이동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쇼핑로그 영역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쇼핑로그있음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로그인여부와 관계없이 쇼핑로그가 있는 고객에게만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최신로그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최대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┖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로그없음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추천키워드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다음페이지 참고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┖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로그있음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현재 페이지 화면 참고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┖ </a:t>
                      </a:r>
                      <a:r>
                        <a:rPr lang="ko-KR" altLang="en-US" sz="800" b="0" u="none" strike="sng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비로그인</a:t>
                      </a:r>
                      <a:r>
                        <a:rPr lang="ko-KR" altLang="en-US" sz="800" b="0" u="none" strike="sng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strike="sng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strike="sng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영역 미노출 </a:t>
                      </a:r>
                      <a:endParaRPr lang="en-US" altLang="ko-KR" sz="800" b="0" u="none" strike="sngStrik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strike="sng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┖ </a:t>
                      </a:r>
                      <a:r>
                        <a:rPr lang="ko-KR" altLang="en-US" sz="800" b="0" u="none" strike="sng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800" b="0" u="none" strike="sng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&amp;</a:t>
                      </a:r>
                      <a:r>
                        <a:rPr lang="ko-KR" altLang="en-US" sz="800" b="0" u="none" strike="sng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로그있음</a:t>
                      </a:r>
                      <a:r>
                        <a:rPr lang="en-US" altLang="ko-KR" sz="800" b="0" u="none" strike="sng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800" b="0" u="none" strike="sng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영역 노출</a:t>
                      </a:r>
                      <a:endParaRPr lang="en-US" altLang="ko-KR" sz="800" b="0" u="none" strike="sngStrik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타이틀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$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성을 제외한 고객명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$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님의 쇼핑로그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미로그인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쇼핑로그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3-2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쇼핑로그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툴팁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아이콘 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쇼핑로그안내툴팁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(3-8)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3-3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로그전체보기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쇼핑로그가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이상인 경우 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탭시 쇼핑로그 팝업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1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r>
                        <a:rPr lang="ko-KR" altLang="en-US" sz="800" b="0" i="1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800" b="0" i="1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1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판매종료</a:t>
                      </a:r>
                      <a:r>
                        <a:rPr lang="en-US" altLang="ko-KR" sz="800" b="0" i="1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i="1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이벤트종료 건은 자동 삭제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3-4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상품상세 조회 케이스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탭시 해당 상품상세 페이지로 이동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3-5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이벤트상세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조회 케이스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탭시 해당 이벤트 상세 페이지로 이동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종료된 이벤트의경우 이벤트 탭으로 이동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3-6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검색어 조회 케이스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탭시 해당 검색어 검색결과 페이지로 이동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3-7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조회일정보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당일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오늘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일전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~7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일전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일전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- 8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일전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~30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일전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2024-00-00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  <a:tr h="252734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다음페이지 이어짐 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64512"/>
                  </a:ext>
                </a:extLst>
              </a:tr>
            </a:tbl>
          </a:graphicData>
        </a:graphic>
      </p:graphicFrame>
      <p:sp>
        <p:nvSpPr>
          <p:cNvPr id="7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2759" y="254498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3-8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0776520" y="0"/>
            <a:ext cx="1415480" cy="6926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v0.6</a:t>
            </a:r>
          </a:p>
          <a:p>
            <a:r>
              <a:rPr lang="en-US" altLang="ko-KR" sz="800" b="1" dirty="0">
                <a:solidFill>
                  <a:schemeClr val="tx1"/>
                </a:solidFill>
              </a:rPr>
              <a:t>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- </a:t>
            </a:r>
            <a:r>
              <a:rPr kumimoji="1"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kumimoji="1" lang="ko-KR" altLang="en-US" sz="800" dirty="0">
                <a:solidFill>
                  <a:schemeClr val="tx1"/>
                </a:solidFill>
                <a:latin typeface="+mn-ea"/>
              </a:rPr>
              <a:t>로그인</a:t>
            </a:r>
            <a:r>
              <a:rPr kumimoji="1" lang="en-US" altLang="ko-KR" sz="800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1" lang="ko-KR" altLang="en-US" sz="800" dirty="0">
                <a:solidFill>
                  <a:schemeClr val="tx1"/>
                </a:solidFill>
                <a:latin typeface="+mn-ea"/>
              </a:rPr>
              <a:t>미로그인</a:t>
            </a:r>
            <a:r>
              <a:rPr kumimoji="1" lang="en-US" altLang="ko-KR" sz="800" dirty="0">
                <a:solidFill>
                  <a:schemeClr val="tx1"/>
                </a:solidFill>
                <a:latin typeface="+mn-ea"/>
              </a:rPr>
              <a:t>) </a:t>
            </a:r>
            <a:r>
              <a:rPr kumimoji="1" lang="ko-KR" altLang="en-US" sz="800" dirty="0">
                <a:solidFill>
                  <a:schemeClr val="tx1"/>
                </a:solidFill>
                <a:latin typeface="+mn-ea"/>
              </a:rPr>
              <a:t>쇼핑로그 </a:t>
            </a:r>
            <a:r>
              <a:rPr kumimoji="1" lang="ko-KR" altLang="en-US" sz="800" dirty="0" smtClean="0">
                <a:solidFill>
                  <a:schemeClr val="tx1"/>
                </a:solidFill>
                <a:latin typeface="+mn-ea"/>
              </a:rPr>
              <a:t>없음</a:t>
            </a:r>
            <a:r>
              <a:rPr kumimoji="1" lang="en-US" altLang="ko-KR" sz="8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kumimoji="1" lang="ko-KR" altLang="en-US" sz="800" dirty="0" smtClean="0">
                <a:solidFill>
                  <a:schemeClr val="tx1"/>
                </a:solidFill>
                <a:latin typeface="+mn-ea"/>
              </a:rPr>
              <a:t>있음 케이스 세분화 정의</a:t>
            </a:r>
            <a:endParaRPr kumimoji="1" lang="en-US" altLang="ko-KR" sz="8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b="1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8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859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포미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IN_MO_HOM_01_15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06766" y="1365354"/>
            <a:ext cx="2981712" cy="45809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692" y="818051"/>
            <a:ext cx="839235" cy="1366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924" y="764704"/>
            <a:ext cx="622595" cy="243314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860382" y="2320239"/>
            <a:ext cx="1366079" cy="417181"/>
            <a:chOff x="132988" y="1108114"/>
            <a:chExt cx="1366079" cy="417181"/>
          </a:xfrm>
        </p:grpSpPr>
        <p:sp>
          <p:nvSpPr>
            <p:cNvPr id="8" name="TextBox 7"/>
            <p:cNvSpPr txBox="1"/>
            <p:nvPr/>
          </p:nvSpPr>
          <p:spPr>
            <a:xfrm>
              <a:off x="132988" y="1309851"/>
              <a:ext cx="13660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spc="-150" dirty="0" smtClean="0"/>
                <a:t>최근 본 제품</a:t>
              </a:r>
              <a:r>
                <a:rPr lang="en-US" altLang="ko-KR" sz="800" spc="-150" dirty="0" smtClean="0"/>
                <a:t>, </a:t>
              </a:r>
              <a:r>
                <a:rPr lang="ko-KR" altLang="en-US" sz="800" spc="-150" dirty="0"/>
                <a:t> </a:t>
              </a:r>
              <a:r>
                <a:rPr lang="ko-KR" altLang="en-US" sz="800" spc="-150" dirty="0" smtClean="0"/>
                <a:t>이벤트</a:t>
              </a:r>
              <a:r>
                <a:rPr lang="en-US" altLang="ko-KR" sz="800" spc="-150" dirty="0" smtClean="0"/>
                <a:t>, </a:t>
              </a:r>
              <a:r>
                <a:rPr lang="ko-KR" altLang="en-US" sz="800" spc="-150" dirty="0" smtClean="0"/>
                <a:t>검색어예요</a:t>
              </a:r>
              <a:r>
                <a:rPr lang="en-US" altLang="ko-KR" sz="800" spc="-150" dirty="0" smtClean="0"/>
                <a:t>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2988" y="1108114"/>
              <a:ext cx="12170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spc="-150" dirty="0" smtClean="0">
                  <a:solidFill>
                    <a:srgbClr val="29BC70"/>
                  </a:solidFill>
                </a:rPr>
                <a:t>주소희 </a:t>
              </a:r>
              <a:r>
                <a:rPr lang="ko-KR" altLang="en-US" sz="1000" b="1" spc="-150" dirty="0" smtClean="0"/>
                <a:t>님의 쇼핑로그</a:t>
              </a:r>
              <a:endParaRPr lang="en-US" altLang="ko-KR" sz="1000" b="1" spc="-150" dirty="0" smtClean="0"/>
            </a:p>
          </p:txBody>
        </p:sp>
      </p:grpSp>
      <p:sp>
        <p:nvSpPr>
          <p:cNvPr id="10" name="타원 9"/>
          <p:cNvSpPr/>
          <p:nvPr/>
        </p:nvSpPr>
        <p:spPr>
          <a:xfrm>
            <a:off x="2013099" y="2362920"/>
            <a:ext cx="123974" cy="12397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?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84516" y="1353099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189347" y="1354192"/>
            <a:ext cx="5970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08480" y="5952263"/>
            <a:ext cx="2971683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784516" y="5949280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3383684" y="2280918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0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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02929" y="1493894"/>
            <a:ext cx="2798827" cy="62797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신규서비스랜딩영역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38511" y="2325781"/>
            <a:ext cx="741652" cy="290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/>
                </a:solidFill>
              </a:rPr>
              <a:t>전체보기</a:t>
            </a:r>
            <a:endParaRPr lang="en-US" altLang="ko-KR" sz="700" dirty="0" smtClean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9349" y="1068920"/>
            <a:ext cx="3161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가    베스트</a:t>
            </a:r>
            <a:r>
              <a:rPr lang="ko-KR" altLang="en-US" sz="900" b="1" dirty="0" smtClean="0">
                <a:latin typeface="+mn-ea"/>
                <a:cs typeface="Pretendard Light" panose="02000403000000020004" pitchFamily="50" charset="-127"/>
              </a:rPr>
              <a:t> </a:t>
            </a:r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  쿠폰존    에디터    </a:t>
            </a:r>
            <a:r>
              <a:rPr lang="ko-KR" altLang="en-US" sz="900" b="1" dirty="0" smtClean="0">
                <a:latin typeface="+mn-ea"/>
                <a:cs typeface="Pretendard Light" panose="02000403000000020004" pitchFamily="50" charset="-127"/>
              </a:rPr>
              <a:t>쇼케이스    </a:t>
            </a:r>
            <a:r>
              <a:rPr lang="en-US" altLang="ko-KR" sz="900" b="1" dirty="0" smtClean="0">
                <a:latin typeface="+mn-ea"/>
                <a:cs typeface="Pretendard Light" panose="02000403000000020004" pitchFamily="50" charset="-127"/>
              </a:rPr>
              <a:t>FOR ME</a:t>
            </a:r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  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19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47034" y="5144452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13375" y="3638598"/>
            <a:ext cx="6014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spc="-150" dirty="0" smtClean="0"/>
              <a:t>추천키워드</a:t>
            </a:r>
            <a:endParaRPr lang="en-US" altLang="ko-KR" sz="800" b="1" spc="-15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797564" y="3070397"/>
            <a:ext cx="29817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pc="-150" dirty="0" smtClean="0"/>
              <a:t>쇼핑로그가 없습니다</a:t>
            </a:r>
            <a:r>
              <a:rPr lang="en-US" altLang="ko-KR" sz="800" spc="-150" dirty="0" smtClean="0"/>
              <a:t>. 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964711" y="3930652"/>
            <a:ext cx="1028294" cy="176794"/>
            <a:chOff x="8850024" y="5758531"/>
            <a:chExt cx="879392" cy="119705"/>
          </a:xfrm>
          <a:solidFill>
            <a:schemeClr val="bg1"/>
          </a:solidFill>
        </p:grpSpPr>
        <p:sp>
          <p:nvSpPr>
            <p:cNvPr id="23" name="모서리가 둥근 직사각형 22"/>
            <p:cNvSpPr/>
            <p:nvPr/>
          </p:nvSpPr>
          <p:spPr>
            <a:xfrm>
              <a:off x="9342461" y="5762511"/>
              <a:ext cx="386955" cy="115725"/>
            </a:xfrm>
            <a:prstGeom prst="roundRect">
              <a:avLst>
                <a:gd name="adj" fmla="val 50000"/>
              </a:avLst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콜라겐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8850024" y="5758531"/>
              <a:ext cx="468218" cy="115461"/>
            </a:xfrm>
            <a:prstGeom prst="roundRect">
              <a:avLst>
                <a:gd name="adj" fmla="val 50000"/>
              </a:avLst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수분보습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019676" y="3930248"/>
            <a:ext cx="1523773" cy="178544"/>
            <a:chOff x="8850024" y="5753102"/>
            <a:chExt cx="1303123" cy="120890"/>
          </a:xfrm>
          <a:solidFill>
            <a:schemeClr val="bg1"/>
          </a:solidFill>
        </p:grpSpPr>
        <p:sp>
          <p:nvSpPr>
            <p:cNvPr id="26" name="모서리가 둥근 직사각형 25"/>
            <p:cNvSpPr/>
            <p:nvPr/>
          </p:nvSpPr>
          <p:spPr>
            <a:xfrm>
              <a:off x="9342461" y="5757351"/>
              <a:ext cx="386955" cy="115725"/>
            </a:xfrm>
            <a:prstGeom prst="roundRect">
              <a:avLst>
                <a:gd name="adj" fmla="val 50000"/>
              </a:avLst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레티놀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8850024" y="5758531"/>
              <a:ext cx="468218" cy="115461"/>
            </a:xfrm>
            <a:prstGeom prst="roundRect">
              <a:avLst>
                <a:gd name="adj" fmla="val 50000"/>
              </a:avLst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화산송이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9766192" y="5753102"/>
              <a:ext cx="386955" cy="115725"/>
            </a:xfrm>
            <a:prstGeom prst="roundRect">
              <a:avLst>
                <a:gd name="adj" fmla="val 50000"/>
              </a:avLst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블랙티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966717" y="4183807"/>
            <a:ext cx="2555258" cy="177557"/>
            <a:chOff x="8969308" y="5758531"/>
            <a:chExt cx="2185244" cy="120222"/>
          </a:xfrm>
          <a:solidFill>
            <a:schemeClr val="bg1"/>
          </a:solidFill>
        </p:grpSpPr>
        <p:sp>
          <p:nvSpPr>
            <p:cNvPr id="30" name="모서리가 둥근 직사각형 29"/>
            <p:cNvSpPr/>
            <p:nvPr/>
          </p:nvSpPr>
          <p:spPr>
            <a:xfrm>
              <a:off x="9342457" y="5762512"/>
              <a:ext cx="386955" cy="115725"/>
            </a:xfrm>
            <a:prstGeom prst="roundRect">
              <a:avLst>
                <a:gd name="adj" fmla="val 50000"/>
              </a:avLst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레티놀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8969308" y="5758531"/>
              <a:ext cx="348934" cy="115461"/>
            </a:xfrm>
            <a:prstGeom prst="roundRect">
              <a:avLst>
                <a:gd name="adj" fmla="val 50000"/>
              </a:avLst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립밤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9753627" y="5763028"/>
              <a:ext cx="464740" cy="115725"/>
            </a:xfrm>
            <a:prstGeom prst="roundRect">
              <a:avLst>
                <a:gd name="adj" fmla="val 50000"/>
              </a:avLst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공병수거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0240288" y="5763028"/>
              <a:ext cx="464740" cy="115725"/>
            </a:xfrm>
            <a:prstGeom prst="roundRect">
              <a:avLst>
                <a:gd name="adj" fmla="val 50000"/>
              </a:avLst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톤업크림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0726948" y="5762512"/>
              <a:ext cx="427604" cy="115725"/>
            </a:xfrm>
            <a:prstGeom prst="roundRect">
              <a:avLst>
                <a:gd name="adj" fmla="val 50000"/>
              </a:avLst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선크림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타원 34"/>
          <p:cNvSpPr/>
          <p:nvPr/>
        </p:nvSpPr>
        <p:spPr>
          <a:xfrm>
            <a:off x="1661832" y="3062106"/>
            <a:ext cx="193693" cy="193693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!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10597" y="4869394"/>
            <a:ext cx="2975812" cy="7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210238" y="1365354"/>
            <a:ext cx="2981712" cy="45809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64" y="818051"/>
            <a:ext cx="839235" cy="13662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396" y="764704"/>
            <a:ext cx="622595" cy="243314"/>
          </a:xfrm>
          <a:prstGeom prst="rect">
            <a:avLst/>
          </a:prstGeom>
        </p:spPr>
      </p:pic>
      <p:grpSp>
        <p:nvGrpSpPr>
          <p:cNvPr id="40" name="그룹 39"/>
          <p:cNvGrpSpPr/>
          <p:nvPr/>
        </p:nvGrpSpPr>
        <p:grpSpPr>
          <a:xfrm>
            <a:off x="5263854" y="2320239"/>
            <a:ext cx="1366079" cy="417181"/>
            <a:chOff x="132988" y="1108114"/>
            <a:chExt cx="1366079" cy="417181"/>
          </a:xfrm>
        </p:grpSpPr>
        <p:sp>
          <p:nvSpPr>
            <p:cNvPr id="41" name="TextBox 40"/>
            <p:cNvSpPr txBox="1"/>
            <p:nvPr/>
          </p:nvSpPr>
          <p:spPr>
            <a:xfrm>
              <a:off x="132988" y="1309851"/>
              <a:ext cx="13660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spc="-150" dirty="0" smtClean="0"/>
                <a:t>최근 본 제품</a:t>
              </a:r>
              <a:r>
                <a:rPr lang="en-US" altLang="ko-KR" sz="800" spc="-150" dirty="0" smtClean="0"/>
                <a:t>, </a:t>
              </a:r>
              <a:r>
                <a:rPr lang="ko-KR" altLang="en-US" sz="800" spc="-150" dirty="0"/>
                <a:t> </a:t>
              </a:r>
              <a:r>
                <a:rPr lang="ko-KR" altLang="en-US" sz="800" spc="-150" dirty="0" smtClean="0"/>
                <a:t>이벤트</a:t>
              </a:r>
              <a:r>
                <a:rPr lang="en-US" altLang="ko-KR" sz="800" spc="-150" dirty="0" smtClean="0"/>
                <a:t>, </a:t>
              </a:r>
              <a:r>
                <a:rPr lang="ko-KR" altLang="en-US" sz="800" spc="-150" dirty="0" smtClean="0"/>
                <a:t>검색어예요</a:t>
              </a:r>
              <a:r>
                <a:rPr lang="en-US" altLang="ko-KR" sz="800" spc="-150" dirty="0" smtClean="0"/>
                <a:t>.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32988" y="1108114"/>
              <a:ext cx="6206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spc="-150" dirty="0" smtClean="0"/>
                <a:t>쇼핑로그</a:t>
              </a:r>
              <a:endParaRPr lang="en-US" altLang="ko-KR" sz="1000" b="1" spc="-150" dirty="0" smtClean="0"/>
            </a:p>
          </p:txBody>
        </p:sp>
      </p:grpSp>
      <p:sp>
        <p:nvSpPr>
          <p:cNvPr id="43" name="타원 42"/>
          <p:cNvSpPr/>
          <p:nvPr/>
        </p:nvSpPr>
        <p:spPr>
          <a:xfrm>
            <a:off x="5844800" y="2362920"/>
            <a:ext cx="123974" cy="12397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?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5187988" y="1353099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592819" y="1354192"/>
            <a:ext cx="5970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5211952" y="5952263"/>
            <a:ext cx="2971683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5187988" y="5949280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7787156" y="2280918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0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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306401" y="1493894"/>
            <a:ext cx="2798827" cy="62797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신규서비스랜딩영역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441983" y="2325781"/>
            <a:ext cx="741652" cy="290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/>
                </a:solidFill>
              </a:rPr>
              <a:t>전체보기</a:t>
            </a:r>
            <a:endParaRPr lang="en-US" altLang="ko-KR" sz="700" dirty="0" smtClean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212821" y="1068920"/>
            <a:ext cx="3161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가    베스트</a:t>
            </a:r>
            <a:r>
              <a:rPr lang="ko-KR" altLang="en-US" sz="900" b="1" dirty="0" smtClean="0">
                <a:latin typeface="+mn-ea"/>
                <a:cs typeface="Pretendard Light" panose="02000403000000020004" pitchFamily="50" charset="-127"/>
              </a:rPr>
              <a:t> </a:t>
            </a:r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  쿠폰존    에디터    </a:t>
            </a:r>
            <a:r>
              <a:rPr lang="ko-KR" altLang="en-US" sz="900" b="1" dirty="0" smtClean="0">
                <a:latin typeface="+mn-ea"/>
                <a:cs typeface="Pretendard Light" panose="02000403000000020004" pitchFamily="50" charset="-127"/>
              </a:rPr>
              <a:t>쇼케이스    </a:t>
            </a:r>
            <a:r>
              <a:rPr lang="en-US" altLang="ko-KR" sz="900" b="1" dirty="0" smtClean="0">
                <a:latin typeface="+mn-ea"/>
                <a:cs typeface="Pretendard Light" panose="02000403000000020004" pitchFamily="50" charset="-127"/>
              </a:rPr>
              <a:t>FOR ME</a:t>
            </a:r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  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52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150506" y="5144452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생략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214069" y="4869394"/>
            <a:ext cx="2975812" cy="7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486912"/>
              </p:ext>
            </p:extLst>
          </p:nvPr>
        </p:nvGraphicFramePr>
        <p:xfrm>
          <a:off x="9000565" y="44450"/>
          <a:ext cx="3152540" cy="19728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쇼핑로그 없음 케이스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쇼핑로그가 없습니다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.’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문구 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┖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$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성을제외한이름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$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님의 쇼핑로그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┖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미로그인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쇼핑로그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 키워드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텍스트형 추천 키워드 관리자에서 지정한 노출 순서대로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키워드는 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 입력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키워드로 검색한 검색 결과 화면으로 이동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미로그인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쇼핑로그 있음 케이스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쇼핑로그있음과 동일하게 노출되며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타이틀만 쇼핑로그로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40783"/>
                  </a:ext>
                </a:extLst>
              </a:tr>
            </a:tbl>
          </a:graphicData>
        </a:graphic>
      </p:graphicFrame>
      <p:sp>
        <p:nvSpPr>
          <p:cNvPr id="7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036" y="232794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766" y="365071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0776520" y="0"/>
            <a:ext cx="1415480" cy="6926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v0.6</a:t>
            </a:r>
          </a:p>
          <a:p>
            <a:r>
              <a:rPr lang="en-US" altLang="ko-KR" sz="800" b="1" dirty="0">
                <a:solidFill>
                  <a:schemeClr val="tx1"/>
                </a:solidFill>
              </a:rPr>
              <a:t>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- </a:t>
            </a:r>
            <a:r>
              <a:rPr kumimoji="1"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kumimoji="1" lang="ko-KR" altLang="en-US" sz="800" dirty="0">
                <a:solidFill>
                  <a:schemeClr val="tx1"/>
                </a:solidFill>
                <a:latin typeface="+mn-ea"/>
              </a:rPr>
              <a:t>로그인</a:t>
            </a:r>
            <a:r>
              <a:rPr kumimoji="1" lang="en-US" altLang="ko-KR" sz="800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1" lang="ko-KR" altLang="en-US" sz="800" dirty="0">
                <a:solidFill>
                  <a:schemeClr val="tx1"/>
                </a:solidFill>
                <a:latin typeface="+mn-ea"/>
              </a:rPr>
              <a:t>미로그인</a:t>
            </a:r>
            <a:r>
              <a:rPr kumimoji="1" lang="en-US" altLang="ko-KR" sz="800" dirty="0">
                <a:solidFill>
                  <a:schemeClr val="tx1"/>
                </a:solidFill>
                <a:latin typeface="+mn-ea"/>
              </a:rPr>
              <a:t>) </a:t>
            </a:r>
            <a:r>
              <a:rPr kumimoji="1" lang="ko-KR" altLang="en-US" sz="800" dirty="0">
                <a:solidFill>
                  <a:schemeClr val="tx1"/>
                </a:solidFill>
                <a:latin typeface="+mn-ea"/>
              </a:rPr>
              <a:t>쇼핑로그 </a:t>
            </a:r>
            <a:r>
              <a:rPr kumimoji="1" lang="ko-KR" altLang="en-US" sz="800" dirty="0" smtClean="0">
                <a:solidFill>
                  <a:schemeClr val="tx1"/>
                </a:solidFill>
                <a:latin typeface="+mn-ea"/>
              </a:rPr>
              <a:t>없음</a:t>
            </a:r>
            <a:r>
              <a:rPr kumimoji="1" lang="en-US" altLang="ko-KR" sz="8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kumimoji="1" lang="ko-KR" altLang="en-US" sz="800" dirty="0" smtClean="0">
                <a:solidFill>
                  <a:schemeClr val="tx1"/>
                </a:solidFill>
                <a:latin typeface="+mn-ea"/>
              </a:rPr>
              <a:t>있음 케이스 세분화 정의</a:t>
            </a:r>
            <a:endParaRPr kumimoji="1" lang="en-US" altLang="ko-KR" sz="8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b="1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469" y="232794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5673832" y="3132619"/>
            <a:ext cx="0" cy="154304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/>
          <p:cNvGrpSpPr/>
          <p:nvPr/>
        </p:nvGrpSpPr>
        <p:grpSpPr>
          <a:xfrm>
            <a:off x="5469652" y="2945203"/>
            <a:ext cx="410423" cy="511373"/>
            <a:chOff x="3210606" y="2499649"/>
            <a:chExt cx="1173569" cy="819102"/>
          </a:xfrm>
        </p:grpSpPr>
        <p:sp>
          <p:nvSpPr>
            <p:cNvPr id="77" name="직사각형 76"/>
            <p:cNvSpPr/>
            <p:nvPr/>
          </p:nvSpPr>
          <p:spPr>
            <a:xfrm>
              <a:off x="3210606" y="2499649"/>
              <a:ext cx="1173569" cy="819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78" name="직선 연결선 77"/>
            <p:cNvCxnSpPr/>
            <p:nvPr/>
          </p:nvCxnSpPr>
          <p:spPr>
            <a:xfrm>
              <a:off x="3210606" y="2499649"/>
              <a:ext cx="1163552" cy="81910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 flipV="1">
              <a:off x="3210606" y="2505732"/>
              <a:ext cx="1146969" cy="813019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/>
          <p:cNvGrpSpPr/>
          <p:nvPr/>
        </p:nvGrpSpPr>
        <p:grpSpPr>
          <a:xfrm>
            <a:off x="5472480" y="4308035"/>
            <a:ext cx="946606" cy="369765"/>
            <a:chOff x="277844" y="2511271"/>
            <a:chExt cx="946606" cy="369765"/>
          </a:xfrm>
        </p:grpSpPr>
        <p:grpSp>
          <p:nvGrpSpPr>
            <p:cNvPr id="81" name="그룹 80"/>
            <p:cNvGrpSpPr/>
            <p:nvPr/>
          </p:nvGrpSpPr>
          <p:grpSpPr>
            <a:xfrm>
              <a:off x="277844" y="2511271"/>
              <a:ext cx="369765" cy="369765"/>
              <a:chOff x="236351" y="2620705"/>
              <a:chExt cx="369765" cy="369765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236351" y="2620705"/>
                <a:ext cx="369765" cy="36976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84" name="Picture 2" descr="icon_main2_fixed_search.png (100×100)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336" y="2671525"/>
                <a:ext cx="258520" cy="2585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2" name="TextBox 81"/>
            <p:cNvSpPr txBox="1"/>
            <p:nvPr/>
          </p:nvSpPr>
          <p:spPr>
            <a:xfrm>
              <a:off x="732007" y="2601429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그린티</a:t>
              </a:r>
              <a:endParaRPr lang="ko-KR" altLang="en-US" sz="800" dirty="0"/>
            </a:p>
          </p:txBody>
        </p:sp>
      </p:grpSp>
      <p:sp>
        <p:nvSpPr>
          <p:cNvPr id="85" name="모서리가 둥근 직사각형 84"/>
          <p:cNvSpPr/>
          <p:nvPr/>
        </p:nvSpPr>
        <p:spPr>
          <a:xfrm>
            <a:off x="7091706" y="4421189"/>
            <a:ext cx="535615" cy="1248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>
            <a:off x="5422457" y="3730091"/>
            <a:ext cx="2610729" cy="360728"/>
            <a:chOff x="948081" y="2932790"/>
            <a:chExt cx="2610729" cy="360728"/>
          </a:xfrm>
        </p:grpSpPr>
        <p:grpSp>
          <p:nvGrpSpPr>
            <p:cNvPr id="87" name="그룹 86"/>
            <p:cNvGrpSpPr/>
            <p:nvPr/>
          </p:nvGrpSpPr>
          <p:grpSpPr>
            <a:xfrm>
              <a:off x="962816" y="2955535"/>
              <a:ext cx="2595994" cy="337983"/>
              <a:chOff x="388753" y="3303716"/>
              <a:chExt cx="2595994" cy="337983"/>
            </a:xfrm>
          </p:grpSpPr>
          <p:grpSp>
            <p:nvGrpSpPr>
              <p:cNvPr id="92" name="그룹 91"/>
              <p:cNvGrpSpPr/>
              <p:nvPr/>
            </p:nvGrpSpPr>
            <p:grpSpPr>
              <a:xfrm>
                <a:off x="388753" y="3303716"/>
                <a:ext cx="484246" cy="337983"/>
                <a:chOff x="3619450" y="3087570"/>
                <a:chExt cx="3175214" cy="2134677"/>
              </a:xfrm>
            </p:grpSpPr>
            <p:sp>
              <p:nvSpPr>
                <p:cNvPr id="94" name="직사각형 93"/>
                <p:cNvSpPr/>
                <p:nvPr/>
              </p:nvSpPr>
              <p:spPr>
                <a:xfrm>
                  <a:off x="3619450" y="3087570"/>
                  <a:ext cx="3175214" cy="21346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/>
                </a:p>
              </p:txBody>
            </p:sp>
            <p:cxnSp>
              <p:nvCxnSpPr>
                <p:cNvPr id="95" name="직선 연결선 94"/>
                <p:cNvCxnSpPr/>
                <p:nvPr/>
              </p:nvCxnSpPr>
              <p:spPr>
                <a:xfrm>
                  <a:off x="3619450" y="3087570"/>
                  <a:ext cx="3148113" cy="2134677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직선 연결선 95"/>
                <p:cNvCxnSpPr/>
                <p:nvPr/>
              </p:nvCxnSpPr>
              <p:spPr>
                <a:xfrm flipV="1">
                  <a:off x="3619450" y="3103424"/>
                  <a:ext cx="3103244" cy="2118823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TextBox 92"/>
              <p:cNvSpPr txBox="1"/>
              <p:nvPr/>
            </p:nvSpPr>
            <p:spPr>
              <a:xfrm>
                <a:off x="886096" y="3373707"/>
                <a:ext cx="20986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spc="-150" dirty="0" smtClean="0"/>
                  <a:t>신한카드 </a:t>
                </a:r>
                <a:r>
                  <a:rPr lang="en-US" altLang="ko-KR" sz="800" spc="-150" dirty="0" smtClean="0"/>
                  <a:t>X </a:t>
                </a:r>
                <a:r>
                  <a:rPr lang="ko-KR" altLang="en-US" sz="800" spc="-150" dirty="0" smtClean="0"/>
                  <a:t>뷰티포인트 </a:t>
                </a:r>
                <a:r>
                  <a:rPr lang="en-US" altLang="ko-KR" sz="800" spc="-150" dirty="0" smtClean="0"/>
                  <a:t>3</a:t>
                </a:r>
                <a:r>
                  <a:rPr lang="ko-KR" altLang="en-US" sz="800" spc="-150" dirty="0" smtClean="0"/>
                  <a:t>만원 이상 결제 시 </a:t>
                </a:r>
                <a:r>
                  <a:rPr lang="en-US" altLang="ko-KR" sz="800" spc="-150" dirty="0"/>
                  <a:t> </a:t>
                </a:r>
                <a:r>
                  <a:rPr lang="ko-KR" altLang="en-US" sz="800" spc="-150" dirty="0" smtClean="0"/>
                  <a:t>최대 </a:t>
                </a:r>
                <a:r>
                  <a:rPr lang="en-US" altLang="ko-KR" sz="800" spc="-150" dirty="0" smtClean="0"/>
                  <a:t>1</a:t>
                </a:r>
                <a:r>
                  <a:rPr lang="ko-KR" altLang="en-US" sz="800" spc="-150" dirty="0" smtClean="0"/>
                  <a:t>만</a:t>
                </a:r>
                <a:r>
                  <a:rPr lang="en-US" altLang="ko-KR" sz="800" spc="-150" dirty="0" smtClean="0"/>
                  <a:t>…</a:t>
                </a:r>
              </a:p>
            </p:txBody>
          </p:sp>
        </p:grpSp>
        <p:grpSp>
          <p:nvGrpSpPr>
            <p:cNvPr id="88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081" y="2932790"/>
              <a:ext cx="512078" cy="360728"/>
              <a:chOff x="492220" y="1335094"/>
              <a:chExt cx="1023892" cy="1070018"/>
            </a:xfrm>
            <a:solidFill>
              <a:srgbClr val="FFFFFF"/>
            </a:solidFill>
          </p:grpSpPr>
          <p:sp>
            <p:nvSpPr>
              <p:cNvPr id="89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220" y="1335094"/>
                <a:ext cx="1008112" cy="1070018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0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1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97" name="그룹 96"/>
          <p:cNvGrpSpPr/>
          <p:nvPr/>
        </p:nvGrpSpPr>
        <p:grpSpPr>
          <a:xfrm>
            <a:off x="5437192" y="2923305"/>
            <a:ext cx="2584462" cy="540651"/>
            <a:chOff x="962816" y="2126004"/>
            <a:chExt cx="2584462" cy="540651"/>
          </a:xfrm>
        </p:grpSpPr>
        <p:sp>
          <p:nvSpPr>
            <p:cNvPr id="98" name="TextBox 97"/>
            <p:cNvSpPr txBox="1"/>
            <p:nvPr/>
          </p:nvSpPr>
          <p:spPr>
            <a:xfrm>
              <a:off x="1446371" y="2126004"/>
              <a:ext cx="21009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/>
                <a:t>BEST</a:t>
              </a:r>
              <a:r>
                <a:rPr lang="en-US" altLang="ko-KR" sz="800" dirty="0" smtClean="0"/>
                <a:t> </a:t>
              </a:r>
              <a:r>
                <a:rPr lang="en-US" altLang="ko-KR" sz="800" dirty="0"/>
                <a:t>| </a:t>
              </a:r>
              <a:r>
                <a:rPr lang="ko-KR" altLang="en-US" sz="800" spc="-150" dirty="0" smtClean="0"/>
                <a:t>제품명은 최대 한 줄까지 노출합니다 길 어</a:t>
              </a:r>
              <a:r>
                <a:rPr lang="en-US" altLang="ko-KR" sz="800" spc="-150" dirty="0" smtClean="0"/>
                <a:t>…</a:t>
              </a:r>
              <a:endParaRPr lang="ko-KR" altLang="en-US" sz="800" spc="-15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453956" y="2309201"/>
              <a:ext cx="13821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37,000</a:t>
              </a:r>
              <a:r>
                <a:rPr lang="ko-KR" altLang="en-US" sz="900" b="1" dirty="0"/>
                <a:t>원</a:t>
              </a:r>
              <a:r>
                <a:rPr lang="en-US" altLang="ko-KR" sz="900" b="1" dirty="0"/>
                <a:t>~</a:t>
              </a:r>
              <a:r>
                <a:rPr lang="en-US" altLang="ko-KR" sz="700" dirty="0"/>
                <a:t> </a:t>
              </a:r>
              <a:r>
                <a:rPr lang="en-US" altLang="ko-KR" sz="700" dirty="0">
                  <a:solidFill>
                    <a:srgbClr val="FF0000"/>
                  </a:solidFill>
                </a:rPr>
                <a:t>~30% </a:t>
              </a:r>
              <a:r>
                <a:rPr lang="en-US" altLang="ko-KR" sz="600" strike="sngStrike" dirty="0">
                  <a:solidFill>
                    <a:prstClr val="white">
                      <a:lumMod val="65000"/>
                    </a:prstClr>
                  </a:solidFill>
                </a:rPr>
                <a:t>53,000</a:t>
              </a:r>
              <a:r>
                <a:rPr lang="ko-KR" altLang="en-US" sz="600" strike="sngStrike" dirty="0">
                  <a:solidFill>
                    <a:prstClr val="white">
                      <a:lumMod val="65000"/>
                    </a:prstClr>
                  </a:solidFill>
                </a:rPr>
                <a:t>원</a:t>
              </a:r>
              <a:r>
                <a:rPr lang="en-US" altLang="ko-KR" sz="600" dirty="0">
                  <a:solidFill>
                    <a:prstClr val="black"/>
                  </a:solidFill>
                </a:rPr>
                <a:t> </a:t>
              </a:r>
              <a:endParaRPr lang="ko-KR" altLang="en-US" sz="1400" dirty="0"/>
            </a:p>
          </p:txBody>
        </p:sp>
        <p:grpSp>
          <p:nvGrpSpPr>
            <p:cNvPr id="100" name="그룹 99"/>
            <p:cNvGrpSpPr/>
            <p:nvPr/>
          </p:nvGrpSpPr>
          <p:grpSpPr>
            <a:xfrm>
              <a:off x="1538950" y="2524645"/>
              <a:ext cx="936542" cy="122848"/>
              <a:chOff x="4729774" y="1916642"/>
              <a:chExt cx="1030197" cy="148646"/>
            </a:xfrm>
          </p:grpSpPr>
          <p:sp>
            <p:nvSpPr>
              <p:cNvPr id="107" name="직사각형 106"/>
              <p:cNvSpPr/>
              <p:nvPr/>
            </p:nvSpPr>
            <p:spPr>
              <a:xfrm>
                <a:off x="4729774" y="1930005"/>
                <a:ext cx="313482" cy="124498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1+1</a:t>
                </a:r>
                <a:endPara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5087995" y="1916642"/>
                <a:ext cx="671976" cy="14864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600" dirty="0" smtClean="0"/>
                  <a:t>뷰티포인트 전용</a:t>
                </a:r>
                <a:endParaRPr lang="ko-KR" altLang="en-US" sz="600" dirty="0"/>
              </a:p>
            </p:txBody>
          </p:sp>
        </p:grpSp>
        <p:pic>
          <p:nvPicPr>
            <p:cNvPr id="102" name="Picture 8" descr="active, favorite, heart, like, love, romantic 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858" y="2500498"/>
              <a:ext cx="139658" cy="1396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3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2816" y="2138017"/>
              <a:ext cx="501351" cy="528638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04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5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6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09" name="TextBox 108"/>
          <p:cNvSpPr txBox="1"/>
          <p:nvPr/>
        </p:nvSpPr>
        <p:spPr>
          <a:xfrm>
            <a:off x="7658049" y="4151376"/>
            <a:ext cx="36901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00" spc="-15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700" spc="-150" dirty="0" smtClean="0">
                <a:solidFill>
                  <a:schemeClr val="bg1">
                    <a:lumMod val="50000"/>
                  </a:schemeClr>
                </a:solidFill>
              </a:rPr>
              <a:t>일전 </a:t>
            </a:r>
            <a:endParaRPr lang="en-US" altLang="ko-KR" sz="700" spc="-15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682766" y="2739634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spc="-150" dirty="0" smtClean="0">
                <a:solidFill>
                  <a:schemeClr val="bg1">
                    <a:lumMod val="50000"/>
                  </a:schemeClr>
                </a:solidFill>
              </a:rPr>
              <a:t>오늘</a:t>
            </a:r>
            <a:endParaRPr lang="en-US" altLang="ko-KR" sz="700" spc="-15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8298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97559" y="1064366"/>
            <a:ext cx="2971972" cy="53169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901402" y="2279308"/>
            <a:ext cx="1330178" cy="2927654"/>
            <a:chOff x="6734480" y="1025425"/>
            <a:chExt cx="1330178" cy="2927654"/>
          </a:xfrm>
        </p:grpSpPr>
        <p:grpSp>
          <p:nvGrpSpPr>
            <p:cNvPr id="69" name="그룹 68"/>
            <p:cNvGrpSpPr/>
            <p:nvPr/>
          </p:nvGrpSpPr>
          <p:grpSpPr>
            <a:xfrm>
              <a:off x="6734480" y="2698708"/>
              <a:ext cx="1330178" cy="1254371"/>
              <a:chOff x="6753967" y="2698708"/>
              <a:chExt cx="1330178" cy="1254371"/>
            </a:xfrm>
          </p:grpSpPr>
          <p:pic>
            <p:nvPicPr>
              <p:cNvPr id="74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579717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5" name="그룹 74"/>
              <p:cNvGrpSpPr/>
              <p:nvPr/>
            </p:nvGrpSpPr>
            <p:grpSpPr>
              <a:xfrm>
                <a:off x="6753967" y="2698708"/>
                <a:ext cx="1330178" cy="1254371"/>
                <a:chOff x="6636838" y="2671945"/>
                <a:chExt cx="1330178" cy="1254371"/>
              </a:xfrm>
            </p:grpSpPr>
            <p:pic>
              <p:nvPicPr>
                <p:cNvPr id="76" name="그림 7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76307" y="3729519"/>
                  <a:ext cx="779318" cy="196797"/>
                </a:xfrm>
                <a:prstGeom prst="rect">
                  <a:avLst/>
                </a:prstGeom>
              </p:spPr>
            </p:pic>
            <p:grpSp>
              <p:nvGrpSpPr>
                <p:cNvPr id="77" name="그룹 76"/>
                <p:cNvGrpSpPr/>
                <p:nvPr/>
              </p:nvGrpSpPr>
              <p:grpSpPr>
                <a:xfrm>
                  <a:off x="6636838" y="2671945"/>
                  <a:ext cx="1330178" cy="1051507"/>
                  <a:chOff x="6636838" y="2671945"/>
                  <a:chExt cx="1330178" cy="1051507"/>
                </a:xfrm>
              </p:grpSpPr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6705447" y="2671945"/>
                    <a:ext cx="1261569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altLang="ko-KR" sz="800" dirty="0"/>
                      <a:t>BEST | </a:t>
                    </a:r>
                    <a:r>
                      <a:rPr lang="ko-KR" altLang="en-US" sz="800" spc="-150" dirty="0"/>
                      <a:t>제품명은 최대 두 줄까지 노출되며 길어질 시 말줄임 처리</a:t>
                    </a:r>
                    <a:r>
                      <a:rPr lang="en-US" altLang="ko-KR" sz="800" spc="-150" dirty="0"/>
                      <a:t>…</a:t>
                    </a:r>
                    <a:endParaRPr lang="ko-KR" altLang="en-US" sz="800" spc="-15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6636838" y="2914462"/>
                    <a:ext cx="102303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b="1" dirty="0" smtClean="0"/>
                      <a:t>37,000</a:t>
                    </a:r>
                    <a:r>
                      <a:rPr lang="ko-KR" altLang="en-US" sz="1000" b="1" dirty="0" smtClean="0"/>
                      <a:t>원</a:t>
                    </a:r>
                    <a:r>
                      <a:rPr lang="en-US" altLang="ko-KR" sz="800" dirty="0" smtClean="0"/>
                      <a:t> </a:t>
                    </a:r>
                    <a:r>
                      <a:rPr lang="en-US" altLang="ko-KR" sz="800" dirty="0" smtClean="0">
                        <a:solidFill>
                          <a:srgbClr val="FF0000"/>
                        </a:solidFill>
                      </a:rPr>
                      <a:t>~30%</a:t>
                    </a:r>
                    <a:endParaRPr lang="ko-KR" altLang="en-US" sz="7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6761375" y="3523397"/>
                    <a:ext cx="569387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4.9(+999)</a:t>
                    </a:r>
                    <a:endParaRPr lang="ko-KR" alt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81" name="직사각형 80"/>
                  <p:cNvSpPr/>
                  <p:nvPr/>
                </p:nvSpPr>
                <p:spPr>
                  <a:xfrm>
                    <a:off x="6721124" y="3250818"/>
                    <a:ext cx="313482" cy="124498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1+1</a:t>
                    </a:r>
                    <a:endParaRPr lang="ko-KR" alt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82" name="직사각형 81"/>
                  <p:cNvSpPr/>
                  <p:nvPr/>
                </p:nvSpPr>
                <p:spPr>
                  <a:xfrm>
                    <a:off x="7067782" y="3250818"/>
                    <a:ext cx="458968" cy="12449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700" dirty="0" smtClean="0"/>
                      <a:t>LIVE </a:t>
                    </a:r>
                    <a:r>
                      <a:rPr lang="ko-KR" altLang="en-US" sz="700" dirty="0" smtClean="0"/>
                      <a:t>전용</a:t>
                    </a:r>
                    <a:endParaRPr lang="ko-KR" altLang="en-US" sz="700" dirty="0"/>
                  </a:p>
                </p:txBody>
              </p:sp>
              <p:sp>
                <p:nvSpPr>
                  <p:cNvPr id="83" name="직사각형 82"/>
                  <p:cNvSpPr/>
                  <p:nvPr/>
                </p:nvSpPr>
                <p:spPr>
                  <a:xfrm>
                    <a:off x="6721124" y="3397834"/>
                    <a:ext cx="671976" cy="12449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ko-KR" altLang="en-US" sz="700" dirty="0" smtClean="0"/>
                      <a:t>뷰티포인트 전용</a:t>
                    </a:r>
                    <a:endParaRPr lang="ko-KR" altLang="en-US" sz="700" dirty="0"/>
                  </a:p>
                </p:txBody>
              </p:sp>
              <p:sp>
                <p:nvSpPr>
                  <p:cNvPr id="84" name="직사각형 83"/>
                  <p:cNvSpPr/>
                  <p:nvPr/>
                </p:nvSpPr>
                <p:spPr>
                  <a:xfrm>
                    <a:off x="6642034" y="3057870"/>
                    <a:ext cx="542136" cy="20005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700" strike="sngStrike" dirty="0" smtClean="0">
                        <a:solidFill>
                          <a:prstClr val="white">
                            <a:lumMod val="65000"/>
                          </a:prstClr>
                        </a:solidFill>
                      </a:rPr>
                      <a:t>53,000</a:t>
                    </a:r>
                    <a:r>
                      <a:rPr lang="ko-KR" altLang="en-US" sz="700" strike="sngStrike" dirty="0" smtClean="0">
                        <a:solidFill>
                          <a:prstClr val="white">
                            <a:lumMod val="65000"/>
                          </a:prstClr>
                        </a:solidFill>
                      </a:rPr>
                      <a:t>원</a:t>
                    </a:r>
                    <a:endParaRPr lang="ko-KR" altLang="en-US" sz="1600" dirty="0"/>
                  </a:p>
                </p:txBody>
              </p:sp>
            </p:grpSp>
          </p:grpSp>
        </p:grpSp>
        <p:grpSp>
          <p:nvGrpSpPr>
            <p:cNvPr id="70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5923" y="1025425"/>
              <a:ext cx="1255911" cy="161711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71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2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3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85" name="그룹 84"/>
          <p:cNvGrpSpPr/>
          <p:nvPr/>
        </p:nvGrpSpPr>
        <p:grpSpPr>
          <a:xfrm>
            <a:off x="2311637" y="2279308"/>
            <a:ext cx="1330178" cy="2927654"/>
            <a:chOff x="6734480" y="1025425"/>
            <a:chExt cx="1330178" cy="2927654"/>
          </a:xfrm>
        </p:grpSpPr>
        <p:grpSp>
          <p:nvGrpSpPr>
            <p:cNvPr id="86" name="그룹 85"/>
            <p:cNvGrpSpPr/>
            <p:nvPr/>
          </p:nvGrpSpPr>
          <p:grpSpPr>
            <a:xfrm>
              <a:off x="6734480" y="2698708"/>
              <a:ext cx="1330178" cy="1254371"/>
              <a:chOff x="6753967" y="2698708"/>
              <a:chExt cx="1330178" cy="1254371"/>
            </a:xfrm>
          </p:grpSpPr>
          <p:pic>
            <p:nvPicPr>
              <p:cNvPr id="91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579717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2" name="그룹 91"/>
              <p:cNvGrpSpPr/>
              <p:nvPr/>
            </p:nvGrpSpPr>
            <p:grpSpPr>
              <a:xfrm>
                <a:off x="6753967" y="2698708"/>
                <a:ext cx="1330178" cy="1254371"/>
                <a:chOff x="6636838" y="2671945"/>
                <a:chExt cx="1330178" cy="1254371"/>
              </a:xfrm>
            </p:grpSpPr>
            <p:pic>
              <p:nvPicPr>
                <p:cNvPr id="93" name="그림 9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76307" y="3729519"/>
                  <a:ext cx="779318" cy="196797"/>
                </a:xfrm>
                <a:prstGeom prst="rect">
                  <a:avLst/>
                </a:prstGeom>
              </p:spPr>
            </p:pic>
            <p:grpSp>
              <p:nvGrpSpPr>
                <p:cNvPr id="94" name="그룹 93"/>
                <p:cNvGrpSpPr/>
                <p:nvPr/>
              </p:nvGrpSpPr>
              <p:grpSpPr>
                <a:xfrm>
                  <a:off x="6636838" y="2671945"/>
                  <a:ext cx="1330178" cy="1051507"/>
                  <a:chOff x="6636838" y="2671945"/>
                  <a:chExt cx="1330178" cy="1051507"/>
                </a:xfrm>
              </p:grpSpPr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6705447" y="2671945"/>
                    <a:ext cx="1261569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altLang="ko-KR" sz="800" dirty="0"/>
                      <a:t>BEST | </a:t>
                    </a:r>
                    <a:r>
                      <a:rPr lang="ko-KR" altLang="en-US" sz="800" spc="-150" dirty="0"/>
                      <a:t>제품명은 최대 두 줄까지 노출되며 길어질 시 말줄임 처리</a:t>
                    </a:r>
                    <a:r>
                      <a:rPr lang="en-US" altLang="ko-KR" sz="800" spc="-150" dirty="0"/>
                      <a:t>…</a:t>
                    </a:r>
                    <a:endParaRPr lang="ko-KR" altLang="en-US" sz="800" spc="-15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6636838" y="2914462"/>
                    <a:ext cx="95090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b="1" dirty="0"/>
                      <a:t>37,000</a:t>
                    </a:r>
                    <a:r>
                      <a:rPr lang="ko-KR" altLang="en-US" sz="1000" b="1" dirty="0"/>
                      <a:t>원</a:t>
                    </a:r>
                    <a:r>
                      <a:rPr lang="en-US" altLang="ko-KR" sz="800" dirty="0"/>
                      <a:t> </a:t>
                    </a:r>
                    <a:r>
                      <a:rPr lang="en-US" altLang="ko-KR" sz="800" dirty="0" smtClean="0">
                        <a:solidFill>
                          <a:srgbClr val="FF0000"/>
                        </a:solidFill>
                      </a:rPr>
                      <a:t>30</a:t>
                    </a:r>
                    <a:r>
                      <a:rPr lang="en-US" altLang="ko-KR" sz="800" dirty="0">
                        <a:solidFill>
                          <a:srgbClr val="FF0000"/>
                        </a:solidFill>
                      </a:rPr>
                      <a:t>%</a:t>
                    </a:r>
                    <a:endParaRPr lang="ko-KR" altLang="en-US" sz="7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6761375" y="3523397"/>
                    <a:ext cx="526106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4.9(353</a:t>
                    </a:r>
                    <a:r>
                      <a: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)</a:t>
                    </a:r>
                    <a:endParaRPr lang="ko-KR" alt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98" name="직사각형 97"/>
                  <p:cNvSpPr/>
                  <p:nvPr/>
                </p:nvSpPr>
                <p:spPr>
                  <a:xfrm>
                    <a:off x="6721124" y="3250818"/>
                    <a:ext cx="313482" cy="124498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1+1</a:t>
                    </a:r>
                    <a:endParaRPr lang="ko-KR" alt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99" name="직사각형 98"/>
                  <p:cNvSpPr/>
                  <p:nvPr/>
                </p:nvSpPr>
                <p:spPr>
                  <a:xfrm>
                    <a:off x="7067782" y="3250818"/>
                    <a:ext cx="458968" cy="12449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700" dirty="0" smtClean="0"/>
                      <a:t>LIVE </a:t>
                    </a:r>
                    <a:r>
                      <a:rPr lang="ko-KR" altLang="en-US" sz="700" dirty="0" smtClean="0"/>
                      <a:t>전용</a:t>
                    </a:r>
                    <a:endParaRPr lang="ko-KR" altLang="en-US" sz="700" dirty="0"/>
                  </a:p>
                </p:txBody>
              </p:sp>
              <p:sp>
                <p:nvSpPr>
                  <p:cNvPr id="100" name="직사각형 99"/>
                  <p:cNvSpPr/>
                  <p:nvPr/>
                </p:nvSpPr>
                <p:spPr>
                  <a:xfrm>
                    <a:off x="6721124" y="3397834"/>
                    <a:ext cx="671976" cy="12449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ko-KR" altLang="en-US" sz="700" dirty="0" smtClean="0"/>
                      <a:t>뷰티포인트 전용</a:t>
                    </a:r>
                    <a:endParaRPr lang="ko-KR" altLang="en-US" sz="700" dirty="0"/>
                  </a:p>
                </p:txBody>
              </p:sp>
              <p:sp>
                <p:nvSpPr>
                  <p:cNvPr id="101" name="직사각형 100"/>
                  <p:cNvSpPr/>
                  <p:nvPr/>
                </p:nvSpPr>
                <p:spPr>
                  <a:xfrm>
                    <a:off x="6642034" y="3057870"/>
                    <a:ext cx="542136" cy="20005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700" strike="sngStrike" dirty="0">
                        <a:solidFill>
                          <a:prstClr val="white">
                            <a:lumMod val="65000"/>
                          </a:prstClr>
                        </a:solidFill>
                      </a:rPr>
                      <a:t>53,000</a:t>
                    </a:r>
                    <a:r>
                      <a:rPr lang="ko-KR" altLang="en-US" sz="700" strike="sngStrike" dirty="0">
                        <a:solidFill>
                          <a:prstClr val="white">
                            <a:lumMod val="65000"/>
                          </a:prstClr>
                        </a:solidFill>
                      </a:rPr>
                      <a:t>원</a:t>
                    </a:r>
                    <a:endParaRPr lang="ko-KR" altLang="en-US" sz="1600" dirty="0"/>
                  </a:p>
                </p:txBody>
              </p:sp>
            </p:grpSp>
          </p:grpSp>
        </p:grpSp>
        <p:grpSp>
          <p:nvGrpSpPr>
            <p:cNvPr id="87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5923" y="1025425"/>
              <a:ext cx="1255911" cy="161711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88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9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0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포미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IN_MO_HOM_01_15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1380" y="749309"/>
            <a:ext cx="3643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가    베스트</a:t>
            </a:r>
            <a:r>
              <a:rPr lang="ko-KR" altLang="en-US" sz="900" b="1" dirty="0" smtClean="0">
                <a:latin typeface="+mn-ea"/>
                <a:cs typeface="Pretendard Light" panose="02000403000000020004" pitchFamily="50" charset="-127"/>
              </a:rPr>
              <a:t> </a:t>
            </a:r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  쿠폰존    에디터    </a:t>
            </a:r>
            <a:r>
              <a:rPr lang="ko-KR" altLang="en-US" sz="900" b="1" dirty="0" smtClean="0">
                <a:latin typeface="+mn-ea"/>
                <a:cs typeface="Pretendard Light" panose="02000403000000020004" pitchFamily="50" charset="-127"/>
              </a:rPr>
              <a:t>쇼케이스    </a:t>
            </a:r>
            <a:r>
              <a:rPr lang="en-US" altLang="ko-KR" sz="900" b="1" dirty="0" smtClean="0">
                <a:latin typeface="+mn-ea"/>
                <a:cs typeface="Pretendard Light" panose="02000403000000020004" pitchFamily="50" charset="-127"/>
              </a:rPr>
              <a:t>FOR ME</a:t>
            </a:r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  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2633" y="1388955"/>
            <a:ext cx="200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pc="-150" dirty="0" smtClean="0">
                <a:solidFill>
                  <a:srgbClr val="29BC70"/>
                </a:solidFill>
              </a:rPr>
              <a:t>주소희 </a:t>
            </a:r>
            <a:r>
              <a:rPr lang="ko-KR" altLang="en-US" sz="1000" b="1" spc="-150" dirty="0" smtClean="0"/>
              <a:t>님께 추천해요</a:t>
            </a:r>
            <a:r>
              <a:rPr lang="en-US" altLang="ko-KR" sz="1000" b="1" spc="-150" dirty="0" smtClean="0"/>
              <a:t> 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951891" y="1691346"/>
            <a:ext cx="2667149" cy="468108"/>
          </a:xfrm>
          <a:prstGeom prst="roundRect">
            <a:avLst>
              <a:gd name="adj" fmla="val 10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2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이니스프리몰의 활동 데이터를 기반으로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>
              <a:lnSpc>
                <a:spcPts val="12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제품을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추천드려요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rgbClr val="29BC70"/>
                </a:solidFill>
              </a:rPr>
              <a:t>♥</a:t>
            </a:r>
            <a:endParaRPr lang="en-US" altLang="ko-KR" sz="800" dirty="0">
              <a:solidFill>
                <a:srgbClr val="29BC70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777532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172469" y="1064366"/>
            <a:ext cx="5970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797559" y="1210148"/>
            <a:ext cx="297581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63230" y="944619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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옆에 이어서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47058" y="4996781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중략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947453" y="5328301"/>
            <a:ext cx="2676772" cy="30941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75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ko-KR" altLang="en-US" sz="675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 더보기 </a:t>
            </a:r>
            <a:endParaRPr lang="en-US" sz="675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47058" y="5891149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다음페이지 이어서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80" y="144688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6844" y="131779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57" y="165281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32056"/>
              </p:ext>
            </p:extLst>
          </p:nvPr>
        </p:nvGraphicFramePr>
        <p:xfrm>
          <a:off x="9000565" y="44450"/>
          <a:ext cx="3152540" cy="4489814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이전페이지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3614617"/>
                  </a:ext>
                </a:extLst>
              </a:tr>
              <a:tr h="36724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추천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로그인여부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행동데이터유무 케이스별로 추천상품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개씩 최대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상세 로직은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10p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참고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활동데이터있음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$00$(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고객이름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님께 추천해요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 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말줄임 없음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활동데이터없음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$00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연령대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인기 제품이에요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미로그인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활동데이터있음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추천해요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미로그인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활동데이터없음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추천해요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활동데이터있음과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전시로직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상이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10p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활동데이터 있음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4-2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활동데이터 없음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4-3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미로그인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활동데이터 있음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없음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4-4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4-5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로그인으로 이동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로그인페이지로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4-6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 상품 목록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추천상품이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이상인 경우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- 10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개씩 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상품정보는 일반타입으로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4-7 10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더보기 버튼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제품 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추가 조회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6451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4-8 </a:t>
                      </a:r>
                      <a:r>
                        <a:rPr lang="ko-KR" altLang="en-US" sz="800" b="1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기본제품이미지</a:t>
                      </a:r>
                      <a:endParaRPr lang="en-US" altLang="ko-KR" sz="800" b="1" u="none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추천 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 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영역의 기본제품이미지는 </a:t>
                      </a:r>
                      <a:endParaRPr lang="en-US" altLang="ko-KR" sz="800" b="0" u="none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마우스오버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이미지 디폴트 노출</a:t>
                      </a:r>
                      <a:endParaRPr lang="en-US" altLang="ko-KR" sz="800" b="0" u="none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78081"/>
                  </a:ext>
                </a:extLst>
              </a:tr>
            </a:tbl>
          </a:graphicData>
        </a:graphic>
      </p:graphicFrame>
      <p:sp>
        <p:nvSpPr>
          <p:cNvPr id="53" name="모서리가 둥근 직사각형 52"/>
          <p:cNvSpPr/>
          <p:nvPr/>
        </p:nvSpPr>
        <p:spPr>
          <a:xfrm>
            <a:off x="4278875" y="1691346"/>
            <a:ext cx="2667149" cy="468108"/>
          </a:xfrm>
          <a:prstGeom prst="roundRect">
            <a:avLst>
              <a:gd name="adj" fmla="val 10908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200"/>
              </a:lnSpc>
            </a:pPr>
            <a:r>
              <a:rPr lang="ko-KR" altLang="en-US" sz="800" dirty="0">
                <a:solidFill>
                  <a:schemeClr val="tx1"/>
                </a:solidFill>
              </a:rPr>
              <a:t>이니스프리몰 활동 데이터가 좀 더 쌓이면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>
              <a:lnSpc>
                <a:spcPts val="1200"/>
              </a:lnSpc>
            </a:pPr>
            <a:r>
              <a:rPr lang="ko-KR" altLang="en-US" sz="800" dirty="0">
                <a:solidFill>
                  <a:schemeClr val="tx1"/>
                </a:solidFill>
              </a:rPr>
              <a:t>취향에 맞는 제품을 추천드려요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rgbClr val="29BC70"/>
                </a:solidFill>
              </a:rPr>
              <a:t>♥</a:t>
            </a:r>
            <a:endParaRPr lang="en-US" altLang="ko-KR" sz="800" dirty="0">
              <a:solidFill>
                <a:srgbClr val="29BC70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4302244" y="2522264"/>
            <a:ext cx="2649983" cy="906736"/>
          </a:xfrm>
          <a:prstGeom prst="roundRect">
            <a:avLst>
              <a:gd name="adj" fmla="val 10908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200"/>
              </a:lnSpc>
            </a:pP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ts val="12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로그인 후 이니스프리몰 활동 데이터가 쌓이면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>
              <a:lnSpc>
                <a:spcPts val="1200"/>
              </a:lnSpc>
            </a:pPr>
            <a:r>
              <a:rPr lang="ko-KR" altLang="en-US" sz="800" dirty="0">
                <a:solidFill>
                  <a:schemeClr val="tx1"/>
                </a:solidFill>
              </a:rPr>
              <a:t>취향에 맞는 제품을 추천드려요 </a:t>
            </a:r>
            <a:r>
              <a:rPr lang="ko-KR" altLang="en-US" sz="800" dirty="0">
                <a:solidFill>
                  <a:srgbClr val="29BC70"/>
                </a:solidFill>
              </a:rPr>
              <a:t>♥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302244" y="3095330"/>
            <a:ext cx="2643780" cy="25130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로그인하기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4244" y="165281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4244" y="243349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2207" y="309533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2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5795411" y="3036957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0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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242" y="309533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9DE2C071-A02B-456C-05A4-EB3F53320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798127"/>
              </p:ext>
            </p:extLst>
          </p:nvPr>
        </p:nvGraphicFramePr>
        <p:xfrm>
          <a:off x="10271807" y="-6195"/>
          <a:ext cx="1957415" cy="525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04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V0.72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4/17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8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123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추천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설명 문구 변경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(4-2)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8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65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sp>
        <p:nvSpPr>
          <p:cNvPr id="6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990" y="534354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727" y="309533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4-8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9DE2C071-A02B-456C-05A4-EB3F53320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693303"/>
              </p:ext>
            </p:extLst>
          </p:nvPr>
        </p:nvGraphicFramePr>
        <p:xfrm>
          <a:off x="10271807" y="177036"/>
          <a:ext cx="1957415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04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V0.9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5/20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BC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123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추천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영역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기본제품이미지 상세 정의 추가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(4-8) 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BC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506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" name="표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130008"/>
              </p:ext>
            </p:extLst>
          </p:nvPr>
        </p:nvGraphicFramePr>
        <p:xfrm>
          <a:off x="5015880" y="4298117"/>
          <a:ext cx="2999014" cy="210080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0080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포미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IN_MO_HOM_01_15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00888" y="1052736"/>
            <a:ext cx="2968406" cy="53204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769492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03682" y="737679"/>
            <a:ext cx="3643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가    베스트</a:t>
            </a:r>
            <a:r>
              <a:rPr lang="ko-KR" altLang="en-US" sz="900" b="1" dirty="0" smtClean="0">
                <a:latin typeface="+mn-ea"/>
                <a:cs typeface="Pretendard Light" panose="02000403000000020004" pitchFamily="50" charset="-127"/>
              </a:rPr>
              <a:t> </a:t>
            </a:r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  쿠폰존    에디터    쇼케이스  </a:t>
            </a:r>
            <a:r>
              <a:rPr lang="ko-KR" altLang="en-US" sz="900" b="1" dirty="0" smtClean="0">
                <a:latin typeface="+mn-ea"/>
                <a:cs typeface="Pretendard Light" panose="02000403000000020004" pitchFamily="50" charset="-127"/>
              </a:rPr>
              <a:t>  </a:t>
            </a:r>
            <a:r>
              <a:rPr lang="en-US" altLang="ko-KR" sz="900" b="1" dirty="0" smtClean="0">
                <a:latin typeface="+mn-ea"/>
                <a:cs typeface="Pretendard Light" panose="02000403000000020004" pitchFamily="50" charset="-127"/>
              </a:rPr>
              <a:t>FOR ME</a:t>
            </a:r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  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31981" y="1453404"/>
            <a:ext cx="140268" cy="212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169931" y="1052736"/>
            <a:ext cx="6095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982" y="127505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1072" y="1379772"/>
            <a:ext cx="3968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pc="-150" dirty="0" smtClean="0">
                <a:solidFill>
                  <a:srgbClr val="29BC70"/>
                </a:solidFill>
              </a:rPr>
              <a:t>왕 벚꽃 글로우 젤리 크림 </a:t>
            </a:r>
            <a:r>
              <a:rPr lang="ko-KR" altLang="en-US" sz="1000" b="1" spc="-150" dirty="0" smtClean="0"/>
              <a:t>을 </a:t>
            </a:r>
            <a:r>
              <a:rPr lang="ko-KR" altLang="en-US" sz="1000" b="1" spc="-150" dirty="0"/>
              <a:t>구매한 고객이 </a:t>
            </a:r>
            <a:endParaRPr lang="en-US" altLang="ko-KR" sz="1000" b="1" spc="-150" dirty="0" smtClean="0"/>
          </a:p>
          <a:p>
            <a:r>
              <a:rPr lang="ko-KR" altLang="en-US" sz="1000" b="1" spc="-150" dirty="0" smtClean="0"/>
              <a:t>최근 구매한 제품이에요  </a:t>
            </a:r>
            <a:endParaRPr lang="en-US" altLang="ko-KR" sz="1000" b="1" spc="-15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876593" y="1857282"/>
            <a:ext cx="1161801" cy="2253294"/>
            <a:chOff x="6701824" y="1025425"/>
            <a:chExt cx="1362834" cy="2643196"/>
          </a:xfrm>
        </p:grpSpPr>
        <p:grpSp>
          <p:nvGrpSpPr>
            <p:cNvPr id="12" name="그룹 11"/>
            <p:cNvGrpSpPr/>
            <p:nvPr/>
          </p:nvGrpSpPr>
          <p:grpSpPr>
            <a:xfrm>
              <a:off x="6701824" y="2698708"/>
              <a:ext cx="1362834" cy="969913"/>
              <a:chOff x="6604182" y="2671945"/>
              <a:chExt cx="1362834" cy="969913"/>
            </a:xfrm>
          </p:grpSpPr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676307" y="3445061"/>
                <a:ext cx="779318" cy="196797"/>
              </a:xfrm>
              <a:prstGeom prst="rect">
                <a:avLst/>
              </a:prstGeom>
            </p:spPr>
          </p:pic>
          <p:grpSp>
            <p:nvGrpSpPr>
              <p:cNvPr id="18" name="그룹 17"/>
              <p:cNvGrpSpPr/>
              <p:nvPr/>
            </p:nvGrpSpPr>
            <p:grpSpPr>
              <a:xfrm>
                <a:off x="6604182" y="2671945"/>
                <a:ext cx="1362834" cy="620596"/>
                <a:chOff x="6604182" y="2671945"/>
                <a:chExt cx="1362834" cy="620596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6705447" y="2671945"/>
                  <a:ext cx="1261569" cy="2888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dirty="0"/>
                    <a:t>BEST | </a:t>
                  </a:r>
                  <a:r>
                    <a:rPr lang="ko-KR" altLang="en-US" sz="800" spc="-150" dirty="0"/>
                    <a:t>제품명은 최대 두 </a:t>
                  </a:r>
                  <a:r>
                    <a:rPr lang="ko-KR" altLang="en-US" sz="800" spc="-150" dirty="0" smtClean="0"/>
                    <a:t>줄까지  </a:t>
                  </a:r>
                  <a:r>
                    <a:rPr lang="ko-KR" altLang="en-US" sz="800" spc="-150" dirty="0"/>
                    <a:t>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6604182" y="2914462"/>
                  <a:ext cx="1200059" cy="2888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 smtClean="0"/>
                    <a:t>37,000</a:t>
                  </a:r>
                  <a:r>
                    <a:rPr lang="ko-KR" altLang="en-US" sz="1000" b="1" dirty="0" smtClean="0"/>
                    <a:t>원</a:t>
                  </a:r>
                  <a:r>
                    <a:rPr lang="en-US" altLang="ko-KR" sz="800" dirty="0" smtClean="0"/>
                    <a:t> 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~30%</a:t>
                  </a:r>
                  <a:endParaRPr lang="ko-KR" altLang="en-US" sz="7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1" name="직사각형 20"/>
                <p:cNvSpPr/>
                <p:nvPr/>
              </p:nvSpPr>
              <p:spPr>
                <a:xfrm>
                  <a:off x="6610370" y="3057869"/>
                  <a:ext cx="673552" cy="2346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 smtClean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/>
                </a:p>
              </p:txBody>
            </p:sp>
          </p:grpSp>
        </p:grpSp>
        <p:grpSp>
          <p:nvGrpSpPr>
            <p:cNvPr id="13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5923" y="1025425"/>
              <a:ext cx="1255911" cy="161711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4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2" name="그룹 21"/>
          <p:cNvGrpSpPr/>
          <p:nvPr/>
        </p:nvGrpSpPr>
        <p:grpSpPr>
          <a:xfrm>
            <a:off x="2029764" y="1857282"/>
            <a:ext cx="1168394" cy="2132495"/>
            <a:chOff x="6694090" y="1025425"/>
            <a:chExt cx="1370568" cy="2501494"/>
          </a:xfrm>
        </p:grpSpPr>
        <p:grpSp>
          <p:nvGrpSpPr>
            <p:cNvPr id="23" name="그룹 22"/>
            <p:cNvGrpSpPr/>
            <p:nvPr/>
          </p:nvGrpSpPr>
          <p:grpSpPr>
            <a:xfrm>
              <a:off x="6694090" y="2698708"/>
              <a:ext cx="1370568" cy="828211"/>
              <a:chOff x="6596448" y="2671945"/>
              <a:chExt cx="1370568" cy="828211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676307" y="3303359"/>
                <a:ext cx="779318" cy="196797"/>
              </a:xfrm>
              <a:prstGeom prst="rect">
                <a:avLst/>
              </a:prstGeom>
            </p:spPr>
          </p:pic>
          <p:grpSp>
            <p:nvGrpSpPr>
              <p:cNvPr id="29" name="그룹 28"/>
              <p:cNvGrpSpPr/>
              <p:nvPr/>
            </p:nvGrpSpPr>
            <p:grpSpPr>
              <a:xfrm>
                <a:off x="6596448" y="2671945"/>
                <a:ext cx="1370568" cy="620596"/>
                <a:chOff x="6596448" y="2671945"/>
                <a:chExt cx="1370568" cy="620596"/>
              </a:xfrm>
            </p:grpSpPr>
            <p:sp>
              <p:nvSpPr>
                <p:cNvPr id="30" name="TextBox 29"/>
                <p:cNvSpPr txBox="1"/>
                <p:nvPr/>
              </p:nvSpPr>
              <p:spPr>
                <a:xfrm>
                  <a:off x="6705447" y="2671945"/>
                  <a:ext cx="1261569" cy="2888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dirty="0"/>
                    <a:t>BEST | </a:t>
                  </a:r>
                  <a:r>
                    <a:rPr lang="ko-KR" altLang="en-US" sz="800" spc="-150" dirty="0"/>
                    <a:t>제품명은 최대 두 </a:t>
                  </a:r>
                  <a:r>
                    <a:rPr lang="ko-KR" altLang="en-US" sz="800" spc="-150" dirty="0" smtClean="0"/>
                    <a:t>줄까지  </a:t>
                  </a:r>
                  <a:r>
                    <a:rPr lang="ko-KR" altLang="en-US" sz="800" spc="-150" dirty="0"/>
                    <a:t>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596448" y="2914462"/>
                  <a:ext cx="1200059" cy="2888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/>
                    <a:t>37,000</a:t>
                  </a:r>
                  <a:r>
                    <a:rPr lang="ko-KR" altLang="en-US" sz="1000" b="1" dirty="0"/>
                    <a:t>원</a:t>
                  </a:r>
                  <a:r>
                    <a:rPr lang="en-US" altLang="ko-KR" sz="800" dirty="0"/>
                    <a:t> </a:t>
                  </a:r>
                  <a:r>
                    <a:rPr lang="en-US" altLang="ko-KR" sz="800" dirty="0">
                      <a:solidFill>
                        <a:srgbClr val="FF0000"/>
                      </a:solidFill>
                    </a:rPr>
                    <a:t>~30%</a:t>
                  </a:r>
                  <a:endParaRPr lang="ko-KR" altLang="en-US" sz="7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6601645" y="3057869"/>
                  <a:ext cx="673552" cy="2346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 smtClean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/>
                </a:p>
              </p:txBody>
            </p:sp>
          </p:grpSp>
        </p:grpSp>
        <p:grpSp>
          <p:nvGrpSpPr>
            <p:cNvPr id="24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5923" y="1025425"/>
              <a:ext cx="1255911" cy="161711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5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33" name="그룹 32"/>
          <p:cNvGrpSpPr/>
          <p:nvPr/>
        </p:nvGrpSpPr>
        <p:grpSpPr>
          <a:xfrm>
            <a:off x="3200928" y="1857282"/>
            <a:ext cx="1168805" cy="2126608"/>
            <a:chOff x="6693608" y="1025425"/>
            <a:chExt cx="1371050" cy="2494588"/>
          </a:xfrm>
        </p:grpSpPr>
        <p:grpSp>
          <p:nvGrpSpPr>
            <p:cNvPr id="34" name="그룹 33"/>
            <p:cNvGrpSpPr/>
            <p:nvPr/>
          </p:nvGrpSpPr>
          <p:grpSpPr>
            <a:xfrm>
              <a:off x="6693608" y="2698708"/>
              <a:ext cx="1371050" cy="821305"/>
              <a:chOff x="6595966" y="2671945"/>
              <a:chExt cx="1371050" cy="821305"/>
            </a:xfrm>
          </p:grpSpPr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676307" y="3296453"/>
                <a:ext cx="779318" cy="196797"/>
              </a:xfrm>
              <a:prstGeom prst="rect">
                <a:avLst/>
              </a:prstGeom>
            </p:spPr>
          </p:pic>
          <p:grpSp>
            <p:nvGrpSpPr>
              <p:cNvPr id="40" name="그룹 39"/>
              <p:cNvGrpSpPr/>
              <p:nvPr/>
            </p:nvGrpSpPr>
            <p:grpSpPr>
              <a:xfrm>
                <a:off x="6595966" y="2671945"/>
                <a:ext cx="1371050" cy="585980"/>
                <a:chOff x="6595966" y="2671945"/>
                <a:chExt cx="1371050" cy="585980"/>
              </a:xfrm>
            </p:grpSpPr>
            <p:sp>
              <p:nvSpPr>
                <p:cNvPr id="41" name="TextBox 40"/>
                <p:cNvSpPr txBox="1"/>
                <p:nvPr/>
              </p:nvSpPr>
              <p:spPr>
                <a:xfrm>
                  <a:off x="6705447" y="2671945"/>
                  <a:ext cx="1261569" cy="2888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dirty="0"/>
                    <a:t>BEST | </a:t>
                  </a:r>
                  <a:r>
                    <a:rPr lang="ko-KR" altLang="en-US" sz="800" spc="-150" dirty="0"/>
                    <a:t>제품명은 최대 두 </a:t>
                  </a:r>
                  <a:r>
                    <a:rPr lang="ko-KR" altLang="en-US" sz="800" spc="-150" dirty="0" smtClean="0"/>
                    <a:t>줄까지  </a:t>
                  </a:r>
                  <a:r>
                    <a:rPr lang="ko-KR" altLang="en-US" sz="800" spc="-150" dirty="0"/>
                    <a:t>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6595966" y="2914462"/>
                  <a:ext cx="1115441" cy="2888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/>
                    <a:t>37,000</a:t>
                  </a:r>
                  <a:r>
                    <a:rPr lang="ko-KR" altLang="en-US" sz="1000" b="1" dirty="0" smtClean="0"/>
                    <a:t>원</a:t>
                  </a:r>
                  <a:r>
                    <a:rPr lang="en-US" altLang="ko-KR" sz="800" dirty="0" smtClean="0"/>
                    <a:t> 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30</a:t>
                  </a:r>
                  <a:r>
                    <a:rPr lang="en-US" altLang="ko-KR" sz="800" dirty="0">
                      <a:solidFill>
                        <a:srgbClr val="FF0000"/>
                      </a:solidFill>
                    </a:rPr>
                    <a:t>%</a:t>
                  </a:r>
                  <a:endParaRPr lang="ko-KR" altLang="en-US" sz="7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>
                  <a:off x="6601161" y="3057869"/>
                  <a:ext cx="484429" cy="20005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700" strike="sngStrike" dirty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en-US" altLang="ko-KR" sz="700" dirty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/>
                </a:p>
              </p:txBody>
            </p:sp>
          </p:grpSp>
        </p:grpSp>
        <p:grpSp>
          <p:nvGrpSpPr>
            <p:cNvPr id="35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5923" y="1025425"/>
              <a:ext cx="1255911" cy="161711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36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4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2005914" y="372116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dirty="0">
                <a:solidFill>
                  <a:srgbClr val="29BC7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♥</a:t>
            </a:r>
            <a:endParaRPr lang="ko-KR" altLang="en-US" dirty="0">
              <a:solidFill>
                <a:srgbClr val="29BC70"/>
              </a:solidFill>
              <a:latin typeface="+mn-ea"/>
            </a:endParaRPr>
          </a:p>
        </p:txBody>
      </p:sp>
      <p:sp>
        <p:nvSpPr>
          <p:cNvPr id="4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3175120" y="3716461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dirty="0">
                <a:solidFill>
                  <a:srgbClr val="29BC7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♥</a:t>
            </a:r>
            <a:endParaRPr lang="ko-KR" altLang="en-US" dirty="0">
              <a:solidFill>
                <a:srgbClr val="29BC70"/>
              </a:solidFill>
              <a:latin typeface="+mn-ea"/>
            </a:endParaRPr>
          </a:p>
        </p:txBody>
      </p:sp>
      <p:sp>
        <p:nvSpPr>
          <p:cNvPr id="4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849875" y="3839206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dirty="0">
                <a:solidFill>
                  <a:srgbClr val="29BC7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♥</a:t>
            </a:r>
            <a:endParaRPr lang="ko-KR" altLang="en-US" dirty="0">
              <a:solidFill>
                <a:srgbClr val="29BC70"/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77444" y="3785756"/>
            <a:ext cx="267240" cy="10613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1+1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80697" y="971625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전페이지 이어서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97559" y="1210148"/>
            <a:ext cx="297581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97559" y="4298117"/>
            <a:ext cx="297581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231981" y="4581526"/>
            <a:ext cx="140268" cy="212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982" y="485566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31073" y="4507894"/>
            <a:ext cx="200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pc="-150" dirty="0" smtClean="0">
                <a:solidFill>
                  <a:srgbClr val="29BC70"/>
                </a:solidFill>
              </a:rPr>
              <a:t>찜 </a:t>
            </a:r>
            <a:r>
              <a:rPr lang="en-US" altLang="ko-KR" sz="1000" b="1" spc="-150" dirty="0" smtClean="0"/>
              <a:t> </a:t>
            </a:r>
          </a:p>
        </p:txBody>
      </p:sp>
      <p:grpSp>
        <p:nvGrpSpPr>
          <p:cNvPr id="5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48286" y="4801864"/>
            <a:ext cx="1070650" cy="60911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7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2108051" y="4801864"/>
            <a:ext cx="1070650" cy="60911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68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279626" y="4801865"/>
            <a:ext cx="509859" cy="60911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7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301571"/>
              </p:ext>
            </p:extLst>
          </p:nvPr>
        </p:nvGraphicFramePr>
        <p:xfrm>
          <a:off x="9000565" y="44451"/>
          <a:ext cx="3152540" cy="3600573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397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이전페이지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720492"/>
                  </a:ext>
                </a:extLst>
              </a:tr>
              <a:tr h="5090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동일상품구매고객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구매상품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추천 영역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최근 한달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전일자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-30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전일자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내가 가장 최근에 구매한 제품과 동일 제품을 구매 고객이 구매한 제품을 최신구매일순으로 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최소 노출 수량제한 없음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 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(15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 이상은 말줄임 처리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제품목록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vl="0" defTabSz="844083">
                        <a:lnSpc>
                          <a:spcPts val="1200"/>
                        </a:lnSpc>
                        <a:defRPr/>
                      </a:pPr>
                      <a:r>
                        <a:rPr lang="en-US" altLang="ko-KR" sz="800" dirty="0" smtClean="0">
                          <a:latin typeface="+mn-ea"/>
                        </a:rPr>
                        <a:t> - </a:t>
                      </a:r>
                      <a:r>
                        <a:rPr lang="ko-KR" altLang="en-US" sz="800" dirty="0" smtClean="0">
                          <a:latin typeface="+mn-ea"/>
                        </a:rPr>
                        <a:t>제품 탭시 해당 제품상세로 이동</a:t>
                      </a:r>
                      <a:endParaRPr lang="en-US" altLang="ko-KR" sz="800" dirty="0" smtClean="0">
                        <a:latin typeface="+mn-ea"/>
                      </a:endParaRPr>
                    </a:p>
                    <a:p>
                      <a:pPr lvl="0" defTabSz="844083">
                        <a:lnSpc>
                          <a:spcPts val="1200"/>
                        </a:lnSpc>
                        <a:defRPr/>
                      </a:pPr>
                      <a:r>
                        <a:rPr lang="en-US" altLang="ko-KR" sz="800" dirty="0" smtClean="0">
                          <a:latin typeface="+mn-ea"/>
                        </a:rPr>
                        <a:t> - </a:t>
                      </a:r>
                      <a:r>
                        <a:rPr lang="ko-KR" altLang="en-US" sz="800" dirty="0" smtClean="0">
                          <a:latin typeface="+mn-ea"/>
                        </a:rPr>
                        <a:t>좌우스크롤 </a:t>
                      </a:r>
                      <a:r>
                        <a:rPr lang="en-US" altLang="ko-KR" sz="800" dirty="0" smtClean="0">
                          <a:latin typeface="+mn-ea"/>
                        </a:rPr>
                        <a:t>(</a:t>
                      </a:r>
                      <a:r>
                        <a:rPr lang="ko-KR" altLang="en-US" sz="800" dirty="0" smtClean="0">
                          <a:latin typeface="+mn-ea"/>
                        </a:rPr>
                        <a:t>무한</a:t>
                      </a:r>
                      <a:r>
                        <a:rPr lang="en-US" altLang="ko-KR" sz="800" dirty="0" smtClean="0">
                          <a:latin typeface="+mn-ea"/>
                        </a:rPr>
                        <a:t>X)</a:t>
                      </a:r>
                    </a:p>
                    <a:p>
                      <a:pPr lvl="0" defTabSz="844083">
                        <a:lnSpc>
                          <a:spcPts val="1200"/>
                        </a:lnSpc>
                        <a:defRPr/>
                      </a:pPr>
                      <a:r>
                        <a:rPr lang="en-US" altLang="ko-KR" sz="800" dirty="0" smtClean="0">
                          <a:latin typeface="+mn-ea"/>
                        </a:rPr>
                        <a:t> - </a:t>
                      </a:r>
                      <a:r>
                        <a:rPr lang="ko-KR" altLang="en-US" sz="800" dirty="0" smtClean="0">
                          <a:latin typeface="+mn-ea"/>
                        </a:rPr>
                        <a:t>제품정보 상세 정의는 제품정보</a:t>
                      </a:r>
                      <a:r>
                        <a:rPr lang="en-US" altLang="ko-KR" sz="800" dirty="0" smtClean="0">
                          <a:latin typeface="+mn-ea"/>
                        </a:rPr>
                        <a:t>(</a:t>
                      </a:r>
                      <a:r>
                        <a:rPr lang="ko-KR" altLang="en-US" sz="800" dirty="0" smtClean="0">
                          <a:latin typeface="+mn-ea"/>
                        </a:rPr>
                        <a:t>공통</a:t>
                      </a:r>
                      <a:r>
                        <a:rPr lang="en-US" altLang="ko-KR" sz="800" dirty="0" smtClean="0">
                          <a:latin typeface="+mn-ea"/>
                        </a:rPr>
                        <a:t>) </a:t>
                      </a:r>
                      <a:r>
                        <a:rPr lang="ko-KR" altLang="en-US" sz="800" dirty="0" smtClean="0">
                          <a:latin typeface="+mn-ea"/>
                        </a:rPr>
                        <a:t>참고</a:t>
                      </a:r>
                      <a:endParaRPr lang="en-US" altLang="ko-KR" sz="800" dirty="0" smtClean="0">
                        <a:latin typeface="+mn-ea"/>
                      </a:endParaRPr>
                    </a:p>
                    <a:p>
                      <a:pPr lvl="0" defTabSz="844083">
                        <a:lnSpc>
                          <a:spcPts val="1200"/>
                        </a:lnSpc>
                        <a:defRPr/>
                      </a:pPr>
                      <a:r>
                        <a:rPr lang="en-US" altLang="ko-KR" sz="800" dirty="0" smtClean="0">
                          <a:latin typeface="+mn-ea"/>
                        </a:rPr>
                        <a:t> </a:t>
                      </a:r>
                      <a:r>
                        <a:rPr lang="en-US" altLang="ko-KR" sz="800" i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*</a:t>
                      </a:r>
                      <a:r>
                        <a:rPr lang="ko-KR" altLang="en-US" sz="800" i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단</a:t>
                      </a:r>
                      <a:r>
                        <a:rPr lang="en-US" altLang="ko-KR" sz="800" i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800" i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제품정보 중 평균별점</a:t>
                      </a:r>
                      <a:r>
                        <a:rPr lang="en-US" altLang="ko-KR" sz="800" i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800" i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리뷰수 미노출 </a:t>
                      </a:r>
                      <a:endParaRPr lang="en-US" altLang="ko-KR" sz="800" i="1" dirty="0" smtClean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6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찜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찜 상품이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이상인 경우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최신찜순으로 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동일상품구매고객과 동일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찜 상품이 없는 경우 카테고리 추천 상품 노출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(6-1)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카테고리명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 추천템은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로직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최근 한달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매출이 가장 부진한 카테고리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개중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카테고리 랜덤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카테고리는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2depth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기준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67440"/>
                  </a:ext>
                </a:extLst>
              </a:tr>
              <a:tr h="30066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다음페이지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476477"/>
                  </a:ext>
                </a:extLst>
              </a:tr>
            </a:tbl>
          </a:graphicData>
        </a:graphic>
      </p:graphicFrame>
      <p:sp>
        <p:nvSpPr>
          <p:cNvPr id="93" name="직사각형 92"/>
          <p:cNvSpPr/>
          <p:nvPr/>
        </p:nvSpPr>
        <p:spPr>
          <a:xfrm>
            <a:off x="8414633" y="4581526"/>
            <a:ext cx="140268" cy="212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5013725" y="4507894"/>
            <a:ext cx="200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pc="-150" dirty="0" smtClean="0">
                <a:solidFill>
                  <a:srgbClr val="29BC70"/>
                </a:solidFill>
              </a:rPr>
              <a:t>메이크업 </a:t>
            </a:r>
            <a:r>
              <a:rPr lang="ko-KR" altLang="en-US" sz="1000" b="1" spc="-150" dirty="0" smtClean="0"/>
              <a:t>카테고리 </a:t>
            </a:r>
            <a:r>
              <a:rPr lang="ko-KR" altLang="en-US" sz="1000" b="1" spc="-150" dirty="0" err="1" smtClean="0"/>
              <a:t>추천템이에요</a:t>
            </a:r>
            <a:r>
              <a:rPr lang="ko-KR" altLang="en-US" sz="1000" b="1" spc="-150" dirty="0" smtClean="0"/>
              <a:t>  </a:t>
            </a:r>
            <a:endParaRPr lang="en-US" altLang="ko-KR" sz="1000" b="1" spc="-150" dirty="0" smtClean="0"/>
          </a:p>
        </p:txBody>
      </p:sp>
      <p:cxnSp>
        <p:nvCxnSpPr>
          <p:cNvPr id="135" name="직선 화살표 연결선 134"/>
          <p:cNvCxnSpPr/>
          <p:nvPr/>
        </p:nvCxnSpPr>
        <p:spPr>
          <a:xfrm>
            <a:off x="1970286" y="4581128"/>
            <a:ext cx="29187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80697" y="5301441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9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181314" y="4801864"/>
            <a:ext cx="1070650" cy="60911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40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3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6341079" y="4801864"/>
            <a:ext cx="1070650" cy="60911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44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5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6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7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7512655" y="4801865"/>
            <a:ext cx="502240" cy="60911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48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9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0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1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013725" y="5301441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8124" y="434693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53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80697" y="5958304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다음페이지 이어서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6997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직사각형 289"/>
          <p:cNvSpPr/>
          <p:nvPr/>
        </p:nvSpPr>
        <p:spPr>
          <a:xfrm>
            <a:off x="5222915" y="620688"/>
            <a:ext cx="2968406" cy="5752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포미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IN_MO_HOM_01_15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800888" y="1052736"/>
            <a:ext cx="2968406" cy="53204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/>
          <p:nvPr/>
        </p:nvCxnSpPr>
        <p:spPr>
          <a:xfrm>
            <a:off x="769492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03682" y="737679"/>
            <a:ext cx="3643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가    베스트</a:t>
            </a:r>
            <a:r>
              <a:rPr lang="ko-KR" altLang="en-US" sz="900" b="1" dirty="0" smtClean="0">
                <a:latin typeface="+mn-ea"/>
                <a:cs typeface="Pretendard Light" panose="02000403000000020004" pitchFamily="50" charset="-127"/>
              </a:rPr>
              <a:t> </a:t>
            </a:r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  쿠폰존    에디터    쇼케이스  </a:t>
            </a:r>
            <a:r>
              <a:rPr lang="ko-KR" altLang="en-US" sz="900" b="1" dirty="0" smtClean="0">
                <a:latin typeface="+mn-ea"/>
                <a:cs typeface="Pretendard Light" panose="02000403000000020004" pitchFamily="50" charset="-127"/>
              </a:rPr>
              <a:t>  </a:t>
            </a:r>
            <a:r>
              <a:rPr lang="en-US" altLang="ko-KR" sz="900" b="1" dirty="0" smtClean="0">
                <a:latin typeface="+mn-ea"/>
                <a:cs typeface="Pretendard Light" panose="02000403000000020004" pitchFamily="50" charset="-127"/>
              </a:rPr>
              <a:t>FOR ME</a:t>
            </a:r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  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231981" y="1335003"/>
            <a:ext cx="140268" cy="212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3169931" y="1052736"/>
            <a:ext cx="6095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5288724" y="4730034"/>
            <a:ext cx="2742023" cy="777272"/>
            <a:chOff x="5302861" y="1404039"/>
            <a:chExt cx="2742023" cy="777272"/>
          </a:xfrm>
        </p:grpSpPr>
        <p:grpSp>
          <p:nvGrpSpPr>
            <p:cNvPr id="113" name="그룹 112"/>
            <p:cNvGrpSpPr/>
            <p:nvPr/>
          </p:nvGrpSpPr>
          <p:grpSpPr>
            <a:xfrm>
              <a:off x="5302861" y="1566500"/>
              <a:ext cx="1954008" cy="614811"/>
              <a:chOff x="101447" y="1977782"/>
              <a:chExt cx="1954008" cy="614811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172F8CA-E110-47CC-B068-14EEC43753E6}"/>
                  </a:ext>
                </a:extLst>
              </p:cNvPr>
              <p:cNvSpPr txBox="1"/>
              <p:nvPr/>
            </p:nvSpPr>
            <p:spPr>
              <a:xfrm>
                <a:off x="101447" y="1977782"/>
                <a:ext cx="19540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/>
                  <a:t>포스트 제목 영역입니다</a:t>
                </a:r>
                <a:r>
                  <a:rPr lang="en-US" altLang="ko-KR" sz="800" dirty="0" smtClean="0"/>
                  <a:t>. </a:t>
                </a:r>
                <a:r>
                  <a:rPr lang="ko-KR" altLang="en-US" sz="800" dirty="0" smtClean="0"/>
                  <a:t>제목은 한 줄 부터 최대 두 줄 표시합니다</a:t>
                </a:r>
                <a:r>
                  <a:rPr lang="en-US" altLang="ko-KR" sz="800" dirty="0" smtClean="0"/>
                  <a:t>.</a:t>
                </a:r>
                <a:endParaRPr lang="en-US" altLang="ko-KR" sz="800" dirty="0"/>
              </a:p>
            </p:txBody>
          </p:sp>
          <p:pic>
            <p:nvPicPr>
              <p:cNvPr id="120" name="그림 11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3751" y="2395796"/>
                <a:ext cx="1046963" cy="196797"/>
              </a:xfrm>
              <a:prstGeom prst="rect">
                <a:avLst/>
              </a:prstGeom>
            </p:spPr>
          </p:pic>
        </p:grpSp>
        <p:grpSp>
          <p:nvGrpSpPr>
            <p:cNvPr id="114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83373" y="1404039"/>
              <a:ext cx="761511" cy="747804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16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7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8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5" name="모서리가 둥근 직사각형 114"/>
            <p:cNvSpPr/>
            <p:nvPr/>
          </p:nvSpPr>
          <p:spPr>
            <a:xfrm>
              <a:off x="5389919" y="1404039"/>
              <a:ext cx="495293" cy="141029"/>
            </a:xfrm>
            <a:prstGeom prst="roundRect">
              <a:avLst>
                <a:gd name="adj" fmla="val 24583"/>
              </a:avLst>
            </a:prstGeom>
            <a:solidFill>
              <a:srgbClr val="BDF1D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rgbClr val="29BC70"/>
                  </a:solidFill>
                </a:rPr>
                <a:t>토픽명</a:t>
              </a:r>
              <a:endParaRPr lang="ko-KR" altLang="en-US" sz="700" dirty="0">
                <a:solidFill>
                  <a:srgbClr val="29BC70"/>
                </a:solidFill>
              </a:endParaRPr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5272881" y="4425238"/>
            <a:ext cx="200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150" dirty="0" smtClean="0">
                <a:solidFill>
                  <a:srgbClr val="29BC70"/>
                </a:solidFill>
              </a:rPr>
              <a:t>NEW  </a:t>
            </a:r>
            <a:r>
              <a:rPr lang="en-US" altLang="ko-KR" sz="1000" b="1" spc="-150" dirty="0" smtClean="0"/>
              <a:t>POST</a:t>
            </a:r>
            <a:endParaRPr lang="en-US" altLang="ko-KR" sz="1000" b="1" spc="-150" dirty="0"/>
          </a:p>
        </p:txBody>
      </p:sp>
      <p:pic>
        <p:nvPicPr>
          <p:cNvPr id="122" name="그림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915" y="4238978"/>
            <a:ext cx="2980650" cy="1482501"/>
          </a:xfrm>
          <a:prstGeom prst="rect">
            <a:avLst/>
          </a:prstGeom>
        </p:spPr>
      </p:pic>
      <p:sp>
        <p:nvSpPr>
          <p:cNvPr id="123" name="직사각형 122"/>
          <p:cNvSpPr/>
          <p:nvPr/>
        </p:nvSpPr>
        <p:spPr>
          <a:xfrm>
            <a:off x="7400970" y="4345347"/>
            <a:ext cx="675229" cy="2103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전체보기 </a:t>
            </a:r>
            <a:r>
              <a:rPr lang="en-US" altLang="ko-KR" sz="900" dirty="0" smtClean="0">
                <a:solidFill>
                  <a:schemeClr val="tx1"/>
                </a:solidFill>
              </a:rPr>
              <a:t>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6601" y="427818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9-1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5291747" y="1234340"/>
            <a:ext cx="2742023" cy="777272"/>
            <a:chOff x="5302861" y="1404039"/>
            <a:chExt cx="2742023" cy="777272"/>
          </a:xfrm>
        </p:grpSpPr>
        <p:grpSp>
          <p:nvGrpSpPr>
            <p:cNvPr id="127" name="그룹 126"/>
            <p:cNvGrpSpPr/>
            <p:nvPr/>
          </p:nvGrpSpPr>
          <p:grpSpPr>
            <a:xfrm>
              <a:off x="5302861" y="1566500"/>
              <a:ext cx="1954008" cy="614811"/>
              <a:chOff x="101447" y="1977782"/>
              <a:chExt cx="1954008" cy="614811"/>
            </a:xfrm>
          </p:grpSpPr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7172F8CA-E110-47CC-B068-14EEC43753E6}"/>
                  </a:ext>
                </a:extLst>
              </p:cNvPr>
              <p:cNvSpPr txBox="1"/>
              <p:nvPr/>
            </p:nvSpPr>
            <p:spPr>
              <a:xfrm>
                <a:off x="101447" y="1977782"/>
                <a:ext cx="19540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/>
                  <a:t>포스트 제목 영역입니다</a:t>
                </a:r>
                <a:r>
                  <a:rPr lang="en-US" altLang="ko-KR" sz="800" dirty="0" smtClean="0"/>
                  <a:t>. </a:t>
                </a:r>
                <a:r>
                  <a:rPr lang="ko-KR" altLang="en-US" sz="800" dirty="0" smtClean="0"/>
                  <a:t>제목은 한 줄 부터 최대 두 줄 표시합니다</a:t>
                </a:r>
                <a:r>
                  <a:rPr lang="en-US" altLang="ko-KR" sz="800" dirty="0" smtClean="0"/>
                  <a:t>.</a:t>
                </a:r>
                <a:endParaRPr lang="en-US" altLang="ko-KR" sz="800" dirty="0"/>
              </a:p>
            </p:txBody>
          </p:sp>
          <p:pic>
            <p:nvPicPr>
              <p:cNvPr id="134" name="그림 133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43751" y="2395796"/>
                <a:ext cx="1046963" cy="196797"/>
              </a:xfrm>
              <a:prstGeom prst="rect">
                <a:avLst/>
              </a:prstGeom>
            </p:spPr>
          </p:pic>
        </p:grpSp>
        <p:grpSp>
          <p:nvGrpSpPr>
            <p:cNvPr id="128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83373" y="1404039"/>
              <a:ext cx="761511" cy="747804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30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1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2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9" name="모서리가 둥근 직사각형 128"/>
            <p:cNvSpPr/>
            <p:nvPr/>
          </p:nvSpPr>
          <p:spPr>
            <a:xfrm>
              <a:off x="5389919" y="1404039"/>
              <a:ext cx="495293" cy="141029"/>
            </a:xfrm>
            <a:prstGeom prst="roundRect">
              <a:avLst>
                <a:gd name="adj" fmla="val 24583"/>
              </a:avLst>
            </a:prstGeom>
            <a:solidFill>
              <a:srgbClr val="BDF1D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rgbClr val="29BC70"/>
                  </a:solidFill>
                </a:rPr>
                <a:t>토픽명</a:t>
              </a:r>
              <a:endParaRPr lang="ko-KR" altLang="en-US" sz="700" dirty="0">
                <a:solidFill>
                  <a:srgbClr val="29BC70"/>
                </a:solidFill>
              </a:endParaRP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5275904" y="893725"/>
            <a:ext cx="200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150" dirty="0" smtClean="0">
                <a:solidFill>
                  <a:srgbClr val="29BC70"/>
                </a:solidFill>
              </a:rPr>
              <a:t>NEW  </a:t>
            </a:r>
            <a:r>
              <a:rPr lang="en-US" altLang="ko-KR" sz="1000" b="1" spc="-150" dirty="0"/>
              <a:t> </a:t>
            </a:r>
            <a:r>
              <a:rPr lang="ko-KR" altLang="en-US" sz="1000" b="1" spc="-150" dirty="0" smtClean="0"/>
              <a:t>포스트 </a:t>
            </a:r>
            <a:endParaRPr lang="en-US" altLang="ko-KR" sz="1000" b="1" spc="-150" dirty="0"/>
          </a:p>
        </p:txBody>
      </p:sp>
      <p:sp>
        <p:nvSpPr>
          <p:cNvPr id="140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152220" y="575008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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옆에 이어서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1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23825" y="6291622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옆에 이어서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5224980" y="5760684"/>
            <a:ext cx="2964850" cy="6124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FOOTER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44" name="표 143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150018"/>
              </p:ext>
            </p:extLst>
          </p:nvPr>
        </p:nvGraphicFramePr>
        <p:xfrm>
          <a:off x="9000565" y="44451"/>
          <a:ext cx="3152540" cy="6683105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397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이전페이지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720492"/>
                  </a:ext>
                </a:extLst>
              </a:tr>
              <a:tr h="5090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7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장바구니 담긴 상품 연관 상품 추천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한달 내 장바구니에 담은 상품 있음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가장 최근에 담은 상품과 연관 상품 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연관상품에 대한 정의 추가 예정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한달 내 장바구니에 담은 상품 없음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카테고리 대상 실시간 랭킹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위부터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다음페이지 참고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한달 내 장바구니에 담은 상품 있음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800" b="0" u="none" baseline="0" dirty="0" smtClean="0">
                          <a:solidFill>
                            <a:srgbClr val="29BC70"/>
                          </a:solidFill>
                          <a:latin typeface="+mn-ea"/>
                          <a:ea typeface="+mn-ea"/>
                        </a:rPr>
                        <a:t>$</a:t>
                      </a:r>
                      <a:r>
                        <a:rPr lang="ko-KR" altLang="en-US" sz="800" b="0" u="none" baseline="0" dirty="0" smtClean="0">
                          <a:solidFill>
                            <a:srgbClr val="29BC70"/>
                          </a:solidFill>
                          <a:latin typeface="+mn-ea"/>
                          <a:ea typeface="+mn-ea"/>
                        </a:rPr>
                        <a:t>제품명</a:t>
                      </a:r>
                      <a:r>
                        <a:rPr lang="en-US" altLang="ko-KR" sz="800" b="0" u="none" baseline="0" dirty="0" smtClean="0">
                          <a:solidFill>
                            <a:srgbClr val="29BC70"/>
                          </a:solidFill>
                          <a:latin typeface="+mn-ea"/>
                          <a:ea typeface="+mn-ea"/>
                        </a:rPr>
                        <a:t>$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 잘 맞는 제품은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 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(15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 이상은 말줄임 처리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한달 내 장바구니에 담은 상품 있음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800" b="0" u="none" baseline="0" dirty="0" smtClean="0">
                          <a:solidFill>
                            <a:srgbClr val="29BC70"/>
                          </a:solidFill>
                          <a:latin typeface="+mn-ea"/>
                          <a:ea typeface="+mn-ea"/>
                        </a:rPr>
                        <a:t>$</a:t>
                      </a:r>
                      <a:r>
                        <a:rPr lang="ko-KR" altLang="en-US" sz="800" b="0" u="none" baseline="0" dirty="0" smtClean="0">
                          <a:solidFill>
                            <a:srgbClr val="29BC70"/>
                          </a:solidFill>
                          <a:latin typeface="+mn-ea"/>
                          <a:ea typeface="+mn-ea"/>
                        </a:rPr>
                        <a:t>오후 </a:t>
                      </a:r>
                      <a:r>
                        <a:rPr lang="en-US" altLang="ko-KR" sz="800" b="0" u="none" baseline="0" dirty="0" smtClean="0">
                          <a:solidFill>
                            <a:srgbClr val="29BC70"/>
                          </a:solidFill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800" b="0" u="none" baseline="0" dirty="0" smtClean="0">
                          <a:solidFill>
                            <a:srgbClr val="29BC70"/>
                          </a:solidFill>
                          <a:latin typeface="+mn-ea"/>
                          <a:ea typeface="+mn-ea"/>
                        </a:rPr>
                        <a:t>시</a:t>
                      </a:r>
                      <a:r>
                        <a:rPr lang="en-US" altLang="ko-KR" sz="800" b="0" u="none" baseline="0" dirty="0" smtClean="0">
                          <a:solidFill>
                            <a:srgbClr val="29BC70"/>
                          </a:solidFill>
                          <a:latin typeface="+mn-ea"/>
                          <a:ea typeface="+mn-ea"/>
                        </a:rPr>
                        <a:t>$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고객님들이 가장 많이 찾는 제품은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제품목록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 탭시 해당 제품상세로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좌우스크롤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X)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7-3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장바구니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장바구니담기 후 토스트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7-4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해시태그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해당 검색어 검색결과 페이지로 이동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7-5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 제품 더보기 버튼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추천제품이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이상인 경우 노출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90488" marR="0" indent="-90488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 시 다음 페이지의 추천 상품이 출력되며 마지막 페이지에서 클릭 시 다시 첫 페이지의 추천 상품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28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8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포스트 영역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최근 등록된 포스트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중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랜덤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해당 포스트상세 페이지로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포스트 제목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줄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이상은 말줄임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조회수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좋아요수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댓글수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부터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+999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까지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8-3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대표이미지 또는 영상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해당 포스트상세 페이지로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포스트 첫번째 이미지가 대표이미지로 노출되며</a:t>
                      </a:r>
                      <a:r>
                        <a:rPr lang="en-US" altLang="ko-KR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영상이 포함된 포스트는 영상</a:t>
                      </a:r>
                      <a:r>
                        <a:rPr lang="en-US" altLang="ko-KR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/GIF</a:t>
                      </a:r>
                      <a:r>
                        <a:rPr lang="ko-KR" altLang="en-US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가 노출</a:t>
                      </a:r>
                      <a:r>
                        <a:rPr lang="en-US" altLang="ko-KR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영상</a:t>
                      </a:r>
                      <a:r>
                        <a:rPr lang="en-US" altLang="ko-KR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/GIF</a:t>
                      </a:r>
                      <a:r>
                        <a:rPr lang="ko-KR" altLang="en-US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1" u="none" baseline="0" dirty="0" err="1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자동생</a:t>
                      </a:r>
                      <a:endParaRPr lang="en-US" altLang="ko-KR" sz="800" b="0" i="1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3237143"/>
                  </a:ext>
                </a:extLst>
              </a:tr>
              <a:tr h="8022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9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쇼케이스 영역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최근 등록된 쇼케이스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중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랜덤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해당 쇼케이스 열림 상태로 쇼케이스탭으로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전체보기 버튼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쇼케이스전체보기 팝업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67440"/>
                  </a:ext>
                </a:extLst>
              </a:tr>
              <a:tr h="415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푸터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 정의는 메인 설계서 참고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868854"/>
                  </a:ext>
                </a:extLst>
              </a:tr>
            </a:tbl>
          </a:graphicData>
        </a:graphic>
      </p:graphicFrame>
      <p:sp>
        <p:nvSpPr>
          <p:cNvPr id="139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80697" y="971625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전페이지 이어서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797559" y="1210148"/>
            <a:ext cx="297581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/>
          <p:cNvSpPr txBox="1"/>
          <p:nvPr/>
        </p:nvSpPr>
        <p:spPr>
          <a:xfrm>
            <a:off x="831072" y="1379772"/>
            <a:ext cx="3968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pc="-150" dirty="0" smtClean="0">
                <a:solidFill>
                  <a:srgbClr val="29BC70"/>
                </a:solidFill>
              </a:rPr>
              <a:t>왕 벚꽃 글로우 젤리 크림 </a:t>
            </a:r>
            <a:r>
              <a:rPr lang="ko-KR" altLang="en-US" sz="1000" b="1" spc="-150" dirty="0" smtClean="0"/>
              <a:t>과 잘 맞는 제품이에요</a:t>
            </a:r>
            <a:endParaRPr lang="en-US" altLang="ko-KR" sz="1000" b="1" spc="-150" dirty="0"/>
          </a:p>
        </p:txBody>
      </p:sp>
      <p:sp>
        <p:nvSpPr>
          <p:cNvPr id="152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915195" y="5543488"/>
            <a:ext cx="2740944" cy="291771"/>
          </a:xfrm>
          <a:prstGeom prst="rect">
            <a:avLst/>
          </a:prstGeom>
          <a:solidFill>
            <a:schemeClr val="bg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추천 제품 더보기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168259" y="5584012"/>
            <a:ext cx="3145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pc="-150" dirty="0" smtClean="0">
                <a:solidFill>
                  <a:schemeClr val="bg1">
                    <a:lumMod val="50000"/>
                  </a:schemeClr>
                </a:solidFill>
              </a:rPr>
              <a:t>1 / 2</a:t>
            </a:r>
          </a:p>
        </p:txBody>
      </p:sp>
      <p:grpSp>
        <p:nvGrpSpPr>
          <p:cNvPr id="155" name="그룹 154"/>
          <p:cNvGrpSpPr/>
          <p:nvPr/>
        </p:nvGrpSpPr>
        <p:grpSpPr>
          <a:xfrm>
            <a:off x="821619" y="2687289"/>
            <a:ext cx="1023037" cy="541848"/>
            <a:chOff x="6583170" y="2671945"/>
            <a:chExt cx="1508235" cy="798831"/>
          </a:xfrm>
        </p:grpSpPr>
        <p:sp>
          <p:nvSpPr>
            <p:cNvPr id="163" name="TextBox 162"/>
            <p:cNvSpPr txBox="1"/>
            <p:nvPr/>
          </p:nvSpPr>
          <p:spPr>
            <a:xfrm>
              <a:off x="6705448" y="2671945"/>
              <a:ext cx="1261568" cy="362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dirty="0"/>
                <a:t>BEST | </a:t>
              </a:r>
              <a:r>
                <a:rPr lang="ko-KR" altLang="en-US" sz="800" spc="-150" dirty="0"/>
                <a:t>제품명은 최대 두 </a:t>
              </a:r>
              <a:r>
                <a:rPr lang="ko-KR" altLang="en-US" sz="800" spc="-150" dirty="0" smtClean="0"/>
                <a:t>줄까지  </a:t>
              </a:r>
              <a:r>
                <a:rPr lang="ko-KR" altLang="en-US" sz="800" spc="-150" dirty="0"/>
                <a:t>말줄임 </a:t>
              </a:r>
              <a:r>
                <a:rPr lang="en-US" altLang="ko-KR" sz="800" spc="-150" dirty="0" smtClean="0"/>
                <a:t>…</a:t>
              </a:r>
              <a:endParaRPr lang="ko-KR" altLang="en-US" sz="800" spc="-15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583170" y="2982612"/>
              <a:ext cx="1508235" cy="362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37,000</a:t>
              </a:r>
              <a:r>
                <a:rPr lang="ko-KR" altLang="en-US" sz="1000" dirty="0" smtClean="0"/>
                <a:t>원</a:t>
              </a:r>
              <a:r>
                <a:rPr lang="en-US" altLang="ko-KR" sz="800" dirty="0" smtClean="0"/>
                <a:t> </a:t>
              </a:r>
              <a:r>
                <a:rPr lang="en-US" altLang="ko-KR" sz="800" dirty="0" smtClean="0">
                  <a:solidFill>
                    <a:srgbClr val="FF0000"/>
                  </a:solidFill>
                </a:rPr>
                <a:t>~30%</a:t>
              </a:r>
              <a:endParaRPr lang="ko-KR" alt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6615600" y="3175841"/>
              <a:ext cx="799256" cy="2949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strike="sngStrike" dirty="0">
                  <a:solidFill>
                    <a:prstClr val="white">
                      <a:lumMod val="65000"/>
                    </a:prstClr>
                  </a:solidFill>
                </a:rPr>
                <a:t>53,000</a:t>
              </a:r>
              <a:r>
                <a:rPr lang="ko-KR" altLang="en-US" sz="700" strike="sngStrike" dirty="0">
                  <a:solidFill>
                    <a:prstClr val="white">
                      <a:lumMod val="65000"/>
                    </a:prstClr>
                  </a:solidFill>
                </a:rPr>
                <a:t>원</a:t>
              </a:r>
              <a:endParaRPr lang="ko-KR" altLang="en-US" sz="1600" dirty="0"/>
            </a:p>
          </p:txBody>
        </p:sp>
      </p:grpSp>
      <p:grpSp>
        <p:nvGrpSpPr>
          <p:cNvPr id="15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892917" y="1709655"/>
            <a:ext cx="851886" cy="93953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60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1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2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7" name="직사각형 156"/>
          <p:cNvSpPr/>
          <p:nvPr/>
        </p:nvSpPr>
        <p:spPr>
          <a:xfrm>
            <a:off x="887236" y="3249069"/>
            <a:ext cx="857567" cy="92314"/>
          </a:xfrm>
          <a:prstGeom prst="rect">
            <a:avLst/>
          </a:prstGeom>
          <a:solidFill>
            <a:srgbClr val="BDF1D6"/>
          </a:solidFill>
          <a:ln w="3175">
            <a:solidFill>
              <a:srgbClr val="BDF1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저자극레티놀시카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887236" y="3401804"/>
            <a:ext cx="690952" cy="95259"/>
          </a:xfrm>
          <a:prstGeom prst="rect">
            <a:avLst/>
          </a:prstGeom>
          <a:solidFill>
            <a:srgbClr val="BDF1D6"/>
          </a:solidFill>
          <a:ln w="3175">
            <a:solidFill>
              <a:srgbClr val="BDF1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잡티세럼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59" name="그림 158"/>
          <p:cNvPicPr>
            <a:picLocks noChangeAspect="1"/>
          </p:cNvPicPr>
          <p:nvPr/>
        </p:nvPicPr>
        <p:blipFill>
          <a:blip r:embed="rId4">
            <a:biLevel thresh="75000"/>
            <a:extLst/>
          </a:blip>
          <a:stretch>
            <a:fillRect/>
          </a:stretch>
        </p:blipFill>
        <p:spPr>
          <a:xfrm>
            <a:off x="1502545" y="2377948"/>
            <a:ext cx="200968" cy="200968"/>
          </a:xfrm>
          <a:prstGeom prst="rect">
            <a:avLst/>
          </a:prstGeom>
        </p:spPr>
      </p:pic>
      <p:grpSp>
        <p:nvGrpSpPr>
          <p:cNvPr id="167" name="그룹 166"/>
          <p:cNvGrpSpPr/>
          <p:nvPr/>
        </p:nvGrpSpPr>
        <p:grpSpPr>
          <a:xfrm>
            <a:off x="1769540" y="2687289"/>
            <a:ext cx="1023037" cy="541848"/>
            <a:chOff x="6583170" y="2671945"/>
            <a:chExt cx="1508235" cy="798831"/>
          </a:xfrm>
        </p:grpSpPr>
        <p:sp>
          <p:nvSpPr>
            <p:cNvPr id="175" name="TextBox 174"/>
            <p:cNvSpPr txBox="1"/>
            <p:nvPr/>
          </p:nvSpPr>
          <p:spPr>
            <a:xfrm>
              <a:off x="6705448" y="2671945"/>
              <a:ext cx="1261568" cy="362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800" spc="-150" dirty="0" smtClean="0"/>
                <a:t>제품명은 </a:t>
              </a:r>
              <a:r>
                <a:rPr lang="ko-KR" altLang="en-US" sz="800" spc="-150" dirty="0"/>
                <a:t>최대 두 </a:t>
              </a:r>
              <a:r>
                <a:rPr lang="ko-KR" altLang="en-US" sz="800" spc="-150" dirty="0" smtClean="0"/>
                <a:t>줄까지  </a:t>
              </a:r>
              <a:r>
                <a:rPr lang="ko-KR" altLang="en-US" sz="800" spc="-150" dirty="0"/>
                <a:t>말줄임 </a:t>
              </a:r>
              <a:r>
                <a:rPr lang="en-US" altLang="ko-KR" sz="800" spc="-150" dirty="0" smtClean="0"/>
                <a:t>…</a:t>
              </a:r>
              <a:endParaRPr lang="ko-KR" altLang="en-US" sz="800" spc="-15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6583170" y="2982612"/>
              <a:ext cx="1508235" cy="362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37,000</a:t>
              </a:r>
              <a:r>
                <a:rPr lang="ko-KR" altLang="en-US" sz="1000" dirty="0"/>
                <a:t>원</a:t>
              </a:r>
              <a:r>
                <a:rPr lang="en-US" altLang="ko-KR" sz="800" dirty="0"/>
                <a:t> </a:t>
              </a:r>
              <a:r>
                <a:rPr lang="en-US" altLang="ko-KR" sz="800" dirty="0">
                  <a:solidFill>
                    <a:srgbClr val="FF0000"/>
                  </a:solidFill>
                </a:rPr>
                <a:t>~30%</a:t>
              </a:r>
              <a:endParaRPr lang="ko-KR" alt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6615908" y="3175841"/>
              <a:ext cx="799256" cy="2949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strike="sngStrike" dirty="0">
                  <a:solidFill>
                    <a:prstClr val="white">
                      <a:lumMod val="65000"/>
                    </a:prstClr>
                  </a:solidFill>
                </a:rPr>
                <a:t>53,000</a:t>
              </a:r>
              <a:r>
                <a:rPr lang="ko-KR" altLang="en-US" sz="700" strike="sngStrike" dirty="0">
                  <a:solidFill>
                    <a:prstClr val="white">
                      <a:lumMod val="65000"/>
                    </a:prstClr>
                  </a:solidFill>
                </a:rPr>
                <a:t>원</a:t>
              </a:r>
              <a:endParaRPr lang="ko-KR" altLang="en-US" sz="1600" dirty="0"/>
            </a:p>
          </p:txBody>
        </p:sp>
      </p:grpSp>
      <p:grpSp>
        <p:nvGrpSpPr>
          <p:cNvPr id="16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840838" y="1709655"/>
            <a:ext cx="851886" cy="93953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72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3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4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9" name="직사각형 168"/>
          <p:cNvSpPr/>
          <p:nvPr/>
        </p:nvSpPr>
        <p:spPr>
          <a:xfrm>
            <a:off x="1840838" y="3249069"/>
            <a:ext cx="857567" cy="92314"/>
          </a:xfrm>
          <a:prstGeom prst="rect">
            <a:avLst/>
          </a:prstGeom>
          <a:solidFill>
            <a:srgbClr val="BDF1D6"/>
          </a:solidFill>
          <a:ln w="3175">
            <a:solidFill>
              <a:srgbClr val="BDF1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저자극레티놀시카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1840838" y="3401804"/>
            <a:ext cx="690952" cy="95259"/>
          </a:xfrm>
          <a:prstGeom prst="rect">
            <a:avLst/>
          </a:prstGeom>
          <a:solidFill>
            <a:srgbClr val="BDF1D6"/>
          </a:solidFill>
          <a:ln w="3175">
            <a:solidFill>
              <a:srgbClr val="BDF1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잡티세럼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71" name="그림 170"/>
          <p:cNvPicPr>
            <a:picLocks noChangeAspect="1"/>
          </p:cNvPicPr>
          <p:nvPr/>
        </p:nvPicPr>
        <p:blipFill>
          <a:blip r:embed="rId4">
            <a:biLevel thresh="75000"/>
            <a:extLst/>
          </a:blip>
          <a:stretch>
            <a:fillRect/>
          </a:stretch>
        </p:blipFill>
        <p:spPr>
          <a:xfrm>
            <a:off x="2443366" y="2377948"/>
            <a:ext cx="200968" cy="200968"/>
          </a:xfrm>
          <a:prstGeom prst="rect">
            <a:avLst/>
          </a:prstGeom>
        </p:spPr>
      </p:pic>
      <p:grpSp>
        <p:nvGrpSpPr>
          <p:cNvPr id="179" name="그룹 178"/>
          <p:cNvGrpSpPr/>
          <p:nvPr/>
        </p:nvGrpSpPr>
        <p:grpSpPr>
          <a:xfrm>
            <a:off x="2748423" y="2687288"/>
            <a:ext cx="950901" cy="541848"/>
            <a:chOff x="6583170" y="2671945"/>
            <a:chExt cx="1401887" cy="798831"/>
          </a:xfrm>
        </p:grpSpPr>
        <p:sp>
          <p:nvSpPr>
            <p:cNvPr id="187" name="TextBox 186"/>
            <p:cNvSpPr txBox="1"/>
            <p:nvPr/>
          </p:nvSpPr>
          <p:spPr>
            <a:xfrm>
              <a:off x="6705448" y="2671945"/>
              <a:ext cx="1261568" cy="362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dirty="0" smtClean="0"/>
                <a:t>NEW </a:t>
              </a:r>
              <a:r>
                <a:rPr lang="en-US" altLang="ko-KR" sz="800" dirty="0"/>
                <a:t>| </a:t>
              </a:r>
              <a:r>
                <a:rPr lang="ko-KR" altLang="en-US" sz="800" spc="-150" dirty="0"/>
                <a:t>제품명은 최대 두 </a:t>
              </a:r>
              <a:r>
                <a:rPr lang="ko-KR" altLang="en-US" sz="800" spc="-150" dirty="0" smtClean="0"/>
                <a:t>줄까지  </a:t>
              </a:r>
              <a:r>
                <a:rPr lang="ko-KR" altLang="en-US" sz="800" spc="-150" dirty="0"/>
                <a:t>말줄임 </a:t>
              </a:r>
              <a:r>
                <a:rPr lang="en-US" altLang="ko-KR" sz="800" spc="-150" dirty="0" smtClean="0"/>
                <a:t>…</a:t>
              </a:r>
              <a:endParaRPr lang="ko-KR" altLang="en-US" sz="800" spc="-15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583170" y="2982612"/>
              <a:ext cx="1401887" cy="362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37,000</a:t>
              </a:r>
              <a:r>
                <a:rPr lang="ko-KR" altLang="en-US" sz="1000" b="1" dirty="0" smtClean="0"/>
                <a:t>원</a:t>
              </a:r>
              <a:r>
                <a:rPr lang="en-US" altLang="ko-KR" sz="800" dirty="0" smtClean="0"/>
                <a:t> </a:t>
              </a:r>
              <a:r>
                <a:rPr lang="en-US" altLang="ko-KR" sz="800" dirty="0" smtClean="0">
                  <a:solidFill>
                    <a:srgbClr val="FF0000"/>
                  </a:solidFill>
                </a:rPr>
                <a:t>30</a:t>
              </a:r>
              <a:r>
                <a:rPr lang="en-US" altLang="ko-KR" sz="800" dirty="0">
                  <a:solidFill>
                    <a:srgbClr val="FF0000"/>
                  </a:solidFill>
                </a:rPr>
                <a:t>%</a:t>
              </a:r>
              <a:endParaRPr lang="ko-KR" alt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6621855" y="3175841"/>
              <a:ext cx="799256" cy="2949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strike="sngStrike" dirty="0">
                  <a:solidFill>
                    <a:prstClr val="white">
                      <a:lumMod val="65000"/>
                    </a:prstClr>
                  </a:solidFill>
                </a:rPr>
                <a:t>53,000</a:t>
              </a:r>
              <a:r>
                <a:rPr lang="ko-KR" altLang="en-US" sz="700" strike="sngStrike" dirty="0">
                  <a:solidFill>
                    <a:prstClr val="white">
                      <a:lumMod val="65000"/>
                    </a:prstClr>
                  </a:solidFill>
                </a:rPr>
                <a:t>원</a:t>
              </a:r>
              <a:endParaRPr lang="ko-KR" altLang="en-US" sz="1600" dirty="0"/>
            </a:p>
          </p:txBody>
        </p:sp>
      </p:grpSp>
      <p:grpSp>
        <p:nvGrpSpPr>
          <p:cNvPr id="180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2819721" y="1709655"/>
            <a:ext cx="851886" cy="93953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84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5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6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81" name="직사각형 180"/>
          <p:cNvSpPr/>
          <p:nvPr/>
        </p:nvSpPr>
        <p:spPr>
          <a:xfrm>
            <a:off x="2814040" y="3249069"/>
            <a:ext cx="857567" cy="92314"/>
          </a:xfrm>
          <a:prstGeom prst="rect">
            <a:avLst/>
          </a:prstGeom>
          <a:solidFill>
            <a:srgbClr val="BDF1D6"/>
          </a:solidFill>
          <a:ln w="3175">
            <a:solidFill>
              <a:srgbClr val="BDF1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저자극레티놀시카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2814040" y="3401804"/>
            <a:ext cx="690952" cy="95259"/>
          </a:xfrm>
          <a:prstGeom prst="rect">
            <a:avLst/>
          </a:prstGeom>
          <a:solidFill>
            <a:srgbClr val="BDF1D6"/>
          </a:solidFill>
          <a:ln w="3175">
            <a:solidFill>
              <a:srgbClr val="BDF1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잡티세럼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83" name="그림 182"/>
          <p:cNvPicPr>
            <a:picLocks noChangeAspect="1"/>
          </p:cNvPicPr>
          <p:nvPr/>
        </p:nvPicPr>
        <p:blipFill>
          <a:blip r:embed="rId4">
            <a:biLevel thresh="75000"/>
            <a:extLst/>
          </a:blip>
          <a:stretch>
            <a:fillRect/>
          </a:stretch>
        </p:blipFill>
        <p:spPr>
          <a:xfrm>
            <a:off x="3426804" y="2377948"/>
            <a:ext cx="200968" cy="200968"/>
          </a:xfrm>
          <a:prstGeom prst="rect">
            <a:avLst/>
          </a:prstGeom>
        </p:spPr>
      </p:pic>
      <p:sp>
        <p:nvSpPr>
          <p:cNvPr id="19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547" y="136361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225" name="그룹 224"/>
          <p:cNvGrpSpPr/>
          <p:nvPr/>
        </p:nvGrpSpPr>
        <p:grpSpPr>
          <a:xfrm>
            <a:off x="821620" y="4580319"/>
            <a:ext cx="938664" cy="456947"/>
            <a:chOff x="6583170" y="2671945"/>
            <a:chExt cx="1383846" cy="673664"/>
          </a:xfrm>
        </p:grpSpPr>
        <p:sp>
          <p:nvSpPr>
            <p:cNvPr id="226" name="TextBox 225"/>
            <p:cNvSpPr txBox="1"/>
            <p:nvPr/>
          </p:nvSpPr>
          <p:spPr>
            <a:xfrm>
              <a:off x="6705448" y="2671945"/>
              <a:ext cx="1261568" cy="362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dirty="0"/>
                <a:t>BEST | </a:t>
              </a:r>
              <a:r>
                <a:rPr lang="ko-KR" altLang="en-US" sz="800" spc="-150" dirty="0"/>
                <a:t>제품명은 최대 두 </a:t>
              </a:r>
              <a:r>
                <a:rPr lang="ko-KR" altLang="en-US" sz="800" spc="-150" dirty="0" smtClean="0"/>
                <a:t>줄까지  </a:t>
              </a:r>
              <a:r>
                <a:rPr lang="ko-KR" altLang="en-US" sz="800" spc="-150" dirty="0"/>
                <a:t>말줄임 </a:t>
              </a:r>
              <a:r>
                <a:rPr lang="en-US" altLang="ko-KR" sz="800" spc="-150" dirty="0" smtClean="0"/>
                <a:t>…</a:t>
              </a:r>
              <a:endParaRPr lang="ko-KR" altLang="en-US" sz="800" spc="-15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6583170" y="2982612"/>
              <a:ext cx="1054488" cy="362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37,000</a:t>
              </a:r>
              <a:r>
                <a:rPr lang="ko-KR" altLang="en-US" sz="1000" b="1" dirty="0" smtClean="0"/>
                <a:t>원</a:t>
              </a:r>
              <a:endParaRPr lang="ko-KR" altLang="en-US" sz="7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9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892917" y="3602685"/>
            <a:ext cx="851886" cy="93953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30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1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2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3" name="직사각형 232"/>
          <p:cNvSpPr/>
          <p:nvPr/>
        </p:nvSpPr>
        <p:spPr>
          <a:xfrm>
            <a:off x="887236" y="5044743"/>
            <a:ext cx="857567" cy="92314"/>
          </a:xfrm>
          <a:prstGeom prst="rect">
            <a:avLst/>
          </a:prstGeom>
          <a:solidFill>
            <a:srgbClr val="BDF1D6"/>
          </a:solidFill>
          <a:ln w="3175">
            <a:solidFill>
              <a:srgbClr val="BDF1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저자극레티놀시카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887236" y="5197478"/>
            <a:ext cx="690952" cy="95259"/>
          </a:xfrm>
          <a:prstGeom prst="rect">
            <a:avLst/>
          </a:prstGeom>
          <a:solidFill>
            <a:srgbClr val="BDF1D6"/>
          </a:solidFill>
          <a:ln w="3175">
            <a:solidFill>
              <a:srgbClr val="BDF1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잡티세럼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35" name="그림 234"/>
          <p:cNvPicPr>
            <a:picLocks noChangeAspect="1"/>
          </p:cNvPicPr>
          <p:nvPr/>
        </p:nvPicPr>
        <p:blipFill>
          <a:blip r:embed="rId4">
            <a:biLevel thresh="75000"/>
            <a:extLst/>
          </a:blip>
          <a:stretch>
            <a:fillRect/>
          </a:stretch>
        </p:blipFill>
        <p:spPr>
          <a:xfrm>
            <a:off x="1502545" y="4270978"/>
            <a:ext cx="200968" cy="200968"/>
          </a:xfrm>
          <a:prstGeom prst="rect">
            <a:avLst/>
          </a:prstGeom>
        </p:spPr>
      </p:pic>
      <p:grpSp>
        <p:nvGrpSpPr>
          <p:cNvPr id="236" name="그룹 235"/>
          <p:cNvGrpSpPr/>
          <p:nvPr/>
        </p:nvGrpSpPr>
        <p:grpSpPr>
          <a:xfrm>
            <a:off x="1769541" y="4580319"/>
            <a:ext cx="938664" cy="541848"/>
            <a:chOff x="6583170" y="2671945"/>
            <a:chExt cx="1383846" cy="798831"/>
          </a:xfrm>
        </p:grpSpPr>
        <p:sp>
          <p:nvSpPr>
            <p:cNvPr id="237" name="TextBox 236"/>
            <p:cNvSpPr txBox="1"/>
            <p:nvPr/>
          </p:nvSpPr>
          <p:spPr>
            <a:xfrm>
              <a:off x="6705448" y="2671945"/>
              <a:ext cx="1261568" cy="362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800" spc="-150" dirty="0" smtClean="0"/>
                <a:t>제품명은 </a:t>
              </a:r>
              <a:r>
                <a:rPr lang="ko-KR" altLang="en-US" sz="800" spc="-150" dirty="0"/>
                <a:t>최대 두 </a:t>
              </a:r>
              <a:r>
                <a:rPr lang="ko-KR" altLang="en-US" sz="800" spc="-150" dirty="0" smtClean="0"/>
                <a:t>줄까지  </a:t>
              </a:r>
              <a:r>
                <a:rPr lang="ko-KR" altLang="en-US" sz="800" spc="-150" dirty="0"/>
                <a:t>말줄임 </a:t>
              </a:r>
              <a:r>
                <a:rPr lang="en-US" altLang="ko-KR" sz="800" spc="-150" dirty="0" smtClean="0"/>
                <a:t>…</a:t>
              </a:r>
              <a:endParaRPr lang="ko-KR" altLang="en-US" sz="800" spc="-15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6583170" y="2982612"/>
              <a:ext cx="1364075" cy="362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37,000</a:t>
              </a:r>
              <a:r>
                <a:rPr lang="ko-KR" altLang="en-US" sz="800" dirty="0" smtClean="0"/>
                <a:t>원 </a:t>
              </a:r>
              <a:r>
                <a:rPr lang="en-US" altLang="ko-KR" sz="800" dirty="0" smtClean="0">
                  <a:solidFill>
                    <a:srgbClr val="FF0000"/>
                  </a:solidFill>
                </a:rPr>
                <a:t>30</a:t>
              </a:r>
              <a:r>
                <a:rPr lang="en-US" altLang="ko-KR" sz="800" dirty="0" smtClean="0">
                  <a:solidFill>
                    <a:srgbClr val="FF0000"/>
                  </a:solidFill>
                </a:rPr>
                <a:t>%</a:t>
              </a:r>
              <a:endParaRPr lang="ko-KR" alt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239" name="직사각형 238"/>
            <p:cNvSpPr/>
            <p:nvPr/>
          </p:nvSpPr>
          <p:spPr>
            <a:xfrm>
              <a:off x="6603791" y="3175841"/>
              <a:ext cx="799256" cy="2949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strike="sngStrike" dirty="0">
                  <a:solidFill>
                    <a:prstClr val="white">
                      <a:lumMod val="65000"/>
                    </a:prstClr>
                  </a:solidFill>
                </a:rPr>
                <a:t>53,000</a:t>
              </a:r>
              <a:r>
                <a:rPr lang="ko-KR" altLang="en-US" sz="700" strike="sngStrike" dirty="0">
                  <a:solidFill>
                    <a:prstClr val="white">
                      <a:lumMod val="65000"/>
                    </a:prstClr>
                  </a:solidFill>
                </a:rPr>
                <a:t>원</a:t>
              </a:r>
              <a:endParaRPr lang="ko-KR" altLang="en-US" sz="1600" dirty="0"/>
            </a:p>
          </p:txBody>
        </p:sp>
      </p:grpSp>
      <p:grpSp>
        <p:nvGrpSpPr>
          <p:cNvPr id="240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840838" y="3602685"/>
            <a:ext cx="851886" cy="93953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41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2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3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44" name="직사각형 243"/>
          <p:cNvSpPr/>
          <p:nvPr/>
        </p:nvSpPr>
        <p:spPr>
          <a:xfrm>
            <a:off x="1840838" y="5142099"/>
            <a:ext cx="857567" cy="92314"/>
          </a:xfrm>
          <a:prstGeom prst="rect">
            <a:avLst/>
          </a:prstGeom>
          <a:solidFill>
            <a:srgbClr val="BDF1D6"/>
          </a:solidFill>
          <a:ln w="3175">
            <a:solidFill>
              <a:srgbClr val="BDF1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저자극레티놀시카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5" name="직사각형 244"/>
          <p:cNvSpPr/>
          <p:nvPr/>
        </p:nvSpPr>
        <p:spPr>
          <a:xfrm>
            <a:off x="1840838" y="5294834"/>
            <a:ext cx="690952" cy="95259"/>
          </a:xfrm>
          <a:prstGeom prst="rect">
            <a:avLst/>
          </a:prstGeom>
          <a:solidFill>
            <a:srgbClr val="BDF1D6"/>
          </a:solidFill>
          <a:ln w="3175">
            <a:solidFill>
              <a:srgbClr val="BDF1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잡티세럼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46" name="그림 245"/>
          <p:cNvPicPr>
            <a:picLocks noChangeAspect="1"/>
          </p:cNvPicPr>
          <p:nvPr/>
        </p:nvPicPr>
        <p:blipFill>
          <a:blip r:embed="rId4">
            <a:biLevel thresh="75000"/>
            <a:extLst/>
          </a:blip>
          <a:stretch>
            <a:fillRect/>
          </a:stretch>
        </p:blipFill>
        <p:spPr>
          <a:xfrm>
            <a:off x="2443366" y="4270978"/>
            <a:ext cx="200968" cy="200968"/>
          </a:xfrm>
          <a:prstGeom prst="rect">
            <a:avLst/>
          </a:prstGeom>
        </p:spPr>
      </p:pic>
      <p:grpSp>
        <p:nvGrpSpPr>
          <p:cNvPr id="247" name="그룹 246"/>
          <p:cNvGrpSpPr/>
          <p:nvPr/>
        </p:nvGrpSpPr>
        <p:grpSpPr>
          <a:xfrm>
            <a:off x="2748424" y="4580318"/>
            <a:ext cx="938664" cy="541850"/>
            <a:chOff x="6583170" y="2671945"/>
            <a:chExt cx="1383846" cy="798834"/>
          </a:xfrm>
        </p:grpSpPr>
        <p:sp>
          <p:nvSpPr>
            <p:cNvPr id="248" name="TextBox 247"/>
            <p:cNvSpPr txBox="1"/>
            <p:nvPr/>
          </p:nvSpPr>
          <p:spPr>
            <a:xfrm>
              <a:off x="6705448" y="2671945"/>
              <a:ext cx="1261568" cy="362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800" spc="-150" dirty="0" smtClean="0"/>
                <a:t>제품명은 </a:t>
              </a:r>
              <a:r>
                <a:rPr lang="ko-KR" altLang="en-US" sz="800" spc="-150" dirty="0"/>
                <a:t>최대 두 </a:t>
              </a:r>
              <a:r>
                <a:rPr lang="ko-KR" altLang="en-US" sz="800" spc="-150" dirty="0" smtClean="0"/>
                <a:t>줄까지  </a:t>
              </a:r>
              <a:r>
                <a:rPr lang="ko-KR" altLang="en-US" sz="800" spc="-150" dirty="0"/>
                <a:t>말줄임 </a:t>
              </a:r>
              <a:r>
                <a:rPr lang="en-US" altLang="ko-KR" sz="800" spc="-150" dirty="0" smtClean="0"/>
                <a:t>…</a:t>
              </a:r>
              <a:endParaRPr lang="ko-KR" altLang="en-US" sz="800" spc="-15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6583170" y="2982612"/>
              <a:ext cx="1364075" cy="362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37,000</a:t>
              </a:r>
              <a:r>
                <a:rPr lang="ko-KR" altLang="en-US" sz="800" dirty="0"/>
                <a:t>원 </a:t>
              </a:r>
              <a:r>
                <a:rPr lang="en-US" altLang="ko-KR" sz="800" dirty="0">
                  <a:solidFill>
                    <a:srgbClr val="FF0000"/>
                  </a:solidFill>
                </a:rPr>
                <a:t>30%</a:t>
              </a:r>
              <a:endParaRPr lang="ko-KR" alt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250" name="직사각형 249"/>
            <p:cNvSpPr/>
            <p:nvPr/>
          </p:nvSpPr>
          <p:spPr>
            <a:xfrm>
              <a:off x="6600137" y="3175844"/>
              <a:ext cx="799256" cy="2949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strike="sngStrike" dirty="0" smtClean="0">
                  <a:solidFill>
                    <a:prstClr val="white">
                      <a:lumMod val="65000"/>
                    </a:prstClr>
                  </a:solidFill>
                </a:rPr>
                <a:t>53,000</a:t>
              </a:r>
              <a:r>
                <a:rPr lang="ko-KR" altLang="en-US" sz="700" strike="sngStrike" dirty="0" smtClean="0">
                  <a:solidFill>
                    <a:prstClr val="white">
                      <a:lumMod val="65000"/>
                    </a:prstClr>
                  </a:solidFill>
                </a:rPr>
                <a:t>원</a:t>
              </a:r>
              <a:endParaRPr lang="ko-KR" altLang="en-US" sz="1600" dirty="0"/>
            </a:p>
          </p:txBody>
        </p:sp>
      </p:grpSp>
      <p:grpSp>
        <p:nvGrpSpPr>
          <p:cNvPr id="251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2819721" y="3602685"/>
            <a:ext cx="851886" cy="93953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52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3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4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55" name="직사각형 254"/>
          <p:cNvSpPr/>
          <p:nvPr/>
        </p:nvSpPr>
        <p:spPr>
          <a:xfrm>
            <a:off x="2814040" y="5142099"/>
            <a:ext cx="857567" cy="92314"/>
          </a:xfrm>
          <a:prstGeom prst="rect">
            <a:avLst/>
          </a:prstGeom>
          <a:solidFill>
            <a:srgbClr val="BDF1D6"/>
          </a:solidFill>
          <a:ln w="3175">
            <a:solidFill>
              <a:srgbClr val="BDF1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저자극레티놀시카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6" name="직사각형 255"/>
          <p:cNvSpPr/>
          <p:nvPr/>
        </p:nvSpPr>
        <p:spPr>
          <a:xfrm>
            <a:off x="2814040" y="5294834"/>
            <a:ext cx="690952" cy="95259"/>
          </a:xfrm>
          <a:prstGeom prst="rect">
            <a:avLst/>
          </a:prstGeom>
          <a:solidFill>
            <a:srgbClr val="BDF1D6"/>
          </a:solidFill>
          <a:ln w="3175">
            <a:solidFill>
              <a:srgbClr val="BDF1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잡티세럼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57" name="그림 256"/>
          <p:cNvPicPr>
            <a:picLocks noChangeAspect="1"/>
          </p:cNvPicPr>
          <p:nvPr/>
        </p:nvPicPr>
        <p:blipFill>
          <a:blip r:embed="rId4">
            <a:biLevel thresh="75000"/>
            <a:extLst/>
          </a:blip>
          <a:stretch>
            <a:fillRect/>
          </a:stretch>
        </p:blipFill>
        <p:spPr>
          <a:xfrm>
            <a:off x="3426804" y="4270978"/>
            <a:ext cx="200968" cy="200968"/>
          </a:xfrm>
          <a:prstGeom prst="rect">
            <a:avLst/>
          </a:prstGeom>
        </p:spPr>
      </p:pic>
      <p:sp>
        <p:nvSpPr>
          <p:cNvPr id="258" name="직사각형 257"/>
          <p:cNvSpPr/>
          <p:nvPr/>
        </p:nvSpPr>
        <p:spPr>
          <a:xfrm>
            <a:off x="797559" y="6107041"/>
            <a:ext cx="297581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249" y="122035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7-1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6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340" y="318011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7-4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6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249" y="208699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7-2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6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805" y="232354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7-3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6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072" y="547601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7-5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264" name="그룹 263"/>
          <p:cNvGrpSpPr/>
          <p:nvPr/>
        </p:nvGrpSpPr>
        <p:grpSpPr>
          <a:xfrm>
            <a:off x="5291747" y="2287122"/>
            <a:ext cx="2742023" cy="777272"/>
            <a:chOff x="5302861" y="1404039"/>
            <a:chExt cx="2742023" cy="777272"/>
          </a:xfrm>
        </p:grpSpPr>
        <p:grpSp>
          <p:nvGrpSpPr>
            <p:cNvPr id="265" name="그룹 264"/>
            <p:cNvGrpSpPr/>
            <p:nvPr/>
          </p:nvGrpSpPr>
          <p:grpSpPr>
            <a:xfrm>
              <a:off x="5302861" y="1566500"/>
              <a:ext cx="1954008" cy="614811"/>
              <a:chOff x="101447" y="1977782"/>
              <a:chExt cx="1954008" cy="614811"/>
            </a:xfrm>
          </p:grpSpPr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7172F8CA-E110-47CC-B068-14EEC43753E6}"/>
                  </a:ext>
                </a:extLst>
              </p:cNvPr>
              <p:cNvSpPr txBox="1"/>
              <p:nvPr/>
            </p:nvSpPr>
            <p:spPr>
              <a:xfrm>
                <a:off x="101447" y="1977782"/>
                <a:ext cx="19540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/>
                  <a:t>포스트 제목 영역입니다</a:t>
                </a:r>
                <a:r>
                  <a:rPr lang="en-US" altLang="ko-KR" sz="800" dirty="0" smtClean="0"/>
                  <a:t>. </a:t>
                </a:r>
                <a:r>
                  <a:rPr lang="ko-KR" altLang="en-US" sz="800" dirty="0" smtClean="0"/>
                  <a:t>제목은 한 줄 부터 최대 두 줄 표시합니다</a:t>
                </a:r>
                <a:r>
                  <a:rPr lang="en-US" altLang="ko-KR" sz="800" dirty="0" smtClean="0"/>
                  <a:t>.</a:t>
                </a:r>
                <a:endParaRPr lang="en-US" altLang="ko-KR" sz="800" dirty="0"/>
              </a:p>
            </p:txBody>
          </p:sp>
          <p:pic>
            <p:nvPicPr>
              <p:cNvPr id="272" name="그림 271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43751" y="2395796"/>
                <a:ext cx="1046963" cy="196797"/>
              </a:xfrm>
              <a:prstGeom prst="rect">
                <a:avLst/>
              </a:prstGeom>
            </p:spPr>
          </p:pic>
        </p:grpSp>
        <p:grpSp>
          <p:nvGrpSpPr>
            <p:cNvPr id="266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83373" y="1404039"/>
              <a:ext cx="761511" cy="747804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68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9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0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67" name="모서리가 둥근 직사각형 266"/>
            <p:cNvSpPr/>
            <p:nvPr/>
          </p:nvSpPr>
          <p:spPr>
            <a:xfrm>
              <a:off x="5389919" y="1404039"/>
              <a:ext cx="495293" cy="141029"/>
            </a:xfrm>
            <a:prstGeom prst="roundRect">
              <a:avLst>
                <a:gd name="adj" fmla="val 24583"/>
              </a:avLst>
            </a:prstGeom>
            <a:solidFill>
              <a:srgbClr val="BDF1D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rgbClr val="29BC70"/>
                  </a:solidFill>
                </a:rPr>
                <a:t>토픽명</a:t>
              </a:r>
              <a:endParaRPr lang="ko-KR" altLang="en-US" sz="700" dirty="0">
                <a:solidFill>
                  <a:srgbClr val="29BC70"/>
                </a:solidFill>
              </a:endParaRPr>
            </a:p>
          </p:txBody>
        </p:sp>
      </p:grpSp>
      <p:cxnSp>
        <p:nvCxnSpPr>
          <p:cNvPr id="277" name="직선 연결선 276"/>
          <p:cNvCxnSpPr/>
          <p:nvPr/>
        </p:nvCxnSpPr>
        <p:spPr>
          <a:xfrm>
            <a:off x="5349994" y="2122817"/>
            <a:ext cx="270136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9" name="그룹 278"/>
          <p:cNvGrpSpPr/>
          <p:nvPr/>
        </p:nvGrpSpPr>
        <p:grpSpPr>
          <a:xfrm>
            <a:off x="5291747" y="3326394"/>
            <a:ext cx="2742023" cy="777272"/>
            <a:chOff x="5302861" y="1404039"/>
            <a:chExt cx="2742023" cy="777272"/>
          </a:xfrm>
        </p:grpSpPr>
        <p:grpSp>
          <p:nvGrpSpPr>
            <p:cNvPr id="280" name="그룹 279"/>
            <p:cNvGrpSpPr/>
            <p:nvPr/>
          </p:nvGrpSpPr>
          <p:grpSpPr>
            <a:xfrm>
              <a:off x="5302861" y="1566500"/>
              <a:ext cx="1954008" cy="614811"/>
              <a:chOff x="101447" y="1977782"/>
              <a:chExt cx="1954008" cy="614811"/>
            </a:xfrm>
          </p:grpSpPr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7172F8CA-E110-47CC-B068-14EEC43753E6}"/>
                  </a:ext>
                </a:extLst>
              </p:cNvPr>
              <p:cNvSpPr txBox="1"/>
              <p:nvPr/>
            </p:nvSpPr>
            <p:spPr>
              <a:xfrm>
                <a:off x="101447" y="1977782"/>
                <a:ext cx="19540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/>
                  <a:t>포스트 제목 영역입니다</a:t>
                </a:r>
                <a:r>
                  <a:rPr lang="en-US" altLang="ko-KR" sz="800" dirty="0" smtClean="0"/>
                  <a:t>. </a:t>
                </a:r>
                <a:r>
                  <a:rPr lang="ko-KR" altLang="en-US" sz="800" dirty="0" smtClean="0"/>
                  <a:t>제목은 한 줄 부터 최대 두 줄 표시합니다</a:t>
                </a:r>
                <a:r>
                  <a:rPr lang="en-US" altLang="ko-KR" sz="800" dirty="0" smtClean="0"/>
                  <a:t>.</a:t>
                </a:r>
                <a:endParaRPr lang="en-US" altLang="ko-KR" sz="800" dirty="0"/>
              </a:p>
            </p:txBody>
          </p:sp>
          <p:pic>
            <p:nvPicPr>
              <p:cNvPr id="287" name="그림 286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43751" y="2395796"/>
                <a:ext cx="1046963" cy="196797"/>
              </a:xfrm>
              <a:prstGeom prst="rect">
                <a:avLst/>
              </a:prstGeom>
            </p:spPr>
          </p:pic>
        </p:grpSp>
        <p:grpSp>
          <p:nvGrpSpPr>
            <p:cNvPr id="281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83373" y="1404039"/>
              <a:ext cx="761511" cy="747804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83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4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5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82" name="모서리가 둥근 직사각형 281"/>
            <p:cNvSpPr/>
            <p:nvPr/>
          </p:nvSpPr>
          <p:spPr>
            <a:xfrm>
              <a:off x="5389919" y="1404039"/>
              <a:ext cx="495293" cy="141029"/>
            </a:xfrm>
            <a:prstGeom prst="roundRect">
              <a:avLst>
                <a:gd name="adj" fmla="val 24583"/>
              </a:avLst>
            </a:prstGeom>
            <a:solidFill>
              <a:srgbClr val="BDF1D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rgbClr val="29BC70"/>
                  </a:solidFill>
                </a:rPr>
                <a:t>토픽명</a:t>
              </a:r>
              <a:endParaRPr lang="ko-KR" altLang="en-US" sz="700" dirty="0">
                <a:solidFill>
                  <a:srgbClr val="29BC70"/>
                </a:solidFill>
              </a:endParaRPr>
            </a:p>
          </p:txBody>
        </p:sp>
      </p:grpSp>
      <p:cxnSp>
        <p:nvCxnSpPr>
          <p:cNvPr id="289" name="직선 연결선 288"/>
          <p:cNvCxnSpPr/>
          <p:nvPr/>
        </p:nvCxnSpPr>
        <p:spPr>
          <a:xfrm>
            <a:off x="5349994" y="3162089"/>
            <a:ext cx="270136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8227" y="136361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8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9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8227" y="474205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9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9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6299" y="126037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8-1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9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5268" y="173445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8-2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9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3676" y="113365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8-3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10776520" y="0"/>
            <a:ext cx="1415480" cy="692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v0.61</a:t>
            </a:r>
          </a:p>
          <a:p>
            <a:r>
              <a:rPr lang="en-US" altLang="ko-KR" sz="800" b="1" dirty="0" smtClean="0">
                <a:solidFill>
                  <a:schemeClr val="tx1"/>
                </a:solidFill>
              </a:rPr>
              <a:t> - </a:t>
            </a:r>
            <a:r>
              <a:rPr kumimoji="1" lang="ko-KR" altLang="en-US" sz="800" dirty="0">
                <a:solidFill>
                  <a:schemeClr val="tx1"/>
                </a:solidFill>
                <a:latin typeface="+mn-ea"/>
              </a:rPr>
              <a:t>포미 </a:t>
            </a:r>
            <a:r>
              <a:rPr kumimoji="1" lang="ko-KR" altLang="en-US" sz="800" dirty="0" err="1" smtClean="0">
                <a:solidFill>
                  <a:schemeClr val="tx1"/>
                </a:solidFill>
                <a:latin typeface="+mn-ea"/>
              </a:rPr>
              <a:t>추천항목별</a:t>
            </a:r>
            <a:r>
              <a:rPr kumimoji="1" lang="ko-KR" altLang="en-US" sz="800" dirty="0" smtClean="0">
                <a:solidFill>
                  <a:schemeClr val="tx1"/>
                </a:solidFill>
                <a:latin typeface="+mn-ea"/>
              </a:rPr>
              <a:t> 노출 </a:t>
            </a:r>
            <a:r>
              <a:rPr kumimoji="1" lang="ko-KR" altLang="en-US" sz="800" dirty="0">
                <a:solidFill>
                  <a:schemeClr val="tx1"/>
                </a:solidFill>
                <a:latin typeface="+mn-ea"/>
              </a:rPr>
              <a:t>정의 업데이트 </a:t>
            </a:r>
            <a:r>
              <a:rPr kumimoji="1"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kumimoji="1" lang="ko-KR" altLang="en-US" sz="800" dirty="0" err="1">
                <a:solidFill>
                  <a:schemeClr val="tx1"/>
                </a:solidFill>
                <a:latin typeface="+mn-ea"/>
              </a:rPr>
              <a:t>추천항목명</a:t>
            </a:r>
            <a:r>
              <a:rPr kumimoji="1" lang="ko-KR" altLang="en-US" sz="800" dirty="0">
                <a:solidFill>
                  <a:schemeClr val="tx1"/>
                </a:solidFill>
                <a:latin typeface="+mn-ea"/>
              </a:rPr>
              <a:t> 수정 및 </a:t>
            </a:r>
            <a:r>
              <a:rPr kumimoji="1" lang="ko-KR" altLang="en-US" sz="800" dirty="0" err="1" smtClean="0">
                <a:solidFill>
                  <a:schemeClr val="tx1"/>
                </a:solidFill>
                <a:latin typeface="+mn-ea"/>
              </a:rPr>
              <a:t>상세로직</a:t>
            </a:r>
            <a:r>
              <a:rPr kumimoji="1" lang="en-US" altLang="ko-KR" sz="800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1" lang="ko-KR" altLang="en-US" sz="800" dirty="0">
                <a:solidFill>
                  <a:schemeClr val="tx1"/>
                </a:solidFill>
                <a:latin typeface="+mn-ea"/>
              </a:rPr>
              <a:t>데이터유무 </a:t>
            </a:r>
            <a:r>
              <a:rPr kumimoji="1" lang="ko-KR" altLang="en-US" sz="800" dirty="0" smtClean="0">
                <a:solidFill>
                  <a:schemeClr val="tx1"/>
                </a:solidFill>
                <a:latin typeface="+mn-ea"/>
              </a:rPr>
              <a:t>추가</a:t>
            </a:r>
            <a:r>
              <a:rPr kumimoji="1" lang="en-US" altLang="ko-KR" sz="800" dirty="0" smtClean="0">
                <a:solidFill>
                  <a:schemeClr val="tx1"/>
                </a:solidFill>
                <a:latin typeface="+mn-ea"/>
              </a:rPr>
              <a:t>)</a:t>
            </a:r>
            <a:endParaRPr kumimoji="1" lang="en-US" altLang="ko-KR" sz="8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b="1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5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560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포미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IN_MO_HOM_01_15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00888" y="1052736"/>
            <a:ext cx="2968406" cy="53204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769492" y="105273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169931" y="1052736"/>
            <a:ext cx="6095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23825" y="6291622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옆에 이어서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80697" y="971625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전페이지 이어서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97559" y="1210148"/>
            <a:ext cx="297581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915195" y="5543488"/>
            <a:ext cx="2740944" cy="291771"/>
          </a:xfrm>
          <a:prstGeom prst="rect">
            <a:avLst/>
          </a:prstGeom>
          <a:solidFill>
            <a:schemeClr val="bg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추천 제품 더보기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68259" y="5584012"/>
            <a:ext cx="3145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pc="-150" dirty="0" smtClean="0">
                <a:solidFill>
                  <a:schemeClr val="bg1">
                    <a:lumMod val="50000"/>
                  </a:schemeClr>
                </a:solidFill>
              </a:rPr>
              <a:t>1 / 2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797559" y="6107041"/>
            <a:ext cx="297581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831072" y="1379772"/>
            <a:ext cx="3968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pc="-150" dirty="0" smtClean="0">
                <a:solidFill>
                  <a:srgbClr val="29BC70"/>
                </a:solidFill>
              </a:rPr>
              <a:t>오후 </a:t>
            </a:r>
            <a:r>
              <a:rPr lang="en-US" altLang="ko-KR" sz="1000" b="1" spc="-150" dirty="0" smtClean="0">
                <a:solidFill>
                  <a:srgbClr val="29BC70"/>
                </a:solidFill>
              </a:rPr>
              <a:t>3</a:t>
            </a:r>
            <a:r>
              <a:rPr lang="ko-KR" altLang="en-US" sz="1000" b="1" spc="-150" dirty="0" smtClean="0">
                <a:solidFill>
                  <a:srgbClr val="29BC70"/>
                </a:solidFill>
              </a:rPr>
              <a:t>시 </a:t>
            </a:r>
            <a:r>
              <a:rPr lang="ko-KR" altLang="en-US" sz="1000" b="1" spc="-150" dirty="0" smtClean="0"/>
              <a:t>고객님들이 가장 많이 찾는 제품이에요</a:t>
            </a:r>
            <a:endParaRPr lang="en-US" altLang="ko-KR" sz="1000" b="1" spc="-150" dirty="0"/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625268"/>
              </p:ext>
            </p:extLst>
          </p:nvPr>
        </p:nvGraphicFramePr>
        <p:xfrm>
          <a:off x="9000565" y="44451"/>
          <a:ext cx="3152540" cy="6816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5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7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한달 내 장바구니에 담은 상품 없음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카테고리 대상 실시간 랭킹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위부터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 정의는 이전 페이지 참고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868854"/>
                  </a:ext>
                </a:extLst>
              </a:tr>
            </a:tbl>
          </a:graphicData>
        </a:graphic>
      </p:graphicFrame>
      <p:sp>
        <p:nvSpPr>
          <p:cNvPr id="8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492" y="129548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0776520" y="0"/>
            <a:ext cx="1415480" cy="692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v0.61</a:t>
            </a:r>
          </a:p>
          <a:p>
            <a:r>
              <a:rPr lang="en-US" altLang="ko-KR" sz="800" b="1" dirty="0" smtClean="0">
                <a:solidFill>
                  <a:schemeClr val="tx1"/>
                </a:solidFill>
              </a:rPr>
              <a:t> - </a:t>
            </a:r>
            <a:r>
              <a:rPr kumimoji="1" lang="ko-KR" altLang="en-US" sz="800" dirty="0">
                <a:solidFill>
                  <a:schemeClr val="tx1"/>
                </a:solidFill>
                <a:latin typeface="+mn-ea"/>
              </a:rPr>
              <a:t>포미 </a:t>
            </a:r>
            <a:r>
              <a:rPr kumimoji="1" lang="ko-KR" altLang="en-US" sz="800" dirty="0" err="1" smtClean="0">
                <a:solidFill>
                  <a:schemeClr val="tx1"/>
                </a:solidFill>
                <a:latin typeface="+mn-ea"/>
              </a:rPr>
              <a:t>추천항목별</a:t>
            </a:r>
            <a:r>
              <a:rPr kumimoji="1" lang="ko-KR" altLang="en-US" sz="800" dirty="0" smtClean="0">
                <a:solidFill>
                  <a:schemeClr val="tx1"/>
                </a:solidFill>
                <a:latin typeface="+mn-ea"/>
              </a:rPr>
              <a:t> 노출 </a:t>
            </a:r>
            <a:r>
              <a:rPr kumimoji="1" lang="ko-KR" altLang="en-US" sz="800" dirty="0">
                <a:solidFill>
                  <a:schemeClr val="tx1"/>
                </a:solidFill>
                <a:latin typeface="+mn-ea"/>
              </a:rPr>
              <a:t>정의 업데이트 </a:t>
            </a:r>
            <a:r>
              <a:rPr kumimoji="1"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kumimoji="1" lang="ko-KR" altLang="en-US" sz="800" dirty="0" err="1">
                <a:solidFill>
                  <a:schemeClr val="tx1"/>
                </a:solidFill>
                <a:latin typeface="+mn-ea"/>
              </a:rPr>
              <a:t>추천항목명</a:t>
            </a:r>
            <a:r>
              <a:rPr kumimoji="1" lang="ko-KR" altLang="en-US" sz="800" dirty="0">
                <a:solidFill>
                  <a:schemeClr val="tx1"/>
                </a:solidFill>
                <a:latin typeface="+mn-ea"/>
              </a:rPr>
              <a:t> 수정 및 </a:t>
            </a:r>
            <a:r>
              <a:rPr kumimoji="1" lang="ko-KR" altLang="en-US" sz="800" dirty="0" err="1" smtClean="0">
                <a:solidFill>
                  <a:schemeClr val="tx1"/>
                </a:solidFill>
                <a:latin typeface="+mn-ea"/>
              </a:rPr>
              <a:t>상세로직</a:t>
            </a:r>
            <a:r>
              <a:rPr kumimoji="1" lang="en-US" altLang="ko-KR" sz="800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1" lang="ko-KR" altLang="en-US" sz="800" dirty="0">
                <a:solidFill>
                  <a:schemeClr val="tx1"/>
                </a:solidFill>
                <a:latin typeface="+mn-ea"/>
              </a:rPr>
              <a:t>데이터유무 </a:t>
            </a:r>
            <a:r>
              <a:rPr kumimoji="1" lang="ko-KR" altLang="en-US" sz="800" dirty="0" smtClean="0">
                <a:solidFill>
                  <a:schemeClr val="tx1"/>
                </a:solidFill>
                <a:latin typeface="+mn-ea"/>
              </a:rPr>
              <a:t>추가</a:t>
            </a:r>
            <a:r>
              <a:rPr kumimoji="1" lang="en-US" altLang="ko-KR" sz="800" dirty="0" smtClean="0">
                <a:solidFill>
                  <a:schemeClr val="tx1"/>
                </a:solidFill>
                <a:latin typeface="+mn-ea"/>
              </a:rPr>
              <a:t>)</a:t>
            </a:r>
            <a:endParaRPr kumimoji="1" lang="en-US" altLang="ko-KR" sz="8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b="1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3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grpSp>
        <p:nvGrpSpPr>
          <p:cNvPr id="84" name="그룹 83"/>
          <p:cNvGrpSpPr/>
          <p:nvPr/>
        </p:nvGrpSpPr>
        <p:grpSpPr>
          <a:xfrm>
            <a:off x="821619" y="2687289"/>
            <a:ext cx="1023037" cy="541848"/>
            <a:chOff x="6583170" y="2671945"/>
            <a:chExt cx="1508235" cy="798831"/>
          </a:xfrm>
        </p:grpSpPr>
        <p:sp>
          <p:nvSpPr>
            <p:cNvPr id="88" name="TextBox 87"/>
            <p:cNvSpPr txBox="1"/>
            <p:nvPr/>
          </p:nvSpPr>
          <p:spPr>
            <a:xfrm>
              <a:off x="6705448" y="2671945"/>
              <a:ext cx="1261568" cy="362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dirty="0"/>
                <a:t>BEST | </a:t>
              </a:r>
              <a:r>
                <a:rPr lang="ko-KR" altLang="en-US" sz="800" spc="-150" dirty="0"/>
                <a:t>제품명은 최대 두 </a:t>
              </a:r>
              <a:r>
                <a:rPr lang="ko-KR" altLang="en-US" sz="800" spc="-150" dirty="0" smtClean="0"/>
                <a:t>줄까지  </a:t>
              </a:r>
              <a:r>
                <a:rPr lang="ko-KR" altLang="en-US" sz="800" spc="-150" dirty="0"/>
                <a:t>말줄임 </a:t>
              </a:r>
              <a:r>
                <a:rPr lang="en-US" altLang="ko-KR" sz="800" spc="-150" dirty="0" smtClean="0"/>
                <a:t>…</a:t>
              </a:r>
              <a:endParaRPr lang="ko-KR" altLang="en-US" sz="800" spc="-15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583170" y="2982612"/>
              <a:ext cx="1508235" cy="362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37,000</a:t>
              </a:r>
              <a:r>
                <a:rPr lang="ko-KR" altLang="en-US" sz="1000" dirty="0" smtClean="0"/>
                <a:t>원</a:t>
              </a:r>
              <a:r>
                <a:rPr lang="en-US" altLang="ko-KR" sz="800" dirty="0" smtClean="0"/>
                <a:t> </a:t>
              </a:r>
              <a:r>
                <a:rPr lang="en-US" altLang="ko-KR" sz="800" dirty="0" smtClean="0">
                  <a:solidFill>
                    <a:srgbClr val="FF0000"/>
                  </a:solidFill>
                </a:rPr>
                <a:t>~30%</a:t>
              </a:r>
              <a:endParaRPr lang="ko-KR" alt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6615600" y="3175841"/>
              <a:ext cx="799256" cy="2949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strike="sngStrike" dirty="0">
                  <a:solidFill>
                    <a:prstClr val="white">
                      <a:lumMod val="65000"/>
                    </a:prstClr>
                  </a:solidFill>
                </a:rPr>
                <a:t>53,000</a:t>
              </a:r>
              <a:r>
                <a:rPr lang="ko-KR" altLang="en-US" sz="700" strike="sngStrike" dirty="0">
                  <a:solidFill>
                    <a:prstClr val="white">
                      <a:lumMod val="65000"/>
                    </a:prstClr>
                  </a:solidFill>
                </a:rPr>
                <a:t>원</a:t>
              </a:r>
              <a:endParaRPr lang="ko-KR" altLang="en-US" sz="1600" dirty="0"/>
            </a:p>
          </p:txBody>
        </p:sp>
      </p:grpSp>
      <p:grpSp>
        <p:nvGrpSpPr>
          <p:cNvPr id="92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892917" y="1709655"/>
            <a:ext cx="851886" cy="93953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93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6" name="직사각형 95"/>
          <p:cNvSpPr/>
          <p:nvPr/>
        </p:nvSpPr>
        <p:spPr>
          <a:xfrm>
            <a:off x="887236" y="3249069"/>
            <a:ext cx="857567" cy="92314"/>
          </a:xfrm>
          <a:prstGeom prst="rect">
            <a:avLst/>
          </a:prstGeom>
          <a:solidFill>
            <a:srgbClr val="BDF1D6"/>
          </a:solidFill>
          <a:ln w="3175">
            <a:solidFill>
              <a:srgbClr val="BDF1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저자극레티놀시카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887236" y="3401804"/>
            <a:ext cx="690952" cy="95259"/>
          </a:xfrm>
          <a:prstGeom prst="rect">
            <a:avLst/>
          </a:prstGeom>
          <a:solidFill>
            <a:srgbClr val="BDF1D6"/>
          </a:solidFill>
          <a:ln w="3175">
            <a:solidFill>
              <a:srgbClr val="BDF1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잡티세럼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8" name="그림 97"/>
          <p:cNvPicPr>
            <a:picLocks noChangeAspect="1"/>
          </p:cNvPicPr>
          <p:nvPr/>
        </p:nvPicPr>
        <p:blipFill>
          <a:blip r:embed="rId2">
            <a:biLevel thresh="75000"/>
            <a:extLst/>
          </a:blip>
          <a:stretch>
            <a:fillRect/>
          </a:stretch>
        </p:blipFill>
        <p:spPr>
          <a:xfrm>
            <a:off x="1502545" y="2377948"/>
            <a:ext cx="200968" cy="200968"/>
          </a:xfrm>
          <a:prstGeom prst="rect">
            <a:avLst/>
          </a:prstGeom>
        </p:spPr>
      </p:pic>
      <p:grpSp>
        <p:nvGrpSpPr>
          <p:cNvPr id="99" name="그룹 98"/>
          <p:cNvGrpSpPr/>
          <p:nvPr/>
        </p:nvGrpSpPr>
        <p:grpSpPr>
          <a:xfrm>
            <a:off x="1769540" y="2687289"/>
            <a:ext cx="1023037" cy="541848"/>
            <a:chOff x="6583170" y="2671945"/>
            <a:chExt cx="1508235" cy="798831"/>
          </a:xfrm>
        </p:grpSpPr>
        <p:sp>
          <p:nvSpPr>
            <p:cNvPr id="100" name="TextBox 99"/>
            <p:cNvSpPr txBox="1"/>
            <p:nvPr/>
          </p:nvSpPr>
          <p:spPr>
            <a:xfrm>
              <a:off x="6705448" y="2671945"/>
              <a:ext cx="1261568" cy="362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800" spc="-150" dirty="0" smtClean="0"/>
                <a:t>제품명은 </a:t>
              </a:r>
              <a:r>
                <a:rPr lang="ko-KR" altLang="en-US" sz="800" spc="-150" dirty="0"/>
                <a:t>최대 두 </a:t>
              </a:r>
              <a:r>
                <a:rPr lang="ko-KR" altLang="en-US" sz="800" spc="-150" dirty="0" smtClean="0"/>
                <a:t>줄까지  </a:t>
              </a:r>
              <a:r>
                <a:rPr lang="ko-KR" altLang="en-US" sz="800" spc="-150" dirty="0"/>
                <a:t>말줄임 </a:t>
              </a:r>
              <a:r>
                <a:rPr lang="en-US" altLang="ko-KR" sz="800" spc="-150" dirty="0" smtClean="0"/>
                <a:t>…</a:t>
              </a:r>
              <a:endParaRPr lang="ko-KR" altLang="en-US" sz="800" spc="-15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583170" y="2982612"/>
              <a:ext cx="1508235" cy="362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37,000</a:t>
              </a:r>
              <a:r>
                <a:rPr lang="ko-KR" altLang="en-US" sz="1000" dirty="0"/>
                <a:t>원</a:t>
              </a:r>
              <a:r>
                <a:rPr lang="en-US" altLang="ko-KR" sz="800" dirty="0"/>
                <a:t> </a:t>
              </a:r>
              <a:r>
                <a:rPr lang="en-US" altLang="ko-KR" sz="800" dirty="0">
                  <a:solidFill>
                    <a:srgbClr val="FF0000"/>
                  </a:solidFill>
                </a:rPr>
                <a:t>~30%</a:t>
              </a:r>
              <a:endParaRPr lang="ko-KR" alt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615908" y="3175841"/>
              <a:ext cx="799256" cy="2949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strike="sngStrike" dirty="0">
                  <a:solidFill>
                    <a:prstClr val="white">
                      <a:lumMod val="65000"/>
                    </a:prstClr>
                  </a:solidFill>
                </a:rPr>
                <a:t>53,000</a:t>
              </a:r>
              <a:r>
                <a:rPr lang="ko-KR" altLang="en-US" sz="700" strike="sngStrike" dirty="0">
                  <a:solidFill>
                    <a:prstClr val="white">
                      <a:lumMod val="65000"/>
                    </a:prstClr>
                  </a:solidFill>
                </a:rPr>
                <a:t>원</a:t>
              </a:r>
              <a:endParaRPr lang="ko-KR" altLang="en-US" sz="1600" dirty="0"/>
            </a:p>
          </p:txBody>
        </p:sp>
      </p:grpSp>
      <p:grpSp>
        <p:nvGrpSpPr>
          <p:cNvPr id="103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840838" y="1709655"/>
            <a:ext cx="851886" cy="93953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04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7" name="직사각형 106"/>
          <p:cNvSpPr/>
          <p:nvPr/>
        </p:nvSpPr>
        <p:spPr>
          <a:xfrm>
            <a:off x="1840838" y="3249069"/>
            <a:ext cx="857567" cy="92314"/>
          </a:xfrm>
          <a:prstGeom prst="rect">
            <a:avLst/>
          </a:prstGeom>
          <a:solidFill>
            <a:srgbClr val="BDF1D6"/>
          </a:solidFill>
          <a:ln w="3175">
            <a:solidFill>
              <a:srgbClr val="BDF1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저자극레티놀시카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1840838" y="3401804"/>
            <a:ext cx="690952" cy="95259"/>
          </a:xfrm>
          <a:prstGeom prst="rect">
            <a:avLst/>
          </a:prstGeom>
          <a:solidFill>
            <a:srgbClr val="BDF1D6"/>
          </a:solidFill>
          <a:ln w="3175">
            <a:solidFill>
              <a:srgbClr val="BDF1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잡티세럼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9" name="그림 108"/>
          <p:cNvPicPr>
            <a:picLocks noChangeAspect="1"/>
          </p:cNvPicPr>
          <p:nvPr/>
        </p:nvPicPr>
        <p:blipFill>
          <a:blip r:embed="rId2">
            <a:biLevel thresh="75000"/>
            <a:extLst/>
          </a:blip>
          <a:stretch>
            <a:fillRect/>
          </a:stretch>
        </p:blipFill>
        <p:spPr>
          <a:xfrm>
            <a:off x="2443366" y="2377948"/>
            <a:ext cx="200968" cy="200968"/>
          </a:xfrm>
          <a:prstGeom prst="rect">
            <a:avLst/>
          </a:prstGeom>
        </p:spPr>
      </p:pic>
      <p:grpSp>
        <p:nvGrpSpPr>
          <p:cNvPr id="110" name="그룹 109"/>
          <p:cNvGrpSpPr/>
          <p:nvPr/>
        </p:nvGrpSpPr>
        <p:grpSpPr>
          <a:xfrm>
            <a:off x="2748423" y="2687288"/>
            <a:ext cx="950901" cy="541848"/>
            <a:chOff x="6583170" y="2671945"/>
            <a:chExt cx="1401887" cy="798831"/>
          </a:xfrm>
        </p:grpSpPr>
        <p:sp>
          <p:nvSpPr>
            <p:cNvPr id="111" name="TextBox 110"/>
            <p:cNvSpPr txBox="1"/>
            <p:nvPr/>
          </p:nvSpPr>
          <p:spPr>
            <a:xfrm>
              <a:off x="6705448" y="2671945"/>
              <a:ext cx="1261568" cy="362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dirty="0" smtClean="0"/>
                <a:t>NEW </a:t>
              </a:r>
              <a:r>
                <a:rPr lang="en-US" altLang="ko-KR" sz="800" dirty="0"/>
                <a:t>| </a:t>
              </a:r>
              <a:r>
                <a:rPr lang="ko-KR" altLang="en-US" sz="800" spc="-150" dirty="0"/>
                <a:t>제품명은 최대 두 </a:t>
              </a:r>
              <a:r>
                <a:rPr lang="ko-KR" altLang="en-US" sz="800" spc="-150" dirty="0" smtClean="0"/>
                <a:t>줄까지  </a:t>
              </a:r>
              <a:r>
                <a:rPr lang="ko-KR" altLang="en-US" sz="800" spc="-150" dirty="0"/>
                <a:t>말줄임 </a:t>
              </a:r>
              <a:r>
                <a:rPr lang="en-US" altLang="ko-KR" sz="800" spc="-150" dirty="0" smtClean="0"/>
                <a:t>…</a:t>
              </a:r>
              <a:endParaRPr lang="ko-KR" altLang="en-US" sz="800" spc="-15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83170" y="2982612"/>
              <a:ext cx="1401887" cy="362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37,000</a:t>
              </a:r>
              <a:r>
                <a:rPr lang="ko-KR" altLang="en-US" sz="1000" b="1" dirty="0" smtClean="0"/>
                <a:t>원</a:t>
              </a:r>
              <a:r>
                <a:rPr lang="en-US" altLang="ko-KR" sz="800" dirty="0" smtClean="0"/>
                <a:t> </a:t>
              </a:r>
              <a:r>
                <a:rPr lang="en-US" altLang="ko-KR" sz="800" dirty="0" smtClean="0">
                  <a:solidFill>
                    <a:srgbClr val="FF0000"/>
                  </a:solidFill>
                </a:rPr>
                <a:t>30</a:t>
              </a:r>
              <a:r>
                <a:rPr lang="en-US" altLang="ko-KR" sz="800" dirty="0">
                  <a:solidFill>
                    <a:srgbClr val="FF0000"/>
                  </a:solidFill>
                </a:rPr>
                <a:t>%</a:t>
              </a:r>
              <a:endParaRPr lang="ko-KR" alt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621855" y="3175841"/>
              <a:ext cx="799256" cy="2949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strike="sngStrike" dirty="0">
                  <a:solidFill>
                    <a:prstClr val="white">
                      <a:lumMod val="65000"/>
                    </a:prstClr>
                  </a:solidFill>
                </a:rPr>
                <a:t>53,000</a:t>
              </a:r>
              <a:r>
                <a:rPr lang="ko-KR" altLang="en-US" sz="700" strike="sngStrike" dirty="0">
                  <a:solidFill>
                    <a:prstClr val="white">
                      <a:lumMod val="65000"/>
                    </a:prstClr>
                  </a:solidFill>
                </a:rPr>
                <a:t>원</a:t>
              </a:r>
              <a:endParaRPr lang="ko-KR" altLang="en-US" sz="1600" dirty="0"/>
            </a:p>
          </p:txBody>
        </p:sp>
      </p:grpSp>
      <p:grpSp>
        <p:nvGrpSpPr>
          <p:cNvPr id="114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2819721" y="1709655"/>
            <a:ext cx="851886" cy="93953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15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8" name="직사각형 117"/>
          <p:cNvSpPr/>
          <p:nvPr/>
        </p:nvSpPr>
        <p:spPr>
          <a:xfrm>
            <a:off x="2814040" y="3249069"/>
            <a:ext cx="857567" cy="92314"/>
          </a:xfrm>
          <a:prstGeom prst="rect">
            <a:avLst/>
          </a:prstGeom>
          <a:solidFill>
            <a:srgbClr val="BDF1D6"/>
          </a:solidFill>
          <a:ln w="3175">
            <a:solidFill>
              <a:srgbClr val="BDF1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저자극레티놀시카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814040" y="3401804"/>
            <a:ext cx="690952" cy="95259"/>
          </a:xfrm>
          <a:prstGeom prst="rect">
            <a:avLst/>
          </a:prstGeom>
          <a:solidFill>
            <a:srgbClr val="BDF1D6"/>
          </a:solidFill>
          <a:ln w="3175">
            <a:solidFill>
              <a:srgbClr val="BDF1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잡티세럼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0" name="그림 119"/>
          <p:cNvPicPr>
            <a:picLocks noChangeAspect="1"/>
          </p:cNvPicPr>
          <p:nvPr/>
        </p:nvPicPr>
        <p:blipFill>
          <a:blip r:embed="rId2">
            <a:biLevel thresh="75000"/>
            <a:extLst/>
          </a:blip>
          <a:stretch>
            <a:fillRect/>
          </a:stretch>
        </p:blipFill>
        <p:spPr>
          <a:xfrm>
            <a:off x="3426804" y="2377948"/>
            <a:ext cx="200968" cy="200968"/>
          </a:xfrm>
          <a:prstGeom prst="rect">
            <a:avLst/>
          </a:prstGeom>
        </p:spPr>
      </p:pic>
      <p:grpSp>
        <p:nvGrpSpPr>
          <p:cNvPr id="121" name="그룹 120"/>
          <p:cNvGrpSpPr/>
          <p:nvPr/>
        </p:nvGrpSpPr>
        <p:grpSpPr>
          <a:xfrm>
            <a:off x="821620" y="4580319"/>
            <a:ext cx="938664" cy="456947"/>
            <a:chOff x="6583170" y="2671945"/>
            <a:chExt cx="1383846" cy="673664"/>
          </a:xfrm>
        </p:grpSpPr>
        <p:sp>
          <p:nvSpPr>
            <p:cNvPr id="122" name="TextBox 121"/>
            <p:cNvSpPr txBox="1"/>
            <p:nvPr/>
          </p:nvSpPr>
          <p:spPr>
            <a:xfrm>
              <a:off x="6705448" y="2671945"/>
              <a:ext cx="1261568" cy="362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dirty="0"/>
                <a:t>BEST | </a:t>
              </a:r>
              <a:r>
                <a:rPr lang="ko-KR" altLang="en-US" sz="800" spc="-150" dirty="0"/>
                <a:t>제품명은 최대 두 </a:t>
              </a:r>
              <a:r>
                <a:rPr lang="ko-KR" altLang="en-US" sz="800" spc="-150" dirty="0" smtClean="0"/>
                <a:t>줄까지  </a:t>
              </a:r>
              <a:r>
                <a:rPr lang="ko-KR" altLang="en-US" sz="800" spc="-150" dirty="0"/>
                <a:t>말줄임 </a:t>
              </a:r>
              <a:r>
                <a:rPr lang="en-US" altLang="ko-KR" sz="800" spc="-150" dirty="0" smtClean="0"/>
                <a:t>…</a:t>
              </a:r>
              <a:endParaRPr lang="ko-KR" altLang="en-US" sz="800" spc="-15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583170" y="2982612"/>
              <a:ext cx="1054488" cy="362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37,000</a:t>
              </a:r>
              <a:r>
                <a:rPr lang="ko-KR" altLang="en-US" sz="1000" b="1" dirty="0" smtClean="0"/>
                <a:t>원</a:t>
              </a:r>
              <a:endParaRPr lang="ko-KR" altLang="en-US" sz="7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4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892917" y="3602685"/>
            <a:ext cx="851886" cy="93953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25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7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8" name="직사각형 127"/>
          <p:cNvSpPr/>
          <p:nvPr/>
        </p:nvSpPr>
        <p:spPr>
          <a:xfrm>
            <a:off x="887236" y="5044743"/>
            <a:ext cx="857567" cy="92314"/>
          </a:xfrm>
          <a:prstGeom prst="rect">
            <a:avLst/>
          </a:prstGeom>
          <a:solidFill>
            <a:srgbClr val="BDF1D6"/>
          </a:solidFill>
          <a:ln w="3175">
            <a:solidFill>
              <a:srgbClr val="BDF1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저자극레티놀시카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887236" y="5197478"/>
            <a:ext cx="690952" cy="95259"/>
          </a:xfrm>
          <a:prstGeom prst="rect">
            <a:avLst/>
          </a:prstGeom>
          <a:solidFill>
            <a:srgbClr val="BDF1D6"/>
          </a:solidFill>
          <a:ln w="3175">
            <a:solidFill>
              <a:srgbClr val="BDF1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잡티세럼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0" name="그림 129"/>
          <p:cNvPicPr>
            <a:picLocks noChangeAspect="1"/>
          </p:cNvPicPr>
          <p:nvPr/>
        </p:nvPicPr>
        <p:blipFill>
          <a:blip r:embed="rId2">
            <a:biLevel thresh="75000"/>
            <a:extLst/>
          </a:blip>
          <a:stretch>
            <a:fillRect/>
          </a:stretch>
        </p:blipFill>
        <p:spPr>
          <a:xfrm>
            <a:off x="1502545" y="4270978"/>
            <a:ext cx="200968" cy="200968"/>
          </a:xfrm>
          <a:prstGeom prst="rect">
            <a:avLst/>
          </a:prstGeom>
        </p:spPr>
      </p:pic>
      <p:grpSp>
        <p:nvGrpSpPr>
          <p:cNvPr id="131" name="그룹 130"/>
          <p:cNvGrpSpPr/>
          <p:nvPr/>
        </p:nvGrpSpPr>
        <p:grpSpPr>
          <a:xfrm>
            <a:off x="1769541" y="4580319"/>
            <a:ext cx="938664" cy="541848"/>
            <a:chOff x="6583170" y="2671945"/>
            <a:chExt cx="1383846" cy="798831"/>
          </a:xfrm>
        </p:grpSpPr>
        <p:sp>
          <p:nvSpPr>
            <p:cNvPr id="132" name="TextBox 131"/>
            <p:cNvSpPr txBox="1"/>
            <p:nvPr/>
          </p:nvSpPr>
          <p:spPr>
            <a:xfrm>
              <a:off x="6705448" y="2671945"/>
              <a:ext cx="1261568" cy="362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800" spc="-150" dirty="0" smtClean="0"/>
                <a:t>제품명은 </a:t>
              </a:r>
              <a:r>
                <a:rPr lang="ko-KR" altLang="en-US" sz="800" spc="-150" dirty="0"/>
                <a:t>최대 두 </a:t>
              </a:r>
              <a:r>
                <a:rPr lang="ko-KR" altLang="en-US" sz="800" spc="-150" dirty="0" smtClean="0"/>
                <a:t>줄까지  </a:t>
              </a:r>
              <a:r>
                <a:rPr lang="ko-KR" altLang="en-US" sz="800" spc="-150" dirty="0"/>
                <a:t>말줄임 </a:t>
              </a:r>
              <a:r>
                <a:rPr lang="en-US" altLang="ko-KR" sz="800" spc="-150" dirty="0" smtClean="0"/>
                <a:t>…</a:t>
              </a:r>
              <a:endParaRPr lang="ko-KR" altLang="en-US" sz="800" spc="-15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583170" y="2982612"/>
              <a:ext cx="1364075" cy="362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37,000</a:t>
              </a:r>
              <a:r>
                <a:rPr lang="ko-KR" altLang="en-US" sz="800" dirty="0" smtClean="0"/>
                <a:t>원 </a:t>
              </a:r>
              <a:r>
                <a:rPr lang="en-US" altLang="ko-KR" sz="800" dirty="0" smtClean="0">
                  <a:solidFill>
                    <a:srgbClr val="FF0000"/>
                  </a:solidFill>
                </a:rPr>
                <a:t>30</a:t>
              </a:r>
              <a:r>
                <a:rPr lang="en-US" altLang="ko-KR" sz="800" dirty="0" smtClean="0">
                  <a:solidFill>
                    <a:srgbClr val="FF0000"/>
                  </a:solidFill>
                </a:rPr>
                <a:t>%</a:t>
              </a:r>
              <a:endParaRPr lang="ko-KR" alt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6603791" y="3175841"/>
              <a:ext cx="799256" cy="2949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strike="sngStrike" dirty="0">
                  <a:solidFill>
                    <a:prstClr val="white">
                      <a:lumMod val="65000"/>
                    </a:prstClr>
                  </a:solidFill>
                </a:rPr>
                <a:t>53,000</a:t>
              </a:r>
              <a:r>
                <a:rPr lang="ko-KR" altLang="en-US" sz="700" strike="sngStrike" dirty="0">
                  <a:solidFill>
                    <a:prstClr val="white">
                      <a:lumMod val="65000"/>
                    </a:prstClr>
                  </a:solidFill>
                </a:rPr>
                <a:t>원</a:t>
              </a:r>
              <a:endParaRPr lang="ko-KR" altLang="en-US" sz="1600" dirty="0"/>
            </a:p>
          </p:txBody>
        </p:sp>
      </p:grpSp>
      <p:grpSp>
        <p:nvGrpSpPr>
          <p:cNvPr id="135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840838" y="3602685"/>
            <a:ext cx="851886" cy="93953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36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7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8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9" name="직사각형 138"/>
          <p:cNvSpPr/>
          <p:nvPr/>
        </p:nvSpPr>
        <p:spPr>
          <a:xfrm>
            <a:off x="1840838" y="5142099"/>
            <a:ext cx="857567" cy="92314"/>
          </a:xfrm>
          <a:prstGeom prst="rect">
            <a:avLst/>
          </a:prstGeom>
          <a:solidFill>
            <a:srgbClr val="BDF1D6"/>
          </a:solidFill>
          <a:ln w="3175">
            <a:solidFill>
              <a:srgbClr val="BDF1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저자극레티놀시카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1840838" y="5294834"/>
            <a:ext cx="690952" cy="95259"/>
          </a:xfrm>
          <a:prstGeom prst="rect">
            <a:avLst/>
          </a:prstGeom>
          <a:solidFill>
            <a:srgbClr val="BDF1D6"/>
          </a:solidFill>
          <a:ln w="3175">
            <a:solidFill>
              <a:srgbClr val="BDF1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잡티세럼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1" name="그림 140"/>
          <p:cNvPicPr>
            <a:picLocks noChangeAspect="1"/>
          </p:cNvPicPr>
          <p:nvPr/>
        </p:nvPicPr>
        <p:blipFill>
          <a:blip r:embed="rId2">
            <a:biLevel thresh="75000"/>
            <a:extLst/>
          </a:blip>
          <a:stretch>
            <a:fillRect/>
          </a:stretch>
        </p:blipFill>
        <p:spPr>
          <a:xfrm>
            <a:off x="2443366" y="4270978"/>
            <a:ext cx="200968" cy="200968"/>
          </a:xfrm>
          <a:prstGeom prst="rect">
            <a:avLst/>
          </a:prstGeom>
        </p:spPr>
      </p:pic>
      <p:grpSp>
        <p:nvGrpSpPr>
          <p:cNvPr id="142" name="그룹 141"/>
          <p:cNvGrpSpPr/>
          <p:nvPr/>
        </p:nvGrpSpPr>
        <p:grpSpPr>
          <a:xfrm>
            <a:off x="2748424" y="4580318"/>
            <a:ext cx="938664" cy="541850"/>
            <a:chOff x="6583170" y="2671945"/>
            <a:chExt cx="1383846" cy="798834"/>
          </a:xfrm>
        </p:grpSpPr>
        <p:sp>
          <p:nvSpPr>
            <p:cNvPr id="143" name="TextBox 142"/>
            <p:cNvSpPr txBox="1"/>
            <p:nvPr/>
          </p:nvSpPr>
          <p:spPr>
            <a:xfrm>
              <a:off x="6705448" y="2671945"/>
              <a:ext cx="1261568" cy="362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800" spc="-150" dirty="0" smtClean="0"/>
                <a:t>제품명은 </a:t>
              </a:r>
              <a:r>
                <a:rPr lang="ko-KR" altLang="en-US" sz="800" spc="-150" dirty="0"/>
                <a:t>최대 두 </a:t>
              </a:r>
              <a:r>
                <a:rPr lang="ko-KR" altLang="en-US" sz="800" spc="-150" dirty="0" smtClean="0"/>
                <a:t>줄까지  </a:t>
              </a:r>
              <a:r>
                <a:rPr lang="ko-KR" altLang="en-US" sz="800" spc="-150" dirty="0"/>
                <a:t>말줄임 </a:t>
              </a:r>
              <a:r>
                <a:rPr lang="en-US" altLang="ko-KR" sz="800" spc="-150" dirty="0" smtClean="0"/>
                <a:t>…</a:t>
              </a:r>
              <a:endParaRPr lang="ko-KR" altLang="en-US" sz="800" spc="-15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583170" y="2982612"/>
              <a:ext cx="1364075" cy="362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37,000</a:t>
              </a:r>
              <a:r>
                <a:rPr lang="ko-KR" altLang="en-US" sz="800" dirty="0"/>
                <a:t>원 </a:t>
              </a:r>
              <a:r>
                <a:rPr lang="en-US" altLang="ko-KR" sz="800" dirty="0">
                  <a:solidFill>
                    <a:srgbClr val="FF0000"/>
                  </a:solidFill>
                </a:rPr>
                <a:t>30%</a:t>
              </a:r>
              <a:endParaRPr lang="ko-KR" alt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6600137" y="3175844"/>
              <a:ext cx="799256" cy="2949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strike="sngStrike" dirty="0" smtClean="0">
                  <a:solidFill>
                    <a:prstClr val="white">
                      <a:lumMod val="65000"/>
                    </a:prstClr>
                  </a:solidFill>
                </a:rPr>
                <a:t>53,000</a:t>
              </a:r>
              <a:r>
                <a:rPr lang="ko-KR" altLang="en-US" sz="700" strike="sngStrike" dirty="0" smtClean="0">
                  <a:solidFill>
                    <a:prstClr val="white">
                      <a:lumMod val="65000"/>
                    </a:prstClr>
                  </a:solidFill>
                </a:rPr>
                <a:t>원</a:t>
              </a:r>
              <a:endParaRPr lang="ko-KR" altLang="en-US" sz="1600" dirty="0"/>
            </a:p>
          </p:txBody>
        </p:sp>
      </p:grpSp>
      <p:grpSp>
        <p:nvGrpSpPr>
          <p:cNvPr id="14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2819721" y="3602685"/>
            <a:ext cx="851886" cy="93953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4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0" name="직사각형 149"/>
          <p:cNvSpPr/>
          <p:nvPr/>
        </p:nvSpPr>
        <p:spPr>
          <a:xfrm>
            <a:off x="2814040" y="5142099"/>
            <a:ext cx="857567" cy="92314"/>
          </a:xfrm>
          <a:prstGeom prst="rect">
            <a:avLst/>
          </a:prstGeom>
          <a:solidFill>
            <a:srgbClr val="BDF1D6"/>
          </a:solidFill>
          <a:ln w="3175">
            <a:solidFill>
              <a:srgbClr val="BDF1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저자극레티놀시카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2814040" y="5294834"/>
            <a:ext cx="690952" cy="95259"/>
          </a:xfrm>
          <a:prstGeom prst="rect">
            <a:avLst/>
          </a:prstGeom>
          <a:solidFill>
            <a:srgbClr val="BDF1D6"/>
          </a:solidFill>
          <a:ln w="3175">
            <a:solidFill>
              <a:srgbClr val="BDF1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잡티세럼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52" name="그림 151"/>
          <p:cNvPicPr>
            <a:picLocks noChangeAspect="1"/>
          </p:cNvPicPr>
          <p:nvPr/>
        </p:nvPicPr>
        <p:blipFill>
          <a:blip r:embed="rId2">
            <a:biLevel thresh="75000"/>
            <a:extLst/>
          </a:blip>
          <a:stretch>
            <a:fillRect/>
          </a:stretch>
        </p:blipFill>
        <p:spPr>
          <a:xfrm>
            <a:off x="3426804" y="4270978"/>
            <a:ext cx="200968" cy="20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051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벤치마킹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580700"/>
            <a:ext cx="2661434" cy="574129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095" y="580700"/>
            <a:ext cx="2526779" cy="5468108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151" y="580700"/>
            <a:ext cx="2644141" cy="5745124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7570" y="580700"/>
            <a:ext cx="2678751" cy="5821265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99381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임직원샵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임직원샵 이용안내 팝업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IN_MO_HOM_01_16, IN_MO_HOM_01_17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7077" b="62255"/>
          <a:stretch/>
        </p:blipFill>
        <p:spPr>
          <a:xfrm>
            <a:off x="801096" y="1064592"/>
            <a:ext cx="2982409" cy="1872209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776301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882066" y="3453538"/>
            <a:ext cx="1330178" cy="2784369"/>
            <a:chOff x="6734480" y="1025425"/>
            <a:chExt cx="1330178" cy="2784369"/>
          </a:xfrm>
        </p:grpSpPr>
        <p:grpSp>
          <p:nvGrpSpPr>
            <p:cNvPr id="7" name="그룹 6"/>
            <p:cNvGrpSpPr/>
            <p:nvPr/>
          </p:nvGrpSpPr>
          <p:grpSpPr>
            <a:xfrm>
              <a:off x="6734480" y="2698708"/>
              <a:ext cx="1330178" cy="1111086"/>
              <a:chOff x="6753967" y="2698708"/>
              <a:chExt cx="1330178" cy="1111086"/>
            </a:xfrm>
          </p:grpSpPr>
          <p:pic>
            <p:nvPicPr>
              <p:cNvPr id="12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3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463045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3" name="그룹 12"/>
              <p:cNvGrpSpPr/>
              <p:nvPr/>
            </p:nvGrpSpPr>
            <p:grpSpPr>
              <a:xfrm>
                <a:off x="6753967" y="2698708"/>
                <a:ext cx="1330178" cy="1111086"/>
                <a:chOff x="6636838" y="2671945"/>
                <a:chExt cx="1330178" cy="1111086"/>
              </a:xfrm>
            </p:grpSpPr>
            <p:pic>
              <p:nvPicPr>
                <p:cNvPr id="14" name="그림 13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676307" y="3586234"/>
                  <a:ext cx="779318" cy="196797"/>
                </a:xfrm>
                <a:prstGeom prst="rect">
                  <a:avLst/>
                </a:prstGeom>
              </p:spPr>
            </p:pic>
            <p:grpSp>
              <p:nvGrpSpPr>
                <p:cNvPr id="15" name="그룹 14"/>
                <p:cNvGrpSpPr/>
                <p:nvPr/>
              </p:nvGrpSpPr>
              <p:grpSpPr>
                <a:xfrm>
                  <a:off x="6636838" y="2671945"/>
                  <a:ext cx="1330178" cy="934835"/>
                  <a:chOff x="6636838" y="2671945"/>
                  <a:chExt cx="1330178" cy="934835"/>
                </a:xfrm>
              </p:grpSpPr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6705447" y="2671945"/>
                    <a:ext cx="1261569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altLang="ko-KR" sz="800" dirty="0"/>
                      <a:t>BEST | </a:t>
                    </a:r>
                    <a:r>
                      <a:rPr lang="ko-KR" altLang="en-US" sz="800" spc="-150" dirty="0"/>
                      <a:t>제품명은 최대 두 줄까지 노출되며 길어질 시 말줄임 처리</a:t>
                    </a:r>
                    <a:r>
                      <a:rPr lang="en-US" altLang="ko-KR" sz="800" spc="-150" dirty="0"/>
                      <a:t>…</a:t>
                    </a:r>
                    <a:endParaRPr lang="ko-KR" altLang="en-US" sz="800" spc="-15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636838" y="2914462"/>
                    <a:ext cx="102303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b="1" dirty="0" smtClean="0"/>
                      <a:t>37,000</a:t>
                    </a:r>
                    <a:r>
                      <a:rPr lang="ko-KR" altLang="en-US" sz="1000" b="1" dirty="0" smtClean="0"/>
                      <a:t>원</a:t>
                    </a:r>
                    <a:r>
                      <a:rPr lang="en-US" altLang="ko-KR" sz="800" dirty="0" smtClean="0"/>
                      <a:t> </a:t>
                    </a:r>
                    <a:r>
                      <a:rPr lang="en-US" altLang="ko-KR" sz="800" dirty="0" smtClean="0">
                        <a:solidFill>
                          <a:srgbClr val="FF0000"/>
                        </a:solidFill>
                      </a:rPr>
                      <a:t>~70</a:t>
                    </a:r>
                    <a:r>
                      <a:rPr lang="en-US" altLang="ko-KR" sz="800" dirty="0" smtClean="0">
                        <a:solidFill>
                          <a:srgbClr val="FF0000"/>
                        </a:solidFill>
                      </a:rPr>
                      <a:t>%</a:t>
                    </a:r>
                    <a:endParaRPr lang="ko-KR" altLang="en-US" sz="7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6761375" y="3406725"/>
                    <a:ext cx="625492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4.9(35,093)</a:t>
                    </a:r>
                    <a:endParaRPr lang="ko-KR" alt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0" name="직사각형 19"/>
                  <p:cNvSpPr/>
                  <p:nvPr/>
                </p:nvSpPr>
                <p:spPr>
                  <a:xfrm>
                    <a:off x="6721124" y="3250817"/>
                    <a:ext cx="528456" cy="145951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ko-KR" altLang="en-US" sz="700" dirty="0" smtClean="0"/>
                      <a:t>임직원 전용</a:t>
                    </a:r>
                    <a:endParaRPr lang="ko-KR" altLang="en-US" sz="700" dirty="0"/>
                  </a:p>
                </p:txBody>
              </p:sp>
              <p:sp>
                <p:nvSpPr>
                  <p:cNvPr id="22" name="직사각형 21"/>
                  <p:cNvSpPr/>
                  <p:nvPr/>
                </p:nvSpPr>
                <p:spPr>
                  <a:xfrm>
                    <a:off x="6642034" y="3057870"/>
                    <a:ext cx="542136" cy="20005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700" strike="sngStrike" dirty="0" smtClean="0">
                        <a:solidFill>
                          <a:prstClr val="white">
                            <a:lumMod val="65000"/>
                          </a:prstClr>
                        </a:solidFill>
                      </a:rPr>
                      <a:t>53,000</a:t>
                    </a:r>
                    <a:r>
                      <a:rPr lang="ko-KR" altLang="en-US" sz="700" strike="sngStrike" dirty="0" smtClean="0">
                        <a:solidFill>
                          <a:prstClr val="white">
                            <a:lumMod val="65000"/>
                          </a:prstClr>
                        </a:solidFill>
                      </a:rPr>
                      <a:t>원</a:t>
                    </a:r>
                    <a:endParaRPr lang="ko-KR" altLang="en-US" sz="1600" dirty="0"/>
                  </a:p>
                </p:txBody>
              </p:sp>
            </p:grpSp>
          </p:grpSp>
        </p:grpSp>
        <p:grpSp>
          <p:nvGrpSpPr>
            <p:cNvPr id="8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5923" y="1025425"/>
              <a:ext cx="1255911" cy="161711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9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3" name="그룹 22"/>
          <p:cNvGrpSpPr/>
          <p:nvPr/>
        </p:nvGrpSpPr>
        <p:grpSpPr>
          <a:xfrm>
            <a:off x="2292301" y="3453538"/>
            <a:ext cx="1330178" cy="2784368"/>
            <a:chOff x="6734480" y="1025425"/>
            <a:chExt cx="1330178" cy="2784368"/>
          </a:xfrm>
        </p:grpSpPr>
        <p:grpSp>
          <p:nvGrpSpPr>
            <p:cNvPr id="24" name="그룹 23"/>
            <p:cNvGrpSpPr/>
            <p:nvPr/>
          </p:nvGrpSpPr>
          <p:grpSpPr>
            <a:xfrm>
              <a:off x="6734480" y="2698708"/>
              <a:ext cx="1330178" cy="1111085"/>
              <a:chOff x="6753967" y="2698708"/>
              <a:chExt cx="1330178" cy="1111085"/>
            </a:xfrm>
          </p:grpSpPr>
          <p:pic>
            <p:nvPicPr>
              <p:cNvPr id="29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3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456037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0" name="그룹 29"/>
              <p:cNvGrpSpPr/>
              <p:nvPr/>
            </p:nvGrpSpPr>
            <p:grpSpPr>
              <a:xfrm>
                <a:off x="6753967" y="2698708"/>
                <a:ext cx="1330178" cy="1111085"/>
                <a:chOff x="6636838" y="2671945"/>
                <a:chExt cx="1330178" cy="1111085"/>
              </a:xfrm>
            </p:grpSpPr>
            <p:pic>
              <p:nvPicPr>
                <p:cNvPr id="31" name="그림 3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676307" y="3586233"/>
                  <a:ext cx="779318" cy="196797"/>
                </a:xfrm>
                <a:prstGeom prst="rect">
                  <a:avLst/>
                </a:prstGeom>
              </p:spPr>
            </p:pic>
            <p:grpSp>
              <p:nvGrpSpPr>
                <p:cNvPr id="32" name="그룹 31"/>
                <p:cNvGrpSpPr/>
                <p:nvPr/>
              </p:nvGrpSpPr>
              <p:grpSpPr>
                <a:xfrm>
                  <a:off x="6636838" y="2671945"/>
                  <a:ext cx="1330178" cy="927827"/>
                  <a:chOff x="6636838" y="2671945"/>
                  <a:chExt cx="1330178" cy="927827"/>
                </a:xfrm>
              </p:grpSpPr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6705447" y="2671945"/>
                    <a:ext cx="1261569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altLang="ko-KR" sz="800" dirty="0"/>
                      <a:t>BEST | </a:t>
                    </a:r>
                    <a:r>
                      <a:rPr lang="ko-KR" altLang="en-US" sz="800" spc="-150" dirty="0"/>
                      <a:t>제품명은 최대 두 줄까지 노출되며 길어질 시 말줄임 처리</a:t>
                    </a:r>
                    <a:r>
                      <a:rPr lang="en-US" altLang="ko-KR" sz="800" spc="-150" dirty="0"/>
                      <a:t>…</a:t>
                    </a:r>
                    <a:endParaRPr lang="ko-KR" altLang="en-US" sz="800" spc="-15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6636838" y="2914462"/>
                    <a:ext cx="95090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b="1" dirty="0"/>
                      <a:t>37,000</a:t>
                    </a:r>
                    <a:r>
                      <a:rPr lang="ko-KR" altLang="en-US" sz="1000" b="1" dirty="0"/>
                      <a:t>원</a:t>
                    </a:r>
                    <a:r>
                      <a:rPr lang="en-US" altLang="ko-KR" sz="800" dirty="0"/>
                      <a:t> </a:t>
                    </a:r>
                    <a:r>
                      <a:rPr lang="en-US" altLang="ko-KR" sz="800" dirty="0" smtClean="0">
                        <a:solidFill>
                          <a:srgbClr val="FF0000"/>
                        </a:solidFill>
                      </a:rPr>
                      <a:t>60</a:t>
                    </a:r>
                    <a:r>
                      <a:rPr lang="en-US" altLang="ko-KR" sz="800" dirty="0">
                        <a:solidFill>
                          <a:srgbClr val="FF0000"/>
                        </a:solidFill>
                      </a:rPr>
                      <a:t>%</a:t>
                    </a:r>
                    <a:endParaRPr lang="ko-KR" altLang="en-US" sz="7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6761375" y="3399717"/>
                    <a:ext cx="625492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4.9(35,093)</a:t>
                    </a:r>
                    <a:endParaRPr lang="ko-KR" alt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39" name="직사각형 38"/>
                  <p:cNvSpPr/>
                  <p:nvPr/>
                </p:nvSpPr>
                <p:spPr>
                  <a:xfrm>
                    <a:off x="6642034" y="3057870"/>
                    <a:ext cx="542136" cy="20005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700" strike="sngStrike" dirty="0">
                        <a:solidFill>
                          <a:prstClr val="white">
                            <a:lumMod val="65000"/>
                          </a:prstClr>
                        </a:solidFill>
                      </a:rPr>
                      <a:t>53,000</a:t>
                    </a:r>
                    <a:r>
                      <a:rPr lang="ko-KR" altLang="en-US" sz="700" strike="sngStrike" dirty="0">
                        <a:solidFill>
                          <a:prstClr val="white">
                            <a:lumMod val="65000"/>
                          </a:prstClr>
                        </a:solidFill>
                      </a:rPr>
                      <a:t>원</a:t>
                    </a:r>
                    <a:endParaRPr lang="ko-KR" altLang="en-US" sz="1600" dirty="0"/>
                  </a:p>
                </p:txBody>
              </p:sp>
            </p:grpSp>
          </p:grpSp>
        </p:grpSp>
        <p:grpSp>
          <p:nvGrpSpPr>
            <p:cNvPr id="25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5923" y="1025425"/>
              <a:ext cx="1255911" cy="161711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6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2"/>
          <a:srcRect l="1938" t="40885" r="3091" b="54343"/>
          <a:stretch/>
        </p:blipFill>
        <p:spPr>
          <a:xfrm>
            <a:off x="852153" y="3102603"/>
            <a:ext cx="2815891" cy="287336"/>
          </a:xfrm>
          <a:prstGeom prst="rect">
            <a:avLst/>
          </a:prstGeom>
        </p:spPr>
      </p:pic>
      <p:sp>
        <p:nvSpPr>
          <p:cNvPr id="4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09" y="231445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731" y="14547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910" y="14547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09" y="311628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5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45710" y="6294380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716" y="296121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79" y="295526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2343744" y="3457293"/>
            <a:ext cx="1260987" cy="1613358"/>
            <a:chOff x="1580309" y="1774710"/>
            <a:chExt cx="413840" cy="540773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1580309" y="1774710"/>
              <a:ext cx="413840" cy="540773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  <a:alpha val="50196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28308" y="1882274"/>
              <a:ext cx="299604" cy="312609"/>
            </a:xfrm>
            <a:prstGeom prst="rect">
              <a:avLst/>
            </a:prstGeom>
          </p:spPr>
        </p:pic>
      </p:grpSp>
      <p:sp>
        <p:nvSpPr>
          <p:cNvPr id="5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09" y="379550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7829212" y="692696"/>
            <a:ext cx="336563" cy="3100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4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✕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172F8CA-E110-47CC-B068-14EEC43753E6}"/>
              </a:ext>
            </a:extLst>
          </p:cNvPr>
          <p:cNvSpPr txBox="1"/>
          <p:nvPr/>
        </p:nvSpPr>
        <p:spPr>
          <a:xfrm>
            <a:off x="5287049" y="750141"/>
            <a:ext cx="1292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임직원샵 이용안내</a:t>
            </a:r>
            <a:endParaRPr lang="en-US" altLang="ko-KR" sz="1000" b="1" dirty="0" smtClean="0"/>
          </a:p>
        </p:txBody>
      </p:sp>
      <p:sp>
        <p:nvSpPr>
          <p:cNvPr id="60" name="직사각형 59"/>
          <p:cNvSpPr/>
          <p:nvPr/>
        </p:nvSpPr>
        <p:spPr>
          <a:xfrm>
            <a:off x="5276930" y="1156873"/>
            <a:ext cx="2841856" cy="717119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900" b="1" dirty="0" smtClean="0">
                <a:latin typeface="+mn-ea"/>
              </a:rPr>
              <a:t>유의사항</a:t>
            </a:r>
            <a:endParaRPr lang="en-US" altLang="ko-KR" sz="900" b="1" dirty="0" smtClean="0">
              <a:latin typeface="+mn-ea"/>
            </a:endParaRPr>
          </a:p>
          <a:p>
            <a:endParaRPr lang="en-US" altLang="ko-KR" sz="300" b="1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ko-KR" altLang="en-US" sz="800" b="1" dirty="0" smtClean="0">
                <a:latin typeface="+mn-ea"/>
              </a:rPr>
              <a:t>타 프로모션과 중복 적용 불가</a:t>
            </a:r>
            <a:endParaRPr lang="en-US" altLang="ko-KR" sz="800" b="1" dirty="0" smtClean="0">
              <a:latin typeface="+mn-ea"/>
            </a:endParaRPr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latin typeface="+mn-ea"/>
              </a:rPr>
              <a:t>온</a:t>
            </a:r>
            <a:r>
              <a:rPr lang="en-US" altLang="ko-KR" sz="800" dirty="0">
                <a:latin typeface="+mn-ea"/>
              </a:rPr>
              <a:t>•</a:t>
            </a:r>
            <a:r>
              <a:rPr lang="ko-KR" altLang="en-US" sz="800" dirty="0" smtClean="0">
                <a:latin typeface="+mn-ea"/>
              </a:rPr>
              <a:t>오프 통합 쿠폰 및 기타 할인 쿠폰 중복 적용이 불가합니다</a:t>
            </a:r>
            <a:r>
              <a:rPr lang="en-US" altLang="ko-KR" sz="800" dirty="0" smtClean="0">
                <a:latin typeface="+mn-ea"/>
              </a:rPr>
              <a:t>.</a:t>
            </a:r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+mn-ea"/>
              </a:rPr>
              <a:t>구매 </a:t>
            </a:r>
            <a:r>
              <a:rPr lang="ko-KR" altLang="en-US" sz="800" dirty="0" smtClean="0">
                <a:latin typeface="+mn-ea"/>
              </a:rPr>
              <a:t>증정품 지급 시 본 결제 금액은 총 금액 합산에서 제외됩니다</a:t>
            </a:r>
            <a:r>
              <a:rPr lang="en-US" altLang="ko-KR" sz="800" dirty="0" smtClean="0">
                <a:latin typeface="+mn-ea"/>
              </a:rPr>
              <a:t>.</a:t>
            </a:r>
          </a:p>
          <a:p>
            <a:pPr>
              <a:lnSpc>
                <a:spcPts val="1200"/>
              </a:lnSpc>
            </a:pPr>
            <a:r>
              <a:rPr lang="ko-KR" altLang="en-US" sz="800" b="1" dirty="0" smtClean="0">
                <a:latin typeface="+mn-ea"/>
              </a:rPr>
              <a:t>구입 수량 제한</a:t>
            </a:r>
            <a:endParaRPr lang="en-US" altLang="ko-KR" sz="800" b="1" dirty="0" smtClean="0">
              <a:latin typeface="+mn-ea"/>
            </a:endParaRPr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latin typeface="+mn-ea"/>
              </a:rPr>
              <a:t>한정 수량으로 많은 고객님께 혜택을 드리기 위하여 수량 제한하는 점 양해 부탁드립니다</a:t>
            </a:r>
            <a:r>
              <a:rPr lang="en-US" altLang="ko-KR" sz="800" dirty="0" smtClean="0">
                <a:latin typeface="+mn-ea"/>
              </a:rPr>
              <a:t>.</a:t>
            </a:r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ko-KR" altLang="en-US" sz="800" strike="sngStrike" dirty="0" smtClean="0">
                <a:latin typeface="+mn-ea"/>
              </a:rPr>
              <a:t>동일 주소지로 여러 </a:t>
            </a:r>
            <a:r>
              <a:rPr lang="en-US" altLang="ko-KR" sz="800" strike="sngStrike" dirty="0" smtClean="0">
                <a:latin typeface="+mn-ea"/>
              </a:rPr>
              <a:t>ID </a:t>
            </a:r>
            <a:r>
              <a:rPr lang="ko-KR" altLang="en-US" sz="800" strike="sngStrike" dirty="0" smtClean="0">
                <a:latin typeface="+mn-ea"/>
              </a:rPr>
              <a:t>분할 구입하시는 고객에 한하여 사전 연락 없이 취소될 수 있습니다</a:t>
            </a:r>
            <a:r>
              <a:rPr lang="en-US" altLang="ko-KR" sz="800" strike="sngStrike" dirty="0" smtClean="0">
                <a:latin typeface="+mn-ea"/>
              </a:rPr>
              <a:t>.</a:t>
            </a:r>
          </a:p>
          <a:p>
            <a:pPr>
              <a:lnSpc>
                <a:spcPts val="1200"/>
              </a:lnSpc>
            </a:pPr>
            <a:r>
              <a:rPr lang="ko-KR" altLang="en-US" sz="800" b="1" dirty="0" smtClean="0">
                <a:latin typeface="+mn-ea"/>
              </a:rPr>
              <a:t>기타 </a:t>
            </a:r>
            <a:endParaRPr lang="en-US" altLang="ko-KR" sz="800" b="1" dirty="0" smtClean="0">
              <a:latin typeface="+mn-ea"/>
            </a:endParaRPr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주문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프로모션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(N+N, N+%)</a:t>
            </a:r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제품은 부분 반품이 불가합니다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.</a:t>
            </a:r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latin typeface="+mn-ea"/>
              </a:rPr>
              <a:t>교차 구매 여부는 프로모션에 따라 </a:t>
            </a:r>
            <a:r>
              <a:rPr lang="ko-KR" altLang="en-US" sz="800" dirty="0">
                <a:latin typeface="+mn-ea"/>
              </a:rPr>
              <a:t>상</a:t>
            </a:r>
            <a:r>
              <a:rPr lang="ko-KR" altLang="en-US" sz="800" dirty="0" smtClean="0">
                <a:latin typeface="+mn-ea"/>
              </a:rPr>
              <a:t>이할 수 있습니다</a:t>
            </a:r>
            <a:r>
              <a:rPr lang="en-US" altLang="ko-KR" sz="800" dirty="0" smtClean="0">
                <a:latin typeface="+mn-ea"/>
              </a:rPr>
              <a:t>.</a:t>
            </a:r>
          </a:p>
          <a:p>
            <a:pPr marL="92075">
              <a:lnSpc>
                <a:spcPts val="1200"/>
              </a:lnSpc>
            </a:pPr>
            <a:r>
              <a:rPr lang="en-US" altLang="ko-KR" sz="800" dirty="0" smtClean="0">
                <a:latin typeface="+mn-ea"/>
              </a:rPr>
              <a:t>(</a:t>
            </a:r>
            <a:r>
              <a:rPr lang="ko-KR" altLang="en-US" sz="800" dirty="0" smtClean="0">
                <a:latin typeface="+mn-ea"/>
              </a:rPr>
              <a:t>온라인 쇼핑몰에서는 해당 제품 페이지 옵션 내 제품 교체 구매 가능하며</a:t>
            </a:r>
            <a:r>
              <a:rPr lang="en-US" altLang="ko-KR" sz="800" dirty="0" smtClean="0">
                <a:latin typeface="+mn-ea"/>
              </a:rPr>
              <a:t>, </a:t>
            </a:r>
            <a:r>
              <a:rPr lang="ko-KR" altLang="en-US" sz="800" dirty="0" smtClean="0">
                <a:latin typeface="+mn-ea"/>
              </a:rPr>
              <a:t>프로모션에 따라 교차 구매 여부는 오프라인과 상이할 수 있습니다</a:t>
            </a:r>
            <a:r>
              <a:rPr lang="en-US" altLang="ko-KR" sz="800" dirty="0" smtClean="0">
                <a:latin typeface="+mn-ea"/>
              </a:rPr>
              <a:t>.)</a:t>
            </a:r>
            <a:endParaRPr lang="en-US" altLang="ko-KR" sz="800" dirty="0">
              <a:latin typeface="+mn-ea"/>
            </a:endParaRPr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+mn-ea"/>
              </a:rPr>
              <a:t>온라인 쇼핑몰 및 오프라인 매장 재고에 따라 판매되는 종류가 다를 수 있습니다</a:t>
            </a:r>
            <a:r>
              <a:rPr lang="en-US" altLang="ko-KR" sz="800" dirty="0">
                <a:latin typeface="+mn-ea"/>
              </a:rPr>
              <a:t>. </a:t>
            </a:r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+mn-ea"/>
              </a:rPr>
              <a:t>준비된 수량 소진 시에는 사전 예고 없이 종료될 수 있습니다</a:t>
            </a:r>
            <a:r>
              <a:rPr lang="en-US" altLang="ko-KR" sz="800" dirty="0">
                <a:latin typeface="+mn-ea"/>
              </a:rPr>
              <a:t>. </a:t>
            </a:r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+mn-ea"/>
              </a:rPr>
              <a:t>당사 사정에 따라 사전 예고 없이 비슷한 혹은 더 나은 수준의 혜택으로 대체 변경 될 수 있습니다</a:t>
            </a:r>
            <a:r>
              <a:rPr lang="en-US" altLang="ko-KR" sz="800" dirty="0">
                <a:latin typeface="+mn-ea"/>
              </a:rPr>
              <a:t>. </a:t>
            </a:r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+mn-ea"/>
              </a:rPr>
              <a:t>행사 제외 매장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면세점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 err="1">
                <a:latin typeface="+mn-ea"/>
              </a:rPr>
              <a:t>제주하우스</a:t>
            </a:r>
            <a:r>
              <a:rPr lang="ko-KR" altLang="en-US" sz="800" dirty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등</a:t>
            </a:r>
            <a:endParaRPr lang="en-US" altLang="ko-KR" sz="800" dirty="0" smtClean="0">
              <a:latin typeface="+mn-ea"/>
            </a:endParaRPr>
          </a:p>
          <a:p>
            <a:endParaRPr lang="en-US" altLang="ko-KR" sz="900" b="1" dirty="0" smtClean="0">
              <a:latin typeface="+mn-ea"/>
            </a:endParaRPr>
          </a:p>
          <a:p>
            <a:r>
              <a:rPr lang="ko-KR" altLang="en-US" sz="900" b="1" dirty="0" smtClean="0">
                <a:latin typeface="+mn-ea"/>
              </a:rPr>
              <a:t>그 </a:t>
            </a:r>
            <a:r>
              <a:rPr lang="ko-KR" altLang="en-US" sz="900" b="1" dirty="0">
                <a:latin typeface="+mn-ea"/>
              </a:rPr>
              <a:t>외 </a:t>
            </a:r>
            <a:r>
              <a:rPr lang="ko-KR" altLang="en-US" sz="900" b="1" dirty="0" smtClean="0">
                <a:latin typeface="+mn-ea"/>
              </a:rPr>
              <a:t>이용안내</a:t>
            </a:r>
            <a:endParaRPr lang="en-US" altLang="ko-KR" sz="900" b="1" dirty="0">
              <a:latin typeface="+mn-ea"/>
            </a:endParaRPr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+mn-ea"/>
              </a:rPr>
              <a:t>이니스프리 임직원샵은 사내 임직원 전용 복지몰로서 비정상 유통 행위시</a:t>
            </a:r>
            <a:r>
              <a:rPr lang="en-US" altLang="ko-KR" sz="800" dirty="0">
                <a:latin typeface="+mn-ea"/>
              </a:rPr>
              <a:t>(</a:t>
            </a:r>
            <a:r>
              <a:rPr lang="ko-KR" altLang="en-US" sz="800" dirty="0" err="1">
                <a:latin typeface="+mn-ea"/>
              </a:rPr>
              <a:t>유출시</a:t>
            </a:r>
            <a:r>
              <a:rPr lang="en-US" altLang="ko-KR" sz="800" dirty="0">
                <a:latin typeface="+mn-ea"/>
              </a:rPr>
              <a:t>) </a:t>
            </a:r>
            <a:r>
              <a:rPr lang="ko-KR" altLang="en-US" sz="800" dirty="0">
                <a:latin typeface="+mn-ea"/>
              </a:rPr>
              <a:t>사규에 의해 징계를 받을 수 있습니다</a:t>
            </a:r>
            <a:r>
              <a:rPr lang="en-US" altLang="ko-KR" sz="800" dirty="0">
                <a:latin typeface="+mn-ea"/>
              </a:rPr>
              <a:t>. </a:t>
            </a:r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+mn-ea"/>
              </a:rPr>
              <a:t>비정상 유통이 발생하지 않도록 임직원 여러분의 많은 협조 당부 드립니다</a:t>
            </a:r>
            <a:r>
              <a:rPr lang="en-US" altLang="ko-KR" sz="800" dirty="0">
                <a:latin typeface="+mn-ea"/>
              </a:rPr>
              <a:t>.</a:t>
            </a:r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임직원샵 메뉴에서 판매되는 특가 상품은 </a:t>
            </a:r>
            <a:r>
              <a:rPr lang="ko-KR" altLang="en-US" sz="800" dirty="0" err="1">
                <a:latin typeface="+mn-ea"/>
              </a:rPr>
              <a:t>제조년월이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년 이상 경과한 구형 제품일 수 있으며</a:t>
            </a:r>
            <a:r>
              <a:rPr lang="en-US" altLang="ko-KR" sz="800" dirty="0">
                <a:latin typeface="+mn-ea"/>
              </a:rPr>
              <a:t>, 60~80% </a:t>
            </a:r>
            <a:r>
              <a:rPr lang="ko-KR" altLang="en-US" sz="800" dirty="0">
                <a:latin typeface="+mn-ea"/>
              </a:rPr>
              <a:t>할인된 가격으로 판매합니다</a:t>
            </a:r>
            <a:r>
              <a:rPr lang="en-US" altLang="ko-KR" sz="800" dirty="0">
                <a:latin typeface="+mn-ea"/>
              </a:rPr>
              <a:t>.</a:t>
            </a:r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+mn-ea"/>
              </a:rPr>
              <a:t>임직원샵 메뉴에 등록되지 않은 </a:t>
            </a:r>
            <a:r>
              <a:rPr lang="ko-KR" altLang="en-US" sz="800" dirty="0" err="1">
                <a:latin typeface="+mn-ea"/>
              </a:rPr>
              <a:t>이니스프리의</a:t>
            </a:r>
            <a:r>
              <a:rPr lang="ko-KR" altLang="en-US" sz="800" dirty="0">
                <a:latin typeface="+mn-ea"/>
              </a:rPr>
              <a:t> 일부 품목에 대해서는 임직원 </a:t>
            </a:r>
            <a:r>
              <a:rPr lang="en-US" altLang="ko-KR" sz="800" dirty="0">
                <a:latin typeface="+mn-ea"/>
              </a:rPr>
              <a:t>40% </a:t>
            </a:r>
            <a:r>
              <a:rPr lang="ko-KR" altLang="en-US" sz="800" dirty="0">
                <a:latin typeface="+mn-ea"/>
              </a:rPr>
              <a:t>할인이 적용됩니다</a:t>
            </a:r>
            <a:r>
              <a:rPr lang="en-US" altLang="ko-KR" sz="800" dirty="0">
                <a:latin typeface="+mn-ea"/>
              </a:rPr>
              <a:t>. </a:t>
            </a:r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+mn-ea"/>
              </a:rPr>
              <a:t>P</a:t>
            </a:r>
            <a:r>
              <a:rPr lang="ko-KR" altLang="en-US" sz="800" dirty="0">
                <a:latin typeface="+mn-ea"/>
              </a:rPr>
              <a:t>포인트 추가 할인은 적용할 수 없습니다</a:t>
            </a:r>
            <a:r>
              <a:rPr lang="en-US" altLang="ko-KR" sz="800" dirty="0">
                <a:latin typeface="+mn-ea"/>
              </a:rPr>
              <a:t>. </a:t>
            </a:r>
            <a:r>
              <a:rPr lang="ko-KR" altLang="en-US" sz="800" dirty="0">
                <a:latin typeface="+mn-ea"/>
              </a:rPr>
              <a:t>임직원 여러분들의 양해 부탁드립니다</a:t>
            </a:r>
            <a:r>
              <a:rPr lang="en-US" altLang="ko-KR" sz="800" dirty="0">
                <a:latin typeface="+mn-ea"/>
              </a:rPr>
              <a:t>.</a:t>
            </a:r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+mn-ea"/>
              </a:rPr>
              <a:t>임직원샵 메뉴에 있는 제품은 매월 </a:t>
            </a:r>
            <a:r>
              <a:rPr lang="en-US" altLang="ko-KR" sz="800" dirty="0">
                <a:latin typeface="+mn-ea"/>
              </a:rPr>
              <a:t>40</a:t>
            </a:r>
            <a:r>
              <a:rPr lang="ko-KR" altLang="en-US" sz="800" dirty="0">
                <a:latin typeface="+mn-ea"/>
              </a:rPr>
              <a:t>만원 한도 내에서 구매할 수 있습니다</a:t>
            </a:r>
            <a:r>
              <a:rPr lang="en-US" altLang="ko-KR" sz="800" dirty="0">
                <a:latin typeface="+mn-ea"/>
              </a:rPr>
              <a:t>. </a:t>
            </a:r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+mn-ea"/>
              </a:rPr>
              <a:t>주문 건 중 </a:t>
            </a:r>
            <a:r>
              <a:rPr lang="ko-KR" altLang="en-US" sz="800" dirty="0" err="1">
                <a:latin typeface="+mn-ea"/>
              </a:rPr>
              <a:t>임직원샵과</a:t>
            </a:r>
            <a:r>
              <a:rPr lang="ko-KR" altLang="en-US" sz="800" dirty="0">
                <a:latin typeface="+mn-ea"/>
              </a:rPr>
              <a:t> 일반 상품을 함께 추가하시는 경우 임직원샵 상품은 별도 </a:t>
            </a:r>
            <a:r>
              <a:rPr lang="ko-KR" altLang="en-US" sz="800" dirty="0" err="1">
                <a:latin typeface="+mn-ea"/>
              </a:rPr>
              <a:t>배송됨을</a:t>
            </a:r>
            <a:r>
              <a:rPr lang="ko-KR" altLang="en-US" sz="800" dirty="0">
                <a:latin typeface="+mn-ea"/>
              </a:rPr>
              <a:t> </a:t>
            </a:r>
            <a:r>
              <a:rPr lang="ko-KR" altLang="en-US" sz="800" dirty="0" err="1">
                <a:latin typeface="+mn-ea"/>
              </a:rPr>
              <a:t>안내드립니다</a:t>
            </a:r>
            <a:r>
              <a:rPr lang="en-US" altLang="ko-KR" sz="800" dirty="0">
                <a:latin typeface="+mn-ea"/>
              </a:rPr>
              <a:t>.</a:t>
            </a:r>
          </a:p>
          <a:p>
            <a:pPr indent="92075">
              <a:lnSpc>
                <a:spcPts val="1200"/>
              </a:lnSpc>
            </a:pPr>
            <a:r>
              <a:rPr lang="en-US" altLang="ko-KR" sz="800" dirty="0">
                <a:latin typeface="+mn-ea"/>
              </a:rPr>
              <a:t>(</a:t>
            </a:r>
            <a:r>
              <a:rPr lang="ko-KR" altLang="en-US" sz="800" dirty="0" err="1">
                <a:latin typeface="+mn-ea"/>
              </a:rPr>
              <a:t>합배송은</a:t>
            </a:r>
            <a:r>
              <a:rPr lang="ko-KR" altLang="en-US" sz="800" dirty="0">
                <a:latin typeface="+mn-ea"/>
              </a:rPr>
              <a:t> 불가능합니다</a:t>
            </a:r>
            <a:r>
              <a:rPr lang="en-US" altLang="ko-KR" sz="800" dirty="0">
                <a:latin typeface="+mn-ea"/>
              </a:rPr>
              <a:t>.)</a:t>
            </a:r>
          </a:p>
          <a:p>
            <a:pPr>
              <a:lnSpc>
                <a:spcPts val="1200"/>
              </a:lnSpc>
            </a:pPr>
            <a:endParaRPr lang="en-US" altLang="ko-KR" sz="800" dirty="0">
              <a:latin typeface="+mn-ea"/>
            </a:endParaRPr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endParaRPr lang="ko-KR" altLang="en-US" sz="800" dirty="0">
              <a:latin typeface="+mn-ea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603802"/>
              </p:ext>
            </p:extLst>
          </p:nvPr>
        </p:nvGraphicFramePr>
        <p:xfrm>
          <a:off x="9000565" y="44450"/>
          <a:ext cx="3152540" cy="338217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임직원샵</a:t>
                      </a:r>
                      <a:endParaRPr lang="en-US" altLang="ko-KR" sz="800" b="1" u="none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대표이미지 </a:t>
                      </a:r>
                      <a:r>
                        <a:rPr lang="en-US" altLang="ko-KR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링크없음</a:t>
                      </a:r>
                      <a:r>
                        <a:rPr lang="en-US" altLang="ko-KR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</a:t>
                      </a:r>
                      <a:r>
                        <a:rPr lang="ko-KR" altLang="en-US" sz="800" b="1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안내 툴팁</a:t>
                      </a:r>
                      <a:r>
                        <a:rPr lang="en-US" altLang="ko-KR" sz="800" b="1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아이콘 </a:t>
                      </a:r>
                      <a:endParaRPr lang="en-US" altLang="ko-KR" sz="800" b="1" u="none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임직원샵 이용안내 팝업 노출</a:t>
                      </a:r>
                      <a:endParaRPr lang="en-US" altLang="ko-KR" sz="800" b="0" u="none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임직원샵 제품목록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임직원샵 전용으로 설정된 제품을 임직원판매가로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정렬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정렬선택팝업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추천순 디폴트 </a:t>
                      </a:r>
                      <a:endParaRPr lang="en-US" altLang="ko-KR" sz="80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추천순</a:t>
                      </a:r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판매금액순</a:t>
                      </a:r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판매수량순</a:t>
                      </a:r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낮은가격순</a:t>
                      </a:r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높은가격순</a:t>
                      </a:r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최신순</a:t>
                      </a:r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리뷰많은순 중 택 </a:t>
                      </a:r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 </a:t>
                      </a: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필터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필터 팝업 노출</a:t>
                      </a:r>
                      <a:endParaRPr lang="en-US" altLang="ko-KR" sz="80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2-3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제품정보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 정의는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제품목록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검색에서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530596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임직원샵 이용안내 팝업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이용안내글 전문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팝업닫기 아이콘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팝업닫기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088443"/>
                  </a:ext>
                </a:extLst>
              </a:tr>
              <a:tr h="2705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none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931513"/>
                  </a:ext>
                </a:extLst>
              </a:tr>
            </a:tbl>
          </a:graphicData>
        </a:graphic>
      </p:graphicFrame>
      <p:sp>
        <p:nvSpPr>
          <p:cNvPr id="62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Page, Layer popup</a:t>
            </a:r>
            <a:endParaRPr lang="ko-KR" altLang="en-US" dirty="0"/>
          </a:p>
        </p:txBody>
      </p:sp>
      <p:cxnSp>
        <p:nvCxnSpPr>
          <p:cNvPr id="63" name="구부러진 연결선 62"/>
          <p:cNvCxnSpPr/>
          <p:nvPr/>
        </p:nvCxnSpPr>
        <p:spPr>
          <a:xfrm flipV="1">
            <a:off x="1661526" y="845673"/>
            <a:ext cx="3547015" cy="161540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5190677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930" y="58566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776301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90348" y="749309"/>
            <a:ext cx="3643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트</a:t>
            </a:r>
            <a:r>
              <a:rPr lang="ko-KR" altLang="en-US" sz="900" b="1" dirty="0" smtClean="0">
                <a:latin typeface="+mn-ea"/>
                <a:cs typeface="Pretendard Light" panose="02000403000000020004" pitchFamily="50" charset="-127"/>
              </a:rPr>
              <a:t> </a:t>
            </a:r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  쿠폰존    에디터    쇼케이스    </a:t>
            </a:r>
            <a:r>
              <a:rPr lang="en-US" altLang="ko-KR" sz="900" dirty="0" smtClean="0">
                <a:latin typeface="+mn-ea"/>
                <a:cs typeface="Pretendard Light" panose="02000403000000020004" pitchFamily="50" charset="-127"/>
              </a:rPr>
              <a:t>FOR ME    </a:t>
            </a:r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임직원샵  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3176740" y="1064366"/>
            <a:ext cx="6095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2858" y="59667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393260" y="5714364"/>
            <a:ext cx="528456" cy="1459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/>
              <a:t>임직원 전용</a:t>
            </a:r>
            <a:endParaRPr lang="ko-KR" altLang="en-US" sz="700" dirty="0"/>
          </a:p>
        </p:txBody>
      </p:sp>
      <p:sp>
        <p:nvSpPr>
          <p:cNvPr id="52" name="직사각형 51"/>
          <p:cNvSpPr/>
          <p:nvPr/>
        </p:nvSpPr>
        <p:spPr>
          <a:xfrm>
            <a:off x="3099351" y="3171262"/>
            <a:ext cx="392624" cy="161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3196428" y="3156606"/>
            <a:ext cx="7150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필터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374554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04138" y="452255"/>
            <a:ext cx="11737131" cy="124855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※ Alert Type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Alert / Validation Case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E1F6952-3DDA-4EF4-89E3-55A789965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512380"/>
              </p:ext>
            </p:extLst>
          </p:nvPr>
        </p:nvGraphicFramePr>
        <p:xfrm>
          <a:off x="204138" y="1772816"/>
          <a:ext cx="11759337" cy="2268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90936">
                  <a:extLst>
                    <a:ext uri="{9D8B030D-6E8A-4147-A177-3AD203B41FA5}">
                      <a16:colId xmlns:a16="http://schemas.microsoft.com/office/drawing/2014/main" val="1226300074"/>
                    </a:ext>
                  </a:extLst>
                </a:gridCol>
                <a:gridCol w="7589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32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16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2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56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390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000">
                <a:tc gridSpan="9">
                  <a:txBody>
                    <a:bodyPr/>
                    <a:lstStyle/>
                    <a:p>
                      <a:pPr algn="l" rtl="0" fontAlgn="ctr"/>
                      <a:r>
                        <a:rPr lang="en-US" sz="800" b="1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sz="800" b="1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_ </a:t>
                      </a:r>
                      <a:r>
                        <a:rPr lang="ko-KR" altLang="en-US" sz="800" b="1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제품관리</a:t>
                      </a:r>
                      <a:endParaRPr lang="en-US" sz="800" b="1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err="1">
                          <a:effectLst/>
                          <a:latin typeface="+mn-ea"/>
                          <a:ea typeface="+mn-ea"/>
                        </a:rPr>
                        <a:t>Page_ID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err="1">
                          <a:effectLst/>
                          <a:latin typeface="+mn-ea"/>
                          <a:ea typeface="+mn-ea"/>
                        </a:rPr>
                        <a:t>버튼명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case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device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실행 후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70472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549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16005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60962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rtl="0" fontAlgn="ctr"/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1770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ctr"/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08810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spc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0075"/>
                  </a:ext>
                </a:extLst>
              </a:tr>
            </a:tbl>
          </a:graphicData>
        </a:graphic>
      </p:graphicFrame>
      <p:grpSp>
        <p:nvGrpSpPr>
          <p:cNvPr id="25" name="Message Dialog" descr="&lt;SmartSettings&gt;&lt;SmartResize enabled=&quot;True&quot; minWidth=&quot;100&quot; minHeight=&quot;4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212077" y="539246"/>
            <a:ext cx="2417712" cy="1071712"/>
            <a:chOff x="600076" y="3516030"/>
            <a:chExt cx="4872718" cy="1071712"/>
          </a:xfrm>
        </p:grpSpPr>
        <p:sp>
          <p:nvSpPr>
            <p:cNvPr id="26" name="Window Frame"/>
            <p:cNvSpPr/>
            <p:nvPr/>
          </p:nvSpPr>
          <p:spPr>
            <a:xfrm>
              <a:off x="600076" y="3516030"/>
              <a:ext cx="4872718" cy="10717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Body" descr="&lt;Tags&gt;&lt;SMARTRESIZEANCHORS&gt;Absolute,Relative,Absolute,Absolute&lt;/SMARTRESIZEANCHORS&gt;&lt;/Tags&gt;"/>
            <p:cNvSpPr txBox="1"/>
            <p:nvPr/>
          </p:nvSpPr>
          <p:spPr>
            <a:xfrm>
              <a:off x="786038" y="3870525"/>
              <a:ext cx="4505100" cy="1601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>
                <a:lnSpc>
                  <a:spcPct val="130000"/>
                </a:lnSpc>
              </a:pPr>
              <a:r>
                <a:rPr lang="en-US" altLang="ko-KR" sz="9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Alert</a:t>
              </a:r>
              <a:endPara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Button" descr="&lt;Tags&gt;&lt;SMARTRESIZEANCHORS&gt;None,Absolute,None,Absolute&lt;/SMARTRESIZEANCHORS&gt;&lt;/Tags&gt;"/>
            <p:cNvSpPr/>
            <p:nvPr/>
          </p:nvSpPr>
          <p:spPr>
            <a:xfrm>
              <a:off x="4482348" y="4249151"/>
              <a:ext cx="768014" cy="228600"/>
            </a:xfrm>
            <a:prstGeom prst="rect">
              <a:avLst/>
            </a:prstGeom>
            <a:solidFill>
              <a:srgbClr val="0078D7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804365" y="531436"/>
            <a:ext cx="2417712" cy="1071712"/>
            <a:chOff x="3863752" y="548688"/>
            <a:chExt cx="2417712" cy="1071712"/>
          </a:xfrm>
        </p:grpSpPr>
        <p:sp>
          <p:nvSpPr>
            <p:cNvPr id="30" name="Window Frame"/>
            <p:cNvSpPr/>
            <p:nvPr/>
          </p:nvSpPr>
          <p:spPr>
            <a:xfrm>
              <a:off x="3863752" y="548688"/>
              <a:ext cx="2417712" cy="10717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Body" descr="&lt;Tags&gt;&lt;SMARTRESIZEANCHORS&gt;Absolute,Relative,Absolute,Absolute&lt;/SMARTRESIZEANCHORS&gt;&lt;/Tags&gt;"/>
            <p:cNvSpPr txBox="1"/>
            <p:nvPr/>
          </p:nvSpPr>
          <p:spPr>
            <a:xfrm>
              <a:off x="3956021" y="903183"/>
              <a:ext cx="2235310" cy="1601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>
                <a:lnSpc>
                  <a:spcPct val="130000"/>
                </a:lnSpc>
              </a:pPr>
              <a:r>
                <a:rPr lang="en-US" altLang="ko-KR" sz="9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Confirm</a:t>
              </a:r>
              <a:endPara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Button" descr="&lt;Tags&gt;&lt;SMARTRESIZEANCHORS&gt;None,Absolute,None,Absolute&lt;/SMARTRESIZEANCHORS&gt;&lt;/Tags&gt;"/>
            <p:cNvSpPr/>
            <p:nvPr/>
          </p:nvSpPr>
          <p:spPr>
            <a:xfrm>
              <a:off x="5790031" y="1276301"/>
              <a:ext cx="381068" cy="228600"/>
            </a:xfrm>
            <a:prstGeom prst="rect">
              <a:avLst/>
            </a:prstGeom>
            <a:solidFill>
              <a:srgbClr val="0078D7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Button" descr="&lt;Tags&gt;&lt;SMARTRESIZEANCHORS&gt;None,Absolute,None,Absolute&lt;/SMARTRESIZEANCHORS&gt;&lt;/Tags&gt;"/>
            <p:cNvSpPr/>
            <p:nvPr/>
          </p:nvSpPr>
          <p:spPr>
            <a:xfrm>
              <a:off x="5375920" y="1276301"/>
              <a:ext cx="381068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6396653" y="494669"/>
            <a:ext cx="87556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/>
              <a:t>※ Validation  </a:t>
            </a:r>
            <a:endParaRPr lang="ko-KR" altLang="en-US" sz="800" dirty="0"/>
          </a:p>
        </p:txBody>
      </p:sp>
      <p:grpSp>
        <p:nvGrpSpPr>
          <p:cNvPr id="34" name="그룹 33"/>
          <p:cNvGrpSpPr/>
          <p:nvPr/>
        </p:nvGrpSpPr>
        <p:grpSpPr>
          <a:xfrm>
            <a:off x="7674983" y="544479"/>
            <a:ext cx="1673998" cy="481611"/>
            <a:chOff x="6499544" y="899519"/>
            <a:chExt cx="1673998" cy="481611"/>
          </a:xfrm>
        </p:grpSpPr>
        <p:sp>
          <p:nvSpPr>
            <p:cNvPr id="35" name="Button">
              <a:extLst>
                <a:ext uri="{FF2B5EF4-FFF2-40B4-BE49-F238E27FC236}">
                  <a16:creationId xmlns:a16="http://schemas.microsoft.com/office/drawing/2014/main" id="{0B50D06C-82E3-4B5D-A60E-0FEAE2474059}"/>
                </a:ext>
              </a:extLst>
            </p:cNvPr>
            <p:cNvSpPr/>
            <p:nvPr/>
          </p:nvSpPr>
          <p:spPr>
            <a:xfrm>
              <a:off x="6558304" y="899519"/>
              <a:ext cx="1615238" cy="25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>
                <a:defRPr/>
              </a:pPr>
              <a:r>
                <a:rPr lang="ko-KR" altLang="en-US" sz="800" dirty="0" err="1">
                  <a:solidFill>
                    <a:schemeClr val="tx1"/>
                  </a:solidFill>
                </a:rPr>
                <a:t>입력문구</a:t>
              </a:r>
              <a:r>
                <a:rPr lang="ko-KR" altLang="en-US" sz="800" dirty="0">
                  <a:solidFill>
                    <a:schemeClr val="tx1"/>
                  </a:solidFill>
                </a:rPr>
                <a:t>      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499544" y="1165686"/>
              <a:ext cx="120417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 latinLnBrk="0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800" dirty="0">
                  <a:solidFill>
                    <a:srgbClr val="C00000"/>
                  </a:solidFill>
                  <a:latin typeface="맑은 고딕" pitchFamily="50" charset="-127"/>
                </a:rPr>
                <a:t>문구를 입력해 주세요</a:t>
              </a:r>
              <a:r>
                <a:rPr kumimoji="1" lang="en-US" altLang="ko-KR" sz="800" dirty="0">
                  <a:solidFill>
                    <a:srgbClr val="C00000"/>
                  </a:solidFill>
                  <a:latin typeface="맑은 고딕" pitchFamily="50" charset="-127"/>
                </a:rPr>
                <a:t>.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CEB2AE9-91DC-3E26-7801-BE9A6331C0CE}"/>
              </a:ext>
            </a:extLst>
          </p:cNvPr>
          <p:cNvSpPr txBox="1"/>
          <p:nvPr/>
        </p:nvSpPr>
        <p:spPr>
          <a:xfrm>
            <a:off x="4799856" y="3661386"/>
            <a:ext cx="2361841" cy="75885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0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b="0" dirty="0" smtClean="0"/>
              <a:t>업데이트필요</a:t>
            </a:r>
            <a:endParaRPr lang="en-US" altLang="ko-KR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59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9957405"/>
              </p:ext>
            </p:extLst>
          </p:nvPr>
        </p:nvGraphicFramePr>
        <p:xfrm>
          <a:off x="65314" y="410330"/>
          <a:ext cx="5996592" cy="6447489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5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8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 작성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8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3/20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미팅 후 피드백 반영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8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0.6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03.27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– 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미로그인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쇼핑로그 있음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없음 케이스 세분화 정의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8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0.61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03.28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포미 </a:t>
                      </a:r>
                      <a:r>
                        <a:rPr kumimoji="1"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추천항목별</a:t>
                      </a:r>
                      <a:r>
                        <a:rPr kumimoji="1"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노출 정의 업데이트 </a:t>
                      </a:r>
                      <a:r>
                        <a:rPr kumimoji="1"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kumimoji="1"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추천항목명</a:t>
                      </a:r>
                      <a:r>
                        <a:rPr kumimoji="1"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수정 및 </a:t>
                      </a:r>
                      <a:r>
                        <a:rPr kumimoji="1"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상세로직</a:t>
                      </a:r>
                      <a:r>
                        <a:rPr kumimoji="1"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데이터유무 추가</a:t>
                      </a:r>
                      <a:r>
                        <a:rPr kumimoji="1"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endParaRPr kumimoji="1" lang="en-US" altLang="ko-KR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8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03.29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버전 넘버링 기준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기획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사업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개발팀동료검토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0.7)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에 맞게 버전 변경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41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0.71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88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04.17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포미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로직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(4/8)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업데이트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포미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추천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설명문구 변경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(4-2)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공통 명칭으로 변경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판매가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할인가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) 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ID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추가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8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BC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05.20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추천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영역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기본제품이미지 상세 정의 추가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(4-8) 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정가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할인가 공통 표기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((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정가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할인가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00,000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00.000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변경사항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반영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임직원샵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–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이용안내 팝업 내 문구 삭제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*</a:t>
                      </a:r>
                      <a:r>
                        <a:rPr kumimoji="1" lang="ko-KR" altLang="en-US" sz="8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삭제 대상 페이지 일괄 삭제</a:t>
                      </a:r>
                      <a:endParaRPr kumimoji="0" lang="en-US" altLang="ko-KR" sz="800" b="0" i="1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8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8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8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08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08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08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08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08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08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08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08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708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708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10" name="제목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n>
                  <a:noFill/>
                </a:ln>
              </a:rPr>
              <a:t>Version History #1</a:t>
            </a:r>
            <a:endParaRPr lang="ko-KR" altLang="en-US">
              <a:ln>
                <a:noFill/>
              </a:ln>
            </a:endParaRPr>
          </a:p>
        </p:txBody>
      </p:sp>
      <p:graphicFrame>
        <p:nvGraphicFramePr>
          <p:cNvPr id="5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1769018"/>
              </p:ext>
            </p:extLst>
          </p:nvPr>
        </p:nvGraphicFramePr>
        <p:xfrm>
          <a:off x="6119815" y="410330"/>
          <a:ext cx="5996592" cy="6065820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60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메뉴구조도 </a:t>
            </a:r>
            <a:r>
              <a:rPr lang="en-US" altLang="ko-KR" dirty="0" smtClean="0"/>
              <a:t>(TO-BE)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776304" y="3903411"/>
          <a:ext cx="1260000" cy="8053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검색목록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33209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590929"/>
              </p:ext>
            </p:extLst>
          </p:nvPr>
        </p:nvGraphicFramePr>
        <p:xfrm>
          <a:off x="3125600" y="1124744"/>
          <a:ext cx="1260000" cy="12694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제품상세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상세정보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855640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리뷰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0,000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0268458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유의사항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7817154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410936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868073"/>
              </p:ext>
            </p:extLst>
          </p:nvPr>
        </p:nvGraphicFramePr>
        <p:xfrm>
          <a:off x="776304" y="1124744"/>
          <a:ext cx="1260000" cy="26618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탭</a:t>
                      </a:r>
                      <a:r>
                        <a:rPr lang="en-US" altLang="ko-KR" sz="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특가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550973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이벤트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304668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900" b="1" dirty="0" smtClean="0">
                          <a:solidFill>
                            <a:srgbClr val="0000FF"/>
                          </a:solidFill>
                        </a:rPr>
                        <a:t>랭킹 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67459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쿠폰존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5517500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에디터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84063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rgbClr val="0000FF"/>
                          </a:solidFill>
                        </a:rPr>
                        <a:t>쇼케이스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1828875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라이브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215069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rgbClr val="0000FF"/>
                          </a:solidFill>
                        </a:rPr>
                        <a:t>FOR</a:t>
                      </a:r>
                      <a:r>
                        <a:rPr lang="en-US" altLang="ko-KR" sz="900" b="1" baseline="0" dirty="0" smtClean="0">
                          <a:solidFill>
                            <a:srgbClr val="0000FF"/>
                          </a:solidFill>
                        </a:rPr>
                        <a:t> ME </a:t>
                      </a:r>
                      <a:endParaRPr lang="ko-KR" altLang="en-US" sz="9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680689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rgbClr val="0000FF"/>
                          </a:solidFill>
                        </a:rPr>
                        <a:t>임직원샵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793828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ABOUT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7758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9048328" y="1124744"/>
          <a:ext cx="1260000" cy="19656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회원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로그인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비밀번호찾기 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372867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간편회원가입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41093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strike="sng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비회원주문</a:t>
                      </a:r>
                      <a:r>
                        <a:rPr lang="en-US" altLang="ko-KR" sz="800" b="0" i="0" strike="sng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i="0" strike="sng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조회 </a:t>
                      </a:r>
                      <a:endParaRPr lang="en-US" altLang="ko-KR" sz="800" b="0" strike="sng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066405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회원가입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6191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일반가입 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간편가입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335966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4606282" y="1124744"/>
          <a:ext cx="1260000" cy="10373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장바구니</a:t>
                      </a:r>
                      <a:r>
                        <a:rPr lang="en-US" altLang="ko-KR" sz="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장바구니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75352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주문완료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85048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6086964" y="1124744"/>
          <a:ext cx="1260000" cy="24297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고객센터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공지사항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공지사항상세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0308299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FAQ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41093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1:1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상담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﹂1:1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상담 등록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8613489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﹂1:1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상담 목록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1108175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매장안내 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571909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창업안내 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584505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전자공고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366042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7567646" y="1124744"/>
          <a:ext cx="1260000" cy="5529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주문내역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주문배송내역 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356980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주문배송내역 상세  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247610"/>
                  </a:ext>
                </a:extLst>
              </a:tr>
              <a:tr h="258747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취소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교환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반품내역 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11490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취소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교환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반품내역 상세 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7464693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거래증빙서류확인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044214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나의활동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41093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리뷰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공병수거 내역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1628569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1:1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상담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제품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Q&amp;A </a:t>
                      </a:r>
                      <a:endParaRPr lang="ko-KR" altLang="en-US" sz="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3775318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찜한제품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나의혜택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896658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뷰티포인트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163587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쿠폰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05349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회원정보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712352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등급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혜택</a:t>
                      </a:r>
                      <a:r>
                        <a:rPr lang="ko-KR" altLang="en-US" sz="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309833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개인정보수정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71808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배송지관리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353777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원클릭결제카드관리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30494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피부정보관리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211434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마이샵 관리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226638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776304" y="4862356"/>
          <a:ext cx="1260000" cy="5732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카테고리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카테고리목록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776304" y="598340"/>
          <a:ext cx="1260000" cy="3412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홈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776304" y="5589240"/>
          <a:ext cx="1260000" cy="5732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en-US" altLang="ko-KR" sz="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LNB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전체메뉴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550973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776304" y="1108249"/>
            <a:ext cx="1260000" cy="808583"/>
          </a:xfrm>
          <a:prstGeom prst="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606282" y="1124744"/>
            <a:ext cx="1260000" cy="1037397"/>
          </a:xfrm>
          <a:prstGeom prst="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133716" y="1124744"/>
            <a:ext cx="1260000" cy="1269458"/>
          </a:xfrm>
          <a:prstGeom prst="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095080" y="1124744"/>
            <a:ext cx="1260000" cy="2429763"/>
          </a:xfrm>
          <a:prstGeom prst="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556939" y="1124744"/>
            <a:ext cx="1260000" cy="5529213"/>
          </a:xfrm>
          <a:prstGeom prst="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9055803" y="1124744"/>
            <a:ext cx="1260000" cy="1965641"/>
          </a:xfrm>
          <a:prstGeom prst="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776304" y="3889350"/>
            <a:ext cx="1260000" cy="819397"/>
          </a:xfrm>
          <a:prstGeom prst="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776304" y="4862356"/>
            <a:ext cx="1260000" cy="573275"/>
          </a:xfrm>
          <a:prstGeom prst="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776304" y="5590937"/>
            <a:ext cx="1260000" cy="573275"/>
          </a:xfrm>
          <a:prstGeom prst="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76304" y="2144406"/>
            <a:ext cx="1260000" cy="492614"/>
          </a:xfrm>
          <a:prstGeom prst="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776304" y="2862958"/>
            <a:ext cx="1260000" cy="227427"/>
          </a:xfrm>
          <a:prstGeom prst="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776304" y="3554506"/>
            <a:ext cx="1260000" cy="232061"/>
          </a:xfrm>
          <a:prstGeom prst="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76304" y="3093950"/>
            <a:ext cx="1260000" cy="222546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76304" y="2638716"/>
            <a:ext cx="1260000" cy="222546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76304" y="1925563"/>
            <a:ext cx="1260000" cy="222546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76304" y="3323713"/>
            <a:ext cx="1260000" cy="222546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75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/>
          <p:cNvSpPr/>
          <p:nvPr/>
        </p:nvSpPr>
        <p:spPr>
          <a:xfrm>
            <a:off x="5210472" y="1413982"/>
            <a:ext cx="3000942" cy="4973836"/>
          </a:xfrm>
          <a:prstGeom prst="rect">
            <a:avLst/>
          </a:prstGeom>
          <a:solidFill>
            <a:schemeClr val="bg1">
              <a:lumMod val="75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랭킹 탭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IN_MO_HOM_01_07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58" y="818051"/>
            <a:ext cx="839235" cy="13662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790" y="764704"/>
            <a:ext cx="622595" cy="243314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777382" y="1353099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71978" y="1354192"/>
            <a:ext cx="3816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48449" y="5373965"/>
            <a:ext cx="339023" cy="35967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255791" y="5373965"/>
            <a:ext cx="339023" cy="35967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5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6035" y="529512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539" y="84153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735549"/>
              </p:ext>
            </p:extLst>
          </p:nvPr>
        </p:nvGraphicFramePr>
        <p:xfrm>
          <a:off x="9000565" y="44450"/>
          <a:ext cx="3152540" cy="710150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랭킹 탭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실시간 베스트 상품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실시간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최근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시간 내 고객로그분석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(01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~05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시는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시간 내 미포함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배치 간격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시간 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조회일시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3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AM 7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고객로그 조회 대상구간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3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AM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09:00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~3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AM 07:00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1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i="1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베스트 로직은 다음페이지 참고</a:t>
                      </a:r>
                      <a:endParaRPr lang="en-US" altLang="ko-KR" sz="800" b="0" i="1" u="none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 탭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디폴트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- 1depth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스킨케어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메이크업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남성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헤어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바디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펫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기획세트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미용용품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해당 카테고리의 베스트제품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좌우 스크롤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스크롤다운시 상단 탭 고정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(1-2)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1-3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베스트 정렬 선택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실시간 디폴트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실시간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7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30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중 택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베스트정렬선택팝업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1-4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실시간 갱신 정보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노출방식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8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분전 갱신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┖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계산법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aseline="0" dirty="0" smtClean="0"/>
                        <a:t>현시간</a:t>
                      </a:r>
                      <a:r>
                        <a:rPr lang="en-US" altLang="ko-KR" sz="800" baseline="0" dirty="0" smtClean="0"/>
                        <a:t>(09:08) 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– </a:t>
                      </a:r>
                      <a:r>
                        <a:rPr lang="ko-KR" altLang="en-US" sz="800" baseline="0" dirty="0" smtClean="0"/>
                        <a:t>최종배치시간</a:t>
                      </a:r>
                      <a:r>
                        <a:rPr lang="en-US" altLang="ko-KR" sz="800" baseline="0" dirty="0" smtClean="0"/>
                        <a:t>(09:00)</a:t>
                      </a:r>
                      <a:r>
                        <a:rPr lang="ko-KR" altLang="en-US" sz="800" baseline="0" dirty="0" smtClean="0"/>
                        <a:t> </a:t>
                      </a:r>
                      <a:endParaRPr lang="en-US" altLang="ko-KR" sz="8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┖ 09:00:01~09:01:59 : ‘1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분전 갱신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으로 노출</a:t>
                      </a:r>
                      <a:endParaRPr lang="en-US" altLang="ko-KR" sz="8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i="1" baseline="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altLang="ko-KR" sz="800" b="1" baseline="0" dirty="0" smtClean="0"/>
                        <a:t>1-5 </a:t>
                      </a:r>
                      <a:r>
                        <a:rPr lang="ko-KR" altLang="en-US" sz="800" b="1" baseline="0" dirty="0" smtClean="0"/>
                        <a:t>베스트 툴팁 아이콘 </a:t>
                      </a:r>
                      <a:endParaRPr lang="en-US" altLang="ko-KR" sz="800" b="1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 smtClean="0"/>
                        <a:t> - </a:t>
                      </a:r>
                      <a:r>
                        <a:rPr lang="ko-KR" altLang="en-US" sz="800" baseline="0" dirty="0" smtClean="0"/>
                        <a:t>탭시 안내 팝업 노출</a:t>
                      </a:r>
                      <a:endParaRPr lang="en-US" altLang="ko-KR" sz="800" baseline="0" dirty="0" smtClean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플로팅 메뉴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하단메뉴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이전페이지이동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최근본제품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하단메뉴 미노출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이전페이지이동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맨위로이동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최근본제품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이전페이지이동 아이콘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이전페이지로 이동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최근본제품 아이콘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쇼핑로그팝업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2-3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맨위로이동 아이콘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페이지의 최상단으로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088443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베스트 목록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실시간 베스트 상품을 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제품정보 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 이미지 영역에 순위 뱃지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(3-1)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상세정의는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제품목록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 설계서 내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제품목록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713909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1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i="1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탭명 </a:t>
                      </a:r>
                      <a:r>
                        <a:rPr lang="en-US" altLang="ko-KR" sz="800" b="0" i="1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: ‘</a:t>
                      </a:r>
                      <a:r>
                        <a:rPr lang="ko-KR" altLang="en-US" sz="800" b="0" i="1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랭킹</a:t>
                      </a:r>
                      <a:r>
                        <a:rPr lang="en-US" altLang="ko-KR" sz="800" b="0" i="1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800" b="0" i="1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으로 변경 </a:t>
                      </a:r>
                      <a:r>
                        <a:rPr lang="en-US" altLang="ko-KR" sz="800" b="0" i="1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(3/20)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1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i="1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조회기준 </a:t>
                      </a:r>
                      <a:r>
                        <a:rPr lang="en-US" altLang="ko-KR" sz="800" b="0" i="1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: 1</a:t>
                      </a:r>
                      <a:r>
                        <a:rPr lang="ko-KR" altLang="en-US" sz="800" b="0" i="1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주일</a:t>
                      </a:r>
                      <a:r>
                        <a:rPr lang="en-US" altLang="ko-KR" sz="800" b="0" i="1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 b="0" i="1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한달 삭제 </a:t>
                      </a:r>
                      <a:r>
                        <a:rPr lang="en-US" altLang="ko-KR" sz="800" b="0" i="1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(3/20)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063522"/>
                  </a:ext>
                </a:extLst>
              </a:tr>
              <a:tr h="24616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다음페이지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766393"/>
                  </a:ext>
                </a:extLst>
              </a:tr>
            </a:tbl>
          </a:graphicData>
        </a:graphic>
      </p:graphicFrame>
      <p:cxnSp>
        <p:nvCxnSpPr>
          <p:cNvPr id="36" name="직선 연결선 35"/>
          <p:cNvCxnSpPr/>
          <p:nvPr/>
        </p:nvCxnSpPr>
        <p:spPr>
          <a:xfrm>
            <a:off x="777382" y="5949280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372834" y="5445586"/>
            <a:ext cx="339023" cy="35967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8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075" y="53667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4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7436" y="53667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43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7680176" y="5445586"/>
            <a:ext cx="339023" cy="35967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4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7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7680176" y="4832757"/>
            <a:ext cx="339023" cy="35967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8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420" y="472513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420" y="53667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39416" y="1068920"/>
            <a:ext cx="30283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이벤트   특가      </a:t>
            </a:r>
            <a:r>
              <a:rPr lang="ko-KR" altLang="en-US" sz="900" b="1" dirty="0" smtClean="0">
                <a:latin typeface="+mn-ea"/>
                <a:cs typeface="Pretendard Light" panose="02000403000000020004" pitchFamily="50" charset="-127"/>
              </a:rPr>
              <a:t>랭킹 </a:t>
            </a:r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  쿠폰존    에디터    쇼케이스  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07592" y="5955770"/>
            <a:ext cx="2971683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252339" y="764704"/>
            <a:ext cx="31037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이벤트   특가    </a:t>
            </a:r>
            <a:r>
              <a:rPr lang="ko-KR" altLang="en-US" sz="900" b="1" dirty="0" smtClean="0">
                <a:latin typeface="+mn-ea"/>
                <a:cs typeface="Pretendard Light" panose="02000403000000020004" pitchFamily="50" charset="-127"/>
              </a:rPr>
              <a:t>베스트 </a:t>
            </a:r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  쿠폰존    에디터    쇼케이스  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pic>
        <p:nvPicPr>
          <p:cNvPr id="56" name="Picture 2" descr="Finger, gesture, hand, scroll, swipe, u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346558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2472" y="111978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6146367" y="1052736"/>
            <a:ext cx="4753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5201444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279904" y="1140613"/>
            <a:ext cx="3127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+mn-ea"/>
                <a:cs typeface="Pretendard Light" panose="02000403000000020004" pitchFamily="50" charset="-127"/>
              </a:rPr>
              <a:t>전체</a:t>
            </a:r>
            <a:r>
              <a:rPr lang="ko-KR" altLang="en-US" sz="800" dirty="0" smtClean="0">
                <a:latin typeface="+mn-ea"/>
                <a:cs typeface="Pretendard Light" panose="02000403000000020004" pitchFamily="50" charset="-127"/>
              </a:rPr>
              <a:t>     스킨케어    메이크업    남성     헤어</a:t>
            </a:r>
            <a:r>
              <a:rPr lang="en-US" altLang="ko-KR" sz="800" dirty="0" smtClean="0">
                <a:latin typeface="+mn-ea"/>
                <a:cs typeface="Pretendard Light" panose="02000403000000020004" pitchFamily="50" charset="-127"/>
              </a:rPr>
              <a:t>/</a:t>
            </a:r>
            <a:r>
              <a:rPr lang="ko-KR" altLang="en-US" sz="800" dirty="0" smtClean="0">
                <a:latin typeface="+mn-ea"/>
                <a:cs typeface="Pretendard Light" panose="02000403000000020004" pitchFamily="50" charset="-127"/>
              </a:rPr>
              <a:t>바디</a:t>
            </a:r>
            <a:r>
              <a:rPr lang="en-US" altLang="ko-KR" sz="800" dirty="0" smtClean="0">
                <a:latin typeface="+mn-ea"/>
                <a:cs typeface="Pretendard Light" panose="02000403000000020004" pitchFamily="50" charset="-127"/>
              </a:rPr>
              <a:t>/</a:t>
            </a:r>
            <a:r>
              <a:rPr lang="ko-KR" altLang="en-US" sz="800" dirty="0" smtClean="0">
                <a:latin typeface="+mn-ea"/>
                <a:cs typeface="Pretendard Light" panose="02000403000000020004" pitchFamily="50" charset="-127"/>
              </a:rPr>
              <a:t>펫    기획상</a:t>
            </a:r>
            <a:endParaRPr lang="ko-KR" altLang="en-US" sz="800" dirty="0">
              <a:latin typeface="+mn-ea"/>
              <a:cs typeface="Pretendard Light" panose="02000403000000020004" pitchFamily="50" charset="-127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5201444" y="141277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215806" y="1140613"/>
            <a:ext cx="140268" cy="212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863580" y="1419140"/>
            <a:ext cx="3127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+mn-ea"/>
                <a:cs typeface="Pretendard Light" panose="02000403000000020004" pitchFamily="50" charset="-127"/>
              </a:rPr>
              <a:t>전체</a:t>
            </a:r>
            <a:r>
              <a:rPr lang="ko-KR" altLang="en-US" sz="800" dirty="0" smtClean="0">
                <a:latin typeface="+mn-ea"/>
                <a:cs typeface="Pretendard Light" panose="02000403000000020004" pitchFamily="50" charset="-127"/>
              </a:rPr>
              <a:t>     스킨케어    메이크업    남성     헤어</a:t>
            </a:r>
            <a:r>
              <a:rPr lang="en-US" altLang="ko-KR" sz="800" dirty="0" smtClean="0">
                <a:latin typeface="+mn-ea"/>
                <a:cs typeface="Pretendard Light" panose="02000403000000020004" pitchFamily="50" charset="-127"/>
              </a:rPr>
              <a:t>/</a:t>
            </a:r>
            <a:r>
              <a:rPr lang="ko-KR" altLang="en-US" sz="800" dirty="0" smtClean="0">
                <a:latin typeface="+mn-ea"/>
                <a:cs typeface="Pretendard Light" panose="02000403000000020004" pitchFamily="50" charset="-127"/>
              </a:rPr>
              <a:t>바디</a:t>
            </a:r>
            <a:r>
              <a:rPr lang="en-US" altLang="ko-KR" sz="800" dirty="0" smtClean="0">
                <a:latin typeface="+mn-ea"/>
                <a:cs typeface="Pretendard Light" panose="02000403000000020004" pitchFamily="50" charset="-127"/>
              </a:rPr>
              <a:t>/</a:t>
            </a:r>
            <a:r>
              <a:rPr lang="ko-KR" altLang="en-US" sz="800" dirty="0" smtClean="0">
                <a:latin typeface="+mn-ea"/>
                <a:cs typeface="Pretendard Light" panose="02000403000000020004" pitchFamily="50" charset="-127"/>
              </a:rPr>
              <a:t>펫    기획상</a:t>
            </a:r>
            <a:endParaRPr lang="ko-KR" altLang="en-US" sz="800" dirty="0">
              <a:latin typeface="+mn-ea"/>
              <a:cs typeface="Pretendard Light" panose="02000403000000020004" pitchFamily="50" charset="-127"/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785120" y="1691303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917259" y="1691303"/>
            <a:ext cx="2583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3799482" y="1419140"/>
            <a:ext cx="140268" cy="212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72F8CA-E110-47CC-B068-14EEC43753E6}"/>
              </a:ext>
            </a:extLst>
          </p:cNvPr>
          <p:cNvSpPr txBox="1"/>
          <p:nvPr/>
        </p:nvSpPr>
        <p:spPr>
          <a:xfrm>
            <a:off x="2640015" y="1838076"/>
            <a:ext cx="8898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분전 갱신 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7" name="Info">
            <a:extLst>
              <a:ext uri="{FF2B5EF4-FFF2-40B4-BE49-F238E27FC236}">
                <a16:creationId xmlns:a16="http://schemas.microsoft.com/office/drawing/2014/main" id="{AB966A32-BE6F-48CB-8A54-CD2034C6D48A}"/>
              </a:ext>
            </a:extLst>
          </p:cNvPr>
          <p:cNvSpPr>
            <a:spLocks noEditPoints="1"/>
          </p:cNvSpPr>
          <p:nvPr/>
        </p:nvSpPr>
        <p:spPr bwMode="auto">
          <a:xfrm>
            <a:off x="3480504" y="1863148"/>
            <a:ext cx="148283" cy="148283"/>
          </a:xfrm>
          <a:custGeom>
            <a:avLst/>
            <a:gdLst>
              <a:gd name="T0" fmla="*/ 333 w 666"/>
              <a:gd name="T1" fmla="*/ 0 h 667"/>
              <a:gd name="T2" fmla="*/ 0 w 666"/>
              <a:gd name="T3" fmla="*/ 333 h 667"/>
              <a:gd name="T4" fmla="*/ 333 w 666"/>
              <a:gd name="T5" fmla="*/ 667 h 667"/>
              <a:gd name="T6" fmla="*/ 666 w 666"/>
              <a:gd name="T7" fmla="*/ 333 h 667"/>
              <a:gd name="T8" fmla="*/ 333 w 666"/>
              <a:gd name="T9" fmla="*/ 0 h 667"/>
              <a:gd name="T10" fmla="*/ 333 w 666"/>
              <a:gd name="T11" fmla="*/ 27 h 667"/>
              <a:gd name="T12" fmla="*/ 640 w 666"/>
              <a:gd name="T13" fmla="*/ 333 h 667"/>
              <a:gd name="T14" fmla="*/ 333 w 666"/>
              <a:gd name="T15" fmla="*/ 640 h 667"/>
              <a:gd name="T16" fmla="*/ 26 w 666"/>
              <a:gd name="T17" fmla="*/ 333 h 667"/>
              <a:gd name="T18" fmla="*/ 333 w 666"/>
              <a:gd name="T19" fmla="*/ 27 h 667"/>
              <a:gd name="T20" fmla="*/ 317 w 666"/>
              <a:gd name="T21" fmla="*/ 172 h 667"/>
              <a:gd name="T22" fmla="*/ 312 w 666"/>
              <a:gd name="T23" fmla="*/ 177 h 667"/>
              <a:gd name="T24" fmla="*/ 312 w 666"/>
              <a:gd name="T25" fmla="*/ 212 h 667"/>
              <a:gd name="T26" fmla="*/ 317 w 666"/>
              <a:gd name="T27" fmla="*/ 217 h 667"/>
              <a:gd name="T28" fmla="*/ 349 w 666"/>
              <a:gd name="T29" fmla="*/ 217 h 667"/>
              <a:gd name="T30" fmla="*/ 354 w 666"/>
              <a:gd name="T31" fmla="*/ 212 h 667"/>
              <a:gd name="T32" fmla="*/ 354 w 666"/>
              <a:gd name="T33" fmla="*/ 177 h 667"/>
              <a:gd name="T34" fmla="*/ 349 w 666"/>
              <a:gd name="T35" fmla="*/ 172 h 667"/>
              <a:gd name="T36" fmla="*/ 317 w 666"/>
              <a:gd name="T37" fmla="*/ 172 h 667"/>
              <a:gd name="T38" fmla="*/ 318 w 666"/>
              <a:gd name="T39" fmla="*/ 268 h 667"/>
              <a:gd name="T40" fmla="*/ 313 w 666"/>
              <a:gd name="T41" fmla="*/ 273 h 667"/>
              <a:gd name="T42" fmla="*/ 313 w 666"/>
              <a:gd name="T43" fmla="*/ 492 h 667"/>
              <a:gd name="T44" fmla="*/ 318 w 666"/>
              <a:gd name="T45" fmla="*/ 497 h 667"/>
              <a:gd name="T46" fmla="*/ 348 w 666"/>
              <a:gd name="T47" fmla="*/ 497 h 667"/>
              <a:gd name="T48" fmla="*/ 353 w 666"/>
              <a:gd name="T49" fmla="*/ 492 h 667"/>
              <a:gd name="T50" fmla="*/ 353 w 666"/>
              <a:gd name="T51" fmla="*/ 273 h 667"/>
              <a:gd name="T52" fmla="*/ 348 w 666"/>
              <a:gd name="T53" fmla="*/ 268 h 667"/>
              <a:gd name="T54" fmla="*/ 318 w 666"/>
              <a:gd name="T55" fmla="*/ 268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66" h="667">
                <a:moveTo>
                  <a:pt x="333" y="0"/>
                </a:moveTo>
                <a:cubicBezTo>
                  <a:pt x="149" y="0"/>
                  <a:pt x="0" y="149"/>
                  <a:pt x="0" y="333"/>
                </a:cubicBezTo>
                <a:cubicBezTo>
                  <a:pt x="0" y="517"/>
                  <a:pt x="149" y="667"/>
                  <a:pt x="333" y="667"/>
                </a:cubicBezTo>
                <a:cubicBezTo>
                  <a:pt x="517" y="667"/>
                  <a:pt x="666" y="517"/>
                  <a:pt x="666" y="333"/>
                </a:cubicBezTo>
                <a:cubicBezTo>
                  <a:pt x="666" y="149"/>
                  <a:pt x="517" y="0"/>
                  <a:pt x="333" y="0"/>
                </a:cubicBezTo>
                <a:close/>
                <a:moveTo>
                  <a:pt x="333" y="27"/>
                </a:moveTo>
                <a:cubicBezTo>
                  <a:pt x="502" y="27"/>
                  <a:pt x="640" y="164"/>
                  <a:pt x="640" y="333"/>
                </a:cubicBezTo>
                <a:cubicBezTo>
                  <a:pt x="640" y="503"/>
                  <a:pt x="502" y="640"/>
                  <a:pt x="333" y="640"/>
                </a:cubicBezTo>
                <a:cubicBezTo>
                  <a:pt x="163" y="640"/>
                  <a:pt x="26" y="503"/>
                  <a:pt x="26" y="333"/>
                </a:cubicBezTo>
                <a:cubicBezTo>
                  <a:pt x="26" y="164"/>
                  <a:pt x="163" y="27"/>
                  <a:pt x="333" y="27"/>
                </a:cubicBezTo>
                <a:close/>
                <a:moveTo>
                  <a:pt x="317" y="172"/>
                </a:moveTo>
                <a:cubicBezTo>
                  <a:pt x="314" y="172"/>
                  <a:pt x="312" y="174"/>
                  <a:pt x="312" y="177"/>
                </a:cubicBezTo>
                <a:lnTo>
                  <a:pt x="312" y="212"/>
                </a:lnTo>
                <a:cubicBezTo>
                  <a:pt x="312" y="215"/>
                  <a:pt x="314" y="217"/>
                  <a:pt x="317" y="217"/>
                </a:cubicBezTo>
                <a:lnTo>
                  <a:pt x="349" y="217"/>
                </a:lnTo>
                <a:cubicBezTo>
                  <a:pt x="352" y="217"/>
                  <a:pt x="354" y="215"/>
                  <a:pt x="354" y="212"/>
                </a:cubicBezTo>
                <a:lnTo>
                  <a:pt x="354" y="177"/>
                </a:lnTo>
                <a:cubicBezTo>
                  <a:pt x="354" y="174"/>
                  <a:pt x="352" y="172"/>
                  <a:pt x="349" y="172"/>
                </a:cubicBezTo>
                <a:lnTo>
                  <a:pt x="317" y="172"/>
                </a:lnTo>
                <a:close/>
                <a:moveTo>
                  <a:pt x="318" y="268"/>
                </a:moveTo>
                <a:cubicBezTo>
                  <a:pt x="315" y="268"/>
                  <a:pt x="313" y="270"/>
                  <a:pt x="313" y="273"/>
                </a:cubicBezTo>
                <a:lnTo>
                  <a:pt x="313" y="492"/>
                </a:lnTo>
                <a:cubicBezTo>
                  <a:pt x="313" y="495"/>
                  <a:pt x="315" y="497"/>
                  <a:pt x="318" y="497"/>
                </a:cubicBezTo>
                <a:lnTo>
                  <a:pt x="348" y="497"/>
                </a:lnTo>
                <a:cubicBezTo>
                  <a:pt x="351" y="497"/>
                  <a:pt x="353" y="495"/>
                  <a:pt x="353" y="492"/>
                </a:cubicBezTo>
                <a:lnTo>
                  <a:pt x="353" y="273"/>
                </a:lnTo>
                <a:cubicBezTo>
                  <a:pt x="353" y="270"/>
                  <a:pt x="351" y="268"/>
                  <a:pt x="348" y="268"/>
                </a:cubicBezTo>
                <a:lnTo>
                  <a:pt x="318" y="268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75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172F8CA-E110-47CC-B068-14EEC43753E6}"/>
              </a:ext>
            </a:extLst>
          </p:cNvPr>
          <p:cNvSpPr txBox="1"/>
          <p:nvPr/>
        </p:nvSpPr>
        <p:spPr>
          <a:xfrm>
            <a:off x="838512" y="1829567"/>
            <a:ext cx="129230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ko-KR" sz="800" strike="sngStrike" dirty="0" smtClean="0"/>
          </a:p>
        </p:txBody>
      </p:sp>
      <p:grpSp>
        <p:nvGrpSpPr>
          <p:cNvPr id="79" name="그룹 78"/>
          <p:cNvGrpSpPr/>
          <p:nvPr/>
        </p:nvGrpSpPr>
        <p:grpSpPr>
          <a:xfrm>
            <a:off x="882066" y="2099908"/>
            <a:ext cx="1330178" cy="2927654"/>
            <a:chOff x="6734480" y="1025425"/>
            <a:chExt cx="1330178" cy="2927654"/>
          </a:xfrm>
        </p:grpSpPr>
        <p:grpSp>
          <p:nvGrpSpPr>
            <p:cNvPr id="80" name="그룹 79"/>
            <p:cNvGrpSpPr/>
            <p:nvPr/>
          </p:nvGrpSpPr>
          <p:grpSpPr>
            <a:xfrm>
              <a:off x="6734480" y="2698708"/>
              <a:ext cx="1330178" cy="1254371"/>
              <a:chOff x="6753967" y="2698708"/>
              <a:chExt cx="1330178" cy="1254371"/>
            </a:xfrm>
          </p:grpSpPr>
          <p:pic>
            <p:nvPicPr>
              <p:cNvPr id="85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5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579717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86" name="그룹 85"/>
              <p:cNvGrpSpPr/>
              <p:nvPr/>
            </p:nvGrpSpPr>
            <p:grpSpPr>
              <a:xfrm>
                <a:off x="6753967" y="2698708"/>
                <a:ext cx="1330178" cy="1254371"/>
                <a:chOff x="6636838" y="2671945"/>
                <a:chExt cx="1330178" cy="1254371"/>
              </a:xfrm>
            </p:grpSpPr>
            <p:pic>
              <p:nvPicPr>
                <p:cNvPr id="87" name="그림 86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76307" y="3729519"/>
                  <a:ext cx="779318" cy="196797"/>
                </a:xfrm>
                <a:prstGeom prst="rect">
                  <a:avLst/>
                </a:prstGeom>
              </p:spPr>
            </p:pic>
            <p:grpSp>
              <p:nvGrpSpPr>
                <p:cNvPr id="88" name="그룹 87"/>
                <p:cNvGrpSpPr/>
                <p:nvPr/>
              </p:nvGrpSpPr>
              <p:grpSpPr>
                <a:xfrm>
                  <a:off x="6636838" y="2671945"/>
                  <a:ext cx="1330178" cy="1051507"/>
                  <a:chOff x="6636838" y="2671945"/>
                  <a:chExt cx="1330178" cy="1051507"/>
                </a:xfrm>
              </p:grpSpPr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6705447" y="2671945"/>
                    <a:ext cx="1261569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altLang="ko-KR" sz="800" dirty="0"/>
                      <a:t>BEST | </a:t>
                    </a:r>
                    <a:r>
                      <a:rPr lang="ko-KR" altLang="en-US" sz="800" spc="-150" dirty="0"/>
                      <a:t>제품명은 최대 두 줄까지 노출되며 길어질 시 말줄임 처리</a:t>
                    </a:r>
                    <a:r>
                      <a:rPr lang="en-US" altLang="ko-KR" sz="800" spc="-150" dirty="0"/>
                      <a:t>…</a:t>
                    </a:r>
                    <a:endParaRPr lang="ko-KR" altLang="en-US" sz="800" spc="-15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6636838" y="2914462"/>
                    <a:ext cx="102303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b="1" dirty="0" smtClean="0"/>
                      <a:t>37,000</a:t>
                    </a:r>
                    <a:r>
                      <a:rPr lang="ko-KR" altLang="en-US" sz="1000" b="1" dirty="0" smtClean="0"/>
                      <a:t>원</a:t>
                    </a:r>
                    <a:r>
                      <a:rPr lang="en-US" altLang="ko-KR" sz="800" dirty="0" smtClean="0"/>
                      <a:t> </a:t>
                    </a:r>
                    <a:r>
                      <a:rPr lang="en-US" altLang="ko-KR" sz="800" dirty="0" smtClean="0">
                        <a:solidFill>
                          <a:srgbClr val="FF0000"/>
                        </a:solidFill>
                      </a:rPr>
                      <a:t>~30%</a:t>
                    </a:r>
                    <a:endParaRPr lang="ko-KR" altLang="en-US" sz="7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6761375" y="3523397"/>
                    <a:ext cx="569387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4.9(+999)</a:t>
                    </a:r>
                    <a:endParaRPr lang="ko-KR" alt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92" name="직사각형 91"/>
                  <p:cNvSpPr/>
                  <p:nvPr/>
                </p:nvSpPr>
                <p:spPr>
                  <a:xfrm>
                    <a:off x="6721124" y="3250818"/>
                    <a:ext cx="313482" cy="124498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1+1</a:t>
                    </a:r>
                    <a:endParaRPr lang="ko-KR" alt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93" name="직사각형 92"/>
                  <p:cNvSpPr/>
                  <p:nvPr/>
                </p:nvSpPr>
                <p:spPr>
                  <a:xfrm>
                    <a:off x="7067782" y="3250818"/>
                    <a:ext cx="458968" cy="12449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700" dirty="0" smtClean="0"/>
                      <a:t>LIVE </a:t>
                    </a:r>
                    <a:r>
                      <a:rPr lang="ko-KR" altLang="en-US" sz="700" dirty="0" smtClean="0"/>
                      <a:t>전용</a:t>
                    </a:r>
                    <a:endParaRPr lang="ko-KR" altLang="en-US" sz="700" dirty="0"/>
                  </a:p>
                </p:txBody>
              </p:sp>
              <p:sp>
                <p:nvSpPr>
                  <p:cNvPr id="94" name="직사각형 93"/>
                  <p:cNvSpPr/>
                  <p:nvPr/>
                </p:nvSpPr>
                <p:spPr>
                  <a:xfrm>
                    <a:off x="6721124" y="3397834"/>
                    <a:ext cx="671976" cy="12449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ko-KR" altLang="en-US" sz="700" dirty="0" smtClean="0"/>
                      <a:t>뷰티포인트 전용</a:t>
                    </a:r>
                    <a:endParaRPr lang="ko-KR" altLang="en-US" sz="700" dirty="0"/>
                  </a:p>
                </p:txBody>
              </p:sp>
              <p:sp>
                <p:nvSpPr>
                  <p:cNvPr id="95" name="직사각형 94"/>
                  <p:cNvSpPr/>
                  <p:nvPr/>
                </p:nvSpPr>
                <p:spPr>
                  <a:xfrm>
                    <a:off x="6642034" y="3057870"/>
                    <a:ext cx="542136" cy="20005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700" strike="sngStrike" dirty="0" smtClean="0">
                        <a:solidFill>
                          <a:prstClr val="white">
                            <a:lumMod val="65000"/>
                          </a:prstClr>
                        </a:solidFill>
                      </a:rPr>
                      <a:t>53,000</a:t>
                    </a:r>
                    <a:r>
                      <a:rPr lang="ko-KR" altLang="en-US" sz="700" strike="sngStrike" dirty="0" smtClean="0">
                        <a:solidFill>
                          <a:prstClr val="white">
                            <a:lumMod val="65000"/>
                          </a:prstClr>
                        </a:solidFill>
                      </a:rPr>
                      <a:t>원</a:t>
                    </a:r>
                    <a:endParaRPr lang="ko-KR" altLang="en-US" sz="1600" dirty="0"/>
                  </a:p>
                </p:txBody>
              </p:sp>
            </p:grpSp>
          </p:grpSp>
        </p:grpSp>
        <p:grpSp>
          <p:nvGrpSpPr>
            <p:cNvPr id="81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5923" y="1025425"/>
              <a:ext cx="1255911" cy="161711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82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1" name="직사각형 10"/>
          <p:cNvSpPr/>
          <p:nvPr/>
        </p:nvSpPr>
        <p:spPr>
          <a:xfrm>
            <a:off x="1964445" y="2101059"/>
            <a:ext cx="227171" cy="2301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grpSp>
        <p:nvGrpSpPr>
          <p:cNvPr id="96" name="그룹 95"/>
          <p:cNvGrpSpPr/>
          <p:nvPr/>
        </p:nvGrpSpPr>
        <p:grpSpPr>
          <a:xfrm>
            <a:off x="2292301" y="2099908"/>
            <a:ext cx="1330178" cy="2927654"/>
            <a:chOff x="6734480" y="1025425"/>
            <a:chExt cx="1330178" cy="2927654"/>
          </a:xfrm>
        </p:grpSpPr>
        <p:grpSp>
          <p:nvGrpSpPr>
            <p:cNvPr id="97" name="그룹 96"/>
            <p:cNvGrpSpPr/>
            <p:nvPr/>
          </p:nvGrpSpPr>
          <p:grpSpPr>
            <a:xfrm>
              <a:off x="6734480" y="2698708"/>
              <a:ext cx="1330178" cy="1254371"/>
              <a:chOff x="6753967" y="2698708"/>
              <a:chExt cx="1330178" cy="1254371"/>
            </a:xfrm>
          </p:grpSpPr>
          <p:pic>
            <p:nvPicPr>
              <p:cNvPr id="102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5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579717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3" name="그룹 102"/>
              <p:cNvGrpSpPr/>
              <p:nvPr/>
            </p:nvGrpSpPr>
            <p:grpSpPr>
              <a:xfrm>
                <a:off x="6753967" y="2698708"/>
                <a:ext cx="1330178" cy="1254371"/>
                <a:chOff x="6636838" y="2671945"/>
                <a:chExt cx="1330178" cy="1254371"/>
              </a:xfrm>
            </p:grpSpPr>
            <p:pic>
              <p:nvPicPr>
                <p:cNvPr id="104" name="그림 103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76307" y="3729519"/>
                  <a:ext cx="779318" cy="196797"/>
                </a:xfrm>
                <a:prstGeom prst="rect">
                  <a:avLst/>
                </a:prstGeom>
              </p:spPr>
            </p:pic>
            <p:grpSp>
              <p:nvGrpSpPr>
                <p:cNvPr id="105" name="그룹 104"/>
                <p:cNvGrpSpPr/>
                <p:nvPr/>
              </p:nvGrpSpPr>
              <p:grpSpPr>
                <a:xfrm>
                  <a:off x="6636838" y="2671945"/>
                  <a:ext cx="1330178" cy="1051507"/>
                  <a:chOff x="6636838" y="2671945"/>
                  <a:chExt cx="1330178" cy="1051507"/>
                </a:xfrm>
              </p:grpSpPr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6705447" y="2671945"/>
                    <a:ext cx="1261569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altLang="ko-KR" sz="800" dirty="0"/>
                      <a:t>BEST | </a:t>
                    </a:r>
                    <a:r>
                      <a:rPr lang="ko-KR" altLang="en-US" sz="800" spc="-150" dirty="0"/>
                      <a:t>제품명은 최대 두 줄까지 노출되며 길어질 시 말줄임 처리</a:t>
                    </a:r>
                    <a:r>
                      <a:rPr lang="en-US" altLang="ko-KR" sz="800" spc="-150" dirty="0"/>
                      <a:t>…</a:t>
                    </a:r>
                    <a:endParaRPr lang="ko-KR" altLang="en-US" sz="800" spc="-15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6636838" y="2914462"/>
                    <a:ext cx="102303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b="1" dirty="0"/>
                      <a:t>37,000</a:t>
                    </a:r>
                    <a:r>
                      <a:rPr lang="ko-KR" altLang="en-US" sz="1000" b="1" dirty="0"/>
                      <a:t>원</a:t>
                    </a:r>
                    <a:r>
                      <a:rPr lang="en-US" altLang="ko-KR" sz="800" dirty="0"/>
                      <a:t> </a:t>
                    </a:r>
                    <a:r>
                      <a:rPr lang="en-US" altLang="ko-KR" sz="800" dirty="0">
                        <a:solidFill>
                          <a:srgbClr val="FF0000"/>
                        </a:solidFill>
                      </a:rPr>
                      <a:t>~30%</a:t>
                    </a:r>
                    <a:endParaRPr lang="ko-KR" altLang="en-US" sz="7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6761375" y="3523397"/>
                    <a:ext cx="526106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4.9(353</a:t>
                    </a:r>
                    <a:r>
                      <a: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)</a:t>
                    </a:r>
                    <a:endParaRPr lang="ko-KR" alt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09" name="직사각형 108"/>
                  <p:cNvSpPr/>
                  <p:nvPr/>
                </p:nvSpPr>
                <p:spPr>
                  <a:xfrm>
                    <a:off x="6721124" y="3250818"/>
                    <a:ext cx="313482" cy="124498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1+1</a:t>
                    </a:r>
                    <a:endParaRPr lang="ko-KR" alt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10" name="직사각형 109"/>
                  <p:cNvSpPr/>
                  <p:nvPr/>
                </p:nvSpPr>
                <p:spPr>
                  <a:xfrm>
                    <a:off x="7067782" y="3250818"/>
                    <a:ext cx="458968" cy="12449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700" dirty="0" smtClean="0"/>
                      <a:t>LIVE </a:t>
                    </a:r>
                    <a:r>
                      <a:rPr lang="ko-KR" altLang="en-US" sz="700" dirty="0" smtClean="0"/>
                      <a:t>전용</a:t>
                    </a:r>
                    <a:endParaRPr lang="ko-KR" altLang="en-US" sz="700" dirty="0"/>
                  </a:p>
                </p:txBody>
              </p:sp>
              <p:sp>
                <p:nvSpPr>
                  <p:cNvPr id="111" name="직사각형 110"/>
                  <p:cNvSpPr/>
                  <p:nvPr/>
                </p:nvSpPr>
                <p:spPr>
                  <a:xfrm>
                    <a:off x="6721124" y="3397834"/>
                    <a:ext cx="671976" cy="12449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ko-KR" altLang="en-US" sz="700" dirty="0" smtClean="0"/>
                      <a:t>뷰티포인트 전용</a:t>
                    </a:r>
                    <a:endParaRPr lang="ko-KR" altLang="en-US" sz="700" dirty="0"/>
                  </a:p>
                </p:txBody>
              </p:sp>
              <p:sp>
                <p:nvSpPr>
                  <p:cNvPr id="112" name="직사각형 111"/>
                  <p:cNvSpPr/>
                  <p:nvPr/>
                </p:nvSpPr>
                <p:spPr>
                  <a:xfrm>
                    <a:off x="6642034" y="3057870"/>
                    <a:ext cx="542136" cy="20005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700" strike="sngStrike" dirty="0">
                        <a:solidFill>
                          <a:prstClr val="white">
                            <a:lumMod val="65000"/>
                          </a:prstClr>
                        </a:solidFill>
                      </a:rPr>
                      <a:t>53,000</a:t>
                    </a:r>
                    <a:r>
                      <a:rPr lang="ko-KR" altLang="en-US" sz="700" strike="sngStrike" dirty="0">
                        <a:solidFill>
                          <a:prstClr val="white">
                            <a:lumMod val="65000"/>
                          </a:prstClr>
                        </a:solidFill>
                      </a:rPr>
                      <a:t>원</a:t>
                    </a:r>
                    <a:endParaRPr lang="ko-KR" altLang="en-US" sz="1600" dirty="0"/>
                  </a:p>
                </p:txBody>
              </p:sp>
            </p:grpSp>
          </p:grpSp>
        </p:grpSp>
        <p:grpSp>
          <p:nvGrpSpPr>
            <p:cNvPr id="98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5923" y="1025425"/>
              <a:ext cx="1255911" cy="161711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99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0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1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13" name="직사각형 112"/>
          <p:cNvSpPr/>
          <p:nvPr/>
        </p:nvSpPr>
        <p:spPr>
          <a:xfrm>
            <a:off x="3367643" y="2101059"/>
            <a:ext cx="227171" cy="2301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11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388" y="138457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82" y="174161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750" y="174161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8" name="Info">
            <a:extLst>
              <a:ext uri="{FF2B5EF4-FFF2-40B4-BE49-F238E27FC236}">
                <a16:creationId xmlns:a16="http://schemas.microsoft.com/office/drawing/2014/main" id="{AB966A32-BE6F-48CB-8A54-CD2034C6D48A}"/>
              </a:ext>
            </a:extLst>
          </p:cNvPr>
          <p:cNvSpPr>
            <a:spLocks noEditPoints="1"/>
          </p:cNvSpPr>
          <p:nvPr/>
        </p:nvSpPr>
        <p:spPr bwMode="auto">
          <a:xfrm>
            <a:off x="4863691" y="1841158"/>
            <a:ext cx="148283" cy="148283"/>
          </a:xfrm>
          <a:custGeom>
            <a:avLst/>
            <a:gdLst>
              <a:gd name="T0" fmla="*/ 333 w 666"/>
              <a:gd name="T1" fmla="*/ 0 h 667"/>
              <a:gd name="T2" fmla="*/ 0 w 666"/>
              <a:gd name="T3" fmla="*/ 333 h 667"/>
              <a:gd name="T4" fmla="*/ 333 w 666"/>
              <a:gd name="T5" fmla="*/ 667 h 667"/>
              <a:gd name="T6" fmla="*/ 666 w 666"/>
              <a:gd name="T7" fmla="*/ 333 h 667"/>
              <a:gd name="T8" fmla="*/ 333 w 666"/>
              <a:gd name="T9" fmla="*/ 0 h 667"/>
              <a:gd name="T10" fmla="*/ 333 w 666"/>
              <a:gd name="T11" fmla="*/ 27 h 667"/>
              <a:gd name="T12" fmla="*/ 640 w 666"/>
              <a:gd name="T13" fmla="*/ 333 h 667"/>
              <a:gd name="T14" fmla="*/ 333 w 666"/>
              <a:gd name="T15" fmla="*/ 640 h 667"/>
              <a:gd name="T16" fmla="*/ 26 w 666"/>
              <a:gd name="T17" fmla="*/ 333 h 667"/>
              <a:gd name="T18" fmla="*/ 333 w 666"/>
              <a:gd name="T19" fmla="*/ 27 h 667"/>
              <a:gd name="T20" fmla="*/ 317 w 666"/>
              <a:gd name="T21" fmla="*/ 172 h 667"/>
              <a:gd name="T22" fmla="*/ 312 w 666"/>
              <a:gd name="T23" fmla="*/ 177 h 667"/>
              <a:gd name="T24" fmla="*/ 312 w 666"/>
              <a:gd name="T25" fmla="*/ 212 h 667"/>
              <a:gd name="T26" fmla="*/ 317 w 666"/>
              <a:gd name="T27" fmla="*/ 217 h 667"/>
              <a:gd name="T28" fmla="*/ 349 w 666"/>
              <a:gd name="T29" fmla="*/ 217 h 667"/>
              <a:gd name="T30" fmla="*/ 354 w 666"/>
              <a:gd name="T31" fmla="*/ 212 h 667"/>
              <a:gd name="T32" fmla="*/ 354 w 666"/>
              <a:gd name="T33" fmla="*/ 177 h 667"/>
              <a:gd name="T34" fmla="*/ 349 w 666"/>
              <a:gd name="T35" fmla="*/ 172 h 667"/>
              <a:gd name="T36" fmla="*/ 317 w 666"/>
              <a:gd name="T37" fmla="*/ 172 h 667"/>
              <a:gd name="T38" fmla="*/ 318 w 666"/>
              <a:gd name="T39" fmla="*/ 268 h 667"/>
              <a:gd name="T40" fmla="*/ 313 w 666"/>
              <a:gd name="T41" fmla="*/ 273 h 667"/>
              <a:gd name="T42" fmla="*/ 313 w 666"/>
              <a:gd name="T43" fmla="*/ 492 h 667"/>
              <a:gd name="T44" fmla="*/ 318 w 666"/>
              <a:gd name="T45" fmla="*/ 497 h 667"/>
              <a:gd name="T46" fmla="*/ 348 w 666"/>
              <a:gd name="T47" fmla="*/ 497 h 667"/>
              <a:gd name="T48" fmla="*/ 353 w 666"/>
              <a:gd name="T49" fmla="*/ 492 h 667"/>
              <a:gd name="T50" fmla="*/ 353 w 666"/>
              <a:gd name="T51" fmla="*/ 273 h 667"/>
              <a:gd name="T52" fmla="*/ 348 w 666"/>
              <a:gd name="T53" fmla="*/ 268 h 667"/>
              <a:gd name="T54" fmla="*/ 318 w 666"/>
              <a:gd name="T55" fmla="*/ 268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66" h="667">
                <a:moveTo>
                  <a:pt x="333" y="0"/>
                </a:moveTo>
                <a:cubicBezTo>
                  <a:pt x="149" y="0"/>
                  <a:pt x="0" y="149"/>
                  <a:pt x="0" y="333"/>
                </a:cubicBezTo>
                <a:cubicBezTo>
                  <a:pt x="0" y="517"/>
                  <a:pt x="149" y="667"/>
                  <a:pt x="333" y="667"/>
                </a:cubicBezTo>
                <a:cubicBezTo>
                  <a:pt x="517" y="667"/>
                  <a:pt x="666" y="517"/>
                  <a:pt x="666" y="333"/>
                </a:cubicBezTo>
                <a:cubicBezTo>
                  <a:pt x="666" y="149"/>
                  <a:pt x="517" y="0"/>
                  <a:pt x="333" y="0"/>
                </a:cubicBezTo>
                <a:close/>
                <a:moveTo>
                  <a:pt x="333" y="27"/>
                </a:moveTo>
                <a:cubicBezTo>
                  <a:pt x="502" y="27"/>
                  <a:pt x="640" y="164"/>
                  <a:pt x="640" y="333"/>
                </a:cubicBezTo>
                <a:cubicBezTo>
                  <a:pt x="640" y="503"/>
                  <a:pt x="502" y="640"/>
                  <a:pt x="333" y="640"/>
                </a:cubicBezTo>
                <a:cubicBezTo>
                  <a:pt x="163" y="640"/>
                  <a:pt x="26" y="503"/>
                  <a:pt x="26" y="333"/>
                </a:cubicBezTo>
                <a:cubicBezTo>
                  <a:pt x="26" y="164"/>
                  <a:pt x="163" y="27"/>
                  <a:pt x="333" y="27"/>
                </a:cubicBezTo>
                <a:close/>
                <a:moveTo>
                  <a:pt x="317" y="172"/>
                </a:moveTo>
                <a:cubicBezTo>
                  <a:pt x="314" y="172"/>
                  <a:pt x="312" y="174"/>
                  <a:pt x="312" y="177"/>
                </a:cubicBezTo>
                <a:lnTo>
                  <a:pt x="312" y="212"/>
                </a:lnTo>
                <a:cubicBezTo>
                  <a:pt x="312" y="215"/>
                  <a:pt x="314" y="217"/>
                  <a:pt x="317" y="217"/>
                </a:cubicBezTo>
                <a:lnTo>
                  <a:pt x="349" y="217"/>
                </a:lnTo>
                <a:cubicBezTo>
                  <a:pt x="352" y="217"/>
                  <a:pt x="354" y="215"/>
                  <a:pt x="354" y="212"/>
                </a:cubicBezTo>
                <a:lnTo>
                  <a:pt x="354" y="177"/>
                </a:lnTo>
                <a:cubicBezTo>
                  <a:pt x="354" y="174"/>
                  <a:pt x="352" y="172"/>
                  <a:pt x="349" y="172"/>
                </a:cubicBezTo>
                <a:lnTo>
                  <a:pt x="317" y="172"/>
                </a:lnTo>
                <a:close/>
                <a:moveTo>
                  <a:pt x="318" y="268"/>
                </a:moveTo>
                <a:cubicBezTo>
                  <a:pt x="315" y="268"/>
                  <a:pt x="313" y="270"/>
                  <a:pt x="313" y="273"/>
                </a:cubicBezTo>
                <a:lnTo>
                  <a:pt x="313" y="492"/>
                </a:lnTo>
                <a:cubicBezTo>
                  <a:pt x="313" y="495"/>
                  <a:pt x="315" y="497"/>
                  <a:pt x="318" y="497"/>
                </a:cubicBezTo>
                <a:lnTo>
                  <a:pt x="348" y="497"/>
                </a:lnTo>
                <a:cubicBezTo>
                  <a:pt x="351" y="497"/>
                  <a:pt x="353" y="495"/>
                  <a:pt x="353" y="492"/>
                </a:cubicBezTo>
                <a:lnTo>
                  <a:pt x="353" y="273"/>
                </a:lnTo>
                <a:cubicBezTo>
                  <a:pt x="353" y="270"/>
                  <a:pt x="351" y="268"/>
                  <a:pt x="348" y="268"/>
                </a:cubicBezTo>
                <a:lnTo>
                  <a:pt x="318" y="268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75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3841637" y="2011431"/>
            <a:ext cx="1268632" cy="425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000"/>
              </a:lnSpc>
            </a:pPr>
            <a:r>
              <a:rPr lang="ko-KR" altLang="en-US" sz="700" dirty="0" smtClean="0">
                <a:solidFill>
                  <a:schemeClr val="tx1"/>
                </a:solidFill>
              </a:rPr>
              <a:t>판매실적과 조회수에 가중치를 반영한 순위입니다</a:t>
            </a:r>
            <a:r>
              <a:rPr lang="en-US" altLang="ko-KR" sz="700" dirty="0" smtClean="0">
                <a:solidFill>
                  <a:schemeClr val="tx1"/>
                </a:solidFill>
              </a:rPr>
              <a:t>. 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769" y="184961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1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36107" y="5160349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6632" y="166861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2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sp>
        <p:nvSpPr>
          <p:cNvPr id="11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82" y="247808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994" y="198884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136" y="475897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051" y="529512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348225" y="2105683"/>
            <a:ext cx="463137" cy="2213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대용량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00388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5270301" y="1419140"/>
            <a:ext cx="3127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+mn-ea"/>
                <a:cs typeface="Pretendard Light" panose="02000403000000020004" pitchFamily="50" charset="-127"/>
              </a:rPr>
              <a:t>전체</a:t>
            </a:r>
            <a:r>
              <a:rPr lang="ko-KR" altLang="en-US" sz="800" dirty="0" smtClean="0">
                <a:latin typeface="+mn-ea"/>
                <a:cs typeface="Pretendard Light" panose="02000403000000020004" pitchFamily="50" charset="-127"/>
              </a:rPr>
              <a:t>     스킨케어    메이크업    남성     </a:t>
            </a:r>
            <a:r>
              <a:rPr lang="ko-KR" altLang="en-US" sz="800" b="1" dirty="0" smtClean="0">
                <a:latin typeface="+mn-ea"/>
                <a:cs typeface="Pretendard Light" panose="02000403000000020004" pitchFamily="50" charset="-127"/>
              </a:rPr>
              <a:t>헤어</a:t>
            </a:r>
            <a:r>
              <a:rPr lang="en-US" altLang="ko-KR" sz="800" b="1" dirty="0" smtClean="0">
                <a:latin typeface="+mn-ea"/>
                <a:cs typeface="Pretendard Light" panose="02000403000000020004" pitchFamily="50" charset="-127"/>
              </a:rPr>
              <a:t>/</a:t>
            </a:r>
            <a:r>
              <a:rPr lang="ko-KR" altLang="en-US" sz="800" b="1" dirty="0" smtClean="0">
                <a:latin typeface="+mn-ea"/>
                <a:cs typeface="Pretendard Light" panose="02000403000000020004" pitchFamily="50" charset="-127"/>
              </a:rPr>
              <a:t>바디</a:t>
            </a:r>
            <a:r>
              <a:rPr lang="en-US" altLang="ko-KR" sz="800" b="1" dirty="0" smtClean="0">
                <a:latin typeface="+mn-ea"/>
                <a:cs typeface="Pretendard Light" panose="02000403000000020004" pitchFamily="50" charset="-127"/>
              </a:rPr>
              <a:t>/</a:t>
            </a:r>
            <a:r>
              <a:rPr lang="ko-KR" altLang="en-US" sz="800" b="1" dirty="0" smtClean="0">
                <a:latin typeface="+mn-ea"/>
                <a:cs typeface="Pretendard Light" panose="02000403000000020004" pitchFamily="50" charset="-127"/>
              </a:rPr>
              <a:t>펫</a:t>
            </a:r>
            <a:r>
              <a:rPr lang="ko-KR" altLang="en-US" sz="800" dirty="0" smtClean="0">
                <a:latin typeface="+mn-ea"/>
                <a:cs typeface="Pretendard Light" panose="02000403000000020004" pitchFamily="50" charset="-127"/>
              </a:rPr>
              <a:t>    기획상</a:t>
            </a:r>
            <a:endParaRPr lang="ko-KR" altLang="en-US" sz="8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206203" y="1428657"/>
            <a:ext cx="140268" cy="212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012774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771044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882066" y="3538369"/>
            <a:ext cx="1330178" cy="2927654"/>
            <a:chOff x="6734480" y="1025425"/>
            <a:chExt cx="1330178" cy="2927654"/>
          </a:xfrm>
        </p:grpSpPr>
        <p:grpSp>
          <p:nvGrpSpPr>
            <p:cNvPr id="33" name="그룹 32"/>
            <p:cNvGrpSpPr/>
            <p:nvPr/>
          </p:nvGrpSpPr>
          <p:grpSpPr>
            <a:xfrm>
              <a:off x="6734480" y="2698708"/>
              <a:ext cx="1330178" cy="1254371"/>
              <a:chOff x="6753967" y="2698708"/>
              <a:chExt cx="1330178" cy="1254371"/>
            </a:xfrm>
          </p:grpSpPr>
          <p:pic>
            <p:nvPicPr>
              <p:cNvPr id="38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579717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9" name="그룹 38"/>
              <p:cNvGrpSpPr/>
              <p:nvPr/>
            </p:nvGrpSpPr>
            <p:grpSpPr>
              <a:xfrm>
                <a:off x="6753967" y="2698708"/>
                <a:ext cx="1330178" cy="1254371"/>
                <a:chOff x="6636838" y="2671945"/>
                <a:chExt cx="1330178" cy="1254371"/>
              </a:xfrm>
            </p:grpSpPr>
            <p:pic>
              <p:nvPicPr>
                <p:cNvPr id="40" name="그림 3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76307" y="3729519"/>
                  <a:ext cx="779318" cy="196797"/>
                </a:xfrm>
                <a:prstGeom prst="rect">
                  <a:avLst/>
                </a:prstGeom>
              </p:spPr>
            </p:pic>
            <p:grpSp>
              <p:nvGrpSpPr>
                <p:cNvPr id="41" name="그룹 40"/>
                <p:cNvGrpSpPr/>
                <p:nvPr/>
              </p:nvGrpSpPr>
              <p:grpSpPr>
                <a:xfrm>
                  <a:off x="6636838" y="2671945"/>
                  <a:ext cx="1330178" cy="1051507"/>
                  <a:chOff x="6636838" y="2671945"/>
                  <a:chExt cx="1330178" cy="1051507"/>
                </a:xfrm>
              </p:grpSpPr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705447" y="2671945"/>
                    <a:ext cx="1261569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altLang="ko-KR" sz="800" dirty="0"/>
                      <a:t>BEST | </a:t>
                    </a:r>
                    <a:r>
                      <a:rPr lang="ko-KR" altLang="en-US" sz="800" spc="-150" dirty="0"/>
                      <a:t>제품명은 최대 두 줄까지 노출되며 길어질 시 말줄임 처리</a:t>
                    </a:r>
                    <a:r>
                      <a:rPr lang="en-US" altLang="ko-KR" sz="800" spc="-150" dirty="0"/>
                      <a:t>…</a:t>
                    </a:r>
                    <a:endParaRPr lang="ko-KR" altLang="en-US" sz="800" spc="-15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6636838" y="2914462"/>
                    <a:ext cx="102303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b="1" dirty="0" smtClean="0"/>
                      <a:t>37,000</a:t>
                    </a:r>
                    <a:r>
                      <a:rPr lang="ko-KR" altLang="en-US" sz="1000" b="1" dirty="0" smtClean="0"/>
                      <a:t>원</a:t>
                    </a:r>
                    <a:r>
                      <a:rPr lang="en-US" altLang="ko-KR" sz="800" dirty="0" smtClean="0"/>
                      <a:t> </a:t>
                    </a:r>
                    <a:r>
                      <a:rPr lang="en-US" altLang="ko-KR" sz="800" dirty="0" smtClean="0">
                        <a:solidFill>
                          <a:srgbClr val="FF0000"/>
                        </a:solidFill>
                      </a:rPr>
                      <a:t>~30%</a:t>
                    </a:r>
                    <a:endParaRPr lang="ko-KR" altLang="en-US" sz="7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761375" y="3523397"/>
                    <a:ext cx="569387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4.9(+999)</a:t>
                    </a:r>
                    <a:endParaRPr lang="ko-KR" alt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45" name="직사각형 44"/>
                  <p:cNvSpPr/>
                  <p:nvPr/>
                </p:nvSpPr>
                <p:spPr>
                  <a:xfrm>
                    <a:off x="6721124" y="3250818"/>
                    <a:ext cx="313482" cy="124498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1+1</a:t>
                    </a:r>
                    <a:endParaRPr lang="ko-KR" alt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46" name="직사각형 45"/>
                  <p:cNvSpPr/>
                  <p:nvPr/>
                </p:nvSpPr>
                <p:spPr>
                  <a:xfrm>
                    <a:off x="7067782" y="3250818"/>
                    <a:ext cx="458968" cy="12449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700" dirty="0" smtClean="0"/>
                      <a:t>LIVE </a:t>
                    </a:r>
                    <a:r>
                      <a:rPr lang="ko-KR" altLang="en-US" sz="700" dirty="0" smtClean="0"/>
                      <a:t>전용</a:t>
                    </a:r>
                    <a:endParaRPr lang="ko-KR" altLang="en-US" sz="700" dirty="0"/>
                  </a:p>
                </p:txBody>
              </p:sp>
              <p:sp>
                <p:nvSpPr>
                  <p:cNvPr id="47" name="직사각형 46"/>
                  <p:cNvSpPr/>
                  <p:nvPr/>
                </p:nvSpPr>
                <p:spPr>
                  <a:xfrm>
                    <a:off x="6721124" y="3397834"/>
                    <a:ext cx="671976" cy="12449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ko-KR" altLang="en-US" sz="700" dirty="0" smtClean="0"/>
                      <a:t>뷰티포인트 전용</a:t>
                    </a:r>
                    <a:endParaRPr lang="ko-KR" altLang="en-US" sz="700" dirty="0"/>
                  </a:p>
                </p:txBody>
              </p:sp>
              <p:sp>
                <p:nvSpPr>
                  <p:cNvPr id="48" name="직사각형 47"/>
                  <p:cNvSpPr/>
                  <p:nvPr/>
                </p:nvSpPr>
                <p:spPr>
                  <a:xfrm>
                    <a:off x="6642034" y="3057870"/>
                    <a:ext cx="542136" cy="20005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700" strike="sngStrike" dirty="0">
                        <a:solidFill>
                          <a:prstClr val="white">
                            <a:lumMod val="65000"/>
                          </a:prstClr>
                        </a:solidFill>
                      </a:rPr>
                      <a:t>53,000</a:t>
                    </a:r>
                    <a:r>
                      <a:rPr lang="ko-KR" altLang="en-US" sz="700" strike="sngStrike" dirty="0">
                        <a:solidFill>
                          <a:prstClr val="white">
                            <a:lumMod val="65000"/>
                          </a:prstClr>
                        </a:solidFill>
                      </a:rPr>
                      <a:t>원</a:t>
                    </a:r>
                    <a:endParaRPr lang="ko-KR" altLang="en-US" sz="1600" dirty="0"/>
                  </a:p>
                </p:txBody>
              </p:sp>
            </p:grpSp>
          </p:grpSp>
        </p:grpSp>
        <p:grpSp>
          <p:nvGrpSpPr>
            <p:cNvPr id="34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5923" y="1025425"/>
              <a:ext cx="1255911" cy="161711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35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50" name="그룹 49"/>
          <p:cNvGrpSpPr/>
          <p:nvPr/>
        </p:nvGrpSpPr>
        <p:grpSpPr>
          <a:xfrm>
            <a:off x="2292301" y="3538369"/>
            <a:ext cx="1330178" cy="2927654"/>
            <a:chOff x="6734480" y="1025425"/>
            <a:chExt cx="1330178" cy="2927654"/>
          </a:xfrm>
        </p:grpSpPr>
        <p:grpSp>
          <p:nvGrpSpPr>
            <p:cNvPr id="51" name="그룹 50"/>
            <p:cNvGrpSpPr/>
            <p:nvPr/>
          </p:nvGrpSpPr>
          <p:grpSpPr>
            <a:xfrm>
              <a:off x="6734480" y="2698708"/>
              <a:ext cx="1330178" cy="1254371"/>
              <a:chOff x="6753967" y="2698708"/>
              <a:chExt cx="1330178" cy="1254371"/>
            </a:xfrm>
          </p:grpSpPr>
          <p:pic>
            <p:nvPicPr>
              <p:cNvPr id="56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579717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7" name="그룹 56"/>
              <p:cNvGrpSpPr/>
              <p:nvPr/>
            </p:nvGrpSpPr>
            <p:grpSpPr>
              <a:xfrm>
                <a:off x="6753967" y="2698708"/>
                <a:ext cx="1330178" cy="1254371"/>
                <a:chOff x="6636838" y="2671945"/>
                <a:chExt cx="1330178" cy="1254371"/>
              </a:xfrm>
            </p:grpSpPr>
            <p:pic>
              <p:nvPicPr>
                <p:cNvPr id="58" name="그림 5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76307" y="3729519"/>
                  <a:ext cx="779318" cy="196797"/>
                </a:xfrm>
                <a:prstGeom prst="rect">
                  <a:avLst/>
                </a:prstGeom>
              </p:spPr>
            </p:pic>
            <p:grpSp>
              <p:nvGrpSpPr>
                <p:cNvPr id="59" name="그룹 58"/>
                <p:cNvGrpSpPr/>
                <p:nvPr/>
              </p:nvGrpSpPr>
              <p:grpSpPr>
                <a:xfrm>
                  <a:off x="6636838" y="2671945"/>
                  <a:ext cx="1330178" cy="1051507"/>
                  <a:chOff x="6636838" y="2671945"/>
                  <a:chExt cx="1330178" cy="1051507"/>
                </a:xfrm>
              </p:grpSpPr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705447" y="2671945"/>
                    <a:ext cx="1261569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altLang="ko-KR" sz="800" dirty="0"/>
                      <a:t>BEST | </a:t>
                    </a:r>
                    <a:r>
                      <a:rPr lang="ko-KR" altLang="en-US" sz="800" spc="-150" dirty="0"/>
                      <a:t>제품명은 최대 두 줄까지 노출되며 길어질 시 말줄임 처리</a:t>
                    </a:r>
                    <a:r>
                      <a:rPr lang="en-US" altLang="ko-KR" sz="800" spc="-150" dirty="0"/>
                      <a:t>…</a:t>
                    </a:r>
                    <a:endParaRPr lang="ko-KR" altLang="en-US" sz="800" spc="-15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6636838" y="2914462"/>
                    <a:ext cx="102303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b="1" dirty="0"/>
                      <a:t>37,000</a:t>
                    </a:r>
                    <a:r>
                      <a:rPr lang="ko-KR" altLang="en-US" sz="1000" b="1" dirty="0"/>
                      <a:t>원</a:t>
                    </a:r>
                    <a:r>
                      <a:rPr lang="en-US" altLang="ko-KR" sz="800" dirty="0"/>
                      <a:t> </a:t>
                    </a:r>
                    <a:r>
                      <a:rPr lang="en-US" altLang="ko-KR" sz="800" dirty="0">
                        <a:solidFill>
                          <a:srgbClr val="FF0000"/>
                        </a:solidFill>
                      </a:rPr>
                      <a:t>~30%</a:t>
                    </a:r>
                    <a:endParaRPr lang="ko-KR" altLang="en-US" sz="7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761375" y="3523397"/>
                    <a:ext cx="457176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4.9(35)</a:t>
                    </a:r>
                    <a:endParaRPr lang="ko-KR" alt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63" name="직사각형 62"/>
                  <p:cNvSpPr/>
                  <p:nvPr/>
                </p:nvSpPr>
                <p:spPr>
                  <a:xfrm>
                    <a:off x="6721124" y="3250818"/>
                    <a:ext cx="313482" cy="124498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1+1</a:t>
                    </a:r>
                    <a:endParaRPr lang="ko-KR" alt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64" name="직사각형 63"/>
                  <p:cNvSpPr/>
                  <p:nvPr/>
                </p:nvSpPr>
                <p:spPr>
                  <a:xfrm>
                    <a:off x="7067782" y="3250818"/>
                    <a:ext cx="458968" cy="12449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700" dirty="0" smtClean="0"/>
                      <a:t>LIVE </a:t>
                    </a:r>
                    <a:r>
                      <a:rPr lang="ko-KR" altLang="en-US" sz="700" dirty="0" smtClean="0"/>
                      <a:t>전용</a:t>
                    </a:r>
                    <a:endParaRPr lang="ko-KR" altLang="en-US" sz="700" dirty="0"/>
                  </a:p>
                </p:txBody>
              </p:sp>
              <p:sp>
                <p:nvSpPr>
                  <p:cNvPr id="65" name="직사각형 64"/>
                  <p:cNvSpPr/>
                  <p:nvPr/>
                </p:nvSpPr>
                <p:spPr>
                  <a:xfrm>
                    <a:off x="6721124" y="3397834"/>
                    <a:ext cx="671976" cy="12449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ko-KR" altLang="en-US" sz="700" dirty="0" smtClean="0"/>
                      <a:t>뷰티포인트 전용</a:t>
                    </a:r>
                    <a:endParaRPr lang="ko-KR" altLang="en-US" sz="700" dirty="0"/>
                  </a:p>
                </p:txBody>
              </p:sp>
              <p:sp>
                <p:nvSpPr>
                  <p:cNvPr id="66" name="직사각형 65"/>
                  <p:cNvSpPr/>
                  <p:nvPr/>
                </p:nvSpPr>
                <p:spPr>
                  <a:xfrm>
                    <a:off x="6642034" y="3057870"/>
                    <a:ext cx="542136" cy="20005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700" strike="sngStrike" dirty="0">
                        <a:solidFill>
                          <a:prstClr val="white">
                            <a:lumMod val="65000"/>
                          </a:prstClr>
                        </a:solidFill>
                      </a:rPr>
                      <a:t>53,000</a:t>
                    </a:r>
                    <a:r>
                      <a:rPr lang="ko-KR" altLang="en-US" sz="700" strike="sngStrike" dirty="0">
                        <a:solidFill>
                          <a:prstClr val="white">
                            <a:lumMod val="65000"/>
                          </a:prstClr>
                        </a:solidFill>
                      </a:rPr>
                      <a:t>원</a:t>
                    </a:r>
                    <a:endParaRPr lang="ko-KR" altLang="en-US" sz="1600" dirty="0"/>
                  </a:p>
                </p:txBody>
              </p:sp>
            </p:grpSp>
          </p:grpSp>
        </p:grpSp>
        <p:grpSp>
          <p:nvGrpSpPr>
            <p:cNvPr id="52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5923" y="1025425"/>
              <a:ext cx="1255911" cy="161711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53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랭킹 탭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IN_MO_HOM_01_07</a:t>
            </a:r>
            <a:endParaRPr lang="ko-KR" altLang="en-US" dirty="0"/>
          </a:p>
        </p:txBody>
      </p:sp>
      <p:sp>
        <p:nvSpPr>
          <p:cNvPr id="6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36107" y="2002311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중략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965892" y="2378003"/>
            <a:ext cx="1173569" cy="819101"/>
            <a:chOff x="189018" y="4059173"/>
            <a:chExt cx="1173569" cy="819101"/>
          </a:xfrm>
        </p:grpSpPr>
        <p:sp>
          <p:nvSpPr>
            <p:cNvPr id="8" name="직사각형 7"/>
            <p:cNvSpPr/>
            <p:nvPr/>
          </p:nvSpPr>
          <p:spPr>
            <a:xfrm>
              <a:off x="189018" y="4059173"/>
              <a:ext cx="1173569" cy="81910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189018" y="4059173"/>
              <a:ext cx="1163553" cy="8191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V="1">
              <a:off x="189018" y="4065256"/>
              <a:ext cx="1146969" cy="813018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직사각형 10"/>
          <p:cNvSpPr/>
          <p:nvPr/>
        </p:nvSpPr>
        <p:spPr>
          <a:xfrm>
            <a:off x="931179" y="2341923"/>
            <a:ext cx="2660015" cy="89180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2102484" y="2388506"/>
            <a:ext cx="15888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50" dirty="0" smtClean="0">
                <a:latin typeface="+mn-ea"/>
              </a:rPr>
              <a:t>현대카드 고객님 </a:t>
            </a:r>
            <a:endParaRPr lang="en-US" altLang="ko-KR" sz="900" spc="-150" dirty="0" smtClean="0">
              <a:latin typeface="+mn-ea"/>
            </a:endParaRPr>
          </a:p>
          <a:p>
            <a:r>
              <a:rPr lang="ko-KR" altLang="en-US" sz="900" spc="-150" dirty="0" smtClean="0">
                <a:latin typeface="+mn-ea"/>
              </a:rPr>
              <a:t>결제금액 </a:t>
            </a:r>
            <a:r>
              <a:rPr lang="en-US" altLang="ko-KR" sz="900" spc="-150" dirty="0" smtClean="0">
                <a:latin typeface="+mn-ea"/>
              </a:rPr>
              <a:t>20%</a:t>
            </a:r>
          </a:p>
          <a:p>
            <a:r>
              <a:rPr lang="en-US" altLang="ko-KR" sz="900" spc="-150" dirty="0" smtClean="0">
                <a:latin typeface="+mn-ea"/>
              </a:rPr>
              <a:t>M</a:t>
            </a:r>
            <a:r>
              <a:rPr lang="ko-KR" altLang="en-US" sz="900" spc="-150" dirty="0" smtClean="0">
                <a:latin typeface="+mn-ea"/>
              </a:rPr>
              <a:t>포인트 사용하세요</a:t>
            </a:r>
            <a:endParaRPr lang="en-US" altLang="ko-KR" sz="900" spc="-150" dirty="0" smtClean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96868" y="3003503"/>
            <a:ext cx="141545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spc="-9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YY. MM .DD(</a:t>
            </a:r>
            <a:r>
              <a:rPr lang="ko-KR" altLang="en-US" sz="700" spc="-9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요일</a:t>
            </a:r>
            <a:r>
              <a:rPr lang="en-US" altLang="ko-KR" sz="700" spc="-9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 ~ YY. MM. DD</a:t>
            </a:r>
            <a:r>
              <a:rPr lang="en-US" altLang="ko-KR" sz="700" spc="-9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 sz="700" spc="-9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요일</a:t>
            </a:r>
            <a:r>
              <a:rPr lang="en-US" altLang="ko-KR" sz="700" spc="-9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864268" y="3386049"/>
            <a:ext cx="2841553" cy="1"/>
            <a:chOff x="659934" y="1831456"/>
            <a:chExt cx="3186149" cy="23"/>
          </a:xfrm>
        </p:grpSpPr>
        <p:cxnSp>
          <p:nvCxnSpPr>
            <p:cNvPr id="16" name="직선 연결선 15"/>
            <p:cNvCxnSpPr/>
            <p:nvPr/>
          </p:nvCxnSpPr>
          <p:spPr>
            <a:xfrm flipV="1">
              <a:off x="677810" y="1831456"/>
              <a:ext cx="3168273" cy="23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59934" y="1831456"/>
              <a:ext cx="65268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모서리가 둥근 직사각형 18"/>
          <p:cNvSpPr/>
          <p:nvPr/>
        </p:nvSpPr>
        <p:spPr>
          <a:xfrm>
            <a:off x="1002765" y="2411693"/>
            <a:ext cx="377392" cy="154248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 spc="-150" dirty="0" smtClean="0">
                <a:solidFill>
                  <a:schemeClr val="bg1"/>
                </a:solidFill>
              </a:rPr>
              <a:t>체험</a:t>
            </a:r>
            <a:r>
              <a:rPr lang="en-US" altLang="ko-KR" sz="700" spc="-150" dirty="0" smtClean="0">
                <a:solidFill>
                  <a:schemeClr val="bg1"/>
                </a:solidFill>
              </a:rPr>
              <a:t>/</a:t>
            </a:r>
            <a:r>
              <a:rPr lang="ko-KR" altLang="en-US" sz="700" spc="-150" dirty="0" smtClean="0">
                <a:solidFill>
                  <a:schemeClr val="bg1"/>
                </a:solidFill>
              </a:rPr>
              <a:t>리뷰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866" y="208160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497953"/>
              </p:ext>
            </p:extLst>
          </p:nvPr>
        </p:nvGraphicFramePr>
        <p:xfrm>
          <a:off x="9000565" y="44450"/>
          <a:ext cx="3152540" cy="530900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이전페이지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이벤트 정보 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기존과 동일하게 베스트 목록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 아래에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이벤트 목록 최대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 출력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제품수가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 미만인 경우 제품 하단에 노출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탭시 해당 이벤트 페이지로 이동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3-1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노출정보 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유형뱃지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이미지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제목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3-2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조회결과 없음 케이스 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530596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baseline="0" dirty="0" smtClean="0"/>
                        <a:t>&lt;</a:t>
                      </a:r>
                      <a:r>
                        <a:rPr lang="ko-KR" altLang="en-US" sz="800" b="1" baseline="0" dirty="0" smtClean="0"/>
                        <a:t>베스트 집계 로직</a:t>
                      </a:r>
                      <a:r>
                        <a:rPr lang="en-US" altLang="ko-KR" sz="800" b="1" baseline="0" dirty="0" smtClean="0"/>
                        <a:t>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가격대별 매출</a:t>
                      </a:r>
                      <a:r>
                        <a:rPr lang="en-US" altLang="ko-KR" sz="800" baseline="0" dirty="0" smtClean="0"/>
                        <a:t>/</a:t>
                      </a:r>
                      <a:r>
                        <a:rPr lang="ko-KR" altLang="en-US" sz="800" baseline="0" dirty="0" smtClean="0"/>
                        <a:t>조회수별 가중치를 부여하여 </a:t>
                      </a:r>
                      <a:endParaRPr lang="en-US" altLang="ko-KR" sz="8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aseline="0" dirty="0" smtClean="0"/>
                        <a:t>매출순위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조회수순위를 확인한 후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각 순위의 합이 가장 낮은순으로 </a:t>
                      </a:r>
                      <a:r>
                        <a:rPr lang="en-US" altLang="ko-KR" sz="800" baseline="0" dirty="0" smtClean="0"/>
                        <a:t>1</a:t>
                      </a:r>
                      <a:r>
                        <a:rPr lang="ko-KR" altLang="en-US" sz="800" baseline="0" dirty="0" smtClean="0"/>
                        <a:t>위부터 </a:t>
                      </a:r>
                      <a:r>
                        <a:rPr lang="en-US" altLang="ko-KR" sz="800" baseline="0" dirty="0" smtClean="0"/>
                        <a:t>~ 100</a:t>
                      </a:r>
                      <a:r>
                        <a:rPr lang="ko-KR" altLang="en-US" sz="800" baseline="0" dirty="0" smtClean="0"/>
                        <a:t>위를 나열  </a:t>
                      </a:r>
                      <a:endParaRPr lang="en-US" altLang="ko-KR" sz="8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순위의 합이 같은 경우 매출순위가 높은순 우선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집계대상 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baseline="0" dirty="0" smtClean="0"/>
                        <a:t>매출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조회수</a:t>
                      </a:r>
                      <a:endParaRPr lang="en-US" altLang="ko-KR" sz="8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 smtClean="0"/>
                        <a:t>Ex. </a:t>
                      </a:r>
                      <a:r>
                        <a:rPr lang="ko-KR" altLang="en-US" sz="800" baseline="0" dirty="0" smtClean="0"/>
                        <a:t>매출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할인후고객판매금액</a:t>
                      </a:r>
                      <a:r>
                        <a:rPr lang="en-US" altLang="ko-KR" sz="800" baseline="0" dirty="0" smtClean="0"/>
                        <a:t>x</a:t>
                      </a:r>
                      <a:r>
                        <a:rPr lang="ko-KR" altLang="en-US" sz="800" baseline="0" dirty="0" smtClean="0"/>
                        <a:t>수량</a:t>
                      </a:r>
                      <a:r>
                        <a:rPr lang="en-US" altLang="ko-KR" sz="800" baseline="0" dirty="0" smtClean="0"/>
                        <a:t>)</a:t>
                      </a:r>
                      <a:r>
                        <a:rPr lang="ko-KR" altLang="en-US" sz="800" baseline="0" dirty="0" smtClean="0"/>
                        <a:t>비자높은순 </a:t>
                      </a:r>
                      <a:endParaRPr lang="en-US" altLang="ko-KR" sz="8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 smtClean="0"/>
                        <a:t>00,000</a:t>
                      </a:r>
                      <a:r>
                        <a:rPr lang="ko-KR" altLang="en-US" sz="800" baseline="0" dirty="0" smtClean="0"/>
                        <a:t>원 이하 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baseline="0" dirty="0" smtClean="0"/>
                        <a:t>매출</a:t>
                      </a:r>
                      <a:r>
                        <a:rPr lang="en-US" altLang="ko-KR" sz="800" baseline="0" dirty="0" smtClean="0"/>
                        <a:t>x0.N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 smtClean="0"/>
                        <a:t>00,000</a:t>
                      </a:r>
                      <a:r>
                        <a:rPr lang="ko-KR" altLang="en-US" sz="800" baseline="0" dirty="0" smtClean="0"/>
                        <a:t>원 </a:t>
                      </a:r>
                      <a:r>
                        <a:rPr lang="en-US" altLang="ko-KR" sz="800" baseline="0" dirty="0" smtClean="0"/>
                        <a:t>~ 000,000</a:t>
                      </a:r>
                      <a:r>
                        <a:rPr lang="ko-KR" altLang="en-US" sz="800" baseline="0" dirty="0" smtClean="0"/>
                        <a:t>원 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baseline="0" dirty="0" smtClean="0"/>
                        <a:t>매출</a:t>
                      </a:r>
                      <a:endParaRPr lang="en-US" altLang="ko-KR" sz="8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 smtClean="0"/>
                        <a:t>000,000</a:t>
                      </a:r>
                      <a:r>
                        <a:rPr lang="ko-KR" altLang="en-US" sz="800" baseline="0" dirty="0" smtClean="0"/>
                        <a:t>원 이상 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baseline="0" dirty="0" smtClean="0"/>
                        <a:t>매출</a:t>
                      </a:r>
                      <a:r>
                        <a:rPr lang="en-US" altLang="ko-KR" sz="800" baseline="0" dirty="0" smtClean="0"/>
                        <a:t>xN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strike="sngStrike" baseline="0" dirty="0" smtClean="0"/>
                        <a:t>Ex. </a:t>
                      </a:r>
                      <a:r>
                        <a:rPr lang="ko-KR" altLang="en-US" sz="800" strike="sngStrike" baseline="0" dirty="0" smtClean="0"/>
                        <a:t>조회수 </a:t>
                      </a:r>
                      <a:endParaRPr lang="en-US" altLang="ko-KR" sz="800" strike="sngStrike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strike="sngStrike" baseline="0" dirty="0" smtClean="0"/>
                        <a:t>1</a:t>
                      </a:r>
                      <a:r>
                        <a:rPr lang="ko-KR" altLang="en-US" sz="800" strike="sngStrike" baseline="0" dirty="0" smtClean="0"/>
                        <a:t>주일내 등록된 제품 </a:t>
                      </a:r>
                      <a:r>
                        <a:rPr lang="en-US" altLang="ko-KR" sz="800" strike="sngStrike" baseline="0" dirty="0" smtClean="0"/>
                        <a:t>: </a:t>
                      </a:r>
                      <a:r>
                        <a:rPr lang="ko-KR" altLang="en-US" sz="800" strike="sngStrike" baseline="0" dirty="0" smtClean="0"/>
                        <a:t>조회수</a:t>
                      </a:r>
                      <a:r>
                        <a:rPr lang="en-US" altLang="ko-KR" sz="800" strike="sngStrike" baseline="0" dirty="0" smtClean="0"/>
                        <a:t>xN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strike="sngStrike" baseline="0" dirty="0" smtClean="0"/>
                        <a:t>특정 카테고리</a:t>
                      </a:r>
                      <a:r>
                        <a:rPr lang="en-US" altLang="ko-KR" sz="800" strike="sngStrike" baseline="0" dirty="0" smtClean="0"/>
                        <a:t>(</a:t>
                      </a:r>
                      <a:r>
                        <a:rPr lang="ko-KR" altLang="en-US" sz="800" strike="sngStrike" baseline="0" dirty="0" smtClean="0"/>
                        <a:t>구매주기가 긴 </a:t>
                      </a:r>
                      <a:r>
                        <a:rPr lang="en-US" altLang="ko-KR" sz="800" strike="sngStrike" baseline="0" dirty="0" smtClean="0"/>
                        <a:t>)</a:t>
                      </a:r>
                      <a:r>
                        <a:rPr lang="ko-KR" altLang="en-US" sz="800" strike="sngStrike" baseline="0" dirty="0" smtClean="0"/>
                        <a:t>제품 </a:t>
                      </a:r>
                      <a:r>
                        <a:rPr lang="en-US" altLang="ko-KR" sz="800" strike="sngStrike" baseline="0" dirty="0" smtClean="0"/>
                        <a:t>: </a:t>
                      </a:r>
                      <a:r>
                        <a:rPr lang="ko-KR" altLang="en-US" sz="800" strike="sngStrike" baseline="0" dirty="0" smtClean="0"/>
                        <a:t>조회수</a:t>
                      </a:r>
                      <a:r>
                        <a:rPr lang="en-US" altLang="ko-KR" sz="800" strike="sngStrike" baseline="0" dirty="0" smtClean="0"/>
                        <a:t>xN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baseline="0" dirty="0" smtClean="0"/>
                        <a:t>&lt;</a:t>
                      </a:r>
                      <a:r>
                        <a:rPr lang="ko-KR" altLang="en-US" sz="800" b="1" baseline="0" dirty="0" smtClean="0"/>
                        <a:t>실시간</a:t>
                      </a:r>
                      <a:r>
                        <a:rPr lang="en-US" altLang="ko-KR" sz="800" b="1" baseline="0" dirty="0" smtClean="0"/>
                        <a:t>&gt;</a:t>
                      </a:r>
                      <a:endParaRPr lang="en-US" altLang="ko-KR" sz="800" baseline="0" dirty="0" smtClean="0"/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최근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시간 내 고객로그분석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(01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~05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시는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시간 내 미포함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배치 간격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시간 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조회일시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3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AM 7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고객로그 조회 대상구간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3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AM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09:00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~3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AM 07:00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i="1" baseline="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ko-KR" altLang="en-US" sz="800" i="1" baseline="0" dirty="0" smtClean="0">
                          <a:solidFill>
                            <a:srgbClr val="FF0000"/>
                          </a:solidFill>
                        </a:rPr>
                        <a:t>데이터 시뮬레이션 필요</a:t>
                      </a:r>
                      <a:r>
                        <a:rPr lang="en-US" altLang="ko-KR" sz="800" i="1" baseline="0" dirty="0" smtClean="0">
                          <a:solidFill>
                            <a:srgbClr val="FF0000"/>
                          </a:solidFill>
                        </a:rPr>
                        <a:t>!!!!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682851"/>
                  </a:ext>
                </a:extLst>
              </a:tr>
            </a:tbl>
          </a:graphicData>
        </a:graphic>
      </p:graphicFrame>
      <p:sp>
        <p:nvSpPr>
          <p:cNvPr id="72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36107" y="6282939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중략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1939" y="764704"/>
            <a:ext cx="31037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이벤트   특가    </a:t>
            </a:r>
            <a:r>
              <a:rPr lang="ko-KR" altLang="en-US" sz="900" b="1" dirty="0" smtClean="0">
                <a:latin typeface="+mn-ea"/>
                <a:cs typeface="Pretendard Light" panose="02000403000000020004" pitchFamily="50" charset="-127"/>
              </a:rPr>
              <a:t>베스트 </a:t>
            </a:r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  쿠폰존    에디터    쇼케이스  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700853" y="1052736"/>
            <a:ext cx="4753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49504" y="1140613"/>
            <a:ext cx="3127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+mn-ea"/>
                <a:cs typeface="Pretendard Light" panose="02000403000000020004" pitchFamily="50" charset="-127"/>
              </a:rPr>
              <a:t>전체</a:t>
            </a:r>
            <a:r>
              <a:rPr lang="ko-KR" altLang="en-US" sz="800" dirty="0" smtClean="0">
                <a:latin typeface="+mn-ea"/>
                <a:cs typeface="Pretendard Light" panose="02000403000000020004" pitchFamily="50" charset="-127"/>
              </a:rPr>
              <a:t>     스킨케어    메이크업    남성     헤어</a:t>
            </a:r>
            <a:r>
              <a:rPr lang="en-US" altLang="ko-KR" sz="800" dirty="0" smtClean="0">
                <a:latin typeface="+mn-ea"/>
                <a:cs typeface="Pretendard Light" panose="02000403000000020004" pitchFamily="50" charset="-127"/>
              </a:rPr>
              <a:t>/</a:t>
            </a:r>
            <a:r>
              <a:rPr lang="ko-KR" altLang="en-US" sz="800" dirty="0" smtClean="0">
                <a:latin typeface="+mn-ea"/>
                <a:cs typeface="Pretendard Light" panose="02000403000000020004" pitchFamily="50" charset="-127"/>
              </a:rPr>
              <a:t>바디</a:t>
            </a:r>
            <a:r>
              <a:rPr lang="en-US" altLang="ko-KR" sz="800" dirty="0" smtClean="0">
                <a:latin typeface="+mn-ea"/>
                <a:cs typeface="Pretendard Light" panose="02000403000000020004" pitchFamily="50" charset="-127"/>
              </a:rPr>
              <a:t>/</a:t>
            </a:r>
            <a:r>
              <a:rPr lang="ko-KR" altLang="en-US" sz="800" dirty="0" smtClean="0">
                <a:latin typeface="+mn-ea"/>
                <a:cs typeface="Pretendard Light" panose="02000403000000020004" pitchFamily="50" charset="-127"/>
              </a:rPr>
              <a:t>펫    기획상</a:t>
            </a:r>
            <a:endParaRPr lang="ko-KR" altLang="en-US" sz="800" dirty="0">
              <a:latin typeface="+mn-ea"/>
              <a:cs typeface="Pretendard Light" panose="02000403000000020004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771044" y="141277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785406" y="1140613"/>
            <a:ext cx="140268" cy="212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342766" y="3539520"/>
            <a:ext cx="258005" cy="2256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 smtClean="0"/>
              <a:t>22</a:t>
            </a:r>
            <a:endParaRPr lang="ko-KR" altLang="en-US" sz="500" b="1" dirty="0"/>
          </a:p>
        </p:txBody>
      </p:sp>
      <p:cxnSp>
        <p:nvCxnSpPr>
          <p:cNvPr id="75" name="직선 연결선 74"/>
          <p:cNvCxnSpPr/>
          <p:nvPr/>
        </p:nvCxnSpPr>
        <p:spPr>
          <a:xfrm>
            <a:off x="941451" y="1412776"/>
            <a:ext cx="2186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0070" y="5353456"/>
            <a:ext cx="2824349" cy="956008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4279" y="818051"/>
            <a:ext cx="839235" cy="136620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0511" y="764704"/>
            <a:ext cx="622595" cy="243314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5246137" y="1068920"/>
            <a:ext cx="30283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이벤트   특가      </a:t>
            </a:r>
            <a:r>
              <a:rPr lang="ko-KR" altLang="en-US" sz="900" b="1" dirty="0" smtClean="0">
                <a:latin typeface="+mn-ea"/>
                <a:cs typeface="Pretendard Light" panose="02000403000000020004" pitchFamily="50" charset="-127"/>
              </a:rPr>
              <a:t>랭킹 </a:t>
            </a:r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  쿠폰존    에디터    쇼케이스  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>
            <a:off x="5184103" y="1353099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6178699" y="1354192"/>
            <a:ext cx="3816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5191841" y="1691303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7232150" y="1691303"/>
            <a:ext cx="6640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09186" y="3391573"/>
            <a:ext cx="29892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조회 결과가 없습니다</a:t>
            </a:r>
            <a:r>
              <a:rPr lang="en-US" altLang="ko-KR" sz="800" dirty="0" smtClean="0"/>
              <a:t>, </a:t>
            </a:r>
            <a:endParaRPr lang="ko-KR" altLang="en-US" sz="800" dirty="0"/>
          </a:p>
        </p:txBody>
      </p:sp>
      <p:grpSp>
        <p:nvGrpSpPr>
          <p:cNvPr id="84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6386563" y="2597508"/>
            <a:ext cx="535939" cy="506022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85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8645" y="208160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351" y="225864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938113" y="3539520"/>
            <a:ext cx="1258593" cy="162780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0196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0978" y="3920260"/>
            <a:ext cx="907490" cy="913773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>
            <a:off x="1925394" y="3539520"/>
            <a:ext cx="258005" cy="2256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 smtClean="0"/>
              <a:t>21</a:t>
            </a:r>
            <a:endParaRPr lang="ko-KR" altLang="en-US" sz="500" b="1" dirty="0"/>
          </a:p>
        </p:txBody>
      </p:sp>
    </p:spTree>
    <p:extLst>
      <p:ext uri="{BB962C8B-B14F-4D97-AF65-F5344CB8AC3E}">
        <p14:creationId xmlns:p14="http://schemas.microsoft.com/office/powerpoint/2010/main" val="59249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212724" y="5461906"/>
            <a:ext cx="2952328" cy="866792"/>
            <a:chOff x="508000" y="1396999"/>
            <a:chExt cx="1013947" cy="1008113"/>
          </a:xfrm>
          <a:solidFill>
            <a:schemeClr val="bg1"/>
          </a:solidFill>
        </p:grpSpPr>
        <p:sp>
          <p:nvSpPr>
            <p:cNvPr id="221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835" y="1396999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2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3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212724" y="4505077"/>
            <a:ext cx="2952328" cy="866792"/>
            <a:chOff x="508000" y="1396999"/>
            <a:chExt cx="1013947" cy="1008113"/>
          </a:xfrm>
          <a:solidFill>
            <a:schemeClr val="bg1"/>
          </a:solidFill>
        </p:grpSpPr>
        <p:sp>
          <p:nvSpPr>
            <p:cNvPr id="21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835" y="1396999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쇼케이스 탭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IN_MO_HOM_01_12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58" y="818051"/>
            <a:ext cx="839235" cy="13662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790" y="764704"/>
            <a:ext cx="622595" cy="243314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777382" y="1353099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182213" y="1354192"/>
            <a:ext cx="6095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479" y="93312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764113"/>
              </p:ext>
            </p:extLst>
          </p:nvPr>
        </p:nvGraphicFramePr>
        <p:xfrm>
          <a:off x="9000565" y="44450"/>
          <a:ext cx="3152540" cy="31200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쇼케이스 탭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쇼케이스 컨텐츠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관리자에 등록한 제목 전체 출력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줄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전체보기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쇼케이스 전체보기 팝업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1-3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컨텐츠 영역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관리자에 등록한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HTML URL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내용 출력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1-4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연관제품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관리자에서 등록한 관련제품 지정한 순서대로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제품정보 상세정의는 제품정보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정의 참고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1-5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쇼케이스 배너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쇼케이스 배너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등록한 이미지 출력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정렬 기준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진행 일시의 시작일이 최신순 정렬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현재 상세가 펼쳐진 페이지는 배너 목록에서 제외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아래로 스크롤 시 </a:t>
                      </a:r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단위로 무한 로딩하여 목록 조회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배너 탭시 선택한 배너의 상세가 열리며 화면 최 상단으로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1-6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공유하기 아이콘 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탭시 공유하기 팝업이 아래서 위로 노출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다음페이지 참고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6" name="직선 연결선 35"/>
          <p:cNvCxnSpPr/>
          <p:nvPr/>
        </p:nvCxnSpPr>
        <p:spPr>
          <a:xfrm>
            <a:off x="777382" y="5949280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372834" y="5445586"/>
            <a:ext cx="339023" cy="359678"/>
            <a:chOff x="508000" y="1397000"/>
            <a:chExt cx="1008112" cy="1008112"/>
          </a:xfrm>
          <a:solidFill>
            <a:schemeClr val="bg1">
              <a:lumMod val="95000"/>
            </a:schemeClr>
          </a:solidFill>
        </p:grpSpPr>
        <p:sp>
          <p:nvSpPr>
            <p:cNvPr id="38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3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7680176" y="5445586"/>
            <a:ext cx="339023" cy="359678"/>
            <a:chOff x="508000" y="1397000"/>
            <a:chExt cx="1008112" cy="1008112"/>
          </a:xfrm>
          <a:solidFill>
            <a:schemeClr val="bg1">
              <a:lumMod val="95000"/>
            </a:schemeClr>
          </a:solidFill>
        </p:grpSpPr>
        <p:sp>
          <p:nvSpPr>
            <p:cNvPr id="44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7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7680176" y="4832757"/>
            <a:ext cx="339023" cy="359678"/>
            <a:chOff x="508000" y="1397000"/>
            <a:chExt cx="1008112" cy="1008112"/>
          </a:xfrm>
          <a:solidFill>
            <a:schemeClr val="bg1">
              <a:lumMod val="95000"/>
            </a:schemeClr>
          </a:solidFill>
        </p:grpSpPr>
        <p:sp>
          <p:nvSpPr>
            <p:cNvPr id="48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839416" y="1068920"/>
            <a:ext cx="31037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이벤트   특가    베스트</a:t>
            </a:r>
            <a:r>
              <a:rPr lang="ko-KR" altLang="en-US" sz="900" b="1" dirty="0" smtClean="0">
                <a:latin typeface="+mn-ea"/>
                <a:cs typeface="Pretendard Light" panose="02000403000000020004" pitchFamily="50" charset="-127"/>
              </a:rPr>
              <a:t> </a:t>
            </a:r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  쿠폰존    에디터    </a:t>
            </a:r>
            <a:r>
              <a:rPr lang="ko-KR" altLang="en-US" sz="900" b="1" dirty="0" smtClean="0">
                <a:latin typeface="+mn-ea"/>
                <a:cs typeface="Pretendard Light" panose="02000403000000020004" pitchFamily="50" charset="-127"/>
              </a:rPr>
              <a:t>쇼케이스</a:t>
            </a:r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  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07592" y="5955770"/>
            <a:ext cx="2971683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252339" y="764704"/>
            <a:ext cx="31037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이벤트   특가    베스트</a:t>
            </a:r>
            <a:r>
              <a:rPr lang="ko-KR" altLang="en-US" sz="900" b="1" dirty="0" smtClean="0">
                <a:latin typeface="+mn-ea"/>
                <a:cs typeface="Pretendard Light" panose="02000403000000020004" pitchFamily="50" charset="-127"/>
              </a:rPr>
              <a:t> </a:t>
            </a:r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  쿠폰존    에디터    </a:t>
            </a:r>
            <a:r>
              <a:rPr lang="ko-KR" altLang="en-US" sz="900" b="1" dirty="0" smtClean="0">
                <a:latin typeface="+mn-ea"/>
                <a:cs typeface="Pretendard Light" panose="02000403000000020004" pitchFamily="50" charset="-127"/>
              </a:rPr>
              <a:t>쇼케이스</a:t>
            </a:r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  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5201444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215806" y="1140613"/>
            <a:ext cx="140268" cy="212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813643" y="1932872"/>
            <a:ext cx="18069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spc="-150" dirty="0" smtClean="0"/>
              <a:t>블랙티 유스 인핸싱 트리트먼스 에센스</a:t>
            </a:r>
            <a:endParaRPr lang="ko-KR" altLang="en-US" sz="900" b="1" spc="-150" dirty="0"/>
          </a:p>
        </p:txBody>
      </p:sp>
      <p:sp>
        <p:nvSpPr>
          <p:cNvPr id="122" name="TextBox 121"/>
          <p:cNvSpPr txBox="1"/>
          <p:nvPr/>
        </p:nvSpPr>
        <p:spPr>
          <a:xfrm>
            <a:off x="823469" y="1766795"/>
            <a:ext cx="1710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spc="-150" dirty="0" smtClean="0"/>
              <a:t>한번만 써봐도 확실히 느껴지는 효과</a:t>
            </a:r>
            <a:endParaRPr lang="ko-KR" altLang="en-US" sz="900" b="1" spc="-150" dirty="0"/>
          </a:p>
        </p:txBody>
      </p:sp>
      <p:grpSp>
        <p:nvGrpSpPr>
          <p:cNvPr id="124" name="그룹 123"/>
          <p:cNvGrpSpPr/>
          <p:nvPr/>
        </p:nvGrpSpPr>
        <p:grpSpPr>
          <a:xfrm>
            <a:off x="3020214" y="1396993"/>
            <a:ext cx="678963" cy="268936"/>
            <a:chOff x="2227117" y="1329584"/>
            <a:chExt cx="678963" cy="268936"/>
          </a:xfrm>
        </p:grpSpPr>
        <p:sp>
          <p:nvSpPr>
            <p:cNvPr id="125" name="직사각형 124"/>
            <p:cNvSpPr/>
            <p:nvPr/>
          </p:nvSpPr>
          <p:spPr>
            <a:xfrm>
              <a:off x="2227117" y="1398880"/>
              <a:ext cx="661380" cy="1996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spc="-150" dirty="0" smtClean="0">
                  <a:solidFill>
                    <a:schemeClr val="tx1"/>
                  </a:solidFill>
                </a:rPr>
                <a:t>전체보기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596380" y="1329584"/>
              <a:ext cx="309700" cy="254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+</a:t>
              </a:r>
              <a:endParaRPr lang="ko-KR" altLang="en-US" sz="1400" dirty="0"/>
            </a:p>
          </p:txBody>
        </p:sp>
      </p:grpSp>
      <p:pic>
        <p:nvPicPr>
          <p:cNvPr id="127" name="그림 126"/>
          <p:cNvPicPr>
            <a:picLocks noChangeAspect="1"/>
          </p:cNvPicPr>
          <p:nvPr/>
        </p:nvPicPr>
        <p:blipFill rotWithShape="1">
          <a:blip r:embed="rId4"/>
          <a:srcRect b="4692"/>
          <a:stretch/>
        </p:blipFill>
        <p:spPr>
          <a:xfrm>
            <a:off x="803878" y="2205549"/>
            <a:ext cx="2978101" cy="4238258"/>
          </a:xfrm>
          <a:prstGeom prst="rect">
            <a:avLst/>
          </a:prstGeom>
        </p:spPr>
      </p:pic>
      <p:sp>
        <p:nvSpPr>
          <p:cNvPr id="128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45710" y="6294380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중략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9" name="직선 연결선 128"/>
          <p:cNvCxnSpPr/>
          <p:nvPr/>
        </p:nvCxnSpPr>
        <p:spPr>
          <a:xfrm>
            <a:off x="7601883" y="1064366"/>
            <a:ext cx="6095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161941" y="1123972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중략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319" y="176986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0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2333" y="138514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1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5134" y="138514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1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5134" y="466777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1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319" y="254434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5201444" y="4866028"/>
            <a:ext cx="29925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pc="-150" dirty="0" smtClean="0"/>
              <a:t>배너</a:t>
            </a:r>
            <a:endParaRPr lang="ko-KR" altLang="en-US" sz="900" spc="-150" dirty="0"/>
          </a:p>
        </p:txBody>
      </p:sp>
      <p:sp>
        <p:nvSpPr>
          <p:cNvPr id="215" name="TextBox 214"/>
          <p:cNvSpPr txBox="1"/>
          <p:nvPr/>
        </p:nvSpPr>
        <p:spPr>
          <a:xfrm>
            <a:off x="5201444" y="5782851"/>
            <a:ext cx="29925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pc="-150" dirty="0" smtClean="0"/>
              <a:t>배너</a:t>
            </a:r>
            <a:endParaRPr lang="ko-KR" altLang="en-US" sz="900" spc="-150" dirty="0"/>
          </a:p>
        </p:txBody>
      </p:sp>
      <p:sp>
        <p:nvSpPr>
          <p:cNvPr id="86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pic>
        <p:nvPicPr>
          <p:cNvPr id="87" name="Picture 2" descr="Share, network, ligh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469" y="1886850"/>
            <a:ext cx="178429" cy="17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5626" y="176986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5320536" y="1396948"/>
            <a:ext cx="1330178" cy="2927654"/>
            <a:chOff x="6734480" y="1025425"/>
            <a:chExt cx="1330178" cy="2927654"/>
          </a:xfrm>
        </p:grpSpPr>
        <p:grpSp>
          <p:nvGrpSpPr>
            <p:cNvPr id="90" name="그룹 89"/>
            <p:cNvGrpSpPr/>
            <p:nvPr/>
          </p:nvGrpSpPr>
          <p:grpSpPr>
            <a:xfrm>
              <a:off x="6734480" y="2698708"/>
              <a:ext cx="1330178" cy="1254371"/>
              <a:chOff x="6753967" y="2698708"/>
              <a:chExt cx="1330178" cy="1254371"/>
            </a:xfrm>
          </p:grpSpPr>
          <p:pic>
            <p:nvPicPr>
              <p:cNvPr id="95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6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579717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6" name="그룹 95"/>
              <p:cNvGrpSpPr/>
              <p:nvPr/>
            </p:nvGrpSpPr>
            <p:grpSpPr>
              <a:xfrm>
                <a:off x="6753967" y="2698708"/>
                <a:ext cx="1330178" cy="1254371"/>
                <a:chOff x="6636838" y="2671945"/>
                <a:chExt cx="1330178" cy="1254371"/>
              </a:xfrm>
            </p:grpSpPr>
            <p:pic>
              <p:nvPicPr>
                <p:cNvPr id="97" name="그림 96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76307" y="3729519"/>
                  <a:ext cx="779318" cy="196797"/>
                </a:xfrm>
                <a:prstGeom prst="rect">
                  <a:avLst/>
                </a:prstGeom>
              </p:spPr>
            </p:pic>
            <p:grpSp>
              <p:nvGrpSpPr>
                <p:cNvPr id="98" name="그룹 97"/>
                <p:cNvGrpSpPr/>
                <p:nvPr/>
              </p:nvGrpSpPr>
              <p:grpSpPr>
                <a:xfrm>
                  <a:off x="6636838" y="2671945"/>
                  <a:ext cx="1330178" cy="1051507"/>
                  <a:chOff x="6636838" y="2671945"/>
                  <a:chExt cx="1330178" cy="1051507"/>
                </a:xfrm>
              </p:grpSpPr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6705447" y="2671945"/>
                    <a:ext cx="1261569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altLang="ko-KR" sz="800" dirty="0"/>
                      <a:t>BEST | </a:t>
                    </a:r>
                    <a:r>
                      <a:rPr lang="ko-KR" altLang="en-US" sz="800" spc="-150" dirty="0"/>
                      <a:t>제품명은 최대 두 줄까지 노출되며 길어질 시 말줄임 처리</a:t>
                    </a:r>
                    <a:r>
                      <a:rPr lang="en-US" altLang="ko-KR" sz="800" spc="-150" dirty="0"/>
                      <a:t>…</a:t>
                    </a:r>
                    <a:endParaRPr lang="ko-KR" altLang="en-US" sz="800" spc="-15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6636838" y="2914462"/>
                    <a:ext cx="102303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b="1" dirty="0" smtClean="0"/>
                      <a:t>37,000</a:t>
                    </a:r>
                    <a:r>
                      <a:rPr lang="ko-KR" altLang="en-US" sz="1000" b="1" dirty="0" smtClean="0"/>
                      <a:t>원</a:t>
                    </a:r>
                    <a:r>
                      <a:rPr lang="en-US" altLang="ko-KR" sz="800" dirty="0" smtClean="0"/>
                      <a:t> </a:t>
                    </a:r>
                    <a:r>
                      <a:rPr lang="en-US" altLang="ko-KR" sz="800" dirty="0" smtClean="0">
                        <a:solidFill>
                          <a:srgbClr val="FF0000"/>
                        </a:solidFill>
                      </a:rPr>
                      <a:t>~30%</a:t>
                    </a:r>
                    <a:endParaRPr lang="ko-KR" altLang="en-US" sz="7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6761375" y="3523397"/>
                    <a:ext cx="569387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4.9(+999)</a:t>
                    </a:r>
                    <a:endParaRPr lang="ko-KR" alt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02" name="직사각형 101"/>
                  <p:cNvSpPr/>
                  <p:nvPr/>
                </p:nvSpPr>
                <p:spPr>
                  <a:xfrm>
                    <a:off x="6721124" y="3250818"/>
                    <a:ext cx="313482" cy="124498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1+1</a:t>
                    </a:r>
                    <a:endParaRPr lang="ko-KR" alt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03" name="직사각형 102"/>
                  <p:cNvSpPr/>
                  <p:nvPr/>
                </p:nvSpPr>
                <p:spPr>
                  <a:xfrm>
                    <a:off x="7067782" y="3250818"/>
                    <a:ext cx="458968" cy="12449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700" dirty="0" smtClean="0"/>
                      <a:t>LIVE </a:t>
                    </a:r>
                    <a:r>
                      <a:rPr lang="ko-KR" altLang="en-US" sz="700" dirty="0" smtClean="0"/>
                      <a:t>전용</a:t>
                    </a:r>
                    <a:endParaRPr lang="ko-KR" altLang="en-US" sz="700" dirty="0"/>
                  </a:p>
                </p:txBody>
              </p:sp>
              <p:sp>
                <p:nvSpPr>
                  <p:cNvPr id="104" name="직사각형 103"/>
                  <p:cNvSpPr/>
                  <p:nvPr/>
                </p:nvSpPr>
                <p:spPr>
                  <a:xfrm>
                    <a:off x="6721124" y="3397834"/>
                    <a:ext cx="671976" cy="12449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ko-KR" altLang="en-US" sz="700" dirty="0" smtClean="0"/>
                      <a:t>뷰티포인트 전용</a:t>
                    </a:r>
                    <a:endParaRPr lang="ko-KR" altLang="en-US" sz="700" dirty="0"/>
                  </a:p>
                </p:txBody>
              </p:sp>
              <p:sp>
                <p:nvSpPr>
                  <p:cNvPr id="105" name="직사각형 104"/>
                  <p:cNvSpPr/>
                  <p:nvPr/>
                </p:nvSpPr>
                <p:spPr>
                  <a:xfrm>
                    <a:off x="6642034" y="3057870"/>
                    <a:ext cx="542136" cy="20005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700" strike="sngStrike" dirty="0" smtClean="0">
                        <a:solidFill>
                          <a:prstClr val="white">
                            <a:lumMod val="65000"/>
                          </a:prstClr>
                        </a:solidFill>
                      </a:rPr>
                      <a:t>53,000</a:t>
                    </a:r>
                    <a:r>
                      <a:rPr lang="ko-KR" altLang="en-US" sz="700" strike="sngStrike" dirty="0" smtClean="0">
                        <a:solidFill>
                          <a:prstClr val="white">
                            <a:lumMod val="65000"/>
                          </a:prstClr>
                        </a:solidFill>
                      </a:rPr>
                      <a:t>원</a:t>
                    </a:r>
                    <a:endParaRPr lang="ko-KR" altLang="en-US" sz="1600" dirty="0"/>
                  </a:p>
                </p:txBody>
              </p:sp>
            </p:grpSp>
          </p:grpSp>
        </p:grpSp>
        <p:grpSp>
          <p:nvGrpSpPr>
            <p:cNvPr id="91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5923" y="1025425"/>
              <a:ext cx="1255911" cy="161711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92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3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4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06" name="그룹 105"/>
          <p:cNvGrpSpPr/>
          <p:nvPr/>
        </p:nvGrpSpPr>
        <p:grpSpPr>
          <a:xfrm>
            <a:off x="6730771" y="1396948"/>
            <a:ext cx="1330178" cy="2927654"/>
            <a:chOff x="6734480" y="1025425"/>
            <a:chExt cx="1330178" cy="2927654"/>
          </a:xfrm>
        </p:grpSpPr>
        <p:grpSp>
          <p:nvGrpSpPr>
            <p:cNvPr id="107" name="그룹 106"/>
            <p:cNvGrpSpPr/>
            <p:nvPr/>
          </p:nvGrpSpPr>
          <p:grpSpPr>
            <a:xfrm>
              <a:off x="6734480" y="2698708"/>
              <a:ext cx="1330178" cy="1254371"/>
              <a:chOff x="6753967" y="2698708"/>
              <a:chExt cx="1330178" cy="1254371"/>
            </a:xfrm>
          </p:grpSpPr>
          <p:pic>
            <p:nvPicPr>
              <p:cNvPr id="112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6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579717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13" name="그룹 112"/>
              <p:cNvGrpSpPr/>
              <p:nvPr/>
            </p:nvGrpSpPr>
            <p:grpSpPr>
              <a:xfrm>
                <a:off x="6753967" y="2698708"/>
                <a:ext cx="1330178" cy="1254371"/>
                <a:chOff x="6636838" y="2671945"/>
                <a:chExt cx="1330178" cy="1254371"/>
              </a:xfrm>
            </p:grpSpPr>
            <p:pic>
              <p:nvPicPr>
                <p:cNvPr id="114" name="그림 113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76307" y="3729519"/>
                  <a:ext cx="779318" cy="196797"/>
                </a:xfrm>
                <a:prstGeom prst="rect">
                  <a:avLst/>
                </a:prstGeom>
              </p:spPr>
            </p:pic>
            <p:grpSp>
              <p:nvGrpSpPr>
                <p:cNvPr id="115" name="그룹 114"/>
                <p:cNvGrpSpPr/>
                <p:nvPr/>
              </p:nvGrpSpPr>
              <p:grpSpPr>
                <a:xfrm>
                  <a:off x="6636838" y="2671945"/>
                  <a:ext cx="1330178" cy="1051507"/>
                  <a:chOff x="6636838" y="2671945"/>
                  <a:chExt cx="1330178" cy="1051507"/>
                </a:xfrm>
              </p:grpSpPr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6705447" y="2671945"/>
                    <a:ext cx="1261569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altLang="ko-KR" sz="800" dirty="0"/>
                      <a:t>BEST | </a:t>
                    </a:r>
                    <a:r>
                      <a:rPr lang="ko-KR" altLang="en-US" sz="800" spc="-150" dirty="0"/>
                      <a:t>제품명은 최대 두 줄까지 노출되며 길어질 시 말줄임 처리</a:t>
                    </a:r>
                    <a:r>
                      <a:rPr lang="en-US" altLang="ko-KR" sz="800" spc="-150" dirty="0"/>
                      <a:t>…</a:t>
                    </a:r>
                    <a:endParaRPr lang="ko-KR" altLang="en-US" sz="800" spc="-15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6636838" y="2914462"/>
                    <a:ext cx="95090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b="1" dirty="0"/>
                      <a:t>37,000</a:t>
                    </a:r>
                    <a:r>
                      <a:rPr lang="ko-KR" altLang="en-US" sz="1000" b="1" dirty="0"/>
                      <a:t>원</a:t>
                    </a:r>
                    <a:r>
                      <a:rPr lang="en-US" altLang="ko-KR" sz="800" dirty="0"/>
                      <a:t> </a:t>
                    </a:r>
                    <a:r>
                      <a:rPr lang="en-US" altLang="ko-KR" sz="800" dirty="0" smtClean="0">
                        <a:solidFill>
                          <a:srgbClr val="FF0000"/>
                        </a:solidFill>
                      </a:rPr>
                      <a:t>30</a:t>
                    </a:r>
                    <a:r>
                      <a:rPr lang="en-US" altLang="ko-KR" sz="800" dirty="0">
                        <a:solidFill>
                          <a:srgbClr val="FF0000"/>
                        </a:solidFill>
                      </a:rPr>
                      <a:t>%</a:t>
                    </a:r>
                    <a:endParaRPr lang="ko-KR" altLang="en-US" sz="7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6761375" y="3523397"/>
                    <a:ext cx="526106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4.9(353</a:t>
                    </a:r>
                    <a:r>
                      <a: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)</a:t>
                    </a:r>
                    <a:endParaRPr lang="ko-KR" alt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20" name="직사각형 119"/>
                  <p:cNvSpPr/>
                  <p:nvPr/>
                </p:nvSpPr>
                <p:spPr>
                  <a:xfrm>
                    <a:off x="6721124" y="3250818"/>
                    <a:ext cx="313482" cy="124498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1+1</a:t>
                    </a:r>
                    <a:endParaRPr lang="ko-KR" alt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21" name="직사각형 120"/>
                  <p:cNvSpPr/>
                  <p:nvPr/>
                </p:nvSpPr>
                <p:spPr>
                  <a:xfrm>
                    <a:off x="7067782" y="3250818"/>
                    <a:ext cx="458968" cy="12449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700" dirty="0" smtClean="0"/>
                      <a:t>LIVE </a:t>
                    </a:r>
                    <a:r>
                      <a:rPr lang="ko-KR" altLang="en-US" sz="700" dirty="0" smtClean="0"/>
                      <a:t>전용</a:t>
                    </a:r>
                    <a:endParaRPr lang="ko-KR" altLang="en-US" sz="700" dirty="0"/>
                  </a:p>
                </p:txBody>
              </p:sp>
              <p:sp>
                <p:nvSpPr>
                  <p:cNvPr id="123" name="직사각형 122"/>
                  <p:cNvSpPr/>
                  <p:nvPr/>
                </p:nvSpPr>
                <p:spPr>
                  <a:xfrm>
                    <a:off x="6721124" y="3397834"/>
                    <a:ext cx="671976" cy="12449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ko-KR" altLang="en-US" sz="700" dirty="0" smtClean="0"/>
                      <a:t>뷰티포인트 전용</a:t>
                    </a:r>
                    <a:endParaRPr lang="ko-KR" altLang="en-US" sz="700" dirty="0"/>
                  </a:p>
                </p:txBody>
              </p:sp>
              <p:sp>
                <p:nvSpPr>
                  <p:cNvPr id="130" name="직사각형 129"/>
                  <p:cNvSpPr/>
                  <p:nvPr/>
                </p:nvSpPr>
                <p:spPr>
                  <a:xfrm>
                    <a:off x="6642034" y="3057870"/>
                    <a:ext cx="542136" cy="20005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700" strike="sngStrike" dirty="0">
                        <a:solidFill>
                          <a:prstClr val="white">
                            <a:lumMod val="65000"/>
                          </a:prstClr>
                        </a:solidFill>
                      </a:rPr>
                      <a:t>53,000</a:t>
                    </a:r>
                    <a:r>
                      <a:rPr lang="ko-KR" altLang="en-US" sz="700" strike="sngStrike" dirty="0">
                        <a:solidFill>
                          <a:prstClr val="white">
                            <a:lumMod val="65000"/>
                          </a:prstClr>
                        </a:solidFill>
                      </a:rPr>
                      <a:t>원</a:t>
                    </a:r>
                    <a:endParaRPr lang="ko-KR" altLang="en-US" sz="1600" dirty="0"/>
                  </a:p>
                </p:txBody>
              </p:sp>
            </p:grpSp>
          </p:grpSp>
        </p:grpSp>
        <p:grpSp>
          <p:nvGrpSpPr>
            <p:cNvPr id="108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5923" y="1025425"/>
              <a:ext cx="1255911" cy="161711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09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0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1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2580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쇼케이스 전체보기 </a:t>
            </a:r>
            <a:r>
              <a:rPr lang="ko-KR" altLang="en-US" dirty="0" smtClean="0"/>
              <a:t>팝업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공유하기 팝업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IN_MO_HOM_01_13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127" y="818051"/>
            <a:ext cx="839235" cy="1366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359" y="764704"/>
            <a:ext cx="622595" cy="243314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5205951" y="1353099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7610782" y="1354192"/>
            <a:ext cx="6095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205951" y="5949280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67985" y="1068920"/>
            <a:ext cx="31037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이벤트   특가    베스트</a:t>
            </a:r>
            <a:r>
              <a:rPr lang="ko-KR" altLang="en-US" sz="900" b="1" dirty="0" smtClean="0">
                <a:latin typeface="+mn-ea"/>
                <a:cs typeface="Pretendard Light" panose="02000403000000020004" pitchFamily="50" charset="-127"/>
              </a:rPr>
              <a:t> </a:t>
            </a:r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  쿠폰존    에디터    </a:t>
            </a:r>
            <a:r>
              <a:rPr lang="ko-KR" altLang="en-US" sz="900" b="1" dirty="0" smtClean="0">
                <a:latin typeface="+mn-ea"/>
                <a:cs typeface="Pretendard Light" panose="02000403000000020004" pitchFamily="50" charset="-127"/>
              </a:rPr>
              <a:t>쇼케이스</a:t>
            </a:r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  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236161" y="5955770"/>
            <a:ext cx="2971683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42212" y="1932872"/>
            <a:ext cx="18069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spc="-150" dirty="0" smtClean="0"/>
              <a:t>블랙티 유스 인핸싱 트리트먼스 에센스</a:t>
            </a:r>
            <a:endParaRPr lang="ko-KR" altLang="en-US" sz="900" b="1" spc="-150" dirty="0"/>
          </a:p>
        </p:txBody>
      </p:sp>
      <p:sp>
        <p:nvSpPr>
          <p:cNvPr id="13" name="TextBox 12"/>
          <p:cNvSpPr txBox="1"/>
          <p:nvPr/>
        </p:nvSpPr>
        <p:spPr>
          <a:xfrm>
            <a:off x="5252038" y="1766795"/>
            <a:ext cx="1710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spc="-150" dirty="0" smtClean="0"/>
              <a:t>한번만 써봐도 확실히 느껴지는 효과</a:t>
            </a:r>
            <a:endParaRPr lang="ko-KR" altLang="en-US" sz="900" b="1" spc="-15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7448783" y="1396993"/>
            <a:ext cx="678963" cy="268936"/>
            <a:chOff x="2227117" y="1329584"/>
            <a:chExt cx="678963" cy="268936"/>
          </a:xfrm>
        </p:grpSpPr>
        <p:sp>
          <p:nvSpPr>
            <p:cNvPr id="15" name="직사각형 14"/>
            <p:cNvSpPr/>
            <p:nvPr/>
          </p:nvSpPr>
          <p:spPr>
            <a:xfrm>
              <a:off x="2227117" y="1398880"/>
              <a:ext cx="661380" cy="1996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spc="-150" dirty="0" smtClean="0">
                  <a:solidFill>
                    <a:schemeClr val="tx1"/>
                  </a:solidFill>
                </a:rPr>
                <a:t>전체보기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96380" y="1329584"/>
              <a:ext cx="309700" cy="254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+</a:t>
              </a:r>
              <a:endParaRPr lang="ko-KR" altLang="en-US" sz="1400" dirty="0"/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rcRect b="4692"/>
          <a:stretch/>
        </p:blipFill>
        <p:spPr>
          <a:xfrm>
            <a:off x="5224081" y="2205549"/>
            <a:ext cx="2978101" cy="4182269"/>
          </a:xfrm>
          <a:prstGeom prst="rect">
            <a:avLst/>
          </a:prstGeom>
        </p:spPr>
      </p:pic>
      <p:pic>
        <p:nvPicPr>
          <p:cNvPr id="22" name="Picture 2" descr="Share, network, ligh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038" y="1886850"/>
            <a:ext cx="178429" cy="17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모서리가 둥근 직사각형 23"/>
          <p:cNvSpPr/>
          <p:nvPr/>
        </p:nvSpPr>
        <p:spPr>
          <a:xfrm>
            <a:off x="5205951" y="676411"/>
            <a:ext cx="3019501" cy="569512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0196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4007" y="5196390"/>
            <a:ext cx="2805655" cy="1175143"/>
          </a:xfrm>
          <a:prstGeom prst="round2SameRect">
            <a:avLst>
              <a:gd name="adj1" fmla="val 8907"/>
              <a:gd name="adj2" fmla="val 0"/>
            </a:avLst>
          </a:prstGeom>
          <a:ln w="3175">
            <a:solidFill>
              <a:schemeClr val="bg1">
                <a:lumMod val="75000"/>
              </a:schemeClr>
            </a:solidFill>
          </a:ln>
        </p:spPr>
      </p:pic>
      <p:grpSp>
        <p:nvGrpSpPr>
          <p:cNvPr id="27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797084" y="1268760"/>
            <a:ext cx="2952328" cy="866792"/>
            <a:chOff x="508000" y="1396999"/>
            <a:chExt cx="1013947" cy="1008113"/>
          </a:xfrm>
          <a:solidFill>
            <a:schemeClr val="bg1"/>
          </a:solidFill>
        </p:grpSpPr>
        <p:sp>
          <p:nvSpPr>
            <p:cNvPr id="28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835" y="1396999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1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797084" y="2204864"/>
            <a:ext cx="2952328" cy="866792"/>
            <a:chOff x="508000" y="1396999"/>
            <a:chExt cx="1013947" cy="1008113"/>
          </a:xfrm>
          <a:solidFill>
            <a:schemeClr val="bg1"/>
          </a:solidFill>
        </p:grpSpPr>
        <p:sp>
          <p:nvSpPr>
            <p:cNvPr id="32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835" y="1396999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797084" y="3157705"/>
            <a:ext cx="2952328" cy="866792"/>
            <a:chOff x="508000" y="1396999"/>
            <a:chExt cx="1013947" cy="1008113"/>
          </a:xfrm>
          <a:solidFill>
            <a:schemeClr val="bg1"/>
          </a:solidFill>
        </p:grpSpPr>
        <p:sp>
          <p:nvSpPr>
            <p:cNvPr id="36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835" y="1396999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9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797084" y="4077072"/>
            <a:ext cx="2952328" cy="866792"/>
            <a:chOff x="508000" y="1396999"/>
            <a:chExt cx="1013947" cy="1008113"/>
          </a:xfrm>
          <a:solidFill>
            <a:schemeClr val="bg1"/>
          </a:solidFill>
        </p:grpSpPr>
        <p:sp>
          <p:nvSpPr>
            <p:cNvPr id="40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835" y="1396999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3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797084" y="5013176"/>
            <a:ext cx="2952328" cy="866792"/>
            <a:chOff x="508000" y="1396999"/>
            <a:chExt cx="1013947" cy="1008113"/>
          </a:xfrm>
          <a:solidFill>
            <a:schemeClr val="bg1"/>
          </a:solidFill>
        </p:grpSpPr>
        <p:sp>
          <p:nvSpPr>
            <p:cNvPr id="44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835" y="1396999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7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3395859" y="726857"/>
            <a:ext cx="336563" cy="3100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4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✕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14074" y="783851"/>
            <a:ext cx="236179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spc="-150" dirty="0" smtClean="0">
                <a:latin typeface="+mn-ea"/>
              </a:rPr>
              <a:t>쇼케이스  전체보기 </a:t>
            </a:r>
            <a:endParaRPr lang="ko-KR" altLang="en-US" sz="900" b="1" spc="-150" dirty="0">
              <a:latin typeface="+mn-ea"/>
            </a:endParaRPr>
          </a:p>
        </p:txBody>
      </p:sp>
      <p:sp>
        <p:nvSpPr>
          <p:cNvPr id="4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521" y="71846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521" y="161939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4422" y="61046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219143"/>
              </p:ext>
            </p:extLst>
          </p:nvPr>
        </p:nvGraphicFramePr>
        <p:xfrm>
          <a:off x="9000565" y="44450"/>
          <a:ext cx="3152540" cy="1788524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쇼케이스 전체보기 팝업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쇼케이스 목록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쇼케이스 배너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등록한 이미지 출력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정렬 기준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진행 일시의 시작일이 최신순 정렬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아래로 스크롤 시 </a:t>
                      </a:r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단위로 무한 로딩하여 목록 조회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배너 탭시 쇼케이스 전체보기 팝업 닫기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&amp;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선택한 배너의 상세가 쇼케이스 탭 최 상단에 열림상태로 노출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1-2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닫기 버튼 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팝업 닫기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공유하기 팝업 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r>
                        <a:rPr kumimoji="1" lang="ko-KR" altLang="en-US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기존 공유하기에서 단말 지원 공유하기로 변경 </a:t>
                      </a:r>
                      <a:endParaRPr kumimoji="1" lang="en-US" altLang="ko-KR" sz="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9218876"/>
                  </a:ext>
                </a:extLst>
              </a:tr>
            </a:tbl>
          </a:graphicData>
        </a:graphic>
      </p:graphicFrame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00"/>
          <a:stretch/>
        </p:blipFill>
        <p:spPr>
          <a:xfrm>
            <a:off x="5204540" y="2848983"/>
            <a:ext cx="3021360" cy="3545896"/>
          </a:xfrm>
          <a:prstGeom prst="round2SameRect">
            <a:avLst>
              <a:gd name="adj1" fmla="val 3675"/>
              <a:gd name="adj2" fmla="val 0"/>
            </a:avLst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1" name="직사각형 60"/>
          <p:cNvSpPr/>
          <p:nvPr/>
        </p:nvSpPr>
        <p:spPr>
          <a:xfrm>
            <a:off x="5336127" y="2924944"/>
            <a:ext cx="2344049" cy="432048"/>
          </a:xfrm>
          <a:prstGeom prst="rect">
            <a:avLst/>
          </a:prstGeom>
          <a:solidFill>
            <a:srgbClr val="29BC70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이니스프리몰 링크 정보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174007" y="4943863"/>
            <a:ext cx="28056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spc="-150" dirty="0">
                <a:latin typeface="+mn-ea"/>
              </a:rPr>
              <a:t>&lt;</a:t>
            </a:r>
            <a:r>
              <a:rPr lang="en-US" altLang="ko-KR" sz="900" spc="-150" dirty="0" smtClean="0">
                <a:latin typeface="+mn-ea"/>
              </a:rPr>
              <a:t>AS-IS&gt;</a:t>
            </a:r>
            <a:endParaRPr lang="ko-KR" altLang="en-US" sz="900" spc="-150" dirty="0">
              <a:latin typeface="+mn-ea"/>
            </a:endParaRPr>
          </a:p>
        </p:txBody>
      </p:sp>
      <p:sp>
        <p:nvSpPr>
          <p:cNvPr id="54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Layer popup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478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FOR ME </a:t>
            </a:r>
            <a:r>
              <a:rPr lang="ko-KR" altLang="en-US" dirty="0" smtClean="0"/>
              <a:t>전체화면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로그</a:t>
            </a:r>
            <a:r>
              <a:rPr lang="en-US" altLang="ko-KR" dirty="0" smtClean="0"/>
              <a:t>+</a:t>
            </a:r>
            <a:r>
              <a:rPr lang="ko-KR" altLang="en-US" dirty="0" smtClean="0"/>
              <a:t>추천 결합형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093702"/>
              </p:ext>
            </p:extLst>
          </p:nvPr>
        </p:nvGraphicFramePr>
        <p:xfrm>
          <a:off x="335360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425874"/>
              </p:ext>
            </p:extLst>
          </p:nvPr>
        </p:nvGraphicFramePr>
        <p:xfrm>
          <a:off x="3575720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425874"/>
              </p:ext>
            </p:extLst>
          </p:nvPr>
        </p:nvGraphicFramePr>
        <p:xfrm>
          <a:off x="6888088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42262" y="1365354"/>
            <a:ext cx="2981712" cy="45809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88" y="818051"/>
            <a:ext cx="839235" cy="13662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420" y="764704"/>
            <a:ext cx="622595" cy="2433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2262" y="1068920"/>
            <a:ext cx="3161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가    베스트</a:t>
            </a:r>
            <a:r>
              <a:rPr lang="ko-KR" altLang="en-US" sz="900" b="1" dirty="0" smtClean="0">
                <a:latin typeface="+mn-ea"/>
                <a:cs typeface="Pretendard Light" panose="02000403000000020004" pitchFamily="50" charset="-127"/>
              </a:rPr>
              <a:t> </a:t>
            </a:r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  쿠폰존    에디터    </a:t>
            </a:r>
            <a:r>
              <a:rPr lang="ko-KR" altLang="en-US" sz="900" b="1" dirty="0" smtClean="0">
                <a:latin typeface="+mn-ea"/>
                <a:cs typeface="Pretendard Light" panose="02000403000000020004" pitchFamily="50" charset="-127"/>
              </a:rPr>
              <a:t>쇼케이스    </a:t>
            </a:r>
            <a:r>
              <a:rPr lang="en-US" altLang="ko-KR" sz="900" b="1" dirty="0" smtClean="0">
                <a:latin typeface="+mn-ea"/>
                <a:cs typeface="Pretendard Light" panose="02000403000000020004" pitchFamily="50" charset="-127"/>
              </a:rPr>
              <a:t>FOR ME</a:t>
            </a:r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  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086" y="3132619"/>
            <a:ext cx="0" cy="154304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395878" y="2320239"/>
            <a:ext cx="1366079" cy="417181"/>
            <a:chOff x="132988" y="1108114"/>
            <a:chExt cx="1366079" cy="417181"/>
          </a:xfrm>
        </p:grpSpPr>
        <p:sp>
          <p:nvSpPr>
            <p:cNvPr id="12" name="TextBox 11"/>
            <p:cNvSpPr txBox="1"/>
            <p:nvPr/>
          </p:nvSpPr>
          <p:spPr>
            <a:xfrm>
              <a:off x="132988" y="1309851"/>
              <a:ext cx="13660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spc="-150" dirty="0" smtClean="0"/>
                <a:t>최근 본 제품</a:t>
              </a:r>
              <a:r>
                <a:rPr lang="en-US" altLang="ko-KR" sz="800" spc="-150" dirty="0" smtClean="0"/>
                <a:t>, </a:t>
              </a:r>
              <a:r>
                <a:rPr lang="ko-KR" altLang="en-US" sz="800" spc="-150" dirty="0"/>
                <a:t> </a:t>
              </a:r>
              <a:r>
                <a:rPr lang="ko-KR" altLang="en-US" sz="800" spc="-150" dirty="0" smtClean="0"/>
                <a:t>이벤트</a:t>
              </a:r>
              <a:r>
                <a:rPr lang="en-US" altLang="ko-KR" sz="800" spc="-150" dirty="0" smtClean="0"/>
                <a:t>, </a:t>
              </a:r>
              <a:r>
                <a:rPr lang="ko-KR" altLang="en-US" sz="800" spc="-150" dirty="0" smtClean="0"/>
                <a:t>검색어예요</a:t>
              </a:r>
              <a:r>
                <a:rPr lang="en-US" altLang="ko-KR" sz="800" spc="-150" dirty="0" smtClean="0"/>
                <a:t>.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2988" y="1108114"/>
              <a:ext cx="11079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spc="-150" dirty="0" smtClean="0">
                  <a:solidFill>
                    <a:srgbClr val="29BC70"/>
                  </a:solidFill>
                </a:rPr>
                <a:t>소희 </a:t>
              </a:r>
              <a:r>
                <a:rPr lang="ko-KR" altLang="en-US" sz="1000" b="1" spc="-150" dirty="0" smtClean="0"/>
                <a:t>님의 쇼핑로그</a:t>
              </a:r>
              <a:endParaRPr lang="en-US" altLang="ko-KR" sz="1000" b="1" spc="-150" dirty="0" smtClean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37906" y="2945203"/>
            <a:ext cx="410423" cy="511373"/>
            <a:chOff x="3210606" y="2499649"/>
            <a:chExt cx="1173569" cy="819102"/>
          </a:xfrm>
        </p:grpSpPr>
        <p:sp>
          <p:nvSpPr>
            <p:cNvPr id="15" name="직사각형 14"/>
            <p:cNvSpPr/>
            <p:nvPr/>
          </p:nvSpPr>
          <p:spPr>
            <a:xfrm>
              <a:off x="3210606" y="2499649"/>
              <a:ext cx="1173569" cy="819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3210606" y="2499649"/>
              <a:ext cx="1163552" cy="81910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3210606" y="2505732"/>
              <a:ext cx="1146969" cy="813019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540734" y="4308035"/>
            <a:ext cx="946606" cy="369765"/>
            <a:chOff x="277844" y="2511271"/>
            <a:chExt cx="946606" cy="369765"/>
          </a:xfrm>
        </p:grpSpPr>
        <p:grpSp>
          <p:nvGrpSpPr>
            <p:cNvPr id="19" name="그룹 18"/>
            <p:cNvGrpSpPr/>
            <p:nvPr/>
          </p:nvGrpSpPr>
          <p:grpSpPr>
            <a:xfrm>
              <a:off x="277844" y="2511271"/>
              <a:ext cx="369765" cy="369765"/>
              <a:chOff x="236351" y="2620705"/>
              <a:chExt cx="369765" cy="369765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236351" y="2620705"/>
                <a:ext cx="369765" cy="36976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2" name="Picture 2" descr="icon_main2_fixed_search.png (100×100)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336" y="2671525"/>
                <a:ext cx="258520" cy="2585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732007" y="2601429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그린티</a:t>
              </a:r>
              <a:endParaRPr lang="ko-KR" altLang="en-US" sz="800" dirty="0"/>
            </a:p>
          </p:txBody>
        </p:sp>
      </p:grpSp>
      <p:sp>
        <p:nvSpPr>
          <p:cNvPr id="23" name="모서리가 둥근 직사각형 22"/>
          <p:cNvSpPr/>
          <p:nvPr/>
        </p:nvSpPr>
        <p:spPr>
          <a:xfrm>
            <a:off x="2159960" y="4421189"/>
            <a:ext cx="535615" cy="1248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428758" y="2381376"/>
            <a:ext cx="123974" cy="12397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?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320012" y="1353099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724843" y="1354192"/>
            <a:ext cx="5970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498603" y="3730091"/>
            <a:ext cx="2602837" cy="360728"/>
            <a:chOff x="955973" y="2932790"/>
            <a:chExt cx="2602837" cy="360728"/>
          </a:xfrm>
        </p:grpSpPr>
        <p:grpSp>
          <p:nvGrpSpPr>
            <p:cNvPr id="28" name="그룹 27"/>
            <p:cNvGrpSpPr/>
            <p:nvPr/>
          </p:nvGrpSpPr>
          <p:grpSpPr>
            <a:xfrm>
              <a:off x="962816" y="2955535"/>
              <a:ext cx="2595994" cy="337983"/>
              <a:chOff x="388753" y="3303716"/>
              <a:chExt cx="2595994" cy="337983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388753" y="3303716"/>
                <a:ext cx="484246" cy="337983"/>
                <a:chOff x="3619450" y="3087570"/>
                <a:chExt cx="3175214" cy="2134677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3619450" y="3087570"/>
                  <a:ext cx="3175214" cy="21346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/>
                </a:p>
              </p:txBody>
            </p:sp>
            <p:cxnSp>
              <p:nvCxnSpPr>
                <p:cNvPr id="36" name="직선 연결선 35"/>
                <p:cNvCxnSpPr/>
                <p:nvPr/>
              </p:nvCxnSpPr>
              <p:spPr>
                <a:xfrm>
                  <a:off x="3619450" y="3087570"/>
                  <a:ext cx="3148113" cy="2134677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>
                <a:xfrm flipV="1">
                  <a:off x="3619450" y="3103424"/>
                  <a:ext cx="3103244" cy="2118823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TextBox 33"/>
              <p:cNvSpPr txBox="1"/>
              <p:nvPr/>
            </p:nvSpPr>
            <p:spPr>
              <a:xfrm>
                <a:off x="886096" y="3373707"/>
                <a:ext cx="20986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spc="-150" dirty="0" smtClean="0"/>
                  <a:t>신한카드 </a:t>
                </a:r>
                <a:r>
                  <a:rPr lang="en-US" altLang="ko-KR" sz="800" spc="-150" dirty="0" smtClean="0"/>
                  <a:t>X </a:t>
                </a:r>
                <a:r>
                  <a:rPr lang="ko-KR" altLang="en-US" sz="800" spc="-150" dirty="0" smtClean="0"/>
                  <a:t>뷰티포인트 </a:t>
                </a:r>
                <a:r>
                  <a:rPr lang="en-US" altLang="ko-KR" sz="800" spc="-150" dirty="0" smtClean="0"/>
                  <a:t>3</a:t>
                </a:r>
                <a:r>
                  <a:rPr lang="ko-KR" altLang="en-US" sz="800" spc="-150" dirty="0" smtClean="0"/>
                  <a:t>만원 이상 결제 시 </a:t>
                </a:r>
                <a:r>
                  <a:rPr lang="en-US" altLang="ko-KR" sz="800" spc="-150" dirty="0"/>
                  <a:t> </a:t>
                </a:r>
                <a:r>
                  <a:rPr lang="ko-KR" altLang="en-US" sz="800" spc="-150" dirty="0" smtClean="0"/>
                  <a:t>최대 </a:t>
                </a:r>
                <a:r>
                  <a:rPr lang="en-US" altLang="ko-KR" sz="800" spc="-150" dirty="0" smtClean="0"/>
                  <a:t>1</a:t>
                </a:r>
                <a:r>
                  <a:rPr lang="ko-KR" altLang="en-US" sz="800" spc="-150" dirty="0" smtClean="0"/>
                  <a:t>만</a:t>
                </a:r>
                <a:r>
                  <a:rPr lang="en-US" altLang="ko-KR" sz="800" spc="-150" dirty="0" smtClean="0"/>
                  <a:t>…</a:t>
                </a:r>
              </a:p>
            </p:txBody>
          </p:sp>
        </p:grpSp>
        <p:grpSp>
          <p:nvGrpSpPr>
            <p:cNvPr id="29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5973" y="2932790"/>
              <a:ext cx="504186" cy="360728"/>
              <a:chOff x="508000" y="1335094"/>
              <a:chExt cx="1008112" cy="1070018"/>
            </a:xfrm>
            <a:solidFill>
              <a:srgbClr val="FFFFFF"/>
            </a:solidFill>
          </p:grpSpPr>
          <p:sp>
            <p:nvSpPr>
              <p:cNvPr id="30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35094"/>
                <a:ext cx="1008112" cy="1070018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39" name="그룹 38"/>
          <p:cNvGrpSpPr/>
          <p:nvPr/>
        </p:nvGrpSpPr>
        <p:grpSpPr>
          <a:xfrm>
            <a:off x="505446" y="2923305"/>
            <a:ext cx="2584462" cy="547868"/>
            <a:chOff x="962816" y="2126004"/>
            <a:chExt cx="2584462" cy="547868"/>
          </a:xfrm>
        </p:grpSpPr>
        <p:sp>
          <p:nvSpPr>
            <p:cNvPr id="40" name="TextBox 39"/>
            <p:cNvSpPr txBox="1"/>
            <p:nvPr/>
          </p:nvSpPr>
          <p:spPr>
            <a:xfrm>
              <a:off x="1446371" y="2126004"/>
              <a:ext cx="21009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/>
                <a:t>BEST</a:t>
              </a:r>
              <a:r>
                <a:rPr lang="en-US" altLang="ko-KR" sz="800" dirty="0" smtClean="0"/>
                <a:t> </a:t>
              </a:r>
              <a:r>
                <a:rPr lang="en-US" altLang="ko-KR" sz="800" dirty="0"/>
                <a:t>| </a:t>
              </a:r>
              <a:r>
                <a:rPr lang="ko-KR" altLang="en-US" sz="800" spc="-150" dirty="0" smtClean="0"/>
                <a:t>제품명은 최대 한 줄까지 노출합니다 길 어</a:t>
              </a:r>
              <a:r>
                <a:rPr lang="en-US" altLang="ko-KR" sz="800" spc="-150" dirty="0" smtClean="0"/>
                <a:t>…</a:t>
              </a:r>
              <a:endParaRPr lang="ko-KR" altLang="en-US" sz="800" spc="-15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53956" y="2289549"/>
              <a:ext cx="138211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/>
                <a:t>37,000</a:t>
              </a:r>
              <a:r>
                <a:rPr lang="ko-KR" altLang="en-US" sz="900" b="1" dirty="0" smtClean="0"/>
                <a:t>원</a:t>
              </a:r>
              <a:r>
                <a:rPr lang="en-US" altLang="ko-KR" sz="900" b="1" dirty="0" smtClean="0"/>
                <a:t>~</a:t>
              </a:r>
              <a:r>
                <a:rPr lang="en-US" altLang="ko-KR" sz="700" dirty="0" smtClean="0"/>
                <a:t> </a:t>
              </a:r>
              <a:r>
                <a:rPr lang="en-US" altLang="ko-KR" sz="700" dirty="0" smtClean="0">
                  <a:solidFill>
                    <a:srgbClr val="FF0000"/>
                  </a:solidFill>
                </a:rPr>
                <a:t>~30</a:t>
              </a:r>
              <a:r>
                <a:rPr lang="en-US" altLang="ko-KR" sz="700" dirty="0" smtClean="0">
                  <a:solidFill>
                    <a:srgbClr val="FF0000"/>
                  </a:solidFill>
                </a:rPr>
                <a:t>% </a:t>
              </a:r>
              <a:r>
                <a:rPr lang="en-US" altLang="ko-KR" sz="600" strike="sngStrike" dirty="0" smtClean="0">
                  <a:solidFill>
                    <a:prstClr val="white">
                      <a:lumMod val="65000"/>
                    </a:prstClr>
                  </a:solidFill>
                </a:rPr>
                <a:t>53,000</a:t>
              </a:r>
              <a:r>
                <a:rPr lang="ko-KR" altLang="en-US" sz="600" strike="sngStrike" dirty="0" smtClean="0">
                  <a:solidFill>
                    <a:prstClr val="white">
                      <a:lumMod val="65000"/>
                    </a:prstClr>
                  </a:solidFill>
                </a:rPr>
                <a:t>원</a:t>
              </a:r>
              <a:r>
                <a:rPr lang="en-US" altLang="ko-KR" sz="600" dirty="0" smtClean="0">
                  <a:solidFill>
                    <a:prstClr val="black"/>
                  </a:solidFill>
                </a:rPr>
                <a:t> </a:t>
              </a:r>
              <a:endParaRPr lang="ko-KR" altLang="en-US" sz="1400" dirty="0"/>
            </a:p>
            <a:p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1538950" y="2550698"/>
              <a:ext cx="936542" cy="122848"/>
              <a:chOff x="4729774" y="1948166"/>
              <a:chExt cx="1030197" cy="148646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4729774" y="1961529"/>
                <a:ext cx="313482" cy="124498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증정</a:t>
                </a:r>
                <a:endPara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5087995" y="1948166"/>
                <a:ext cx="671976" cy="14864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600" dirty="0" smtClean="0"/>
                  <a:t>뷰티포인트 전용</a:t>
                </a:r>
                <a:endParaRPr lang="ko-KR" altLang="en-US" sz="600" dirty="0"/>
              </a:p>
            </p:txBody>
          </p:sp>
        </p:grpSp>
        <p:sp>
          <p:nvSpPr>
            <p:cNvPr id="43" name="직사각형 42"/>
            <p:cNvSpPr/>
            <p:nvPr/>
          </p:nvSpPr>
          <p:spPr>
            <a:xfrm>
              <a:off x="2585870" y="2335318"/>
              <a:ext cx="1847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1600" dirty="0"/>
            </a:p>
          </p:txBody>
        </p:sp>
        <p:pic>
          <p:nvPicPr>
            <p:cNvPr id="44" name="Picture 8" descr="active, favorite, heart, like, love, romantic 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858" y="2500498"/>
              <a:ext cx="139658" cy="1396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5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2816" y="2138017"/>
              <a:ext cx="501351" cy="528638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46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1" name="직사각형 50"/>
          <p:cNvSpPr/>
          <p:nvPr/>
        </p:nvSpPr>
        <p:spPr>
          <a:xfrm>
            <a:off x="343976" y="5952263"/>
            <a:ext cx="2971683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26303" y="4151376"/>
            <a:ext cx="36901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00" spc="-15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700" spc="-150" dirty="0" smtClean="0">
                <a:solidFill>
                  <a:schemeClr val="bg1">
                    <a:lumMod val="50000"/>
                  </a:schemeClr>
                </a:solidFill>
              </a:rPr>
              <a:t>일전 </a:t>
            </a:r>
            <a:endParaRPr lang="en-US" altLang="ko-KR" sz="700" spc="-15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51020" y="2739634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spc="-150" dirty="0" smtClean="0">
                <a:solidFill>
                  <a:schemeClr val="bg1">
                    <a:lumMod val="50000"/>
                  </a:schemeClr>
                </a:solidFill>
              </a:rPr>
              <a:t>오늘</a:t>
            </a:r>
            <a:endParaRPr lang="en-US" altLang="ko-KR" sz="700" spc="-15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320012" y="5949280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2919180" y="2280918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0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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1" name="모서리가 둥근 직사각형 190"/>
          <p:cNvSpPr/>
          <p:nvPr/>
        </p:nvSpPr>
        <p:spPr>
          <a:xfrm>
            <a:off x="438425" y="1493894"/>
            <a:ext cx="2798827" cy="62797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신규서비스랜딩영역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9" name="직사각형 238"/>
          <p:cNvSpPr/>
          <p:nvPr/>
        </p:nvSpPr>
        <p:spPr>
          <a:xfrm>
            <a:off x="3580856" y="1064367"/>
            <a:ext cx="2981712" cy="5334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TextBox 191"/>
          <p:cNvSpPr txBox="1"/>
          <p:nvPr/>
        </p:nvSpPr>
        <p:spPr>
          <a:xfrm>
            <a:off x="3665670" y="1388955"/>
            <a:ext cx="200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pc="-150" dirty="0" smtClean="0">
                <a:solidFill>
                  <a:srgbClr val="29BC70"/>
                </a:solidFill>
              </a:rPr>
              <a:t>소희</a:t>
            </a:r>
            <a:r>
              <a:rPr lang="ko-KR" altLang="en-US" sz="1000" b="1" spc="-150" dirty="0" smtClean="0"/>
              <a:t>님께 추천해요</a:t>
            </a:r>
            <a:r>
              <a:rPr lang="en-US" altLang="ko-KR" sz="1000" b="1" spc="-150" dirty="0" smtClean="0"/>
              <a:t> </a:t>
            </a:r>
          </a:p>
        </p:txBody>
      </p:sp>
      <p:sp>
        <p:nvSpPr>
          <p:cNvPr id="235" name="모서리가 둥근 직사각형 234"/>
          <p:cNvSpPr/>
          <p:nvPr/>
        </p:nvSpPr>
        <p:spPr>
          <a:xfrm>
            <a:off x="3744928" y="1691346"/>
            <a:ext cx="2667149" cy="468108"/>
          </a:xfrm>
          <a:prstGeom prst="roundRect">
            <a:avLst>
              <a:gd name="adj" fmla="val 10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2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이니스프리몰의 쇼핑로그를 분석하여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>
              <a:lnSpc>
                <a:spcPts val="12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소희님 취향에 </a:t>
            </a:r>
            <a:r>
              <a:rPr lang="ko-KR" altLang="en-US" sz="800" dirty="0">
                <a:solidFill>
                  <a:schemeClr val="tx1"/>
                </a:solidFill>
              </a:rPr>
              <a:t>맞는 제품을 추천드려요 </a:t>
            </a:r>
            <a:r>
              <a:rPr lang="ko-KR" altLang="en-US" sz="800" dirty="0" smtClean="0">
                <a:solidFill>
                  <a:srgbClr val="29BC70"/>
                </a:solidFill>
              </a:rPr>
              <a:t>♥</a:t>
            </a:r>
            <a:endParaRPr lang="en-US" altLang="ko-KR" sz="800" dirty="0">
              <a:solidFill>
                <a:srgbClr val="29BC70"/>
              </a:solidFill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3621464" y="764704"/>
            <a:ext cx="31037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  <a:cs typeface="Pretendard Light" panose="02000403000000020004" pitchFamily="50" charset="-127"/>
              </a:rPr>
              <a:t>가    베스트</a:t>
            </a:r>
            <a:r>
              <a:rPr lang="ko-KR" altLang="en-US" sz="900" b="1" dirty="0">
                <a:latin typeface="+mn-ea"/>
                <a:cs typeface="Pretendard Light" panose="02000403000000020004" pitchFamily="50" charset="-127"/>
              </a:rPr>
              <a:t> </a:t>
            </a:r>
            <a:r>
              <a:rPr lang="ko-KR" altLang="en-US" sz="900" dirty="0">
                <a:latin typeface="+mn-ea"/>
                <a:cs typeface="Pretendard Light" panose="02000403000000020004" pitchFamily="50" charset="-127"/>
              </a:rPr>
              <a:t>  </a:t>
            </a:r>
            <a:r>
              <a:rPr lang="ko-KR" altLang="en-US" sz="900" dirty="0" err="1">
                <a:latin typeface="+mn-ea"/>
                <a:cs typeface="Pretendard Light" panose="02000403000000020004" pitchFamily="50" charset="-127"/>
              </a:rPr>
              <a:t>쿠폰존</a:t>
            </a:r>
            <a:r>
              <a:rPr lang="ko-KR" altLang="en-US" sz="900" dirty="0">
                <a:latin typeface="+mn-ea"/>
                <a:cs typeface="Pretendard Light" panose="02000403000000020004" pitchFamily="50" charset="-127"/>
              </a:rPr>
              <a:t>    에디터    </a:t>
            </a:r>
            <a:r>
              <a:rPr lang="ko-KR" altLang="en-US" sz="900" b="1" dirty="0">
                <a:latin typeface="+mn-ea"/>
                <a:cs typeface="Pretendard Light" panose="02000403000000020004" pitchFamily="50" charset="-127"/>
              </a:rPr>
              <a:t>쇼케이스    </a:t>
            </a:r>
            <a:r>
              <a:rPr lang="en-US" altLang="ko-KR" sz="900" b="1" dirty="0">
                <a:latin typeface="+mn-ea"/>
                <a:cs typeface="Pretendard Light" panose="02000403000000020004" pitchFamily="50" charset="-127"/>
              </a:rPr>
              <a:t>FOR ME</a:t>
            </a:r>
            <a:r>
              <a:rPr lang="ko-KR" altLang="en-US" sz="900" dirty="0">
                <a:latin typeface="+mn-ea"/>
                <a:cs typeface="Pretendard Light" panose="02000403000000020004" pitchFamily="50" charset="-127"/>
              </a:rPr>
              <a:t>  </a:t>
            </a:r>
          </a:p>
        </p:txBody>
      </p:sp>
      <p:cxnSp>
        <p:nvCxnSpPr>
          <p:cNvPr id="241" name="직선 연결선 240"/>
          <p:cNvCxnSpPr/>
          <p:nvPr/>
        </p:nvCxnSpPr>
        <p:spPr>
          <a:xfrm>
            <a:off x="3570569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/>
          <p:cNvCxnSpPr/>
          <p:nvPr/>
        </p:nvCxnSpPr>
        <p:spPr>
          <a:xfrm>
            <a:off x="5965506" y="1064366"/>
            <a:ext cx="5970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직사각형 243"/>
          <p:cNvSpPr/>
          <p:nvPr/>
        </p:nvSpPr>
        <p:spPr>
          <a:xfrm>
            <a:off x="6894298" y="1064367"/>
            <a:ext cx="2981712" cy="5334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TextBox 244"/>
          <p:cNvSpPr txBox="1"/>
          <p:nvPr/>
        </p:nvSpPr>
        <p:spPr>
          <a:xfrm>
            <a:off x="6934906" y="764704"/>
            <a:ext cx="31037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  <a:cs typeface="Pretendard Light" panose="02000403000000020004" pitchFamily="50" charset="-127"/>
              </a:rPr>
              <a:t>가    베스트</a:t>
            </a:r>
            <a:r>
              <a:rPr lang="ko-KR" altLang="en-US" sz="900" b="1" dirty="0">
                <a:latin typeface="+mn-ea"/>
                <a:cs typeface="Pretendard Light" panose="02000403000000020004" pitchFamily="50" charset="-127"/>
              </a:rPr>
              <a:t> </a:t>
            </a:r>
            <a:r>
              <a:rPr lang="ko-KR" altLang="en-US" sz="900" dirty="0">
                <a:latin typeface="+mn-ea"/>
                <a:cs typeface="Pretendard Light" panose="02000403000000020004" pitchFamily="50" charset="-127"/>
              </a:rPr>
              <a:t>  </a:t>
            </a:r>
            <a:r>
              <a:rPr lang="ko-KR" altLang="en-US" sz="900" dirty="0" err="1">
                <a:latin typeface="+mn-ea"/>
                <a:cs typeface="Pretendard Light" panose="02000403000000020004" pitchFamily="50" charset="-127"/>
              </a:rPr>
              <a:t>쿠폰존</a:t>
            </a:r>
            <a:r>
              <a:rPr lang="ko-KR" altLang="en-US" sz="900" dirty="0">
                <a:latin typeface="+mn-ea"/>
                <a:cs typeface="Pretendard Light" panose="02000403000000020004" pitchFamily="50" charset="-127"/>
              </a:rPr>
              <a:t>    에디터    </a:t>
            </a:r>
            <a:r>
              <a:rPr lang="ko-KR" altLang="en-US" sz="900" b="1" dirty="0">
                <a:latin typeface="+mn-ea"/>
                <a:cs typeface="Pretendard Light" panose="02000403000000020004" pitchFamily="50" charset="-127"/>
              </a:rPr>
              <a:t>쇼케이스    </a:t>
            </a:r>
            <a:r>
              <a:rPr lang="en-US" altLang="ko-KR" sz="900" b="1" dirty="0">
                <a:latin typeface="+mn-ea"/>
                <a:cs typeface="Pretendard Light" panose="02000403000000020004" pitchFamily="50" charset="-127"/>
              </a:rPr>
              <a:t>FOR ME</a:t>
            </a:r>
            <a:r>
              <a:rPr lang="ko-KR" altLang="en-US" sz="900" dirty="0">
                <a:latin typeface="+mn-ea"/>
                <a:cs typeface="Pretendard Light" panose="02000403000000020004" pitchFamily="50" charset="-127"/>
              </a:rPr>
              <a:t>  </a:t>
            </a:r>
          </a:p>
        </p:txBody>
      </p:sp>
      <p:cxnSp>
        <p:nvCxnSpPr>
          <p:cNvPr id="246" name="직선 연결선 245"/>
          <p:cNvCxnSpPr/>
          <p:nvPr/>
        </p:nvCxnSpPr>
        <p:spPr>
          <a:xfrm>
            <a:off x="6884011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>
            <a:off x="9278948" y="1064366"/>
            <a:ext cx="5970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그룹 248"/>
          <p:cNvGrpSpPr/>
          <p:nvPr/>
        </p:nvGrpSpPr>
        <p:grpSpPr>
          <a:xfrm>
            <a:off x="7025842" y="1820395"/>
            <a:ext cx="1159595" cy="2237050"/>
            <a:chOff x="6704412" y="1025425"/>
            <a:chExt cx="1360246" cy="2624141"/>
          </a:xfrm>
        </p:grpSpPr>
        <p:grpSp>
          <p:nvGrpSpPr>
            <p:cNvPr id="250" name="그룹 249"/>
            <p:cNvGrpSpPr/>
            <p:nvPr/>
          </p:nvGrpSpPr>
          <p:grpSpPr>
            <a:xfrm>
              <a:off x="6704412" y="2698708"/>
              <a:ext cx="1360246" cy="950858"/>
              <a:chOff x="6606770" y="2671945"/>
              <a:chExt cx="1360246" cy="950858"/>
            </a:xfrm>
          </p:grpSpPr>
          <p:sp>
            <p:nvSpPr>
              <p:cNvPr id="255" name="TextBox 254"/>
              <p:cNvSpPr txBox="1"/>
              <p:nvPr/>
            </p:nvSpPr>
            <p:spPr>
              <a:xfrm>
                <a:off x="6705447" y="2671945"/>
                <a:ext cx="1261569" cy="288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b="1" dirty="0"/>
                  <a:t>BEST</a:t>
                </a:r>
                <a:r>
                  <a:rPr lang="en-US" altLang="ko-KR" sz="800" dirty="0"/>
                  <a:t> | </a:t>
                </a:r>
                <a:r>
                  <a:rPr lang="ko-KR" altLang="en-US" sz="800" spc="-150" dirty="0"/>
                  <a:t>제품명은 최대 두 </a:t>
                </a:r>
                <a:r>
                  <a:rPr lang="ko-KR" altLang="en-US" sz="800" spc="-150" dirty="0" smtClean="0"/>
                  <a:t>줄까지  </a:t>
                </a:r>
                <a:r>
                  <a:rPr lang="ko-KR" altLang="en-US" sz="800" spc="-150" dirty="0"/>
                  <a:t>말줄임 처리</a:t>
                </a:r>
                <a:r>
                  <a:rPr lang="en-US" altLang="ko-KR" sz="800" spc="-150" dirty="0"/>
                  <a:t>…</a:t>
                </a:r>
                <a:endParaRPr lang="ko-KR" altLang="en-US" sz="800" spc="-15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6606770" y="2914462"/>
                <a:ext cx="1200059" cy="288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 smtClean="0"/>
                  <a:t>37,000</a:t>
                </a:r>
                <a:r>
                  <a:rPr lang="ko-KR" altLang="en-US" sz="1000" b="1" dirty="0" smtClean="0"/>
                  <a:t>원</a:t>
                </a:r>
                <a:r>
                  <a:rPr lang="en-US" altLang="ko-KR" sz="800" dirty="0" smtClean="0"/>
                  <a:t> </a:t>
                </a:r>
                <a:r>
                  <a:rPr lang="en-US" altLang="ko-KR" sz="800" dirty="0" smtClean="0">
                    <a:solidFill>
                      <a:srgbClr val="FF0000"/>
                    </a:solidFill>
                  </a:rPr>
                  <a:t>~30%</a:t>
                </a:r>
                <a:endParaRPr lang="ko-KR" altLang="en-US" sz="7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>
                <a:off x="6721124" y="3331896"/>
                <a:ext cx="1223068" cy="121082"/>
              </a:xfrm>
              <a:prstGeom prst="rect">
                <a:avLst/>
              </a:prstGeom>
              <a:solidFill>
                <a:srgbClr val="BDF1D6"/>
              </a:solidFill>
              <a:ln w="3175">
                <a:solidFill>
                  <a:srgbClr val="BDF1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#</a:t>
                </a:r>
                <a:r>
                  <a:rPr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저자극레티놀시카엠플 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>
                <a:off x="6640868" y="3093165"/>
                <a:ext cx="673552" cy="234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strike="sngStrike" dirty="0" smtClean="0">
                    <a:solidFill>
                      <a:prstClr val="white">
                        <a:lumMod val="65000"/>
                      </a:prstClr>
                    </a:solidFill>
                  </a:rPr>
                  <a:t>53,000</a:t>
                </a:r>
                <a:r>
                  <a:rPr lang="ko-KR" altLang="en-US" sz="700" strike="sngStrike" dirty="0" smtClean="0">
                    <a:solidFill>
                      <a:prstClr val="white">
                        <a:lumMod val="65000"/>
                      </a:prstClr>
                    </a:solidFill>
                  </a:rPr>
                  <a:t>원</a:t>
                </a:r>
                <a:r>
                  <a:rPr lang="en-US" altLang="ko-KR" sz="700" dirty="0" smtClean="0">
                    <a:solidFill>
                      <a:prstClr val="black"/>
                    </a:solidFill>
                  </a:rPr>
                  <a:t> </a:t>
                </a:r>
                <a:endParaRPr lang="ko-KR" altLang="en-US" sz="1600" dirty="0"/>
              </a:p>
            </p:txBody>
          </p:sp>
          <p:sp>
            <p:nvSpPr>
              <p:cNvPr id="259" name="직사각형 258"/>
              <p:cNvSpPr/>
              <p:nvPr/>
            </p:nvSpPr>
            <p:spPr>
              <a:xfrm>
                <a:off x="6721124" y="3511061"/>
                <a:ext cx="810511" cy="111742"/>
              </a:xfrm>
              <a:prstGeom prst="rect">
                <a:avLst/>
              </a:prstGeom>
              <a:solidFill>
                <a:srgbClr val="BDF1D6"/>
              </a:solidFill>
              <a:ln w="3175">
                <a:solidFill>
                  <a:srgbClr val="BDF1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#</a:t>
                </a:r>
                <a:r>
                  <a:rPr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잡티세럼 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51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5923" y="1025425"/>
              <a:ext cx="1255911" cy="161711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52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3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4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60" name="그룹 259"/>
          <p:cNvGrpSpPr/>
          <p:nvPr/>
        </p:nvGrpSpPr>
        <p:grpSpPr>
          <a:xfrm>
            <a:off x="8216100" y="1820395"/>
            <a:ext cx="1159595" cy="2237050"/>
            <a:chOff x="6704412" y="1025425"/>
            <a:chExt cx="1360246" cy="2624141"/>
          </a:xfrm>
        </p:grpSpPr>
        <p:grpSp>
          <p:nvGrpSpPr>
            <p:cNvPr id="261" name="그룹 260"/>
            <p:cNvGrpSpPr/>
            <p:nvPr/>
          </p:nvGrpSpPr>
          <p:grpSpPr>
            <a:xfrm>
              <a:off x="6704412" y="2698708"/>
              <a:ext cx="1360246" cy="950858"/>
              <a:chOff x="6606770" y="2671945"/>
              <a:chExt cx="1360246" cy="950858"/>
            </a:xfrm>
          </p:grpSpPr>
          <p:sp>
            <p:nvSpPr>
              <p:cNvPr id="266" name="TextBox 265"/>
              <p:cNvSpPr txBox="1"/>
              <p:nvPr/>
            </p:nvSpPr>
            <p:spPr>
              <a:xfrm>
                <a:off x="6705447" y="2671945"/>
                <a:ext cx="1261569" cy="288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b="1" dirty="0"/>
                  <a:t>BEST</a:t>
                </a:r>
                <a:r>
                  <a:rPr lang="en-US" altLang="ko-KR" sz="800" dirty="0"/>
                  <a:t> | </a:t>
                </a:r>
                <a:r>
                  <a:rPr lang="ko-KR" altLang="en-US" sz="800" spc="-150" dirty="0"/>
                  <a:t>제품명은 최대 두 </a:t>
                </a:r>
                <a:r>
                  <a:rPr lang="ko-KR" altLang="en-US" sz="800" spc="-150" dirty="0" smtClean="0"/>
                  <a:t>줄까지  </a:t>
                </a:r>
                <a:r>
                  <a:rPr lang="ko-KR" altLang="en-US" sz="800" spc="-150" dirty="0"/>
                  <a:t>말줄임 처리</a:t>
                </a:r>
                <a:r>
                  <a:rPr lang="en-US" altLang="ko-KR" sz="800" spc="-150" dirty="0"/>
                  <a:t>…</a:t>
                </a:r>
                <a:endParaRPr lang="ko-KR" altLang="en-US" sz="800" spc="-15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7" name="TextBox 266"/>
              <p:cNvSpPr txBox="1"/>
              <p:nvPr/>
            </p:nvSpPr>
            <p:spPr>
              <a:xfrm>
                <a:off x="6606770" y="2914462"/>
                <a:ext cx="1200059" cy="288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/>
                  <a:t>37,000</a:t>
                </a:r>
                <a:r>
                  <a:rPr lang="ko-KR" altLang="en-US" sz="1000" b="1" dirty="0"/>
                  <a:t>원</a:t>
                </a:r>
                <a:r>
                  <a:rPr lang="en-US" altLang="ko-KR" sz="800" dirty="0"/>
                  <a:t> </a:t>
                </a:r>
                <a:r>
                  <a:rPr lang="en-US" altLang="ko-KR" sz="800" dirty="0">
                    <a:solidFill>
                      <a:srgbClr val="FF0000"/>
                    </a:solidFill>
                  </a:rPr>
                  <a:t>~30%</a:t>
                </a:r>
                <a:endParaRPr lang="ko-KR" altLang="en-US" sz="7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8" name="직사각형 267"/>
              <p:cNvSpPr/>
              <p:nvPr/>
            </p:nvSpPr>
            <p:spPr>
              <a:xfrm>
                <a:off x="6721124" y="3331896"/>
                <a:ext cx="1223068" cy="121082"/>
              </a:xfrm>
              <a:prstGeom prst="rect">
                <a:avLst/>
              </a:prstGeom>
              <a:solidFill>
                <a:srgbClr val="BDF1D6"/>
              </a:solidFill>
              <a:ln w="3175">
                <a:solidFill>
                  <a:srgbClr val="BDF1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#</a:t>
                </a:r>
                <a:r>
                  <a:rPr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저자극레티놀시카엠플 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9" name="직사각형 268"/>
              <p:cNvSpPr/>
              <p:nvPr/>
            </p:nvSpPr>
            <p:spPr>
              <a:xfrm>
                <a:off x="6640868" y="3093165"/>
                <a:ext cx="673552" cy="234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strike="sngStrike" dirty="0">
                    <a:solidFill>
                      <a:prstClr val="white">
                        <a:lumMod val="65000"/>
                      </a:prstClr>
                    </a:solidFill>
                  </a:rPr>
                  <a:t>53,000</a:t>
                </a:r>
                <a:r>
                  <a:rPr lang="ko-KR" altLang="en-US" sz="700" strike="sngStrike" dirty="0">
                    <a:solidFill>
                      <a:prstClr val="white">
                        <a:lumMod val="65000"/>
                      </a:prstClr>
                    </a:solidFill>
                  </a:rPr>
                  <a:t>원</a:t>
                </a:r>
                <a:r>
                  <a:rPr lang="en-US" altLang="ko-KR" sz="700" dirty="0">
                    <a:solidFill>
                      <a:prstClr val="black"/>
                    </a:solidFill>
                  </a:rPr>
                  <a:t> </a:t>
                </a:r>
                <a:endParaRPr lang="ko-KR" altLang="en-US" sz="1600" dirty="0"/>
              </a:p>
            </p:txBody>
          </p:sp>
          <p:sp>
            <p:nvSpPr>
              <p:cNvPr id="270" name="직사각형 269"/>
              <p:cNvSpPr/>
              <p:nvPr/>
            </p:nvSpPr>
            <p:spPr>
              <a:xfrm>
                <a:off x="6721124" y="3511061"/>
                <a:ext cx="810511" cy="111742"/>
              </a:xfrm>
              <a:prstGeom prst="rect">
                <a:avLst/>
              </a:prstGeom>
              <a:solidFill>
                <a:srgbClr val="BDF1D6"/>
              </a:solidFill>
              <a:ln w="3175">
                <a:solidFill>
                  <a:srgbClr val="BDF1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#</a:t>
                </a:r>
                <a:r>
                  <a:rPr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잡티세럼 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62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5923" y="1025425"/>
              <a:ext cx="1255911" cy="161711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63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4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5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71" name="그룹 270"/>
          <p:cNvGrpSpPr/>
          <p:nvPr/>
        </p:nvGrpSpPr>
        <p:grpSpPr>
          <a:xfrm>
            <a:off x="9417785" y="1820395"/>
            <a:ext cx="1159595" cy="2237050"/>
            <a:chOff x="6704412" y="1025425"/>
            <a:chExt cx="1360246" cy="2624141"/>
          </a:xfrm>
        </p:grpSpPr>
        <p:grpSp>
          <p:nvGrpSpPr>
            <p:cNvPr id="272" name="그룹 271"/>
            <p:cNvGrpSpPr/>
            <p:nvPr/>
          </p:nvGrpSpPr>
          <p:grpSpPr>
            <a:xfrm>
              <a:off x="6704412" y="2698708"/>
              <a:ext cx="1360246" cy="950858"/>
              <a:chOff x="6606770" y="2671945"/>
              <a:chExt cx="1360246" cy="950858"/>
            </a:xfrm>
          </p:grpSpPr>
          <p:sp>
            <p:nvSpPr>
              <p:cNvPr id="277" name="TextBox 276"/>
              <p:cNvSpPr txBox="1"/>
              <p:nvPr/>
            </p:nvSpPr>
            <p:spPr>
              <a:xfrm>
                <a:off x="6705447" y="2671945"/>
                <a:ext cx="1261569" cy="288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b="1" dirty="0"/>
                  <a:t>BEST</a:t>
                </a:r>
                <a:r>
                  <a:rPr lang="en-US" altLang="ko-KR" sz="800" dirty="0"/>
                  <a:t> | </a:t>
                </a:r>
                <a:r>
                  <a:rPr lang="ko-KR" altLang="en-US" sz="800" spc="-150" dirty="0"/>
                  <a:t>제품명은 최대 두 </a:t>
                </a:r>
                <a:r>
                  <a:rPr lang="ko-KR" altLang="en-US" sz="800" spc="-150" dirty="0" smtClean="0"/>
                  <a:t>줄까지  </a:t>
                </a:r>
                <a:r>
                  <a:rPr lang="ko-KR" altLang="en-US" sz="800" spc="-150" dirty="0"/>
                  <a:t>말줄임 처리</a:t>
                </a:r>
                <a:r>
                  <a:rPr lang="en-US" altLang="ko-KR" sz="800" spc="-150" dirty="0"/>
                  <a:t>…</a:t>
                </a:r>
                <a:endParaRPr lang="ko-KR" altLang="en-US" sz="800" spc="-15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8" name="TextBox 277"/>
              <p:cNvSpPr txBox="1"/>
              <p:nvPr/>
            </p:nvSpPr>
            <p:spPr>
              <a:xfrm>
                <a:off x="6606770" y="2914462"/>
                <a:ext cx="1200059" cy="288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/>
                  <a:t>37,000</a:t>
                </a:r>
                <a:r>
                  <a:rPr lang="ko-KR" altLang="en-US" sz="1000" b="1" dirty="0"/>
                  <a:t>원</a:t>
                </a:r>
                <a:r>
                  <a:rPr lang="en-US" altLang="ko-KR" sz="800" dirty="0"/>
                  <a:t> </a:t>
                </a:r>
                <a:r>
                  <a:rPr lang="en-US" altLang="ko-KR" sz="800" dirty="0">
                    <a:solidFill>
                      <a:srgbClr val="FF0000"/>
                    </a:solidFill>
                  </a:rPr>
                  <a:t>~30%</a:t>
                </a:r>
                <a:endParaRPr lang="ko-KR" altLang="en-US" sz="7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9" name="직사각형 278"/>
              <p:cNvSpPr/>
              <p:nvPr/>
            </p:nvSpPr>
            <p:spPr>
              <a:xfrm>
                <a:off x="6721124" y="3331896"/>
                <a:ext cx="1223068" cy="121082"/>
              </a:xfrm>
              <a:prstGeom prst="rect">
                <a:avLst/>
              </a:prstGeom>
              <a:solidFill>
                <a:srgbClr val="BDF1D6"/>
              </a:solidFill>
              <a:ln w="3175">
                <a:solidFill>
                  <a:srgbClr val="BDF1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#</a:t>
                </a:r>
                <a:r>
                  <a:rPr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저자극레티놀시카엠플 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80" name="직사각형 279"/>
              <p:cNvSpPr/>
              <p:nvPr/>
            </p:nvSpPr>
            <p:spPr>
              <a:xfrm>
                <a:off x="6640868" y="3093165"/>
                <a:ext cx="673552" cy="234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strike="sngStrike" dirty="0">
                    <a:solidFill>
                      <a:prstClr val="white">
                        <a:lumMod val="65000"/>
                      </a:prstClr>
                    </a:solidFill>
                  </a:rPr>
                  <a:t>53,000</a:t>
                </a:r>
                <a:r>
                  <a:rPr lang="ko-KR" altLang="en-US" sz="700" strike="sngStrike" dirty="0">
                    <a:solidFill>
                      <a:prstClr val="white">
                        <a:lumMod val="65000"/>
                      </a:prstClr>
                    </a:solidFill>
                  </a:rPr>
                  <a:t>원</a:t>
                </a:r>
                <a:r>
                  <a:rPr lang="en-US" altLang="ko-KR" sz="700" dirty="0">
                    <a:solidFill>
                      <a:prstClr val="black"/>
                    </a:solidFill>
                  </a:rPr>
                  <a:t> </a:t>
                </a:r>
                <a:endParaRPr lang="ko-KR" altLang="en-US" sz="1600" dirty="0"/>
              </a:p>
            </p:txBody>
          </p:sp>
          <p:sp>
            <p:nvSpPr>
              <p:cNvPr id="281" name="직사각형 280"/>
              <p:cNvSpPr/>
              <p:nvPr/>
            </p:nvSpPr>
            <p:spPr>
              <a:xfrm>
                <a:off x="6721124" y="3511061"/>
                <a:ext cx="810511" cy="111742"/>
              </a:xfrm>
              <a:prstGeom prst="rect">
                <a:avLst/>
              </a:prstGeom>
              <a:solidFill>
                <a:srgbClr val="BDF1D6"/>
              </a:solidFill>
              <a:ln w="3175">
                <a:solidFill>
                  <a:srgbClr val="BDF1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#</a:t>
                </a:r>
                <a:r>
                  <a:rPr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잡티세럼 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73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5923" y="1025425"/>
              <a:ext cx="1255911" cy="161711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74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5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6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86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741089" y="5381887"/>
            <a:ext cx="2676772" cy="30941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75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ko-KR" altLang="en-US" sz="675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 더보기 </a:t>
            </a:r>
            <a:endParaRPr lang="en-US" sz="675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7" name="직사각형 286"/>
          <p:cNvSpPr/>
          <p:nvPr/>
        </p:nvSpPr>
        <p:spPr>
          <a:xfrm>
            <a:off x="6900198" y="1172862"/>
            <a:ext cx="2975812" cy="58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직사각형 290"/>
          <p:cNvSpPr/>
          <p:nvPr/>
        </p:nvSpPr>
        <p:spPr>
          <a:xfrm>
            <a:off x="3590596" y="1149524"/>
            <a:ext cx="2975812" cy="7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직사각형 291"/>
          <p:cNvSpPr/>
          <p:nvPr/>
        </p:nvSpPr>
        <p:spPr>
          <a:xfrm>
            <a:off x="6900198" y="4286233"/>
            <a:ext cx="2975812" cy="58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직사각형 235"/>
          <p:cNvSpPr/>
          <p:nvPr/>
        </p:nvSpPr>
        <p:spPr>
          <a:xfrm>
            <a:off x="2407630" y="2333448"/>
            <a:ext cx="741652" cy="290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ko-KR" altLang="en-US" sz="700" dirty="0" smtClean="0">
                <a:solidFill>
                  <a:schemeClr val="tx1"/>
                </a:solidFill>
              </a:rPr>
              <a:t>    전체보기</a:t>
            </a:r>
            <a:endParaRPr lang="en-US" altLang="ko-KR" sz="700" dirty="0" smtClean="0">
              <a:solidFill>
                <a:schemeClr val="tx1"/>
              </a:solidFill>
            </a:endParaRPr>
          </a:p>
        </p:txBody>
      </p:sp>
      <p:sp>
        <p:nvSpPr>
          <p:cNvPr id="237" name="직사각형 236"/>
          <p:cNvSpPr/>
          <p:nvPr/>
        </p:nvSpPr>
        <p:spPr>
          <a:xfrm>
            <a:off x="346093" y="4869394"/>
            <a:ext cx="2975812" cy="7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3539153" y="5944735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옆에 이어서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994514" y="1379772"/>
            <a:ext cx="3968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pc="-150" dirty="0" smtClean="0">
                <a:solidFill>
                  <a:srgbClr val="29BC70"/>
                </a:solidFill>
              </a:rPr>
              <a:t>왕 벚꽃 글로우 젤리 크림 </a:t>
            </a:r>
            <a:r>
              <a:rPr lang="ko-KR" altLang="en-US" sz="1000" b="1" spc="-150" dirty="0" smtClean="0"/>
              <a:t>을 </a:t>
            </a:r>
            <a:r>
              <a:rPr lang="ko-KR" altLang="en-US" sz="1000" b="1" spc="-150" dirty="0"/>
              <a:t>구매한 고객이 </a:t>
            </a:r>
            <a:endParaRPr lang="en-US" altLang="ko-KR" sz="1000" b="1" spc="-150" dirty="0" smtClean="0"/>
          </a:p>
          <a:p>
            <a:r>
              <a:rPr lang="ko-KR" altLang="en-US" sz="1000" b="1" spc="-150" dirty="0" smtClean="0"/>
              <a:t>최근 구매한 </a:t>
            </a:r>
            <a:r>
              <a:rPr lang="ko-KR" altLang="en-US" sz="1000" b="1" spc="-150" dirty="0"/>
              <a:t>제품이에요</a:t>
            </a:r>
            <a:endParaRPr lang="en-US" altLang="ko-KR" sz="1000" b="1" spc="-150" dirty="0"/>
          </a:p>
        </p:txBody>
      </p:sp>
      <p:sp>
        <p:nvSpPr>
          <p:cNvPr id="305" name="직사각형 304"/>
          <p:cNvSpPr/>
          <p:nvPr/>
        </p:nvSpPr>
        <p:spPr>
          <a:xfrm>
            <a:off x="6894268" y="4292123"/>
            <a:ext cx="297581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TextBox 306"/>
          <p:cNvSpPr txBox="1"/>
          <p:nvPr/>
        </p:nvSpPr>
        <p:spPr>
          <a:xfrm>
            <a:off x="7000818" y="4521099"/>
            <a:ext cx="200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pc="-150" dirty="0" smtClean="0">
                <a:solidFill>
                  <a:srgbClr val="29BC70"/>
                </a:solidFill>
              </a:rPr>
              <a:t>찜 </a:t>
            </a:r>
            <a:r>
              <a:rPr lang="en-US" altLang="ko-KR" sz="1000" b="1" spc="-150" dirty="0" smtClean="0"/>
              <a:t> </a:t>
            </a:r>
          </a:p>
        </p:txBody>
      </p:sp>
      <p:grpSp>
        <p:nvGrpSpPr>
          <p:cNvPr id="30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7090718" y="4795870"/>
            <a:ext cx="1070650" cy="60911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0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1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12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8295395" y="4795870"/>
            <a:ext cx="1070650" cy="60911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13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4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5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1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490641" y="4795871"/>
            <a:ext cx="396051" cy="60911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1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20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6842736" y="5295447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1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292204" y="5050367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옆에 이어서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58" name="그룹 157"/>
          <p:cNvGrpSpPr/>
          <p:nvPr/>
        </p:nvGrpSpPr>
        <p:grpSpPr>
          <a:xfrm>
            <a:off x="3694597" y="2284340"/>
            <a:ext cx="1330178" cy="2927654"/>
            <a:chOff x="6734480" y="1025425"/>
            <a:chExt cx="1330178" cy="2927654"/>
          </a:xfrm>
        </p:grpSpPr>
        <p:grpSp>
          <p:nvGrpSpPr>
            <p:cNvPr id="159" name="그룹 158"/>
            <p:cNvGrpSpPr/>
            <p:nvPr/>
          </p:nvGrpSpPr>
          <p:grpSpPr>
            <a:xfrm>
              <a:off x="6734480" y="2698708"/>
              <a:ext cx="1330178" cy="1254371"/>
              <a:chOff x="6753967" y="2698708"/>
              <a:chExt cx="1330178" cy="1254371"/>
            </a:xfrm>
          </p:grpSpPr>
          <p:pic>
            <p:nvPicPr>
              <p:cNvPr id="164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6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579717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65" name="그룹 164"/>
              <p:cNvGrpSpPr/>
              <p:nvPr/>
            </p:nvGrpSpPr>
            <p:grpSpPr>
              <a:xfrm>
                <a:off x="6753967" y="2698708"/>
                <a:ext cx="1330178" cy="1254371"/>
                <a:chOff x="6636838" y="2671945"/>
                <a:chExt cx="1330178" cy="1254371"/>
              </a:xfrm>
            </p:grpSpPr>
            <p:pic>
              <p:nvPicPr>
                <p:cNvPr id="166" name="그림 165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76307" y="3729519"/>
                  <a:ext cx="779318" cy="196797"/>
                </a:xfrm>
                <a:prstGeom prst="rect">
                  <a:avLst/>
                </a:prstGeom>
              </p:spPr>
            </p:pic>
            <p:grpSp>
              <p:nvGrpSpPr>
                <p:cNvPr id="167" name="그룹 166"/>
                <p:cNvGrpSpPr/>
                <p:nvPr/>
              </p:nvGrpSpPr>
              <p:grpSpPr>
                <a:xfrm>
                  <a:off x="6636838" y="2671945"/>
                  <a:ext cx="1330178" cy="1051507"/>
                  <a:chOff x="6636838" y="2671945"/>
                  <a:chExt cx="1330178" cy="1051507"/>
                </a:xfrm>
              </p:grpSpPr>
              <p:sp>
                <p:nvSpPr>
                  <p:cNvPr id="168" name="TextBox 167"/>
                  <p:cNvSpPr txBox="1"/>
                  <p:nvPr/>
                </p:nvSpPr>
                <p:spPr>
                  <a:xfrm>
                    <a:off x="6705447" y="2671945"/>
                    <a:ext cx="1261569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altLang="ko-KR" sz="800" dirty="0"/>
                      <a:t>BEST | </a:t>
                    </a:r>
                    <a:r>
                      <a:rPr lang="ko-KR" altLang="en-US" sz="800" spc="-150" dirty="0"/>
                      <a:t>제품명은 최대 두 줄까지 노출되며 길어질 시 말줄임 처리</a:t>
                    </a:r>
                    <a:r>
                      <a:rPr lang="en-US" altLang="ko-KR" sz="800" spc="-150" dirty="0"/>
                      <a:t>…</a:t>
                    </a:r>
                    <a:endParaRPr lang="ko-KR" altLang="en-US" sz="800" spc="-15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169" name="TextBox 168"/>
                  <p:cNvSpPr txBox="1"/>
                  <p:nvPr/>
                </p:nvSpPr>
                <p:spPr>
                  <a:xfrm>
                    <a:off x="6636838" y="2914462"/>
                    <a:ext cx="102303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b="1" dirty="0" smtClean="0"/>
                      <a:t>37,000</a:t>
                    </a:r>
                    <a:r>
                      <a:rPr lang="ko-KR" altLang="en-US" sz="1000" b="1" dirty="0" smtClean="0"/>
                      <a:t>원</a:t>
                    </a:r>
                    <a:r>
                      <a:rPr lang="en-US" altLang="ko-KR" sz="800" dirty="0" smtClean="0"/>
                      <a:t> </a:t>
                    </a:r>
                    <a:r>
                      <a:rPr lang="en-US" altLang="ko-KR" sz="800" dirty="0" smtClean="0">
                        <a:solidFill>
                          <a:srgbClr val="FF0000"/>
                        </a:solidFill>
                      </a:rPr>
                      <a:t>~30%</a:t>
                    </a:r>
                    <a:endParaRPr lang="ko-KR" altLang="en-US" sz="7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70" name="TextBox 169"/>
                  <p:cNvSpPr txBox="1"/>
                  <p:nvPr/>
                </p:nvSpPr>
                <p:spPr>
                  <a:xfrm>
                    <a:off x="6761375" y="3523397"/>
                    <a:ext cx="569387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4.9(+999)</a:t>
                    </a:r>
                    <a:endParaRPr lang="ko-KR" alt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71" name="직사각형 170"/>
                  <p:cNvSpPr/>
                  <p:nvPr/>
                </p:nvSpPr>
                <p:spPr>
                  <a:xfrm>
                    <a:off x="6721124" y="3250818"/>
                    <a:ext cx="313482" cy="124498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1+1</a:t>
                    </a:r>
                    <a:endParaRPr lang="ko-KR" alt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72" name="직사각형 171"/>
                  <p:cNvSpPr/>
                  <p:nvPr/>
                </p:nvSpPr>
                <p:spPr>
                  <a:xfrm>
                    <a:off x="7067782" y="3250818"/>
                    <a:ext cx="458968" cy="12449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700" dirty="0" smtClean="0"/>
                      <a:t>LIVE </a:t>
                    </a:r>
                    <a:r>
                      <a:rPr lang="ko-KR" altLang="en-US" sz="700" dirty="0" smtClean="0"/>
                      <a:t>전용</a:t>
                    </a:r>
                    <a:endParaRPr lang="ko-KR" altLang="en-US" sz="700" dirty="0"/>
                  </a:p>
                </p:txBody>
              </p:sp>
              <p:sp>
                <p:nvSpPr>
                  <p:cNvPr id="173" name="직사각형 172"/>
                  <p:cNvSpPr/>
                  <p:nvPr/>
                </p:nvSpPr>
                <p:spPr>
                  <a:xfrm>
                    <a:off x="6721124" y="3397834"/>
                    <a:ext cx="671976" cy="12449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ko-KR" altLang="en-US" sz="700" dirty="0" smtClean="0"/>
                      <a:t>뷰티포인트 전용</a:t>
                    </a:r>
                    <a:endParaRPr lang="ko-KR" altLang="en-US" sz="700" dirty="0"/>
                  </a:p>
                </p:txBody>
              </p:sp>
              <p:sp>
                <p:nvSpPr>
                  <p:cNvPr id="174" name="직사각형 173"/>
                  <p:cNvSpPr/>
                  <p:nvPr/>
                </p:nvSpPr>
                <p:spPr>
                  <a:xfrm>
                    <a:off x="6642034" y="3057870"/>
                    <a:ext cx="542136" cy="20005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700" strike="sngStrike" dirty="0" smtClean="0">
                        <a:solidFill>
                          <a:prstClr val="white">
                            <a:lumMod val="65000"/>
                          </a:prstClr>
                        </a:solidFill>
                      </a:rPr>
                      <a:t>53,000</a:t>
                    </a:r>
                    <a:r>
                      <a:rPr lang="ko-KR" altLang="en-US" sz="700" strike="sngStrike" dirty="0" smtClean="0">
                        <a:solidFill>
                          <a:prstClr val="white">
                            <a:lumMod val="65000"/>
                          </a:prstClr>
                        </a:solidFill>
                      </a:rPr>
                      <a:t>원</a:t>
                    </a:r>
                    <a:endParaRPr lang="ko-KR" altLang="en-US" sz="1600" dirty="0"/>
                  </a:p>
                </p:txBody>
              </p:sp>
            </p:grpSp>
          </p:grpSp>
        </p:grpSp>
        <p:grpSp>
          <p:nvGrpSpPr>
            <p:cNvPr id="160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5923" y="1025425"/>
              <a:ext cx="1255911" cy="161711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61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2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3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75" name="그룹 174"/>
          <p:cNvGrpSpPr/>
          <p:nvPr/>
        </p:nvGrpSpPr>
        <p:grpSpPr>
          <a:xfrm>
            <a:off x="5104832" y="2284340"/>
            <a:ext cx="1330178" cy="2927654"/>
            <a:chOff x="6734480" y="1025425"/>
            <a:chExt cx="1330178" cy="2927654"/>
          </a:xfrm>
        </p:grpSpPr>
        <p:grpSp>
          <p:nvGrpSpPr>
            <p:cNvPr id="176" name="그룹 175"/>
            <p:cNvGrpSpPr/>
            <p:nvPr/>
          </p:nvGrpSpPr>
          <p:grpSpPr>
            <a:xfrm>
              <a:off x="6734480" y="2698708"/>
              <a:ext cx="1330178" cy="1254371"/>
              <a:chOff x="6753967" y="2698708"/>
              <a:chExt cx="1330178" cy="1254371"/>
            </a:xfrm>
          </p:grpSpPr>
          <p:pic>
            <p:nvPicPr>
              <p:cNvPr id="181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6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579717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2" name="그룹 181"/>
              <p:cNvGrpSpPr/>
              <p:nvPr/>
            </p:nvGrpSpPr>
            <p:grpSpPr>
              <a:xfrm>
                <a:off x="6753967" y="2698708"/>
                <a:ext cx="1330178" cy="1254371"/>
                <a:chOff x="6636838" y="2671945"/>
                <a:chExt cx="1330178" cy="1254371"/>
              </a:xfrm>
            </p:grpSpPr>
            <p:pic>
              <p:nvPicPr>
                <p:cNvPr id="183" name="그림 182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76307" y="3729519"/>
                  <a:ext cx="779318" cy="196797"/>
                </a:xfrm>
                <a:prstGeom prst="rect">
                  <a:avLst/>
                </a:prstGeom>
              </p:spPr>
            </p:pic>
            <p:grpSp>
              <p:nvGrpSpPr>
                <p:cNvPr id="184" name="그룹 183"/>
                <p:cNvGrpSpPr/>
                <p:nvPr/>
              </p:nvGrpSpPr>
              <p:grpSpPr>
                <a:xfrm>
                  <a:off x="6636838" y="2671945"/>
                  <a:ext cx="1330178" cy="1051507"/>
                  <a:chOff x="6636838" y="2671945"/>
                  <a:chExt cx="1330178" cy="1051507"/>
                </a:xfrm>
              </p:grpSpPr>
              <p:sp>
                <p:nvSpPr>
                  <p:cNvPr id="185" name="TextBox 184"/>
                  <p:cNvSpPr txBox="1"/>
                  <p:nvPr/>
                </p:nvSpPr>
                <p:spPr>
                  <a:xfrm>
                    <a:off x="6705447" y="2671945"/>
                    <a:ext cx="1261569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altLang="ko-KR" sz="800" dirty="0"/>
                      <a:t>BEST | </a:t>
                    </a:r>
                    <a:r>
                      <a:rPr lang="ko-KR" altLang="en-US" sz="800" spc="-150" dirty="0"/>
                      <a:t>제품명은 최대 두 줄까지 노출되며 길어질 시 말줄임 처리</a:t>
                    </a:r>
                    <a:r>
                      <a:rPr lang="en-US" altLang="ko-KR" sz="800" spc="-150" dirty="0"/>
                      <a:t>…</a:t>
                    </a:r>
                    <a:endParaRPr lang="ko-KR" altLang="en-US" sz="800" spc="-15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6636838" y="2914462"/>
                    <a:ext cx="102303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b="1" dirty="0"/>
                      <a:t>37,000</a:t>
                    </a:r>
                    <a:r>
                      <a:rPr lang="ko-KR" altLang="en-US" sz="1000" b="1" dirty="0"/>
                      <a:t>원</a:t>
                    </a:r>
                    <a:r>
                      <a:rPr lang="en-US" altLang="ko-KR" sz="800" dirty="0"/>
                      <a:t> </a:t>
                    </a:r>
                    <a:r>
                      <a:rPr lang="en-US" altLang="ko-KR" sz="800" dirty="0">
                        <a:solidFill>
                          <a:srgbClr val="FF0000"/>
                        </a:solidFill>
                      </a:rPr>
                      <a:t>~30%</a:t>
                    </a:r>
                    <a:endParaRPr lang="ko-KR" altLang="en-US" sz="7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87" name="TextBox 186"/>
                  <p:cNvSpPr txBox="1"/>
                  <p:nvPr/>
                </p:nvSpPr>
                <p:spPr>
                  <a:xfrm>
                    <a:off x="6761375" y="3523397"/>
                    <a:ext cx="526106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4.9(353</a:t>
                    </a:r>
                    <a:r>
                      <a: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)</a:t>
                    </a:r>
                    <a:endParaRPr lang="ko-KR" alt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88" name="직사각형 187"/>
                  <p:cNvSpPr/>
                  <p:nvPr/>
                </p:nvSpPr>
                <p:spPr>
                  <a:xfrm>
                    <a:off x="6721124" y="3250818"/>
                    <a:ext cx="313482" cy="124498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1+1</a:t>
                    </a:r>
                    <a:endParaRPr lang="ko-KR" alt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89" name="직사각형 188"/>
                  <p:cNvSpPr/>
                  <p:nvPr/>
                </p:nvSpPr>
                <p:spPr>
                  <a:xfrm>
                    <a:off x="7067782" y="3250818"/>
                    <a:ext cx="458968" cy="12449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700" dirty="0" smtClean="0"/>
                      <a:t>LIVE </a:t>
                    </a:r>
                    <a:r>
                      <a:rPr lang="ko-KR" altLang="en-US" sz="700" dirty="0" smtClean="0"/>
                      <a:t>전용</a:t>
                    </a:r>
                    <a:endParaRPr lang="ko-KR" altLang="en-US" sz="700" dirty="0"/>
                  </a:p>
                </p:txBody>
              </p:sp>
              <p:sp>
                <p:nvSpPr>
                  <p:cNvPr id="227" name="직사각형 226"/>
                  <p:cNvSpPr/>
                  <p:nvPr/>
                </p:nvSpPr>
                <p:spPr>
                  <a:xfrm>
                    <a:off x="6721124" y="3397834"/>
                    <a:ext cx="671976" cy="12449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ko-KR" altLang="en-US" sz="700" dirty="0" smtClean="0"/>
                      <a:t>뷰티포인트 전용</a:t>
                    </a:r>
                    <a:endParaRPr lang="ko-KR" altLang="en-US" sz="700" dirty="0"/>
                  </a:p>
                </p:txBody>
              </p:sp>
              <p:sp>
                <p:nvSpPr>
                  <p:cNvPr id="228" name="직사각형 227"/>
                  <p:cNvSpPr/>
                  <p:nvPr/>
                </p:nvSpPr>
                <p:spPr>
                  <a:xfrm>
                    <a:off x="6642034" y="3057870"/>
                    <a:ext cx="542136" cy="20005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700" strike="sngStrike" dirty="0">
                        <a:solidFill>
                          <a:prstClr val="white">
                            <a:lumMod val="65000"/>
                          </a:prstClr>
                        </a:solidFill>
                      </a:rPr>
                      <a:t>53,000</a:t>
                    </a:r>
                    <a:r>
                      <a:rPr lang="ko-KR" altLang="en-US" sz="700" strike="sngStrike" dirty="0">
                        <a:solidFill>
                          <a:prstClr val="white">
                            <a:lumMod val="65000"/>
                          </a:prstClr>
                        </a:solidFill>
                      </a:rPr>
                      <a:t>원</a:t>
                    </a:r>
                    <a:endParaRPr lang="ko-KR" altLang="en-US" sz="1600" dirty="0"/>
                  </a:p>
                </p:txBody>
              </p:sp>
            </p:grpSp>
          </p:grpSp>
        </p:grpSp>
        <p:grpSp>
          <p:nvGrpSpPr>
            <p:cNvPr id="177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5923" y="1025425"/>
              <a:ext cx="1255911" cy="161711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78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9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0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84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3540694" y="5050367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중략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744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FOR ME</a:t>
            </a:r>
            <a:r>
              <a:rPr lang="ko-KR" altLang="en-US" dirty="0"/>
              <a:t> </a:t>
            </a:r>
            <a:r>
              <a:rPr lang="ko-KR" altLang="en-US" dirty="0" smtClean="0"/>
              <a:t>추천 </a:t>
            </a:r>
            <a:r>
              <a:rPr lang="en-US" altLang="ko-KR" dirty="0" smtClean="0"/>
              <a:t>TO-BE 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760455"/>
              </p:ext>
            </p:extLst>
          </p:nvPr>
        </p:nvGraphicFramePr>
        <p:xfrm>
          <a:off x="307695" y="764125"/>
          <a:ext cx="11476938" cy="58384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945">
                  <a:extLst>
                    <a:ext uri="{9D8B030D-6E8A-4147-A177-3AD203B41FA5}">
                      <a16:colId xmlns:a16="http://schemas.microsoft.com/office/drawing/2014/main" val="2118524754"/>
                    </a:ext>
                  </a:extLst>
                </a:gridCol>
                <a:gridCol w="430385">
                  <a:extLst>
                    <a:ext uri="{9D8B030D-6E8A-4147-A177-3AD203B41FA5}">
                      <a16:colId xmlns:a16="http://schemas.microsoft.com/office/drawing/2014/main" val="2648030578"/>
                    </a:ext>
                  </a:extLst>
                </a:gridCol>
                <a:gridCol w="430385">
                  <a:extLst>
                    <a:ext uri="{9D8B030D-6E8A-4147-A177-3AD203B41FA5}">
                      <a16:colId xmlns:a16="http://schemas.microsoft.com/office/drawing/2014/main" val="1010107"/>
                    </a:ext>
                  </a:extLst>
                </a:gridCol>
                <a:gridCol w="573847">
                  <a:extLst>
                    <a:ext uri="{9D8B030D-6E8A-4147-A177-3AD203B41FA5}">
                      <a16:colId xmlns:a16="http://schemas.microsoft.com/office/drawing/2014/main" val="878551574"/>
                    </a:ext>
                  </a:extLst>
                </a:gridCol>
                <a:gridCol w="3231291">
                  <a:extLst>
                    <a:ext uri="{9D8B030D-6E8A-4147-A177-3AD203B41FA5}">
                      <a16:colId xmlns:a16="http://schemas.microsoft.com/office/drawing/2014/main" val="2223378786"/>
                    </a:ext>
                  </a:extLst>
                </a:gridCol>
                <a:gridCol w="2373279">
                  <a:extLst>
                    <a:ext uri="{9D8B030D-6E8A-4147-A177-3AD203B41FA5}">
                      <a16:colId xmlns:a16="http://schemas.microsoft.com/office/drawing/2014/main" val="2946566567"/>
                    </a:ext>
                  </a:extLst>
                </a:gridCol>
                <a:gridCol w="1253579">
                  <a:extLst>
                    <a:ext uri="{9D8B030D-6E8A-4147-A177-3AD203B41FA5}">
                      <a16:colId xmlns:a16="http://schemas.microsoft.com/office/drawing/2014/main" val="626233399"/>
                    </a:ext>
                  </a:extLst>
                </a:gridCol>
                <a:gridCol w="1253579">
                  <a:extLst>
                    <a:ext uri="{9D8B030D-6E8A-4147-A177-3AD203B41FA5}">
                      <a16:colId xmlns:a16="http://schemas.microsoft.com/office/drawing/2014/main" val="1200657624"/>
                    </a:ext>
                  </a:extLst>
                </a:gridCol>
                <a:gridCol w="736324">
                  <a:extLst>
                    <a:ext uri="{9D8B030D-6E8A-4147-A177-3AD203B41FA5}">
                      <a16:colId xmlns:a16="http://schemas.microsoft.com/office/drawing/2014/main" val="3572615132"/>
                    </a:ext>
                  </a:extLst>
                </a:gridCol>
                <a:gridCol w="736324">
                  <a:extLst>
                    <a:ext uri="{9D8B030D-6E8A-4147-A177-3AD203B41FA5}">
                      <a16:colId xmlns:a16="http://schemas.microsoft.com/office/drawing/2014/main" val="2808387262"/>
                    </a:ext>
                  </a:extLst>
                </a:gridCol>
              </a:tblGrid>
              <a:tr h="2213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페이지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로그인 여부</a:t>
                      </a:r>
                      <a:endParaRPr lang="ko-KR" altLang="en-US" sz="700" b="1" i="0" u="none" strike="noStrike">
                        <a:solidFill>
                          <a:schemeClr val="tx1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쿠키값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여부 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성별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고민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타입 정보 유무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영역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추천로직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노출수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7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정성적요인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기존로직여부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solidFill>
                            <a:schemeClr val="tx1"/>
                          </a:solidFill>
                          <a:effectLst/>
                        </a:rPr>
                        <a:t>배치형태</a:t>
                      </a:r>
                      <a:endParaRPr lang="ko-KR" altLang="en-US" sz="700" b="1" i="0" u="none" strike="noStrike">
                        <a:solidFill>
                          <a:schemeClr val="tx1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비고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543997"/>
                  </a:ext>
                </a:extLst>
              </a:tr>
              <a:tr h="940963">
                <a:tc>
                  <a:txBody>
                    <a:bodyPr/>
                    <a:lstStyle/>
                    <a:p>
                      <a:pPr algn="ctr" fontAlgn="ctr">
                        <a:lnSpc>
                          <a:spcPts val="1000"/>
                        </a:lnSpc>
                      </a:pPr>
                      <a:r>
                        <a:rPr lang="en-US" sz="700" u="none" strike="noStrike" dirty="0">
                          <a:effectLst/>
                        </a:rPr>
                        <a:t>FORME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000"/>
                        </a:lnSpc>
                      </a:pPr>
                      <a:r>
                        <a:rPr lang="en-US" sz="700" u="none" strike="noStrike" dirty="0">
                          <a:effectLst/>
                        </a:rPr>
                        <a:t>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000"/>
                        </a:lnSpc>
                      </a:pPr>
                      <a:r>
                        <a:rPr lang="en-US" sz="700" u="none" strike="noStrike">
                          <a:effectLst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000"/>
                        </a:lnSpc>
                      </a:pPr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1000"/>
                        </a:lnSpc>
                      </a:pPr>
                      <a:r>
                        <a:rPr lang="en-US" altLang="ko-KR" sz="700" u="none" strike="noStrike" dirty="0">
                          <a:effectLst/>
                        </a:rPr>
                        <a:t>[</a:t>
                      </a:r>
                      <a:r>
                        <a:rPr lang="ko-KR" altLang="en-US" sz="700" u="none" strike="noStrike" dirty="0">
                          <a:effectLst/>
                        </a:rPr>
                        <a:t>추천</a:t>
                      </a:r>
                      <a:r>
                        <a:rPr lang="en-US" altLang="ko-KR" sz="700" u="none" strike="noStrike" dirty="0">
                          <a:effectLst/>
                        </a:rPr>
                        <a:t>1-1] $</a:t>
                      </a:r>
                      <a:r>
                        <a:rPr lang="ko-KR" altLang="en-US" sz="700" u="none" strike="noStrike" dirty="0">
                          <a:effectLst/>
                        </a:rPr>
                        <a:t>고객명</a:t>
                      </a:r>
                      <a:r>
                        <a:rPr lang="en-US" altLang="ko-KR" sz="700" u="none" strike="noStrike" dirty="0">
                          <a:effectLst/>
                        </a:rPr>
                        <a:t>$</a:t>
                      </a:r>
                      <a:r>
                        <a:rPr lang="ko-KR" altLang="en-US" sz="700" u="none" strike="noStrike" dirty="0">
                          <a:effectLst/>
                        </a:rPr>
                        <a:t>님께 추천해요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000"/>
                        </a:lnSpc>
                      </a:pPr>
                      <a:r>
                        <a:rPr lang="ko-KR" altLang="en-US" sz="700" u="none" strike="noStrike" dirty="0">
                          <a:effectLst/>
                        </a:rPr>
                        <a:t>**메인 추천과 동일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로직</a:t>
                      </a:r>
                      <a:r>
                        <a:rPr lang="ko-KR" altLang="en-US" sz="700" u="none" strike="noStrike" dirty="0">
                          <a:effectLst/>
                        </a:rPr>
                        <a:t>**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조건 </a:t>
                      </a:r>
                      <a:r>
                        <a:rPr lang="en-US" altLang="ko-KR" sz="700" u="none" strike="noStrike" dirty="0">
                          <a:effectLst/>
                        </a:rPr>
                        <a:t>: </a:t>
                      </a:r>
                      <a:r>
                        <a:rPr lang="ko-KR" altLang="en-US" sz="700" u="none" strike="noStrike" dirty="0">
                          <a:effectLst/>
                        </a:rPr>
                        <a:t>로그인</a:t>
                      </a:r>
                      <a:r>
                        <a:rPr lang="en-US" altLang="ko-KR" sz="700" u="none" strike="noStrike" dirty="0">
                          <a:effectLst/>
                        </a:rPr>
                        <a:t>&amp;</a:t>
                      </a:r>
                      <a:r>
                        <a:rPr lang="ko-KR" altLang="en-US" sz="700" u="none" strike="noStrike" dirty="0">
                          <a:effectLst/>
                        </a:rPr>
                        <a:t>최근 </a:t>
                      </a:r>
                      <a:r>
                        <a:rPr lang="en-US" altLang="ko-KR" sz="700" u="none" strike="noStrike" dirty="0">
                          <a:effectLst/>
                        </a:rPr>
                        <a:t>90</a:t>
                      </a:r>
                      <a:r>
                        <a:rPr lang="ko-KR" altLang="en-US" sz="700" u="none" strike="noStrike" dirty="0">
                          <a:effectLst/>
                        </a:rPr>
                        <a:t>일내 클릭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구매이력</a:t>
                      </a:r>
                      <a:r>
                        <a:rPr lang="ko-KR" altLang="en-US" sz="700" u="none" strike="noStrike" dirty="0">
                          <a:effectLst/>
                        </a:rPr>
                        <a:t> 있음 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 err="1">
                          <a:effectLst/>
                        </a:rPr>
                        <a:t>추천로직</a:t>
                      </a:r>
                      <a:r>
                        <a:rPr lang="ko-KR" altLang="en-US" sz="700" u="none" strike="noStrike" dirty="0">
                          <a:effectLst/>
                        </a:rPr>
                        <a:t> </a:t>
                      </a:r>
                      <a:r>
                        <a:rPr lang="en-US" altLang="ko-KR" sz="700" u="none" strike="noStrike" dirty="0">
                          <a:effectLst/>
                        </a:rPr>
                        <a:t>: </a:t>
                      </a:r>
                      <a:r>
                        <a:rPr lang="ko-KR" altLang="en-US" sz="700" u="none" strike="noStrike" dirty="0">
                          <a:effectLst/>
                        </a:rPr>
                        <a:t>최근 </a:t>
                      </a:r>
                      <a:r>
                        <a:rPr lang="en-US" altLang="ko-KR" sz="700" u="none" strike="noStrike" dirty="0">
                          <a:effectLst/>
                        </a:rPr>
                        <a:t>3</a:t>
                      </a:r>
                      <a:r>
                        <a:rPr lang="ko-KR" altLang="en-US" sz="700" u="none" strike="noStrike" dirty="0">
                          <a:effectLst/>
                        </a:rPr>
                        <a:t>개월의 개인의 클릭</a:t>
                      </a:r>
                      <a:r>
                        <a:rPr lang="en-US" altLang="ko-KR" sz="700" u="none" strike="noStrike" dirty="0">
                          <a:effectLst/>
                        </a:rPr>
                        <a:t>/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구매이력</a:t>
                      </a:r>
                      <a:r>
                        <a:rPr lang="ko-KR" altLang="en-US" sz="700" u="none" strike="noStrike" dirty="0">
                          <a:effectLst/>
                        </a:rPr>
                        <a:t> 기반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연관상품</a:t>
                      </a:r>
                      <a:r>
                        <a:rPr lang="ko-KR" altLang="en-US" sz="700" u="none" strike="noStrike" dirty="0">
                          <a:effectLst/>
                        </a:rPr>
                        <a:t> 추천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*기존과 동일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로직</a:t>
                      </a:r>
                      <a:r>
                        <a:rPr lang="ko-KR" altLang="en-US" sz="700" u="none" strike="noStrike" dirty="0">
                          <a:effectLst/>
                        </a:rPr>
                        <a:t> 적용하되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데이터집계기간만 </a:t>
                      </a:r>
                      <a:r>
                        <a:rPr lang="en-US" altLang="ko-KR" sz="700" u="none" strike="noStrike" dirty="0">
                          <a:effectLst/>
                        </a:rPr>
                        <a:t>6</a:t>
                      </a:r>
                      <a:r>
                        <a:rPr lang="ko-KR" altLang="en-US" sz="700" u="none" strike="noStrike" dirty="0">
                          <a:effectLst/>
                        </a:rPr>
                        <a:t>개월 </a:t>
                      </a:r>
                      <a:r>
                        <a:rPr lang="en-US" altLang="ko-KR" sz="700" u="none" strike="noStrike" dirty="0">
                          <a:effectLst/>
                        </a:rPr>
                        <a:t>&gt;&gt; 3</a:t>
                      </a:r>
                      <a:r>
                        <a:rPr lang="ko-KR" altLang="en-US" sz="700" u="none" strike="noStrike" dirty="0">
                          <a:effectLst/>
                        </a:rPr>
                        <a:t>개월로 변경 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*단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추천상품이</a:t>
                      </a:r>
                      <a:r>
                        <a:rPr lang="ko-KR" altLang="en-US" sz="700" u="none" strike="noStrike" dirty="0">
                          <a:effectLst/>
                        </a:rPr>
                        <a:t> </a:t>
                      </a:r>
                      <a:r>
                        <a:rPr lang="en-US" altLang="ko-KR" sz="700" u="none" strike="noStrike" dirty="0">
                          <a:effectLst/>
                        </a:rPr>
                        <a:t>0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개인경우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sng" strike="noStrike" dirty="0">
                          <a:effectLst/>
                        </a:rPr>
                        <a:t>최근 일주일 랭킹 베스트 </a:t>
                      </a:r>
                      <a:r>
                        <a:rPr lang="en-US" altLang="ko-KR" sz="700" u="sng" strike="noStrike" dirty="0">
                          <a:effectLst/>
                        </a:rPr>
                        <a:t>1</a:t>
                      </a:r>
                      <a:r>
                        <a:rPr lang="ko-KR" altLang="en-US" sz="700" u="sng" strike="noStrike" dirty="0">
                          <a:effectLst/>
                        </a:rPr>
                        <a:t>위부터 </a:t>
                      </a:r>
                      <a:r>
                        <a:rPr lang="en-US" altLang="ko-KR" sz="700" u="sng" strike="noStrike" dirty="0">
                          <a:effectLst/>
                        </a:rPr>
                        <a:t>10</a:t>
                      </a:r>
                      <a:r>
                        <a:rPr lang="ko-KR" altLang="en-US" sz="700" u="sng" strike="noStrike" dirty="0">
                          <a:effectLst/>
                        </a:rPr>
                        <a:t>위</a:t>
                      </a:r>
                      <a:r>
                        <a:rPr lang="ko-KR" altLang="en-US" sz="700" u="none" strike="noStrike" dirty="0">
                          <a:effectLst/>
                        </a:rPr>
                        <a:t>까지 노출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000"/>
                        </a:lnSpc>
                      </a:pPr>
                      <a:r>
                        <a:rPr lang="en-US" altLang="ko-KR" sz="700" u="none" strike="noStrike" dirty="0">
                          <a:effectLst/>
                        </a:rPr>
                        <a:t>30</a:t>
                      </a:r>
                      <a:r>
                        <a:rPr lang="ko-KR" altLang="en-US" sz="700" u="none" strike="noStrike" dirty="0">
                          <a:effectLst/>
                        </a:rPr>
                        <a:t>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000"/>
                        </a:lnSpc>
                      </a:pPr>
                      <a:r>
                        <a:rPr lang="ko-KR" altLang="en-US" sz="700" u="none" strike="noStrike" dirty="0">
                          <a:effectLst/>
                        </a:rPr>
                        <a:t>메인</a:t>
                      </a:r>
                      <a:r>
                        <a:rPr lang="en-US" altLang="ko-KR" sz="700" u="none" strike="noStrike" dirty="0">
                          <a:effectLst/>
                        </a:rPr>
                        <a:t>- </a:t>
                      </a:r>
                      <a:r>
                        <a:rPr lang="ko-KR" altLang="en-US" sz="700" u="none" strike="noStrike" dirty="0">
                          <a:effectLst/>
                        </a:rPr>
                        <a:t>로그인</a:t>
                      </a:r>
                      <a:r>
                        <a:rPr lang="en-US" altLang="ko-KR" sz="700" u="none" strike="noStrike" dirty="0">
                          <a:effectLst/>
                        </a:rPr>
                        <a:t>/</a:t>
                      </a:r>
                      <a:r>
                        <a:rPr lang="ko-KR" altLang="en-US" sz="700" u="none" strike="noStrike" dirty="0">
                          <a:effectLst/>
                        </a:rPr>
                        <a:t>최근</a:t>
                      </a:r>
                      <a:r>
                        <a:rPr lang="en-US" altLang="ko-KR" sz="700" u="none" strike="noStrike" dirty="0">
                          <a:effectLst/>
                        </a:rPr>
                        <a:t>3</a:t>
                      </a:r>
                      <a:r>
                        <a:rPr lang="ko-KR" altLang="en-US" sz="700" u="none" strike="noStrike" dirty="0">
                          <a:effectLst/>
                        </a:rPr>
                        <a:t>개월 내 클릭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구매이력</a:t>
                      </a:r>
                      <a:r>
                        <a:rPr lang="ko-KR" altLang="en-US" sz="700" u="none" strike="noStrike" dirty="0">
                          <a:effectLst/>
                        </a:rPr>
                        <a:t> 있음과 추천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로직과</a:t>
                      </a:r>
                      <a:r>
                        <a:rPr lang="ko-KR" altLang="en-US" sz="700" u="none" strike="noStrike" dirty="0">
                          <a:effectLst/>
                        </a:rPr>
                        <a:t> 동일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000"/>
                        </a:lnSpc>
                      </a:pPr>
                      <a:r>
                        <a:rPr lang="ko-KR" altLang="en-US" sz="700" u="none" strike="noStrike">
                          <a:effectLst/>
                        </a:rPr>
                        <a:t>일배치</a:t>
                      </a:r>
                      <a:r>
                        <a:rPr lang="en-US" altLang="ko-KR" sz="700" u="none" strike="noStrike">
                          <a:effectLst/>
                        </a:rPr>
                        <a:t>+</a:t>
                      </a:r>
                      <a:r>
                        <a:rPr lang="ko-KR" altLang="en-US" sz="700" u="none" strike="noStrike">
                          <a:effectLst/>
                        </a:rPr>
                        <a:t>실시간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000"/>
                        </a:lnSpc>
                      </a:pPr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676449"/>
                  </a:ext>
                </a:extLst>
              </a:tr>
              <a:tr h="470481">
                <a:tc>
                  <a:txBody>
                    <a:bodyPr/>
                    <a:lstStyle/>
                    <a:p>
                      <a:pPr algn="ctr" fontAlgn="ctr">
                        <a:lnSpc>
                          <a:spcPts val="1000"/>
                        </a:lnSpc>
                      </a:pPr>
                      <a:r>
                        <a:rPr lang="en-US" sz="700" u="none" strike="noStrike">
                          <a:effectLst/>
                        </a:rPr>
                        <a:t>FORME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000"/>
                        </a:lnSpc>
                      </a:pPr>
                      <a:r>
                        <a:rPr lang="en-US" sz="700" u="none" strike="noStrike">
                          <a:effectLst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000"/>
                        </a:lnSpc>
                      </a:pPr>
                      <a:r>
                        <a:rPr lang="en-US" sz="700" u="none" strike="noStrike">
                          <a:effectLst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000"/>
                        </a:lnSpc>
                      </a:pPr>
                      <a:r>
                        <a:rPr lang="en-US" sz="700" u="none" strike="noStrike">
                          <a:effectLst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1000"/>
                        </a:lnSpc>
                      </a:pPr>
                      <a:r>
                        <a:rPr lang="en-US" altLang="ko-KR" sz="700" u="none" strike="noStrike" dirty="0">
                          <a:effectLst/>
                        </a:rPr>
                        <a:t>[</a:t>
                      </a:r>
                      <a:r>
                        <a:rPr lang="ko-KR" altLang="en-US" sz="700" u="none" strike="noStrike" dirty="0">
                          <a:effectLst/>
                        </a:rPr>
                        <a:t>추천</a:t>
                      </a:r>
                      <a:r>
                        <a:rPr lang="en-US" altLang="ko-KR" sz="700" u="none" strike="noStrike" dirty="0">
                          <a:effectLst/>
                        </a:rPr>
                        <a:t>1-2] $00(</a:t>
                      </a:r>
                      <a:r>
                        <a:rPr lang="ko-KR" altLang="en-US" sz="700" u="none" strike="noStrike" dirty="0">
                          <a:effectLst/>
                        </a:rPr>
                        <a:t>연령대</a:t>
                      </a:r>
                      <a:r>
                        <a:rPr lang="en-US" altLang="ko-KR" sz="700" u="none" strike="noStrike" dirty="0">
                          <a:effectLst/>
                        </a:rPr>
                        <a:t>)$</a:t>
                      </a:r>
                      <a:r>
                        <a:rPr lang="ko-KR" altLang="en-US" sz="700" u="none" strike="noStrike" dirty="0">
                          <a:effectLst/>
                        </a:rPr>
                        <a:t>대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인기제품이에요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000"/>
                        </a:lnSpc>
                      </a:pPr>
                      <a:r>
                        <a:rPr lang="ko-KR" altLang="en-US" sz="700" u="none" strike="noStrike">
                          <a:effectLst/>
                        </a:rPr>
                        <a:t>조건 </a:t>
                      </a:r>
                      <a:r>
                        <a:rPr lang="en-US" altLang="ko-KR" sz="700" u="none" strike="noStrike">
                          <a:effectLst/>
                        </a:rPr>
                        <a:t>: </a:t>
                      </a:r>
                      <a:r>
                        <a:rPr lang="ko-KR" altLang="en-US" sz="700" u="none" strike="noStrike">
                          <a:effectLst/>
                        </a:rPr>
                        <a:t>로그인</a:t>
                      </a:r>
                      <a:r>
                        <a:rPr lang="en-US" altLang="ko-KR" sz="700" u="none" strike="noStrike">
                          <a:effectLst/>
                        </a:rPr>
                        <a:t>&amp;</a:t>
                      </a:r>
                      <a:r>
                        <a:rPr lang="ko-KR" altLang="en-US" sz="700" u="none" strike="noStrike">
                          <a:effectLst/>
                        </a:rPr>
                        <a:t>최근 </a:t>
                      </a:r>
                      <a:r>
                        <a:rPr lang="en-US" altLang="ko-KR" sz="700" u="none" strike="noStrike">
                          <a:effectLst/>
                        </a:rPr>
                        <a:t>90</a:t>
                      </a:r>
                      <a:r>
                        <a:rPr lang="ko-KR" altLang="en-US" sz="700" u="none" strike="noStrike">
                          <a:effectLst/>
                        </a:rPr>
                        <a:t>일내 클릭</a:t>
                      </a:r>
                      <a:r>
                        <a:rPr lang="en-US" altLang="ko-KR" sz="700" u="none" strike="noStrike">
                          <a:effectLst/>
                        </a:rPr>
                        <a:t>, </a:t>
                      </a:r>
                      <a:r>
                        <a:rPr lang="ko-KR" altLang="en-US" sz="700" u="none" strike="noStrike">
                          <a:effectLst/>
                        </a:rPr>
                        <a:t>구매이력 없음 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추천로직 </a:t>
                      </a:r>
                      <a:r>
                        <a:rPr lang="en-US" altLang="ko-KR" sz="700" u="none" strike="noStrike">
                          <a:effectLst/>
                        </a:rPr>
                        <a:t>: </a:t>
                      </a:r>
                      <a:r>
                        <a:rPr lang="ko-KR" altLang="en-US" sz="700" u="none" strike="noStrike">
                          <a:effectLst/>
                        </a:rPr>
                        <a:t>최근 한달내 고객과 동일 성별</a:t>
                      </a:r>
                      <a:r>
                        <a:rPr lang="en-US" altLang="ko-KR" sz="700" u="none" strike="noStrike">
                          <a:effectLst/>
                        </a:rPr>
                        <a:t>/</a:t>
                      </a:r>
                      <a:r>
                        <a:rPr lang="ko-KR" altLang="en-US" sz="700" u="none" strike="noStrike">
                          <a:effectLst/>
                        </a:rPr>
                        <a:t>연령대 고객이 구매한 제품중 판매수량 또는 매출 가장높은순으로 최대 </a:t>
                      </a:r>
                      <a:r>
                        <a:rPr lang="en-US" altLang="ko-KR" sz="700" u="none" strike="noStrike">
                          <a:effectLst/>
                        </a:rPr>
                        <a:t>30</a:t>
                      </a:r>
                      <a:r>
                        <a:rPr lang="ko-KR" altLang="en-US" sz="700" u="none" strike="noStrike">
                          <a:effectLst/>
                        </a:rPr>
                        <a:t>개 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취소</a:t>
                      </a:r>
                      <a:r>
                        <a:rPr lang="en-US" altLang="ko-KR" sz="700" u="none" strike="noStrike">
                          <a:effectLst/>
                        </a:rPr>
                        <a:t>/</a:t>
                      </a:r>
                      <a:r>
                        <a:rPr lang="ko-KR" altLang="en-US" sz="700" u="none" strike="noStrike">
                          <a:effectLst/>
                        </a:rPr>
                        <a:t>반품 제외</a:t>
                      </a:r>
                      <a:r>
                        <a:rPr lang="en-US" altLang="ko-KR" sz="700" u="none" strike="noStrike">
                          <a:effectLst/>
                        </a:rPr>
                        <a:t>)  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000"/>
                        </a:lnSpc>
                      </a:pPr>
                      <a:r>
                        <a:rPr lang="en-US" altLang="ko-KR" sz="700" u="none" strike="noStrike">
                          <a:effectLst/>
                        </a:rPr>
                        <a:t>30</a:t>
                      </a:r>
                      <a:r>
                        <a:rPr lang="ko-KR" altLang="en-US" sz="700" u="none" strike="noStrike">
                          <a:effectLst/>
                        </a:rPr>
                        <a:t>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000"/>
                        </a:lnSpc>
                      </a:pPr>
                      <a:r>
                        <a:rPr lang="ko-KR" altLang="en-US" sz="700" u="none" strike="noStrike">
                          <a:effectLst/>
                        </a:rPr>
                        <a:t>테크랩스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000"/>
                        </a:lnSpc>
                      </a:pPr>
                      <a:r>
                        <a:rPr lang="ko-KR" altLang="en-US" sz="700" u="none" strike="noStrike">
                          <a:effectLst/>
                        </a:rPr>
                        <a:t>일배치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000"/>
                        </a:lnSpc>
                      </a:pPr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771219"/>
                  </a:ext>
                </a:extLst>
              </a:tr>
              <a:tr h="1176204">
                <a:tc>
                  <a:txBody>
                    <a:bodyPr/>
                    <a:lstStyle/>
                    <a:p>
                      <a:pPr algn="ctr" fontAlgn="ctr">
                        <a:lnSpc>
                          <a:spcPts val="1000"/>
                        </a:lnSpc>
                      </a:pPr>
                      <a:r>
                        <a:rPr lang="en-US" sz="700" u="none" strike="noStrike">
                          <a:effectLst/>
                        </a:rPr>
                        <a:t>FORME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000"/>
                        </a:lnSpc>
                      </a:pPr>
                      <a:r>
                        <a:rPr lang="en-US" sz="700" u="none" strike="noStrike">
                          <a:effectLst/>
                        </a:rPr>
                        <a:t>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000"/>
                        </a:lnSpc>
                      </a:pPr>
                      <a:r>
                        <a:rPr lang="en-US" sz="700" u="none" strike="noStrike">
                          <a:effectLst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000"/>
                        </a:lnSpc>
                      </a:pPr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1000"/>
                        </a:lnSpc>
                      </a:pPr>
                      <a:r>
                        <a:rPr lang="en-US" altLang="ko-KR" sz="700" u="none" strike="noStrike">
                          <a:effectLst/>
                        </a:rPr>
                        <a:t>[</a:t>
                      </a:r>
                      <a:r>
                        <a:rPr lang="ko-KR" altLang="en-US" sz="700" u="none" strike="noStrike">
                          <a:effectLst/>
                        </a:rPr>
                        <a:t>추천</a:t>
                      </a:r>
                      <a:r>
                        <a:rPr lang="en-US" altLang="ko-KR" sz="700" u="none" strike="noStrike">
                          <a:effectLst/>
                        </a:rPr>
                        <a:t>1-3] </a:t>
                      </a:r>
                      <a:r>
                        <a:rPr lang="ko-KR" altLang="en-US" sz="700" u="none" strike="noStrike">
                          <a:effectLst/>
                        </a:rPr>
                        <a:t>추천해요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000"/>
                        </a:lnSpc>
                      </a:pPr>
                      <a:r>
                        <a:rPr lang="en-US" altLang="ko-KR" sz="700" u="none" strike="noStrike" dirty="0">
                          <a:effectLst/>
                        </a:rPr>
                        <a:t>&lt;04.08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로직</a:t>
                      </a:r>
                      <a:r>
                        <a:rPr lang="ko-KR" altLang="en-US" sz="700" u="none" strike="noStrike" dirty="0">
                          <a:effectLst/>
                        </a:rPr>
                        <a:t> 수정</a:t>
                      </a:r>
                      <a:r>
                        <a:rPr lang="en-US" altLang="ko-KR" sz="700" u="none" strike="noStrike" dirty="0">
                          <a:effectLst/>
                        </a:rPr>
                        <a:t>&gt; </a:t>
                      </a:r>
                      <a:r>
                        <a:rPr lang="ko-KR" altLang="en-US" sz="700" u="none" strike="noStrike" dirty="0">
                          <a:effectLst/>
                        </a:rPr>
                        <a:t/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조건 </a:t>
                      </a:r>
                      <a:r>
                        <a:rPr lang="en-US" altLang="ko-KR" sz="700" u="none" strike="noStrike" dirty="0">
                          <a:effectLst/>
                        </a:rPr>
                        <a:t>: </a:t>
                      </a:r>
                      <a:r>
                        <a:rPr lang="ko-KR" altLang="en-US" sz="700" u="none" strike="noStrike" dirty="0">
                          <a:effectLst/>
                        </a:rPr>
                        <a:t>미로그인</a:t>
                      </a:r>
                      <a:r>
                        <a:rPr lang="en-US" altLang="ko-KR" sz="700" u="none" strike="noStrike" dirty="0">
                          <a:effectLst/>
                        </a:rPr>
                        <a:t>&amp;</a:t>
                      </a:r>
                      <a:r>
                        <a:rPr lang="ko-KR" altLang="en-US" sz="700" u="none" strike="noStrike" dirty="0">
                          <a:effectLst/>
                        </a:rPr>
                        <a:t>최근 </a:t>
                      </a:r>
                      <a:r>
                        <a:rPr lang="en-US" altLang="ko-KR" sz="700" u="none" strike="noStrike" dirty="0">
                          <a:effectLst/>
                        </a:rPr>
                        <a:t>90</a:t>
                      </a:r>
                      <a:r>
                        <a:rPr lang="ko-KR" altLang="en-US" sz="700" u="none" strike="noStrike" dirty="0">
                          <a:effectLst/>
                        </a:rPr>
                        <a:t>일내 클릭 있음 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 err="1">
                          <a:effectLst/>
                        </a:rPr>
                        <a:t>추천로직</a:t>
                      </a:r>
                      <a:r>
                        <a:rPr lang="ko-KR" altLang="en-US" sz="700" u="none" strike="noStrike" dirty="0">
                          <a:effectLst/>
                        </a:rPr>
                        <a:t> </a:t>
                      </a:r>
                      <a:r>
                        <a:rPr lang="en-US" altLang="ko-KR" sz="700" u="none" strike="noStrike" dirty="0">
                          <a:effectLst/>
                        </a:rPr>
                        <a:t>: </a:t>
                      </a:r>
                      <a:r>
                        <a:rPr lang="ko-KR" altLang="en-US" sz="700" u="none" strike="noStrike" dirty="0">
                          <a:effectLst/>
                        </a:rPr>
                        <a:t>최근 </a:t>
                      </a:r>
                      <a:r>
                        <a:rPr lang="en-US" altLang="ko-KR" sz="700" u="none" strike="noStrike" dirty="0">
                          <a:effectLst/>
                        </a:rPr>
                        <a:t>90</a:t>
                      </a:r>
                      <a:r>
                        <a:rPr lang="ko-KR" altLang="en-US" sz="700" u="none" strike="noStrike" dirty="0">
                          <a:effectLst/>
                        </a:rPr>
                        <a:t>일내 개인의 클릭 기반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연관상품</a:t>
                      </a:r>
                      <a:r>
                        <a:rPr lang="ko-KR" altLang="en-US" sz="700" u="none" strike="noStrike" dirty="0">
                          <a:effectLst/>
                        </a:rPr>
                        <a:t> 추천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/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&lt;</a:t>
                      </a:r>
                      <a:r>
                        <a:rPr lang="ko-KR" altLang="en-US" sz="700" u="none" strike="noStrike" dirty="0">
                          <a:effectLst/>
                        </a:rPr>
                        <a:t>수정 전</a:t>
                      </a:r>
                      <a:r>
                        <a:rPr lang="en-US" altLang="ko-KR" sz="700" u="none" strike="noStrike" dirty="0">
                          <a:effectLst/>
                        </a:rPr>
                        <a:t>&gt;</a:t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조건</a:t>
                      </a:r>
                      <a:r>
                        <a:rPr lang="en-US" altLang="ko-KR" sz="700" u="none" strike="noStrike" dirty="0">
                          <a:effectLst/>
                        </a:rPr>
                        <a:t>: </a:t>
                      </a:r>
                      <a:r>
                        <a:rPr lang="ko-KR" altLang="en-US" sz="700" u="none" strike="noStrike" dirty="0">
                          <a:effectLst/>
                        </a:rPr>
                        <a:t>미로그인</a:t>
                      </a:r>
                      <a:r>
                        <a:rPr lang="en-US" altLang="ko-KR" sz="700" u="none" strike="noStrike" dirty="0">
                          <a:effectLst/>
                        </a:rPr>
                        <a:t>&amp;</a:t>
                      </a:r>
                      <a:r>
                        <a:rPr lang="ko-KR" altLang="en-US" sz="700" u="none" strike="noStrike" dirty="0">
                          <a:effectLst/>
                        </a:rPr>
                        <a:t>최근</a:t>
                      </a:r>
                      <a:r>
                        <a:rPr lang="en-US" altLang="ko-KR" sz="700" u="none" strike="noStrike" dirty="0">
                          <a:effectLst/>
                        </a:rPr>
                        <a:t>2</a:t>
                      </a:r>
                      <a:r>
                        <a:rPr lang="ko-KR" altLang="en-US" sz="700" u="none" strike="noStrike" dirty="0">
                          <a:effectLst/>
                        </a:rPr>
                        <a:t>주일내 클릭 있음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 err="1">
                          <a:effectLst/>
                        </a:rPr>
                        <a:t>추천로직</a:t>
                      </a:r>
                      <a:r>
                        <a:rPr lang="ko-KR" altLang="en-US" sz="700" u="none" strike="noStrike" dirty="0">
                          <a:effectLst/>
                        </a:rPr>
                        <a:t> </a:t>
                      </a:r>
                      <a:r>
                        <a:rPr lang="en-US" altLang="ko-KR" sz="700" u="none" strike="noStrike" dirty="0">
                          <a:effectLst/>
                        </a:rPr>
                        <a:t>: </a:t>
                      </a:r>
                      <a:r>
                        <a:rPr lang="ko-KR" altLang="en-US" sz="700" u="none" strike="noStrike" dirty="0">
                          <a:effectLst/>
                        </a:rPr>
                        <a:t>최근 </a:t>
                      </a:r>
                      <a:r>
                        <a:rPr lang="en-US" altLang="ko-KR" sz="700" u="none" strike="noStrike" dirty="0">
                          <a:effectLst/>
                        </a:rPr>
                        <a:t>1</a:t>
                      </a:r>
                      <a:r>
                        <a:rPr lang="ko-KR" altLang="en-US" sz="700" u="none" strike="noStrike" dirty="0">
                          <a:effectLst/>
                        </a:rPr>
                        <a:t>주일의 랭킹 베스트 </a:t>
                      </a:r>
                      <a:r>
                        <a:rPr lang="en-US" altLang="ko-KR" sz="700" u="none" strike="noStrike" dirty="0">
                          <a:effectLst/>
                        </a:rPr>
                        <a:t>1</a:t>
                      </a:r>
                      <a:r>
                        <a:rPr lang="ko-KR" altLang="en-US" sz="700" u="none" strike="noStrike" dirty="0">
                          <a:effectLst/>
                        </a:rPr>
                        <a:t>위부터 </a:t>
                      </a:r>
                      <a:r>
                        <a:rPr lang="en-US" altLang="ko-KR" sz="700" u="none" strike="noStrike" dirty="0">
                          <a:effectLst/>
                        </a:rPr>
                        <a:t>10</a:t>
                      </a:r>
                      <a:r>
                        <a:rPr lang="ko-KR" altLang="en-US" sz="700" u="none" strike="noStrike" dirty="0">
                          <a:effectLst/>
                        </a:rPr>
                        <a:t>위까지 노출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*실시간 랭킹</a:t>
                      </a:r>
                      <a:r>
                        <a:rPr lang="en-US" altLang="ko-KR" sz="700" u="none" strike="noStrike" dirty="0">
                          <a:effectLst/>
                        </a:rPr>
                        <a:t>(TOBE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로직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r>
                        <a:rPr lang="ko-KR" altLang="en-US" sz="700" u="none" strike="noStrike" dirty="0">
                          <a:effectLst/>
                        </a:rPr>
                        <a:t>과 동일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로직이며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집계기간만</a:t>
                      </a:r>
                      <a:r>
                        <a:rPr lang="ko-KR" altLang="en-US" sz="700" u="none" strike="noStrike" dirty="0">
                          <a:effectLst/>
                        </a:rPr>
                        <a:t> </a:t>
                      </a:r>
                      <a:r>
                        <a:rPr lang="en-US" altLang="ko-KR" sz="700" u="none" strike="noStrike" dirty="0">
                          <a:effectLst/>
                        </a:rPr>
                        <a:t>1</a:t>
                      </a:r>
                      <a:r>
                        <a:rPr lang="ko-KR" altLang="en-US" sz="700" u="none" strike="noStrike" dirty="0">
                          <a:effectLst/>
                        </a:rPr>
                        <a:t>주일로 변경하여 집계 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000"/>
                        </a:lnSpc>
                      </a:pPr>
                      <a:r>
                        <a:rPr lang="en-US" altLang="ko-KR" sz="700" u="none" strike="noStrike">
                          <a:effectLst/>
                        </a:rPr>
                        <a:t>30</a:t>
                      </a:r>
                      <a:r>
                        <a:rPr lang="ko-KR" altLang="en-US" sz="700" u="none" strike="noStrike">
                          <a:effectLst/>
                        </a:rPr>
                        <a:t>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000"/>
                        </a:lnSpc>
                      </a:pPr>
                      <a:r>
                        <a:rPr lang="ko-KR" altLang="en-US" sz="700" u="none" strike="noStrike">
                          <a:effectLst/>
                        </a:rPr>
                        <a:t>테크랩스 기존로직</a:t>
                      </a:r>
                      <a:r>
                        <a:rPr lang="en-US" altLang="ko-KR" sz="700" u="none" strike="noStrike">
                          <a:effectLst/>
                        </a:rPr>
                        <a:t>/</a:t>
                      </a:r>
                      <a:r>
                        <a:rPr lang="ko-KR" altLang="en-US" sz="700" u="none" strike="noStrike">
                          <a:effectLst/>
                        </a:rPr>
                        <a:t>수정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000"/>
                        </a:lnSpc>
                      </a:pPr>
                      <a:r>
                        <a:rPr lang="ko-KR" altLang="en-US" sz="700" u="none" strike="noStrike">
                          <a:effectLst/>
                        </a:rPr>
                        <a:t>일배치</a:t>
                      </a:r>
                      <a:r>
                        <a:rPr lang="en-US" altLang="ko-KR" sz="700" u="none" strike="noStrike">
                          <a:effectLst/>
                        </a:rPr>
                        <a:t>+</a:t>
                      </a:r>
                      <a:r>
                        <a:rPr lang="ko-KR" altLang="en-US" sz="700" u="none" strike="noStrike">
                          <a:effectLst/>
                        </a:rPr>
                        <a:t>실시간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000"/>
                        </a:lnSpc>
                      </a:pPr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206615"/>
                  </a:ext>
                </a:extLst>
              </a:tr>
              <a:tr h="705722">
                <a:tc>
                  <a:txBody>
                    <a:bodyPr/>
                    <a:lstStyle/>
                    <a:p>
                      <a:pPr algn="ctr" fontAlgn="ctr">
                        <a:lnSpc>
                          <a:spcPts val="1000"/>
                        </a:lnSpc>
                      </a:pPr>
                      <a:r>
                        <a:rPr lang="en-US" sz="700" u="none" strike="noStrike">
                          <a:effectLst/>
                        </a:rPr>
                        <a:t>FORME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000"/>
                        </a:lnSpc>
                      </a:pPr>
                      <a:r>
                        <a:rPr lang="en-US" sz="700" u="none" strike="noStrike">
                          <a:effectLst/>
                        </a:rPr>
                        <a:t>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000"/>
                        </a:lnSpc>
                      </a:pPr>
                      <a:r>
                        <a:rPr lang="en-US" sz="700" u="none" strike="noStrike">
                          <a:effectLst/>
                        </a:rPr>
                        <a:t>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000"/>
                        </a:lnSpc>
                      </a:pPr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1000"/>
                        </a:lnSpc>
                      </a:pPr>
                      <a:r>
                        <a:rPr lang="en-US" altLang="ko-KR" sz="700" u="none" strike="noStrike">
                          <a:effectLst/>
                        </a:rPr>
                        <a:t>[</a:t>
                      </a:r>
                      <a:r>
                        <a:rPr lang="ko-KR" altLang="en-US" sz="700" u="none" strike="noStrike">
                          <a:effectLst/>
                        </a:rPr>
                        <a:t>추천</a:t>
                      </a:r>
                      <a:r>
                        <a:rPr lang="en-US" altLang="ko-KR" sz="700" u="none" strike="noStrike">
                          <a:effectLst/>
                        </a:rPr>
                        <a:t>1-4] </a:t>
                      </a:r>
                      <a:r>
                        <a:rPr lang="ko-KR" altLang="en-US" sz="700" u="none" strike="noStrike">
                          <a:effectLst/>
                        </a:rPr>
                        <a:t>추천해요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000"/>
                        </a:lnSpc>
                      </a:pPr>
                      <a:r>
                        <a:rPr lang="ko-KR" altLang="en-US" sz="700" u="none" strike="noStrike">
                          <a:effectLst/>
                        </a:rPr>
                        <a:t>조건 </a:t>
                      </a:r>
                      <a:r>
                        <a:rPr lang="en-US" altLang="ko-KR" sz="700" u="none" strike="noStrike">
                          <a:effectLst/>
                        </a:rPr>
                        <a:t>: </a:t>
                      </a:r>
                      <a:r>
                        <a:rPr lang="ko-KR" altLang="en-US" sz="700" u="none" strike="noStrike">
                          <a:effectLst/>
                        </a:rPr>
                        <a:t>미로그인</a:t>
                      </a:r>
                      <a:r>
                        <a:rPr lang="en-US" altLang="ko-KR" sz="700" u="none" strike="noStrike">
                          <a:effectLst/>
                        </a:rPr>
                        <a:t>or</a:t>
                      </a:r>
                      <a:r>
                        <a:rPr lang="ko-KR" altLang="en-US" sz="700" u="none" strike="noStrike">
                          <a:effectLst/>
                        </a:rPr>
                        <a:t>로그인</a:t>
                      </a:r>
                      <a:r>
                        <a:rPr lang="en-US" altLang="ko-KR" sz="700" u="none" strike="noStrike">
                          <a:effectLst/>
                        </a:rPr>
                        <a:t>&amp;</a:t>
                      </a:r>
                      <a:r>
                        <a:rPr lang="ko-KR" altLang="en-US" sz="700" u="none" strike="noStrike">
                          <a:effectLst/>
                        </a:rPr>
                        <a:t>최근 </a:t>
                      </a:r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r>
                        <a:rPr lang="ko-KR" altLang="en-US" sz="700" u="none" strike="noStrike">
                          <a:effectLst/>
                        </a:rPr>
                        <a:t>주내 클릭 데이터가 없는 경우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추천로직 </a:t>
                      </a:r>
                      <a:r>
                        <a:rPr lang="en-US" altLang="ko-KR" sz="700" u="none" strike="noStrike">
                          <a:effectLst/>
                        </a:rPr>
                        <a:t>: </a:t>
                      </a:r>
                      <a:r>
                        <a:rPr lang="ko-KR" altLang="en-US" sz="700" u="none" strike="noStrike">
                          <a:effectLst/>
                        </a:rPr>
                        <a:t>최근 </a:t>
                      </a:r>
                      <a:r>
                        <a:rPr lang="en-US" altLang="ko-KR" sz="700" u="none" strike="noStrike">
                          <a:effectLst/>
                        </a:rPr>
                        <a:t>1</a:t>
                      </a:r>
                      <a:r>
                        <a:rPr lang="ko-KR" altLang="en-US" sz="700" u="none" strike="noStrike">
                          <a:effectLst/>
                        </a:rPr>
                        <a:t>주일의 랭킹 베스트 </a:t>
                      </a:r>
                      <a:r>
                        <a:rPr lang="en-US" altLang="ko-KR" sz="700" u="none" strike="noStrike">
                          <a:effectLst/>
                        </a:rPr>
                        <a:t>1</a:t>
                      </a:r>
                      <a:r>
                        <a:rPr lang="ko-KR" altLang="en-US" sz="700" u="none" strike="noStrike">
                          <a:effectLst/>
                        </a:rPr>
                        <a:t>위부터 </a:t>
                      </a:r>
                      <a:r>
                        <a:rPr lang="en-US" altLang="ko-KR" sz="700" u="none" strike="noStrike">
                          <a:effectLst/>
                        </a:rPr>
                        <a:t>10</a:t>
                      </a:r>
                      <a:r>
                        <a:rPr lang="ko-KR" altLang="en-US" sz="700" u="none" strike="noStrike">
                          <a:effectLst/>
                        </a:rPr>
                        <a:t>위까지 노출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*실시간 랭킹</a:t>
                      </a:r>
                      <a:r>
                        <a:rPr lang="en-US" altLang="ko-KR" sz="700" u="none" strike="noStrike">
                          <a:effectLst/>
                        </a:rPr>
                        <a:t>(TOBE</a:t>
                      </a:r>
                      <a:r>
                        <a:rPr lang="ko-KR" altLang="en-US" sz="700" u="none" strike="noStrike">
                          <a:effectLst/>
                        </a:rPr>
                        <a:t>로직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r>
                        <a:rPr lang="ko-KR" altLang="en-US" sz="700" u="none" strike="noStrike">
                          <a:effectLst/>
                        </a:rPr>
                        <a:t>과 동일 로직이며</a:t>
                      </a:r>
                      <a:r>
                        <a:rPr lang="en-US" altLang="ko-KR" sz="700" u="none" strike="noStrike">
                          <a:effectLst/>
                        </a:rPr>
                        <a:t>, </a:t>
                      </a:r>
                      <a:r>
                        <a:rPr lang="ko-KR" altLang="en-US" sz="700" u="none" strike="noStrike">
                          <a:effectLst/>
                        </a:rPr>
                        <a:t>집계기간만 </a:t>
                      </a:r>
                      <a:r>
                        <a:rPr lang="en-US" altLang="ko-KR" sz="700" u="none" strike="noStrike">
                          <a:effectLst/>
                        </a:rPr>
                        <a:t>1</a:t>
                      </a:r>
                      <a:r>
                        <a:rPr lang="ko-KR" altLang="en-US" sz="700" u="none" strike="noStrike">
                          <a:effectLst/>
                        </a:rPr>
                        <a:t>주일로 변경하여 집계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000"/>
                        </a:lnSpc>
                      </a:pPr>
                      <a:r>
                        <a:rPr lang="en-US" altLang="ko-KR" sz="700" u="none" strike="noStrike" dirty="0">
                          <a:effectLst/>
                        </a:rPr>
                        <a:t>30</a:t>
                      </a:r>
                      <a:r>
                        <a:rPr lang="ko-KR" altLang="en-US" sz="700" u="none" strike="noStrike" dirty="0">
                          <a:effectLst/>
                        </a:rPr>
                        <a:t>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000"/>
                        </a:lnSpc>
                      </a:pPr>
                      <a:r>
                        <a:rPr lang="ko-KR" altLang="en-US" sz="700" u="none" strike="noStrike">
                          <a:effectLst/>
                        </a:rPr>
                        <a:t>이니스프리몰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000"/>
                        </a:lnSpc>
                      </a:pPr>
                      <a:r>
                        <a:rPr lang="ko-KR" altLang="en-US" sz="700" u="none" strike="noStrike">
                          <a:effectLst/>
                        </a:rPr>
                        <a:t>일배치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000"/>
                        </a:lnSpc>
                      </a:pPr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978297"/>
                  </a:ext>
                </a:extLst>
              </a:tr>
              <a:tr h="588102">
                <a:tc>
                  <a:txBody>
                    <a:bodyPr/>
                    <a:lstStyle/>
                    <a:p>
                      <a:pPr algn="ctr" fontAlgn="ctr">
                        <a:lnSpc>
                          <a:spcPts val="1000"/>
                        </a:lnSpc>
                      </a:pPr>
                      <a:r>
                        <a:rPr lang="en-US" sz="700" u="none" strike="noStrike">
                          <a:effectLst/>
                        </a:rPr>
                        <a:t>FORME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000"/>
                        </a:lnSpc>
                      </a:pPr>
                      <a:r>
                        <a:rPr lang="en-US" sz="700" u="none" strike="noStrike">
                          <a:effectLst/>
                        </a:rPr>
                        <a:t>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000"/>
                        </a:lnSpc>
                      </a:pPr>
                      <a:r>
                        <a:rPr lang="en-US" sz="700" u="none" strike="noStrike">
                          <a:effectLst/>
                        </a:rPr>
                        <a:t>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000"/>
                        </a:lnSpc>
                      </a:pPr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1000"/>
                        </a:lnSpc>
                      </a:pPr>
                      <a:r>
                        <a:rPr lang="en-US" altLang="ko-KR" sz="700" u="none" strike="noStrike">
                          <a:effectLst/>
                        </a:rPr>
                        <a:t>[</a:t>
                      </a:r>
                      <a:r>
                        <a:rPr lang="ko-KR" altLang="en-US" sz="700" u="none" strike="noStrike">
                          <a:effectLst/>
                        </a:rPr>
                        <a:t>추천</a:t>
                      </a:r>
                      <a:r>
                        <a:rPr lang="en-US" altLang="ko-KR" sz="700" u="none" strike="noStrike">
                          <a:effectLst/>
                        </a:rPr>
                        <a:t>2] $</a:t>
                      </a:r>
                      <a:r>
                        <a:rPr lang="ko-KR" altLang="en-US" sz="700" u="none" strike="noStrike">
                          <a:effectLst/>
                        </a:rPr>
                        <a:t>제품명 최대 </a:t>
                      </a:r>
                      <a:r>
                        <a:rPr lang="en-US" altLang="ko-KR" sz="700" u="none" strike="noStrike">
                          <a:effectLst/>
                        </a:rPr>
                        <a:t>10</a:t>
                      </a:r>
                      <a:r>
                        <a:rPr lang="ko-KR" altLang="en-US" sz="700" u="none" strike="noStrike">
                          <a:effectLst/>
                        </a:rPr>
                        <a:t>자</a:t>
                      </a:r>
                      <a:r>
                        <a:rPr lang="en-US" altLang="ko-KR" sz="700" u="none" strike="noStrike">
                          <a:effectLst/>
                        </a:rPr>
                        <a:t>. </a:t>
                      </a:r>
                      <a:r>
                        <a:rPr lang="ko-KR" altLang="en-US" sz="700" u="none" strike="noStrike">
                          <a:effectLst/>
                        </a:rPr>
                        <a:t>말줄임 처리</a:t>
                      </a:r>
                      <a:r>
                        <a:rPr lang="en-US" altLang="ko-KR" sz="700" u="none" strike="noStrike">
                          <a:effectLst/>
                        </a:rPr>
                        <a:t>$</a:t>
                      </a:r>
                      <a:r>
                        <a:rPr lang="ko-KR" altLang="en-US" sz="700" u="none" strike="noStrike">
                          <a:effectLst/>
                        </a:rPr>
                        <a:t> 제품을 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구매한 고객이 구매한 제품이에요</a:t>
                      </a:r>
                      <a:r>
                        <a:rPr lang="en-US" altLang="ko-KR" sz="700" u="none" strike="noStrike">
                          <a:effectLst/>
                        </a:rPr>
                        <a:t>.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000"/>
                        </a:lnSpc>
                      </a:pPr>
                      <a:r>
                        <a:rPr lang="ko-KR" altLang="en-US" sz="700" u="none" strike="noStrike">
                          <a:effectLst/>
                        </a:rPr>
                        <a:t>조건 </a:t>
                      </a:r>
                      <a:r>
                        <a:rPr lang="en-US" altLang="ko-KR" sz="700" u="none" strike="noStrike">
                          <a:effectLst/>
                        </a:rPr>
                        <a:t>: </a:t>
                      </a:r>
                      <a:r>
                        <a:rPr lang="ko-KR" altLang="en-US" sz="700" u="none" strike="noStrike">
                          <a:effectLst/>
                        </a:rPr>
                        <a:t>로그인</a:t>
                      </a:r>
                      <a:r>
                        <a:rPr lang="en-US" altLang="ko-KR" sz="700" u="none" strike="noStrike">
                          <a:effectLst/>
                        </a:rPr>
                        <a:t>&amp;</a:t>
                      </a:r>
                      <a:r>
                        <a:rPr lang="ko-KR" altLang="en-US" sz="700" u="none" strike="noStrike">
                          <a:effectLst/>
                        </a:rPr>
                        <a:t>최근 </a:t>
                      </a:r>
                      <a:r>
                        <a:rPr lang="en-US" altLang="ko-KR" sz="700" u="none" strike="noStrike">
                          <a:effectLst/>
                        </a:rPr>
                        <a:t>30</a:t>
                      </a:r>
                      <a:r>
                        <a:rPr lang="ko-KR" altLang="en-US" sz="700" u="none" strike="noStrike">
                          <a:effectLst/>
                        </a:rPr>
                        <a:t>일내 구매이력 있음 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추천로직 </a:t>
                      </a:r>
                      <a:r>
                        <a:rPr lang="en-US" altLang="ko-KR" sz="700" u="none" strike="noStrike">
                          <a:effectLst/>
                        </a:rPr>
                        <a:t>: </a:t>
                      </a:r>
                      <a:r>
                        <a:rPr lang="ko-KR" altLang="en-US" sz="700" u="none" strike="noStrike">
                          <a:effectLst/>
                        </a:rPr>
                        <a:t>가장 최근에 구매한 제품과 동일제품구매고객이 최근 한달이내 구매한 제품을 최신구매일순 노출 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*추천제품이 </a:t>
                      </a:r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r>
                        <a:rPr lang="ko-KR" altLang="en-US" sz="700" u="none" strike="noStrike">
                          <a:effectLst/>
                        </a:rPr>
                        <a:t>개인경우 영역 미노출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*대상기간 내 구매한 제품 제외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000"/>
                        </a:lnSpc>
                      </a:pPr>
                      <a:r>
                        <a:rPr lang="en-US" altLang="ko-KR" sz="700" u="none" strike="noStrike" dirty="0">
                          <a:effectLst/>
                        </a:rPr>
                        <a:t>10</a:t>
                      </a:r>
                      <a:r>
                        <a:rPr lang="ko-KR" altLang="en-US" sz="700" u="none" strike="noStrike" dirty="0">
                          <a:effectLst/>
                        </a:rPr>
                        <a:t>개 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000"/>
                        </a:lnSpc>
                      </a:pPr>
                      <a:r>
                        <a:rPr lang="en-US" sz="700" u="none" strike="noStrike" dirty="0">
                          <a:effectLst/>
                        </a:rPr>
                        <a:t>NEW (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테크랩스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rgbClr val="0000FF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000"/>
                        </a:lnSpc>
                      </a:pPr>
                      <a:r>
                        <a:rPr lang="ko-KR" altLang="en-US" sz="700" u="none" strike="noStrike">
                          <a:effectLst/>
                        </a:rPr>
                        <a:t>일배치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000"/>
                        </a:lnSpc>
                      </a:pPr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948612"/>
                  </a:ext>
                </a:extLst>
              </a:tr>
              <a:tr h="664061">
                <a:tc>
                  <a:txBody>
                    <a:bodyPr/>
                    <a:lstStyle/>
                    <a:p>
                      <a:pPr algn="ctr" fontAlgn="ctr">
                        <a:lnSpc>
                          <a:spcPts val="1000"/>
                        </a:lnSpc>
                      </a:pPr>
                      <a:r>
                        <a:rPr lang="en-US" sz="700" u="none" strike="noStrike">
                          <a:effectLst/>
                        </a:rPr>
                        <a:t>FORME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000"/>
                        </a:lnSpc>
                      </a:pPr>
                      <a:r>
                        <a:rPr lang="en-US" sz="700" u="none" strike="noStrike">
                          <a:effectLst/>
                        </a:rPr>
                        <a:t>O/X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000"/>
                        </a:lnSpc>
                      </a:pPr>
                      <a:r>
                        <a:rPr lang="en-US" sz="700" u="none" strike="noStrike">
                          <a:effectLst/>
                        </a:rPr>
                        <a:t>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000"/>
                        </a:lnSpc>
                      </a:pPr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000"/>
                        </a:lnSpc>
                      </a:pPr>
                      <a:r>
                        <a:rPr lang="en-US" altLang="ko-KR" sz="700" u="none" strike="noStrike">
                          <a:effectLst/>
                        </a:rPr>
                        <a:t>[</a:t>
                      </a:r>
                      <a:r>
                        <a:rPr lang="ko-KR" altLang="en-US" sz="700" u="none" strike="noStrike">
                          <a:effectLst/>
                        </a:rPr>
                        <a:t>추천</a:t>
                      </a:r>
                      <a:r>
                        <a:rPr lang="en-US" altLang="ko-KR" sz="700" u="none" strike="noStrike">
                          <a:effectLst/>
                        </a:rPr>
                        <a:t>3] $</a:t>
                      </a:r>
                      <a:r>
                        <a:rPr lang="ko-KR" altLang="en-US" sz="700" u="none" strike="noStrike">
                          <a:effectLst/>
                        </a:rPr>
                        <a:t>카데고리명</a:t>
                      </a:r>
                      <a:r>
                        <a:rPr lang="en-US" altLang="ko-KR" sz="700" u="none" strike="noStrike">
                          <a:effectLst/>
                        </a:rPr>
                        <a:t>$ </a:t>
                      </a:r>
                      <a:r>
                        <a:rPr lang="ko-KR" altLang="en-US" sz="700" u="none" strike="noStrike">
                          <a:effectLst/>
                        </a:rPr>
                        <a:t>에서 추천드려요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000"/>
                        </a:lnSpc>
                      </a:pPr>
                      <a:r>
                        <a:rPr lang="en-US" altLang="ko-KR" sz="700" u="none" strike="noStrike">
                          <a:effectLst/>
                        </a:rPr>
                        <a:t>&lt;</a:t>
                      </a:r>
                      <a:r>
                        <a:rPr lang="ko-KR" altLang="en-US" sz="700" u="none" strike="noStrike">
                          <a:effectLst/>
                        </a:rPr>
                        <a:t>찜이 없는 경우 방어로직</a:t>
                      </a:r>
                      <a:r>
                        <a:rPr lang="en-US" altLang="ko-KR" sz="700" u="none" strike="noStrike">
                          <a:effectLst/>
                        </a:rPr>
                        <a:t>&gt;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조건 </a:t>
                      </a:r>
                      <a:r>
                        <a:rPr lang="en-US" altLang="ko-KR" sz="700" u="none" strike="noStrike">
                          <a:effectLst/>
                        </a:rPr>
                        <a:t>: </a:t>
                      </a:r>
                      <a:r>
                        <a:rPr lang="ko-KR" altLang="en-US" sz="700" u="none" strike="noStrike">
                          <a:effectLst/>
                        </a:rPr>
                        <a:t>로그인</a:t>
                      </a:r>
                      <a:r>
                        <a:rPr lang="en-US" altLang="ko-KR" sz="700" u="none" strike="noStrike">
                          <a:effectLst/>
                        </a:rPr>
                        <a:t>&amp;</a:t>
                      </a:r>
                      <a:r>
                        <a:rPr lang="ko-KR" altLang="en-US" sz="700" u="none" strike="noStrike">
                          <a:effectLst/>
                        </a:rPr>
                        <a:t>찜한 상품 없음 </a:t>
                      </a:r>
                      <a:r>
                        <a:rPr lang="en-US" altLang="ko-KR" sz="700" u="none" strike="noStrike">
                          <a:effectLst/>
                        </a:rPr>
                        <a:t>or </a:t>
                      </a:r>
                      <a:r>
                        <a:rPr lang="ko-KR" altLang="en-US" sz="700" u="none" strike="noStrike">
                          <a:effectLst/>
                        </a:rPr>
                        <a:t>미로그인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추천로직 </a:t>
                      </a:r>
                      <a:r>
                        <a:rPr lang="en-US" altLang="ko-KR" sz="700" u="none" strike="noStrike">
                          <a:effectLst/>
                        </a:rPr>
                        <a:t>: </a:t>
                      </a:r>
                      <a:r>
                        <a:rPr lang="ko-KR" altLang="en-US" sz="700" u="none" strike="noStrike">
                          <a:effectLst/>
                        </a:rPr>
                        <a:t>최근  </a:t>
                      </a:r>
                      <a:r>
                        <a:rPr lang="en-US" altLang="ko-KR" sz="700" u="none" strike="noStrike">
                          <a:effectLst/>
                        </a:rPr>
                        <a:t>30</a:t>
                      </a:r>
                      <a:r>
                        <a:rPr lang="ko-KR" altLang="en-US" sz="700" u="none" strike="noStrike">
                          <a:effectLst/>
                        </a:rPr>
                        <a:t>일내 매출부진 카테고리 </a:t>
                      </a:r>
                      <a:r>
                        <a:rPr lang="en-US" altLang="ko-KR" sz="700" u="none" strike="noStrike">
                          <a:effectLst/>
                        </a:rPr>
                        <a:t>top5(2depth</a:t>
                      </a:r>
                      <a:r>
                        <a:rPr lang="ko-KR" altLang="en-US" sz="700" u="none" strike="noStrike">
                          <a:effectLst/>
                        </a:rPr>
                        <a:t>기준</a:t>
                      </a:r>
                      <a:r>
                        <a:rPr lang="en-US" altLang="ko-KR" sz="700" u="none" strike="noStrike">
                          <a:effectLst/>
                        </a:rPr>
                        <a:t>) </a:t>
                      </a:r>
                      <a:r>
                        <a:rPr lang="ko-KR" altLang="en-US" sz="700" u="none" strike="noStrike">
                          <a:effectLst/>
                        </a:rPr>
                        <a:t>중 </a:t>
                      </a:r>
                      <a:r>
                        <a:rPr lang="en-US" altLang="ko-KR" sz="700" u="none" strike="noStrike">
                          <a:effectLst/>
                        </a:rPr>
                        <a:t>1</a:t>
                      </a:r>
                      <a:r>
                        <a:rPr lang="ko-KR" altLang="en-US" sz="700" u="none" strike="noStrike">
                          <a:effectLst/>
                        </a:rPr>
                        <a:t>개 카테고리 최대 </a:t>
                      </a:r>
                      <a:r>
                        <a:rPr lang="en-US" altLang="ko-KR" sz="700" u="none" strike="noStrike">
                          <a:effectLst/>
                        </a:rPr>
                        <a:t>10</a:t>
                      </a:r>
                      <a:r>
                        <a:rPr lang="ko-KR" altLang="en-US" sz="700" u="none" strike="noStrike">
                          <a:effectLst/>
                        </a:rPr>
                        <a:t>개 상품 추천 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추천순 정렬</a:t>
                      </a:r>
                      <a:r>
                        <a:rPr lang="en-US" altLang="ko-KR" sz="700" u="none" strike="noStrike">
                          <a:effectLst/>
                        </a:rPr>
                        <a:t>) (</a:t>
                      </a:r>
                      <a:r>
                        <a:rPr lang="ko-KR" altLang="en-US" sz="700" u="none" strike="noStrike">
                          <a:effectLst/>
                        </a:rPr>
                        <a:t>상품이 </a:t>
                      </a:r>
                      <a:r>
                        <a:rPr lang="en-US" altLang="ko-KR" sz="700" u="none" strike="noStrike">
                          <a:effectLst/>
                        </a:rPr>
                        <a:t>5</a:t>
                      </a:r>
                      <a:r>
                        <a:rPr lang="ko-KR" altLang="en-US" sz="700" u="none" strike="noStrike">
                          <a:effectLst/>
                        </a:rPr>
                        <a:t>개 미만인 경우 해당 카테고리 제외</a:t>
                      </a:r>
                      <a:r>
                        <a:rPr lang="en-US" altLang="ko-KR" sz="700" u="none" strike="noStrike">
                          <a:effectLst/>
                        </a:rPr>
                        <a:t>)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000"/>
                        </a:lnSpc>
                      </a:pPr>
                      <a:r>
                        <a:rPr lang="en-US" altLang="ko-KR" sz="700" u="none" strike="noStrike">
                          <a:effectLst/>
                        </a:rPr>
                        <a:t>10</a:t>
                      </a:r>
                      <a:r>
                        <a:rPr lang="ko-KR" altLang="en-US" sz="700" u="none" strike="noStrike">
                          <a:effectLst/>
                        </a:rPr>
                        <a:t>개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000"/>
                        </a:lnSpc>
                      </a:pPr>
                      <a:r>
                        <a:rPr lang="ko-KR" altLang="en-US" sz="700" u="none" strike="noStrike">
                          <a:effectLst/>
                        </a:rPr>
                        <a:t>이니스프리몰 </a:t>
                      </a:r>
                      <a:r>
                        <a:rPr lang="en-US" altLang="ko-KR" sz="700" u="none" strike="noStrike">
                          <a:effectLst/>
                        </a:rPr>
                        <a:t>? </a:t>
                      </a:r>
                      <a:r>
                        <a:rPr lang="ko-KR" altLang="en-US" sz="700" u="none" strike="noStrike">
                          <a:effectLst/>
                        </a:rPr>
                        <a:t>확인필요 테크랩스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000"/>
                        </a:lnSpc>
                      </a:pPr>
                      <a:r>
                        <a:rPr lang="ko-KR" altLang="en-US" sz="700" u="none" strike="noStrike" dirty="0" err="1">
                          <a:effectLst/>
                        </a:rPr>
                        <a:t>일배치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000"/>
                        </a:lnSpc>
                      </a:pP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943724"/>
                  </a:ext>
                </a:extLst>
              </a:tr>
              <a:tr h="352861">
                <a:tc>
                  <a:txBody>
                    <a:bodyPr/>
                    <a:lstStyle/>
                    <a:p>
                      <a:pPr algn="ctr" fontAlgn="ctr">
                        <a:lnSpc>
                          <a:spcPts val="1000"/>
                        </a:lnSpc>
                      </a:pPr>
                      <a:r>
                        <a:rPr lang="en-US" sz="700" u="none" strike="noStrike">
                          <a:effectLst/>
                        </a:rPr>
                        <a:t>FORME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000"/>
                        </a:lnSpc>
                      </a:pPr>
                      <a:r>
                        <a:rPr lang="en-US" sz="700" u="none" strike="noStrike">
                          <a:effectLst/>
                        </a:rPr>
                        <a:t>O/X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000"/>
                        </a:lnSpc>
                      </a:pPr>
                      <a:r>
                        <a:rPr lang="en-US" sz="700" u="none" strike="noStrike">
                          <a:effectLst/>
                        </a:rPr>
                        <a:t>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000"/>
                        </a:lnSpc>
                      </a:pPr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000"/>
                        </a:lnSpc>
                      </a:pPr>
                      <a:r>
                        <a:rPr lang="en-US" altLang="ko-KR" sz="700" u="none" strike="noStrike">
                          <a:effectLst/>
                        </a:rPr>
                        <a:t>[</a:t>
                      </a:r>
                      <a:r>
                        <a:rPr lang="ko-KR" altLang="en-US" sz="700" u="none" strike="noStrike">
                          <a:effectLst/>
                        </a:rPr>
                        <a:t>추천</a:t>
                      </a:r>
                      <a:r>
                        <a:rPr lang="en-US" altLang="ko-KR" sz="700" u="none" strike="noStrike">
                          <a:effectLst/>
                        </a:rPr>
                        <a:t>4-1]</a:t>
                      </a:r>
                      <a:r>
                        <a:rPr lang="ko-KR" altLang="en-US" sz="700" u="none" strike="noStrike">
                          <a:effectLst/>
                        </a:rPr>
                        <a:t> </a:t>
                      </a:r>
                      <a:r>
                        <a:rPr lang="en-US" altLang="ko-KR" sz="700" u="none" strike="noStrike">
                          <a:effectLst/>
                        </a:rPr>
                        <a:t>$</a:t>
                      </a:r>
                      <a:r>
                        <a:rPr lang="ko-KR" altLang="en-US" sz="700" u="none" strike="noStrike">
                          <a:effectLst/>
                        </a:rPr>
                        <a:t>제품명 최대 </a:t>
                      </a:r>
                      <a:r>
                        <a:rPr lang="en-US" altLang="ko-KR" sz="700" u="none" strike="noStrike">
                          <a:effectLst/>
                        </a:rPr>
                        <a:t>10</a:t>
                      </a:r>
                      <a:r>
                        <a:rPr lang="ko-KR" altLang="en-US" sz="700" u="none" strike="noStrike">
                          <a:effectLst/>
                        </a:rPr>
                        <a:t>자</a:t>
                      </a:r>
                      <a:r>
                        <a:rPr lang="en-US" altLang="ko-KR" sz="700" u="none" strike="noStrike">
                          <a:effectLst/>
                        </a:rPr>
                        <a:t>. </a:t>
                      </a:r>
                      <a:r>
                        <a:rPr lang="ko-KR" altLang="en-US" sz="700" u="none" strike="noStrike">
                          <a:effectLst/>
                        </a:rPr>
                        <a:t>말줄임 처리</a:t>
                      </a:r>
                      <a:r>
                        <a:rPr lang="en-US" altLang="ko-KR" sz="700" u="none" strike="noStrike">
                          <a:effectLst/>
                        </a:rPr>
                        <a:t>$ </a:t>
                      </a:r>
                      <a:r>
                        <a:rPr lang="ko-KR" altLang="en-US" sz="700" u="none" strike="noStrike">
                          <a:effectLst/>
                        </a:rPr>
                        <a:t>과 잘 맞는 제품이에요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000"/>
                        </a:lnSpc>
                      </a:pPr>
                      <a:r>
                        <a:rPr lang="ko-KR" altLang="en-US" sz="700" u="none" strike="noStrike">
                          <a:effectLst/>
                        </a:rPr>
                        <a:t>조건 </a:t>
                      </a:r>
                      <a:r>
                        <a:rPr lang="en-US" altLang="ko-KR" sz="700" u="none" strike="noStrike">
                          <a:effectLst/>
                        </a:rPr>
                        <a:t>: </a:t>
                      </a:r>
                      <a:r>
                        <a:rPr lang="ko-KR" altLang="en-US" sz="700" u="none" strike="noStrike">
                          <a:effectLst/>
                        </a:rPr>
                        <a:t>최근 </a:t>
                      </a:r>
                      <a:r>
                        <a:rPr lang="en-US" altLang="ko-KR" sz="700" u="none" strike="noStrike">
                          <a:effectLst/>
                        </a:rPr>
                        <a:t>90</a:t>
                      </a:r>
                      <a:r>
                        <a:rPr lang="ko-KR" altLang="en-US" sz="700" u="none" strike="noStrike">
                          <a:effectLst/>
                        </a:rPr>
                        <a:t>일내 장바구니에 담은 상품 있음 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추천로직 </a:t>
                      </a:r>
                      <a:r>
                        <a:rPr lang="en-US" altLang="ko-KR" sz="700" u="none" strike="noStrike">
                          <a:effectLst/>
                        </a:rPr>
                        <a:t>: </a:t>
                      </a:r>
                      <a:r>
                        <a:rPr lang="ko-KR" altLang="en-US" sz="700" u="none" strike="noStrike">
                          <a:effectLst/>
                        </a:rPr>
                        <a:t>최근 </a:t>
                      </a:r>
                      <a:r>
                        <a:rPr lang="en-US" altLang="ko-KR" sz="700" u="none" strike="noStrike">
                          <a:effectLst/>
                        </a:rPr>
                        <a:t>90</a:t>
                      </a:r>
                      <a:r>
                        <a:rPr lang="ko-KR" altLang="en-US" sz="700" u="none" strike="noStrike">
                          <a:effectLst/>
                        </a:rPr>
                        <a:t>일내 장바구니에 담은 상품중 가장 최근에 담은 상품과 연관상품 최대 </a:t>
                      </a:r>
                      <a:r>
                        <a:rPr lang="en-US" altLang="ko-KR" sz="700" u="none" strike="noStrike">
                          <a:effectLst/>
                        </a:rPr>
                        <a:t>12</a:t>
                      </a:r>
                      <a:r>
                        <a:rPr lang="ko-KR" altLang="en-US" sz="700" u="none" strike="noStrike">
                          <a:effectLst/>
                        </a:rPr>
                        <a:t>개 추천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000"/>
                        </a:lnSpc>
                      </a:pPr>
                      <a:r>
                        <a:rPr lang="en-US" altLang="ko-KR" sz="700" u="none" strike="noStrike">
                          <a:effectLst/>
                        </a:rPr>
                        <a:t>12</a:t>
                      </a:r>
                      <a:r>
                        <a:rPr lang="ko-KR" altLang="en-US" sz="700" u="none" strike="noStrike">
                          <a:effectLst/>
                        </a:rPr>
                        <a:t>개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000"/>
                        </a:lnSpc>
                      </a:pPr>
                      <a:r>
                        <a:rPr lang="en-US" sz="700" u="none" strike="noStrike">
                          <a:effectLst/>
                        </a:rPr>
                        <a:t>NEW (</a:t>
                      </a:r>
                      <a:r>
                        <a:rPr lang="ko-KR" altLang="en-US" sz="700" u="none" strike="noStrike">
                          <a:effectLst/>
                        </a:rPr>
                        <a:t>테크랩스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FF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000"/>
                        </a:lnSpc>
                      </a:pPr>
                      <a:r>
                        <a:rPr lang="ko-KR" altLang="en-US" sz="700" u="none" strike="noStrike">
                          <a:effectLst/>
                        </a:rPr>
                        <a:t>일배치</a:t>
                      </a:r>
                      <a:r>
                        <a:rPr lang="en-US" altLang="ko-KR" sz="700" u="none" strike="noStrike">
                          <a:effectLst/>
                        </a:rPr>
                        <a:t>+</a:t>
                      </a:r>
                      <a:r>
                        <a:rPr lang="ko-KR" altLang="en-US" sz="700" u="none" strike="noStrike">
                          <a:effectLst/>
                        </a:rPr>
                        <a:t>실시간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000"/>
                        </a:lnSpc>
                      </a:pPr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FF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224043"/>
                  </a:ext>
                </a:extLst>
              </a:tr>
              <a:tr h="352861">
                <a:tc>
                  <a:txBody>
                    <a:bodyPr/>
                    <a:lstStyle/>
                    <a:p>
                      <a:pPr algn="ctr" fontAlgn="ctr">
                        <a:lnSpc>
                          <a:spcPts val="1000"/>
                        </a:lnSpc>
                      </a:pPr>
                      <a:r>
                        <a:rPr lang="en-US" sz="700" u="none" strike="noStrike">
                          <a:effectLst/>
                        </a:rPr>
                        <a:t>FORME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000"/>
                        </a:lnSpc>
                      </a:pPr>
                      <a:r>
                        <a:rPr lang="en-US" sz="700" u="none" strike="noStrike" dirty="0">
                          <a:effectLst/>
                        </a:rPr>
                        <a:t>O/X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000"/>
                        </a:lnSpc>
                      </a:pPr>
                      <a:r>
                        <a:rPr lang="en-US" sz="700" u="none" strike="noStrike">
                          <a:effectLst/>
                        </a:rPr>
                        <a:t>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000"/>
                        </a:lnSpc>
                      </a:pPr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000"/>
                        </a:lnSpc>
                      </a:pPr>
                      <a:r>
                        <a:rPr lang="en-US" altLang="ko-KR" sz="700" u="none" strike="noStrike">
                          <a:effectLst/>
                        </a:rPr>
                        <a:t>[</a:t>
                      </a:r>
                      <a:r>
                        <a:rPr lang="ko-KR" altLang="en-US" sz="700" u="none" strike="noStrike">
                          <a:effectLst/>
                        </a:rPr>
                        <a:t>추천</a:t>
                      </a:r>
                      <a:r>
                        <a:rPr lang="en-US" altLang="ko-KR" sz="700" u="none" strike="noStrike">
                          <a:effectLst/>
                        </a:rPr>
                        <a:t>4-2]</a:t>
                      </a:r>
                      <a:r>
                        <a:rPr lang="ko-KR" altLang="en-US" sz="700" u="none" strike="noStrike">
                          <a:effectLst/>
                        </a:rPr>
                        <a:t> </a:t>
                      </a:r>
                      <a:r>
                        <a:rPr lang="en-US" altLang="ko-KR" sz="700" u="none" strike="noStrike">
                          <a:effectLst/>
                        </a:rPr>
                        <a:t>$</a:t>
                      </a:r>
                      <a:r>
                        <a:rPr lang="ko-KR" altLang="en-US" sz="700" u="none" strike="noStrike">
                          <a:effectLst/>
                        </a:rPr>
                        <a:t>오후 </a:t>
                      </a:r>
                      <a:r>
                        <a:rPr lang="en-US" altLang="ko-KR" sz="700" u="none" strike="noStrike">
                          <a:effectLst/>
                        </a:rPr>
                        <a:t>00</a:t>
                      </a:r>
                      <a:r>
                        <a:rPr lang="ko-KR" altLang="en-US" sz="700" u="none" strike="noStrike">
                          <a:effectLst/>
                        </a:rPr>
                        <a:t>시</a:t>
                      </a:r>
                      <a:r>
                        <a:rPr lang="en-US" altLang="ko-KR" sz="700" u="none" strike="noStrike">
                          <a:effectLst/>
                        </a:rPr>
                        <a:t>$</a:t>
                      </a:r>
                      <a:r>
                        <a:rPr lang="ko-KR" altLang="en-US" sz="700" u="none" strike="noStrike">
                          <a:effectLst/>
                        </a:rPr>
                        <a:t>에 고객님들이 가장 많이 찾는 제품이에요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000"/>
                        </a:lnSpc>
                      </a:pPr>
                      <a:r>
                        <a:rPr lang="ko-KR" altLang="en-US" sz="700" u="none" strike="noStrike">
                          <a:effectLst/>
                        </a:rPr>
                        <a:t>조건 </a:t>
                      </a:r>
                      <a:r>
                        <a:rPr lang="en-US" altLang="ko-KR" sz="700" u="none" strike="noStrike">
                          <a:effectLst/>
                        </a:rPr>
                        <a:t>: </a:t>
                      </a:r>
                      <a:r>
                        <a:rPr lang="ko-KR" altLang="en-US" sz="700" u="none" strike="noStrike">
                          <a:effectLst/>
                        </a:rPr>
                        <a:t>최근 </a:t>
                      </a:r>
                      <a:r>
                        <a:rPr lang="en-US" altLang="ko-KR" sz="700" u="none" strike="noStrike">
                          <a:effectLst/>
                        </a:rPr>
                        <a:t>3</a:t>
                      </a:r>
                      <a:r>
                        <a:rPr lang="ko-KR" altLang="en-US" sz="700" u="none" strike="noStrike">
                          <a:effectLst/>
                        </a:rPr>
                        <a:t>달 내 장바구니에 담은 상품 없음 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추천로직 </a:t>
                      </a:r>
                      <a:r>
                        <a:rPr lang="en-US" altLang="ko-KR" sz="700" u="none" strike="noStrike">
                          <a:effectLst/>
                        </a:rPr>
                        <a:t>: </a:t>
                      </a:r>
                      <a:r>
                        <a:rPr lang="ko-KR" altLang="en-US" sz="700" u="none" strike="noStrike">
                          <a:effectLst/>
                        </a:rPr>
                        <a:t>랭킹 페이지와 동일 로직</a:t>
                      </a:r>
                      <a:r>
                        <a:rPr lang="en-US" altLang="ko-KR" sz="700" u="none" strike="noStrike">
                          <a:effectLst/>
                        </a:rPr>
                        <a:t>/</a:t>
                      </a:r>
                      <a:r>
                        <a:rPr lang="ko-KR" altLang="en-US" sz="700" u="none" strike="noStrike">
                          <a:effectLst/>
                        </a:rPr>
                        <a:t>동일순서로 전체카테고리 대상 </a:t>
                      </a:r>
                      <a:r>
                        <a:rPr lang="en-US" altLang="ko-KR" sz="700" u="none" strike="noStrike">
                          <a:effectLst/>
                        </a:rPr>
                        <a:t>1</a:t>
                      </a:r>
                      <a:r>
                        <a:rPr lang="ko-KR" altLang="en-US" sz="700" u="none" strike="noStrike">
                          <a:effectLst/>
                        </a:rPr>
                        <a:t>위</a:t>
                      </a:r>
                      <a:r>
                        <a:rPr lang="en-US" altLang="ko-KR" sz="700" u="none" strike="noStrike">
                          <a:effectLst/>
                        </a:rPr>
                        <a:t>~12</a:t>
                      </a:r>
                      <a:r>
                        <a:rPr lang="ko-KR" altLang="en-US" sz="700" u="none" strike="noStrike">
                          <a:effectLst/>
                        </a:rPr>
                        <a:t>위 노출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000"/>
                        </a:lnSpc>
                      </a:pPr>
                      <a:r>
                        <a:rPr lang="en-US" altLang="ko-KR" sz="700" u="none" strike="noStrike">
                          <a:effectLst/>
                        </a:rPr>
                        <a:t>12</a:t>
                      </a:r>
                      <a:r>
                        <a:rPr lang="ko-KR" altLang="en-US" sz="700" u="none" strike="noStrike">
                          <a:effectLst/>
                        </a:rPr>
                        <a:t>개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000"/>
                        </a:lnSpc>
                      </a:pPr>
                      <a:r>
                        <a:rPr lang="ko-KR" altLang="en-US" sz="700" u="none" strike="noStrike">
                          <a:effectLst/>
                        </a:rPr>
                        <a:t>이니스프리몰</a:t>
                      </a:r>
                      <a:r>
                        <a:rPr lang="en-US" altLang="ko-KR" sz="700" u="none" strike="noStrike">
                          <a:effectLst/>
                        </a:rPr>
                        <a:t>? </a:t>
                      </a:r>
                      <a:r>
                        <a:rPr lang="ko-KR" altLang="en-US" sz="700" u="none" strike="noStrike">
                          <a:effectLst/>
                        </a:rPr>
                        <a:t>장바구니이력</a:t>
                      </a:r>
                      <a:r>
                        <a:rPr lang="en-US" altLang="ko-KR" sz="700" u="none" strike="noStrike">
                          <a:effectLst/>
                        </a:rPr>
                        <a:t>-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000"/>
                        </a:lnSpc>
                      </a:pPr>
                      <a:r>
                        <a:rPr lang="ko-KR" altLang="en-US" sz="700" u="none" strike="noStrike" dirty="0" err="1">
                          <a:effectLst/>
                        </a:rPr>
                        <a:t>일배치</a:t>
                      </a:r>
                      <a:r>
                        <a:rPr lang="en-US" altLang="ko-KR" sz="700" u="none" strike="noStrike" dirty="0">
                          <a:effectLst/>
                        </a:rPr>
                        <a:t>+</a:t>
                      </a:r>
                      <a:r>
                        <a:rPr lang="ko-KR" altLang="en-US" sz="700" u="none" strike="noStrike" dirty="0">
                          <a:effectLst/>
                        </a:rPr>
                        <a:t>실시간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000"/>
                        </a:lnSpc>
                      </a:pPr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FF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694296"/>
                  </a:ext>
                </a:extLst>
              </a:tr>
            </a:tbl>
          </a:graphicData>
        </a:graphic>
      </p:graphicFrame>
      <p:sp>
        <p:nvSpPr>
          <p:cNvPr id="8" name="TextBox 7">
            <a:hlinkClick r:id="rId2"/>
          </p:cNvPr>
          <p:cNvSpPr txBox="1"/>
          <p:nvPr/>
        </p:nvSpPr>
        <p:spPr>
          <a:xfrm>
            <a:off x="263352" y="476672"/>
            <a:ext cx="50128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hlinkClick r:id="rId2"/>
              </a:rPr>
              <a:t>테크랩스</a:t>
            </a:r>
            <a:r>
              <a:rPr lang="ko-KR" altLang="en-US" sz="800" dirty="0" smtClean="0">
                <a:hlinkClick r:id="rId2"/>
              </a:rPr>
              <a:t> 미팅 회의록 및 </a:t>
            </a:r>
            <a:r>
              <a:rPr lang="ko-KR" altLang="en-US" sz="800" dirty="0" err="1" smtClean="0">
                <a:hlinkClick r:id="rId2"/>
              </a:rPr>
              <a:t>추천로직</a:t>
            </a:r>
            <a:r>
              <a:rPr lang="ko-KR" altLang="en-US" sz="800" dirty="0" smtClean="0">
                <a:hlinkClick r:id="rId2"/>
              </a:rPr>
              <a:t> 확인</a:t>
            </a:r>
            <a:endParaRPr lang="ko-KR" altLang="en-US" sz="800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DE2C071-A02B-456C-05A4-EB3F53320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139298"/>
              </p:ext>
            </p:extLst>
          </p:nvPr>
        </p:nvGraphicFramePr>
        <p:xfrm>
          <a:off x="10271807" y="-6195"/>
          <a:ext cx="1957415" cy="525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04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V0.72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4/17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8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123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최종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로직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(4/8)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업데이트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8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1231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NQo2ApUs5c/oVq542sBSiTjTCu9yW5AgOKZM9oHjoA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208595</TotalTime>
  <Words>4765</Words>
  <Application>Microsoft Office PowerPoint</Application>
  <PresentationFormat>와이드스크린</PresentationFormat>
  <Paragraphs>1049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Pretendard Light</vt:lpstr>
      <vt:lpstr>맑은 고딕 Semilight</vt:lpstr>
      <vt:lpstr>Arial</vt:lpstr>
      <vt:lpstr>Segoe UI</vt:lpstr>
      <vt:lpstr>Segoe UI Symbol</vt:lpstr>
      <vt:lpstr>Wingdings</vt:lpstr>
      <vt:lpstr>Wingdings 2</vt:lpstr>
      <vt:lpstr>맑은 고딕</vt:lpstr>
      <vt:lpstr>Office 테마</vt:lpstr>
      <vt:lpstr>PowerPoint 프레젠테이션</vt:lpstr>
      <vt:lpstr>Version History #1</vt:lpstr>
      <vt:lpstr>메뉴구조도 (TO-BE)</vt:lpstr>
      <vt:lpstr>랭킹 탭 </vt:lpstr>
      <vt:lpstr>랭킹 탭 </vt:lpstr>
      <vt:lpstr>쇼케이스 탭 </vt:lpstr>
      <vt:lpstr>쇼케이스 전체보기 팝업, 공유하기 팝업</vt:lpstr>
      <vt:lpstr>FOR ME 전체화면 : 로그+추천 결합형</vt:lpstr>
      <vt:lpstr>FOR ME 추천 TO-BE </vt:lpstr>
      <vt:lpstr>FOR ME 추천해요 TO-BE </vt:lpstr>
      <vt:lpstr>포미 </vt:lpstr>
      <vt:lpstr>포미</vt:lpstr>
      <vt:lpstr>포미</vt:lpstr>
      <vt:lpstr>포미</vt:lpstr>
      <vt:lpstr>포미 </vt:lpstr>
      <vt:lpstr>포미</vt:lpstr>
      <vt:lpstr>벤치마킹</vt:lpstr>
      <vt:lpstr>임직원샵, 임직원샵 이용안내 팝업</vt:lpstr>
      <vt:lpstr>Alert / Validation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ELUO</cp:lastModifiedBy>
  <cp:revision>4016</cp:revision>
  <cp:lastPrinted>2022-10-17T06:12:39Z</cp:lastPrinted>
  <dcterms:created xsi:type="dcterms:W3CDTF">2018-04-18T08:51:39Z</dcterms:created>
  <dcterms:modified xsi:type="dcterms:W3CDTF">2024-05-20T05:49:32Z</dcterms:modified>
</cp:coreProperties>
</file>