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3" r:id="rId3"/>
    <p:sldId id="1491" r:id="rId4"/>
    <p:sldId id="1480" r:id="rId5"/>
    <p:sldId id="1492" r:id="rId6"/>
    <p:sldId id="1493" r:id="rId7"/>
    <p:sldId id="1494" r:id="rId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FD976FC-F6CD-4CEF-A0DB-463D0CB5FF0D}">
          <p14:sldIdLst>
            <p14:sldId id="256"/>
            <p14:sldId id="263"/>
          </p14:sldIdLst>
        </p14:section>
        <p14:section name="샘플마켓 정책" id="{D5BC061C-EC36-4901-9C32-B2A53F4AA4EA}">
          <p14:sldIdLst>
            <p14:sldId id="1491"/>
          </p14:sldIdLst>
        </p14:section>
        <p14:section name="샘플마켓_MO" id="{B28BF2AD-DD87-4D34-A571-C227B1EF6FA9}">
          <p14:sldIdLst>
            <p14:sldId id="1480"/>
            <p14:sldId id="1492"/>
            <p14:sldId id="1493"/>
            <p14:sldId id="14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3205" userDrawn="1">
          <p15:clr>
            <a:srgbClr val="A4A3A4"/>
          </p15:clr>
        </p15:guide>
        <p15:guide id="5" pos="574" userDrawn="1">
          <p15:clr>
            <a:srgbClr val="A4A3A4"/>
          </p15:clr>
        </p15:guide>
        <p15:guide id="10" orient="horz" pos="4156" userDrawn="1">
          <p15:clr>
            <a:srgbClr val="A4A3A4"/>
          </p15:clr>
        </p15:guide>
        <p15:guide id="11" orient="horz" pos="391" userDrawn="1">
          <p15:clr>
            <a:srgbClr val="A4A3A4"/>
          </p15:clr>
        </p15:guide>
        <p15:guide id="12" pos="51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BC70"/>
    <a:srgbClr val="0000FF"/>
    <a:srgbClr val="87E5B4"/>
    <a:srgbClr val="BDF1D6"/>
    <a:srgbClr val="687379"/>
    <a:srgbClr val="414A4F"/>
    <a:srgbClr val="E0DDD5"/>
    <a:srgbClr val="00BC70"/>
    <a:srgbClr val="004C2D"/>
    <a:srgbClr val="C837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03" autoAdjust="0"/>
    <p:restoredTop sz="96391" autoAdjust="0"/>
  </p:normalViewPr>
  <p:slideViewPr>
    <p:cSldViewPr>
      <p:cViewPr varScale="1">
        <p:scale>
          <a:sx n="112" d="100"/>
          <a:sy n="112" d="100"/>
        </p:scale>
        <p:origin x="936" y="82"/>
      </p:cViewPr>
      <p:guideLst>
        <p:guide orient="horz" pos="572"/>
        <p:guide pos="3205"/>
        <p:guide pos="574"/>
        <p:guide orient="horz" pos="4156"/>
        <p:guide orient="horz" pos="391"/>
        <p:guide pos="515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21777BE-CA2A-4794-AAF6-4255D016CCDF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FA78CE8-3046-4A6F-B16C-64F64F6CF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540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42D98B4-3167-41AF-8D55-234B1FD2CD86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7" tIns="47778" rIns="95557" bIns="4777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57" tIns="47778" rIns="95557" bIns="4777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D8BDFA2-A74A-40EE-8360-B385A107A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93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71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Untitled-1.png"/>
          <p:cNvPicPr>
            <a:picLocks noChangeAspect="1"/>
          </p:cNvPicPr>
          <p:nvPr userDrawn="1"/>
        </p:nvPicPr>
        <p:blipFill>
          <a:blip r:embed="rId2" cstate="print"/>
          <a:srcRect t="15099" r="29625"/>
          <a:stretch>
            <a:fillRect/>
          </a:stretch>
        </p:blipFill>
        <p:spPr>
          <a:xfrm>
            <a:off x="5214538" y="9538"/>
            <a:ext cx="6969224" cy="58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7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365969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064735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165618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8055570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628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20103044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</p:spTree>
    <p:extLst>
      <p:ext uri="{BB962C8B-B14F-4D97-AF65-F5344CB8AC3E}">
        <p14:creationId xmlns:p14="http://schemas.microsoft.com/office/powerpoint/2010/main" val="16510119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019062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2662164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028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10625756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8272188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10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09092346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01460883"/>
              </p:ext>
            </p:extLst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270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87435763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/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986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0" y="3068960"/>
            <a:ext cx="662523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10" name="Straight Connector 5"/>
          <p:cNvCxnSpPr/>
          <p:nvPr userDrawn="1"/>
        </p:nvCxnSpPr>
        <p:spPr>
          <a:xfrm>
            <a:off x="777407" y="3804138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"/>
          <p:cNvCxnSpPr/>
          <p:nvPr userDrawn="1"/>
        </p:nvCxnSpPr>
        <p:spPr>
          <a:xfrm>
            <a:off x="777407" y="4303054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75420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60896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63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110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3041971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7924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948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38200" y="2636912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850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351363D-9B7C-4E8B-9EA3-0DAE8CE342AA}"/>
              </a:ext>
            </a:extLst>
          </p:cNvPr>
          <p:cNvSpPr/>
          <p:nvPr userDrawn="1"/>
        </p:nvSpPr>
        <p:spPr>
          <a:xfrm>
            <a:off x="53790" y="369117"/>
            <a:ext cx="12091193" cy="627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/>
          <p:cNvCxnSpPr>
            <a:stCxn id="9" idx="2"/>
            <a:endCxn id="9" idx="0"/>
          </p:cNvCxnSpPr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725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C43386E-E424-4971-A012-186C51024BFD}"/>
              </a:ext>
            </a:extLst>
          </p:cNvPr>
          <p:cNvCxnSpPr/>
          <p:nvPr userDrawn="1"/>
        </p:nvCxnSpPr>
        <p:spPr>
          <a:xfrm>
            <a:off x="4566710" y="762003"/>
            <a:ext cx="0" cy="596133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3F0A93-F6AB-4764-87A1-3D2803C82EDD}"/>
              </a:ext>
            </a:extLst>
          </p:cNvPr>
          <p:cNvCxnSpPr>
            <a:cxnSpLocks/>
          </p:cNvCxnSpPr>
          <p:nvPr userDrawn="1"/>
        </p:nvCxnSpPr>
        <p:spPr>
          <a:xfrm>
            <a:off x="6091988" y="302363"/>
            <a:ext cx="0" cy="6346086"/>
          </a:xfrm>
          <a:prstGeom prst="line">
            <a:avLst/>
          </a:prstGeom>
          <a:ln>
            <a:solidFill>
              <a:srgbClr val="FF0000">
                <a:alpha val="40000"/>
              </a:srgb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4" y="515263"/>
            <a:ext cx="12091249" cy="61331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graphicFrame>
        <p:nvGraphicFramePr>
          <p:cNvPr id="14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73917258"/>
              </p:ext>
            </p:extLst>
          </p:nvPr>
        </p:nvGraphicFramePr>
        <p:xfrm>
          <a:off x="47624" y="47519"/>
          <a:ext cx="12091246" cy="431040"/>
        </p:xfrm>
        <a:graphic>
          <a:graphicData uri="http://schemas.openxmlformats.org/drawingml/2006/table">
            <a:tbl>
              <a:tblPr/>
              <a:tblGrid>
                <a:gridCol w="972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806755"/>
                  </a:ext>
                </a:extLst>
              </a:tr>
            </a:tbl>
          </a:graphicData>
        </a:graphic>
      </p:graphicFrame>
      <p:sp>
        <p:nvSpPr>
          <p:cNvPr id="17" name="제목 1"/>
          <p:cNvSpPr>
            <a:spLocks noGrp="1"/>
          </p:cNvSpPr>
          <p:nvPr>
            <p:ph type="ctrTitle" hasCustomPrompt="1"/>
          </p:nvPr>
        </p:nvSpPr>
        <p:spPr>
          <a:xfrm>
            <a:off x="6107187" y="47328"/>
            <a:ext cx="6031686" cy="213090"/>
          </a:xfrm>
          <a:prstGeom prst="rect">
            <a:avLst/>
          </a:prstGeom>
        </p:spPr>
        <p:txBody>
          <a:bodyPr anchor="b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12273" y="49659"/>
            <a:ext cx="3995955" cy="210759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cxnSp>
        <p:nvCxnSpPr>
          <p:cNvPr id="19" name="직선 연결선 18"/>
          <p:cNvCxnSpPr>
            <a:endCxn id="13" idx="0"/>
          </p:cNvCxnSpPr>
          <p:nvPr userDrawn="1"/>
        </p:nvCxnSpPr>
        <p:spPr>
          <a:xfrm flipH="1" flipV="1">
            <a:off x="6093249" y="515263"/>
            <a:ext cx="6138" cy="613318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202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27219490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37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45423915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014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8128164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75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36486767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423673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299395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654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568" y="6692311"/>
            <a:ext cx="900000" cy="1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6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2" r:id="rId2"/>
    <p:sldLayoutId id="2147483657" r:id="rId3"/>
    <p:sldLayoutId id="2147483649" r:id="rId4"/>
    <p:sldLayoutId id="2147483679" r:id="rId5"/>
    <p:sldLayoutId id="2147483682" r:id="rId6"/>
    <p:sldLayoutId id="2147483680" r:id="rId7"/>
    <p:sldLayoutId id="2147483681" r:id="rId8"/>
    <p:sldLayoutId id="2147483678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90" r:id="rId16"/>
    <p:sldLayoutId id="2147483687" r:id="rId17"/>
    <p:sldLayoutId id="2147483691" r:id="rId18"/>
    <p:sldLayoutId id="2147483670" r:id="rId19"/>
    <p:sldLayoutId id="2147483673" r:id="rId20"/>
    <p:sldLayoutId id="2147483674" r:id="rId21"/>
    <p:sldLayoutId id="2147483675" r:id="rId22"/>
    <p:sldLayoutId id="2147483676" r:id="rId23"/>
    <p:sldLayoutId id="2147483677" r:id="rId2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5"/>
          <p:cNvCxnSpPr/>
          <p:nvPr/>
        </p:nvCxnSpPr>
        <p:spPr>
          <a:xfrm>
            <a:off x="1964369" y="3414252"/>
            <a:ext cx="845451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7"/>
          <p:cNvSpPr txBox="1">
            <a:spLocks/>
          </p:cNvSpPr>
          <p:nvPr/>
        </p:nvSpPr>
        <p:spPr>
          <a:xfrm>
            <a:off x="335360" y="2708920"/>
            <a:ext cx="11636232" cy="67627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dirty="0" smtClean="0">
                <a:latin typeface="+mj-ea"/>
              </a:rPr>
              <a:t>innisfree_FO</a:t>
            </a:r>
            <a:r>
              <a:rPr lang="ko-KR" altLang="en-US" sz="2800" dirty="0">
                <a:latin typeface="+mj-ea"/>
              </a:rPr>
              <a:t>리뉴얼</a:t>
            </a:r>
            <a:r>
              <a:rPr lang="en-US" altLang="ko-KR" sz="2800" dirty="0"/>
              <a:t>_</a:t>
            </a:r>
            <a:r>
              <a:rPr lang="en-US" altLang="ko-KR" sz="2800" dirty="0" smtClean="0"/>
              <a:t>MO_</a:t>
            </a:r>
            <a:r>
              <a:rPr lang="ko-KR" altLang="en-US" sz="2800" dirty="0" err="1" smtClean="0">
                <a:latin typeface="+mj-ea"/>
              </a:rPr>
              <a:t>샘플마켓</a:t>
            </a:r>
            <a:r>
              <a:rPr lang="ko-KR" altLang="en-US" sz="2800" dirty="0" smtClean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 화면설계서</a:t>
            </a:r>
            <a:endParaRPr lang="ko-KR" altLang="en-US" sz="2800" dirty="0">
              <a:ln w="6350"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</a:ln>
              <a:latin typeface="+mj-ea"/>
            </a:endParaRPr>
          </a:p>
        </p:txBody>
      </p:sp>
      <p:sp>
        <p:nvSpPr>
          <p:cNvPr id="15" name="부제목 9"/>
          <p:cNvSpPr txBox="1">
            <a:spLocks/>
          </p:cNvSpPr>
          <p:nvPr/>
        </p:nvSpPr>
        <p:spPr>
          <a:xfrm>
            <a:off x="1964369" y="3538339"/>
            <a:ext cx="3512795" cy="466725"/>
          </a:xfrm>
          <a:prstGeom prst="rect">
            <a:avLst/>
          </a:prstGeom>
        </p:spPr>
        <p:txBody>
          <a:bodyPr lIns="72000" tIns="36000" rIns="36000" bIns="3600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200" b="1" dirty="0">
                <a:latin typeface="+mn-ea"/>
              </a:rPr>
              <a:t>Version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0.71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2024-04-17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김슬기</a:t>
            </a:r>
            <a:endParaRPr lang="ko-KR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489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6831114"/>
              </p:ext>
            </p:extLst>
          </p:nvPr>
        </p:nvGraphicFramePr>
        <p:xfrm>
          <a:off x="65314" y="410330"/>
          <a:ext cx="5996592" cy="6046824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 작성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2024-04-02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 반영 초안작성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0.6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2024-04-08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사업부 피드백 반영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2024-04-11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4/9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개발리뷰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피드백 반영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변경내역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우측상단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2024-04-17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화면아이디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채번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n>
                  <a:noFill/>
                </a:ln>
              </a:rPr>
              <a:t>Version History #1</a:t>
            </a:r>
            <a:endParaRPr lang="ko-KR" altLang="en-US">
              <a:ln>
                <a:noFill/>
              </a:ln>
            </a:endParaRPr>
          </a:p>
        </p:txBody>
      </p:sp>
      <p:graphicFrame>
        <p:nvGraphicFramePr>
          <p:cNvPr id="5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1769018"/>
              </p:ext>
            </p:extLst>
          </p:nvPr>
        </p:nvGraphicFramePr>
        <p:xfrm>
          <a:off x="6119815" y="410330"/>
          <a:ext cx="5996592" cy="6065820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050150" y="1673100"/>
            <a:ext cx="504056" cy="2160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4/11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60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요구사항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476672"/>
            <a:ext cx="2793157" cy="37444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4341930"/>
            <a:ext cx="2788316" cy="19673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486" y="482227"/>
            <a:ext cx="2857899" cy="34056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7133" y="4013271"/>
            <a:ext cx="2800745" cy="32865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9038" y="4944523"/>
            <a:ext cx="1888850" cy="113589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4608" y="4529624"/>
            <a:ext cx="1707925" cy="21137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86743" y="587656"/>
            <a:ext cx="59346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800" dirty="0" err="1" smtClean="0"/>
              <a:t>샘플마켓은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APP</a:t>
            </a:r>
            <a:r>
              <a:rPr lang="ko-KR" altLang="en-US" sz="800" dirty="0" smtClean="0"/>
              <a:t>특화 메뉴로 </a:t>
            </a:r>
            <a:r>
              <a:rPr lang="en-US" altLang="ko-KR" sz="800" dirty="0" smtClean="0">
                <a:solidFill>
                  <a:srgbClr val="C00000"/>
                </a:solidFill>
              </a:rPr>
              <a:t>APP</a:t>
            </a:r>
            <a:r>
              <a:rPr lang="ko-KR" altLang="en-US" sz="800" dirty="0" smtClean="0">
                <a:solidFill>
                  <a:srgbClr val="C00000"/>
                </a:solidFill>
              </a:rPr>
              <a:t>에서만 노출</a:t>
            </a:r>
            <a:r>
              <a:rPr lang="ko-KR" altLang="en-US" sz="800" dirty="0" smtClean="0"/>
              <a:t> 됨 </a:t>
            </a:r>
            <a:endParaRPr lang="en-US" altLang="ko-KR" sz="800" dirty="0" smtClean="0"/>
          </a:p>
          <a:p>
            <a:r>
              <a:rPr lang="en-US" altLang="ko-KR" sz="800" dirty="0" smtClean="0"/>
              <a:t> – APP</a:t>
            </a:r>
            <a:r>
              <a:rPr lang="ko-KR" altLang="en-US" sz="800" dirty="0" smtClean="0"/>
              <a:t>에서 담은 샘플을 </a:t>
            </a:r>
            <a:r>
              <a:rPr lang="en-US" altLang="ko-KR" sz="800" dirty="0" smtClean="0"/>
              <a:t>PC/</a:t>
            </a:r>
            <a:r>
              <a:rPr lang="ko-KR" altLang="en-US" sz="800" dirty="0" err="1" smtClean="0"/>
              <a:t>모바일웹</a:t>
            </a:r>
            <a:r>
              <a:rPr lang="en-US" altLang="ko-KR" sz="800" dirty="0" smtClean="0"/>
              <a:t>/APP </a:t>
            </a:r>
            <a:r>
              <a:rPr lang="ko-KR" altLang="en-US" sz="800" dirty="0" smtClean="0"/>
              <a:t>장바구니에서 </a:t>
            </a:r>
            <a:r>
              <a:rPr lang="ko-KR" altLang="en-US" sz="800" dirty="0" err="1" smtClean="0"/>
              <a:t>수량수정</a:t>
            </a:r>
            <a:r>
              <a:rPr lang="ko-KR" altLang="en-US" sz="800" dirty="0" smtClean="0"/>
              <a:t> 및 삭제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결제 가능</a:t>
            </a:r>
            <a:endParaRPr lang="en-US" altLang="ko-KR" sz="800" dirty="0" smtClean="0"/>
          </a:p>
          <a:p>
            <a:pPr marL="228600" indent="-228600">
              <a:buFont typeface="+mj-lt"/>
              <a:buAutoNum type="arabicPeriod" startAt="2"/>
            </a:pPr>
            <a:r>
              <a:rPr lang="ko-KR" altLang="en-US" sz="800" dirty="0" smtClean="0"/>
              <a:t>상단에 보유샘플포인트 </a:t>
            </a:r>
            <a:r>
              <a:rPr lang="en-US" altLang="ko-KR" sz="800" dirty="0" smtClean="0"/>
              <a:t>/ </a:t>
            </a:r>
            <a:r>
              <a:rPr lang="ko-KR" altLang="en-US" sz="800" dirty="0" err="1" smtClean="0"/>
              <a:t>사용샘플</a:t>
            </a:r>
            <a:r>
              <a:rPr lang="ko-KR" altLang="en-US" sz="800" dirty="0" smtClean="0"/>
              <a:t> 포인트 노출</a:t>
            </a:r>
            <a:endParaRPr lang="en-US" altLang="ko-KR" sz="800" dirty="0" smtClean="0"/>
          </a:p>
          <a:p>
            <a:pPr marL="228600" indent="-228600">
              <a:buAutoNum type="arabicPeriod" startAt="2"/>
            </a:pPr>
            <a:r>
              <a:rPr lang="ko-KR" altLang="en-US" sz="800" dirty="0" err="1" smtClean="0"/>
              <a:t>샘플포인트</a:t>
            </a:r>
            <a:r>
              <a:rPr lang="ko-KR" altLang="en-US" sz="800" dirty="0" smtClean="0"/>
              <a:t> 이월 안됨</a:t>
            </a:r>
            <a:endParaRPr lang="en-US" altLang="ko-KR" sz="800" dirty="0" smtClean="0"/>
          </a:p>
          <a:p>
            <a:pPr marL="228600" indent="-228600">
              <a:buAutoNum type="arabicPeriod" startAt="2"/>
            </a:pPr>
            <a:r>
              <a:rPr lang="en-US" altLang="ko-KR" sz="800" dirty="0" smtClean="0"/>
              <a:t>ID</a:t>
            </a:r>
            <a:r>
              <a:rPr lang="ko-KR" altLang="en-US" sz="800" dirty="0" smtClean="0"/>
              <a:t>당 구매는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회만 가능 </a:t>
            </a:r>
            <a:r>
              <a:rPr lang="en-US" altLang="ko-KR" sz="800" dirty="0" smtClean="0"/>
              <a:t>/ 1</a:t>
            </a:r>
            <a:r>
              <a:rPr lang="ko-KR" altLang="en-US" sz="800" dirty="0" smtClean="0"/>
              <a:t>회 구매 시 </a:t>
            </a:r>
            <a:r>
              <a:rPr lang="ko-KR" altLang="en-US" sz="800" dirty="0" err="1" smtClean="0"/>
              <a:t>미소진</a:t>
            </a:r>
            <a:r>
              <a:rPr lang="ko-KR" altLang="en-US" sz="800" dirty="0" smtClean="0"/>
              <a:t> 된 샘플포인트는 사용불가</a:t>
            </a:r>
            <a:endParaRPr lang="en-US" altLang="ko-KR" sz="800" dirty="0" smtClean="0"/>
          </a:p>
          <a:p>
            <a:pPr marL="228600" indent="-228600">
              <a:buAutoNum type="arabicPeriod" startAt="2"/>
            </a:pPr>
            <a:r>
              <a:rPr lang="ko-KR" altLang="en-US" sz="800" dirty="0" smtClean="0"/>
              <a:t>샘플 신청 최대 선택 개수에 따라 동일 샘플 선택 가능</a:t>
            </a:r>
            <a:endParaRPr lang="en-US" altLang="ko-KR" sz="800" dirty="0" smtClean="0"/>
          </a:p>
          <a:p>
            <a:pPr marL="228600" indent="-228600">
              <a:buAutoNum type="arabicPeriod" startAt="2"/>
            </a:pPr>
            <a:r>
              <a:rPr lang="ko-KR" altLang="en-US" sz="800" dirty="0" err="1" smtClean="0"/>
              <a:t>샘플키트는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0</a:t>
            </a:r>
            <a:r>
              <a:rPr lang="ko-KR" altLang="en-US" sz="800" dirty="0" smtClean="0"/>
              <a:t>원 이며 </a:t>
            </a:r>
            <a:r>
              <a:rPr lang="ko-KR" altLang="en-US" sz="800" dirty="0" err="1" smtClean="0"/>
              <a:t>배송비</a:t>
            </a:r>
            <a:r>
              <a:rPr lang="ko-KR" altLang="en-US" sz="800" dirty="0" smtClean="0"/>
              <a:t> 결제 시 샘플만 구매 가능 또는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만원 이상 구매 시 묶음 배송으로 무료배송 가능</a:t>
            </a:r>
            <a:endParaRPr lang="en-US" altLang="ko-KR" sz="800" dirty="0" smtClean="0"/>
          </a:p>
          <a:p>
            <a:pPr marL="228600" indent="-228600">
              <a:buAutoNum type="arabicPeriod" startAt="2"/>
            </a:pPr>
            <a:r>
              <a:rPr lang="ko-KR" altLang="en-US" sz="800" dirty="0" err="1" smtClean="0"/>
              <a:t>배송비는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뷰티포인트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2,500P</a:t>
            </a:r>
            <a:r>
              <a:rPr lang="ko-KR" altLang="en-US" sz="800" dirty="0" smtClean="0"/>
              <a:t>이상 </a:t>
            </a:r>
            <a:r>
              <a:rPr lang="ko-KR" altLang="en-US" sz="800" dirty="0" err="1" smtClean="0"/>
              <a:t>보유시</a:t>
            </a:r>
            <a:r>
              <a:rPr lang="ko-KR" altLang="en-US" sz="800" dirty="0" smtClean="0"/>
              <a:t> 뷰티포인트로 결제 가능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무료배송비쿠폰 사용불가</a:t>
            </a:r>
            <a:r>
              <a:rPr lang="en-US" altLang="ko-KR" sz="800" dirty="0" smtClean="0"/>
              <a:t>)</a:t>
            </a:r>
          </a:p>
          <a:p>
            <a:pPr marL="228600" indent="-228600">
              <a:buAutoNum type="arabicPeriod" startAt="2"/>
            </a:pPr>
            <a:r>
              <a:rPr lang="ko-KR" altLang="en-US" sz="800" dirty="0" err="1" smtClean="0"/>
              <a:t>샘플마켓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신청내역은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마이페이지</a:t>
            </a:r>
            <a:r>
              <a:rPr lang="ko-KR" altLang="en-US" sz="800" dirty="0" smtClean="0"/>
              <a:t> 주문상세에서 조회 가능</a:t>
            </a:r>
            <a:endParaRPr lang="en-US" altLang="ko-KR" sz="800" dirty="0" smtClean="0"/>
          </a:p>
          <a:p>
            <a:pPr marL="228600" indent="-228600">
              <a:buAutoNum type="arabicPeriod" startAt="2"/>
            </a:pPr>
            <a:r>
              <a:rPr lang="ko-KR" altLang="en-US" sz="800" dirty="0" err="1" smtClean="0"/>
              <a:t>샘플마켓</a:t>
            </a:r>
            <a:r>
              <a:rPr lang="ko-KR" altLang="en-US" sz="800" dirty="0" smtClean="0"/>
              <a:t> 샘플은 취소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반품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교환은 불가함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</a:t>
            </a:r>
            <a:r>
              <a:rPr lang="ko-KR" altLang="en-US" sz="800" dirty="0" smtClean="0">
                <a:solidFill>
                  <a:srgbClr val="C00000"/>
                </a:solidFill>
              </a:rPr>
              <a:t>클레임처리는 샘플포인트로 하지 않으며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고객센터에서 별도 처리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쿠폰 등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함</a:t>
            </a:r>
            <a:endParaRPr lang="en-US" altLang="ko-KR" sz="800" dirty="0" smtClean="0"/>
          </a:p>
          <a:p>
            <a:pPr marL="228600" indent="-228600">
              <a:buAutoNum type="arabicPeriod" startAt="2"/>
            </a:pPr>
            <a:r>
              <a:rPr lang="ko-KR" altLang="en-US" sz="800" dirty="0" smtClean="0"/>
              <a:t>장바구니에 담겨 있던 샘플 리스트는 </a:t>
            </a:r>
            <a:r>
              <a:rPr lang="ko-KR" altLang="en-US" sz="800" dirty="0" err="1" smtClean="0"/>
              <a:t>샘플마켓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마지막날</a:t>
            </a:r>
            <a:r>
              <a:rPr lang="ko-KR" altLang="en-US" sz="800" dirty="0" smtClean="0"/>
              <a:t> 자동 삭제 처리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(</a:t>
            </a:r>
            <a:r>
              <a:rPr lang="ko-KR" altLang="en-US" sz="800" dirty="0" err="1" smtClean="0"/>
              <a:t>전회원</a:t>
            </a:r>
            <a:r>
              <a:rPr lang="en-US" altLang="ko-KR" sz="800" dirty="0" smtClean="0"/>
              <a:t>)</a:t>
            </a:r>
          </a:p>
          <a:p>
            <a:pPr marL="228600" indent="-228600">
              <a:buAutoNum type="arabicPeriod" startAt="2"/>
            </a:pPr>
            <a:endParaRPr lang="ko-KR" alt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3237133" y="4543579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[ </a:t>
            </a:r>
            <a:r>
              <a:rPr lang="ko-KR" altLang="en-US" sz="1000" b="1" dirty="0" err="1" smtClean="0"/>
              <a:t>바로신청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]</a:t>
            </a:r>
            <a:endParaRPr lang="ko-KR" altLang="en-US" sz="1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404603" y="4293096"/>
            <a:ext cx="17636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[ </a:t>
            </a:r>
            <a:r>
              <a:rPr lang="ko-KR" altLang="en-US" sz="1000" b="1" dirty="0" err="1" smtClean="0"/>
              <a:t>뷰티포인트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2,500p </a:t>
            </a:r>
            <a:r>
              <a:rPr lang="ko-KR" altLang="en-US" sz="1000" b="1" dirty="0" smtClean="0"/>
              <a:t>이상 </a:t>
            </a:r>
            <a:r>
              <a:rPr lang="en-US" altLang="ko-KR" sz="1000" b="1" dirty="0" smtClean="0"/>
              <a:t>]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52636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샘플마켓</a:t>
            </a:r>
            <a:r>
              <a:rPr lang="ko-KR" altLang="en-US" dirty="0" smtClean="0"/>
              <a:t> 전체화면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440747"/>
              </p:ext>
            </p:extLst>
          </p:nvPr>
        </p:nvGraphicFramePr>
        <p:xfrm>
          <a:off x="4327608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296235"/>
              </p:ext>
            </p:extLst>
          </p:nvPr>
        </p:nvGraphicFramePr>
        <p:xfrm>
          <a:off x="8271570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3" name="표 322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036327"/>
              </p:ext>
            </p:extLst>
          </p:nvPr>
        </p:nvGraphicFramePr>
        <p:xfrm>
          <a:off x="327408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24" name="그림 3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392" y="739833"/>
            <a:ext cx="622595" cy="243314"/>
          </a:xfrm>
          <a:prstGeom prst="rect">
            <a:avLst/>
          </a:prstGeom>
        </p:spPr>
      </p:pic>
      <p:sp>
        <p:nvSpPr>
          <p:cNvPr id="325" name="TextBox 324"/>
          <p:cNvSpPr txBox="1"/>
          <p:nvPr/>
        </p:nvSpPr>
        <p:spPr>
          <a:xfrm>
            <a:off x="4369023" y="75081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latin typeface="+mn-ea"/>
                <a:cs typeface="Pretendard Light" panose="02000403000000020004" pitchFamily="50" charset="-127"/>
              </a:rPr>
              <a:t>샘플마켓</a:t>
            </a:r>
            <a:endParaRPr lang="ko-KR" altLang="en-US" sz="800" dirty="0">
              <a:latin typeface="+mn-ea"/>
              <a:cs typeface="Pretendard Light" panose="02000403000000020004" pitchFamily="50" charset="-127"/>
            </a:endParaRPr>
          </a:p>
        </p:txBody>
      </p:sp>
      <p:pic>
        <p:nvPicPr>
          <p:cNvPr id="326" name="그림 3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963" y="750954"/>
            <a:ext cx="161925" cy="171450"/>
          </a:xfrm>
          <a:prstGeom prst="rect">
            <a:avLst/>
          </a:prstGeom>
        </p:spPr>
      </p:pic>
      <p:cxnSp>
        <p:nvCxnSpPr>
          <p:cNvPr id="327" name="직선 연결선 326"/>
          <p:cNvCxnSpPr/>
          <p:nvPr/>
        </p:nvCxnSpPr>
        <p:spPr>
          <a:xfrm>
            <a:off x="4310758" y="1008018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320012" y="6090240"/>
            <a:ext cx="29956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4327607" y="509311"/>
            <a:ext cx="2995595" cy="182892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이전 이어서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2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8272362" y="508171"/>
            <a:ext cx="2998222" cy="178149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이전 이어서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63" name="그림 4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2883" y="739833"/>
            <a:ext cx="622595" cy="243314"/>
          </a:xfrm>
          <a:prstGeom prst="rect">
            <a:avLst/>
          </a:prstGeom>
        </p:spPr>
      </p:pic>
      <p:sp>
        <p:nvSpPr>
          <p:cNvPr id="464" name="TextBox 463"/>
          <p:cNvSpPr txBox="1"/>
          <p:nvPr/>
        </p:nvSpPr>
        <p:spPr>
          <a:xfrm>
            <a:off x="8310514" y="75081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latin typeface="+mn-ea"/>
                <a:cs typeface="Pretendard Light" panose="02000403000000020004" pitchFamily="50" charset="-127"/>
              </a:rPr>
              <a:t>샘플마켓</a:t>
            </a:r>
            <a:endParaRPr lang="ko-KR" altLang="en-US" sz="800" dirty="0">
              <a:latin typeface="+mn-ea"/>
              <a:cs typeface="Pretendard Light" panose="02000403000000020004" pitchFamily="50" charset="-127"/>
            </a:endParaRPr>
          </a:p>
        </p:txBody>
      </p:sp>
      <p:pic>
        <p:nvPicPr>
          <p:cNvPr id="465" name="그림 4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755" y="750954"/>
            <a:ext cx="161925" cy="171450"/>
          </a:xfrm>
          <a:prstGeom prst="rect">
            <a:avLst/>
          </a:prstGeom>
        </p:spPr>
      </p:pic>
      <p:cxnSp>
        <p:nvCxnSpPr>
          <p:cNvPr id="466" name="직선 연결선 465"/>
          <p:cNvCxnSpPr/>
          <p:nvPr/>
        </p:nvCxnSpPr>
        <p:spPr>
          <a:xfrm>
            <a:off x="8252249" y="1008018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4307481" y="6574105"/>
            <a:ext cx="3010495" cy="167263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옆에 이어서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오른쪽 대괄호 59"/>
          <p:cNvSpPr/>
          <p:nvPr/>
        </p:nvSpPr>
        <p:spPr>
          <a:xfrm>
            <a:off x="7325120" y="686320"/>
            <a:ext cx="131645" cy="677532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7414597" y="692696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 smtClean="0"/>
              <a:t>스크롤다운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상단 고정</a:t>
            </a:r>
            <a:endParaRPr lang="ko-KR" altLang="en-US" sz="800" dirty="0"/>
          </a:p>
        </p:txBody>
      </p:sp>
      <p:pic>
        <p:nvPicPr>
          <p:cNvPr id="514" name="그림 513"/>
          <p:cNvPicPr>
            <a:picLocks noChangeAspect="1"/>
          </p:cNvPicPr>
          <p:nvPr/>
        </p:nvPicPr>
        <p:blipFill>
          <a:blip r:embed="rId4">
            <a:biLevel thresh="50000"/>
          </a:blip>
          <a:stretch>
            <a:fillRect/>
          </a:stretch>
        </p:blipFill>
        <p:spPr>
          <a:xfrm>
            <a:off x="3218360" y="5505849"/>
            <a:ext cx="360000" cy="360000"/>
          </a:xfrm>
          <a:prstGeom prst="rect">
            <a:avLst/>
          </a:prstGeom>
        </p:spPr>
      </p:pic>
      <p:pic>
        <p:nvPicPr>
          <p:cNvPr id="515" name="그림 514"/>
          <p:cNvPicPr>
            <a:picLocks noChangeAspect="1"/>
          </p:cNvPicPr>
          <p:nvPr/>
        </p:nvPicPr>
        <p:blipFill>
          <a:blip r:embed="rId4">
            <a:biLevel thresh="50000"/>
          </a:blip>
          <a:stretch>
            <a:fillRect/>
          </a:stretch>
        </p:blipFill>
        <p:spPr>
          <a:xfrm>
            <a:off x="7082719" y="5881514"/>
            <a:ext cx="360000" cy="360000"/>
          </a:xfrm>
          <a:prstGeom prst="rect">
            <a:avLst/>
          </a:prstGeom>
        </p:spPr>
      </p:pic>
      <p:pic>
        <p:nvPicPr>
          <p:cNvPr id="247" name="그림 2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536" y="759691"/>
            <a:ext cx="839235" cy="136620"/>
          </a:xfrm>
          <a:prstGeom prst="rect">
            <a:avLst/>
          </a:prstGeom>
        </p:spPr>
      </p:pic>
      <p:pic>
        <p:nvPicPr>
          <p:cNvPr id="248" name="그림 2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768" y="706344"/>
            <a:ext cx="622595" cy="243314"/>
          </a:xfrm>
          <a:prstGeom prst="rect">
            <a:avLst/>
          </a:prstGeom>
        </p:spPr>
      </p:pic>
      <p:cxnSp>
        <p:nvCxnSpPr>
          <p:cNvPr id="257" name="직선 연결선 256"/>
          <p:cNvCxnSpPr/>
          <p:nvPr/>
        </p:nvCxnSpPr>
        <p:spPr>
          <a:xfrm>
            <a:off x="335360" y="1206027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/>
          <p:cNvCxnSpPr/>
          <p:nvPr/>
        </p:nvCxnSpPr>
        <p:spPr>
          <a:xfrm flipV="1">
            <a:off x="2273908" y="1207120"/>
            <a:ext cx="451364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343166" y="972372"/>
            <a:ext cx="3006556" cy="214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이벤트   특가   랭킹</a:t>
            </a:r>
            <a:r>
              <a:rPr lang="ko-KR" altLang="en-US" sz="800" b="1" dirty="0" smtClean="0">
                <a:latin typeface="+mn-ea"/>
                <a:cs typeface="Pretendard Light" panose="02000403000000020004" pitchFamily="50" charset="-127"/>
              </a:rPr>
              <a:t> </a:t>
            </a:r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  쿠폰존   에디터   </a:t>
            </a:r>
            <a:r>
              <a:rPr lang="ko-KR" altLang="en-US" sz="800" b="1" dirty="0" err="1" smtClean="0">
                <a:latin typeface="+mn-ea"/>
                <a:cs typeface="Pretendard Light" panose="02000403000000020004" pitchFamily="50" charset="-127"/>
              </a:rPr>
              <a:t>샘플마켓</a:t>
            </a:r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    </a:t>
            </a:r>
            <a:r>
              <a:rPr lang="en-US" altLang="ko-KR" sz="800" dirty="0" smtClean="0">
                <a:latin typeface="+mn-ea"/>
                <a:cs typeface="Pretendard Light" panose="02000403000000020004" pitchFamily="50" charset="-127"/>
              </a:rPr>
              <a:t>AI</a:t>
            </a:r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케어 </a:t>
            </a:r>
            <a:endParaRPr lang="ko-KR" altLang="en-US" sz="8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27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496" y="78168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71" name="오른쪽 대괄호 270"/>
          <p:cNvSpPr/>
          <p:nvPr/>
        </p:nvSpPr>
        <p:spPr>
          <a:xfrm>
            <a:off x="11274114" y="686320"/>
            <a:ext cx="117599" cy="317992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TextBox 271"/>
          <p:cNvSpPr txBox="1"/>
          <p:nvPr/>
        </p:nvSpPr>
        <p:spPr>
          <a:xfrm>
            <a:off x="11363591" y="692696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 smtClean="0"/>
              <a:t>스크롤다운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상단 고정</a:t>
            </a:r>
            <a:endParaRPr lang="ko-KR" altLang="en-US" sz="800" dirty="0"/>
          </a:p>
        </p:txBody>
      </p:sp>
      <p:sp>
        <p:nvSpPr>
          <p:cNvPr id="6" name="직사각형 5"/>
          <p:cNvSpPr/>
          <p:nvPr/>
        </p:nvSpPr>
        <p:spPr>
          <a:xfrm>
            <a:off x="465536" y="2012940"/>
            <a:ext cx="2731887" cy="2639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보유샘플포인트 </a:t>
            </a:r>
            <a:r>
              <a:rPr lang="en-US" altLang="ko-KR" sz="800" dirty="0" smtClean="0"/>
              <a:t>10   |   </a:t>
            </a:r>
            <a:r>
              <a:rPr lang="ko-KR" altLang="en-US" sz="800" dirty="0" smtClean="0"/>
              <a:t>차감샘플포인트 </a:t>
            </a:r>
            <a:r>
              <a:rPr lang="en-US" altLang="ko-KR" sz="800" dirty="0" smtClean="0"/>
              <a:t>05</a:t>
            </a:r>
            <a:endParaRPr lang="ko-KR" altLang="en-US" sz="800" dirty="0"/>
          </a:p>
        </p:txBody>
      </p:sp>
      <p:sp>
        <p:nvSpPr>
          <p:cNvPr id="273" name="직사각형 272"/>
          <p:cNvSpPr/>
          <p:nvPr/>
        </p:nvSpPr>
        <p:spPr>
          <a:xfrm>
            <a:off x="4484343" y="1099920"/>
            <a:ext cx="2731887" cy="2639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보유샘플포인트 </a:t>
            </a:r>
            <a:r>
              <a:rPr lang="en-US" altLang="ko-KR" sz="800" dirty="0" smtClean="0"/>
              <a:t>10   |   </a:t>
            </a:r>
            <a:r>
              <a:rPr lang="ko-KR" altLang="en-US" sz="800" dirty="0" smtClean="0"/>
              <a:t>차감샘플포인트 </a:t>
            </a:r>
            <a:r>
              <a:rPr lang="en-US" altLang="ko-KR" sz="800" dirty="0" smtClean="0"/>
              <a:t>05</a:t>
            </a:r>
            <a:endParaRPr lang="ko-KR" altLang="en-US" sz="800" dirty="0"/>
          </a:p>
        </p:txBody>
      </p:sp>
      <p:sp>
        <p:nvSpPr>
          <p:cNvPr id="274" name="직사각형 273"/>
          <p:cNvSpPr/>
          <p:nvPr/>
        </p:nvSpPr>
        <p:spPr>
          <a:xfrm>
            <a:off x="8405133" y="1099920"/>
            <a:ext cx="2731887" cy="2639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보유샘플포인트 </a:t>
            </a:r>
            <a:r>
              <a:rPr lang="en-US" altLang="ko-KR" sz="800" dirty="0" smtClean="0"/>
              <a:t>10   |   </a:t>
            </a:r>
            <a:r>
              <a:rPr lang="ko-KR" altLang="en-US" sz="800" dirty="0" smtClean="0"/>
              <a:t>차감샘플포인트 </a:t>
            </a:r>
            <a:r>
              <a:rPr lang="en-US" altLang="ko-KR" sz="800" dirty="0" smtClean="0"/>
              <a:t>05</a:t>
            </a:r>
            <a:endParaRPr lang="ko-KR" altLang="en-US" sz="800" dirty="0"/>
          </a:p>
        </p:txBody>
      </p:sp>
      <p:grpSp>
        <p:nvGrpSpPr>
          <p:cNvPr id="249" name="그룹 248"/>
          <p:cNvGrpSpPr/>
          <p:nvPr/>
        </p:nvGrpSpPr>
        <p:grpSpPr>
          <a:xfrm>
            <a:off x="378504" y="2420888"/>
            <a:ext cx="2788023" cy="2211332"/>
            <a:chOff x="6738510" y="1025425"/>
            <a:chExt cx="2690316" cy="2133836"/>
          </a:xfrm>
        </p:grpSpPr>
        <p:grpSp>
          <p:nvGrpSpPr>
            <p:cNvPr id="250" name="그룹 249"/>
            <p:cNvGrpSpPr/>
            <p:nvPr/>
          </p:nvGrpSpPr>
          <p:grpSpPr>
            <a:xfrm>
              <a:off x="6738510" y="2698708"/>
              <a:ext cx="2690316" cy="460553"/>
              <a:chOff x="6640868" y="2671945"/>
              <a:chExt cx="2690316" cy="460553"/>
            </a:xfrm>
          </p:grpSpPr>
          <p:sp>
            <p:nvSpPr>
              <p:cNvPr id="255" name="TextBox 254"/>
              <p:cNvSpPr txBox="1"/>
              <p:nvPr/>
            </p:nvSpPr>
            <p:spPr>
              <a:xfrm>
                <a:off x="6705447" y="2671945"/>
                <a:ext cx="1261569" cy="2375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 b="1" dirty="0" err="1" smtClean="0"/>
                  <a:t>그린티</a:t>
                </a:r>
                <a:r>
                  <a:rPr lang="ko-KR" altLang="en-US" sz="800" b="1" dirty="0" smtClean="0"/>
                  <a:t> </a:t>
                </a:r>
                <a:r>
                  <a:rPr lang="ko-KR" altLang="en-US" sz="800" b="1" dirty="0" err="1" smtClean="0"/>
                  <a:t>씨드</a:t>
                </a:r>
                <a:r>
                  <a:rPr lang="ko-KR" altLang="en-US" sz="800" b="1" dirty="0" smtClean="0"/>
                  <a:t> </a:t>
                </a:r>
                <a:r>
                  <a:rPr lang="ko-KR" altLang="en-US" sz="800" b="1" dirty="0" err="1" smtClean="0"/>
                  <a:t>히알루론산</a:t>
                </a:r>
                <a:r>
                  <a:rPr lang="ko-KR" altLang="en-US" sz="800" b="1" dirty="0" smtClean="0"/>
                  <a:t> 크림 </a:t>
                </a:r>
                <a:r>
                  <a:rPr lang="en-US" altLang="ko-KR" sz="800" b="1" dirty="0" smtClean="0"/>
                  <a:t>1mL</a:t>
                </a:r>
                <a:endParaRPr lang="ko-KR" altLang="en-US" sz="800" spc="-15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>
                <a:off x="6640868" y="2939454"/>
                <a:ext cx="1067619" cy="1930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700" dirty="0" smtClean="0">
                    <a:solidFill>
                      <a:prstClr val="white">
                        <a:lumMod val="65000"/>
                      </a:prstClr>
                    </a:solidFill>
                  </a:rPr>
                  <a:t>최대선택가능 수량 </a:t>
                </a:r>
                <a:r>
                  <a:rPr lang="en-US" altLang="ko-KR" sz="700" dirty="0" smtClean="0">
                    <a:solidFill>
                      <a:prstClr val="white">
                        <a:lumMod val="65000"/>
                      </a:prstClr>
                    </a:solidFill>
                  </a:rPr>
                  <a:t>2</a:t>
                </a:r>
                <a:r>
                  <a:rPr lang="ko-KR" altLang="en-US" sz="700" dirty="0" smtClean="0">
                    <a:solidFill>
                      <a:prstClr val="white">
                        <a:lumMod val="65000"/>
                      </a:prstClr>
                    </a:solidFill>
                  </a:rPr>
                  <a:t>개</a:t>
                </a:r>
                <a:endParaRPr lang="ko-KR" altLang="en-US" sz="700" dirty="0"/>
              </a:p>
            </p:txBody>
          </p:sp>
          <p:sp>
            <p:nvSpPr>
              <p:cNvPr id="278" name="TextBox 277"/>
              <p:cNvSpPr txBox="1"/>
              <p:nvPr/>
            </p:nvSpPr>
            <p:spPr>
              <a:xfrm>
                <a:off x="8069615" y="2671945"/>
                <a:ext cx="1261569" cy="2375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 b="1" dirty="0" err="1" smtClean="0"/>
                  <a:t>블랙티</a:t>
                </a:r>
                <a:r>
                  <a:rPr lang="ko-KR" altLang="en-US" sz="800" b="1" dirty="0" smtClean="0"/>
                  <a:t> </a:t>
                </a:r>
                <a:r>
                  <a:rPr lang="ko-KR" altLang="en-US" sz="800" b="1" dirty="0" err="1" smtClean="0"/>
                  <a:t>유스</a:t>
                </a:r>
                <a:r>
                  <a:rPr lang="ko-KR" altLang="en-US" sz="800" b="1" dirty="0" smtClean="0"/>
                  <a:t> </a:t>
                </a:r>
                <a:r>
                  <a:rPr lang="ko-KR" altLang="en-US" sz="800" b="1" dirty="0" err="1" smtClean="0"/>
                  <a:t>인핸싱</a:t>
                </a:r>
                <a:r>
                  <a:rPr lang="ko-KR" altLang="en-US" sz="800" b="1" dirty="0" smtClean="0"/>
                  <a:t> 앰플</a:t>
                </a:r>
                <a:r>
                  <a:rPr lang="en-US" altLang="ko-KR" sz="800" b="1" dirty="0" smtClean="0"/>
                  <a:t>1mL</a:t>
                </a:r>
                <a:endParaRPr lang="ko-KR" altLang="en-US" sz="800" spc="-15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9" name="직사각형 278"/>
              <p:cNvSpPr/>
              <p:nvPr/>
            </p:nvSpPr>
            <p:spPr>
              <a:xfrm>
                <a:off x="8005036" y="2939454"/>
                <a:ext cx="1067619" cy="1930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700" dirty="0" smtClean="0">
                    <a:solidFill>
                      <a:prstClr val="white">
                        <a:lumMod val="65000"/>
                      </a:prstClr>
                    </a:solidFill>
                  </a:rPr>
                  <a:t>최대선택가능 수량 </a:t>
                </a:r>
                <a:r>
                  <a:rPr lang="en-US" altLang="ko-KR" sz="700" dirty="0">
                    <a:solidFill>
                      <a:prstClr val="white">
                        <a:lumMod val="65000"/>
                      </a:prstClr>
                    </a:solidFill>
                  </a:rPr>
                  <a:t>1</a:t>
                </a:r>
                <a:r>
                  <a:rPr lang="ko-KR" altLang="en-US" sz="700" dirty="0" smtClean="0">
                    <a:solidFill>
                      <a:prstClr val="white">
                        <a:lumMod val="65000"/>
                      </a:prstClr>
                    </a:solidFill>
                  </a:rPr>
                  <a:t>개</a:t>
                </a:r>
                <a:endParaRPr lang="ko-KR" altLang="en-US" sz="700" dirty="0"/>
              </a:p>
            </p:txBody>
          </p:sp>
        </p:grpSp>
        <p:grpSp>
          <p:nvGrpSpPr>
            <p:cNvPr id="251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5923" y="1025425"/>
              <a:ext cx="1255911" cy="161711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52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3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4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62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865004" y="2420888"/>
            <a:ext cx="1301523" cy="1675842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6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4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5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6" name="직사각형 275"/>
          <p:cNvSpPr/>
          <p:nvPr/>
        </p:nvSpPr>
        <p:spPr>
          <a:xfrm>
            <a:off x="434009" y="2430872"/>
            <a:ext cx="333399" cy="230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r>
              <a:rPr lang="en-US" altLang="ko-KR" sz="800" b="1" dirty="0" smtClean="0"/>
              <a:t>P</a:t>
            </a:r>
            <a:endParaRPr lang="ko-KR" altLang="en-US" sz="800" b="1" dirty="0"/>
          </a:p>
        </p:txBody>
      </p:sp>
      <p:sp>
        <p:nvSpPr>
          <p:cNvPr id="277" name="직사각형 276"/>
          <p:cNvSpPr/>
          <p:nvPr/>
        </p:nvSpPr>
        <p:spPr>
          <a:xfrm>
            <a:off x="1861472" y="2430872"/>
            <a:ext cx="333399" cy="230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2P</a:t>
            </a:r>
            <a:endParaRPr lang="ko-KR" altLang="en-US" sz="800" b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60355"/>
              </p:ext>
            </p:extLst>
          </p:nvPr>
        </p:nvGraphicFramePr>
        <p:xfrm>
          <a:off x="419517" y="4667689"/>
          <a:ext cx="1321477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883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53506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graphicFrame>
        <p:nvGraphicFramePr>
          <p:cNvPr id="280" name="표 2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303456"/>
              </p:ext>
            </p:extLst>
          </p:nvPr>
        </p:nvGraphicFramePr>
        <p:xfrm>
          <a:off x="1852210" y="4667689"/>
          <a:ext cx="1321477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883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53506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grpSp>
        <p:nvGrpSpPr>
          <p:cNvPr id="281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425554" y="5099441"/>
            <a:ext cx="1301523" cy="84090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82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3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4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85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862919" y="5099441"/>
            <a:ext cx="1301523" cy="84090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86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7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8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21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315927" y="5887507"/>
            <a:ext cx="3010495" cy="167263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옆에 이어서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9" name="직사각형 288"/>
          <p:cNvSpPr/>
          <p:nvPr/>
        </p:nvSpPr>
        <p:spPr>
          <a:xfrm>
            <a:off x="434009" y="5099441"/>
            <a:ext cx="333399" cy="230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r>
              <a:rPr lang="en-US" altLang="ko-KR" sz="800" b="1" dirty="0" smtClean="0"/>
              <a:t>P</a:t>
            </a:r>
            <a:endParaRPr lang="ko-KR" altLang="en-US" sz="800" b="1" dirty="0"/>
          </a:p>
        </p:txBody>
      </p:sp>
      <p:sp>
        <p:nvSpPr>
          <p:cNvPr id="290" name="직사각형 289"/>
          <p:cNvSpPr/>
          <p:nvPr/>
        </p:nvSpPr>
        <p:spPr>
          <a:xfrm>
            <a:off x="1860783" y="5099441"/>
            <a:ext cx="333399" cy="230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r>
              <a:rPr lang="en-US" altLang="ko-KR" sz="800" b="1" dirty="0" smtClean="0"/>
              <a:t>P</a:t>
            </a:r>
            <a:endParaRPr lang="ko-KR" altLang="en-US" sz="800" b="1" dirty="0"/>
          </a:p>
        </p:txBody>
      </p:sp>
      <p:sp>
        <p:nvSpPr>
          <p:cNvPr id="10" name="타원 9"/>
          <p:cNvSpPr/>
          <p:nvPr/>
        </p:nvSpPr>
        <p:spPr>
          <a:xfrm>
            <a:off x="807324" y="2985254"/>
            <a:ext cx="537982" cy="537982"/>
          </a:xfrm>
          <a:prstGeom prst="ellipse">
            <a:avLst/>
          </a:prstGeom>
          <a:solidFill>
            <a:srgbClr val="29BC70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>
                <a:solidFill>
                  <a:schemeClr val="bg1"/>
                </a:solidFill>
                <a:ea typeface="맑은 고딕"/>
              </a:rPr>
              <a:t>√</a:t>
            </a:r>
            <a:endParaRPr lang="en-US" altLang="ko-KR" b="1" kern="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59140" y="2430872"/>
            <a:ext cx="1305302" cy="1665858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1" dirty="0"/>
          </a:p>
        </p:txBody>
      </p:sp>
      <p:grpSp>
        <p:nvGrpSpPr>
          <p:cNvPr id="291" name="그룹 290"/>
          <p:cNvGrpSpPr/>
          <p:nvPr/>
        </p:nvGrpSpPr>
        <p:grpSpPr>
          <a:xfrm>
            <a:off x="4428207" y="1455753"/>
            <a:ext cx="2788023" cy="2211332"/>
            <a:chOff x="6738510" y="1025425"/>
            <a:chExt cx="2690316" cy="2133836"/>
          </a:xfrm>
        </p:grpSpPr>
        <p:grpSp>
          <p:nvGrpSpPr>
            <p:cNvPr id="292" name="그룹 291"/>
            <p:cNvGrpSpPr/>
            <p:nvPr/>
          </p:nvGrpSpPr>
          <p:grpSpPr>
            <a:xfrm>
              <a:off x="6738510" y="2698708"/>
              <a:ext cx="2690316" cy="460553"/>
              <a:chOff x="6640868" y="2671945"/>
              <a:chExt cx="2690316" cy="460553"/>
            </a:xfrm>
          </p:grpSpPr>
          <p:sp>
            <p:nvSpPr>
              <p:cNvPr id="297" name="TextBox 296"/>
              <p:cNvSpPr txBox="1"/>
              <p:nvPr/>
            </p:nvSpPr>
            <p:spPr>
              <a:xfrm>
                <a:off x="6705447" y="2671945"/>
                <a:ext cx="1261569" cy="2375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 b="1" dirty="0" err="1" smtClean="0"/>
                  <a:t>그린티</a:t>
                </a:r>
                <a:r>
                  <a:rPr lang="ko-KR" altLang="en-US" sz="800" b="1" dirty="0" smtClean="0"/>
                  <a:t> </a:t>
                </a:r>
                <a:r>
                  <a:rPr lang="ko-KR" altLang="en-US" sz="800" b="1" dirty="0" err="1" smtClean="0"/>
                  <a:t>씨드</a:t>
                </a:r>
                <a:r>
                  <a:rPr lang="ko-KR" altLang="en-US" sz="800" b="1" dirty="0" smtClean="0"/>
                  <a:t> </a:t>
                </a:r>
                <a:r>
                  <a:rPr lang="ko-KR" altLang="en-US" sz="800" b="1" dirty="0" err="1" smtClean="0"/>
                  <a:t>히알루론산</a:t>
                </a:r>
                <a:r>
                  <a:rPr lang="ko-KR" altLang="en-US" sz="800" b="1" dirty="0" smtClean="0"/>
                  <a:t> 크림 </a:t>
                </a:r>
                <a:r>
                  <a:rPr lang="en-US" altLang="ko-KR" sz="800" b="1" dirty="0" smtClean="0"/>
                  <a:t>1mL</a:t>
                </a:r>
                <a:endParaRPr lang="ko-KR" altLang="en-US" sz="800" spc="-15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8" name="직사각형 297"/>
              <p:cNvSpPr/>
              <p:nvPr/>
            </p:nvSpPr>
            <p:spPr>
              <a:xfrm>
                <a:off x="6640868" y="2939454"/>
                <a:ext cx="1067619" cy="1930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700" dirty="0" smtClean="0">
                    <a:solidFill>
                      <a:prstClr val="white">
                        <a:lumMod val="65000"/>
                      </a:prstClr>
                    </a:solidFill>
                  </a:rPr>
                  <a:t>최대선택가능 수량 </a:t>
                </a:r>
                <a:r>
                  <a:rPr lang="en-US" altLang="ko-KR" sz="700" dirty="0" smtClean="0">
                    <a:solidFill>
                      <a:prstClr val="white">
                        <a:lumMod val="65000"/>
                      </a:prstClr>
                    </a:solidFill>
                  </a:rPr>
                  <a:t>2</a:t>
                </a:r>
                <a:r>
                  <a:rPr lang="ko-KR" altLang="en-US" sz="700" dirty="0" smtClean="0">
                    <a:solidFill>
                      <a:prstClr val="white">
                        <a:lumMod val="65000"/>
                      </a:prstClr>
                    </a:solidFill>
                  </a:rPr>
                  <a:t>개</a:t>
                </a:r>
                <a:endParaRPr lang="ko-KR" altLang="en-US" sz="700" dirty="0"/>
              </a:p>
            </p:txBody>
          </p:sp>
          <p:sp>
            <p:nvSpPr>
              <p:cNvPr id="299" name="TextBox 298"/>
              <p:cNvSpPr txBox="1"/>
              <p:nvPr/>
            </p:nvSpPr>
            <p:spPr>
              <a:xfrm>
                <a:off x="8069615" y="2671945"/>
                <a:ext cx="1261569" cy="2375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 b="1" dirty="0" err="1" smtClean="0"/>
                  <a:t>블랙티</a:t>
                </a:r>
                <a:r>
                  <a:rPr lang="ko-KR" altLang="en-US" sz="800" b="1" dirty="0" smtClean="0"/>
                  <a:t> </a:t>
                </a:r>
                <a:r>
                  <a:rPr lang="ko-KR" altLang="en-US" sz="800" b="1" dirty="0" err="1" smtClean="0"/>
                  <a:t>유스</a:t>
                </a:r>
                <a:r>
                  <a:rPr lang="ko-KR" altLang="en-US" sz="800" b="1" dirty="0" smtClean="0"/>
                  <a:t> </a:t>
                </a:r>
                <a:r>
                  <a:rPr lang="ko-KR" altLang="en-US" sz="800" b="1" dirty="0" err="1" smtClean="0"/>
                  <a:t>인핸싱</a:t>
                </a:r>
                <a:r>
                  <a:rPr lang="ko-KR" altLang="en-US" sz="800" b="1" dirty="0" smtClean="0"/>
                  <a:t> 앰플</a:t>
                </a:r>
                <a:r>
                  <a:rPr lang="en-US" altLang="ko-KR" sz="800" b="1" dirty="0" smtClean="0"/>
                  <a:t>1mL</a:t>
                </a:r>
                <a:endParaRPr lang="ko-KR" altLang="en-US" sz="800" spc="-15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0" name="직사각형 299"/>
              <p:cNvSpPr/>
              <p:nvPr/>
            </p:nvSpPr>
            <p:spPr>
              <a:xfrm>
                <a:off x="8005036" y="2939454"/>
                <a:ext cx="1067619" cy="1930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700" dirty="0" smtClean="0">
                    <a:solidFill>
                      <a:prstClr val="white">
                        <a:lumMod val="65000"/>
                      </a:prstClr>
                    </a:solidFill>
                  </a:rPr>
                  <a:t>최대선택가능 수량 </a:t>
                </a:r>
                <a:r>
                  <a:rPr lang="en-US" altLang="ko-KR" sz="700" dirty="0">
                    <a:solidFill>
                      <a:prstClr val="white">
                        <a:lumMod val="65000"/>
                      </a:prstClr>
                    </a:solidFill>
                  </a:rPr>
                  <a:t>1</a:t>
                </a:r>
                <a:r>
                  <a:rPr lang="ko-KR" altLang="en-US" sz="700" dirty="0" smtClean="0">
                    <a:solidFill>
                      <a:prstClr val="white">
                        <a:lumMod val="65000"/>
                      </a:prstClr>
                    </a:solidFill>
                  </a:rPr>
                  <a:t>개</a:t>
                </a:r>
                <a:endParaRPr lang="ko-KR" altLang="en-US" sz="700" dirty="0"/>
              </a:p>
            </p:txBody>
          </p:sp>
        </p:grpSp>
        <p:grpSp>
          <p:nvGrpSpPr>
            <p:cNvPr id="293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5923" y="1025425"/>
              <a:ext cx="1255911" cy="161711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94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5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6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305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914707" y="1455753"/>
            <a:ext cx="1301523" cy="1675842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0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12" name="직사각형 311"/>
          <p:cNvSpPr/>
          <p:nvPr/>
        </p:nvSpPr>
        <p:spPr>
          <a:xfrm>
            <a:off x="4483712" y="1465737"/>
            <a:ext cx="333399" cy="230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r>
              <a:rPr lang="en-US" altLang="ko-KR" sz="800" b="1" dirty="0" smtClean="0"/>
              <a:t>P</a:t>
            </a:r>
            <a:endParaRPr lang="ko-KR" altLang="en-US" sz="800" b="1" dirty="0"/>
          </a:p>
        </p:txBody>
      </p:sp>
      <p:sp>
        <p:nvSpPr>
          <p:cNvPr id="313" name="직사각형 312"/>
          <p:cNvSpPr/>
          <p:nvPr/>
        </p:nvSpPr>
        <p:spPr>
          <a:xfrm>
            <a:off x="5911175" y="1465737"/>
            <a:ext cx="333399" cy="230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2P</a:t>
            </a:r>
            <a:endParaRPr lang="ko-KR" altLang="en-US" sz="800" b="1" dirty="0"/>
          </a:p>
        </p:txBody>
      </p:sp>
      <p:graphicFrame>
        <p:nvGraphicFramePr>
          <p:cNvPr id="314" name="표 3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093758"/>
              </p:ext>
            </p:extLst>
          </p:nvPr>
        </p:nvGraphicFramePr>
        <p:xfrm>
          <a:off x="4469220" y="3702554"/>
          <a:ext cx="1321477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883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53506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graphicFrame>
        <p:nvGraphicFramePr>
          <p:cNvPr id="315" name="표 3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656972"/>
              </p:ext>
            </p:extLst>
          </p:nvPr>
        </p:nvGraphicFramePr>
        <p:xfrm>
          <a:off x="5901913" y="3702554"/>
          <a:ext cx="1321477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883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53506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316" name="타원 315"/>
          <p:cNvSpPr/>
          <p:nvPr/>
        </p:nvSpPr>
        <p:spPr>
          <a:xfrm>
            <a:off x="4857027" y="2020119"/>
            <a:ext cx="537982" cy="537982"/>
          </a:xfrm>
          <a:prstGeom prst="ellipse">
            <a:avLst/>
          </a:prstGeom>
          <a:solidFill>
            <a:srgbClr val="29BC70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>
                <a:solidFill>
                  <a:schemeClr val="bg1"/>
                </a:solidFill>
                <a:ea typeface="맑은 고딕"/>
              </a:rPr>
              <a:t>√</a:t>
            </a:r>
            <a:endParaRPr lang="en-US" altLang="ko-KR" b="1" kern="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317" name="직사각형 316"/>
          <p:cNvSpPr/>
          <p:nvPr/>
        </p:nvSpPr>
        <p:spPr>
          <a:xfrm>
            <a:off x="5908843" y="1465737"/>
            <a:ext cx="1305302" cy="1665858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1" dirty="0"/>
          </a:p>
        </p:txBody>
      </p:sp>
      <p:grpSp>
        <p:nvGrpSpPr>
          <p:cNvPr id="318" name="그룹 317"/>
          <p:cNvGrpSpPr/>
          <p:nvPr/>
        </p:nvGrpSpPr>
        <p:grpSpPr>
          <a:xfrm>
            <a:off x="4428207" y="4048449"/>
            <a:ext cx="2788023" cy="2211332"/>
            <a:chOff x="6738510" y="1025425"/>
            <a:chExt cx="2690316" cy="2133836"/>
          </a:xfrm>
        </p:grpSpPr>
        <p:grpSp>
          <p:nvGrpSpPr>
            <p:cNvPr id="319" name="그룹 318"/>
            <p:cNvGrpSpPr/>
            <p:nvPr/>
          </p:nvGrpSpPr>
          <p:grpSpPr>
            <a:xfrm>
              <a:off x="6738510" y="2698708"/>
              <a:ext cx="2690316" cy="460553"/>
              <a:chOff x="6640868" y="2671945"/>
              <a:chExt cx="2690316" cy="460553"/>
            </a:xfrm>
          </p:grpSpPr>
          <p:sp>
            <p:nvSpPr>
              <p:cNvPr id="333" name="TextBox 332"/>
              <p:cNvSpPr txBox="1"/>
              <p:nvPr/>
            </p:nvSpPr>
            <p:spPr>
              <a:xfrm>
                <a:off x="6705447" y="2671945"/>
                <a:ext cx="1261569" cy="2375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 b="1" dirty="0" err="1" smtClean="0"/>
                  <a:t>그린티</a:t>
                </a:r>
                <a:r>
                  <a:rPr lang="ko-KR" altLang="en-US" sz="800" b="1" dirty="0" smtClean="0"/>
                  <a:t> </a:t>
                </a:r>
                <a:r>
                  <a:rPr lang="ko-KR" altLang="en-US" sz="800" b="1" dirty="0" err="1" smtClean="0"/>
                  <a:t>씨드</a:t>
                </a:r>
                <a:r>
                  <a:rPr lang="ko-KR" altLang="en-US" sz="800" b="1" dirty="0" smtClean="0"/>
                  <a:t> </a:t>
                </a:r>
                <a:r>
                  <a:rPr lang="ko-KR" altLang="en-US" sz="800" b="1" dirty="0" err="1" smtClean="0"/>
                  <a:t>히알루론산</a:t>
                </a:r>
                <a:r>
                  <a:rPr lang="ko-KR" altLang="en-US" sz="800" b="1" dirty="0" smtClean="0"/>
                  <a:t> 크림 </a:t>
                </a:r>
                <a:r>
                  <a:rPr lang="en-US" altLang="ko-KR" sz="800" b="1" dirty="0" smtClean="0"/>
                  <a:t>1mL</a:t>
                </a:r>
                <a:endParaRPr lang="ko-KR" altLang="en-US" sz="800" spc="-15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4" name="직사각형 333"/>
              <p:cNvSpPr/>
              <p:nvPr/>
            </p:nvSpPr>
            <p:spPr>
              <a:xfrm>
                <a:off x="6640868" y="2939454"/>
                <a:ext cx="1067619" cy="1930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700" dirty="0" smtClean="0">
                    <a:solidFill>
                      <a:prstClr val="white">
                        <a:lumMod val="65000"/>
                      </a:prstClr>
                    </a:solidFill>
                  </a:rPr>
                  <a:t>최대선택가능 수량 </a:t>
                </a:r>
                <a:r>
                  <a:rPr lang="en-US" altLang="ko-KR" sz="700" dirty="0" smtClean="0">
                    <a:solidFill>
                      <a:prstClr val="white">
                        <a:lumMod val="65000"/>
                      </a:prstClr>
                    </a:solidFill>
                  </a:rPr>
                  <a:t>2</a:t>
                </a:r>
                <a:r>
                  <a:rPr lang="ko-KR" altLang="en-US" sz="700" dirty="0" smtClean="0">
                    <a:solidFill>
                      <a:prstClr val="white">
                        <a:lumMod val="65000"/>
                      </a:prstClr>
                    </a:solidFill>
                  </a:rPr>
                  <a:t>개</a:t>
                </a:r>
                <a:endParaRPr lang="ko-KR" altLang="en-US" sz="700" dirty="0"/>
              </a:p>
            </p:txBody>
          </p:sp>
          <p:sp>
            <p:nvSpPr>
              <p:cNvPr id="335" name="TextBox 334"/>
              <p:cNvSpPr txBox="1"/>
              <p:nvPr/>
            </p:nvSpPr>
            <p:spPr>
              <a:xfrm>
                <a:off x="8069615" y="2671945"/>
                <a:ext cx="1261569" cy="2375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 b="1" dirty="0" err="1" smtClean="0"/>
                  <a:t>블랙티</a:t>
                </a:r>
                <a:r>
                  <a:rPr lang="ko-KR" altLang="en-US" sz="800" b="1" dirty="0" smtClean="0"/>
                  <a:t> </a:t>
                </a:r>
                <a:r>
                  <a:rPr lang="ko-KR" altLang="en-US" sz="800" b="1" dirty="0" err="1" smtClean="0"/>
                  <a:t>유스</a:t>
                </a:r>
                <a:r>
                  <a:rPr lang="ko-KR" altLang="en-US" sz="800" b="1" dirty="0" smtClean="0"/>
                  <a:t> </a:t>
                </a:r>
                <a:r>
                  <a:rPr lang="ko-KR" altLang="en-US" sz="800" b="1" dirty="0" err="1" smtClean="0"/>
                  <a:t>인핸싱</a:t>
                </a:r>
                <a:r>
                  <a:rPr lang="ko-KR" altLang="en-US" sz="800" b="1" dirty="0" smtClean="0"/>
                  <a:t> 앰플</a:t>
                </a:r>
                <a:r>
                  <a:rPr lang="en-US" altLang="ko-KR" sz="800" b="1" dirty="0" smtClean="0"/>
                  <a:t>1mL</a:t>
                </a:r>
                <a:endParaRPr lang="ko-KR" altLang="en-US" sz="800" spc="-15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>
                <a:off x="8005036" y="2939454"/>
                <a:ext cx="1067619" cy="1930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700" dirty="0" smtClean="0">
                    <a:solidFill>
                      <a:prstClr val="white">
                        <a:lumMod val="65000"/>
                      </a:prstClr>
                    </a:solidFill>
                  </a:rPr>
                  <a:t>최대선택가능 수량 </a:t>
                </a:r>
                <a:r>
                  <a:rPr lang="en-US" altLang="ko-KR" sz="700" dirty="0">
                    <a:solidFill>
                      <a:prstClr val="white">
                        <a:lumMod val="65000"/>
                      </a:prstClr>
                    </a:solidFill>
                  </a:rPr>
                  <a:t>1</a:t>
                </a:r>
                <a:r>
                  <a:rPr lang="ko-KR" altLang="en-US" sz="700" dirty="0" smtClean="0">
                    <a:solidFill>
                      <a:prstClr val="white">
                        <a:lumMod val="65000"/>
                      </a:prstClr>
                    </a:solidFill>
                  </a:rPr>
                  <a:t>개</a:t>
                </a:r>
                <a:endParaRPr lang="ko-KR" altLang="en-US" sz="700" dirty="0"/>
              </a:p>
            </p:txBody>
          </p:sp>
        </p:grpSp>
        <p:grpSp>
          <p:nvGrpSpPr>
            <p:cNvPr id="320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5923" y="1025425"/>
              <a:ext cx="1255911" cy="161711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330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1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2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337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914707" y="4048449"/>
            <a:ext cx="1301523" cy="1675842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3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9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0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43" name="직사각형 342"/>
          <p:cNvSpPr/>
          <p:nvPr/>
        </p:nvSpPr>
        <p:spPr>
          <a:xfrm>
            <a:off x="4483712" y="4058433"/>
            <a:ext cx="333399" cy="230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r>
              <a:rPr lang="en-US" altLang="ko-KR" sz="800" b="1" dirty="0" smtClean="0"/>
              <a:t>P</a:t>
            </a:r>
            <a:endParaRPr lang="ko-KR" altLang="en-US" sz="800" b="1" dirty="0"/>
          </a:p>
        </p:txBody>
      </p:sp>
      <p:sp>
        <p:nvSpPr>
          <p:cNvPr id="344" name="직사각형 343"/>
          <p:cNvSpPr/>
          <p:nvPr/>
        </p:nvSpPr>
        <p:spPr>
          <a:xfrm>
            <a:off x="5911175" y="4058433"/>
            <a:ext cx="333399" cy="230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2P</a:t>
            </a:r>
            <a:endParaRPr lang="ko-KR" altLang="en-US" sz="800" b="1" dirty="0"/>
          </a:p>
        </p:txBody>
      </p:sp>
      <p:graphicFrame>
        <p:nvGraphicFramePr>
          <p:cNvPr id="345" name="표 3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401047"/>
              </p:ext>
            </p:extLst>
          </p:nvPr>
        </p:nvGraphicFramePr>
        <p:xfrm>
          <a:off x="4469220" y="6295250"/>
          <a:ext cx="1321477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883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53506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graphicFrame>
        <p:nvGraphicFramePr>
          <p:cNvPr id="349" name="표 3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401047"/>
              </p:ext>
            </p:extLst>
          </p:nvPr>
        </p:nvGraphicFramePr>
        <p:xfrm>
          <a:off x="5915981" y="6295250"/>
          <a:ext cx="1321477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883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53506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grpSp>
        <p:nvGrpSpPr>
          <p:cNvPr id="350" name="그룹 349"/>
          <p:cNvGrpSpPr/>
          <p:nvPr/>
        </p:nvGrpSpPr>
        <p:grpSpPr>
          <a:xfrm>
            <a:off x="8356121" y="1454147"/>
            <a:ext cx="2788023" cy="2211332"/>
            <a:chOff x="6738510" y="1025425"/>
            <a:chExt cx="2690316" cy="2133836"/>
          </a:xfrm>
        </p:grpSpPr>
        <p:grpSp>
          <p:nvGrpSpPr>
            <p:cNvPr id="351" name="그룹 350"/>
            <p:cNvGrpSpPr/>
            <p:nvPr/>
          </p:nvGrpSpPr>
          <p:grpSpPr>
            <a:xfrm>
              <a:off x="6738510" y="2698708"/>
              <a:ext cx="2690316" cy="460553"/>
              <a:chOff x="6640868" y="2671945"/>
              <a:chExt cx="2690316" cy="460553"/>
            </a:xfrm>
          </p:grpSpPr>
          <p:sp>
            <p:nvSpPr>
              <p:cNvPr id="356" name="TextBox 355"/>
              <p:cNvSpPr txBox="1"/>
              <p:nvPr/>
            </p:nvSpPr>
            <p:spPr>
              <a:xfrm>
                <a:off x="6705447" y="2671945"/>
                <a:ext cx="1261569" cy="2375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 b="1" dirty="0" err="1" smtClean="0"/>
                  <a:t>그린티</a:t>
                </a:r>
                <a:r>
                  <a:rPr lang="ko-KR" altLang="en-US" sz="800" b="1" dirty="0" smtClean="0"/>
                  <a:t> </a:t>
                </a:r>
                <a:r>
                  <a:rPr lang="ko-KR" altLang="en-US" sz="800" b="1" dirty="0" err="1" smtClean="0"/>
                  <a:t>씨드</a:t>
                </a:r>
                <a:r>
                  <a:rPr lang="ko-KR" altLang="en-US" sz="800" b="1" dirty="0" smtClean="0"/>
                  <a:t> </a:t>
                </a:r>
                <a:r>
                  <a:rPr lang="ko-KR" altLang="en-US" sz="800" b="1" dirty="0" err="1" smtClean="0"/>
                  <a:t>히알루론산</a:t>
                </a:r>
                <a:r>
                  <a:rPr lang="ko-KR" altLang="en-US" sz="800" b="1" dirty="0" smtClean="0"/>
                  <a:t> 크림 </a:t>
                </a:r>
                <a:r>
                  <a:rPr lang="en-US" altLang="ko-KR" sz="800" b="1" dirty="0" smtClean="0"/>
                  <a:t>1mL</a:t>
                </a:r>
                <a:endParaRPr lang="ko-KR" altLang="en-US" sz="800" spc="-15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57" name="직사각형 356"/>
              <p:cNvSpPr/>
              <p:nvPr/>
            </p:nvSpPr>
            <p:spPr>
              <a:xfrm>
                <a:off x="6640868" y="2939454"/>
                <a:ext cx="1067619" cy="1930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700" dirty="0" smtClean="0">
                    <a:solidFill>
                      <a:prstClr val="white">
                        <a:lumMod val="65000"/>
                      </a:prstClr>
                    </a:solidFill>
                  </a:rPr>
                  <a:t>최대선택가능 수량 </a:t>
                </a:r>
                <a:r>
                  <a:rPr lang="en-US" altLang="ko-KR" sz="700" dirty="0" smtClean="0">
                    <a:solidFill>
                      <a:prstClr val="white">
                        <a:lumMod val="65000"/>
                      </a:prstClr>
                    </a:solidFill>
                  </a:rPr>
                  <a:t>2</a:t>
                </a:r>
                <a:r>
                  <a:rPr lang="ko-KR" altLang="en-US" sz="700" dirty="0" smtClean="0">
                    <a:solidFill>
                      <a:prstClr val="white">
                        <a:lumMod val="65000"/>
                      </a:prstClr>
                    </a:solidFill>
                  </a:rPr>
                  <a:t>개</a:t>
                </a:r>
                <a:endParaRPr lang="ko-KR" altLang="en-US" sz="700" dirty="0"/>
              </a:p>
            </p:txBody>
          </p:sp>
          <p:sp>
            <p:nvSpPr>
              <p:cNvPr id="358" name="TextBox 357"/>
              <p:cNvSpPr txBox="1"/>
              <p:nvPr/>
            </p:nvSpPr>
            <p:spPr>
              <a:xfrm>
                <a:off x="8069615" y="2671945"/>
                <a:ext cx="1261569" cy="2375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 b="1" dirty="0" err="1" smtClean="0"/>
                  <a:t>블랙티</a:t>
                </a:r>
                <a:r>
                  <a:rPr lang="ko-KR" altLang="en-US" sz="800" b="1" dirty="0" smtClean="0"/>
                  <a:t> </a:t>
                </a:r>
                <a:r>
                  <a:rPr lang="ko-KR" altLang="en-US" sz="800" b="1" dirty="0" err="1" smtClean="0"/>
                  <a:t>유스</a:t>
                </a:r>
                <a:r>
                  <a:rPr lang="ko-KR" altLang="en-US" sz="800" b="1" dirty="0" smtClean="0"/>
                  <a:t> </a:t>
                </a:r>
                <a:r>
                  <a:rPr lang="ko-KR" altLang="en-US" sz="800" b="1" dirty="0" err="1" smtClean="0"/>
                  <a:t>인핸싱</a:t>
                </a:r>
                <a:r>
                  <a:rPr lang="ko-KR" altLang="en-US" sz="800" b="1" dirty="0" smtClean="0"/>
                  <a:t> 앰플</a:t>
                </a:r>
                <a:r>
                  <a:rPr lang="en-US" altLang="ko-KR" sz="800" b="1" dirty="0" smtClean="0"/>
                  <a:t>1mL</a:t>
                </a:r>
                <a:endParaRPr lang="ko-KR" altLang="en-US" sz="800" spc="-15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59" name="직사각형 358"/>
              <p:cNvSpPr/>
              <p:nvPr/>
            </p:nvSpPr>
            <p:spPr>
              <a:xfrm>
                <a:off x="8005036" y="2939454"/>
                <a:ext cx="1067619" cy="1930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700" dirty="0" smtClean="0">
                    <a:solidFill>
                      <a:prstClr val="white">
                        <a:lumMod val="65000"/>
                      </a:prstClr>
                    </a:solidFill>
                  </a:rPr>
                  <a:t>최대선택가능 수량 </a:t>
                </a:r>
                <a:r>
                  <a:rPr lang="en-US" altLang="ko-KR" sz="700" dirty="0">
                    <a:solidFill>
                      <a:prstClr val="white">
                        <a:lumMod val="65000"/>
                      </a:prstClr>
                    </a:solidFill>
                  </a:rPr>
                  <a:t>1</a:t>
                </a:r>
                <a:r>
                  <a:rPr lang="ko-KR" altLang="en-US" sz="700" dirty="0" smtClean="0">
                    <a:solidFill>
                      <a:prstClr val="white">
                        <a:lumMod val="65000"/>
                      </a:prstClr>
                    </a:solidFill>
                  </a:rPr>
                  <a:t>개</a:t>
                </a:r>
                <a:endParaRPr lang="ko-KR" altLang="en-US" sz="700" dirty="0"/>
              </a:p>
            </p:txBody>
          </p:sp>
        </p:grpSp>
        <p:grpSp>
          <p:nvGrpSpPr>
            <p:cNvPr id="352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5923" y="1025425"/>
              <a:ext cx="1255911" cy="161711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353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4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5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360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842621" y="1454147"/>
            <a:ext cx="1301523" cy="1675842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61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2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3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66" name="직사각형 365"/>
          <p:cNvSpPr/>
          <p:nvPr/>
        </p:nvSpPr>
        <p:spPr>
          <a:xfrm>
            <a:off x="8411626" y="1464131"/>
            <a:ext cx="333399" cy="230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r>
              <a:rPr lang="en-US" altLang="ko-KR" sz="800" b="1" dirty="0" smtClean="0"/>
              <a:t>P</a:t>
            </a:r>
            <a:endParaRPr lang="ko-KR" altLang="en-US" sz="800" b="1" dirty="0"/>
          </a:p>
        </p:txBody>
      </p:sp>
      <p:sp>
        <p:nvSpPr>
          <p:cNvPr id="367" name="직사각형 366"/>
          <p:cNvSpPr/>
          <p:nvPr/>
        </p:nvSpPr>
        <p:spPr>
          <a:xfrm>
            <a:off x="9839089" y="1464131"/>
            <a:ext cx="333399" cy="230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2P</a:t>
            </a:r>
            <a:endParaRPr lang="ko-KR" altLang="en-US" sz="800" b="1" dirty="0"/>
          </a:p>
        </p:txBody>
      </p:sp>
      <p:graphicFrame>
        <p:nvGraphicFramePr>
          <p:cNvPr id="368" name="표 3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190345"/>
              </p:ext>
            </p:extLst>
          </p:nvPr>
        </p:nvGraphicFramePr>
        <p:xfrm>
          <a:off x="8397134" y="3700948"/>
          <a:ext cx="1321477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883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53506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graphicFrame>
        <p:nvGraphicFramePr>
          <p:cNvPr id="369" name="표 3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92364"/>
              </p:ext>
            </p:extLst>
          </p:nvPr>
        </p:nvGraphicFramePr>
        <p:xfrm>
          <a:off x="9843895" y="3700948"/>
          <a:ext cx="1321477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883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53506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graphicFrame>
        <p:nvGraphicFramePr>
          <p:cNvPr id="373" name="표 3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331631"/>
              </p:ext>
            </p:extLst>
          </p:nvPr>
        </p:nvGraphicFramePr>
        <p:xfrm>
          <a:off x="335360" y="6096615"/>
          <a:ext cx="3007912" cy="302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277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15006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</a:tblGrid>
              <a:tr h="302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바로신청하기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장바구니담기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8397134" y="4096730"/>
            <a:ext cx="2747010" cy="2163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유의사항</a:t>
            </a:r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5" name="그림 1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9295" y="2801450"/>
            <a:ext cx="907490" cy="913773"/>
          </a:xfrm>
          <a:prstGeom prst="rect">
            <a:avLst/>
          </a:prstGeom>
        </p:spPr>
      </p:pic>
      <p:pic>
        <p:nvPicPr>
          <p:cNvPr id="136" name="그림 1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2974" y="1832819"/>
            <a:ext cx="907490" cy="91377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953065" y="1562334"/>
            <a:ext cx="1443210" cy="407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BO</a:t>
            </a:r>
            <a:r>
              <a:rPr lang="ko-KR" altLang="en-US" sz="800" dirty="0" smtClean="0">
                <a:solidFill>
                  <a:schemeClr val="tx1"/>
                </a:solidFill>
              </a:rPr>
              <a:t>에 등록 된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err="1" smtClean="0">
                <a:solidFill>
                  <a:schemeClr val="tx1"/>
                </a:solidFill>
              </a:rPr>
              <a:t>샘플마켓</a:t>
            </a:r>
            <a:r>
              <a:rPr lang="ko-KR" altLang="en-US" sz="800" dirty="0" smtClean="0">
                <a:solidFill>
                  <a:schemeClr val="tx1"/>
                </a:solidFill>
              </a:rPr>
              <a:t> 캠페인 기간 노출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3234278" y="2016004"/>
            <a:ext cx="1443210" cy="13281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1. </a:t>
            </a:r>
            <a:r>
              <a:rPr lang="ko-KR" altLang="en-US" sz="800" dirty="0" smtClean="0">
                <a:solidFill>
                  <a:schemeClr val="tx1"/>
                </a:solidFill>
              </a:rPr>
              <a:t>현재 보유 샘플포인트와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선택 또는 사용한 포인트 합산을 차감샘플포인트로 노출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2. </a:t>
            </a:r>
            <a:r>
              <a:rPr lang="ko-KR" altLang="en-US" sz="800" dirty="0" smtClean="0">
                <a:solidFill>
                  <a:schemeClr val="tx1"/>
                </a:solidFill>
              </a:rPr>
              <a:t>차감포인트는 각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샘플마다</a:t>
            </a:r>
            <a:r>
              <a:rPr lang="ko-KR" altLang="en-US" sz="800" dirty="0" smtClean="0">
                <a:solidFill>
                  <a:schemeClr val="tx1"/>
                </a:solidFill>
              </a:rPr>
              <a:t> 부여 된 포인트로 수량 선택 만큼 차감 됨 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보유 샘플 포인트 이상 선택 시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알럿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4428207" y="4015827"/>
            <a:ext cx="1443210" cy="4510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lang="ko-KR" altLang="en-US" sz="800" dirty="0" smtClean="0">
                <a:solidFill>
                  <a:schemeClr val="tx1"/>
                </a:solidFill>
              </a:rPr>
              <a:t>수량이 선택 된 제품 리스트 표시 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5901913" y="4015827"/>
            <a:ext cx="1443210" cy="9211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lang="ko-KR" altLang="en-US" sz="800" dirty="0" smtClean="0">
                <a:solidFill>
                  <a:schemeClr val="tx1"/>
                </a:solidFill>
              </a:rPr>
              <a:t>샘플 모두 소진 시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솔드아웃으로</a:t>
            </a:r>
            <a:r>
              <a:rPr lang="ko-KR" altLang="en-US" sz="800" dirty="0" smtClean="0">
                <a:solidFill>
                  <a:schemeClr val="tx1"/>
                </a:solidFill>
              </a:rPr>
              <a:t> 표시 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선택 불가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1105310" y="6437157"/>
            <a:ext cx="1793300" cy="3323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바로신청하기 </a:t>
            </a:r>
            <a:r>
              <a:rPr lang="en-US" altLang="ko-KR" sz="800" dirty="0" smtClean="0">
                <a:solidFill>
                  <a:schemeClr val="tx1"/>
                </a:solidFill>
              </a:rPr>
              <a:t>-&gt; </a:t>
            </a:r>
            <a:r>
              <a:rPr lang="ko-KR" altLang="en-US" sz="800" dirty="0" smtClean="0">
                <a:solidFill>
                  <a:schemeClr val="tx1"/>
                </a:solidFill>
              </a:rPr>
              <a:t>주문서 이동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장바구니담기 </a:t>
            </a:r>
            <a:r>
              <a:rPr lang="en-US" altLang="ko-KR" sz="800" dirty="0" smtClean="0">
                <a:solidFill>
                  <a:schemeClr val="tx1"/>
                </a:solidFill>
              </a:rPr>
              <a:t>-&gt; </a:t>
            </a:r>
            <a:r>
              <a:rPr lang="ko-KR" altLang="en-US" sz="800" dirty="0" smtClean="0">
                <a:solidFill>
                  <a:schemeClr val="tx1"/>
                </a:solidFill>
              </a:rPr>
              <a:t>장바구니 이동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7500587" y="1073006"/>
            <a:ext cx="977501" cy="4487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하위 스크롤 시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보유샘플포인트 바 상단 고정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10582799" y="4968996"/>
            <a:ext cx="1345849" cy="4487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샘플마켓</a:t>
            </a:r>
            <a:r>
              <a:rPr lang="ko-KR" altLang="en-US" sz="800" dirty="0" smtClean="0">
                <a:solidFill>
                  <a:schemeClr val="tx1"/>
                </a:solidFill>
              </a:rPr>
              <a:t> 유의사항 노출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: BO </a:t>
            </a:r>
            <a:r>
              <a:rPr lang="ko-KR" altLang="en-US" sz="800" dirty="0" smtClean="0">
                <a:solidFill>
                  <a:schemeClr val="tx1"/>
                </a:solidFill>
              </a:rPr>
              <a:t>유의사항 관리 메뉴에서 수정 가능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41810" y="1368734"/>
            <a:ext cx="253466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이니스프리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샘플마켓</a:t>
            </a:r>
            <a:endParaRPr lang="en-US" altLang="ko-KR" sz="800" dirty="0" smtClean="0"/>
          </a:p>
          <a:p>
            <a:r>
              <a:rPr lang="ko-KR" altLang="en-US" sz="800" dirty="0" smtClean="0"/>
              <a:t>오직 </a:t>
            </a:r>
            <a:r>
              <a:rPr lang="en-US" altLang="ko-KR" sz="800" dirty="0" smtClean="0"/>
              <a:t>APP</a:t>
            </a:r>
            <a:r>
              <a:rPr lang="ko-KR" altLang="en-US" sz="800" dirty="0" smtClean="0"/>
              <a:t>에서만 신청 가능한 </a:t>
            </a:r>
            <a:r>
              <a:rPr lang="ko-KR" altLang="en-US" sz="800" dirty="0" err="1" smtClean="0"/>
              <a:t>이니스프리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샘플마켓</a:t>
            </a:r>
            <a:r>
              <a:rPr lang="en-US" altLang="ko-KR" sz="800" dirty="0" smtClean="0"/>
              <a:t>!</a:t>
            </a:r>
          </a:p>
          <a:p>
            <a:r>
              <a:rPr lang="ko-KR" altLang="en-US" sz="800" dirty="0" smtClean="0"/>
              <a:t>보유샘플포인트로 자유롭게 샘플 신청해보세요</a:t>
            </a:r>
            <a:r>
              <a:rPr lang="en-US" altLang="ko-KR" sz="800" dirty="0" smtClean="0"/>
              <a:t>~</a:t>
            </a:r>
          </a:p>
          <a:p>
            <a:r>
              <a:rPr lang="ko-KR" altLang="en-US" sz="800" dirty="0" smtClean="0"/>
              <a:t>신청 가능 기간 </a:t>
            </a:r>
            <a:r>
              <a:rPr lang="en-US" altLang="ko-KR" sz="800" dirty="0" smtClean="0"/>
              <a:t>: 24.03.01 (</a:t>
            </a:r>
            <a:r>
              <a:rPr lang="ko-KR" altLang="en-US" sz="800" dirty="0" smtClean="0"/>
              <a:t>수</a:t>
            </a:r>
            <a:r>
              <a:rPr lang="en-US" altLang="ko-KR" sz="800" dirty="0" smtClean="0"/>
              <a:t>) ~ 24.03.31 (</a:t>
            </a:r>
            <a:r>
              <a:rPr lang="ko-KR" altLang="en-US" sz="800" dirty="0" smtClean="0"/>
              <a:t>수</a:t>
            </a:r>
            <a:r>
              <a:rPr lang="en-US" altLang="ko-KR" sz="800" dirty="0" smtClean="0"/>
              <a:t>)</a:t>
            </a:r>
            <a:endParaRPr lang="en-US" altLang="ko-KR" sz="800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303912" y="3665479"/>
            <a:ext cx="0" cy="3929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/>
          <p:nvPr/>
        </p:nvCxnSpPr>
        <p:spPr>
          <a:xfrm>
            <a:off x="6888088" y="3665479"/>
            <a:ext cx="0" cy="3929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/>
          <p:cNvSpPr/>
          <p:nvPr/>
        </p:nvSpPr>
        <p:spPr>
          <a:xfrm>
            <a:off x="10751666" y="-8029"/>
            <a:ext cx="1393315" cy="6004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4/11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변경내역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1. ID</a:t>
            </a:r>
            <a:r>
              <a:rPr lang="ko-KR" altLang="en-US" sz="800" dirty="0" smtClean="0">
                <a:solidFill>
                  <a:schemeClr val="tx1"/>
                </a:solidFill>
              </a:rPr>
              <a:t>당 구매 회수 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r>
              <a:rPr lang="ko-KR" altLang="en-US" sz="800" dirty="0" smtClean="0">
                <a:solidFill>
                  <a:schemeClr val="tx1"/>
                </a:solidFill>
              </a:rPr>
              <a:t>회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2. </a:t>
            </a:r>
            <a:r>
              <a:rPr lang="ko-KR" altLang="en-US" sz="800" dirty="0" smtClean="0">
                <a:solidFill>
                  <a:schemeClr val="tx1"/>
                </a:solidFill>
              </a:rPr>
              <a:t>유의사항 </a:t>
            </a:r>
            <a:r>
              <a:rPr lang="en-US" altLang="ko-KR" sz="800" dirty="0" smtClean="0">
                <a:solidFill>
                  <a:schemeClr val="tx1"/>
                </a:solidFill>
              </a:rPr>
              <a:t>BO</a:t>
            </a:r>
            <a:r>
              <a:rPr lang="ko-KR" altLang="en-US" sz="800" dirty="0" smtClean="0">
                <a:solidFill>
                  <a:schemeClr val="tx1"/>
                </a:solidFill>
              </a:rPr>
              <a:t>에서 관리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74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FO_</a:t>
            </a:r>
            <a:r>
              <a:rPr lang="ko-KR" altLang="en-US" dirty="0" err="1" smtClean="0"/>
              <a:t>샘플마켓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IN_MO_APP_01_06_01</a:t>
            </a:r>
            <a:endParaRPr lang="ko-KR" altLang="en-US" dirty="0"/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071456"/>
              </p:ext>
            </p:extLst>
          </p:nvPr>
        </p:nvGraphicFramePr>
        <p:xfrm>
          <a:off x="9000565" y="44450"/>
          <a:ext cx="3152540" cy="664430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메인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TOP &amp; GNB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GNB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샘플마켓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선택 시 진입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샘플마켓은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진행시에만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이니스프리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샘플마켓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안내문구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고정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as-is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참고 하여 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29BC70"/>
                          </a:solidFill>
                          <a:latin typeface="+mn-ea"/>
                          <a:ea typeface="+mn-ea"/>
                          <a:cs typeface="+mn-cs"/>
                        </a:rPr>
                        <a:t>디자인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29BC70"/>
                          </a:solidFill>
                          <a:latin typeface="+mn-ea"/>
                          <a:ea typeface="+mn-ea"/>
                          <a:cs typeface="+mn-cs"/>
                        </a:rPr>
                        <a:t>고려요청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29BC7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이미지 사용 등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신청가능기간은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 &gt;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샘플마켓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에서 등록한 기간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샘플포인트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바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보유샘플포인트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 BO &gt;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샘플마켓에서 등록 시 부여한 샘플 포인트 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하위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스크롤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GNB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와 상단에 고정됨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차감샘플포인트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하단 샘플 리스트에서 수량 체크한 만큼 개별 샘플차감포인트의 합산 포인트 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당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구매횟수가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남은 경우 기존 신청한 개수 유지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하단 샘플리스트에도 동일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샘플신청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메뉴바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하단 고정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하위 스크롤시에도 화면 하단에 고정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바로신청하기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 수량 체크한 만큼 주문서로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수량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체크한 샘플 없을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기존 화면 유지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배송비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발생 안내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{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회원명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 + {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보유포인트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바로신청하기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주문서 화면으로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4-2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장바구니담기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수량 체크한 만큼 장바구니로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수량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체크한 샘플 없을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화면유지하기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닫히고 기존 화면 유지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장바구니가기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장바구니화면으로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4-3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보유샘플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미소진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상태로 버튼 선택 시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보유 샘플을 모두 차감하지 않을 상태에서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바로신청하기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장바구니담기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샘플더담기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기존화면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유지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신청하기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선택한 버튼에 따라 주문서 또는 장바구니 화면으로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159415"/>
                  </a:ext>
                </a:extLst>
              </a:tr>
              <a:tr h="252734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다음페이지 이어짐 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64512"/>
                  </a:ext>
                </a:extLst>
              </a:tr>
            </a:tbl>
          </a:graphicData>
        </a:graphic>
      </p:graphicFrame>
      <p:pic>
        <p:nvPicPr>
          <p:cNvPr id="84" name="그림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58" y="818051"/>
            <a:ext cx="839235" cy="136620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790" y="764704"/>
            <a:ext cx="622595" cy="243314"/>
          </a:xfrm>
          <a:prstGeom prst="rect">
            <a:avLst/>
          </a:prstGeom>
        </p:spPr>
      </p:pic>
      <p:sp>
        <p:nvSpPr>
          <p:cNvPr id="175" name="직사각형 174"/>
          <p:cNvSpPr/>
          <p:nvPr/>
        </p:nvSpPr>
        <p:spPr>
          <a:xfrm>
            <a:off x="6890821" y="1033183"/>
            <a:ext cx="1973075" cy="11048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직사각형 175"/>
          <p:cNvSpPr/>
          <p:nvPr/>
        </p:nvSpPr>
        <p:spPr>
          <a:xfrm>
            <a:off x="7485507" y="1709353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확인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7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3040" y="87771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042745" y="1218196"/>
            <a:ext cx="16771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222222"/>
                </a:solidFill>
                <a:latin typeface="+mn-ea"/>
              </a:rPr>
              <a:t>선택한 샘플이 없습니다</a:t>
            </a:r>
            <a:r>
              <a:rPr lang="en-US" altLang="ko-KR" sz="800" dirty="0" smtClean="0">
                <a:solidFill>
                  <a:srgbClr val="222222"/>
                </a:solidFill>
                <a:latin typeface="+mn-ea"/>
              </a:rPr>
              <a:t>.</a:t>
            </a:r>
          </a:p>
          <a:p>
            <a:pPr algn="ctr"/>
            <a:r>
              <a:rPr lang="ko-KR" altLang="en-US" sz="800" dirty="0" smtClean="0">
                <a:solidFill>
                  <a:srgbClr val="222222"/>
                </a:solidFill>
                <a:latin typeface="+mn-ea"/>
              </a:rPr>
              <a:t>샘플을 선택해주세요</a:t>
            </a:r>
            <a:r>
              <a:rPr lang="en-US" altLang="ko-KR" sz="800" dirty="0" smtClean="0">
                <a:solidFill>
                  <a:srgbClr val="222222"/>
                </a:solidFill>
                <a:latin typeface="+mn-ea"/>
              </a:rPr>
              <a:t>.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160" name="직선 연결선 159"/>
          <p:cNvCxnSpPr/>
          <p:nvPr/>
        </p:nvCxnSpPr>
        <p:spPr>
          <a:xfrm>
            <a:off x="800674" y="1260782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 flipV="1">
            <a:off x="2739222" y="1261875"/>
            <a:ext cx="451364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808480" y="1027127"/>
            <a:ext cx="3006556" cy="214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이벤트   특가   랭킹</a:t>
            </a:r>
            <a:r>
              <a:rPr lang="ko-KR" altLang="en-US" sz="800" b="1" dirty="0" smtClean="0">
                <a:latin typeface="+mn-ea"/>
                <a:cs typeface="Pretendard Light" panose="02000403000000020004" pitchFamily="50" charset="-127"/>
              </a:rPr>
              <a:t> </a:t>
            </a:r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  쿠폰존   에디터   </a:t>
            </a:r>
            <a:r>
              <a:rPr lang="ko-KR" altLang="en-US" sz="800" b="1" dirty="0" err="1" smtClean="0">
                <a:latin typeface="+mn-ea"/>
                <a:cs typeface="Pretendard Light" panose="02000403000000020004" pitchFamily="50" charset="-127"/>
              </a:rPr>
              <a:t>샘플마켓</a:t>
            </a:r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    </a:t>
            </a:r>
            <a:r>
              <a:rPr lang="en-US" altLang="ko-KR" sz="800" dirty="0" smtClean="0">
                <a:latin typeface="+mn-ea"/>
                <a:cs typeface="Pretendard Light" panose="02000403000000020004" pitchFamily="50" charset="-127"/>
              </a:rPr>
              <a:t>AI</a:t>
            </a:r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케어 </a:t>
            </a:r>
            <a:endParaRPr lang="ko-KR" altLang="en-US" sz="8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18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810" y="83644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858730" y="1381712"/>
            <a:ext cx="253466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이니스프리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샘플마켓</a:t>
            </a:r>
            <a:endParaRPr lang="en-US" altLang="ko-KR" sz="800" dirty="0" smtClean="0"/>
          </a:p>
          <a:p>
            <a:r>
              <a:rPr lang="ko-KR" altLang="en-US" sz="800" dirty="0" smtClean="0"/>
              <a:t>오직 </a:t>
            </a:r>
            <a:r>
              <a:rPr lang="en-US" altLang="ko-KR" sz="800" dirty="0" smtClean="0"/>
              <a:t>APP</a:t>
            </a:r>
            <a:r>
              <a:rPr lang="ko-KR" altLang="en-US" sz="800" dirty="0" smtClean="0"/>
              <a:t>에서만 신청 가능한 </a:t>
            </a:r>
            <a:r>
              <a:rPr lang="ko-KR" altLang="en-US" sz="800" dirty="0" err="1" smtClean="0"/>
              <a:t>이니스프리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샘플마켓</a:t>
            </a:r>
            <a:r>
              <a:rPr lang="en-US" altLang="ko-KR" sz="800" dirty="0" smtClean="0"/>
              <a:t>!</a:t>
            </a:r>
          </a:p>
          <a:p>
            <a:r>
              <a:rPr lang="ko-KR" altLang="en-US" sz="800" dirty="0" smtClean="0"/>
              <a:t>보유샘플포인트로 자유롭게 샘플 신청해보세요</a:t>
            </a:r>
            <a:r>
              <a:rPr lang="en-US" altLang="ko-KR" sz="800" dirty="0" smtClean="0"/>
              <a:t>~</a:t>
            </a:r>
          </a:p>
          <a:p>
            <a:r>
              <a:rPr lang="ko-KR" altLang="en-US" sz="800" dirty="0" smtClean="0"/>
              <a:t>신청 가능 기간 </a:t>
            </a:r>
            <a:r>
              <a:rPr lang="en-US" altLang="ko-KR" sz="800" dirty="0" smtClean="0"/>
              <a:t>: 24.03.01 (</a:t>
            </a:r>
            <a:r>
              <a:rPr lang="ko-KR" altLang="en-US" sz="800" dirty="0" smtClean="0"/>
              <a:t>수</a:t>
            </a:r>
            <a:r>
              <a:rPr lang="en-US" altLang="ko-KR" sz="800" dirty="0" smtClean="0"/>
              <a:t>) ~ 24.03.31 (</a:t>
            </a:r>
            <a:r>
              <a:rPr lang="ko-KR" altLang="en-US" sz="800" dirty="0" smtClean="0"/>
              <a:t>수</a:t>
            </a:r>
            <a:r>
              <a:rPr lang="en-US" altLang="ko-KR" sz="800" dirty="0" smtClean="0"/>
              <a:t>)</a:t>
            </a:r>
            <a:endParaRPr lang="en-US" altLang="ko-KR" sz="800" dirty="0"/>
          </a:p>
        </p:txBody>
      </p:sp>
      <p:pic>
        <p:nvPicPr>
          <p:cNvPr id="230" name="그림 229"/>
          <p:cNvPicPr>
            <a:picLocks noChangeAspect="1"/>
          </p:cNvPicPr>
          <p:nvPr/>
        </p:nvPicPr>
        <p:blipFill>
          <a:blip r:embed="rId4">
            <a:biLevel thresh="50000"/>
          </a:blip>
          <a:stretch>
            <a:fillRect/>
          </a:stretch>
        </p:blipFill>
        <p:spPr>
          <a:xfrm>
            <a:off x="3658360" y="5499025"/>
            <a:ext cx="360000" cy="360000"/>
          </a:xfrm>
          <a:prstGeom prst="rect">
            <a:avLst/>
          </a:prstGeom>
        </p:spPr>
      </p:pic>
      <p:sp>
        <p:nvSpPr>
          <p:cNvPr id="232" name="직사각형 231"/>
          <p:cNvSpPr/>
          <p:nvPr/>
        </p:nvSpPr>
        <p:spPr>
          <a:xfrm>
            <a:off x="946480" y="2006116"/>
            <a:ext cx="2731887" cy="2639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보유샘플포인트 </a:t>
            </a:r>
            <a:r>
              <a:rPr lang="en-US" altLang="ko-KR" sz="800" dirty="0" smtClean="0"/>
              <a:t>10   |   </a:t>
            </a:r>
            <a:r>
              <a:rPr lang="ko-KR" altLang="en-US" sz="800" dirty="0" smtClean="0"/>
              <a:t>차감샘플포인트 </a:t>
            </a:r>
            <a:r>
              <a:rPr lang="en-US" altLang="ko-KR" sz="800" dirty="0" smtClean="0"/>
              <a:t>05</a:t>
            </a:r>
            <a:endParaRPr lang="ko-KR" altLang="en-US" sz="800" dirty="0"/>
          </a:p>
        </p:txBody>
      </p:sp>
      <p:grpSp>
        <p:nvGrpSpPr>
          <p:cNvPr id="233" name="그룹 232"/>
          <p:cNvGrpSpPr/>
          <p:nvPr/>
        </p:nvGrpSpPr>
        <p:grpSpPr>
          <a:xfrm>
            <a:off x="859448" y="2414064"/>
            <a:ext cx="2788023" cy="2211332"/>
            <a:chOff x="6738510" y="1025425"/>
            <a:chExt cx="2690316" cy="2133836"/>
          </a:xfrm>
        </p:grpSpPr>
        <p:grpSp>
          <p:nvGrpSpPr>
            <p:cNvPr id="234" name="그룹 233"/>
            <p:cNvGrpSpPr/>
            <p:nvPr/>
          </p:nvGrpSpPr>
          <p:grpSpPr>
            <a:xfrm>
              <a:off x="6738510" y="2698708"/>
              <a:ext cx="2690316" cy="460553"/>
              <a:chOff x="6640868" y="2671945"/>
              <a:chExt cx="2690316" cy="460553"/>
            </a:xfrm>
          </p:grpSpPr>
          <p:sp>
            <p:nvSpPr>
              <p:cNvPr id="245" name="TextBox 244"/>
              <p:cNvSpPr txBox="1"/>
              <p:nvPr/>
            </p:nvSpPr>
            <p:spPr>
              <a:xfrm>
                <a:off x="6705447" y="2671945"/>
                <a:ext cx="1261569" cy="2375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 b="1" dirty="0" err="1" smtClean="0"/>
                  <a:t>그린티</a:t>
                </a:r>
                <a:r>
                  <a:rPr lang="ko-KR" altLang="en-US" sz="800" b="1" dirty="0" smtClean="0"/>
                  <a:t> </a:t>
                </a:r>
                <a:r>
                  <a:rPr lang="ko-KR" altLang="en-US" sz="800" b="1" dirty="0" err="1" smtClean="0"/>
                  <a:t>씨드</a:t>
                </a:r>
                <a:r>
                  <a:rPr lang="ko-KR" altLang="en-US" sz="800" b="1" dirty="0" smtClean="0"/>
                  <a:t> </a:t>
                </a:r>
                <a:r>
                  <a:rPr lang="ko-KR" altLang="en-US" sz="800" b="1" dirty="0" err="1" smtClean="0"/>
                  <a:t>히알루론산</a:t>
                </a:r>
                <a:r>
                  <a:rPr lang="ko-KR" altLang="en-US" sz="800" b="1" dirty="0" smtClean="0"/>
                  <a:t> 크림 </a:t>
                </a:r>
                <a:r>
                  <a:rPr lang="en-US" altLang="ko-KR" sz="800" b="1" dirty="0" smtClean="0"/>
                  <a:t>1mL</a:t>
                </a:r>
                <a:endParaRPr lang="ko-KR" altLang="en-US" sz="800" spc="-15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>
                <a:off x="6640868" y="2939454"/>
                <a:ext cx="1067619" cy="1930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700" dirty="0" smtClean="0">
                    <a:solidFill>
                      <a:prstClr val="white">
                        <a:lumMod val="65000"/>
                      </a:prstClr>
                    </a:solidFill>
                  </a:rPr>
                  <a:t>최대선택가능 수량 </a:t>
                </a:r>
                <a:r>
                  <a:rPr lang="en-US" altLang="ko-KR" sz="700" dirty="0" smtClean="0">
                    <a:solidFill>
                      <a:prstClr val="white">
                        <a:lumMod val="65000"/>
                      </a:prstClr>
                    </a:solidFill>
                  </a:rPr>
                  <a:t>2</a:t>
                </a:r>
                <a:r>
                  <a:rPr lang="ko-KR" altLang="en-US" sz="700" dirty="0" smtClean="0">
                    <a:solidFill>
                      <a:prstClr val="white">
                        <a:lumMod val="65000"/>
                      </a:prstClr>
                    </a:solidFill>
                  </a:rPr>
                  <a:t>개</a:t>
                </a:r>
                <a:endParaRPr lang="ko-KR" altLang="en-US" sz="700" dirty="0"/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8069615" y="2671945"/>
                <a:ext cx="1261569" cy="2375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 b="1" dirty="0" err="1" smtClean="0"/>
                  <a:t>블랙티</a:t>
                </a:r>
                <a:r>
                  <a:rPr lang="ko-KR" altLang="en-US" sz="800" b="1" dirty="0" smtClean="0"/>
                  <a:t> </a:t>
                </a:r>
                <a:r>
                  <a:rPr lang="ko-KR" altLang="en-US" sz="800" b="1" dirty="0" err="1" smtClean="0"/>
                  <a:t>유스</a:t>
                </a:r>
                <a:r>
                  <a:rPr lang="ko-KR" altLang="en-US" sz="800" b="1" dirty="0" smtClean="0"/>
                  <a:t> </a:t>
                </a:r>
                <a:r>
                  <a:rPr lang="ko-KR" altLang="en-US" sz="800" b="1" dirty="0" err="1" smtClean="0"/>
                  <a:t>인핸싱</a:t>
                </a:r>
                <a:r>
                  <a:rPr lang="ko-KR" altLang="en-US" sz="800" b="1" dirty="0" smtClean="0"/>
                  <a:t> 앰플</a:t>
                </a:r>
                <a:r>
                  <a:rPr lang="en-US" altLang="ko-KR" sz="800" b="1" dirty="0" smtClean="0"/>
                  <a:t>1mL</a:t>
                </a:r>
                <a:endParaRPr lang="ko-KR" altLang="en-US" sz="800" spc="-15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>
                <a:off x="8005036" y="2939454"/>
                <a:ext cx="1067619" cy="1930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700" dirty="0" smtClean="0">
                    <a:solidFill>
                      <a:prstClr val="white">
                        <a:lumMod val="65000"/>
                      </a:prstClr>
                    </a:solidFill>
                  </a:rPr>
                  <a:t>최대선택가능 수량 </a:t>
                </a:r>
                <a:r>
                  <a:rPr lang="en-US" altLang="ko-KR" sz="700" dirty="0">
                    <a:solidFill>
                      <a:prstClr val="white">
                        <a:lumMod val="65000"/>
                      </a:prstClr>
                    </a:solidFill>
                  </a:rPr>
                  <a:t>1</a:t>
                </a:r>
                <a:r>
                  <a:rPr lang="ko-KR" altLang="en-US" sz="700" dirty="0" smtClean="0">
                    <a:solidFill>
                      <a:prstClr val="white">
                        <a:lumMod val="65000"/>
                      </a:prstClr>
                    </a:solidFill>
                  </a:rPr>
                  <a:t>개</a:t>
                </a:r>
                <a:endParaRPr lang="ko-KR" altLang="en-US" sz="700" dirty="0"/>
              </a:p>
            </p:txBody>
          </p:sp>
        </p:grpSp>
        <p:grpSp>
          <p:nvGrpSpPr>
            <p:cNvPr id="235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5923" y="1025425"/>
              <a:ext cx="1255911" cy="161711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36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9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4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49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2345948" y="2414064"/>
            <a:ext cx="1301523" cy="1675842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50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1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2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55" name="직사각형 254"/>
          <p:cNvSpPr/>
          <p:nvPr/>
        </p:nvSpPr>
        <p:spPr>
          <a:xfrm>
            <a:off x="914953" y="2424048"/>
            <a:ext cx="333399" cy="230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r>
              <a:rPr lang="en-US" altLang="ko-KR" sz="800" b="1" dirty="0" smtClean="0"/>
              <a:t>P</a:t>
            </a:r>
            <a:endParaRPr lang="ko-KR" altLang="en-US" sz="800" b="1" dirty="0"/>
          </a:p>
        </p:txBody>
      </p:sp>
      <p:sp>
        <p:nvSpPr>
          <p:cNvPr id="256" name="직사각형 255"/>
          <p:cNvSpPr/>
          <p:nvPr/>
        </p:nvSpPr>
        <p:spPr>
          <a:xfrm>
            <a:off x="2342416" y="2424048"/>
            <a:ext cx="333399" cy="230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2P</a:t>
            </a:r>
            <a:endParaRPr lang="ko-KR" altLang="en-US" sz="800" b="1" dirty="0"/>
          </a:p>
        </p:txBody>
      </p:sp>
      <p:graphicFrame>
        <p:nvGraphicFramePr>
          <p:cNvPr id="257" name="표 2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670188"/>
              </p:ext>
            </p:extLst>
          </p:nvPr>
        </p:nvGraphicFramePr>
        <p:xfrm>
          <a:off x="900461" y="4660865"/>
          <a:ext cx="1321477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883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53506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graphicFrame>
        <p:nvGraphicFramePr>
          <p:cNvPr id="258" name="표 2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01132"/>
              </p:ext>
            </p:extLst>
          </p:nvPr>
        </p:nvGraphicFramePr>
        <p:xfrm>
          <a:off x="2333154" y="4660865"/>
          <a:ext cx="1321477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883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53506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grpSp>
        <p:nvGrpSpPr>
          <p:cNvPr id="259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06498" y="5092617"/>
            <a:ext cx="1301523" cy="108264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60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1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2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3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2343863" y="5092617"/>
            <a:ext cx="1301523" cy="108264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64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5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6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68" name="직사각형 267"/>
          <p:cNvSpPr/>
          <p:nvPr/>
        </p:nvSpPr>
        <p:spPr>
          <a:xfrm>
            <a:off x="914953" y="5092617"/>
            <a:ext cx="333399" cy="230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r>
              <a:rPr lang="en-US" altLang="ko-KR" sz="800" b="1" dirty="0" smtClean="0"/>
              <a:t>P</a:t>
            </a:r>
            <a:endParaRPr lang="ko-KR" altLang="en-US" sz="800" b="1" dirty="0"/>
          </a:p>
        </p:txBody>
      </p:sp>
      <p:sp>
        <p:nvSpPr>
          <p:cNvPr id="269" name="직사각형 268"/>
          <p:cNvSpPr/>
          <p:nvPr/>
        </p:nvSpPr>
        <p:spPr>
          <a:xfrm>
            <a:off x="2341727" y="5092617"/>
            <a:ext cx="333399" cy="230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r>
              <a:rPr lang="en-US" altLang="ko-KR" sz="800" b="1" dirty="0" smtClean="0"/>
              <a:t>P</a:t>
            </a:r>
            <a:endParaRPr lang="ko-KR" altLang="en-US" sz="800" b="1" dirty="0"/>
          </a:p>
        </p:txBody>
      </p:sp>
      <p:sp>
        <p:nvSpPr>
          <p:cNvPr id="270" name="타원 269"/>
          <p:cNvSpPr/>
          <p:nvPr/>
        </p:nvSpPr>
        <p:spPr>
          <a:xfrm>
            <a:off x="1288268" y="2978430"/>
            <a:ext cx="537982" cy="537982"/>
          </a:xfrm>
          <a:prstGeom prst="ellipse">
            <a:avLst/>
          </a:prstGeom>
          <a:solidFill>
            <a:srgbClr val="29BC70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>
                <a:solidFill>
                  <a:schemeClr val="bg1"/>
                </a:solidFill>
                <a:ea typeface="맑은 고딕"/>
              </a:rPr>
              <a:t>√</a:t>
            </a:r>
            <a:endParaRPr lang="en-US" altLang="ko-KR" b="1" kern="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2340084" y="2424048"/>
            <a:ext cx="1305302" cy="1665858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1" dirty="0"/>
          </a:p>
        </p:txBody>
      </p:sp>
      <p:graphicFrame>
        <p:nvGraphicFramePr>
          <p:cNvPr id="272" name="표 2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884150"/>
              </p:ext>
            </p:extLst>
          </p:nvPr>
        </p:nvGraphicFramePr>
        <p:xfrm>
          <a:off x="782184" y="6096615"/>
          <a:ext cx="3007912" cy="302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277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15006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</a:tblGrid>
              <a:tr h="302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바로신청하기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장바구니담기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pic>
        <p:nvPicPr>
          <p:cNvPr id="273" name="그림 27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0239" y="2794626"/>
            <a:ext cx="907490" cy="913773"/>
          </a:xfrm>
          <a:prstGeom prst="rect">
            <a:avLst/>
          </a:prstGeom>
        </p:spPr>
      </p:pic>
      <p:sp>
        <p:nvSpPr>
          <p:cNvPr id="32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953" y="132471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2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35" y="202272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2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576" y="612243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26" name="직사각형 325"/>
          <p:cNvSpPr/>
          <p:nvPr/>
        </p:nvSpPr>
        <p:spPr>
          <a:xfrm>
            <a:off x="4233127" y="2328940"/>
            <a:ext cx="2173169" cy="237494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7" name="직사각형 326"/>
          <p:cNvSpPr/>
          <p:nvPr/>
        </p:nvSpPr>
        <p:spPr>
          <a:xfrm>
            <a:off x="4888811" y="4218023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바로 신청하기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28" name="직사각형 327"/>
          <p:cNvSpPr/>
          <p:nvPr/>
        </p:nvSpPr>
        <p:spPr>
          <a:xfrm>
            <a:off x="4233127" y="2862121"/>
            <a:ext cx="20973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222222"/>
                </a:solidFill>
                <a:latin typeface="+mn-ea"/>
              </a:rPr>
              <a:t>샘플만 바로 신청할 경우</a:t>
            </a:r>
            <a:endParaRPr lang="en-US" altLang="ko-KR" sz="800" dirty="0" smtClean="0">
              <a:solidFill>
                <a:srgbClr val="222222"/>
              </a:solidFill>
              <a:latin typeface="+mn-ea"/>
            </a:endParaRPr>
          </a:p>
          <a:p>
            <a:pPr algn="ctr"/>
            <a:r>
              <a:rPr lang="ko-KR" altLang="en-US" sz="800" dirty="0" err="1" smtClean="0">
                <a:solidFill>
                  <a:srgbClr val="222222"/>
                </a:solidFill>
                <a:latin typeface="+mn-ea"/>
              </a:rPr>
              <a:t>배송비</a:t>
            </a:r>
            <a:r>
              <a:rPr lang="ko-KR" altLang="en-US" sz="800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en-US" altLang="ko-KR" sz="800" b="1" dirty="0" smtClean="0">
                <a:solidFill>
                  <a:srgbClr val="C00000"/>
                </a:solidFill>
                <a:latin typeface="+mn-ea"/>
              </a:rPr>
              <a:t>2,500</a:t>
            </a:r>
            <a:r>
              <a:rPr lang="ko-KR" altLang="en-US" sz="800" b="1" dirty="0" smtClean="0">
                <a:solidFill>
                  <a:srgbClr val="C00000"/>
                </a:solidFill>
                <a:latin typeface="+mn-ea"/>
              </a:rPr>
              <a:t>원</a:t>
            </a:r>
            <a:r>
              <a:rPr lang="ko-KR" altLang="en-US" sz="800" dirty="0" smtClean="0">
                <a:solidFill>
                  <a:srgbClr val="222222"/>
                </a:solidFill>
                <a:latin typeface="+mn-ea"/>
              </a:rPr>
              <a:t>이 발생 합니다</a:t>
            </a:r>
            <a:r>
              <a:rPr lang="en-US" altLang="ko-KR" sz="800" dirty="0" smtClean="0">
                <a:solidFill>
                  <a:srgbClr val="222222"/>
                </a:solidFill>
                <a:latin typeface="+mn-ea"/>
              </a:rPr>
              <a:t>.</a:t>
            </a:r>
          </a:p>
          <a:p>
            <a:pPr algn="ctr"/>
            <a:endParaRPr lang="en-US" altLang="ko-KR" sz="800" dirty="0">
              <a:solidFill>
                <a:srgbClr val="222222"/>
              </a:solidFill>
              <a:latin typeface="+mn-ea"/>
            </a:endParaRPr>
          </a:p>
          <a:p>
            <a:pPr algn="ctr"/>
            <a:r>
              <a:rPr lang="ko-KR" altLang="en-US" sz="800" dirty="0" err="1" smtClean="0">
                <a:solidFill>
                  <a:srgbClr val="222222"/>
                </a:solidFill>
                <a:latin typeface="+mn-ea"/>
              </a:rPr>
              <a:t>뷰티포인트</a:t>
            </a:r>
            <a:r>
              <a:rPr lang="ko-KR" altLang="en-US" sz="800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rgbClr val="222222"/>
                </a:solidFill>
                <a:latin typeface="+mn-ea"/>
              </a:rPr>
              <a:t>2,500P</a:t>
            </a:r>
            <a:r>
              <a:rPr lang="en-US" altLang="ko-KR" sz="800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altLang="en-US" sz="800" dirty="0" smtClean="0">
                <a:solidFill>
                  <a:srgbClr val="222222"/>
                </a:solidFill>
                <a:latin typeface="+mn-ea"/>
              </a:rPr>
              <a:t>이상 </a:t>
            </a:r>
            <a:r>
              <a:rPr lang="ko-KR" altLang="en-US" sz="800" dirty="0" err="1" smtClean="0">
                <a:solidFill>
                  <a:srgbClr val="222222"/>
                </a:solidFill>
                <a:latin typeface="+mn-ea"/>
              </a:rPr>
              <a:t>보유시</a:t>
            </a:r>
            <a:endParaRPr lang="en-US" altLang="ko-KR" sz="800" dirty="0" smtClean="0">
              <a:solidFill>
                <a:srgbClr val="222222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rgbClr val="222222"/>
                </a:solidFill>
                <a:latin typeface="+mn-ea"/>
              </a:rPr>
              <a:t>뷰티포인트로 </a:t>
            </a:r>
            <a:r>
              <a:rPr lang="ko-KR" altLang="en-US" sz="800" dirty="0" err="1" smtClean="0">
                <a:solidFill>
                  <a:srgbClr val="222222"/>
                </a:solidFill>
                <a:latin typeface="+mn-ea"/>
              </a:rPr>
              <a:t>배송비</a:t>
            </a:r>
            <a:r>
              <a:rPr lang="ko-KR" altLang="en-US" sz="800" dirty="0" smtClean="0">
                <a:solidFill>
                  <a:srgbClr val="222222"/>
                </a:solidFill>
                <a:latin typeface="+mn-ea"/>
              </a:rPr>
              <a:t> 결제가 가능합니다</a:t>
            </a:r>
            <a:r>
              <a:rPr lang="en-US" altLang="ko-KR" sz="800" dirty="0" smtClean="0">
                <a:solidFill>
                  <a:srgbClr val="222222"/>
                </a:solidFill>
                <a:latin typeface="+mn-ea"/>
              </a:rPr>
              <a:t>.</a:t>
            </a:r>
          </a:p>
          <a:p>
            <a:pPr algn="ctr"/>
            <a:endParaRPr lang="en-US" altLang="ko-KR" sz="800" dirty="0">
              <a:solidFill>
                <a:srgbClr val="222222"/>
              </a:solidFill>
              <a:latin typeface="+mn-ea"/>
            </a:endParaRPr>
          </a:p>
          <a:p>
            <a:pPr algn="ctr"/>
            <a:endParaRPr lang="en-US" altLang="ko-KR" sz="800" dirty="0" smtClean="0">
              <a:solidFill>
                <a:srgbClr val="222222"/>
              </a:solidFill>
              <a:latin typeface="+mn-ea"/>
            </a:endParaRPr>
          </a:p>
          <a:p>
            <a:pPr algn="ctr"/>
            <a:r>
              <a:rPr lang="en-US" altLang="ko-KR" sz="800" dirty="0" smtClean="0">
                <a:solidFill>
                  <a:srgbClr val="222222"/>
                </a:solidFill>
                <a:latin typeface="+mn-ea"/>
              </a:rPr>
              <a:t>{OOO}</a:t>
            </a:r>
            <a:r>
              <a:rPr lang="ko-KR" altLang="en-US" sz="800" dirty="0" smtClean="0">
                <a:solidFill>
                  <a:srgbClr val="222222"/>
                </a:solidFill>
                <a:latin typeface="+mn-ea"/>
              </a:rPr>
              <a:t>님의 보유뷰티포인트</a:t>
            </a:r>
            <a:endParaRPr lang="en-US" altLang="ko-KR" sz="800" dirty="0" smtClean="0">
              <a:solidFill>
                <a:srgbClr val="222222"/>
              </a:solidFill>
              <a:latin typeface="+mn-ea"/>
            </a:endParaRPr>
          </a:p>
          <a:p>
            <a:pPr algn="ctr"/>
            <a:r>
              <a:rPr lang="en-US" altLang="ko-KR" sz="1000" b="1" dirty="0" smtClean="0">
                <a:solidFill>
                  <a:srgbClr val="29BC70"/>
                </a:solidFill>
                <a:latin typeface="+mn-ea"/>
              </a:rPr>
              <a:t>{5,300}P</a:t>
            </a:r>
          </a:p>
          <a:p>
            <a:pPr algn="ctr"/>
            <a:endParaRPr lang="en-US" altLang="ko-KR" sz="800" dirty="0" smtClean="0">
              <a:solidFill>
                <a:srgbClr val="222222"/>
              </a:solidFill>
              <a:latin typeface="+mn-ea"/>
            </a:endParaRPr>
          </a:p>
          <a:p>
            <a:pPr algn="ctr"/>
            <a:endParaRPr lang="en-US" altLang="ko-KR" sz="800" dirty="0" smtClean="0">
              <a:solidFill>
                <a:srgbClr val="222222"/>
              </a:solidFill>
              <a:latin typeface="+mn-ea"/>
            </a:endParaRPr>
          </a:p>
        </p:txBody>
      </p:sp>
      <p:pic>
        <p:nvPicPr>
          <p:cNvPr id="329" name="그림 3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0306" y="891836"/>
            <a:ext cx="842020" cy="10420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18157" y="2504106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샘플바로신청하기</a:t>
            </a:r>
            <a:endParaRPr lang="ko-KR" altLang="en-US" sz="800" b="1" dirty="0"/>
          </a:p>
        </p:txBody>
      </p:sp>
      <p:sp>
        <p:nvSpPr>
          <p:cNvPr id="33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124" y="227153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4241954" y="620688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[AS-IS </a:t>
            </a:r>
            <a:r>
              <a:rPr lang="ko-KR" altLang="en-US" sz="800" b="1" dirty="0" smtClean="0"/>
              <a:t>참고</a:t>
            </a:r>
            <a:r>
              <a:rPr lang="en-US" altLang="ko-KR" sz="800" b="1" dirty="0" smtClean="0"/>
              <a:t>]</a:t>
            </a:r>
            <a:endParaRPr lang="ko-KR" altLang="en-US" sz="800" b="1" dirty="0"/>
          </a:p>
        </p:txBody>
      </p:sp>
      <p:sp>
        <p:nvSpPr>
          <p:cNvPr id="333" name="직사각형 332"/>
          <p:cNvSpPr/>
          <p:nvPr/>
        </p:nvSpPr>
        <p:spPr>
          <a:xfrm>
            <a:off x="4233127" y="5435013"/>
            <a:ext cx="1973075" cy="11048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6" name="직사각형 335"/>
          <p:cNvSpPr/>
          <p:nvPr/>
        </p:nvSpPr>
        <p:spPr>
          <a:xfrm>
            <a:off x="4401292" y="5712052"/>
            <a:ext cx="17171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rgbClr val="29BC70"/>
                </a:solidFill>
              </a:rPr>
              <a:t>장바구니담기가 완료 되었습니다</a:t>
            </a:r>
            <a:r>
              <a:rPr lang="en-US" altLang="ko-KR" sz="800" dirty="0">
                <a:solidFill>
                  <a:srgbClr val="29BC70"/>
                </a:solidFill>
              </a:rPr>
              <a:t>.</a:t>
            </a:r>
            <a:endParaRPr lang="ko-KR" altLang="en-US" sz="800" dirty="0">
              <a:solidFill>
                <a:srgbClr val="29BC70"/>
              </a:solidFill>
            </a:endParaRPr>
          </a:p>
        </p:txBody>
      </p:sp>
      <p:sp>
        <p:nvSpPr>
          <p:cNvPr id="337" name="직사각형 336"/>
          <p:cNvSpPr/>
          <p:nvPr/>
        </p:nvSpPr>
        <p:spPr>
          <a:xfrm>
            <a:off x="5254333" y="6148185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장바구니가기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38" name="직사각형 337"/>
          <p:cNvSpPr/>
          <p:nvPr/>
        </p:nvSpPr>
        <p:spPr>
          <a:xfrm>
            <a:off x="4318229" y="6148185"/>
            <a:ext cx="864096" cy="26983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화면유지하기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2229" y="538134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4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652" y="612243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4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810" y="612243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342" name="구부러진 연결선 341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340" idx="0"/>
            <a:endCxn id="326" idx="2"/>
          </p:cNvCxnSpPr>
          <p:nvPr/>
        </p:nvCxnSpPr>
        <p:spPr>
          <a:xfrm rot="5400000" flipH="1" flipV="1">
            <a:off x="2491407" y="3294128"/>
            <a:ext cx="1418550" cy="4238060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구부러진 연결선 342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272" idx="3"/>
            <a:endCxn id="333" idx="2"/>
          </p:cNvCxnSpPr>
          <p:nvPr/>
        </p:nvCxnSpPr>
        <p:spPr>
          <a:xfrm>
            <a:off x="3790096" y="6247767"/>
            <a:ext cx="1429569" cy="292145"/>
          </a:xfrm>
          <a:prstGeom prst="curvedConnector4">
            <a:avLst>
              <a:gd name="adj1" fmla="val 15495"/>
              <a:gd name="adj2" fmla="val 178249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/>
          <p:cNvSpPr txBox="1"/>
          <p:nvPr/>
        </p:nvSpPr>
        <p:spPr>
          <a:xfrm>
            <a:off x="6886104" y="792424"/>
            <a:ext cx="17636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[</a:t>
            </a:r>
            <a:r>
              <a:rPr lang="ko-KR" altLang="en-US" sz="800" b="1" dirty="0" smtClean="0"/>
              <a:t>선택한 샘플 없을 시 </a:t>
            </a:r>
            <a:r>
              <a:rPr lang="en-US" altLang="ko-KR" sz="800" b="1" dirty="0" smtClean="0"/>
              <a:t>– </a:t>
            </a:r>
            <a:r>
              <a:rPr lang="ko-KR" altLang="en-US" sz="800" b="1" dirty="0" smtClean="0"/>
              <a:t>공통 </a:t>
            </a:r>
            <a:r>
              <a:rPr lang="ko-KR" altLang="en-US" sz="800" b="1" dirty="0" err="1" smtClean="0"/>
              <a:t>알럿</a:t>
            </a:r>
            <a:r>
              <a:rPr lang="en-US" altLang="ko-KR" sz="800" b="1" dirty="0" smtClean="0"/>
              <a:t>]</a:t>
            </a:r>
            <a:endParaRPr lang="ko-KR" altLang="en-US" sz="800" b="1" dirty="0"/>
          </a:p>
        </p:txBody>
      </p:sp>
      <p:sp>
        <p:nvSpPr>
          <p:cNvPr id="345" name="직사각형 344"/>
          <p:cNvSpPr/>
          <p:nvPr/>
        </p:nvSpPr>
        <p:spPr>
          <a:xfrm>
            <a:off x="6890821" y="2603500"/>
            <a:ext cx="1973075" cy="141484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3040" y="244803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47" name="직사각형 346"/>
          <p:cNvSpPr/>
          <p:nvPr/>
        </p:nvSpPr>
        <p:spPr>
          <a:xfrm>
            <a:off x="7042745" y="3068960"/>
            <a:ext cx="1677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222222"/>
                </a:solidFill>
                <a:latin typeface="+mn-ea"/>
              </a:rPr>
              <a:t>보유 샘플을 </a:t>
            </a:r>
            <a:endParaRPr lang="en-US" altLang="ko-KR" sz="800" dirty="0" smtClean="0">
              <a:solidFill>
                <a:srgbClr val="222222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rgbClr val="222222"/>
                </a:solidFill>
                <a:latin typeface="+mn-ea"/>
              </a:rPr>
              <a:t>모두 사용하지 않았습니다</a:t>
            </a:r>
            <a:r>
              <a:rPr lang="en-US" altLang="ko-KR" sz="800" dirty="0" smtClean="0">
                <a:solidFill>
                  <a:srgbClr val="222222"/>
                </a:solidFill>
                <a:latin typeface="+mn-ea"/>
              </a:rPr>
              <a:t>.</a:t>
            </a:r>
          </a:p>
          <a:p>
            <a:pPr algn="ctr"/>
            <a:r>
              <a:rPr lang="ko-KR" altLang="en-US" sz="800" dirty="0" smtClean="0">
                <a:solidFill>
                  <a:srgbClr val="222222"/>
                </a:solidFill>
                <a:latin typeface="+mn-ea"/>
              </a:rPr>
              <a:t>이대로 신청하시겠습니까</a:t>
            </a:r>
            <a:r>
              <a:rPr lang="en-US" altLang="ko-KR" sz="800" dirty="0" smtClean="0">
                <a:solidFill>
                  <a:srgbClr val="222222"/>
                </a:solidFill>
                <a:latin typeface="+mn-ea"/>
              </a:rPr>
              <a:t>?</a:t>
            </a:r>
          </a:p>
        </p:txBody>
      </p:sp>
      <p:sp>
        <p:nvSpPr>
          <p:cNvPr id="348" name="TextBox 347"/>
          <p:cNvSpPr txBox="1"/>
          <p:nvPr/>
        </p:nvSpPr>
        <p:spPr>
          <a:xfrm>
            <a:off x="6886104" y="2362741"/>
            <a:ext cx="1715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[</a:t>
            </a:r>
            <a:r>
              <a:rPr lang="ko-KR" altLang="en-US" sz="800" b="1" dirty="0" smtClean="0"/>
              <a:t>보유 샘플 </a:t>
            </a:r>
            <a:r>
              <a:rPr lang="ko-KR" altLang="en-US" sz="800" b="1" dirty="0" err="1" smtClean="0"/>
              <a:t>미소진</a:t>
            </a:r>
            <a:r>
              <a:rPr lang="ko-KR" altLang="en-US" sz="800" b="1" dirty="0" smtClean="0"/>
              <a:t> 시 </a:t>
            </a:r>
            <a:r>
              <a:rPr lang="en-US" altLang="ko-KR" sz="800" b="1" dirty="0" smtClean="0"/>
              <a:t>- </a:t>
            </a:r>
            <a:r>
              <a:rPr lang="ko-KR" altLang="en-US" sz="800" b="1" dirty="0" err="1" smtClean="0"/>
              <a:t>공통알럿</a:t>
            </a:r>
            <a:r>
              <a:rPr lang="en-US" altLang="ko-KR" sz="800" b="1" dirty="0" smtClean="0"/>
              <a:t>]</a:t>
            </a:r>
            <a:endParaRPr lang="ko-KR" altLang="en-US" sz="800" b="1" dirty="0"/>
          </a:p>
        </p:txBody>
      </p:sp>
      <p:sp>
        <p:nvSpPr>
          <p:cNvPr id="350" name="TextBox 349"/>
          <p:cNvSpPr txBox="1"/>
          <p:nvPr/>
        </p:nvSpPr>
        <p:spPr>
          <a:xfrm>
            <a:off x="7526274" y="2796851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샘플신청안내</a:t>
            </a:r>
            <a:endParaRPr lang="ko-KR" altLang="en-US" sz="800" b="1" dirty="0"/>
          </a:p>
        </p:txBody>
      </p:sp>
      <p:sp>
        <p:nvSpPr>
          <p:cNvPr id="351" name="직사각형 350"/>
          <p:cNvSpPr/>
          <p:nvPr/>
        </p:nvSpPr>
        <p:spPr>
          <a:xfrm>
            <a:off x="7925047" y="3639569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신청하기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52" name="직사각형 351"/>
          <p:cNvSpPr/>
          <p:nvPr/>
        </p:nvSpPr>
        <p:spPr>
          <a:xfrm>
            <a:off x="6988943" y="3639569"/>
            <a:ext cx="864096" cy="26983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샘플더담기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부제목 2"/>
          <p:cNvSpPr txBox="1">
            <a:spLocks/>
          </p:cNvSpPr>
          <p:nvPr/>
        </p:nvSpPr>
        <p:spPr>
          <a:xfrm>
            <a:off x="777382" y="259892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 APP_GNB_</a:t>
            </a:r>
            <a:r>
              <a:rPr lang="ko-KR" altLang="en-US" dirty="0" err="1" smtClean="0"/>
              <a:t>샘플마켓</a:t>
            </a:r>
            <a:endParaRPr lang="ko-KR" altLang="en-US" dirty="0"/>
          </a:p>
        </p:txBody>
      </p:sp>
      <p:sp>
        <p:nvSpPr>
          <p:cNvPr id="78" name="부제목 2"/>
          <p:cNvSpPr txBox="1">
            <a:spLocks/>
          </p:cNvSpPr>
          <p:nvPr/>
        </p:nvSpPr>
        <p:spPr>
          <a:xfrm>
            <a:off x="4150726" y="259892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 PAGE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06195" y="2063705"/>
            <a:ext cx="12041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IN_MO_APP_01_06_02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4206195" y="5171329"/>
            <a:ext cx="12041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IN_MO_APP_01_06_0</a:t>
            </a:r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81" name="직사각형 80"/>
          <p:cNvSpPr/>
          <p:nvPr/>
        </p:nvSpPr>
        <p:spPr>
          <a:xfrm>
            <a:off x="6882612" y="608401"/>
            <a:ext cx="12041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IN_MO_APP_01_06_0</a:t>
            </a:r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82" name="직사각형 81"/>
          <p:cNvSpPr/>
          <p:nvPr/>
        </p:nvSpPr>
        <p:spPr>
          <a:xfrm>
            <a:off x="6882612" y="2164087"/>
            <a:ext cx="12041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IN_MO_APP_01_06_0</a:t>
            </a:r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771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368403"/>
              </p:ext>
            </p:extLst>
          </p:nvPr>
        </p:nvGraphicFramePr>
        <p:xfrm>
          <a:off x="9000565" y="44450"/>
          <a:ext cx="3152540" cy="4297612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이전 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6262303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상단 고정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 하위 스크롤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GNB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영역과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샘플포인트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바 상단 고정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6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 리스트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어드민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샘플마켓에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등록 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샘플리스트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6-1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샘플이미지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좌측 상단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해당샘플차감포인트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6-2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샘플이미지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6-3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샘플명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6-4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 선택 가능 수량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해당샘플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최대 선택 가능 수량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어드민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등록 정보 불러옴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6-5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 수량 선택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 디폴트 이며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최대선택가능 수량 이상 또는 보유샘플포인트 이상 선택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: ID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당 구매 횟수가 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회 이상이고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보유 샘플 포인트가 남아 있는 경우 이전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구매수량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이후부터 선택 가능하게 할지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?-&gt; ID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당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구매횟수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삭제 하는게 맞을 듯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6-6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품절표시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 보유 수량 품절 시 자동 변환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 선택 불가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6-7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된 샘플 표시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수량 체크 된 샘플 구분 표시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(as-is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7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샘플마켓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유의사항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하단에 항상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159415"/>
                  </a:ext>
                </a:extLst>
              </a:tr>
            </a:tbl>
          </a:graphicData>
        </a:graphic>
      </p:graphicFrame>
      <p:sp>
        <p:nvSpPr>
          <p:cNvPr id="274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221406" y="494012"/>
            <a:ext cx="3004338" cy="203933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옆화면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이어서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216" y="699343"/>
            <a:ext cx="622595" cy="243314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5272847" y="71032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latin typeface="+mn-ea"/>
                <a:cs typeface="Pretendard Light" panose="02000403000000020004" pitchFamily="50" charset="-127"/>
              </a:rPr>
              <a:t>샘플마켓</a:t>
            </a:r>
            <a:endParaRPr lang="ko-KR" altLang="en-US" sz="800" dirty="0">
              <a:latin typeface="+mn-ea"/>
              <a:cs typeface="Pretendard Light" panose="02000403000000020004" pitchFamily="50" charset="-127"/>
            </a:endParaRPr>
          </a:p>
        </p:txBody>
      </p:sp>
      <p:pic>
        <p:nvPicPr>
          <p:cNvPr id="108" name="그림 1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161" y="710464"/>
            <a:ext cx="161925" cy="171450"/>
          </a:xfrm>
          <a:prstGeom prst="rect">
            <a:avLst/>
          </a:prstGeom>
        </p:spPr>
      </p:pic>
      <p:cxnSp>
        <p:nvCxnSpPr>
          <p:cNvPr id="109" name="직선 연결선 108"/>
          <p:cNvCxnSpPr/>
          <p:nvPr/>
        </p:nvCxnSpPr>
        <p:spPr>
          <a:xfrm>
            <a:off x="5214582" y="967528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5355819" y="1038056"/>
            <a:ext cx="2731887" cy="2639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보유샘플포인트 </a:t>
            </a:r>
            <a:r>
              <a:rPr lang="en-US" altLang="ko-KR" sz="800" dirty="0" smtClean="0"/>
              <a:t>10   |   </a:t>
            </a:r>
            <a:r>
              <a:rPr lang="ko-KR" altLang="en-US" sz="800" dirty="0" smtClean="0"/>
              <a:t>차감샘플포인트 </a:t>
            </a:r>
            <a:r>
              <a:rPr lang="en-US" altLang="ko-KR" sz="800" dirty="0" smtClean="0"/>
              <a:t>05</a:t>
            </a:r>
            <a:endParaRPr lang="ko-KR" altLang="en-US" sz="800" dirty="0"/>
          </a:p>
        </p:txBody>
      </p:sp>
      <p:grpSp>
        <p:nvGrpSpPr>
          <p:cNvPr id="134" name="그룹 133"/>
          <p:cNvGrpSpPr/>
          <p:nvPr/>
        </p:nvGrpSpPr>
        <p:grpSpPr>
          <a:xfrm>
            <a:off x="5299683" y="1361368"/>
            <a:ext cx="2788023" cy="2211332"/>
            <a:chOff x="6738510" y="1025425"/>
            <a:chExt cx="2690316" cy="2133836"/>
          </a:xfrm>
        </p:grpSpPr>
        <p:grpSp>
          <p:nvGrpSpPr>
            <p:cNvPr id="135" name="그룹 134"/>
            <p:cNvGrpSpPr/>
            <p:nvPr/>
          </p:nvGrpSpPr>
          <p:grpSpPr>
            <a:xfrm>
              <a:off x="6738510" y="2698708"/>
              <a:ext cx="2690316" cy="460553"/>
              <a:chOff x="6640868" y="2671945"/>
              <a:chExt cx="2690316" cy="460553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6705447" y="2671945"/>
                <a:ext cx="1261569" cy="2375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 b="1" dirty="0" err="1" smtClean="0"/>
                  <a:t>그린티</a:t>
                </a:r>
                <a:r>
                  <a:rPr lang="ko-KR" altLang="en-US" sz="800" b="1" dirty="0" smtClean="0"/>
                  <a:t> </a:t>
                </a:r>
                <a:r>
                  <a:rPr lang="ko-KR" altLang="en-US" sz="800" b="1" dirty="0" err="1" smtClean="0"/>
                  <a:t>씨드</a:t>
                </a:r>
                <a:r>
                  <a:rPr lang="ko-KR" altLang="en-US" sz="800" b="1" dirty="0" smtClean="0"/>
                  <a:t> </a:t>
                </a:r>
                <a:r>
                  <a:rPr lang="ko-KR" altLang="en-US" sz="800" b="1" dirty="0" err="1" smtClean="0"/>
                  <a:t>히알루론산</a:t>
                </a:r>
                <a:r>
                  <a:rPr lang="ko-KR" altLang="en-US" sz="800" b="1" dirty="0" smtClean="0"/>
                  <a:t> 크림 </a:t>
                </a:r>
                <a:r>
                  <a:rPr lang="en-US" altLang="ko-KR" sz="800" b="1" dirty="0" smtClean="0"/>
                  <a:t>1mL</a:t>
                </a:r>
                <a:endParaRPr lang="ko-KR" altLang="en-US" sz="800" spc="-15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6640868" y="2939454"/>
                <a:ext cx="1067619" cy="1930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700" dirty="0" smtClean="0">
                    <a:solidFill>
                      <a:prstClr val="white">
                        <a:lumMod val="65000"/>
                      </a:prstClr>
                    </a:solidFill>
                  </a:rPr>
                  <a:t>최대선택가능 수량 </a:t>
                </a:r>
                <a:r>
                  <a:rPr lang="en-US" altLang="ko-KR" sz="700" dirty="0" smtClean="0">
                    <a:solidFill>
                      <a:prstClr val="white">
                        <a:lumMod val="65000"/>
                      </a:prstClr>
                    </a:solidFill>
                  </a:rPr>
                  <a:t>2</a:t>
                </a:r>
                <a:r>
                  <a:rPr lang="ko-KR" altLang="en-US" sz="700" dirty="0" smtClean="0">
                    <a:solidFill>
                      <a:prstClr val="white">
                        <a:lumMod val="65000"/>
                      </a:prstClr>
                    </a:solidFill>
                  </a:rPr>
                  <a:t>개</a:t>
                </a:r>
                <a:endParaRPr lang="ko-KR" altLang="en-US" sz="700" dirty="0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8069615" y="2671945"/>
                <a:ext cx="1261569" cy="2375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 b="1" dirty="0" err="1" smtClean="0"/>
                  <a:t>블랙티</a:t>
                </a:r>
                <a:r>
                  <a:rPr lang="ko-KR" altLang="en-US" sz="800" b="1" dirty="0" smtClean="0"/>
                  <a:t> </a:t>
                </a:r>
                <a:r>
                  <a:rPr lang="ko-KR" altLang="en-US" sz="800" b="1" dirty="0" err="1" smtClean="0"/>
                  <a:t>유스</a:t>
                </a:r>
                <a:r>
                  <a:rPr lang="ko-KR" altLang="en-US" sz="800" b="1" dirty="0" smtClean="0"/>
                  <a:t> </a:t>
                </a:r>
                <a:r>
                  <a:rPr lang="ko-KR" altLang="en-US" sz="800" b="1" dirty="0" err="1" smtClean="0"/>
                  <a:t>인핸싱</a:t>
                </a:r>
                <a:r>
                  <a:rPr lang="ko-KR" altLang="en-US" sz="800" b="1" dirty="0" smtClean="0"/>
                  <a:t> 앰플</a:t>
                </a:r>
                <a:r>
                  <a:rPr lang="en-US" altLang="ko-KR" sz="800" b="1" dirty="0" smtClean="0"/>
                  <a:t>1mL</a:t>
                </a:r>
                <a:endParaRPr lang="ko-KR" altLang="en-US" sz="800" spc="-15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8005036" y="2939454"/>
                <a:ext cx="1067619" cy="1930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700" dirty="0" smtClean="0">
                    <a:solidFill>
                      <a:prstClr val="white">
                        <a:lumMod val="65000"/>
                      </a:prstClr>
                    </a:solidFill>
                  </a:rPr>
                  <a:t>최대선택가능 수량 </a:t>
                </a:r>
                <a:r>
                  <a:rPr lang="en-US" altLang="ko-KR" sz="700" dirty="0">
                    <a:solidFill>
                      <a:prstClr val="white">
                        <a:lumMod val="65000"/>
                      </a:prstClr>
                    </a:solidFill>
                  </a:rPr>
                  <a:t>1</a:t>
                </a:r>
                <a:r>
                  <a:rPr lang="ko-KR" altLang="en-US" sz="700" dirty="0" smtClean="0">
                    <a:solidFill>
                      <a:prstClr val="white">
                        <a:lumMod val="65000"/>
                      </a:prstClr>
                    </a:solidFill>
                  </a:rPr>
                  <a:t>개</a:t>
                </a:r>
                <a:endParaRPr lang="ko-KR" altLang="en-US" sz="700" dirty="0"/>
              </a:p>
            </p:txBody>
          </p:sp>
        </p:grpSp>
        <p:grpSp>
          <p:nvGrpSpPr>
            <p:cNvPr id="136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5923" y="1025425"/>
              <a:ext cx="1255911" cy="161711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37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8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9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44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6786183" y="1361368"/>
            <a:ext cx="1301523" cy="1675842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4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0" name="직사각형 149"/>
          <p:cNvSpPr/>
          <p:nvPr/>
        </p:nvSpPr>
        <p:spPr>
          <a:xfrm>
            <a:off x="5355188" y="1371352"/>
            <a:ext cx="333399" cy="230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r>
              <a:rPr lang="en-US" altLang="ko-KR" sz="800" b="1" dirty="0" smtClean="0"/>
              <a:t>P</a:t>
            </a:r>
            <a:endParaRPr lang="ko-KR" altLang="en-US" sz="800" b="1" dirty="0"/>
          </a:p>
        </p:txBody>
      </p:sp>
      <p:sp>
        <p:nvSpPr>
          <p:cNvPr id="151" name="직사각형 150"/>
          <p:cNvSpPr/>
          <p:nvPr/>
        </p:nvSpPr>
        <p:spPr>
          <a:xfrm>
            <a:off x="6782651" y="1371352"/>
            <a:ext cx="333399" cy="230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2P</a:t>
            </a:r>
            <a:endParaRPr lang="ko-KR" altLang="en-US" sz="800" b="1" dirty="0"/>
          </a:p>
        </p:txBody>
      </p:sp>
      <p:graphicFrame>
        <p:nvGraphicFramePr>
          <p:cNvPr id="152" name="표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636670"/>
              </p:ext>
            </p:extLst>
          </p:nvPr>
        </p:nvGraphicFramePr>
        <p:xfrm>
          <a:off x="5340696" y="3608169"/>
          <a:ext cx="1321477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883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53506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graphicFrame>
        <p:nvGraphicFramePr>
          <p:cNvPr id="153" name="표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235867"/>
              </p:ext>
            </p:extLst>
          </p:nvPr>
        </p:nvGraphicFramePr>
        <p:xfrm>
          <a:off x="6787457" y="3608169"/>
          <a:ext cx="1321477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883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53506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54" name="TextBox 153"/>
          <p:cNvSpPr txBox="1"/>
          <p:nvPr/>
        </p:nvSpPr>
        <p:spPr>
          <a:xfrm>
            <a:off x="5272847" y="3874696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샘플마켓</a:t>
            </a:r>
            <a:r>
              <a:rPr lang="ko-KR" altLang="en-US" sz="900" b="1" dirty="0" smtClean="0"/>
              <a:t> 유의사항</a:t>
            </a:r>
            <a:endParaRPr lang="en-US" altLang="ko-KR" sz="900" b="1" dirty="0" smtClean="0"/>
          </a:p>
        </p:txBody>
      </p:sp>
      <p:sp>
        <p:nvSpPr>
          <p:cNvPr id="156" name="직사각형 155"/>
          <p:cNvSpPr/>
          <p:nvPr/>
        </p:nvSpPr>
        <p:spPr>
          <a:xfrm>
            <a:off x="5221406" y="4143501"/>
            <a:ext cx="300433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 err="1" smtClean="0">
                <a:solidFill>
                  <a:srgbClr val="222222"/>
                </a:solidFill>
                <a:latin typeface="+mn-ea"/>
              </a:rPr>
              <a:t>샘플마켓은</a:t>
            </a:r>
            <a:r>
              <a:rPr lang="ko-KR" altLang="en-US" sz="700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altLang="en-US" sz="700" dirty="0" err="1" smtClean="0">
                <a:solidFill>
                  <a:srgbClr val="222222"/>
                </a:solidFill>
                <a:latin typeface="+mn-ea"/>
              </a:rPr>
              <a:t>이니스프리</a:t>
            </a:r>
            <a:r>
              <a:rPr lang="ko-KR" altLang="en-US" sz="700" dirty="0" smtClean="0">
                <a:solidFill>
                  <a:srgbClr val="222222"/>
                </a:solidFill>
                <a:latin typeface="+mn-ea"/>
              </a:rPr>
              <a:t> 공식온라인몰 회원만 신청 가능하며</a:t>
            </a:r>
            <a:r>
              <a:rPr lang="en-US" altLang="ko-KR" sz="700" dirty="0" smtClean="0">
                <a:solidFill>
                  <a:srgbClr val="222222"/>
                </a:solidFill>
                <a:latin typeface="+mn-ea"/>
              </a:rPr>
              <a:t>, ID</a:t>
            </a:r>
            <a:r>
              <a:rPr lang="ko-KR" altLang="en-US" sz="700" dirty="0" smtClean="0">
                <a:solidFill>
                  <a:srgbClr val="222222"/>
                </a:solidFill>
                <a:latin typeface="+mn-ea"/>
              </a:rPr>
              <a:t>기준 신청기간 내 </a:t>
            </a:r>
            <a:r>
              <a:rPr lang="en-US" altLang="ko-KR" sz="700" dirty="0" smtClean="0">
                <a:solidFill>
                  <a:srgbClr val="222222"/>
                </a:solidFill>
                <a:latin typeface="+mn-ea"/>
              </a:rPr>
              <a:t>1</a:t>
            </a:r>
            <a:r>
              <a:rPr lang="ko-KR" altLang="en-US" sz="700" dirty="0" smtClean="0">
                <a:solidFill>
                  <a:srgbClr val="222222"/>
                </a:solidFill>
                <a:latin typeface="+mn-ea"/>
              </a:rPr>
              <a:t>회만 가능합니다</a:t>
            </a:r>
            <a:r>
              <a:rPr lang="en-US" altLang="ko-KR" sz="700" dirty="0" smtClean="0">
                <a:solidFill>
                  <a:srgbClr val="222222"/>
                </a:solidFill>
                <a:latin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 smtClean="0">
                <a:solidFill>
                  <a:srgbClr val="222222"/>
                </a:solidFill>
                <a:latin typeface="+mn-ea"/>
              </a:rPr>
              <a:t>샘플은 신청 가능한 수량 내에서 중복으로 선택 가능합니다</a:t>
            </a:r>
            <a:r>
              <a:rPr lang="en-US" altLang="ko-KR" sz="700" dirty="0" smtClean="0">
                <a:solidFill>
                  <a:srgbClr val="222222"/>
                </a:solidFill>
                <a:latin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 smtClean="0">
                <a:solidFill>
                  <a:srgbClr val="222222"/>
                </a:solidFill>
                <a:latin typeface="+mn-ea"/>
              </a:rPr>
              <a:t>샘플은 </a:t>
            </a:r>
            <a:r>
              <a:rPr lang="ko-KR" altLang="en-US" sz="700" dirty="0" err="1" smtClean="0">
                <a:solidFill>
                  <a:srgbClr val="222222"/>
                </a:solidFill>
                <a:latin typeface="+mn-ea"/>
              </a:rPr>
              <a:t>이니스프리</a:t>
            </a:r>
            <a:r>
              <a:rPr lang="ko-KR" altLang="en-US" sz="700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altLang="en-US" sz="700" dirty="0" err="1" smtClean="0">
                <a:solidFill>
                  <a:srgbClr val="222222"/>
                </a:solidFill>
                <a:latin typeface="+mn-ea"/>
              </a:rPr>
              <a:t>공식몰</a:t>
            </a:r>
            <a:r>
              <a:rPr lang="ko-KR" altLang="en-US" sz="700" dirty="0" smtClean="0">
                <a:solidFill>
                  <a:srgbClr val="222222"/>
                </a:solidFill>
                <a:latin typeface="+mn-ea"/>
              </a:rPr>
              <a:t> 회원만 </a:t>
            </a:r>
            <a:r>
              <a:rPr lang="en-US" altLang="ko-KR" sz="700" dirty="0" smtClean="0">
                <a:solidFill>
                  <a:srgbClr val="222222"/>
                </a:solidFill>
                <a:latin typeface="+mn-ea"/>
              </a:rPr>
              <a:t>APP</a:t>
            </a:r>
            <a:r>
              <a:rPr lang="ko-KR" altLang="en-US" sz="700" dirty="0" smtClean="0">
                <a:solidFill>
                  <a:srgbClr val="222222"/>
                </a:solidFill>
                <a:latin typeface="+mn-ea"/>
              </a:rPr>
              <a:t>에서 신청 가능한 서비스 입니다</a:t>
            </a:r>
            <a:r>
              <a:rPr lang="en-US" altLang="ko-KR" sz="700" dirty="0" smtClean="0">
                <a:solidFill>
                  <a:srgbClr val="222222"/>
                </a:solidFill>
                <a:latin typeface="+mn-ea"/>
              </a:rPr>
              <a:t>. </a:t>
            </a:r>
            <a:r>
              <a:rPr lang="ko-KR" altLang="en-US" sz="700" dirty="0" smtClean="0">
                <a:solidFill>
                  <a:srgbClr val="222222"/>
                </a:solidFill>
                <a:latin typeface="+mn-ea"/>
              </a:rPr>
              <a:t>신청기간 내 </a:t>
            </a:r>
            <a:r>
              <a:rPr lang="en-US" altLang="ko-KR" sz="700" dirty="0" smtClean="0">
                <a:solidFill>
                  <a:srgbClr val="222222"/>
                </a:solidFill>
                <a:latin typeface="+mn-ea"/>
              </a:rPr>
              <a:t>ID</a:t>
            </a:r>
            <a:r>
              <a:rPr lang="ko-KR" altLang="en-US" sz="700" dirty="0" smtClean="0">
                <a:solidFill>
                  <a:srgbClr val="222222"/>
                </a:solidFill>
                <a:latin typeface="+mn-ea"/>
              </a:rPr>
              <a:t>당 </a:t>
            </a:r>
            <a:r>
              <a:rPr lang="ko-KR" altLang="en-US" sz="700" dirty="0" err="1" smtClean="0">
                <a:solidFill>
                  <a:srgbClr val="222222"/>
                </a:solidFill>
                <a:latin typeface="+mn-ea"/>
              </a:rPr>
              <a:t>구매횟수에</a:t>
            </a:r>
            <a:r>
              <a:rPr lang="ko-KR" altLang="en-US" sz="700" dirty="0" smtClean="0">
                <a:solidFill>
                  <a:srgbClr val="222222"/>
                </a:solidFill>
                <a:latin typeface="+mn-ea"/>
              </a:rPr>
              <a:t> 기준에 따라 신청 가능합니다</a:t>
            </a:r>
            <a:r>
              <a:rPr lang="en-US" altLang="ko-KR" sz="700" dirty="0" smtClean="0">
                <a:solidFill>
                  <a:srgbClr val="222222"/>
                </a:solidFill>
                <a:latin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 err="1" smtClean="0">
                <a:solidFill>
                  <a:srgbClr val="222222"/>
                </a:solidFill>
                <a:latin typeface="+mn-ea"/>
              </a:rPr>
              <a:t>샘플마켓</a:t>
            </a:r>
            <a:r>
              <a:rPr lang="ko-KR" altLang="en-US" sz="700" dirty="0" smtClean="0">
                <a:solidFill>
                  <a:srgbClr val="222222"/>
                </a:solidFill>
                <a:latin typeface="+mn-ea"/>
              </a:rPr>
              <a:t> 샘플은 </a:t>
            </a:r>
            <a:r>
              <a:rPr lang="en-US" altLang="ko-KR" sz="700" dirty="0" smtClean="0">
                <a:solidFill>
                  <a:srgbClr val="222222"/>
                </a:solidFill>
                <a:latin typeface="+mn-ea"/>
              </a:rPr>
              <a:t>0</a:t>
            </a:r>
            <a:r>
              <a:rPr lang="ko-KR" altLang="en-US" sz="700" dirty="0" smtClean="0">
                <a:solidFill>
                  <a:srgbClr val="222222"/>
                </a:solidFill>
                <a:latin typeface="+mn-ea"/>
              </a:rPr>
              <a:t>원이며 단독 구매 시 </a:t>
            </a:r>
            <a:r>
              <a:rPr lang="ko-KR" altLang="en-US" sz="700" dirty="0" err="1" smtClean="0">
                <a:solidFill>
                  <a:srgbClr val="222222"/>
                </a:solidFill>
                <a:latin typeface="+mn-ea"/>
              </a:rPr>
              <a:t>배송비</a:t>
            </a:r>
            <a:r>
              <a:rPr lang="ko-KR" altLang="en-US" sz="700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en-US" altLang="ko-KR" sz="700" dirty="0" smtClean="0">
                <a:solidFill>
                  <a:srgbClr val="222222"/>
                </a:solidFill>
                <a:latin typeface="+mn-ea"/>
              </a:rPr>
              <a:t>2,500</a:t>
            </a:r>
            <a:r>
              <a:rPr lang="ko-KR" altLang="en-US" sz="700" dirty="0" smtClean="0">
                <a:solidFill>
                  <a:srgbClr val="222222"/>
                </a:solidFill>
                <a:latin typeface="+mn-ea"/>
              </a:rPr>
              <a:t>원이 별도 부과 됩니다</a:t>
            </a:r>
            <a:r>
              <a:rPr lang="en-US" altLang="ko-KR" sz="700" dirty="0" smtClean="0">
                <a:solidFill>
                  <a:srgbClr val="222222"/>
                </a:solidFill>
                <a:latin typeface="+mn-ea"/>
              </a:rPr>
              <a:t>. (</a:t>
            </a:r>
            <a:r>
              <a:rPr lang="ko-KR" altLang="en-US" sz="700" dirty="0" smtClean="0">
                <a:solidFill>
                  <a:srgbClr val="222222"/>
                </a:solidFill>
                <a:latin typeface="+mn-ea"/>
              </a:rPr>
              <a:t>보유 뷰티포인트가 </a:t>
            </a:r>
            <a:r>
              <a:rPr lang="en-US" altLang="ko-KR" sz="700" dirty="0" smtClean="0">
                <a:solidFill>
                  <a:srgbClr val="222222"/>
                </a:solidFill>
                <a:latin typeface="+mn-ea"/>
              </a:rPr>
              <a:t>2,500P </a:t>
            </a:r>
            <a:r>
              <a:rPr lang="ko-KR" altLang="en-US" sz="700" dirty="0" smtClean="0">
                <a:solidFill>
                  <a:srgbClr val="222222"/>
                </a:solidFill>
                <a:latin typeface="+mn-ea"/>
              </a:rPr>
              <a:t>이상일 경우 전액 </a:t>
            </a:r>
            <a:r>
              <a:rPr lang="ko-KR" altLang="en-US" sz="700" dirty="0" err="1" smtClean="0">
                <a:solidFill>
                  <a:srgbClr val="222222"/>
                </a:solidFill>
                <a:latin typeface="+mn-ea"/>
              </a:rPr>
              <a:t>뷰티포인트</a:t>
            </a:r>
            <a:r>
              <a:rPr lang="ko-KR" altLang="en-US" sz="700" dirty="0" smtClean="0">
                <a:solidFill>
                  <a:srgbClr val="222222"/>
                </a:solidFill>
                <a:latin typeface="+mn-ea"/>
              </a:rPr>
              <a:t> 결제 가능 </a:t>
            </a:r>
            <a:r>
              <a:rPr lang="en-US" altLang="ko-KR" sz="700" dirty="0" smtClean="0">
                <a:solidFill>
                  <a:srgbClr val="222222"/>
                </a:solidFill>
                <a:latin typeface="+mn-ea"/>
              </a:rPr>
              <a:t>/ </a:t>
            </a:r>
            <a:r>
              <a:rPr lang="ko-KR" altLang="en-US" sz="700" dirty="0" smtClean="0">
                <a:solidFill>
                  <a:srgbClr val="222222"/>
                </a:solidFill>
                <a:latin typeface="+mn-ea"/>
              </a:rPr>
              <a:t>무료배송쿠폰 사용불가</a:t>
            </a:r>
            <a:r>
              <a:rPr lang="en-US" altLang="ko-KR" sz="700" dirty="0" smtClean="0">
                <a:solidFill>
                  <a:srgbClr val="222222"/>
                </a:solidFill>
                <a:latin typeface="+mn-ea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700" dirty="0" smtClean="0">
                <a:solidFill>
                  <a:srgbClr val="222222"/>
                </a:solidFill>
                <a:latin typeface="+mn-ea"/>
              </a:rPr>
              <a:t>2</a:t>
            </a:r>
            <a:r>
              <a:rPr lang="ko-KR" altLang="en-US" sz="700" dirty="0" smtClean="0">
                <a:solidFill>
                  <a:srgbClr val="222222"/>
                </a:solidFill>
                <a:latin typeface="+mn-ea"/>
              </a:rPr>
              <a:t>만원 이상 구매 시 </a:t>
            </a:r>
            <a:r>
              <a:rPr lang="ko-KR" altLang="en-US" sz="700" dirty="0" err="1" smtClean="0">
                <a:solidFill>
                  <a:srgbClr val="222222"/>
                </a:solidFill>
                <a:latin typeface="+mn-ea"/>
              </a:rPr>
              <a:t>배송비</a:t>
            </a:r>
            <a:r>
              <a:rPr lang="ko-KR" altLang="en-US" sz="700" dirty="0" smtClean="0">
                <a:solidFill>
                  <a:srgbClr val="222222"/>
                </a:solidFill>
                <a:latin typeface="+mn-ea"/>
              </a:rPr>
              <a:t> 무료 기준에 의해 </a:t>
            </a:r>
            <a:r>
              <a:rPr lang="ko-KR" altLang="en-US" sz="700" dirty="0" err="1" smtClean="0">
                <a:solidFill>
                  <a:srgbClr val="222222"/>
                </a:solidFill>
                <a:latin typeface="+mn-ea"/>
              </a:rPr>
              <a:t>배송비</a:t>
            </a:r>
            <a:r>
              <a:rPr lang="ko-KR" altLang="en-US" sz="700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en-US" altLang="ko-KR" sz="700" dirty="0" smtClean="0">
                <a:solidFill>
                  <a:srgbClr val="222222"/>
                </a:solidFill>
                <a:latin typeface="+mn-ea"/>
              </a:rPr>
              <a:t>0</a:t>
            </a:r>
            <a:r>
              <a:rPr lang="ko-KR" altLang="en-US" sz="700" dirty="0" smtClean="0">
                <a:solidFill>
                  <a:srgbClr val="222222"/>
                </a:solidFill>
                <a:latin typeface="+mn-ea"/>
              </a:rPr>
              <a:t>원으로 샘플을 신청 하실 수 있습니다</a:t>
            </a:r>
            <a:r>
              <a:rPr lang="en-US" altLang="ko-KR" sz="700" dirty="0" smtClean="0">
                <a:solidFill>
                  <a:srgbClr val="222222"/>
                </a:solidFill>
                <a:latin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b="1" dirty="0" smtClean="0">
                <a:solidFill>
                  <a:srgbClr val="C00000"/>
                </a:solidFill>
                <a:latin typeface="+mn-ea"/>
              </a:rPr>
              <a:t>배송완료 이후 </a:t>
            </a:r>
            <a:r>
              <a:rPr lang="en-US" altLang="ko-KR" sz="700" b="1" dirty="0" smtClean="0">
                <a:solidFill>
                  <a:srgbClr val="C00000"/>
                </a:solidFill>
                <a:latin typeface="+mn-ea"/>
              </a:rPr>
              <a:t>30</a:t>
            </a:r>
            <a:r>
              <a:rPr lang="ko-KR" altLang="en-US" sz="700" b="1" dirty="0" smtClean="0">
                <a:solidFill>
                  <a:srgbClr val="C00000"/>
                </a:solidFill>
                <a:latin typeface="+mn-ea"/>
              </a:rPr>
              <a:t>일 이내에 리뷰를 작성 하실 수 있습니다</a:t>
            </a:r>
            <a:r>
              <a:rPr lang="en-US" altLang="ko-KR" sz="700" b="1" dirty="0" smtClean="0">
                <a:solidFill>
                  <a:srgbClr val="C00000"/>
                </a:solidFill>
                <a:latin typeface="+mn-ea"/>
              </a:rPr>
              <a:t>. </a:t>
            </a:r>
            <a:r>
              <a:rPr lang="ko-KR" altLang="en-US" sz="700" b="1" dirty="0" err="1" smtClean="0">
                <a:solidFill>
                  <a:srgbClr val="C00000"/>
                </a:solidFill>
                <a:latin typeface="+mn-ea"/>
              </a:rPr>
              <a:t>본품리뷰와</a:t>
            </a:r>
            <a:r>
              <a:rPr lang="ko-KR" altLang="en-US" sz="700" b="1" dirty="0" smtClean="0">
                <a:solidFill>
                  <a:srgbClr val="C00000"/>
                </a:solidFill>
                <a:latin typeface="+mn-ea"/>
              </a:rPr>
              <a:t> 달리 </a:t>
            </a:r>
            <a:r>
              <a:rPr lang="ko-KR" altLang="en-US" sz="700" b="1" dirty="0" err="1" smtClean="0">
                <a:solidFill>
                  <a:srgbClr val="C00000"/>
                </a:solidFill>
                <a:latin typeface="+mn-ea"/>
              </a:rPr>
              <a:t>샘플리뷰는</a:t>
            </a:r>
            <a:r>
              <a:rPr lang="ko-KR" altLang="en-US" sz="700" b="1" dirty="0" smtClean="0">
                <a:solidFill>
                  <a:srgbClr val="C00000"/>
                </a:solidFill>
                <a:latin typeface="+mn-ea"/>
              </a:rPr>
              <a:t> 작성하더라도 뷰티포인트가 따로 적립 되지 않습니다</a:t>
            </a:r>
            <a:r>
              <a:rPr lang="en-US" altLang="ko-KR" sz="700" b="1" dirty="0" smtClean="0">
                <a:solidFill>
                  <a:srgbClr val="C00000"/>
                </a:solidFill>
                <a:latin typeface="+mn-ea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 err="1" smtClean="0">
                <a:solidFill>
                  <a:srgbClr val="222222"/>
                </a:solidFill>
                <a:latin typeface="+mn-ea"/>
              </a:rPr>
              <a:t>샘플마켓에</a:t>
            </a:r>
            <a:r>
              <a:rPr lang="ko-KR" altLang="en-US" sz="700" dirty="0" smtClean="0">
                <a:solidFill>
                  <a:srgbClr val="222222"/>
                </a:solidFill>
                <a:latin typeface="+mn-ea"/>
              </a:rPr>
              <a:t> 진행 시 보유 </a:t>
            </a:r>
            <a:r>
              <a:rPr lang="ko-KR" altLang="en-US" sz="700" dirty="0" err="1" smtClean="0">
                <a:solidFill>
                  <a:srgbClr val="222222"/>
                </a:solidFill>
                <a:latin typeface="+mn-ea"/>
              </a:rPr>
              <a:t>샘플포인트</a:t>
            </a:r>
            <a:r>
              <a:rPr lang="ko-KR" altLang="en-US" sz="700" dirty="0" smtClean="0">
                <a:solidFill>
                  <a:srgbClr val="222222"/>
                </a:solidFill>
                <a:latin typeface="+mn-ea"/>
              </a:rPr>
              <a:t> 내에서 구매 가능하며</a:t>
            </a:r>
            <a:r>
              <a:rPr lang="en-US" altLang="ko-KR" sz="700" dirty="0" smtClean="0">
                <a:solidFill>
                  <a:srgbClr val="222222"/>
                </a:solidFill>
                <a:latin typeface="+mn-ea"/>
              </a:rPr>
              <a:t>, </a:t>
            </a:r>
            <a:r>
              <a:rPr lang="ko-KR" altLang="en-US" sz="700" dirty="0" smtClean="0">
                <a:solidFill>
                  <a:srgbClr val="222222"/>
                </a:solidFill>
                <a:latin typeface="+mn-ea"/>
              </a:rPr>
              <a:t>보유 샘플포인트를 모두 소진 하지 않아도 신청 가능합니다</a:t>
            </a:r>
            <a:r>
              <a:rPr lang="en-US" altLang="ko-KR" sz="700" dirty="0" smtClean="0">
                <a:solidFill>
                  <a:srgbClr val="222222"/>
                </a:solidFill>
                <a:latin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 smtClean="0">
                <a:solidFill>
                  <a:srgbClr val="222222"/>
                </a:solidFill>
                <a:latin typeface="+mn-ea"/>
              </a:rPr>
              <a:t>신청한 </a:t>
            </a:r>
            <a:r>
              <a:rPr lang="ko-KR" altLang="en-US" sz="700" dirty="0" err="1" smtClean="0">
                <a:solidFill>
                  <a:srgbClr val="222222"/>
                </a:solidFill>
                <a:latin typeface="+mn-ea"/>
              </a:rPr>
              <a:t>샘플내역은</a:t>
            </a:r>
            <a:r>
              <a:rPr lang="ko-KR" altLang="en-US" sz="700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en-US" altLang="ko-KR" sz="700" dirty="0" smtClean="0">
                <a:solidFill>
                  <a:srgbClr val="222222"/>
                </a:solidFill>
                <a:latin typeface="+mn-ea"/>
              </a:rPr>
              <a:t>[</a:t>
            </a:r>
            <a:r>
              <a:rPr lang="ko-KR" altLang="en-US" sz="700" dirty="0" err="1" smtClean="0">
                <a:solidFill>
                  <a:srgbClr val="222222"/>
                </a:solidFill>
                <a:latin typeface="+mn-ea"/>
              </a:rPr>
              <a:t>마이페이지</a:t>
            </a:r>
            <a:r>
              <a:rPr lang="en-US" altLang="ko-KR" sz="700" dirty="0" smtClean="0">
                <a:solidFill>
                  <a:srgbClr val="222222"/>
                </a:solidFill>
                <a:latin typeface="+mn-ea"/>
              </a:rPr>
              <a:t>&gt;</a:t>
            </a:r>
            <a:r>
              <a:rPr lang="ko-KR" altLang="en-US" sz="700" dirty="0" smtClean="0">
                <a:solidFill>
                  <a:srgbClr val="222222"/>
                </a:solidFill>
                <a:latin typeface="+mn-ea"/>
              </a:rPr>
              <a:t>주문내역</a:t>
            </a:r>
            <a:r>
              <a:rPr lang="en-US" altLang="ko-KR" sz="700" dirty="0" smtClean="0">
                <a:solidFill>
                  <a:srgbClr val="222222"/>
                </a:solidFill>
                <a:latin typeface="+mn-ea"/>
              </a:rPr>
              <a:t>] </a:t>
            </a:r>
            <a:r>
              <a:rPr lang="ko-KR" altLang="en-US" sz="700" dirty="0" smtClean="0">
                <a:solidFill>
                  <a:srgbClr val="222222"/>
                </a:solidFill>
                <a:latin typeface="+mn-ea"/>
              </a:rPr>
              <a:t>상세에서 확인 가능합니다</a:t>
            </a:r>
            <a:r>
              <a:rPr lang="en-US" altLang="ko-KR" sz="700" dirty="0" smtClean="0">
                <a:solidFill>
                  <a:srgbClr val="222222"/>
                </a:solidFill>
                <a:latin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700" dirty="0" smtClean="0">
                <a:solidFill>
                  <a:srgbClr val="222222"/>
                </a:solidFill>
                <a:latin typeface="+mn-ea"/>
              </a:rPr>
              <a:t>APP</a:t>
            </a:r>
            <a:r>
              <a:rPr lang="ko-KR" altLang="en-US" sz="700" dirty="0" smtClean="0">
                <a:solidFill>
                  <a:srgbClr val="222222"/>
                </a:solidFill>
                <a:latin typeface="+mn-ea"/>
              </a:rPr>
              <a:t>에서 담은 </a:t>
            </a:r>
            <a:r>
              <a:rPr lang="ko-KR" altLang="en-US" sz="700" dirty="0" err="1" smtClean="0">
                <a:solidFill>
                  <a:srgbClr val="222222"/>
                </a:solidFill>
                <a:latin typeface="+mn-ea"/>
              </a:rPr>
              <a:t>샘플마켓</a:t>
            </a:r>
            <a:r>
              <a:rPr lang="ko-KR" altLang="en-US" sz="700" dirty="0" smtClean="0">
                <a:solidFill>
                  <a:srgbClr val="222222"/>
                </a:solidFill>
                <a:latin typeface="+mn-ea"/>
              </a:rPr>
              <a:t> 샘플은 </a:t>
            </a:r>
            <a:r>
              <a:rPr lang="en-US" altLang="ko-KR" sz="700" dirty="0" smtClean="0">
                <a:solidFill>
                  <a:srgbClr val="222222"/>
                </a:solidFill>
                <a:latin typeface="+mn-ea"/>
              </a:rPr>
              <a:t>PC</a:t>
            </a:r>
            <a:r>
              <a:rPr lang="ko-KR" altLang="en-US" sz="700" dirty="0" smtClean="0">
                <a:solidFill>
                  <a:srgbClr val="222222"/>
                </a:solidFill>
                <a:latin typeface="+mn-ea"/>
              </a:rPr>
              <a:t>와 </a:t>
            </a:r>
            <a:r>
              <a:rPr lang="ko-KR" altLang="en-US" sz="700" dirty="0" err="1" smtClean="0">
                <a:solidFill>
                  <a:srgbClr val="222222"/>
                </a:solidFill>
                <a:latin typeface="+mn-ea"/>
              </a:rPr>
              <a:t>모바일웹</a:t>
            </a:r>
            <a:r>
              <a:rPr lang="ko-KR" altLang="en-US" sz="700" dirty="0" smtClean="0">
                <a:solidFill>
                  <a:srgbClr val="222222"/>
                </a:solidFill>
                <a:latin typeface="+mn-ea"/>
              </a:rPr>
              <a:t> 장바구니에서 </a:t>
            </a:r>
            <a:r>
              <a:rPr lang="ko-KR" altLang="en-US" sz="700" dirty="0" err="1" smtClean="0">
                <a:solidFill>
                  <a:srgbClr val="222222"/>
                </a:solidFill>
                <a:latin typeface="+mn-ea"/>
              </a:rPr>
              <a:t>수량수정</a:t>
            </a:r>
            <a:r>
              <a:rPr lang="ko-KR" altLang="en-US" sz="700" dirty="0" smtClean="0">
                <a:solidFill>
                  <a:srgbClr val="222222"/>
                </a:solidFill>
                <a:latin typeface="+mn-ea"/>
              </a:rPr>
              <a:t> 및 삭제 후 결제가 가능합니다</a:t>
            </a:r>
            <a:r>
              <a:rPr lang="en-US" altLang="ko-KR" sz="700" dirty="0" smtClean="0">
                <a:solidFill>
                  <a:srgbClr val="222222"/>
                </a:solidFill>
                <a:latin typeface="+mn-ea"/>
              </a:rPr>
              <a:t>. (</a:t>
            </a:r>
            <a:r>
              <a:rPr lang="ko-KR" altLang="en-US" sz="700" dirty="0" err="1" smtClean="0">
                <a:solidFill>
                  <a:srgbClr val="222222"/>
                </a:solidFill>
                <a:latin typeface="+mn-ea"/>
              </a:rPr>
              <a:t>샘플신청은</a:t>
            </a:r>
            <a:r>
              <a:rPr lang="ko-KR" altLang="en-US" sz="700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en-US" altLang="ko-KR" sz="700" dirty="0" smtClean="0">
                <a:solidFill>
                  <a:srgbClr val="222222"/>
                </a:solidFill>
                <a:latin typeface="+mn-ea"/>
              </a:rPr>
              <a:t>APP</a:t>
            </a:r>
            <a:r>
              <a:rPr lang="ko-KR" altLang="en-US" sz="700" dirty="0" smtClean="0">
                <a:solidFill>
                  <a:srgbClr val="222222"/>
                </a:solidFill>
                <a:latin typeface="+mn-ea"/>
              </a:rPr>
              <a:t>에서만 가능</a:t>
            </a:r>
            <a:r>
              <a:rPr lang="en-US" altLang="ko-KR" sz="700" dirty="0" smtClean="0">
                <a:solidFill>
                  <a:srgbClr val="222222"/>
                </a:solidFill>
                <a:latin typeface="+mn-ea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 smtClean="0">
                <a:solidFill>
                  <a:srgbClr val="222222"/>
                </a:solidFill>
                <a:latin typeface="+mn-ea"/>
              </a:rPr>
              <a:t>샘플마켓에서 신청한 샘플은 취소</a:t>
            </a:r>
            <a:r>
              <a:rPr lang="en-US" altLang="ko-KR" sz="700" dirty="0" smtClean="0">
                <a:solidFill>
                  <a:srgbClr val="222222"/>
                </a:solidFill>
                <a:latin typeface="+mn-ea"/>
              </a:rPr>
              <a:t>/</a:t>
            </a:r>
            <a:r>
              <a:rPr lang="ko-KR" altLang="en-US" sz="700" dirty="0" smtClean="0">
                <a:solidFill>
                  <a:srgbClr val="222222"/>
                </a:solidFill>
                <a:latin typeface="+mn-ea"/>
              </a:rPr>
              <a:t>반품</a:t>
            </a:r>
            <a:r>
              <a:rPr lang="en-US" altLang="ko-KR" sz="700" dirty="0" smtClean="0">
                <a:solidFill>
                  <a:srgbClr val="222222"/>
                </a:solidFill>
                <a:latin typeface="+mn-ea"/>
              </a:rPr>
              <a:t>/</a:t>
            </a:r>
            <a:r>
              <a:rPr lang="ko-KR" altLang="en-US" sz="700" dirty="0" smtClean="0">
                <a:solidFill>
                  <a:srgbClr val="222222"/>
                </a:solidFill>
                <a:latin typeface="+mn-ea"/>
              </a:rPr>
              <a:t>교환이 불가하며</a:t>
            </a:r>
            <a:r>
              <a:rPr lang="en-US" altLang="ko-KR" sz="700" dirty="0" smtClean="0">
                <a:solidFill>
                  <a:srgbClr val="222222"/>
                </a:solidFill>
                <a:latin typeface="+mn-ea"/>
              </a:rPr>
              <a:t>, </a:t>
            </a:r>
            <a:r>
              <a:rPr lang="ko-KR" altLang="en-US" sz="700" dirty="0" smtClean="0">
                <a:solidFill>
                  <a:srgbClr val="222222"/>
                </a:solidFill>
                <a:latin typeface="+mn-ea"/>
              </a:rPr>
              <a:t>문의사항은 </a:t>
            </a:r>
            <a:r>
              <a:rPr lang="en-US" altLang="ko-KR" sz="700" dirty="0" smtClean="0">
                <a:solidFill>
                  <a:srgbClr val="222222"/>
                </a:solidFill>
                <a:latin typeface="+mn-ea"/>
              </a:rPr>
              <a:t>[</a:t>
            </a:r>
            <a:r>
              <a:rPr lang="ko-KR" altLang="en-US" sz="700" dirty="0" err="1" smtClean="0">
                <a:solidFill>
                  <a:srgbClr val="222222"/>
                </a:solidFill>
                <a:latin typeface="+mn-ea"/>
              </a:rPr>
              <a:t>마이페이지</a:t>
            </a:r>
            <a:r>
              <a:rPr lang="en-US" altLang="ko-KR" sz="700" dirty="0" smtClean="0">
                <a:solidFill>
                  <a:srgbClr val="222222"/>
                </a:solidFill>
                <a:latin typeface="+mn-ea"/>
              </a:rPr>
              <a:t>&gt;1:1</a:t>
            </a:r>
            <a:r>
              <a:rPr lang="ko-KR" altLang="en-US" sz="700" dirty="0" smtClean="0">
                <a:solidFill>
                  <a:srgbClr val="222222"/>
                </a:solidFill>
                <a:latin typeface="+mn-ea"/>
              </a:rPr>
              <a:t>문의 또는 고객센터 </a:t>
            </a:r>
            <a:r>
              <a:rPr lang="en-US" altLang="ko-KR" sz="700" dirty="0" smtClean="0">
                <a:solidFill>
                  <a:srgbClr val="222222"/>
                </a:solidFill>
                <a:latin typeface="+mn-ea"/>
              </a:rPr>
              <a:t>080-380-0114]</a:t>
            </a:r>
            <a:r>
              <a:rPr lang="ko-KR" altLang="en-US" sz="700" dirty="0" smtClean="0">
                <a:solidFill>
                  <a:srgbClr val="222222"/>
                </a:solidFill>
                <a:latin typeface="+mn-ea"/>
              </a:rPr>
              <a:t>로 문의 </a:t>
            </a:r>
            <a:r>
              <a:rPr lang="ko-KR" altLang="en-US" sz="700" dirty="0" err="1" smtClean="0">
                <a:solidFill>
                  <a:srgbClr val="222222"/>
                </a:solidFill>
                <a:latin typeface="+mn-ea"/>
              </a:rPr>
              <a:t>주시기바랍니다</a:t>
            </a:r>
            <a:r>
              <a:rPr lang="en-US" altLang="ko-KR" sz="700" dirty="0" smtClean="0">
                <a:solidFill>
                  <a:srgbClr val="222222"/>
                </a:solidFill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pic>
        <p:nvPicPr>
          <p:cNvPr id="159" name="그림 1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837" y="699343"/>
            <a:ext cx="622595" cy="243314"/>
          </a:xfrm>
          <a:prstGeom prst="rect">
            <a:avLst/>
          </a:prstGeom>
        </p:spPr>
      </p:pic>
      <p:sp>
        <p:nvSpPr>
          <p:cNvPr id="165" name="TextBox 164"/>
          <p:cNvSpPr txBox="1"/>
          <p:nvPr/>
        </p:nvSpPr>
        <p:spPr>
          <a:xfrm>
            <a:off x="840468" y="71032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latin typeface="+mn-ea"/>
                <a:cs typeface="Pretendard Light" panose="02000403000000020004" pitchFamily="50" charset="-127"/>
              </a:rPr>
              <a:t>샘플마켓</a:t>
            </a:r>
            <a:endParaRPr lang="ko-KR" altLang="en-US" sz="800" dirty="0">
              <a:latin typeface="+mn-ea"/>
              <a:cs typeface="Pretendard Light" panose="02000403000000020004" pitchFamily="50" charset="-127"/>
            </a:endParaRPr>
          </a:p>
        </p:txBody>
      </p:sp>
      <p:pic>
        <p:nvPicPr>
          <p:cNvPr id="166" name="그림 1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782" y="710464"/>
            <a:ext cx="161925" cy="171450"/>
          </a:xfrm>
          <a:prstGeom prst="rect">
            <a:avLst/>
          </a:prstGeom>
        </p:spPr>
      </p:pic>
      <p:cxnSp>
        <p:nvCxnSpPr>
          <p:cNvPr id="167" name="직선 연결선 166"/>
          <p:cNvCxnSpPr/>
          <p:nvPr/>
        </p:nvCxnSpPr>
        <p:spPr>
          <a:xfrm>
            <a:off x="782203" y="967528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923440" y="1038056"/>
            <a:ext cx="2731887" cy="2639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보유샘플포인트 </a:t>
            </a:r>
            <a:r>
              <a:rPr lang="en-US" altLang="ko-KR" sz="800" dirty="0" smtClean="0"/>
              <a:t>10   |   </a:t>
            </a:r>
            <a:r>
              <a:rPr lang="ko-KR" altLang="en-US" sz="800" dirty="0" smtClean="0"/>
              <a:t>차감샘플포인트 </a:t>
            </a:r>
            <a:r>
              <a:rPr lang="en-US" altLang="ko-KR" sz="800" dirty="0" smtClean="0"/>
              <a:t>05</a:t>
            </a:r>
            <a:endParaRPr lang="ko-KR" altLang="en-US" sz="800" dirty="0"/>
          </a:p>
        </p:txBody>
      </p:sp>
      <p:grpSp>
        <p:nvGrpSpPr>
          <p:cNvPr id="170" name="그룹 169"/>
          <p:cNvGrpSpPr/>
          <p:nvPr/>
        </p:nvGrpSpPr>
        <p:grpSpPr>
          <a:xfrm>
            <a:off x="885275" y="1455753"/>
            <a:ext cx="2788023" cy="2211332"/>
            <a:chOff x="6738510" y="1025425"/>
            <a:chExt cx="2690316" cy="2133836"/>
          </a:xfrm>
        </p:grpSpPr>
        <p:grpSp>
          <p:nvGrpSpPr>
            <p:cNvPr id="171" name="그룹 170"/>
            <p:cNvGrpSpPr/>
            <p:nvPr/>
          </p:nvGrpSpPr>
          <p:grpSpPr>
            <a:xfrm>
              <a:off x="6738510" y="2698708"/>
              <a:ext cx="2690316" cy="460553"/>
              <a:chOff x="6640868" y="2671945"/>
              <a:chExt cx="2690316" cy="460553"/>
            </a:xfrm>
          </p:grpSpPr>
          <p:sp>
            <p:nvSpPr>
              <p:cNvPr id="183" name="TextBox 182"/>
              <p:cNvSpPr txBox="1"/>
              <p:nvPr/>
            </p:nvSpPr>
            <p:spPr>
              <a:xfrm>
                <a:off x="6705447" y="2671945"/>
                <a:ext cx="1261569" cy="2375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 b="1" dirty="0" err="1" smtClean="0"/>
                  <a:t>그린티</a:t>
                </a:r>
                <a:r>
                  <a:rPr lang="ko-KR" altLang="en-US" sz="800" b="1" dirty="0" smtClean="0"/>
                  <a:t> </a:t>
                </a:r>
                <a:r>
                  <a:rPr lang="ko-KR" altLang="en-US" sz="800" b="1" dirty="0" err="1" smtClean="0"/>
                  <a:t>씨드</a:t>
                </a:r>
                <a:r>
                  <a:rPr lang="ko-KR" altLang="en-US" sz="800" b="1" dirty="0" smtClean="0"/>
                  <a:t> </a:t>
                </a:r>
                <a:r>
                  <a:rPr lang="ko-KR" altLang="en-US" sz="800" b="1" dirty="0" err="1" smtClean="0"/>
                  <a:t>히알루론산</a:t>
                </a:r>
                <a:r>
                  <a:rPr lang="ko-KR" altLang="en-US" sz="800" b="1" dirty="0" smtClean="0"/>
                  <a:t> 크림 </a:t>
                </a:r>
                <a:r>
                  <a:rPr lang="en-US" altLang="ko-KR" sz="800" b="1" dirty="0" smtClean="0"/>
                  <a:t>1mL</a:t>
                </a:r>
                <a:endParaRPr lang="ko-KR" altLang="en-US" sz="800" spc="-15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4" name="직사각형 183"/>
              <p:cNvSpPr/>
              <p:nvPr/>
            </p:nvSpPr>
            <p:spPr>
              <a:xfrm>
                <a:off x="6640868" y="2939454"/>
                <a:ext cx="1067619" cy="1930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700" dirty="0" smtClean="0">
                    <a:solidFill>
                      <a:prstClr val="white">
                        <a:lumMod val="65000"/>
                      </a:prstClr>
                    </a:solidFill>
                  </a:rPr>
                  <a:t>최대선택가능 수량 </a:t>
                </a:r>
                <a:r>
                  <a:rPr lang="en-US" altLang="ko-KR" sz="700" dirty="0" smtClean="0">
                    <a:solidFill>
                      <a:prstClr val="white">
                        <a:lumMod val="65000"/>
                      </a:prstClr>
                    </a:solidFill>
                  </a:rPr>
                  <a:t>2</a:t>
                </a:r>
                <a:r>
                  <a:rPr lang="ko-KR" altLang="en-US" sz="700" dirty="0" smtClean="0">
                    <a:solidFill>
                      <a:prstClr val="white">
                        <a:lumMod val="65000"/>
                      </a:prstClr>
                    </a:solidFill>
                  </a:rPr>
                  <a:t>개</a:t>
                </a:r>
                <a:endParaRPr lang="ko-KR" altLang="en-US" sz="700" dirty="0"/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8069615" y="2671945"/>
                <a:ext cx="1261569" cy="2375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 b="1" dirty="0" err="1" smtClean="0"/>
                  <a:t>블랙티</a:t>
                </a:r>
                <a:r>
                  <a:rPr lang="ko-KR" altLang="en-US" sz="800" b="1" dirty="0" smtClean="0"/>
                  <a:t> </a:t>
                </a:r>
                <a:r>
                  <a:rPr lang="ko-KR" altLang="en-US" sz="800" b="1" dirty="0" err="1" smtClean="0"/>
                  <a:t>유스</a:t>
                </a:r>
                <a:r>
                  <a:rPr lang="ko-KR" altLang="en-US" sz="800" b="1" dirty="0" smtClean="0"/>
                  <a:t> </a:t>
                </a:r>
                <a:r>
                  <a:rPr lang="ko-KR" altLang="en-US" sz="800" b="1" dirty="0" err="1" smtClean="0"/>
                  <a:t>인핸싱</a:t>
                </a:r>
                <a:r>
                  <a:rPr lang="ko-KR" altLang="en-US" sz="800" b="1" dirty="0" smtClean="0"/>
                  <a:t> 앰플</a:t>
                </a:r>
                <a:r>
                  <a:rPr lang="en-US" altLang="ko-KR" sz="800" b="1" dirty="0" smtClean="0"/>
                  <a:t>1mL</a:t>
                </a:r>
                <a:endParaRPr lang="ko-KR" altLang="en-US" sz="800" spc="-15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>
                <a:off x="8005036" y="2939454"/>
                <a:ext cx="1067619" cy="1930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700" dirty="0" smtClean="0">
                    <a:solidFill>
                      <a:prstClr val="white">
                        <a:lumMod val="65000"/>
                      </a:prstClr>
                    </a:solidFill>
                  </a:rPr>
                  <a:t>최대선택가능 수량 </a:t>
                </a:r>
                <a:r>
                  <a:rPr lang="en-US" altLang="ko-KR" sz="700" dirty="0">
                    <a:solidFill>
                      <a:prstClr val="white">
                        <a:lumMod val="65000"/>
                      </a:prstClr>
                    </a:solidFill>
                  </a:rPr>
                  <a:t>1</a:t>
                </a:r>
                <a:r>
                  <a:rPr lang="ko-KR" altLang="en-US" sz="700" dirty="0" smtClean="0">
                    <a:solidFill>
                      <a:prstClr val="white">
                        <a:lumMod val="65000"/>
                      </a:prstClr>
                    </a:solidFill>
                  </a:rPr>
                  <a:t>개</a:t>
                </a:r>
                <a:endParaRPr lang="ko-KR" altLang="en-US" sz="700" dirty="0"/>
              </a:p>
            </p:txBody>
          </p:sp>
        </p:grpSp>
        <p:grpSp>
          <p:nvGrpSpPr>
            <p:cNvPr id="172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5923" y="1025425"/>
              <a:ext cx="1255911" cy="161711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73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4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2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87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2371775" y="1455753"/>
            <a:ext cx="1301523" cy="1675842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8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9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0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93" name="직사각형 192"/>
          <p:cNvSpPr/>
          <p:nvPr/>
        </p:nvSpPr>
        <p:spPr>
          <a:xfrm>
            <a:off x="940780" y="1465737"/>
            <a:ext cx="333399" cy="230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r>
              <a:rPr lang="en-US" altLang="ko-KR" sz="800" b="1" dirty="0" smtClean="0"/>
              <a:t>P</a:t>
            </a:r>
            <a:endParaRPr lang="ko-KR" altLang="en-US" sz="800" b="1" dirty="0"/>
          </a:p>
        </p:txBody>
      </p:sp>
      <p:sp>
        <p:nvSpPr>
          <p:cNvPr id="194" name="직사각형 193"/>
          <p:cNvSpPr/>
          <p:nvPr/>
        </p:nvSpPr>
        <p:spPr>
          <a:xfrm>
            <a:off x="2368243" y="1465737"/>
            <a:ext cx="333399" cy="230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2P</a:t>
            </a:r>
            <a:endParaRPr lang="ko-KR" altLang="en-US" sz="800" b="1" dirty="0"/>
          </a:p>
        </p:txBody>
      </p:sp>
      <p:graphicFrame>
        <p:nvGraphicFramePr>
          <p:cNvPr id="195" name="표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447007"/>
              </p:ext>
            </p:extLst>
          </p:nvPr>
        </p:nvGraphicFramePr>
        <p:xfrm>
          <a:off x="926288" y="3702554"/>
          <a:ext cx="1321477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883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53506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graphicFrame>
        <p:nvGraphicFramePr>
          <p:cNvPr id="196" name="표 1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748661"/>
              </p:ext>
            </p:extLst>
          </p:nvPr>
        </p:nvGraphicFramePr>
        <p:xfrm>
          <a:off x="2358981" y="3702554"/>
          <a:ext cx="1321477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883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53506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98" name="직사각형 197"/>
          <p:cNvSpPr/>
          <p:nvPr/>
        </p:nvSpPr>
        <p:spPr>
          <a:xfrm>
            <a:off x="2365911" y="1465737"/>
            <a:ext cx="1305302" cy="1665858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1" dirty="0"/>
          </a:p>
        </p:txBody>
      </p:sp>
      <p:pic>
        <p:nvPicPr>
          <p:cNvPr id="199" name="그림 1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042" y="1832819"/>
            <a:ext cx="907490" cy="913773"/>
          </a:xfrm>
          <a:prstGeom prst="rect">
            <a:avLst/>
          </a:prstGeom>
        </p:spPr>
      </p:pic>
      <p:grpSp>
        <p:nvGrpSpPr>
          <p:cNvPr id="200" name="그룹 199"/>
          <p:cNvGrpSpPr/>
          <p:nvPr/>
        </p:nvGrpSpPr>
        <p:grpSpPr>
          <a:xfrm>
            <a:off x="888275" y="4005064"/>
            <a:ext cx="2788023" cy="2211332"/>
            <a:chOff x="6738510" y="1025425"/>
            <a:chExt cx="2690316" cy="2133836"/>
          </a:xfrm>
        </p:grpSpPr>
        <p:grpSp>
          <p:nvGrpSpPr>
            <p:cNvPr id="201" name="그룹 200"/>
            <p:cNvGrpSpPr/>
            <p:nvPr/>
          </p:nvGrpSpPr>
          <p:grpSpPr>
            <a:xfrm>
              <a:off x="6738510" y="2698708"/>
              <a:ext cx="2690316" cy="460553"/>
              <a:chOff x="6640868" y="2671945"/>
              <a:chExt cx="2690316" cy="460553"/>
            </a:xfrm>
          </p:grpSpPr>
          <p:sp>
            <p:nvSpPr>
              <p:cNvPr id="206" name="TextBox 205"/>
              <p:cNvSpPr txBox="1"/>
              <p:nvPr/>
            </p:nvSpPr>
            <p:spPr>
              <a:xfrm>
                <a:off x="6705447" y="2671945"/>
                <a:ext cx="1261569" cy="2375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 b="1" dirty="0" err="1" smtClean="0"/>
                  <a:t>그린티</a:t>
                </a:r>
                <a:r>
                  <a:rPr lang="ko-KR" altLang="en-US" sz="800" b="1" dirty="0" smtClean="0"/>
                  <a:t> </a:t>
                </a:r>
                <a:r>
                  <a:rPr lang="ko-KR" altLang="en-US" sz="800" b="1" dirty="0" err="1" smtClean="0"/>
                  <a:t>씨드</a:t>
                </a:r>
                <a:r>
                  <a:rPr lang="ko-KR" altLang="en-US" sz="800" b="1" dirty="0" smtClean="0"/>
                  <a:t> </a:t>
                </a:r>
                <a:r>
                  <a:rPr lang="ko-KR" altLang="en-US" sz="800" b="1" dirty="0" err="1" smtClean="0"/>
                  <a:t>히알루론산</a:t>
                </a:r>
                <a:r>
                  <a:rPr lang="ko-KR" altLang="en-US" sz="800" b="1" dirty="0" smtClean="0"/>
                  <a:t> 크림 </a:t>
                </a:r>
                <a:r>
                  <a:rPr lang="en-US" altLang="ko-KR" sz="800" b="1" dirty="0" smtClean="0"/>
                  <a:t>1mL</a:t>
                </a:r>
                <a:endParaRPr lang="ko-KR" altLang="en-US" sz="800" spc="-15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>
                <a:off x="6640868" y="2939454"/>
                <a:ext cx="1067619" cy="1930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700" dirty="0" smtClean="0">
                    <a:solidFill>
                      <a:prstClr val="white">
                        <a:lumMod val="65000"/>
                      </a:prstClr>
                    </a:solidFill>
                  </a:rPr>
                  <a:t>최대선택가능 수량 </a:t>
                </a:r>
                <a:r>
                  <a:rPr lang="en-US" altLang="ko-KR" sz="700" dirty="0" smtClean="0">
                    <a:solidFill>
                      <a:prstClr val="white">
                        <a:lumMod val="65000"/>
                      </a:prstClr>
                    </a:solidFill>
                  </a:rPr>
                  <a:t>2</a:t>
                </a:r>
                <a:r>
                  <a:rPr lang="ko-KR" altLang="en-US" sz="700" dirty="0" smtClean="0">
                    <a:solidFill>
                      <a:prstClr val="white">
                        <a:lumMod val="65000"/>
                      </a:prstClr>
                    </a:solidFill>
                  </a:rPr>
                  <a:t>개</a:t>
                </a:r>
                <a:endParaRPr lang="ko-KR" altLang="en-US" sz="700" dirty="0"/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8069615" y="2671945"/>
                <a:ext cx="1261569" cy="2375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 b="1" dirty="0" err="1" smtClean="0"/>
                  <a:t>블랙티</a:t>
                </a:r>
                <a:r>
                  <a:rPr lang="ko-KR" altLang="en-US" sz="800" b="1" dirty="0" smtClean="0"/>
                  <a:t> </a:t>
                </a:r>
                <a:r>
                  <a:rPr lang="ko-KR" altLang="en-US" sz="800" b="1" dirty="0" err="1" smtClean="0"/>
                  <a:t>유스</a:t>
                </a:r>
                <a:r>
                  <a:rPr lang="ko-KR" altLang="en-US" sz="800" b="1" dirty="0" smtClean="0"/>
                  <a:t> </a:t>
                </a:r>
                <a:r>
                  <a:rPr lang="ko-KR" altLang="en-US" sz="800" b="1" dirty="0" err="1" smtClean="0"/>
                  <a:t>인핸싱</a:t>
                </a:r>
                <a:r>
                  <a:rPr lang="ko-KR" altLang="en-US" sz="800" b="1" dirty="0" smtClean="0"/>
                  <a:t> 앰플</a:t>
                </a:r>
                <a:r>
                  <a:rPr lang="en-US" altLang="ko-KR" sz="800" b="1" dirty="0" smtClean="0"/>
                  <a:t>1mL</a:t>
                </a:r>
                <a:endParaRPr lang="ko-KR" altLang="en-US" sz="800" spc="-15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9" name="직사각형 208"/>
              <p:cNvSpPr/>
              <p:nvPr/>
            </p:nvSpPr>
            <p:spPr>
              <a:xfrm>
                <a:off x="8005036" y="2939454"/>
                <a:ext cx="1067619" cy="1930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700" dirty="0" smtClean="0">
                    <a:solidFill>
                      <a:prstClr val="white">
                        <a:lumMod val="65000"/>
                      </a:prstClr>
                    </a:solidFill>
                  </a:rPr>
                  <a:t>최대선택가능 수량 </a:t>
                </a:r>
                <a:r>
                  <a:rPr lang="en-US" altLang="ko-KR" sz="700" dirty="0">
                    <a:solidFill>
                      <a:prstClr val="white">
                        <a:lumMod val="65000"/>
                      </a:prstClr>
                    </a:solidFill>
                  </a:rPr>
                  <a:t>1</a:t>
                </a:r>
                <a:r>
                  <a:rPr lang="ko-KR" altLang="en-US" sz="700" dirty="0" smtClean="0">
                    <a:solidFill>
                      <a:prstClr val="white">
                        <a:lumMod val="65000"/>
                      </a:prstClr>
                    </a:solidFill>
                  </a:rPr>
                  <a:t>개</a:t>
                </a:r>
                <a:endParaRPr lang="ko-KR" altLang="en-US" sz="700" dirty="0"/>
              </a:p>
            </p:txBody>
          </p:sp>
        </p:grpSp>
        <p:grpSp>
          <p:nvGrpSpPr>
            <p:cNvPr id="202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5923" y="1025425"/>
              <a:ext cx="1255911" cy="161711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03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4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5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10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2374775" y="4005064"/>
            <a:ext cx="1301523" cy="1675842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11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2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3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16" name="직사각형 215"/>
          <p:cNvSpPr/>
          <p:nvPr/>
        </p:nvSpPr>
        <p:spPr>
          <a:xfrm>
            <a:off x="943780" y="4015048"/>
            <a:ext cx="333399" cy="230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r>
              <a:rPr lang="en-US" altLang="ko-KR" sz="800" b="1" dirty="0" smtClean="0"/>
              <a:t>P</a:t>
            </a:r>
            <a:endParaRPr lang="ko-KR" altLang="en-US" sz="800" b="1" dirty="0"/>
          </a:p>
        </p:txBody>
      </p:sp>
      <p:sp>
        <p:nvSpPr>
          <p:cNvPr id="217" name="직사각형 216"/>
          <p:cNvSpPr/>
          <p:nvPr/>
        </p:nvSpPr>
        <p:spPr>
          <a:xfrm>
            <a:off x="2371243" y="4015048"/>
            <a:ext cx="333399" cy="230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2P</a:t>
            </a:r>
            <a:endParaRPr lang="ko-KR" altLang="en-US" sz="800" b="1" dirty="0"/>
          </a:p>
        </p:txBody>
      </p:sp>
      <p:graphicFrame>
        <p:nvGraphicFramePr>
          <p:cNvPr id="218" name="표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157351"/>
              </p:ext>
            </p:extLst>
          </p:nvPr>
        </p:nvGraphicFramePr>
        <p:xfrm>
          <a:off x="929288" y="6251865"/>
          <a:ext cx="1321477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883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53506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graphicFrame>
        <p:nvGraphicFramePr>
          <p:cNvPr id="219" name="표 2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262132"/>
              </p:ext>
            </p:extLst>
          </p:nvPr>
        </p:nvGraphicFramePr>
        <p:xfrm>
          <a:off x="2376049" y="6251865"/>
          <a:ext cx="1321477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883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53506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22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77" y="58994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1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93739" y="6472665"/>
            <a:ext cx="3010495" cy="167263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옆에 이어서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8550344" y="4424458"/>
            <a:ext cx="1973075" cy="11048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3" name="직사각형 222"/>
          <p:cNvSpPr/>
          <p:nvPr/>
        </p:nvSpPr>
        <p:spPr>
          <a:xfrm>
            <a:off x="9145030" y="5100628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확인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8702268" y="4621989"/>
            <a:ext cx="16771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222222"/>
                </a:solidFill>
                <a:latin typeface="+mn-ea"/>
              </a:rPr>
              <a:t>해당 샘플은 최대 </a:t>
            </a:r>
            <a:r>
              <a:rPr lang="en-US" altLang="ko-KR" sz="800" dirty="0" smtClean="0">
                <a:solidFill>
                  <a:srgbClr val="222222"/>
                </a:solidFill>
                <a:latin typeface="+mn-ea"/>
              </a:rPr>
              <a:t>{9}</a:t>
            </a:r>
            <a:r>
              <a:rPr lang="ko-KR" altLang="en-US" sz="800" dirty="0" err="1" smtClean="0">
                <a:solidFill>
                  <a:srgbClr val="222222"/>
                </a:solidFill>
                <a:latin typeface="+mn-ea"/>
              </a:rPr>
              <a:t>개까지만</a:t>
            </a:r>
            <a:endParaRPr lang="en-US" altLang="ko-KR" sz="800" dirty="0" smtClean="0">
              <a:solidFill>
                <a:srgbClr val="222222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rgbClr val="222222"/>
                </a:solidFill>
                <a:latin typeface="+mn-ea"/>
              </a:rPr>
              <a:t>신청 가능합니다</a:t>
            </a:r>
            <a:r>
              <a:rPr lang="en-US" altLang="ko-KR" sz="800" dirty="0" smtClean="0">
                <a:solidFill>
                  <a:srgbClr val="222222"/>
                </a:solidFill>
                <a:latin typeface="+mn-ea"/>
              </a:rPr>
              <a:t>.</a:t>
            </a:r>
            <a:endParaRPr lang="ko-KR" altLang="en-US" sz="800" dirty="0">
              <a:latin typeface="+mn-ea"/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793739" y="680823"/>
            <a:ext cx="3002826" cy="68578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/>
          <p:cNvSpPr/>
          <p:nvPr/>
        </p:nvSpPr>
        <p:spPr>
          <a:xfrm>
            <a:off x="1316180" y="4569826"/>
            <a:ext cx="537982" cy="537982"/>
          </a:xfrm>
          <a:prstGeom prst="ellipse">
            <a:avLst/>
          </a:prstGeom>
          <a:solidFill>
            <a:srgbClr val="29BC70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>
                <a:solidFill>
                  <a:schemeClr val="bg1"/>
                </a:solidFill>
                <a:ea typeface="맑은 고딕"/>
              </a:rPr>
              <a:t>√</a:t>
            </a:r>
            <a:endParaRPr lang="en-US" altLang="ko-KR" b="1" kern="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793739" y="1407965"/>
            <a:ext cx="3002826" cy="5064699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77" y="136518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695" y="140698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3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179" y="218170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3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932" y="313159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4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932" y="346561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4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863" y="372297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4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042" y="248090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4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337" y="477841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6-7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9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8420" y="431645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22" name="직사각형 321"/>
          <p:cNvSpPr/>
          <p:nvPr/>
        </p:nvSpPr>
        <p:spPr>
          <a:xfrm>
            <a:off x="8550344" y="5804123"/>
            <a:ext cx="1973075" cy="11048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3" name="직사각형 322"/>
          <p:cNvSpPr/>
          <p:nvPr/>
        </p:nvSpPr>
        <p:spPr>
          <a:xfrm>
            <a:off x="9145030" y="6480293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확인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24" name="직사각형 323"/>
          <p:cNvSpPr/>
          <p:nvPr/>
        </p:nvSpPr>
        <p:spPr>
          <a:xfrm>
            <a:off x="8738510" y="6089846"/>
            <a:ext cx="167713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222222"/>
                </a:solidFill>
                <a:latin typeface="+mn-ea"/>
              </a:rPr>
              <a:t>보유 샘플포인트가 부족합니다</a:t>
            </a:r>
            <a:r>
              <a:rPr lang="en-US" altLang="ko-KR" sz="800" dirty="0" smtClean="0">
                <a:solidFill>
                  <a:srgbClr val="222222"/>
                </a:solidFill>
                <a:latin typeface="+mn-ea"/>
              </a:rPr>
              <a:t>.</a:t>
            </a:r>
            <a:endParaRPr lang="ko-KR" altLang="en-US" sz="800" dirty="0">
              <a:latin typeface="+mn-ea"/>
            </a:endParaRPr>
          </a:p>
        </p:txBody>
      </p:sp>
      <p:sp>
        <p:nvSpPr>
          <p:cNvPr id="32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8420" y="569612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2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863" y="624442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2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980" y="387391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28" name="직사각형 327"/>
          <p:cNvSpPr/>
          <p:nvPr/>
        </p:nvSpPr>
        <p:spPr>
          <a:xfrm>
            <a:off x="5207833" y="3878810"/>
            <a:ext cx="3002826" cy="2511459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부제목 2"/>
          <p:cNvSpPr>
            <a:spLocks noGrp="1"/>
          </p:cNvSpPr>
          <p:nvPr>
            <p:ph type="subTitle" idx="1"/>
          </p:nvPr>
        </p:nvSpPr>
        <p:spPr>
          <a:xfrm>
            <a:off x="777382" y="53333"/>
            <a:ext cx="2582314" cy="210759"/>
          </a:xfrm>
        </p:spPr>
        <p:txBody>
          <a:bodyPr/>
          <a:lstStyle/>
          <a:p>
            <a:r>
              <a:rPr lang="en-US" altLang="ko-KR" dirty="0"/>
              <a:t> IN_MO_APP_01_06_01</a:t>
            </a:r>
            <a:endParaRPr lang="ko-KR" altLang="en-US" dirty="0"/>
          </a:p>
        </p:txBody>
      </p:sp>
      <p:sp>
        <p:nvSpPr>
          <p:cNvPr id="100" name="부제목 2"/>
          <p:cNvSpPr txBox="1">
            <a:spLocks/>
          </p:cNvSpPr>
          <p:nvPr/>
        </p:nvSpPr>
        <p:spPr>
          <a:xfrm>
            <a:off x="777382" y="259892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 APP_GNB_</a:t>
            </a:r>
            <a:r>
              <a:rPr lang="ko-KR" altLang="en-US" dirty="0" err="1" smtClean="0"/>
              <a:t>샘플마켓</a:t>
            </a:r>
            <a:endParaRPr lang="ko-KR" altLang="en-US" dirty="0"/>
          </a:p>
        </p:txBody>
      </p:sp>
      <p:sp>
        <p:nvSpPr>
          <p:cNvPr id="101" name="부제목 2"/>
          <p:cNvSpPr txBox="1">
            <a:spLocks/>
          </p:cNvSpPr>
          <p:nvPr/>
        </p:nvSpPr>
        <p:spPr>
          <a:xfrm>
            <a:off x="4150726" y="259892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 PAGE</a:t>
            </a:r>
            <a:endParaRPr lang="ko-KR" altLang="en-US" dirty="0"/>
          </a:p>
        </p:txBody>
      </p:sp>
      <p:sp>
        <p:nvSpPr>
          <p:cNvPr id="102" name="제목 1"/>
          <p:cNvSpPr>
            <a:spLocks noGrp="1"/>
          </p:cNvSpPr>
          <p:nvPr>
            <p:ph type="ctrTitle"/>
          </p:nvPr>
        </p:nvSpPr>
        <p:spPr>
          <a:xfrm>
            <a:off x="4156797" y="53602"/>
            <a:ext cx="4780685" cy="213090"/>
          </a:xfrm>
        </p:spPr>
        <p:txBody>
          <a:bodyPr/>
          <a:lstStyle/>
          <a:p>
            <a:r>
              <a:rPr lang="en-US" altLang="ko-KR" dirty="0" smtClean="0"/>
              <a:t>FO_</a:t>
            </a:r>
            <a:r>
              <a:rPr lang="ko-KR" altLang="en-US" dirty="0" err="1" smtClean="0"/>
              <a:t>샘플마켓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550344" y="4221088"/>
            <a:ext cx="12041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IN_MO_APP_01_06_05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8550344" y="5587108"/>
            <a:ext cx="12041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IN_MO_APP_01_06_0</a:t>
            </a:r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42919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IN_MO_APP_01_06_0</a:t>
            </a:r>
            <a:r>
              <a:rPr lang="en-US" altLang="ko-KR" dirty="0"/>
              <a:t>7</a:t>
            </a:r>
            <a:endParaRPr lang="ko-KR" altLang="en-US" dirty="0"/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726647"/>
              </p:ext>
            </p:extLst>
          </p:nvPr>
        </p:nvGraphicFramePr>
        <p:xfrm>
          <a:off x="9000565" y="44450"/>
          <a:ext cx="3152540" cy="139381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샘플마켓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신청 완료 한 회원이 화면 진입 시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링크 선택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주문내역 화면으로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159415"/>
                  </a:ext>
                </a:extLst>
              </a:tr>
            </a:tbl>
          </a:graphicData>
        </a:graphic>
      </p:graphicFrame>
      <p:pic>
        <p:nvPicPr>
          <p:cNvPr id="84" name="그림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58" y="818051"/>
            <a:ext cx="839235" cy="136620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790" y="764704"/>
            <a:ext cx="622595" cy="243314"/>
          </a:xfrm>
          <a:prstGeom prst="rect">
            <a:avLst/>
          </a:prstGeom>
        </p:spPr>
      </p:pic>
      <p:cxnSp>
        <p:nvCxnSpPr>
          <p:cNvPr id="160" name="직선 연결선 159"/>
          <p:cNvCxnSpPr/>
          <p:nvPr/>
        </p:nvCxnSpPr>
        <p:spPr>
          <a:xfrm>
            <a:off x="800674" y="1260782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 flipV="1">
            <a:off x="2739222" y="1261875"/>
            <a:ext cx="451364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808480" y="1027127"/>
            <a:ext cx="3006556" cy="214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이벤트   특가   랭킹</a:t>
            </a:r>
            <a:r>
              <a:rPr lang="ko-KR" altLang="en-US" sz="800" b="1" dirty="0" smtClean="0">
                <a:latin typeface="+mn-ea"/>
                <a:cs typeface="Pretendard Light" panose="02000403000000020004" pitchFamily="50" charset="-127"/>
              </a:rPr>
              <a:t> </a:t>
            </a:r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  쿠폰존   에디터   </a:t>
            </a:r>
            <a:r>
              <a:rPr lang="ko-KR" altLang="en-US" sz="800" b="1" dirty="0" err="1" smtClean="0">
                <a:latin typeface="+mn-ea"/>
                <a:cs typeface="Pretendard Light" panose="02000403000000020004" pitchFamily="50" charset="-127"/>
              </a:rPr>
              <a:t>샘플마켓</a:t>
            </a:r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    </a:t>
            </a:r>
            <a:r>
              <a:rPr lang="en-US" altLang="ko-KR" sz="800" dirty="0" smtClean="0">
                <a:latin typeface="+mn-ea"/>
                <a:cs typeface="Pretendard Light" panose="02000403000000020004" pitchFamily="50" charset="-127"/>
              </a:rPr>
              <a:t>AI</a:t>
            </a:r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케어 </a:t>
            </a:r>
            <a:endParaRPr lang="ko-KR" altLang="en-US" sz="8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858730" y="1381712"/>
            <a:ext cx="253466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이니스프리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샘플마켓</a:t>
            </a:r>
            <a:endParaRPr lang="en-US" altLang="ko-KR" sz="800" dirty="0" smtClean="0"/>
          </a:p>
          <a:p>
            <a:r>
              <a:rPr lang="ko-KR" altLang="en-US" sz="800" dirty="0" smtClean="0"/>
              <a:t>오직 </a:t>
            </a:r>
            <a:r>
              <a:rPr lang="en-US" altLang="ko-KR" sz="800" dirty="0" smtClean="0"/>
              <a:t>APP</a:t>
            </a:r>
            <a:r>
              <a:rPr lang="ko-KR" altLang="en-US" sz="800" dirty="0" smtClean="0"/>
              <a:t>에서만 신청 가능한 </a:t>
            </a:r>
            <a:r>
              <a:rPr lang="ko-KR" altLang="en-US" sz="800" dirty="0" err="1" smtClean="0"/>
              <a:t>이니스프리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샘플마켓</a:t>
            </a:r>
            <a:r>
              <a:rPr lang="en-US" altLang="ko-KR" sz="800" dirty="0" smtClean="0"/>
              <a:t>!</a:t>
            </a:r>
          </a:p>
          <a:p>
            <a:r>
              <a:rPr lang="ko-KR" altLang="en-US" sz="800" dirty="0" smtClean="0"/>
              <a:t>보유샘플포인트로 자유롭게 샘플 신청해보세요</a:t>
            </a:r>
            <a:r>
              <a:rPr lang="en-US" altLang="ko-KR" sz="800" dirty="0" smtClean="0"/>
              <a:t>~</a:t>
            </a:r>
          </a:p>
          <a:p>
            <a:r>
              <a:rPr lang="ko-KR" altLang="en-US" sz="800" dirty="0" smtClean="0"/>
              <a:t>신청 가능 기간 </a:t>
            </a:r>
            <a:r>
              <a:rPr lang="en-US" altLang="ko-KR" sz="800" dirty="0" smtClean="0"/>
              <a:t>: 24.03.01 (</a:t>
            </a:r>
            <a:r>
              <a:rPr lang="ko-KR" altLang="en-US" sz="800" dirty="0" smtClean="0"/>
              <a:t>수</a:t>
            </a:r>
            <a:r>
              <a:rPr lang="en-US" altLang="ko-KR" sz="800" dirty="0" smtClean="0"/>
              <a:t>) ~ 24.03.31 (</a:t>
            </a:r>
            <a:r>
              <a:rPr lang="ko-KR" altLang="en-US" sz="800" dirty="0" smtClean="0"/>
              <a:t>수</a:t>
            </a:r>
            <a:r>
              <a:rPr lang="en-US" altLang="ko-KR" sz="800" dirty="0" smtClean="0"/>
              <a:t>)</a:t>
            </a:r>
            <a:endParaRPr lang="en-US" altLang="ko-KR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1055440" y="3236450"/>
            <a:ext cx="24183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이번 </a:t>
            </a:r>
            <a:r>
              <a:rPr lang="ko-KR" altLang="en-US" sz="1000" dirty="0" err="1" smtClean="0"/>
              <a:t>샘플마켓은</a:t>
            </a:r>
            <a:r>
              <a:rPr lang="ko-KR" altLang="en-US" sz="1000" dirty="0" smtClean="0"/>
              <a:t> 이미 신청 하셨습니다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샘플신청내역은 </a:t>
            </a:r>
            <a:r>
              <a:rPr lang="en-US" altLang="ko-KR" sz="1000" dirty="0" smtClean="0"/>
              <a:t>[</a:t>
            </a:r>
            <a:r>
              <a:rPr lang="ko-KR" altLang="en-US" sz="1000" b="1" u="sng" dirty="0" err="1" smtClean="0"/>
              <a:t>마이페이지</a:t>
            </a:r>
            <a:r>
              <a:rPr lang="en-US" altLang="ko-KR" sz="1000" b="1" u="sng" dirty="0" smtClean="0"/>
              <a:t>&gt;</a:t>
            </a:r>
            <a:r>
              <a:rPr lang="ko-KR" altLang="en-US" sz="1000" b="1" u="sng" dirty="0" smtClean="0"/>
              <a:t>주문내역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상세에서 확인 가능합니다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다음 </a:t>
            </a:r>
            <a:r>
              <a:rPr lang="ko-KR" altLang="en-US" sz="1000" dirty="0" err="1" smtClean="0"/>
              <a:t>샘플마켓도</a:t>
            </a:r>
            <a:r>
              <a:rPr lang="ko-KR" altLang="en-US" sz="1000" dirty="0" smtClean="0"/>
              <a:t> 기대해주세요 </a:t>
            </a:r>
            <a:r>
              <a:rPr lang="en-US" altLang="ko-KR" sz="1000" dirty="0" smtClean="0">
                <a:sym typeface="Wingdings" panose="05000000000000000000" pitchFamily="2" charset="2"/>
              </a:rPr>
              <a:t></a:t>
            </a:r>
            <a:endParaRPr lang="ko-KR" altLang="en-US" sz="1000" dirty="0"/>
          </a:p>
        </p:txBody>
      </p:sp>
      <p:sp>
        <p:nvSpPr>
          <p:cNvPr id="7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175" y="30204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696" y="350100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777382" y="259892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 APP_GNB_</a:t>
            </a:r>
            <a:r>
              <a:rPr lang="ko-KR" altLang="en-US" dirty="0" err="1" smtClean="0"/>
              <a:t>샘플마켓</a:t>
            </a:r>
            <a:endParaRPr lang="ko-KR" altLang="en-US" dirty="0"/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4150726" y="259892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 PAGE</a:t>
            </a:r>
            <a:endParaRPr lang="ko-KR" altLang="en-US" dirty="0"/>
          </a:p>
        </p:txBody>
      </p:sp>
      <p:sp>
        <p:nvSpPr>
          <p:cNvPr id="17" name="제목 1"/>
          <p:cNvSpPr>
            <a:spLocks noGrp="1"/>
          </p:cNvSpPr>
          <p:nvPr>
            <p:ph type="ctrTitle"/>
          </p:nvPr>
        </p:nvSpPr>
        <p:spPr>
          <a:xfrm>
            <a:off x="4156797" y="53602"/>
            <a:ext cx="4780685" cy="213090"/>
          </a:xfrm>
        </p:spPr>
        <p:txBody>
          <a:bodyPr/>
          <a:lstStyle/>
          <a:p>
            <a:r>
              <a:rPr lang="en-US" altLang="ko-KR" dirty="0" smtClean="0"/>
              <a:t>FO_</a:t>
            </a:r>
            <a:r>
              <a:rPr lang="ko-KR" altLang="en-US" dirty="0" err="1" smtClean="0"/>
              <a:t>샘플마켓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8005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209853</TotalTime>
  <Words>1447</Words>
  <Application>Microsoft Office PowerPoint</Application>
  <PresentationFormat>와이드스크린</PresentationFormat>
  <Paragraphs>367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Pretendard Light</vt:lpstr>
      <vt:lpstr>맑은 고딕</vt:lpstr>
      <vt:lpstr>Arial</vt:lpstr>
      <vt:lpstr>Segoe UI</vt:lpstr>
      <vt:lpstr>Segoe UI Symbol</vt:lpstr>
      <vt:lpstr>Wingdings</vt:lpstr>
      <vt:lpstr>Wingdings 2</vt:lpstr>
      <vt:lpstr>Office 테마</vt:lpstr>
      <vt:lpstr>PowerPoint 프레젠테이션</vt:lpstr>
      <vt:lpstr>Version History #1</vt:lpstr>
      <vt:lpstr>요구사항 </vt:lpstr>
      <vt:lpstr>샘플마켓 전체화면</vt:lpstr>
      <vt:lpstr>FO_샘플마켓</vt:lpstr>
      <vt:lpstr>FO_샘플마켓</vt:lpstr>
      <vt:lpstr>FO_샘플마켓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ELUO</cp:lastModifiedBy>
  <cp:revision>4107</cp:revision>
  <cp:lastPrinted>2022-10-17T06:12:39Z</cp:lastPrinted>
  <dcterms:created xsi:type="dcterms:W3CDTF">2018-04-18T08:51:39Z</dcterms:created>
  <dcterms:modified xsi:type="dcterms:W3CDTF">2024-04-17T04:13:56Z</dcterms:modified>
</cp:coreProperties>
</file>