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3" r:id="rId3"/>
    <p:sldId id="1459" r:id="rId4"/>
    <p:sldId id="1464" r:id="rId5"/>
    <p:sldId id="1556" r:id="rId6"/>
    <p:sldId id="1558" r:id="rId7"/>
    <p:sldId id="1575" r:id="rId8"/>
    <p:sldId id="1560" r:id="rId9"/>
    <p:sldId id="1561" r:id="rId10"/>
    <p:sldId id="1557" r:id="rId11"/>
    <p:sldId id="1562" r:id="rId12"/>
    <p:sldId id="1563" r:id="rId13"/>
    <p:sldId id="1564" r:id="rId14"/>
    <p:sldId id="1566" r:id="rId15"/>
    <p:sldId id="1572" r:id="rId16"/>
    <p:sldId id="1573" r:id="rId17"/>
    <p:sldId id="1576" r:id="rId18"/>
    <p:sldId id="1577" r:id="rId19"/>
    <p:sldId id="1567" r:id="rId20"/>
    <p:sldId id="1568" r:id="rId21"/>
    <p:sldId id="1569" r:id="rId22"/>
    <p:sldId id="1570" r:id="rId23"/>
    <p:sldId id="1571" r:id="rId2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공통" id="{FC12D408-FD0C-4419-B016-17B2620E42A5}">
          <p14:sldIdLst>
            <p14:sldId id="1459"/>
            <p14:sldId id="1464"/>
          </p14:sldIdLst>
        </p14:section>
        <p14:section name="온라인 공병수거 신청" id="{D0F35ECC-7D6D-456A-BB6B-238603D24F1D}">
          <p14:sldIdLst>
            <p14:sldId id="1556"/>
            <p14:sldId id="1558"/>
            <p14:sldId id="1575"/>
            <p14:sldId id="1560"/>
            <p14:sldId id="1561"/>
            <p14:sldId id="1557"/>
            <p14:sldId id="1562"/>
            <p14:sldId id="1563"/>
            <p14:sldId id="1564"/>
            <p14:sldId id="1566"/>
            <p14:sldId id="1572"/>
            <p14:sldId id="1573"/>
            <p14:sldId id="1576"/>
            <p14:sldId id="1577"/>
          </p14:sldIdLst>
        </p14:section>
        <p14:section name="배송지등록/변경" id="{A14CF4AE-1F69-4431-861D-8CD1F27C1B91}">
          <p14:sldIdLst>
            <p14:sldId id="1567"/>
            <p14:sldId id="1568"/>
          </p14:sldIdLst>
        </p14:section>
        <p14:section name="배송지정보" id="{654744DF-B5CC-498D-8C30-C307F212FDD0}">
          <p14:sldIdLst>
            <p14:sldId id="1569"/>
            <p14:sldId id="1570"/>
            <p14:sldId id="15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1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  <p15:guide id="13" orient="horz" pos="2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70"/>
    <a:srgbClr val="FF6699"/>
    <a:srgbClr val="A6A6A6"/>
    <a:srgbClr val="D9D9D9"/>
    <a:srgbClr val="0000FF"/>
    <a:srgbClr val="8FAADC"/>
    <a:srgbClr val="FFC000"/>
    <a:srgbClr val="E7E6E6"/>
    <a:srgbClr val="F2F2F2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3" autoAdjust="0"/>
    <p:restoredTop sz="96723" autoAdjust="0"/>
  </p:normalViewPr>
  <p:slideViewPr>
    <p:cSldViewPr>
      <p:cViewPr varScale="1">
        <p:scale>
          <a:sx n="111" d="100"/>
          <a:sy n="111" d="100"/>
        </p:scale>
        <p:origin x="246" y="108"/>
      </p:cViewPr>
      <p:guideLst>
        <p:guide orient="horz" pos="1112"/>
        <p:guide pos="3205"/>
        <p:guide pos="574"/>
        <p:guide orient="horz" pos="4156"/>
        <p:guide orient="horz" pos="391"/>
        <p:guide pos="5155"/>
        <p:guide orient="horz" pos="206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39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84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0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36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8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9555517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8284951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4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C489-EDA5-4D70-A733-B3B047D86E12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0ADE-E710-4FDA-A6CB-C280B2B0D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0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92" r:id="rId17"/>
    <p:sldLayoutId id="2147483687" r:id="rId18"/>
    <p:sldLayoutId id="2147483691" r:id="rId19"/>
    <p:sldLayoutId id="2147483670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93" r:id="rId2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752512" y="2708920"/>
            <a:ext cx="10672080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smtClean="0">
                <a:latin typeface="+mj-ea"/>
              </a:rPr>
              <a:t>innisfree_FO</a:t>
            </a:r>
            <a:r>
              <a:rPr lang="ko-KR" altLang="en-US" sz="2800" dirty="0">
                <a:latin typeface="+mj-ea"/>
              </a:rPr>
              <a:t>리뉴얼</a:t>
            </a:r>
            <a:r>
              <a:rPr lang="en-US" altLang="ko-KR" sz="4000" dirty="0"/>
              <a:t>_</a:t>
            </a:r>
            <a:r>
              <a:rPr lang="en-US" altLang="ko-KR" sz="2800" dirty="0" smtClean="0"/>
              <a:t>MO</a:t>
            </a:r>
            <a:r>
              <a:rPr lang="en-US" altLang="ko-KR" sz="4000" dirty="0" smtClean="0"/>
              <a:t>_</a:t>
            </a:r>
            <a:r>
              <a:rPr lang="ko-KR" altLang="en-US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공병수거현황</a:t>
            </a:r>
            <a:r>
              <a:rPr lang="en-US" altLang="ko-KR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_</a:t>
            </a:r>
            <a:r>
              <a:rPr lang="ko-KR" altLang="en-US" sz="2800" dirty="0" err="1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28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2024-06-19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나혜주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839177" y="2736692"/>
            <a:ext cx="2882808" cy="11243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온라인 </a:t>
            </a:r>
            <a:r>
              <a:rPr lang="ko-KR" altLang="en-US" dirty="0" err="1" smtClean="0"/>
              <a:t>공병수거</a:t>
            </a:r>
            <a:r>
              <a:rPr lang="ko-KR" altLang="en-US" dirty="0" smtClean="0"/>
              <a:t> 신청 메인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신청내역</a:t>
            </a:r>
            <a:r>
              <a:rPr lang="en-US" altLang="ko-KR" dirty="0" smtClean="0"/>
              <a:t>(1/2) </a:t>
            </a:r>
            <a:endParaRPr lang="ko-KR" altLang="en-US" dirty="0"/>
          </a:p>
        </p:txBody>
      </p:sp>
      <p:sp>
        <p:nvSpPr>
          <p:cNvPr id="91" name="부제목 9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IN_MO_MYP_01_51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281667" y="749981"/>
            <a:ext cx="456176" cy="231262"/>
            <a:chOff x="2425249" y="890065"/>
            <a:chExt cx="456176" cy="231262"/>
          </a:xfrm>
        </p:grpSpPr>
        <p:pic>
          <p:nvPicPr>
            <p:cNvPr id="9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그룹 9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14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661914" y="623731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29195" y="1096455"/>
            <a:ext cx="2902773" cy="155025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840535" y="1196422"/>
            <a:ext cx="1947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홍길동님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이번 달 이만큼 재활용 했어요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853680" y="1552481"/>
            <a:ext cx="16225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5</a:t>
            </a:r>
            <a:r>
              <a:rPr lang="ko-KR" altLang="en-US" sz="800" dirty="0" smtClean="0"/>
              <a:t>월 기준 적립한 </a:t>
            </a:r>
            <a:r>
              <a:rPr lang="ko-KR" altLang="en-US" sz="800" dirty="0" err="1" smtClean="0"/>
              <a:t>공병수거</a:t>
            </a:r>
            <a:r>
              <a:rPr lang="ko-KR" altLang="en-US" sz="800" dirty="0" smtClean="0"/>
              <a:t> 개수</a:t>
            </a:r>
            <a:endParaRPr lang="ko-KR" altLang="en-US" sz="800" dirty="0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2752832" y="1860859"/>
            <a:ext cx="760097" cy="509265"/>
          </a:xfrm>
          <a:prstGeom prst="wedgeRoundRectCallout">
            <a:avLst>
              <a:gd name="adj1" fmla="val -2674"/>
              <a:gd name="adj2" fmla="val 69276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sz="1000" dirty="0" smtClean="0">
                <a:solidFill>
                  <a:schemeClr val="tx1"/>
                </a:solidFill>
              </a:rPr>
              <a:t>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77382" y="3921716"/>
            <a:ext cx="9573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err="1" smtClean="0"/>
              <a:t>공병수거</a:t>
            </a:r>
            <a:r>
              <a:rPr lang="ko-KR" altLang="en-US" sz="900" b="1" dirty="0" smtClean="0"/>
              <a:t> 내역 </a:t>
            </a:r>
            <a:endParaRPr lang="ko-KR" altLang="en-US" sz="900" b="1" dirty="0"/>
          </a:p>
        </p:txBody>
      </p:sp>
      <p:sp>
        <p:nvSpPr>
          <p:cNvPr id="51" name="직사각형 50"/>
          <p:cNvSpPr/>
          <p:nvPr/>
        </p:nvSpPr>
        <p:spPr>
          <a:xfrm>
            <a:off x="961958" y="2901638"/>
            <a:ext cx="263726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/>
              <a:t>이제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이니스프리가</a:t>
            </a:r>
            <a:r>
              <a:rPr lang="ko-KR" altLang="en-US" sz="900" dirty="0" smtClean="0"/>
              <a:t> 직접 수거하러 찾아 갈게요</a:t>
            </a:r>
            <a:r>
              <a:rPr lang="en-US" altLang="ko-KR" sz="900" dirty="0" smtClean="0"/>
              <a:t>!</a:t>
            </a:r>
            <a:endParaRPr lang="en-US" altLang="ko-KR" sz="900" b="1" dirty="0" smtClean="0"/>
          </a:p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명절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연휴 기간에는 수거가 불가할 수 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961958" y="3352364"/>
            <a:ext cx="2637260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온라인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공병수거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신청하기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74315"/>
              </p:ext>
            </p:extLst>
          </p:nvPr>
        </p:nvGraphicFramePr>
        <p:xfrm>
          <a:off x="9000565" y="44450"/>
          <a:ext cx="3152540" cy="1740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월별 적립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매월 적립한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개수 출력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당월 적립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영역 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신청하기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온라인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신청안내 팝업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86511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내역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참고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45046"/>
                  </a:ext>
                </a:extLst>
              </a:tr>
            </a:tbl>
          </a:graphicData>
        </a:graphic>
      </p:graphicFrame>
      <p:sp>
        <p:nvSpPr>
          <p:cNvPr id="9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2" y="10262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77" y="27017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65" y="34109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299" y="18994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035138" y="4221157"/>
            <a:ext cx="712366" cy="215444"/>
            <a:chOff x="3118050" y="1112363"/>
            <a:chExt cx="712366" cy="215444"/>
          </a:xfrm>
        </p:grpSpPr>
        <p:sp>
          <p:nvSpPr>
            <p:cNvPr id="56" name="TextBox 55"/>
            <p:cNvSpPr txBox="1"/>
            <p:nvPr/>
          </p:nvSpPr>
          <p:spPr>
            <a:xfrm>
              <a:off x="3118050" y="1112363"/>
              <a:ext cx="7123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최근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개월 </a:t>
              </a:r>
              <a:endParaRPr lang="en-US" altLang="ko-KR" sz="800" dirty="0" smtClean="0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/>
            <a:srcRect l="1" t="34418" r="-1" b="-3993"/>
            <a:stretch/>
          </p:blipFill>
          <p:spPr>
            <a:xfrm rot="5400000">
              <a:off x="3650351" y="1168119"/>
              <a:ext cx="132119" cy="91920"/>
            </a:xfrm>
            <a:prstGeom prst="rect">
              <a:avLst/>
            </a:prstGeom>
          </p:spPr>
        </p:pic>
      </p:grpSp>
      <p:sp>
        <p:nvSpPr>
          <p:cNvPr id="59" name="TextBox 58"/>
          <p:cNvSpPr txBox="1"/>
          <p:nvPr/>
        </p:nvSpPr>
        <p:spPr>
          <a:xfrm>
            <a:off x="786458" y="4228870"/>
            <a:ext cx="646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총</a:t>
            </a:r>
            <a:r>
              <a:rPr lang="ko-KR" altLang="en-US" sz="800" dirty="0" smtClean="0">
                <a:solidFill>
                  <a:srgbClr val="00BC70"/>
                </a:solidFill>
              </a:rPr>
              <a:t> </a:t>
            </a:r>
            <a:r>
              <a:rPr lang="en-US" altLang="ko-KR" sz="800" dirty="0" smtClean="0">
                <a:solidFill>
                  <a:srgbClr val="00BC70"/>
                </a:solidFill>
              </a:rPr>
              <a:t>n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31188"/>
              </p:ext>
            </p:extLst>
          </p:nvPr>
        </p:nvGraphicFramePr>
        <p:xfrm>
          <a:off x="875251" y="4515902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24.05.22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수거신청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sp>
        <p:nvSpPr>
          <p:cNvPr id="67" name="모서리가 둥근 직사각형 66"/>
          <p:cNvSpPr/>
          <p:nvPr/>
        </p:nvSpPr>
        <p:spPr>
          <a:xfrm>
            <a:off x="2914185" y="5066203"/>
            <a:ext cx="708192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수거지변경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283628" y="5066793"/>
            <a:ext cx="600717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수거취소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30637" y="4221088"/>
            <a:ext cx="982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전체</a:t>
            </a:r>
            <a:endParaRPr lang="en-US" altLang="ko-KR" sz="800" dirty="0" smtClean="0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5"/>
          <a:srcRect l="1" t="34418" r="-1" b="-3993"/>
          <a:stretch/>
        </p:blipFill>
        <p:spPr>
          <a:xfrm rot="5400000">
            <a:off x="2960812" y="4280555"/>
            <a:ext cx="132119" cy="91920"/>
          </a:xfrm>
          <a:prstGeom prst="rect">
            <a:avLst/>
          </a:prstGeom>
        </p:spPr>
      </p:pic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80230"/>
              </p:ext>
            </p:extLst>
          </p:nvPr>
        </p:nvGraphicFramePr>
        <p:xfrm>
          <a:off x="866005" y="5332339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24.05.21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수거신청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sp>
        <p:nvSpPr>
          <p:cNvPr id="8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535" y="38311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smtClean="0">
                <a:latin typeface="+mn-ea"/>
              </a:rPr>
              <a:t>공병수거현황</a:t>
            </a:r>
            <a:endParaRPr lang="ko-KR" altLang="en-US" sz="1050" b="1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9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온라인 </a:t>
            </a:r>
            <a:r>
              <a:rPr lang="ko-KR" altLang="en-US" dirty="0" err="1"/>
              <a:t>공병수거</a:t>
            </a:r>
            <a:r>
              <a:rPr lang="ko-KR" altLang="en-US" dirty="0"/>
              <a:t> </a:t>
            </a:r>
            <a:r>
              <a:rPr lang="ko-KR" altLang="en-US" dirty="0" smtClean="0"/>
              <a:t>신청 메인</a:t>
            </a:r>
            <a:r>
              <a:rPr lang="en-US" altLang="ko-KR" dirty="0" smtClean="0"/>
              <a:t>_</a:t>
            </a:r>
            <a:r>
              <a:rPr lang="ko-KR" altLang="en-US" dirty="0" err="1"/>
              <a:t>신청내역</a:t>
            </a:r>
            <a:r>
              <a:rPr lang="en-US" altLang="ko-KR" dirty="0" smtClean="0"/>
              <a:t>(2/2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6" name="부제목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IN_MO_MYP_01_51 </a:t>
            </a:r>
            <a:endParaRPr lang="ko-KR" altLang="en-US" dirty="0"/>
          </a:p>
        </p:txBody>
      </p:sp>
      <p:sp>
        <p:nvSpPr>
          <p:cNvPr id="1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3102" y="57725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83285" y="841327"/>
            <a:ext cx="9573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err="1" smtClean="0"/>
              <a:t>공병수거</a:t>
            </a:r>
            <a:r>
              <a:rPr lang="ko-KR" altLang="en-US" sz="900" b="1" dirty="0" smtClean="0"/>
              <a:t> 내역 </a:t>
            </a:r>
            <a:endParaRPr lang="ko-KR" altLang="en-US" sz="900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052375" y="1072159"/>
            <a:ext cx="712366" cy="215444"/>
            <a:chOff x="3118050" y="1112363"/>
            <a:chExt cx="712366" cy="215444"/>
          </a:xfrm>
        </p:grpSpPr>
        <p:sp>
          <p:nvSpPr>
            <p:cNvPr id="39" name="TextBox 38"/>
            <p:cNvSpPr txBox="1"/>
            <p:nvPr/>
          </p:nvSpPr>
          <p:spPr>
            <a:xfrm>
              <a:off x="3118050" y="1112363"/>
              <a:ext cx="7123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최근</a:t>
              </a:r>
              <a:r>
                <a:rPr lang="en-US" altLang="ko-KR" sz="800" dirty="0" smtClean="0"/>
                <a:t>1</a:t>
              </a:r>
              <a:r>
                <a:rPr lang="ko-KR" altLang="en-US" sz="800" dirty="0"/>
                <a:t>년</a:t>
              </a:r>
              <a:endParaRPr lang="en-US" altLang="ko-KR" sz="800" dirty="0" smtClean="0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2"/>
            <a:srcRect l="1" t="34418" r="-1" b="-3993"/>
            <a:stretch/>
          </p:blipFill>
          <p:spPr>
            <a:xfrm rot="5400000">
              <a:off x="3650351" y="1168119"/>
              <a:ext cx="132119" cy="91920"/>
            </a:xfrm>
            <a:prstGeom prst="rect">
              <a:avLst/>
            </a:prstGeom>
          </p:spPr>
        </p:pic>
      </p:grpSp>
      <p:sp>
        <p:nvSpPr>
          <p:cNvPr id="41" name="TextBox 40"/>
          <p:cNvSpPr txBox="1"/>
          <p:nvPr/>
        </p:nvSpPr>
        <p:spPr>
          <a:xfrm>
            <a:off x="803695" y="1079872"/>
            <a:ext cx="646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총</a:t>
            </a:r>
            <a:r>
              <a:rPr lang="ko-KR" altLang="en-US" sz="800" dirty="0" smtClean="0">
                <a:solidFill>
                  <a:srgbClr val="00BC70"/>
                </a:solidFill>
              </a:rPr>
              <a:t> </a:t>
            </a:r>
            <a:r>
              <a:rPr lang="en-US" altLang="ko-KR" sz="800" dirty="0" smtClean="0">
                <a:solidFill>
                  <a:srgbClr val="00BC70"/>
                </a:solidFill>
              </a:rPr>
              <a:t>n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426667"/>
              </p:ext>
            </p:extLst>
          </p:nvPr>
        </p:nvGraphicFramePr>
        <p:xfrm>
          <a:off x="892488" y="1366904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24.05.22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수거신청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sp>
        <p:nvSpPr>
          <p:cNvPr id="79" name="모서리가 둥근 직사각형 78"/>
          <p:cNvSpPr/>
          <p:nvPr/>
        </p:nvSpPr>
        <p:spPr>
          <a:xfrm>
            <a:off x="2931422" y="1917205"/>
            <a:ext cx="708192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수거지변경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300865" y="1917795"/>
            <a:ext cx="600717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수거취소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02636"/>
              </p:ext>
            </p:extLst>
          </p:nvPr>
        </p:nvGraphicFramePr>
        <p:xfrm>
          <a:off x="885762" y="3012939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24.05.21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수거취소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473942"/>
              </p:ext>
            </p:extLst>
          </p:nvPr>
        </p:nvGraphicFramePr>
        <p:xfrm>
          <a:off x="885762" y="3861842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24.05.21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수거대기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41826"/>
              </p:ext>
            </p:extLst>
          </p:nvPr>
        </p:nvGraphicFramePr>
        <p:xfrm>
          <a:off x="885762" y="4712807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24.05.21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수거실패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95831"/>
              </p:ext>
            </p:extLst>
          </p:nvPr>
        </p:nvGraphicFramePr>
        <p:xfrm>
          <a:off x="876123" y="5553884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24.05.21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수거중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sp>
        <p:nvSpPr>
          <p:cNvPr id="7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7857" y="623731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59514"/>
              </p:ext>
            </p:extLst>
          </p:nvPr>
        </p:nvGraphicFramePr>
        <p:xfrm>
          <a:off x="5293872" y="1694094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24.05.20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수거완료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7132397" y="1944773"/>
            <a:ext cx="1292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00BC70"/>
                </a:solidFill>
              </a:rPr>
              <a:t>3,000P </a:t>
            </a:r>
            <a:r>
              <a:rPr lang="ko-KR" altLang="en-US" sz="800" dirty="0" smtClean="0">
                <a:solidFill>
                  <a:srgbClr val="00BC70"/>
                </a:solidFill>
              </a:rPr>
              <a:t>적립</a:t>
            </a:r>
            <a:endParaRPr lang="ko-KR" altLang="en-US" sz="800" dirty="0">
              <a:solidFill>
                <a:srgbClr val="00BC70"/>
              </a:solidFill>
            </a:endParaRPr>
          </a:p>
        </p:txBody>
      </p:sp>
      <p:sp>
        <p:nvSpPr>
          <p:cNvPr id="8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52184" y="576009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97009" y="1386386"/>
            <a:ext cx="2780524" cy="432359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962417" y="1416616"/>
            <a:ext cx="704910" cy="139745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0070C0"/>
                </a:solidFill>
              </a:rPr>
              <a:t> </a:t>
            </a:r>
            <a:r>
              <a:rPr lang="ko-KR" altLang="en-US" sz="800" dirty="0" smtClean="0">
                <a:solidFill>
                  <a:srgbClr val="0070C0"/>
                </a:solidFill>
              </a:rPr>
              <a:t>링크 영역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78259"/>
              </p:ext>
            </p:extLst>
          </p:nvPr>
        </p:nvGraphicFramePr>
        <p:xfrm>
          <a:off x="5289091" y="2532314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24.03.16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매장수거완료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(IF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수원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성대점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7132397" y="2782993"/>
            <a:ext cx="1292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00BC70"/>
                </a:solidFill>
              </a:rPr>
              <a:t>300P </a:t>
            </a:r>
            <a:r>
              <a:rPr lang="ko-KR" altLang="en-US" sz="800" dirty="0" smtClean="0">
                <a:solidFill>
                  <a:srgbClr val="00BC70"/>
                </a:solidFill>
              </a:rPr>
              <a:t>적립</a:t>
            </a:r>
            <a:endParaRPr lang="ko-KR" altLang="en-US" sz="800" dirty="0">
              <a:solidFill>
                <a:srgbClr val="00BC7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647874" y="1072090"/>
            <a:ext cx="442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전체</a:t>
            </a:r>
            <a:endParaRPr lang="en-US" altLang="ko-KR" sz="800" dirty="0" smtClean="0"/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 l="1" t="34418" r="-1" b="-3993"/>
          <a:stretch/>
        </p:blipFill>
        <p:spPr>
          <a:xfrm rot="5400000">
            <a:off x="2978049" y="1131557"/>
            <a:ext cx="132119" cy="91920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5277694" y="3378918"/>
            <a:ext cx="2804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267198" y="3521014"/>
            <a:ext cx="2892470" cy="2175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공병수거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캠페인 유의사항                                   </a:t>
            </a:r>
            <a:r>
              <a:rPr lang="ko-KR" altLang="en-US" sz="800" dirty="0" smtClean="0">
                <a:solidFill>
                  <a:schemeClr val="tx1"/>
                </a:solidFill>
              </a:rPr>
              <a:t>△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공병 </a:t>
            </a:r>
            <a:r>
              <a:rPr lang="en-US" altLang="ko-KR" sz="800" b="1" dirty="0">
                <a:solidFill>
                  <a:schemeClr val="tx1"/>
                </a:solidFill>
              </a:rPr>
              <a:t>1</a:t>
            </a:r>
            <a:r>
              <a:rPr lang="ko-KR" altLang="en-US" sz="800" b="1" dirty="0">
                <a:solidFill>
                  <a:schemeClr val="tx1"/>
                </a:solidFill>
              </a:rPr>
              <a:t>개당 </a:t>
            </a:r>
            <a:r>
              <a:rPr lang="ko-KR" altLang="en-US" sz="800" b="1" dirty="0" err="1">
                <a:solidFill>
                  <a:schemeClr val="tx1"/>
                </a:solidFill>
              </a:rPr>
              <a:t>뷰티포인트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300</a:t>
            </a:r>
            <a:r>
              <a:rPr lang="ko-KR" altLang="en-US" sz="800" b="1" dirty="0">
                <a:solidFill>
                  <a:schemeClr val="tx1"/>
                </a:solidFill>
              </a:rPr>
              <a:t>점 적립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상시 운영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총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3,000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점 적립 가능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사용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기한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적립일로부터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년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최대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적립 한도는 온라인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오프라인 매장 통합으로 운영됩니다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매월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월말까지는 온라인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공병수거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신청이 불가합니다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2. </a:t>
            </a:r>
            <a:r>
              <a:rPr lang="ko-KR" altLang="en-US" sz="800" b="1" dirty="0" err="1">
                <a:solidFill>
                  <a:schemeClr val="tx1"/>
                </a:solidFill>
              </a:rPr>
              <a:t>공병수거</a:t>
            </a:r>
            <a:r>
              <a:rPr lang="ko-KR" altLang="en-US" sz="800" b="1" dirty="0">
                <a:solidFill>
                  <a:schemeClr val="tx1"/>
                </a:solidFill>
              </a:rPr>
              <a:t> 품목 안내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가능 품목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이니스프리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스킨케어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바디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클렌징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헤어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방향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본품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등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유리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플라스틱 재질에 한 함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네일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류에서 네일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리무버는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수거 가능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스킨케어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중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캔류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미스트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는 수거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불가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214425" y="5813038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224962" y="6047653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80231" y="560989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19556"/>
              </p:ext>
            </p:extLst>
          </p:nvPr>
        </p:nvGraphicFramePr>
        <p:xfrm>
          <a:off x="9000565" y="44450"/>
          <a:ext cx="3144107" cy="668126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6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공병수거신청일 순으로 정렬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아래로 스크롤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단위로 전체 목록 불러옴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공병수거신청일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공병수거접수일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공병수거신청번호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수거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공병수량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적립포인트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수거완료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매장수거완료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적립포인트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 영역 선택 시 온라인 공병수거신청항목의 경우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상세페이지로 이동 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상세페이지는 이미지가 삭제되는 시점 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strike="noStrik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완료 후 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30</a:t>
                      </a:r>
                      <a:r>
                        <a:rPr lang="ko-KR" altLang="en-US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 후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이후에는 제공되지 않음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등록한 이미지 확인 가능 시점까지만 상세페이지 제공  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공병수거완료 후 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일이 </a:t>
                      </a:r>
                      <a:r>
                        <a:rPr lang="ko-KR" altLang="en-US" sz="800" b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지난경우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00" b="0" u="none" strike="noStrik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개인정보수집기간이 초과되어 확인할 수 없습니다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.”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매장수거완료 건의 경우 별도 상세페이지 제공하지 않음 </a:t>
                      </a:r>
                      <a:endParaRPr lang="en-US" altLang="ko-KR" sz="800" b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5-1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수거신청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공병수거</a:t>
                      </a:r>
                      <a:r>
                        <a:rPr lang="ko-KR" altLang="en-US" sz="800" b="1" dirty="0" smtClean="0"/>
                        <a:t>신청 당일 </a:t>
                      </a:r>
                      <a:r>
                        <a:rPr lang="en-US" altLang="ko-KR" sz="800" b="1" dirty="0" smtClean="0"/>
                        <a:t>23:59:59</a:t>
                      </a:r>
                      <a:r>
                        <a:rPr lang="ko-KR" altLang="en-US" sz="800" b="1" dirty="0" smtClean="0"/>
                        <a:t>까지</a:t>
                      </a:r>
                      <a:r>
                        <a:rPr lang="en-US" altLang="ko-KR" sz="800" b="1" dirty="0" smtClean="0"/>
                        <a:t/>
                      </a:r>
                      <a:br>
                        <a:rPr lang="en-US" altLang="ko-KR" sz="800" b="1" dirty="0" smtClean="0"/>
                      </a:br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공병수거신청 당일 </a:t>
                      </a:r>
                      <a:r>
                        <a:rPr lang="en-US" altLang="ko-KR" sz="800" b="0" baseline="0" dirty="0" smtClean="0"/>
                        <a:t>23:59:59</a:t>
                      </a:r>
                      <a:r>
                        <a:rPr lang="ko-KR" altLang="en-US" sz="800" b="0" baseline="0" dirty="0" smtClean="0"/>
                        <a:t>까지 </a:t>
                      </a:r>
                      <a:r>
                        <a:rPr lang="ko-KR" altLang="en-US" sz="800" b="0" baseline="0" dirty="0" err="1" smtClean="0"/>
                        <a:t>수거취소</a:t>
                      </a:r>
                      <a:r>
                        <a:rPr lang="en-US" altLang="ko-KR" sz="800" b="0" baseline="0" dirty="0" smtClean="0"/>
                        <a:t>, </a:t>
                      </a:r>
                      <a:r>
                        <a:rPr lang="ko-KR" altLang="en-US" sz="800" b="0" baseline="0" dirty="0" err="1" smtClean="0"/>
                        <a:t>수거지변경</a:t>
                      </a:r>
                      <a:r>
                        <a:rPr lang="ko-KR" altLang="en-US" sz="800" b="0" baseline="0" dirty="0" smtClean="0"/>
                        <a:t> 가능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[</a:t>
                      </a:r>
                      <a:r>
                        <a:rPr lang="ko-KR" altLang="en-US" sz="800" b="0" baseline="0" dirty="0" err="1" smtClean="0"/>
                        <a:t>수거취소</a:t>
                      </a:r>
                      <a:r>
                        <a:rPr lang="en-US" altLang="ko-KR" sz="800" b="0" baseline="0" dirty="0" smtClean="0"/>
                        <a:t>]</a:t>
                      </a:r>
                      <a:r>
                        <a:rPr lang="ko-KR" altLang="en-US" sz="800" b="0" baseline="0" dirty="0" smtClean="0"/>
                        <a:t>버튼 선택 시 수거취소신청 </a:t>
                      </a:r>
                      <a:r>
                        <a:rPr lang="en-US" altLang="ko-KR" sz="800" b="0" baseline="0" dirty="0" smtClean="0"/>
                        <a:t>Confirm </a:t>
                      </a:r>
                      <a:r>
                        <a:rPr lang="ko-KR" altLang="en-US" sz="800" b="0" baseline="0" dirty="0" smtClean="0"/>
                        <a:t>창 노출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신청을 취소하시겠습니까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?”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: Alert 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취소되었습니다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: Confirm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닫힘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[</a:t>
                      </a:r>
                      <a:r>
                        <a:rPr lang="ko-KR" altLang="en-US" sz="800" b="0" baseline="0" dirty="0" err="1" smtClean="0"/>
                        <a:t>수거지변경</a:t>
                      </a:r>
                      <a:r>
                        <a:rPr lang="en-US" altLang="ko-KR" sz="800" b="0" baseline="0" dirty="0" smtClean="0"/>
                        <a:t>]</a:t>
                      </a:r>
                      <a:r>
                        <a:rPr lang="ko-KR" altLang="en-US" sz="800" b="0" baseline="0" dirty="0" smtClean="0"/>
                        <a:t>버튼 선택 시 </a:t>
                      </a:r>
                      <a:r>
                        <a:rPr lang="ko-KR" altLang="en-US" sz="800" b="0" baseline="0" dirty="0" err="1" smtClean="0"/>
                        <a:t>수거지변경</a:t>
                      </a:r>
                      <a:r>
                        <a:rPr lang="ko-KR" altLang="en-US" sz="800" b="0" baseline="0" dirty="0" smtClean="0"/>
                        <a:t> 팝업 노출되며 완료 후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  </a:t>
                      </a:r>
                      <a:r>
                        <a:rPr lang="ko-KR" altLang="en-US" sz="800" b="0" baseline="0" dirty="0" smtClean="0"/>
                        <a:t>해당 내역의 상세페이지로 이동 </a:t>
                      </a:r>
                      <a:endParaRPr lang="en-US" altLang="ko-KR" sz="800" b="0" baseline="0" dirty="0" smtClean="0"/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/>
                        <a:t>5-2 </a:t>
                      </a:r>
                      <a:r>
                        <a:rPr lang="ko-KR" altLang="en-US" sz="800" b="1" baseline="0" dirty="0" err="1" smtClean="0"/>
                        <a:t>수거신청</a:t>
                      </a:r>
                      <a:r>
                        <a:rPr lang="ko-KR" altLang="en-US" sz="800" b="1" baseline="0" dirty="0" smtClean="0"/>
                        <a:t> 공병수거신청 당일 이후 </a:t>
                      </a:r>
                      <a:r>
                        <a:rPr lang="en-US" altLang="ko-KR" sz="800" b="1" baseline="0" dirty="0" smtClean="0"/>
                        <a:t/>
                      </a:r>
                      <a:br>
                        <a:rPr lang="en-US" altLang="ko-KR" sz="800" b="1" baseline="0" dirty="0" smtClean="0"/>
                      </a:br>
                      <a:r>
                        <a:rPr lang="en-US" altLang="ko-KR" sz="800" b="1" baseline="0" dirty="0" smtClean="0"/>
                        <a:t>- </a:t>
                      </a:r>
                      <a:r>
                        <a:rPr lang="ko-KR" altLang="en-US" sz="800" b="0" baseline="0" dirty="0" smtClean="0"/>
                        <a:t>공병수거신청 당일 이후에는 </a:t>
                      </a:r>
                      <a:r>
                        <a:rPr lang="ko-KR" altLang="en-US" sz="800" b="0" baseline="0" dirty="0" err="1" smtClean="0"/>
                        <a:t>수거취소</a:t>
                      </a:r>
                      <a:r>
                        <a:rPr lang="en-US" altLang="ko-KR" sz="800" b="0" baseline="0" dirty="0" smtClean="0"/>
                        <a:t>, </a:t>
                      </a:r>
                      <a:r>
                        <a:rPr lang="ko-KR" altLang="en-US" sz="800" b="0" baseline="0" dirty="0" err="1" smtClean="0"/>
                        <a:t>수거지변경</a:t>
                      </a:r>
                      <a:r>
                        <a:rPr lang="ko-KR" altLang="en-US" sz="800" b="0" baseline="0" dirty="0" smtClean="0"/>
                        <a:t> 불가능 </a:t>
                      </a:r>
                      <a:endParaRPr lang="en-US" altLang="ko-KR" sz="800" b="0" baseline="0" dirty="0" smtClean="0"/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238375" algn="l"/>
                        </a:tabLst>
                        <a:defRPr/>
                      </a:pPr>
                      <a:r>
                        <a:rPr lang="en-US" altLang="ko-KR" sz="800" b="1" baseline="0" dirty="0" smtClean="0"/>
                        <a:t>5-3 </a:t>
                      </a:r>
                      <a:r>
                        <a:rPr lang="ko-KR" altLang="en-US" sz="800" b="1" baseline="0" dirty="0" err="1" smtClean="0"/>
                        <a:t>적립포인트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err="1" smtClean="0"/>
                        <a:t>수거완료</a:t>
                      </a:r>
                      <a:r>
                        <a:rPr lang="en-US" altLang="ko-KR" sz="800" b="0" baseline="0" dirty="0" smtClean="0"/>
                        <a:t>, </a:t>
                      </a:r>
                      <a:r>
                        <a:rPr lang="ko-KR" altLang="en-US" sz="800" b="0" baseline="0" dirty="0" smtClean="0"/>
                        <a:t>매장수거완료 시점 당월 잔여 포인트 한도 내에서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  </a:t>
                      </a:r>
                      <a:r>
                        <a:rPr lang="ko-KR" altLang="en-US" sz="800" b="0" baseline="0" dirty="0" smtClean="0"/>
                        <a:t>적립한 포인트 노출 </a:t>
                      </a:r>
                      <a:endParaRPr lang="en-US" altLang="ko-KR" sz="800" b="0" baseline="0" dirty="0" smtClean="0"/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238375" algn="l"/>
                        </a:tabLst>
                        <a:defRPr/>
                      </a:pPr>
                      <a:r>
                        <a:rPr lang="en-US" altLang="ko-KR" sz="800" b="1" baseline="0" dirty="0" smtClean="0"/>
                        <a:t>5-4 </a:t>
                      </a:r>
                      <a:r>
                        <a:rPr lang="ko-KR" altLang="en-US" sz="800" b="1" baseline="0" dirty="0" smtClean="0"/>
                        <a:t>매장수거완료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매장수거완료는 </a:t>
                      </a:r>
                      <a:r>
                        <a:rPr lang="ko-KR" altLang="en-US" sz="800" b="0" baseline="0" dirty="0" err="1" smtClean="0"/>
                        <a:t>완료매장명</a:t>
                      </a:r>
                      <a:r>
                        <a:rPr lang="ko-KR" altLang="en-US" sz="800" b="0" baseline="0" dirty="0" smtClean="0"/>
                        <a:t> 별도 표기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공병수거신청번호 노출되지 않음 </a:t>
                      </a:r>
                      <a:endParaRPr lang="en-US" altLang="ko-KR" sz="800" b="0" baseline="0" dirty="0" smtClean="0"/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238375" algn="l"/>
                        </a:tabLst>
                        <a:defRPr/>
                      </a:pPr>
                      <a:r>
                        <a:rPr lang="en-US" altLang="ko-KR" sz="800" b="1" baseline="0" dirty="0" smtClean="0"/>
                        <a:t>5-5 [</a:t>
                      </a:r>
                      <a:r>
                        <a:rPr lang="ko-KR" altLang="en-US" sz="800" b="1" baseline="0" dirty="0" err="1" smtClean="0"/>
                        <a:t>수거거부</a:t>
                      </a:r>
                      <a:r>
                        <a:rPr lang="en-US" altLang="ko-KR" sz="800" b="1" baseline="0" dirty="0" smtClean="0"/>
                        <a:t>]</a:t>
                      </a:r>
                      <a:r>
                        <a:rPr lang="ko-KR" altLang="en-US" sz="800" b="1" baseline="0" dirty="0" smtClean="0"/>
                        <a:t>버튼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err="1" smtClean="0"/>
                        <a:t>수거거부인</a:t>
                      </a:r>
                      <a:r>
                        <a:rPr lang="ko-KR" altLang="en-US" sz="800" b="0" baseline="0" dirty="0" smtClean="0"/>
                        <a:t> 경우 </a:t>
                      </a:r>
                      <a:r>
                        <a:rPr lang="ko-KR" altLang="en-US" sz="800" b="0" baseline="0" dirty="0" err="1" smtClean="0"/>
                        <a:t>수거거부</a:t>
                      </a:r>
                      <a:r>
                        <a:rPr lang="ko-KR" altLang="en-US" sz="800" b="0" baseline="0" dirty="0" smtClean="0"/>
                        <a:t> 사유 확인 할 수 있는 버튼 노출 </a:t>
                      </a:r>
                      <a:r>
                        <a:rPr lang="en-US" altLang="ko-KR" sz="800" b="0" baseline="0" dirty="0" smtClean="0"/>
                        <a:t/>
                      </a:r>
                      <a:br>
                        <a:rPr lang="en-US" altLang="ko-KR" sz="800" b="0" baseline="0" dirty="0" smtClean="0"/>
                      </a:b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선택 시 수거거부사유 안내 팝업 노출 </a:t>
                      </a:r>
                      <a:endParaRPr lang="en-US" altLang="ko-KR" sz="800" b="0" baseline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캠페인 유의사항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유의사항 내용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디폴트는 펼친 상태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6-1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△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디폴트는 유의사항 펼침 상태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유의사항 영역 닫히며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상태로 변경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상태에서 선택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△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버튼으로 변경되며 유의사항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다시 열림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</a:tbl>
          </a:graphicData>
        </a:graphic>
      </p:graphicFrame>
      <p:sp>
        <p:nvSpPr>
          <p:cNvPr id="10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06" y="12472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488" y="17593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69" y="17491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896" y="29250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321" y="34208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937" y="34400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48289"/>
              </p:ext>
            </p:extLst>
          </p:nvPr>
        </p:nvGraphicFramePr>
        <p:xfrm>
          <a:off x="5279845" y="836712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24.05.21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수거거부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9823"/>
              </p:ext>
            </p:extLst>
          </p:nvPr>
        </p:nvGraphicFramePr>
        <p:xfrm>
          <a:off x="883242" y="2183341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24.05.21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수거신청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sp>
        <p:nvSpPr>
          <p:cNvPr id="6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82" y="25886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132397" y="1403530"/>
            <a:ext cx="893425" cy="15283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수거거부</a:t>
            </a:r>
            <a:r>
              <a:rPr lang="ko-KR" altLang="en-US" sz="800" dirty="0" smtClean="0">
                <a:solidFill>
                  <a:schemeClr val="tx1"/>
                </a:solidFill>
              </a:rPr>
              <a:t> 사유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822" y="12726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73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온라인 </a:t>
            </a:r>
            <a:r>
              <a:rPr lang="ko-KR" altLang="en-US" dirty="0" err="1"/>
              <a:t>공병수거</a:t>
            </a:r>
            <a:r>
              <a:rPr lang="ko-KR" altLang="en-US" dirty="0"/>
              <a:t> </a:t>
            </a:r>
            <a:r>
              <a:rPr lang="ko-KR" altLang="en-US" dirty="0" smtClean="0"/>
              <a:t>신청 메인</a:t>
            </a:r>
            <a:r>
              <a:rPr lang="en-US" altLang="ko-KR" dirty="0" smtClean="0"/>
              <a:t>_</a:t>
            </a:r>
            <a:r>
              <a:rPr lang="ko-KR" altLang="en-US" dirty="0" err="1"/>
              <a:t>신청내역</a:t>
            </a:r>
            <a:r>
              <a:rPr lang="en-US" altLang="ko-KR" dirty="0" smtClean="0"/>
              <a:t>(2/2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6" name="부제목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IN_MO_MYP_01_51 </a:t>
            </a:r>
            <a:endParaRPr lang="ko-KR" altLang="en-US" dirty="0"/>
          </a:p>
        </p:txBody>
      </p:sp>
      <p:sp>
        <p:nvSpPr>
          <p:cNvPr id="1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3102" y="57725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83285" y="841327"/>
            <a:ext cx="9573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err="1"/>
              <a:t>공병수거</a:t>
            </a:r>
            <a:r>
              <a:rPr lang="ko-KR" altLang="en-US" sz="900" b="1" dirty="0"/>
              <a:t> 내역 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rcRect l="1" t="34418" r="-1" b="-3993"/>
          <a:stretch/>
        </p:blipFill>
        <p:spPr>
          <a:xfrm rot="5400000">
            <a:off x="3584676" y="1127915"/>
            <a:ext cx="132119" cy="9192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03695" y="1079872"/>
            <a:ext cx="646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총</a:t>
            </a:r>
            <a:r>
              <a:rPr lang="ko-KR" altLang="en-US" sz="800" dirty="0" smtClean="0">
                <a:solidFill>
                  <a:srgbClr val="00BC70"/>
                </a:solidFill>
              </a:rPr>
              <a:t> </a:t>
            </a:r>
            <a:r>
              <a:rPr lang="en-US" altLang="ko-KR" sz="800" dirty="0" smtClean="0">
                <a:solidFill>
                  <a:srgbClr val="00BC70"/>
                </a:solidFill>
              </a:rPr>
              <a:t>n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/>
          </p:nvPr>
        </p:nvGraphicFramePr>
        <p:xfrm>
          <a:off x="892488" y="1366904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24.05.22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수거신청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sp>
        <p:nvSpPr>
          <p:cNvPr id="79" name="모서리가 둥근 직사각형 78"/>
          <p:cNvSpPr/>
          <p:nvPr/>
        </p:nvSpPr>
        <p:spPr>
          <a:xfrm>
            <a:off x="2931422" y="1917205"/>
            <a:ext cx="708192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수거지변경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300865" y="1917795"/>
            <a:ext cx="600717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수거취소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892488" y="2205582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24.05.22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수거취소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892488" y="3064010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24.05.22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수거대기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892488" y="3914975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24.05.22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수거실패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/>
          </p:nvPr>
        </p:nvGraphicFramePr>
        <p:xfrm>
          <a:off x="882849" y="4762514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24.05.22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수거중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sp>
        <p:nvSpPr>
          <p:cNvPr id="7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7857" y="628690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873324" y="5610392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24.04.22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수거거부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5298536" y="788337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24.04.22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수거완료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7137061" y="1039016"/>
            <a:ext cx="1292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00BC70"/>
                </a:solidFill>
              </a:rPr>
              <a:t>3,000P </a:t>
            </a:r>
            <a:r>
              <a:rPr lang="ko-KR" altLang="en-US" sz="800" dirty="0" smtClean="0">
                <a:solidFill>
                  <a:srgbClr val="00BC70"/>
                </a:solidFill>
              </a:rPr>
              <a:t>적립</a:t>
            </a:r>
            <a:endParaRPr lang="ko-KR" altLang="en-US" sz="800" dirty="0">
              <a:solidFill>
                <a:srgbClr val="00BC70"/>
              </a:solidFill>
            </a:endParaRPr>
          </a:p>
        </p:txBody>
      </p:sp>
      <p:sp>
        <p:nvSpPr>
          <p:cNvPr id="8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52184" y="576009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/>
          </p:nvPr>
        </p:nvGraphicFramePr>
        <p:xfrm>
          <a:off x="5293755" y="1626557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24.03.16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매장수거완료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(IF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수원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성대점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7137061" y="1877236"/>
            <a:ext cx="1292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00BC70"/>
                </a:solidFill>
              </a:rPr>
              <a:t>300P </a:t>
            </a:r>
            <a:r>
              <a:rPr lang="ko-KR" altLang="en-US" sz="800" dirty="0" smtClean="0">
                <a:solidFill>
                  <a:srgbClr val="00BC70"/>
                </a:solidFill>
              </a:rPr>
              <a:t>적립</a:t>
            </a:r>
            <a:endParaRPr lang="ko-KR" altLang="en-US" sz="800" dirty="0">
              <a:solidFill>
                <a:srgbClr val="00BC7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647874" y="1072090"/>
            <a:ext cx="486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전체</a:t>
            </a:r>
            <a:endParaRPr lang="en-US" altLang="ko-KR" sz="800" dirty="0" smtClean="0"/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 l="1" t="34418" r="-1" b="-3993"/>
          <a:stretch/>
        </p:blipFill>
        <p:spPr>
          <a:xfrm rot="5400000">
            <a:off x="2978049" y="1131557"/>
            <a:ext cx="132119" cy="91920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5293755" y="2492896"/>
            <a:ext cx="2804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264568" y="2564904"/>
            <a:ext cx="2892470" cy="2842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공병수거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캠페인 유의사항                                   </a:t>
            </a:r>
            <a:r>
              <a:rPr lang="ko-KR" altLang="en-US" sz="800" dirty="0" smtClean="0">
                <a:solidFill>
                  <a:schemeClr val="tx1"/>
                </a:solidFill>
              </a:rPr>
              <a:t>△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공병 </a:t>
            </a:r>
            <a:r>
              <a:rPr lang="en-US" altLang="ko-KR" sz="800" b="1" dirty="0">
                <a:solidFill>
                  <a:schemeClr val="tx1"/>
                </a:solidFill>
              </a:rPr>
              <a:t>1</a:t>
            </a:r>
            <a:r>
              <a:rPr lang="ko-KR" altLang="en-US" sz="800" b="1" dirty="0">
                <a:solidFill>
                  <a:schemeClr val="tx1"/>
                </a:solidFill>
              </a:rPr>
              <a:t>개당 </a:t>
            </a:r>
            <a:r>
              <a:rPr lang="ko-KR" altLang="en-US" sz="800" b="1" dirty="0" err="1">
                <a:solidFill>
                  <a:schemeClr val="tx1"/>
                </a:solidFill>
              </a:rPr>
              <a:t>뷰티포인트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300</a:t>
            </a:r>
            <a:r>
              <a:rPr lang="ko-KR" altLang="en-US" sz="800" b="1" dirty="0">
                <a:solidFill>
                  <a:schemeClr val="tx1"/>
                </a:solidFill>
              </a:rPr>
              <a:t>점 적립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상시 운영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총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3,000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점 적립 가능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사용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기한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적립일로부터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년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최대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적립 한도는 온라인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오프라인 매장 통합으로 운영됩니다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매월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월말까지는 온라인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공병수거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신청이 불가합니다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2. </a:t>
            </a:r>
            <a:r>
              <a:rPr lang="ko-KR" altLang="en-US" sz="800" b="1" dirty="0" err="1">
                <a:solidFill>
                  <a:schemeClr val="tx1"/>
                </a:solidFill>
              </a:rPr>
              <a:t>공병수거</a:t>
            </a:r>
            <a:r>
              <a:rPr lang="ko-KR" altLang="en-US" sz="800" b="1" dirty="0">
                <a:solidFill>
                  <a:schemeClr val="tx1"/>
                </a:solidFill>
              </a:rPr>
              <a:t> 품목 안내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가능 품목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이니스프리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스킨케어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바디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클렌징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헤어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방향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본품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등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유리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플라스틱 재질에 한 함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네일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류에서 네일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리무버는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수거 가능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스킨케어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중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캔류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미스트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는 수거 불가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불가능 품목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메이크업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네일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뷰티툴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도구류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미스트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등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염모제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증정용 표기 제품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타사 제품 및 재질 혼용 제품의 재질 분리가 불가능한 제품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214425" y="5718893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224962" y="6047653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208814" y="526527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07342" y="666920"/>
            <a:ext cx="2999928" cy="560370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5198942" y="5013756"/>
            <a:ext cx="3002845" cy="1390530"/>
            <a:chOff x="5208467" y="3851343"/>
            <a:chExt cx="3002845" cy="1031070"/>
          </a:xfrm>
        </p:grpSpPr>
        <p:sp>
          <p:nvSpPr>
            <p:cNvPr id="44" name="직사각형 43"/>
            <p:cNvSpPr/>
            <p:nvPr/>
          </p:nvSpPr>
          <p:spPr>
            <a:xfrm>
              <a:off x="5208467" y="3851343"/>
              <a:ext cx="3002845" cy="1031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6312024" y="3972410"/>
              <a:ext cx="694634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573"/>
          <p:cNvCxnSpPr/>
          <p:nvPr/>
        </p:nvCxnSpPr>
        <p:spPr>
          <a:xfrm rot="16200000" flipH="1">
            <a:off x="1638862" y="2337899"/>
            <a:ext cx="4724226" cy="2551720"/>
          </a:xfrm>
          <a:prstGeom prst="bentConnector2">
            <a:avLst/>
          </a:prstGeom>
          <a:ln>
            <a:solidFill>
              <a:srgbClr val="254F9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84380"/>
              </p:ext>
            </p:extLst>
          </p:nvPr>
        </p:nvGraphicFramePr>
        <p:xfrm>
          <a:off x="5284459" y="5251606"/>
          <a:ext cx="2813504" cy="1091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1559">
                  <a:extLst>
                    <a:ext uri="{9D8B030D-6E8A-4147-A177-3AD203B41FA5}">
                      <a16:colId xmlns:a16="http://schemas.microsoft.com/office/drawing/2014/main" val="1305893025"/>
                    </a:ext>
                  </a:extLst>
                </a:gridCol>
                <a:gridCol w="521945">
                  <a:extLst>
                    <a:ext uri="{9D8B030D-6E8A-4147-A177-3AD203B41FA5}">
                      <a16:colId xmlns:a16="http://schemas.microsoft.com/office/drawing/2014/main" val="315271563"/>
                    </a:ext>
                  </a:extLst>
                </a:gridCol>
              </a:tblGrid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endParaRPr lang="ko-KR" altLang="en-US" sz="900" b="1" kern="1200" dirty="0">
                        <a:solidFill>
                          <a:srgbClr val="00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092415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온라인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11223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b="1" kern="1200" baseline="0" dirty="0">
                        <a:solidFill>
                          <a:srgbClr val="1CF4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540044"/>
                  </a:ext>
                </a:extLst>
              </a:tr>
            </a:tbl>
          </a:graphicData>
        </a:graphic>
      </p:graphicFrame>
      <p:sp>
        <p:nvSpPr>
          <p:cNvPr id="4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2" y="10262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1410" y="9313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459" y="50640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12915"/>
              </p:ext>
            </p:extLst>
          </p:nvPr>
        </p:nvGraphicFramePr>
        <p:xfrm>
          <a:off x="9000565" y="44450"/>
          <a:ext cx="3152540" cy="1363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 된 목록 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조회된 목록 수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오프라인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구분  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오프라인 구분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바텀시트로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구분 선택 목록 열림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2-1.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구분 선택 목록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list: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그 외 설명은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‘Select list bottom sheet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참고</a:t>
                      </a:r>
                      <a:r>
                        <a:rPr lang="ko-KR" altLang="en-US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rgbClr val="00BC7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3061001" y="1072159"/>
            <a:ext cx="712366" cy="215444"/>
            <a:chOff x="3118050" y="1112363"/>
            <a:chExt cx="712366" cy="215444"/>
          </a:xfrm>
        </p:grpSpPr>
        <p:sp>
          <p:nvSpPr>
            <p:cNvPr id="53" name="TextBox 52"/>
            <p:cNvSpPr txBox="1"/>
            <p:nvPr/>
          </p:nvSpPr>
          <p:spPr>
            <a:xfrm>
              <a:off x="3118050" y="1112363"/>
              <a:ext cx="7123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최근</a:t>
              </a:r>
              <a:r>
                <a:rPr lang="en-US" altLang="ko-KR" sz="800" dirty="0" smtClean="0"/>
                <a:t>1</a:t>
              </a:r>
              <a:r>
                <a:rPr lang="ko-KR" altLang="en-US" sz="800" dirty="0"/>
                <a:t>년</a:t>
              </a:r>
              <a:endParaRPr lang="en-US" altLang="ko-KR" sz="800" dirty="0" smtClean="0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/>
            <a:srcRect l="1" t="34418" r="-1" b="-3993"/>
            <a:stretch/>
          </p:blipFill>
          <p:spPr>
            <a:xfrm rot="5400000">
              <a:off x="3650351" y="1168119"/>
              <a:ext cx="132119" cy="91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4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온라인 </a:t>
            </a:r>
            <a:r>
              <a:rPr lang="ko-KR" altLang="en-US" dirty="0" err="1"/>
              <a:t>공병수거</a:t>
            </a:r>
            <a:r>
              <a:rPr lang="ko-KR" altLang="en-US" dirty="0"/>
              <a:t> </a:t>
            </a:r>
            <a:r>
              <a:rPr lang="ko-KR" altLang="en-US" dirty="0" smtClean="0"/>
              <a:t>신청 메인</a:t>
            </a:r>
            <a:r>
              <a:rPr lang="en-US" altLang="ko-KR" dirty="0" smtClean="0"/>
              <a:t>_</a:t>
            </a:r>
            <a:r>
              <a:rPr lang="ko-KR" altLang="en-US" dirty="0" err="1"/>
              <a:t>신청내역</a:t>
            </a:r>
            <a:r>
              <a:rPr lang="en-US" altLang="ko-KR" dirty="0" smtClean="0"/>
              <a:t>(2/2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6" name="부제목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IN_MO_MYP_01_51 </a:t>
            </a:r>
            <a:endParaRPr lang="ko-KR" altLang="en-US" dirty="0"/>
          </a:p>
        </p:txBody>
      </p:sp>
      <p:sp>
        <p:nvSpPr>
          <p:cNvPr id="1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3102" y="57725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83285" y="841327"/>
            <a:ext cx="9573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err="1"/>
              <a:t>공병수거</a:t>
            </a:r>
            <a:r>
              <a:rPr lang="ko-KR" altLang="en-US" sz="900" b="1" dirty="0"/>
              <a:t> 내역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3695" y="1079872"/>
            <a:ext cx="646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총</a:t>
            </a:r>
            <a:r>
              <a:rPr lang="ko-KR" altLang="en-US" sz="800" dirty="0" smtClean="0">
                <a:solidFill>
                  <a:srgbClr val="00BC70"/>
                </a:solidFill>
              </a:rPr>
              <a:t> </a:t>
            </a:r>
            <a:r>
              <a:rPr lang="en-US" altLang="ko-KR" sz="800" dirty="0" smtClean="0">
                <a:solidFill>
                  <a:srgbClr val="00BC70"/>
                </a:solidFill>
              </a:rPr>
              <a:t>n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/>
          </p:nvPr>
        </p:nvGraphicFramePr>
        <p:xfrm>
          <a:off x="892488" y="1366904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24.05.22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수거신청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sp>
        <p:nvSpPr>
          <p:cNvPr id="79" name="모서리가 둥근 직사각형 78"/>
          <p:cNvSpPr/>
          <p:nvPr/>
        </p:nvSpPr>
        <p:spPr>
          <a:xfrm>
            <a:off x="2931422" y="1917205"/>
            <a:ext cx="708192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수거지변경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300865" y="1917795"/>
            <a:ext cx="600717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수거취소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892488" y="2205582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24.05.22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수거취소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892488" y="3064010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24.05.22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수거대기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892488" y="3914975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24.05.22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수거실패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/>
          </p:nvPr>
        </p:nvGraphicFramePr>
        <p:xfrm>
          <a:off x="882849" y="4762514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24.05.22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수거중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sp>
        <p:nvSpPr>
          <p:cNvPr id="7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7857" y="628690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873324" y="5610392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24.04.22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수거거부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5298536" y="788337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24.04.22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수거완료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7137061" y="1039016"/>
            <a:ext cx="1292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00BC70"/>
                </a:solidFill>
              </a:rPr>
              <a:t>3,000P </a:t>
            </a:r>
            <a:r>
              <a:rPr lang="ko-KR" altLang="en-US" sz="800" dirty="0" smtClean="0">
                <a:solidFill>
                  <a:srgbClr val="00BC70"/>
                </a:solidFill>
              </a:rPr>
              <a:t>적립</a:t>
            </a:r>
            <a:endParaRPr lang="ko-KR" altLang="en-US" sz="800" dirty="0">
              <a:solidFill>
                <a:srgbClr val="00BC70"/>
              </a:solidFill>
            </a:endParaRPr>
          </a:p>
        </p:txBody>
      </p:sp>
      <p:sp>
        <p:nvSpPr>
          <p:cNvPr id="8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52184" y="576009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/>
          </p:nvPr>
        </p:nvGraphicFramePr>
        <p:xfrm>
          <a:off x="5293755" y="1626557"/>
          <a:ext cx="2804208" cy="78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208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497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24.03.16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매장수거완료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(IF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수원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성대점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7137061" y="1877236"/>
            <a:ext cx="1292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00BC70"/>
                </a:solidFill>
              </a:rPr>
              <a:t>300P </a:t>
            </a:r>
            <a:r>
              <a:rPr lang="ko-KR" altLang="en-US" sz="800" dirty="0" smtClean="0">
                <a:solidFill>
                  <a:srgbClr val="00BC70"/>
                </a:solidFill>
              </a:rPr>
              <a:t>적립</a:t>
            </a:r>
            <a:endParaRPr lang="ko-KR" altLang="en-US" sz="800" dirty="0">
              <a:solidFill>
                <a:srgbClr val="00BC7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647874" y="1072090"/>
            <a:ext cx="4848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전체</a:t>
            </a:r>
            <a:endParaRPr lang="en-US" altLang="ko-KR" sz="800" dirty="0" smtClean="0"/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 l="1" t="34418" r="-1" b="-3993"/>
          <a:stretch/>
        </p:blipFill>
        <p:spPr>
          <a:xfrm rot="5400000">
            <a:off x="2978049" y="1131557"/>
            <a:ext cx="132119" cy="91920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5293755" y="2492896"/>
            <a:ext cx="2804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264568" y="2564904"/>
            <a:ext cx="2892470" cy="2842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공병수거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캠페인 유의사항                                   </a:t>
            </a:r>
            <a:r>
              <a:rPr lang="ko-KR" altLang="en-US" sz="800" dirty="0" smtClean="0">
                <a:solidFill>
                  <a:schemeClr val="tx1"/>
                </a:solidFill>
              </a:rPr>
              <a:t>△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공병 </a:t>
            </a:r>
            <a:r>
              <a:rPr lang="en-US" altLang="ko-KR" sz="800" b="1" dirty="0">
                <a:solidFill>
                  <a:schemeClr val="tx1"/>
                </a:solidFill>
              </a:rPr>
              <a:t>1</a:t>
            </a:r>
            <a:r>
              <a:rPr lang="ko-KR" altLang="en-US" sz="800" b="1" dirty="0">
                <a:solidFill>
                  <a:schemeClr val="tx1"/>
                </a:solidFill>
              </a:rPr>
              <a:t>개당 </a:t>
            </a:r>
            <a:r>
              <a:rPr lang="ko-KR" altLang="en-US" sz="800" b="1" dirty="0" err="1">
                <a:solidFill>
                  <a:schemeClr val="tx1"/>
                </a:solidFill>
              </a:rPr>
              <a:t>뷰티포인트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300</a:t>
            </a:r>
            <a:r>
              <a:rPr lang="ko-KR" altLang="en-US" sz="800" b="1" dirty="0">
                <a:solidFill>
                  <a:schemeClr val="tx1"/>
                </a:solidFill>
              </a:rPr>
              <a:t>점 적립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상시 운영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총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3,000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점 적립 가능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사용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기한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적립일로부터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년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최대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적립 한도는 온라인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오프라인 매장 통합으로 운영됩니다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매월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월말까지는 온라인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공병수거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신청이 불가합니다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2. </a:t>
            </a:r>
            <a:r>
              <a:rPr lang="ko-KR" altLang="en-US" sz="800" b="1" dirty="0" err="1">
                <a:solidFill>
                  <a:schemeClr val="tx1"/>
                </a:solidFill>
              </a:rPr>
              <a:t>공병수거</a:t>
            </a:r>
            <a:r>
              <a:rPr lang="ko-KR" altLang="en-US" sz="800" b="1" dirty="0">
                <a:solidFill>
                  <a:schemeClr val="tx1"/>
                </a:solidFill>
              </a:rPr>
              <a:t> 품목 안내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가능 품목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이니스프리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스킨케어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바디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클렌징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헤어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방향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본품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등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유리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플라스틱 재질에 한 함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네일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류에서 네일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리무버는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수거 가능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스킨케어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중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캔류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미스트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는 수거 불가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불가능 품목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메이크업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네일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뷰티툴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도구류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미스트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등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염모제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증정용 표기 제품</a:t>
            </a:r>
          </a:p>
          <a:p>
            <a:pPr marL="180975" lvl="1" indent="-95250">
              <a:buFont typeface="+mj-lt"/>
              <a:buAutoNum type="arabicParenR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타사 제품 및 재질 혼용 제품의 재질 분리가 불가능한 제품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214425" y="5718893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224962" y="6047653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208814" y="526527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07342" y="666920"/>
            <a:ext cx="2999928" cy="560370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5209382" y="4880489"/>
            <a:ext cx="3002845" cy="1512167"/>
            <a:chOff x="5208467" y="4463134"/>
            <a:chExt cx="3002845" cy="1070635"/>
          </a:xfrm>
        </p:grpSpPr>
        <p:sp>
          <p:nvSpPr>
            <p:cNvPr id="49" name="직사각형 48"/>
            <p:cNvSpPr/>
            <p:nvPr/>
          </p:nvSpPr>
          <p:spPr>
            <a:xfrm>
              <a:off x="5208467" y="4463134"/>
              <a:ext cx="3002845" cy="10706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6312024" y="4568330"/>
              <a:ext cx="694634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7DF5464F-49C7-CDA7-8CBE-76C1A9926C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9"/>
          <a:stretch/>
        </p:blipFill>
        <p:spPr>
          <a:xfrm>
            <a:off x="5967593" y="3131406"/>
            <a:ext cx="1654762" cy="1829254"/>
          </a:xfrm>
          <a:prstGeom prst="rect">
            <a:avLst/>
          </a:prstGeom>
          <a:effectLst>
            <a:outerShdw blurRad="114300" sx="96000" sy="96000" algn="ctr" rotWithShape="0">
              <a:prstClr val="black">
                <a:alpha val="74000"/>
              </a:prstClr>
            </a:outerShdw>
          </a:effectLst>
        </p:spPr>
      </p:pic>
      <p:cxnSp>
        <p:nvCxnSpPr>
          <p:cNvPr id="52" name="직선 화살표 연결선 573"/>
          <p:cNvCxnSpPr/>
          <p:nvPr/>
        </p:nvCxnSpPr>
        <p:spPr>
          <a:xfrm>
            <a:off x="3798332" y="1220085"/>
            <a:ext cx="1503636" cy="4452510"/>
          </a:xfrm>
          <a:prstGeom prst="bentConnector3">
            <a:avLst>
              <a:gd name="adj1" fmla="val 50000"/>
            </a:avLst>
          </a:prstGeom>
          <a:ln>
            <a:solidFill>
              <a:srgbClr val="254F9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62349"/>
              </p:ext>
            </p:extLst>
          </p:nvPr>
        </p:nvGraphicFramePr>
        <p:xfrm>
          <a:off x="5301968" y="5528595"/>
          <a:ext cx="2836535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2024-04-04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+mn-ea"/>
                          <a:cs typeface="+mn-cs"/>
                        </a:rPr>
                        <a:t>📆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~</a:t>
                      </a:r>
                      <a:endParaRPr lang="ko-KR" altLang="en-US" sz="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2024-07-03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+mn-ea"/>
                          <a:cs typeface="+mn-cs"/>
                        </a:rPr>
                        <a:t>📆</a:t>
                      </a:r>
                      <a:endParaRPr lang="ko-KR" altLang="en-US" sz="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30777"/>
              </p:ext>
            </p:extLst>
          </p:nvPr>
        </p:nvGraphicFramePr>
        <p:xfrm>
          <a:off x="5301968" y="5130215"/>
          <a:ext cx="2836535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개월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개월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BE15A98C-214E-3190-56FC-99626050E43A}"/>
              </a:ext>
            </a:extLst>
          </p:cNvPr>
          <p:cNvGrpSpPr/>
          <p:nvPr/>
        </p:nvGrpSpPr>
        <p:grpSpPr>
          <a:xfrm>
            <a:off x="5301967" y="5971513"/>
            <a:ext cx="2836535" cy="337938"/>
            <a:chOff x="582042" y="6428623"/>
            <a:chExt cx="2365943" cy="337938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93A9EA9-BF48-B432-9144-9B9AC729F460}"/>
                </a:ext>
              </a:extLst>
            </p:cNvPr>
            <p:cNvGrpSpPr/>
            <p:nvPr/>
          </p:nvGrpSpPr>
          <p:grpSpPr>
            <a:xfrm>
              <a:off x="582042" y="6428623"/>
              <a:ext cx="2365943" cy="337938"/>
              <a:chOff x="4584051" y="7799385"/>
              <a:chExt cx="2872562" cy="337938"/>
            </a:xfrm>
          </p:grpSpPr>
          <p:sp>
            <p:nvSpPr>
              <p:cNvPr id="58" name="모서리가 둥근 직사각형 264">
                <a:extLst>
                  <a:ext uri="{FF2B5EF4-FFF2-40B4-BE49-F238E27FC236}">
                    <a16:creationId xmlns:a16="http://schemas.microsoft.com/office/drawing/2014/main" id="{F6DF594A-5B81-9C31-51F8-1802D3355EA8}"/>
                  </a:ext>
                </a:extLst>
              </p:cNvPr>
              <p:cNvSpPr/>
              <p:nvPr/>
            </p:nvSpPr>
            <p:spPr>
              <a:xfrm>
                <a:off x="4584051" y="7799385"/>
                <a:ext cx="1066767" cy="3379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   초기화</a:t>
                </a:r>
              </a:p>
            </p:txBody>
          </p:sp>
          <p:sp>
            <p:nvSpPr>
              <p:cNvPr id="59" name="모서리가 둥근 직사각형 265">
                <a:extLst>
                  <a:ext uri="{FF2B5EF4-FFF2-40B4-BE49-F238E27FC236}">
                    <a16:creationId xmlns:a16="http://schemas.microsoft.com/office/drawing/2014/main" id="{31616FFB-3FF0-C846-C1A8-366204588010}"/>
                  </a:ext>
                </a:extLst>
              </p:cNvPr>
              <p:cNvSpPr/>
              <p:nvPr/>
            </p:nvSpPr>
            <p:spPr>
              <a:xfrm>
                <a:off x="5650332" y="7799385"/>
                <a:ext cx="1806281" cy="33793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</a:rPr>
                  <a:t>검색</a:t>
                </a:r>
              </a:p>
            </p:txBody>
          </p:sp>
        </p:grp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AAA20E90-5783-EAB0-19AC-C9954DB62C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786" y="6522529"/>
              <a:ext cx="175867" cy="175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933172"/>
              </p:ext>
            </p:extLst>
          </p:nvPr>
        </p:nvGraphicFramePr>
        <p:xfrm>
          <a:off x="9000565" y="44450"/>
          <a:ext cx="3152540" cy="5710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조회기간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조회기간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조회기간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창에서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6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버튼으로 검색 실행 시 최근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년으로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조회기간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창에서 기간을 직접 선택하여 조회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조회된 기간을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YY.MM.DD~YY.MM.DD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MM.DD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0N.0N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생략하고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1809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24.07.01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24.7.1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설정한 기간의  시작일과 종료일이 같을 시 시작일만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3-1.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조회기간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indent="-87313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개월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6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개월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(default)</a:t>
                      </a:r>
                    </a:p>
                    <a:p>
                      <a:pPr marL="0" indent="0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3-2.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기간 출력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선택 영역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2075" indent="-92075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선택된 기간이 있을 시 해당하는 날짜 출력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2075" indent="-92075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개월 선택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N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달 전 오늘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오늘 날짜 출력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85725" algn="l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오늘이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2024-07-03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일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‘2024-04-04~2024-07-03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으로 출력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년 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년 전 오늘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오늘 날짜 출력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85725" algn="l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오늘이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2024-07-03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일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‘2023-07-04~2024-07-03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으로 출력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캘린더 아이콘 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디바이스 캘린더 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80975" indent="-95250" algn="l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캘린더 탭 한 영역에 출력된 날짜가 선택된 상태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8572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시작일을 조회 종료일보다 이후의 날짜로 설정하고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완료버튼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시 캘린더 닫은 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오류 알림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8572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 종료일을 조회 시작일보다 이전 날짜로 설정 후 완료 버튼 선택 시 캘린더 닫은 후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으로 오류 알림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8572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 종료일을 오늘보다 이후의 날짜로 설정 후 완료 버튼 선택 시 캘린더 닫은 후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으로 오류 알림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8572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년보다 긴 기간 설정 후 완료 버튼 선택 시 캘린더 닫은 후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으로 오류 알림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8572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캘린더로 날짜를 직접 선택했을 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기간선택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버튼 선택 해제 상태로 전환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3-3.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초기화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default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상태로 되돌림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3-4.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창 닫히며 설정된 기간으로 검색 실행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검색된 목록이 없을 시 목록 영역에 검색 결과가 없음을 알리는 메시지 출력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501011"/>
                  </a:ext>
                </a:extLst>
              </a:tr>
            </a:tbl>
          </a:graphicData>
        </a:graphic>
      </p:graphicFrame>
      <p:sp>
        <p:nvSpPr>
          <p:cNvPr id="6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735" y="8975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437" y="49941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811" y="53752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900" y="58794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415" y="59006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9155812" y="1917205"/>
            <a:ext cx="2990000" cy="1284833"/>
          </a:xfrm>
          <a:prstGeom prst="roundRect">
            <a:avLst>
              <a:gd name="adj" fmla="val 0"/>
            </a:avLst>
          </a:prstGeom>
          <a:solidFill>
            <a:srgbClr val="C00000">
              <a:alpha val="57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  <a:latin typeface="+mn-ea"/>
              </a:rPr>
              <a:t>조회기간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 버튼 클릭 시 날짜 세팅은 공통에서 최종으로 확정할 예정 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(0412 </a:t>
            </a:r>
            <a:r>
              <a:rPr lang="ko-KR" altLang="en-US" sz="800" b="1" dirty="0" err="1" smtClean="0">
                <a:solidFill>
                  <a:schemeClr val="bg1"/>
                </a:solidFill>
                <a:latin typeface="+mn-ea"/>
              </a:rPr>
              <a:t>주소희님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800" b="1" dirty="0" err="1" smtClean="0">
                <a:solidFill>
                  <a:schemeClr val="bg1"/>
                </a:solidFill>
                <a:latin typeface="+mn-ea"/>
              </a:rPr>
              <a:t>정효진님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 확인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061001" y="1072159"/>
            <a:ext cx="712366" cy="215444"/>
            <a:chOff x="3118050" y="1112363"/>
            <a:chExt cx="712366" cy="215444"/>
          </a:xfrm>
        </p:grpSpPr>
        <p:sp>
          <p:nvSpPr>
            <p:cNvPr id="68" name="TextBox 67"/>
            <p:cNvSpPr txBox="1"/>
            <p:nvPr/>
          </p:nvSpPr>
          <p:spPr>
            <a:xfrm>
              <a:off x="3118050" y="1112363"/>
              <a:ext cx="7123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최근</a:t>
              </a:r>
              <a:r>
                <a:rPr lang="en-US" altLang="ko-KR" sz="800" dirty="0" smtClean="0"/>
                <a:t>1</a:t>
              </a:r>
              <a:r>
                <a:rPr lang="ko-KR" altLang="en-US" sz="800" dirty="0"/>
                <a:t>년</a:t>
              </a:r>
              <a:endParaRPr lang="en-US" altLang="ko-KR" sz="800" dirty="0" smtClean="0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2"/>
            <a:srcRect l="1" t="34418" r="-1" b="-3993"/>
            <a:stretch/>
          </p:blipFill>
          <p:spPr>
            <a:xfrm rot="5400000">
              <a:off x="3650351" y="1168119"/>
              <a:ext cx="132119" cy="91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6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6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공병수거신청 화면</a:t>
            </a:r>
            <a:endParaRPr lang="ko-KR" altLang="en-US" dirty="0"/>
          </a:p>
        </p:txBody>
      </p:sp>
      <p:sp>
        <p:nvSpPr>
          <p:cNvPr id="71" name="부제목 7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IN_MO_MYP_01_57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93750" y="1052736"/>
            <a:ext cx="29916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smtClean="0">
                <a:latin typeface="+mn-ea"/>
              </a:rPr>
              <a:t>공병수거신청</a:t>
            </a:r>
            <a:endParaRPr lang="ko-KR" altLang="en-US" sz="1050" b="1" spc="-15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81667" y="749981"/>
            <a:ext cx="456176" cy="231262"/>
            <a:chOff x="2425249" y="890065"/>
            <a:chExt cx="456176" cy="231262"/>
          </a:xfrm>
        </p:grpSpPr>
        <p:pic>
          <p:nvPicPr>
            <p:cNvPr id="8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cxnSp>
        <p:nvCxnSpPr>
          <p:cNvPr id="12" name="직선 연결선 11"/>
          <p:cNvCxnSpPr/>
          <p:nvPr/>
        </p:nvCxnSpPr>
        <p:spPr>
          <a:xfrm>
            <a:off x="793750" y="1052736"/>
            <a:ext cx="29979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83686" y="1151898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공병수거지</a:t>
            </a:r>
            <a:r>
              <a:rPr lang="ko-KR" altLang="en-US" sz="800" b="1" dirty="0"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3285837" y="1142372"/>
            <a:ext cx="446143" cy="2154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등록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>
                <a:solidFill>
                  <a:schemeClr val="tx1"/>
                </a:solidFill>
              </a:rPr>
              <a:t>변경</a:t>
            </a:r>
            <a:endParaRPr 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7369"/>
              </p:ext>
            </p:extLst>
          </p:nvPr>
        </p:nvGraphicFramePr>
        <p:xfrm>
          <a:off x="858642" y="1410506"/>
          <a:ext cx="2884942" cy="8035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942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311354"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latin typeface="+mn-ea"/>
                        </a:rPr>
                        <a:t>배송지명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홍길동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| 010-1234-5678</a:t>
                      </a:r>
                    </a:p>
                    <a:p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(12345)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서울특별시 용산구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한강대로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100(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한강로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 7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층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이니스프리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51D71B-FF99-47D2-895C-C2F836F03AFC}"/>
              </a:ext>
            </a:extLst>
          </p:cNvPr>
          <p:cNvSpPr/>
          <p:nvPr/>
        </p:nvSpPr>
        <p:spPr>
          <a:xfrm>
            <a:off x="919053" y="1991460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014925" y="1961731"/>
            <a:ext cx="977844" cy="200055"/>
            <a:chOff x="2911140" y="2128647"/>
            <a:chExt cx="977844" cy="20005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E96798-3229-41C7-9D93-18E637BBD588}"/>
                </a:ext>
              </a:extLst>
            </p:cNvPr>
            <p:cNvSpPr txBox="1"/>
            <p:nvPr/>
          </p:nvSpPr>
          <p:spPr>
            <a:xfrm>
              <a:off x="2911140" y="2128647"/>
              <a:ext cx="9778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안심번호 사용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3600044" y="2163550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12339"/>
              </p:ext>
            </p:extLst>
          </p:nvPr>
        </p:nvGraphicFramePr>
        <p:xfrm>
          <a:off x="4661688" y="3051047"/>
          <a:ext cx="2884942" cy="41007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942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4100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latin typeface="+mn-ea"/>
                        </a:rPr>
                        <a:t>수거지를</a:t>
                      </a:r>
                      <a:r>
                        <a:rPr lang="ko-KR" altLang="en-US" sz="800" dirty="0" smtClean="0">
                          <a:latin typeface="+mn-ea"/>
                        </a:rPr>
                        <a:t> 등록해주세요</a:t>
                      </a:r>
                      <a:r>
                        <a:rPr lang="en-US" altLang="ko-KR" sz="800" dirty="0" smtClean="0">
                          <a:latin typeface="+mn-ea"/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63445" y="2430414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사진등록</a:t>
            </a:r>
            <a:r>
              <a:rPr lang="ko-KR" altLang="en-US" sz="800" b="1" dirty="0" smtClean="0"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2867244" y="2440687"/>
            <a:ext cx="856099" cy="2249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u="sng" dirty="0" err="1" smtClean="0">
                <a:solidFill>
                  <a:schemeClr val="tx1"/>
                </a:solidFill>
              </a:rPr>
              <a:t>공병수거</a:t>
            </a:r>
            <a:r>
              <a:rPr lang="ko-KR" altLang="en-US" sz="700" u="sng" dirty="0" smtClean="0">
                <a:solidFill>
                  <a:schemeClr val="tx1"/>
                </a:solidFill>
              </a:rPr>
              <a:t> </a:t>
            </a:r>
            <a:r>
              <a:rPr lang="ko-KR" altLang="en-US" sz="700" u="sng" dirty="0" err="1" smtClean="0">
                <a:solidFill>
                  <a:schemeClr val="tx1"/>
                </a:solidFill>
              </a:rPr>
              <a:t>품목보기</a:t>
            </a:r>
            <a:r>
              <a:rPr lang="en-US" altLang="ko-KR" sz="700" u="sng" dirty="0" smtClean="0">
                <a:solidFill>
                  <a:schemeClr val="tx1"/>
                </a:solidFill>
              </a:rPr>
              <a:t>&gt;</a:t>
            </a:r>
            <a:endParaRPr lang="en-US" sz="700" u="sng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25885"/>
              </p:ext>
            </p:extLst>
          </p:nvPr>
        </p:nvGraphicFramePr>
        <p:xfrm>
          <a:off x="838401" y="2689022"/>
          <a:ext cx="2884942" cy="6816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942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311354"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878510" y="2729972"/>
            <a:ext cx="602580" cy="5824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6055"/>
              </p:ext>
            </p:extLst>
          </p:nvPr>
        </p:nvGraphicFramePr>
        <p:xfrm>
          <a:off x="9000565" y="44450"/>
          <a:ext cx="3152540" cy="5998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진행하는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주소정보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 영역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1" dirty="0" err="1" smtClean="0">
                          <a:latin typeface="+mn-ea"/>
                        </a:rPr>
                        <a:t>배송지등록</a:t>
                      </a:r>
                      <a:r>
                        <a:rPr lang="en-US" altLang="ko-KR" sz="800" b="1" dirty="0" smtClean="0">
                          <a:latin typeface="+mn-ea"/>
                        </a:rPr>
                        <a:t>/</a:t>
                      </a:r>
                      <a:r>
                        <a:rPr lang="ko-KR" altLang="en-US" sz="800" b="1" dirty="0" smtClean="0">
                          <a:latin typeface="+mn-ea"/>
                        </a:rPr>
                        <a:t>변경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기본배송지가 선택된 상태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배송지가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군부대배송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체크된 주소인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경우 디폴트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제공 안함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화면과 기능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+mn-cs"/>
                        </a:rPr>
                        <a:t>Page ID: </a:t>
                      </a:r>
                      <a:r>
                        <a:rPr lang="en-US" altLang="ko-KR" sz="800" dirty="0" smtClean="0">
                          <a:solidFill>
                            <a:srgbClr val="00B050"/>
                          </a:solidFill>
                        </a:rPr>
                        <a:t>IN_MO_ORD_01_01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 요청사항 선택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입력기능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제공하지 않음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제공 안하는 경우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사진등록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반납할 공병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개가 모두 포함된 사진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장을 첨부하는 영역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품목보기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품목보기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사진첨부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 권한이 없는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1)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안드로이드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 권한 알림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2)IOS 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별도 앱 권한 요청 없이 접근 가능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 권한이 있는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모바일 내 사진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촬영 및 앨범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접근가능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확인사항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체크박스 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체크박스로 선택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dirty="0" err="1" smtClean="0">
                          <a:latin typeface="+mn-ea"/>
                        </a:rPr>
                        <a:t>공병수거</a:t>
                      </a:r>
                      <a:r>
                        <a:rPr lang="ko-KR" altLang="en-US" sz="800" b="0" dirty="0" smtClean="0">
                          <a:latin typeface="+mn-ea"/>
                        </a:rPr>
                        <a:t> 신청 필수사항 </a:t>
                      </a:r>
                      <a:r>
                        <a:rPr lang="en-US" altLang="ko-KR" sz="800" b="0" dirty="0" smtClean="0">
                          <a:latin typeface="+mn-ea"/>
                        </a:rPr>
                        <a:t>CHECK! </a:t>
                      </a:r>
                      <a:r>
                        <a:rPr lang="ko-KR" altLang="en-US" sz="800" b="0" dirty="0" smtClean="0">
                          <a:latin typeface="+mn-ea"/>
                        </a:rPr>
                        <a:t>팝업 노출 </a:t>
                      </a:r>
                      <a:endParaRPr lang="en-US" altLang="ko-KR" sz="800" b="0" dirty="0" smtClean="0"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신청동의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 항목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동의 체크 시 하위 개인정보 수집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이용동의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 조건 동의 모두 체크 처리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dirty="0" smtClean="0">
                          <a:latin typeface="+mn-ea"/>
                        </a:rPr>
                        <a:t>개인정보 수집</a:t>
                      </a:r>
                      <a:r>
                        <a:rPr lang="en-US" altLang="ko-KR" sz="800" b="0" dirty="0" smtClean="0">
                          <a:latin typeface="+mn-ea"/>
                        </a:rPr>
                        <a:t>/</a:t>
                      </a:r>
                      <a:r>
                        <a:rPr lang="ko-KR" altLang="en-US" sz="800" b="0" dirty="0" err="1" smtClean="0">
                          <a:latin typeface="+mn-ea"/>
                        </a:rPr>
                        <a:t>이용동의</a:t>
                      </a:r>
                      <a:r>
                        <a:rPr lang="ko-KR" altLang="en-US" sz="800" b="0" dirty="0" smtClean="0">
                          <a:latin typeface="+mn-ea"/>
                        </a:rPr>
                        <a:t> 팝업 노출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3538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공병수거신청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필수값유무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 진행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별도 페이지 참고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모두 선택한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“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신청하시겠습니까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?“ |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: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신청완료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: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닫힘 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889726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77684" y="3423448"/>
            <a:ext cx="2954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반납하실 공병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모두 포함된 사진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장을 첨부해주세요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800" dirty="0" smtClean="0">
                <a:solidFill>
                  <a:srgbClr val="FF0000"/>
                </a:solidFill>
              </a:rPr>
              <a:t>얼굴 등 개인정보가 포함되지 않도록 주의하여 주시기 바랍니다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 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83686" y="3904800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확인사항</a:t>
            </a:r>
            <a:r>
              <a:rPr lang="ko-KR" altLang="en-US" sz="800" b="1" dirty="0" smtClean="0">
                <a:latin typeface="+mn-ea"/>
              </a:rPr>
              <a:t> 선택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63563"/>
              </p:ext>
            </p:extLst>
          </p:nvPr>
        </p:nvGraphicFramePr>
        <p:xfrm>
          <a:off x="858642" y="4163408"/>
          <a:ext cx="2884942" cy="31584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942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311354"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  <a:p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아래에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확인사항을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읽어보시고 모두 체크해주세요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.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048851" y="4483200"/>
            <a:ext cx="1032707" cy="15420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700" dirty="0" smtClean="0"/>
              <a:t>내용물을 </a:t>
            </a:r>
            <a:r>
              <a:rPr lang="ko-KR" altLang="en-US" sz="700" dirty="0" err="1" smtClean="0"/>
              <a:t>비워주셨나요</a:t>
            </a:r>
            <a:endParaRPr lang="ko-KR" altLang="en-US" sz="700" dirty="0"/>
          </a:p>
        </p:txBody>
      </p:sp>
      <p:sp>
        <p:nvSpPr>
          <p:cNvPr id="46" name="Box">
            <a:extLst>
              <a:ext uri="{FF2B5EF4-FFF2-40B4-BE49-F238E27FC236}">
                <a16:creationId xmlns:a16="http://schemas.microsoft.com/office/drawing/2014/main" id="{464A5205-F954-4F1E-9EC4-CE3D0E11A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8247" y="4502613"/>
            <a:ext cx="128588" cy="128588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8851" y="4661702"/>
            <a:ext cx="1590765" cy="17953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700" dirty="0" smtClean="0"/>
              <a:t>이니스프리 공병 </a:t>
            </a:r>
            <a:r>
              <a:rPr lang="en-US" altLang="ko-KR" sz="700" dirty="0" smtClean="0"/>
              <a:t>10</a:t>
            </a:r>
            <a:r>
              <a:rPr lang="ko-KR" altLang="en-US" sz="700" dirty="0" smtClean="0"/>
              <a:t>개만 </a:t>
            </a:r>
            <a:r>
              <a:rPr lang="ko-KR" altLang="en-US" sz="700" dirty="0" err="1" smtClean="0"/>
              <a:t>넣으셨나요</a:t>
            </a:r>
            <a:r>
              <a:rPr lang="en-US" altLang="ko-KR" sz="700" dirty="0" smtClean="0"/>
              <a:t>? </a:t>
            </a:r>
            <a:endParaRPr lang="ko-KR" altLang="en-US" sz="700" dirty="0"/>
          </a:p>
        </p:txBody>
      </p:sp>
      <p:sp>
        <p:nvSpPr>
          <p:cNvPr id="48" name="Box">
            <a:extLst>
              <a:ext uri="{FF2B5EF4-FFF2-40B4-BE49-F238E27FC236}">
                <a16:creationId xmlns:a16="http://schemas.microsoft.com/office/drawing/2014/main" id="{464A5205-F954-4F1E-9EC4-CE3D0E11A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8247" y="4693778"/>
            <a:ext cx="128588" cy="128588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59020" y="4909160"/>
            <a:ext cx="2683128" cy="21544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>
              <a:defRPr/>
            </a:pPr>
            <a:r>
              <a:rPr lang="ko-KR" altLang="en-US" sz="700" dirty="0" smtClean="0"/>
              <a:t>박스에 잘 </a:t>
            </a:r>
            <a:r>
              <a:rPr lang="ko-KR" altLang="en-US" sz="700" dirty="0" err="1" smtClean="0"/>
              <a:t>포장해주셔서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“</a:t>
            </a:r>
            <a:r>
              <a:rPr lang="ko-KR" altLang="en-US" sz="700" dirty="0" smtClean="0"/>
              <a:t>이니스프리 </a:t>
            </a:r>
            <a:r>
              <a:rPr lang="ko-KR" altLang="en-US" sz="700" dirty="0" err="1" smtClean="0"/>
              <a:t>공병수거</a:t>
            </a:r>
            <a:r>
              <a:rPr lang="en-US" altLang="ko-KR" sz="700" dirty="0" smtClean="0"/>
              <a:t>＂</a:t>
            </a:r>
            <a:r>
              <a:rPr lang="ko-KR" altLang="en-US" sz="700" dirty="0" smtClean="0"/>
              <a:t>라고 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ko-KR" altLang="en-US" sz="700" dirty="0" smtClean="0"/>
              <a:t>꼭</a:t>
            </a:r>
            <a:r>
              <a:rPr lang="en-US" altLang="ko-KR" sz="700" dirty="0" smtClean="0"/>
              <a:t>! </a:t>
            </a:r>
            <a:r>
              <a:rPr lang="ko-KR" altLang="en-US" sz="700" dirty="0" smtClean="0"/>
              <a:t>적어주세요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50" name="Box">
            <a:extLst>
              <a:ext uri="{FF2B5EF4-FFF2-40B4-BE49-F238E27FC236}">
                <a16:creationId xmlns:a16="http://schemas.microsoft.com/office/drawing/2014/main" id="{464A5205-F954-4F1E-9EC4-CE3D0E11A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8247" y="4909160"/>
            <a:ext cx="128588" cy="128588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69457" y="5235087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공병수거</a:t>
            </a:r>
            <a:r>
              <a:rPr lang="ko-KR" altLang="en-US" sz="800" b="1" dirty="0" smtClean="0">
                <a:latin typeface="+mn-ea"/>
              </a:rPr>
              <a:t> </a:t>
            </a:r>
            <a:r>
              <a:rPr lang="ko-KR" altLang="en-US" sz="800" b="1" dirty="0" err="1" smtClean="0">
                <a:latin typeface="+mn-ea"/>
              </a:rPr>
              <a:t>신청동의</a:t>
            </a:r>
            <a:r>
              <a:rPr lang="ko-KR" altLang="en-US" sz="800" b="1" dirty="0" smtClean="0"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12029"/>
              </p:ext>
            </p:extLst>
          </p:nvPr>
        </p:nvGraphicFramePr>
        <p:xfrm>
          <a:off x="844413" y="5493695"/>
          <a:ext cx="2884942" cy="31135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942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311354"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977558" y="5546146"/>
            <a:ext cx="1032707" cy="15420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700" dirty="0" smtClean="0"/>
              <a:t>전체 동의하기 </a:t>
            </a:r>
            <a:endParaRPr lang="ko-KR" altLang="en-US" sz="700" dirty="0"/>
          </a:p>
        </p:txBody>
      </p:sp>
      <p:sp>
        <p:nvSpPr>
          <p:cNvPr id="55" name="Box">
            <a:extLst>
              <a:ext uri="{FF2B5EF4-FFF2-40B4-BE49-F238E27FC236}">
                <a16:creationId xmlns:a16="http://schemas.microsoft.com/office/drawing/2014/main" id="{464A5205-F954-4F1E-9EC4-CE3D0E11A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6954" y="5565559"/>
            <a:ext cx="128588" cy="128588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22021" y="5789208"/>
            <a:ext cx="1590765" cy="15420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en-US" altLang="ko-KR" sz="700" dirty="0" smtClean="0"/>
              <a:t>[</a:t>
            </a:r>
            <a:r>
              <a:rPr lang="ko-KR" altLang="en-US" sz="700" dirty="0" smtClean="0"/>
              <a:t>필수</a:t>
            </a:r>
            <a:r>
              <a:rPr lang="en-US" altLang="ko-KR" sz="700" dirty="0" smtClean="0"/>
              <a:t>] </a:t>
            </a:r>
            <a:r>
              <a:rPr lang="ko-KR" altLang="en-US" sz="700" dirty="0" smtClean="0"/>
              <a:t>개인정보 수집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이용동의</a:t>
            </a:r>
            <a:r>
              <a:rPr lang="ko-KR" altLang="en-US" sz="700" dirty="0" smtClean="0"/>
              <a:t> </a:t>
            </a:r>
            <a:endParaRPr lang="ko-KR" altLang="en-US" sz="700" dirty="0"/>
          </a:p>
        </p:txBody>
      </p:sp>
      <p:sp>
        <p:nvSpPr>
          <p:cNvPr id="57" name="Box">
            <a:extLst>
              <a:ext uri="{FF2B5EF4-FFF2-40B4-BE49-F238E27FC236}">
                <a16:creationId xmlns:a16="http://schemas.microsoft.com/office/drawing/2014/main" id="{464A5205-F954-4F1E-9EC4-CE3D0E11A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1417" y="5808621"/>
            <a:ext cx="128588" cy="128588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32190" y="6042342"/>
            <a:ext cx="2683128" cy="10772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>
              <a:defRPr/>
            </a:pPr>
            <a:r>
              <a:rPr lang="en-US" altLang="ko-KR" sz="700" dirty="0" smtClean="0"/>
              <a:t>[</a:t>
            </a:r>
            <a:r>
              <a:rPr lang="ko-KR" altLang="en-US" sz="700" dirty="0" smtClean="0"/>
              <a:t>필수</a:t>
            </a:r>
            <a:r>
              <a:rPr lang="en-US" altLang="ko-KR" sz="700" dirty="0" smtClean="0"/>
              <a:t>] </a:t>
            </a:r>
            <a:r>
              <a:rPr lang="ko-KR" altLang="en-US" sz="700" dirty="0" err="1" smtClean="0"/>
              <a:t>공병수거</a:t>
            </a:r>
            <a:r>
              <a:rPr lang="ko-KR" altLang="en-US" sz="700" dirty="0" smtClean="0"/>
              <a:t> 신청 조건 동의 </a:t>
            </a:r>
            <a:endParaRPr lang="ko-KR" altLang="en-US" sz="700" dirty="0"/>
          </a:p>
        </p:txBody>
      </p:sp>
      <p:sp>
        <p:nvSpPr>
          <p:cNvPr id="59" name="Box">
            <a:extLst>
              <a:ext uri="{FF2B5EF4-FFF2-40B4-BE49-F238E27FC236}">
                <a16:creationId xmlns:a16="http://schemas.microsoft.com/office/drawing/2014/main" id="{464A5205-F954-4F1E-9EC4-CE3D0E11A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1417" y="6024003"/>
            <a:ext cx="128588" cy="128588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2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2459908" y="5761580"/>
            <a:ext cx="568067" cy="2351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 </a:t>
            </a:r>
            <a:r>
              <a:rPr lang="ko-KR" altLang="en-US" sz="700" u="sng" dirty="0" err="1" smtClean="0">
                <a:solidFill>
                  <a:schemeClr val="tx1"/>
                </a:solidFill>
              </a:rPr>
              <a:t>자세히보기</a:t>
            </a:r>
            <a:r>
              <a:rPr lang="en-US" altLang="ko-KR" sz="700" u="sng" dirty="0" smtClean="0">
                <a:solidFill>
                  <a:schemeClr val="tx1"/>
                </a:solidFill>
              </a:rPr>
              <a:t>&gt;</a:t>
            </a:r>
            <a:endParaRPr lang="en-US" sz="700" u="sng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55308" y="830284"/>
            <a:ext cx="2683128" cy="32316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>
              <a:defRPr/>
            </a:pPr>
            <a:r>
              <a:rPr lang="ko-KR" altLang="en-US" sz="700" dirty="0" smtClean="0"/>
              <a:t>주소</a:t>
            </a:r>
            <a:r>
              <a:rPr lang="en-US" altLang="ko-KR" sz="700" dirty="0"/>
              <a:t>/</a:t>
            </a:r>
            <a:r>
              <a:rPr lang="ko-KR" altLang="en-US" sz="700" dirty="0"/>
              <a:t>휴대전화 번호가 불명확할 경우 공병 </a:t>
            </a:r>
            <a:r>
              <a:rPr lang="ko-KR" altLang="en-US" sz="700" dirty="0" err="1"/>
              <a:t>수거신청이</a:t>
            </a:r>
            <a:r>
              <a:rPr lang="ko-KR" altLang="en-US" sz="700" dirty="0"/>
              <a:t> </a:t>
            </a:r>
            <a:r>
              <a:rPr lang="ko-KR" altLang="en-US" sz="700" dirty="0" smtClean="0"/>
              <a:t>취소될 </a:t>
            </a:r>
            <a:r>
              <a:rPr lang="ko-KR" altLang="en-US" sz="700" dirty="0"/>
              <a:t>수 있으며</a:t>
            </a:r>
            <a:r>
              <a:rPr lang="en-US" altLang="ko-KR" sz="700" dirty="0"/>
              <a:t>, </a:t>
            </a:r>
            <a:r>
              <a:rPr lang="ko-KR" altLang="en-US" sz="700" dirty="0" err="1"/>
              <a:t>공병수거</a:t>
            </a:r>
            <a:r>
              <a:rPr lang="ko-KR" altLang="en-US" sz="700" dirty="0"/>
              <a:t> 시 수량이 부족하거나 다른 공병이 포함되어 있는 경우 공병 </a:t>
            </a:r>
            <a:r>
              <a:rPr lang="ko-KR" altLang="en-US" sz="700" dirty="0" err="1"/>
              <a:t>수거신청이</a:t>
            </a:r>
            <a:r>
              <a:rPr lang="ko-KR" altLang="en-US" sz="700" dirty="0"/>
              <a:t> 취소될 수 있습니다</a:t>
            </a:r>
            <a:r>
              <a:rPr lang="en-US" altLang="ko-KR" sz="700" dirty="0" smtClean="0"/>
              <a:t>.</a:t>
            </a:r>
            <a:r>
              <a:rPr lang="en-US" altLang="ko-KR" sz="700" dirty="0"/>
              <a:t>	</a:t>
            </a:r>
            <a:r>
              <a:rPr lang="ko-KR" altLang="en-US" sz="700" dirty="0" smtClean="0"/>
              <a:t> </a:t>
            </a:r>
            <a:endParaRPr lang="ko-KR" altLang="en-US" sz="700" dirty="0"/>
          </a:p>
        </p:txBody>
      </p:sp>
      <p:sp>
        <p:nvSpPr>
          <p:cNvPr id="64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41264" y="56250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220712" y="1302663"/>
            <a:ext cx="2968239" cy="3379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공병수거신청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217151" y="1682519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95030" y="6182695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7857" y="628690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217268" y="2003318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203791" y="584404"/>
            <a:ext cx="3008012" cy="17358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48" y="10350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470" y="104878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50" y="13903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308" y="29241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82" y="22830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634" y="23027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45" y="26545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82" y="38162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80" y="53821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800" y="56573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062" y="13601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87" name="구부러진 연결선 86"/>
          <p:cNvCxnSpPr>
            <a:stCxn id="15" idx="3"/>
            <a:endCxn id="20" idx="1"/>
          </p:cNvCxnSpPr>
          <p:nvPr/>
        </p:nvCxnSpPr>
        <p:spPr>
          <a:xfrm>
            <a:off x="3743584" y="1812266"/>
            <a:ext cx="918104" cy="1443818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림 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902" y="3840639"/>
            <a:ext cx="1577612" cy="1724919"/>
          </a:xfrm>
          <a:prstGeom prst="rect">
            <a:avLst/>
          </a:prstGeom>
        </p:spPr>
      </p:pic>
      <p:sp>
        <p:nvSpPr>
          <p:cNvPr id="9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520" y="36800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652" y="3815497"/>
            <a:ext cx="2197089" cy="1795881"/>
          </a:xfrm>
          <a:prstGeom prst="rect">
            <a:avLst/>
          </a:prstGeom>
        </p:spPr>
      </p:pic>
      <p:sp>
        <p:nvSpPr>
          <p:cNvPr id="9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872" y="36888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2241159" y="1938131"/>
            <a:ext cx="2822145" cy="2093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12304612" y="2118659"/>
            <a:ext cx="2741041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9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알림</a:t>
            </a:r>
            <a:endParaRPr lang="en-US" altLang="ko-KR" sz="9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이니스프리 서비스 이용을 위해 다음의 앱 권한이 </a:t>
            </a:r>
            <a:r>
              <a:rPr lang="en-US" altLang="ko-KR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필요합니다</a:t>
            </a:r>
            <a:r>
              <a:rPr lang="en-US" altLang="ko-KR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</a:p>
          <a:p>
            <a:pPr>
              <a:lnSpc>
                <a:spcPts val="1400"/>
              </a:lnSpc>
            </a:pPr>
            <a:endParaRPr lang="en-US" altLang="ko-KR" sz="9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카메라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: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바코드 스캔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, 1:1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문의 작성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,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상품 리뷰 작성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권한 허용에 동의하지 않을 수 있습니다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동의하지 않은 경우 해당 기능을 사용하실 수 없습니다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  <a:endParaRPr lang="ko-KR" altLang="en-US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406644"/>
              </p:ext>
            </p:extLst>
          </p:nvPr>
        </p:nvGraphicFramePr>
        <p:xfrm>
          <a:off x="12235526" y="3646828"/>
          <a:ext cx="2827778" cy="38495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90893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336885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849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허용안함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승인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C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14742696" y="1972856"/>
            <a:ext cx="285656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2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X</a:t>
            </a:r>
            <a:endParaRPr lang="en-US" altLang="ko-KR" sz="12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10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3027975" y="3895480"/>
            <a:ext cx="753436" cy="2247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u="sng" dirty="0" err="1" smtClean="0">
                <a:solidFill>
                  <a:schemeClr val="tx1"/>
                </a:solidFill>
              </a:rPr>
              <a:t>자세히보기</a:t>
            </a:r>
            <a:r>
              <a:rPr lang="en-US" altLang="ko-KR" sz="700" u="sng" dirty="0" smtClean="0">
                <a:solidFill>
                  <a:schemeClr val="tx1"/>
                </a:solidFill>
              </a:rPr>
              <a:t>&gt;</a:t>
            </a:r>
            <a:endParaRPr lang="en-US" sz="700" u="sng" dirty="0">
              <a:solidFill>
                <a:schemeClr val="tx1"/>
              </a:solidFill>
            </a:endParaRPr>
          </a:p>
        </p:txBody>
      </p:sp>
      <p:sp>
        <p:nvSpPr>
          <p:cNvPr id="8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688" y="38154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29755" y="3654280"/>
            <a:ext cx="11480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IN_MO_MYP_01_65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6566588" y="3623863"/>
            <a:ext cx="11480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IN_MO_MYP_01_66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6210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43589"/>
              </p:ext>
            </p:extLst>
          </p:nvPr>
        </p:nvGraphicFramePr>
        <p:xfrm>
          <a:off x="199152" y="476672"/>
          <a:ext cx="11759337" cy="16328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2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Alert_</a:t>
                      </a:r>
                      <a:r>
                        <a:rPr lang="ko-KR" altLang="en-US" sz="800" b="1" spc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신청 화면</a:t>
                      </a:r>
                      <a:endParaRPr lang="ko-KR" altLang="en-US" sz="800" b="1" spc="0" baseline="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공병수거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신청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공병수거지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주소 등록하지 않은 경우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공병수거지를 등록해주세요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06283"/>
                  </a:ext>
                </a:extLst>
              </a:tr>
              <a:tr h="29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공병수거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신청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사진 등록하지 않은 경우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사진을 등록해주세요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279151"/>
                  </a:ext>
                </a:extLst>
              </a:tr>
              <a:tr h="29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공병수거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신청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확인사항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선택하지 않은 경우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확인사항을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선택해주세요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907"/>
                  </a:ext>
                </a:extLst>
              </a:tr>
              <a:tr h="29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공병수거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신청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공병수거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신청 동의를 선택하지 않은 경우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공병수거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신청을 동의해주세요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02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7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공병수거</a:t>
            </a:r>
            <a:r>
              <a:rPr lang="ko-KR" altLang="en-US" dirty="0" smtClean="0"/>
              <a:t> 신청 완료 팝업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3410" y="2348880"/>
            <a:ext cx="2822145" cy="2093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6863" y="2529408"/>
            <a:ext cx="2741041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9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공병수거</a:t>
            </a:r>
            <a:r>
              <a:rPr lang="ko-KR" altLang="en-US" sz="9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9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신청완료</a:t>
            </a:r>
            <a:endParaRPr lang="en-US" altLang="ko-KR" sz="9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공병수거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신청이 완료되었습니다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2~3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일 내에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수거지로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택배기사님이 방문 예정입니다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포인트는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수거완료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후 적립됩니다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</a:p>
          <a:p>
            <a:pPr>
              <a:lnSpc>
                <a:spcPts val="1400"/>
              </a:lnSpc>
            </a:pP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잠깐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!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공병수거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 시 택배기사님으로부터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‘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반품수거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’</a:t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</a:b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요청 문자가 발송될 수 있으니 참고 부탁드립니다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FF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1544"/>
              </p:ext>
            </p:extLst>
          </p:nvPr>
        </p:nvGraphicFramePr>
        <p:xfrm>
          <a:off x="847777" y="4057577"/>
          <a:ext cx="2827778" cy="38495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27778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849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확인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C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354947" y="2383605"/>
            <a:ext cx="285656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2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X</a:t>
            </a:r>
            <a:endParaRPr lang="en-US" altLang="ko-KR" sz="12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57515"/>
              </p:ext>
            </p:extLst>
          </p:nvPr>
        </p:nvGraphicFramePr>
        <p:xfrm>
          <a:off x="9000565" y="44450"/>
          <a:ext cx="3152540" cy="986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완료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노출되는 팝업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닫히며 </a:t>
                      </a:r>
                      <a:r>
                        <a:rPr lang="ko-KR" altLang="en-US" sz="800" dirty="0" smtClean="0"/>
                        <a:t>온라인 </a:t>
                      </a:r>
                      <a:r>
                        <a:rPr lang="ko-KR" altLang="en-US" sz="800" dirty="0" err="1" smtClean="0"/>
                        <a:t>공병수거</a:t>
                      </a:r>
                      <a:r>
                        <a:rPr lang="ko-KR" altLang="en-US" sz="800" dirty="0" smtClean="0"/>
                        <a:t> 신청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메인</a:t>
                      </a:r>
                      <a:r>
                        <a:rPr lang="ko-KR" altLang="en-US" sz="800" dirty="0" err="1" smtClean="0"/>
                        <a:t>으로</a:t>
                      </a:r>
                      <a:r>
                        <a:rPr lang="ko-KR" altLang="en-US" sz="800" dirty="0" smtClean="0"/>
                        <a:t> 이동 </a:t>
                      </a:r>
                      <a:endParaRPr lang="en-US" altLang="ko-KR" sz="800" dirty="0" smtClean="0"/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닫히며 온라인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</a:t>
                      </a:r>
                      <a:r>
                        <a:rPr lang="ko-KR" altLang="en-US" sz="800" baseline="0" dirty="0" err="1" smtClean="0"/>
                        <a:t>메인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sp>
        <p:nvSpPr>
          <p:cNvPr id="1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94" y="22279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099" y="23035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600" y="41325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47104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786962" y="4173418"/>
            <a:ext cx="2964083" cy="3379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공병수거신청 상세</a:t>
            </a:r>
            <a:endParaRPr lang="ko-KR" altLang="en-US" dirty="0"/>
          </a:p>
        </p:txBody>
      </p:sp>
      <p:sp>
        <p:nvSpPr>
          <p:cNvPr id="31" name="부제목 3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IN_MO_MYP_01_52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err="1" smtClean="0">
                <a:latin typeface="+mn-ea"/>
              </a:rPr>
              <a:t>공병수거</a:t>
            </a:r>
            <a:r>
              <a:rPr lang="ko-KR" altLang="en-US" sz="1050" b="1" spc="-150" dirty="0" smtClean="0">
                <a:latin typeface="+mn-ea"/>
              </a:rPr>
              <a:t> 신청 상세</a:t>
            </a:r>
            <a:endParaRPr lang="ko-KR" altLang="en-US" sz="1050" b="1" spc="-15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81667" y="749981"/>
            <a:ext cx="456176" cy="231262"/>
            <a:chOff x="2425249" y="890065"/>
            <a:chExt cx="456176" cy="231262"/>
          </a:xfrm>
        </p:grpSpPr>
        <p:pic>
          <p:nvPicPr>
            <p:cNvPr id="8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97488" y="1066238"/>
          <a:ext cx="2980118" cy="25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112">
                  <a:extLst>
                    <a:ext uri="{9D8B030D-6E8A-4147-A177-3AD203B41FA5}">
                      <a16:colId xmlns:a16="http://schemas.microsoft.com/office/drawing/2014/main" val="2378629807"/>
                    </a:ext>
                  </a:extLst>
                </a:gridCol>
                <a:gridCol w="1282006">
                  <a:extLst>
                    <a:ext uri="{9D8B030D-6E8A-4147-A177-3AD203B41FA5}">
                      <a16:colId xmlns:a16="http://schemas.microsoft.com/office/drawing/2014/main" val="3711765631"/>
                    </a:ext>
                  </a:extLst>
                </a:gridCol>
              </a:tblGrid>
              <a:tr h="250887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공병수거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신청번호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prstClr val="black"/>
                          </a:solidFill>
                        </a:rPr>
                        <a:t>00000000</a:t>
                      </a:r>
                      <a:endParaRPr lang="ko-KR" altLang="en-US" sz="800" dirty="0"/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2024.05.22 07:00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74191"/>
                  </a:ext>
                </a:extLst>
              </a:tr>
            </a:tbl>
          </a:graphicData>
        </a:graphic>
      </p:graphicFrame>
      <p:sp>
        <p:nvSpPr>
          <p:cNvPr id="13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9133D-5902-4CD9-91AB-A45E38931F4C}"/>
              </a:ext>
            </a:extLst>
          </p:cNvPr>
          <p:cNvSpPr txBox="1"/>
          <p:nvPr/>
        </p:nvSpPr>
        <p:spPr>
          <a:xfrm>
            <a:off x="1621432" y="1769955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10</a:t>
            </a:r>
            <a:r>
              <a:rPr lang="ko-KR" altLang="en-US" sz="900" b="1" dirty="0">
                <a:latin typeface="+mn-ea"/>
              </a:rPr>
              <a:t>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117465" y="175731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solidFill>
                  <a:srgbClr val="00BC70"/>
                </a:solidFill>
                <a:latin typeface="+mn-ea"/>
              </a:rPr>
              <a:t>수거신청</a:t>
            </a:r>
            <a:endParaRPr lang="ko-KR" altLang="en-US" b="1" dirty="0">
              <a:solidFill>
                <a:srgbClr val="00BC70"/>
              </a:solidFill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844659" y="1634252"/>
            <a:ext cx="770409" cy="731164"/>
            <a:chOff x="1235339" y="2961048"/>
            <a:chExt cx="1199263" cy="110547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44659" y="2467099"/>
            <a:ext cx="2888869" cy="29304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/>
            <a:r>
              <a:rPr lang="ko-KR" altLang="en-US" sz="800" dirty="0" err="1" smtClean="0">
                <a:solidFill>
                  <a:srgbClr val="00BC70"/>
                </a:solidFill>
                <a:latin typeface="+mn-ea"/>
              </a:rPr>
              <a:t>수거취소</a:t>
            </a:r>
            <a:endParaRPr lang="en-US" sz="800" dirty="0">
              <a:solidFill>
                <a:srgbClr val="00BC70"/>
              </a:solidFill>
              <a:latin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52622" y="2780350"/>
          <a:ext cx="2884859" cy="129633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859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373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smtClean="0">
                          <a:latin typeface="+mn-ea"/>
                        </a:rPr>
                        <a:t>공병수거지정보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482837"/>
                  </a:ext>
                </a:extLst>
              </a:tr>
              <a:tr h="729196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</a:pPr>
                      <a:r>
                        <a:rPr lang="ko-KR" altLang="en-US" sz="800" dirty="0" err="1" smtClean="0">
                          <a:latin typeface="+mn-ea"/>
                        </a:rPr>
                        <a:t>배송지명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홍길동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| 010-1234-5678</a:t>
                      </a:r>
                    </a:p>
                    <a:p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(12345)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서울특별시 용산구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한강대로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100(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한강로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 7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층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이니스프리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455587"/>
                  </a:ext>
                </a:extLst>
              </a:tr>
              <a:tr h="177763">
                <a:tc>
                  <a:txBody>
                    <a:bodyPr/>
                    <a:lstStyle/>
                    <a:p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161206"/>
                  </a:ext>
                </a:extLst>
              </a:tr>
            </a:tbl>
          </a:graphicData>
        </a:graphic>
      </p:graphicFrame>
      <p:sp>
        <p:nvSpPr>
          <p:cNvPr id="23" name="사각형: 둥근 모서리 102">
            <a:extLst>
              <a:ext uri="{FF2B5EF4-FFF2-40B4-BE49-F238E27FC236}">
                <a16:creationId xmlns:a16="http://schemas.microsoft.com/office/drawing/2014/main" id="{2172766A-6A40-4D82-BA4A-1D132F6D8CDC}"/>
              </a:ext>
            </a:extLst>
          </p:cNvPr>
          <p:cNvSpPr/>
          <p:nvPr/>
        </p:nvSpPr>
        <p:spPr>
          <a:xfrm>
            <a:off x="3388277" y="2943722"/>
            <a:ext cx="306186" cy="1652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변경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1D71B-FF99-47D2-895C-C2F836F03AFC}"/>
              </a:ext>
            </a:extLst>
          </p:cNvPr>
          <p:cNvSpPr/>
          <p:nvPr/>
        </p:nvSpPr>
        <p:spPr>
          <a:xfrm>
            <a:off x="918080" y="3890197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013952" y="3860468"/>
            <a:ext cx="977844" cy="200055"/>
            <a:chOff x="2911140" y="2128647"/>
            <a:chExt cx="977844" cy="2000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E96798-3229-41C7-9D93-18E637BBD588}"/>
                </a:ext>
              </a:extLst>
            </p:cNvPr>
            <p:cNvSpPr txBox="1"/>
            <p:nvPr/>
          </p:nvSpPr>
          <p:spPr>
            <a:xfrm>
              <a:off x="2911140" y="2128647"/>
              <a:ext cx="9778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안심번호 사용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3600044" y="2163550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5182009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307" y="735952"/>
            <a:ext cx="195171" cy="188665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5427600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err="1" smtClean="0">
                <a:latin typeface="+mn-ea"/>
              </a:rPr>
              <a:t>공병수거</a:t>
            </a:r>
            <a:r>
              <a:rPr lang="ko-KR" altLang="en-US" sz="1050" b="1" spc="-150" dirty="0" smtClean="0">
                <a:latin typeface="+mn-ea"/>
              </a:rPr>
              <a:t> 신청 상세</a:t>
            </a:r>
            <a:endParaRPr lang="ko-KR" altLang="en-US" sz="1050" b="1" spc="-150" dirty="0">
              <a:latin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686294" y="749981"/>
            <a:ext cx="456176" cy="231262"/>
            <a:chOff x="2425249" y="890065"/>
            <a:chExt cx="456176" cy="231262"/>
          </a:xfrm>
        </p:grpSpPr>
        <p:pic>
          <p:nvPicPr>
            <p:cNvPr id="36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그룹 36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4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5203329" y="1066238"/>
          <a:ext cx="2980118" cy="25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112">
                  <a:extLst>
                    <a:ext uri="{9D8B030D-6E8A-4147-A177-3AD203B41FA5}">
                      <a16:colId xmlns:a16="http://schemas.microsoft.com/office/drawing/2014/main" val="2378629807"/>
                    </a:ext>
                  </a:extLst>
                </a:gridCol>
                <a:gridCol w="1282006">
                  <a:extLst>
                    <a:ext uri="{9D8B030D-6E8A-4147-A177-3AD203B41FA5}">
                      <a16:colId xmlns:a16="http://schemas.microsoft.com/office/drawing/2014/main" val="3711765631"/>
                    </a:ext>
                  </a:extLst>
                </a:gridCol>
              </a:tblGrid>
              <a:tr h="250887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공병수거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신청번호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prstClr val="black"/>
                          </a:solidFill>
                        </a:rPr>
                        <a:t>00000000</a:t>
                      </a:r>
                      <a:endParaRPr lang="ko-KR" altLang="en-US" sz="800" dirty="0"/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2024.05.22 07:00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7419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B29133D-5902-4CD9-91AB-A45E38931F4C}"/>
              </a:ext>
            </a:extLst>
          </p:cNvPr>
          <p:cNvSpPr txBox="1"/>
          <p:nvPr/>
        </p:nvSpPr>
        <p:spPr>
          <a:xfrm>
            <a:off x="6044398" y="183709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10</a:t>
            </a:r>
            <a:r>
              <a:rPr lang="ko-KR" altLang="en-US" sz="900" b="1" dirty="0">
                <a:latin typeface="+mn-ea"/>
              </a:rPr>
              <a:t>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601336" y="181693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solidFill>
                  <a:srgbClr val="00BC70"/>
                </a:solidFill>
                <a:latin typeface="+mn-ea"/>
              </a:rPr>
              <a:t>수거신청</a:t>
            </a:r>
            <a:endParaRPr lang="ko-KR" altLang="en-US" b="1" dirty="0">
              <a:solidFill>
                <a:srgbClr val="00BC70"/>
              </a:solidFill>
              <a:latin typeface="+mn-ea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267625" y="1701395"/>
            <a:ext cx="770409" cy="731164"/>
            <a:chOff x="1235339" y="2961048"/>
            <a:chExt cx="1199263" cy="110547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5275588" y="2415443"/>
          <a:ext cx="2884859" cy="129633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859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373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smtClean="0">
                          <a:latin typeface="+mn-ea"/>
                        </a:rPr>
                        <a:t>공병수거지정보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482837"/>
                  </a:ext>
                </a:extLst>
              </a:tr>
              <a:tr h="729196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</a:pPr>
                      <a:r>
                        <a:rPr lang="ko-KR" altLang="en-US" sz="800" dirty="0" err="1" smtClean="0">
                          <a:latin typeface="+mn-ea"/>
                        </a:rPr>
                        <a:t>배송지명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홍길동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| 010-1234-5678</a:t>
                      </a:r>
                    </a:p>
                    <a:p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(12345)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서울특별시 용산구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한강대로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100(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한강로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 7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층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이니스프리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455587"/>
                  </a:ext>
                </a:extLst>
              </a:tr>
              <a:tr h="177763">
                <a:tc>
                  <a:txBody>
                    <a:bodyPr/>
                    <a:lstStyle/>
                    <a:p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161206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E651D71B-FF99-47D2-895C-C2F836F03AFC}"/>
              </a:ext>
            </a:extLst>
          </p:cNvPr>
          <p:cNvSpPr/>
          <p:nvPr/>
        </p:nvSpPr>
        <p:spPr>
          <a:xfrm>
            <a:off x="5341046" y="3525290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436918" y="3495561"/>
            <a:ext cx="977844" cy="200055"/>
            <a:chOff x="2911140" y="2128647"/>
            <a:chExt cx="977844" cy="20005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E96798-3229-41C7-9D93-18E637BBD588}"/>
                </a:ext>
              </a:extLst>
            </p:cNvPr>
            <p:cNvSpPr txBox="1"/>
            <p:nvPr/>
          </p:nvSpPr>
          <p:spPr>
            <a:xfrm>
              <a:off x="2911140" y="2128647"/>
              <a:ext cx="9778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안심번호 사용</a:t>
              </a: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3600044" y="2163550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sp>
        <p:nvSpPr>
          <p:cNvPr id="55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247839" y="3805886"/>
            <a:ext cx="2940355" cy="3379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6962" y="4574185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47839" y="4191511"/>
            <a:ext cx="2940355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7134"/>
              </p:ext>
            </p:extLst>
          </p:nvPr>
        </p:nvGraphicFramePr>
        <p:xfrm>
          <a:off x="9000565" y="29348"/>
          <a:ext cx="3152540" cy="52922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상세페이지는 이미지가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에서 삭제되는 시점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 후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까지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조회 가능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에서 삭제 된 이후에는 상세페이지 접근 불가 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393101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신청번호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신청일시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신청번호와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신청일시 출력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신청일시 출력 형태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YYYY.MM.DD HH:MM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신청정보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시 등록한 사진 이미지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개수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 노출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상태정보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[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수거취소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공병수거신청 </a:t>
                      </a:r>
                      <a:r>
                        <a:rPr lang="ko-KR" altLang="en-US" sz="800" b="0" dirty="0" smtClean="0"/>
                        <a:t>당일 </a:t>
                      </a:r>
                      <a:r>
                        <a:rPr lang="en-US" altLang="ko-KR" sz="800" b="0" dirty="0" smtClean="0"/>
                        <a:t>23:59:59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까지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수거취소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안내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신청을 취소하시겠습니까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?”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: Alert 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취소되었습니다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후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: Confirm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닫힘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9675"/>
                  </a:ext>
                </a:extLst>
              </a:tr>
              <a:tr h="6926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공병수거지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시 등록한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수거지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노출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공병수거신청 </a:t>
                      </a:r>
                      <a:r>
                        <a:rPr lang="ko-KR" altLang="en-US" sz="800" b="0" dirty="0" smtClean="0"/>
                        <a:t>당일 </a:t>
                      </a:r>
                      <a:r>
                        <a:rPr lang="en-US" altLang="ko-KR" sz="800" b="0" dirty="0" smtClean="0"/>
                        <a:t>23:59:59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까지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배송지등록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 팝업 노출되며 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결제화면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배송지정보</a:t>
                      </a: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영역과 기능 동일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0" u="none" kern="120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 ID: </a:t>
                      </a:r>
                      <a:r>
                        <a:rPr lang="en-US" altLang="ko-KR" sz="800" b="0" dirty="0" smtClean="0">
                          <a:solidFill>
                            <a:srgbClr val="00BC70"/>
                          </a:solidFill>
                        </a:rPr>
                        <a:t>IN_MO_ORD_01_01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 요청사항 선택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입력기능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제공하지 않음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85725" algn="l"/>
                        </a:tabLst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변경사항 저장되며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온라인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</a:t>
                      </a:r>
                      <a:r>
                        <a:rPr lang="ko-KR" altLang="en-US" sz="800" baseline="0" dirty="0" err="1" smtClean="0"/>
                        <a:t>메인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31578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공병수거신청 당일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23:59:59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지난 경우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수거대기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수거중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모두 동일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595281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수거완료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DB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삭제 된 경우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443454"/>
                  </a:ext>
                </a:extLst>
              </a:tr>
            </a:tbl>
          </a:graphicData>
        </a:graphic>
      </p:graphicFrame>
      <p:sp>
        <p:nvSpPr>
          <p:cNvPr id="6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19" y="10222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37" y="28570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481" y="28399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37" y="15539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619" y="25056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24" y="411058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59" y="9246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170861" y="16958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smtClean="0">
                <a:solidFill>
                  <a:srgbClr val="00BC70"/>
                </a:solidFill>
                <a:latin typeface="+mn-ea"/>
              </a:rPr>
              <a:t>수거대기</a:t>
            </a:r>
            <a:endParaRPr lang="ko-KR" altLang="en-US" b="1" dirty="0">
              <a:solidFill>
                <a:srgbClr val="00BC70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188194" y="1873798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solidFill>
                  <a:srgbClr val="00BC70"/>
                </a:solidFill>
                <a:latin typeface="+mn-ea"/>
              </a:rPr>
              <a:t>수거중</a:t>
            </a:r>
            <a:endParaRPr lang="ko-KR" altLang="en-US" b="1" dirty="0">
              <a:solidFill>
                <a:srgbClr val="00BC70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32081" y="1294680"/>
          <a:ext cx="2884859" cy="25488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859">
                  <a:extLst>
                    <a:ext uri="{9D8B030D-6E8A-4147-A177-3AD203B41FA5}">
                      <a16:colId xmlns:a16="http://schemas.microsoft.com/office/drawing/2014/main" val="949314485"/>
                    </a:ext>
                  </a:extLst>
                </a:gridCol>
              </a:tblGrid>
              <a:tr h="188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err="1" smtClean="0">
                          <a:latin typeface="+mn-ea"/>
                        </a:rPr>
                        <a:t>공병수거</a:t>
                      </a:r>
                      <a:r>
                        <a:rPr lang="ko-KR" altLang="en-US" sz="800" b="1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b="1" baseline="0" dirty="0" err="1" smtClean="0">
                          <a:latin typeface="+mn-ea"/>
                        </a:rPr>
                        <a:t>신청정보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875998"/>
                  </a:ext>
                </a:extLst>
              </a:tr>
            </a:tbl>
          </a:graphicData>
        </a:graphic>
      </p:graphicFrame>
      <p:sp>
        <p:nvSpPr>
          <p:cNvPr id="6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539" y="16677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/>
          </p:nvPr>
        </p:nvGraphicFramePr>
        <p:xfrm>
          <a:off x="5278345" y="1372543"/>
          <a:ext cx="2884859" cy="25488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859">
                  <a:extLst>
                    <a:ext uri="{9D8B030D-6E8A-4147-A177-3AD203B41FA5}">
                      <a16:colId xmlns:a16="http://schemas.microsoft.com/office/drawing/2014/main" val="949314485"/>
                    </a:ext>
                  </a:extLst>
                </a:gridCol>
              </a:tblGrid>
              <a:tr h="160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err="1" smtClean="0">
                          <a:latin typeface="+mn-ea"/>
                        </a:rPr>
                        <a:t>공병수거</a:t>
                      </a:r>
                      <a:r>
                        <a:rPr lang="ko-KR" altLang="en-US" sz="800" b="1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b="1" baseline="0" dirty="0" err="1" smtClean="0">
                          <a:latin typeface="+mn-ea"/>
                        </a:rPr>
                        <a:t>신청정보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87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803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813523" y="3717032"/>
            <a:ext cx="2964083" cy="3379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공병수거신청 상세</a:t>
            </a:r>
            <a:r>
              <a:rPr lang="en-US" altLang="ko-KR" smtClean="0"/>
              <a:t>(</a:t>
            </a:r>
            <a:r>
              <a:rPr lang="ko-KR" altLang="en-US" smtClean="0"/>
              <a:t>온라인</a:t>
            </a:r>
            <a:r>
              <a:rPr lang="en-US" altLang="ko-KR" smtClean="0"/>
              <a:t>) </a:t>
            </a:r>
            <a:endParaRPr lang="ko-KR" altLang="en-US" dirty="0"/>
          </a:p>
        </p:txBody>
      </p:sp>
      <p:sp>
        <p:nvSpPr>
          <p:cNvPr id="21" name="부제목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IN_MO_MYP_01_52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err="1" smtClean="0">
                <a:latin typeface="+mn-ea"/>
              </a:rPr>
              <a:t>공병수거</a:t>
            </a:r>
            <a:r>
              <a:rPr lang="ko-KR" altLang="en-US" sz="1050" b="1" spc="-150" dirty="0" smtClean="0">
                <a:latin typeface="+mn-ea"/>
              </a:rPr>
              <a:t> 신청 상세</a:t>
            </a:r>
            <a:endParaRPr lang="ko-KR" altLang="en-US" sz="1050" b="1" spc="-15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81667" y="749981"/>
            <a:ext cx="456176" cy="231262"/>
            <a:chOff x="2425249" y="890065"/>
            <a:chExt cx="456176" cy="231262"/>
          </a:xfrm>
        </p:grpSpPr>
        <p:pic>
          <p:nvPicPr>
            <p:cNvPr id="8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97488" y="1066238"/>
          <a:ext cx="2980118" cy="25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112">
                  <a:extLst>
                    <a:ext uri="{9D8B030D-6E8A-4147-A177-3AD203B41FA5}">
                      <a16:colId xmlns:a16="http://schemas.microsoft.com/office/drawing/2014/main" val="2378629807"/>
                    </a:ext>
                  </a:extLst>
                </a:gridCol>
                <a:gridCol w="1282006">
                  <a:extLst>
                    <a:ext uri="{9D8B030D-6E8A-4147-A177-3AD203B41FA5}">
                      <a16:colId xmlns:a16="http://schemas.microsoft.com/office/drawing/2014/main" val="3711765631"/>
                    </a:ext>
                  </a:extLst>
                </a:gridCol>
              </a:tblGrid>
              <a:tr h="250887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공병수거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신청번호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prstClr val="black"/>
                          </a:solidFill>
                        </a:rPr>
                        <a:t>00000000</a:t>
                      </a:r>
                      <a:endParaRPr lang="ko-KR" altLang="en-US" sz="800" dirty="0"/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2024.05.22 07:00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74191"/>
                  </a:ext>
                </a:extLst>
              </a:tr>
            </a:tbl>
          </a:graphicData>
        </a:graphic>
      </p:graphicFrame>
      <p:sp>
        <p:nvSpPr>
          <p:cNvPr id="13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9133D-5902-4CD9-91AB-A45E38931F4C}"/>
              </a:ext>
            </a:extLst>
          </p:cNvPr>
          <p:cNvSpPr txBox="1"/>
          <p:nvPr/>
        </p:nvSpPr>
        <p:spPr>
          <a:xfrm>
            <a:off x="1630453" y="184254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10</a:t>
            </a:r>
            <a:r>
              <a:rPr lang="ko-KR" altLang="en-US" sz="900" b="1" dirty="0">
                <a:latin typeface="+mn-ea"/>
              </a:rPr>
              <a:t>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128308" y="1858954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u="sng" dirty="0" err="1" smtClean="0">
                <a:solidFill>
                  <a:srgbClr val="00BC70"/>
                </a:solidFill>
                <a:latin typeface="+mn-ea"/>
              </a:rPr>
              <a:t>수거거부</a:t>
            </a:r>
            <a:r>
              <a:rPr lang="en-US" altLang="ko-KR" sz="800" b="1" u="sng" dirty="0" smtClean="0">
                <a:solidFill>
                  <a:srgbClr val="00BC70"/>
                </a:solidFill>
                <a:latin typeface="+mn-ea"/>
              </a:rPr>
              <a:t>&gt;</a:t>
            </a:r>
            <a:endParaRPr lang="ko-KR" altLang="en-US" b="1" u="sng" dirty="0">
              <a:solidFill>
                <a:srgbClr val="00BC70"/>
              </a:solidFill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853680" y="1706840"/>
            <a:ext cx="770409" cy="731164"/>
            <a:chOff x="1235339" y="2961048"/>
            <a:chExt cx="1199263" cy="110547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61643" y="2348880"/>
          <a:ext cx="2884859" cy="129633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859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373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smtClean="0">
                          <a:latin typeface="+mn-ea"/>
                        </a:rPr>
                        <a:t>공병수거지정보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482837"/>
                  </a:ext>
                </a:extLst>
              </a:tr>
              <a:tr h="729196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</a:pPr>
                      <a:r>
                        <a:rPr lang="ko-KR" altLang="en-US" sz="800" dirty="0" err="1" smtClean="0">
                          <a:latin typeface="+mn-ea"/>
                        </a:rPr>
                        <a:t>배송지명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홍길동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| 010-1234-5678</a:t>
                      </a:r>
                    </a:p>
                    <a:p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(12345)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서울특별시 용산구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한강대로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100(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한강로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 7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층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이니스프리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455587"/>
                  </a:ext>
                </a:extLst>
              </a:tr>
              <a:tr h="177763">
                <a:tc>
                  <a:txBody>
                    <a:bodyPr/>
                    <a:lstStyle/>
                    <a:p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161206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1D71B-FF99-47D2-895C-C2F836F03AFC}"/>
              </a:ext>
            </a:extLst>
          </p:cNvPr>
          <p:cNvSpPr/>
          <p:nvPr/>
        </p:nvSpPr>
        <p:spPr>
          <a:xfrm>
            <a:off x="927101" y="3458727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022973" y="3428998"/>
            <a:ext cx="977844" cy="200055"/>
            <a:chOff x="2911140" y="2128647"/>
            <a:chExt cx="977844" cy="2000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E96798-3229-41C7-9D93-18E637BBD588}"/>
                </a:ext>
              </a:extLst>
            </p:cNvPr>
            <p:cNvSpPr txBox="1"/>
            <p:nvPr/>
          </p:nvSpPr>
          <p:spPr>
            <a:xfrm>
              <a:off x="2911140" y="2128647"/>
              <a:ext cx="9778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안심번호 사용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3600044" y="2163550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13523" y="4117799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0565" y="29348"/>
          <a:ext cx="3152540" cy="1515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수거거부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수거거부사유 안내 팝업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수거거부사유 안내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[X]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닫힘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[1:1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 전화연결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팝업 창 닫히며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화면으로 이동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 전화연결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고객센터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(080-380-0114)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전화연결 확인하는 디바이스 메시지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54432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852984" y="1364572"/>
          <a:ext cx="2884859" cy="25488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859">
                  <a:extLst>
                    <a:ext uri="{9D8B030D-6E8A-4147-A177-3AD203B41FA5}">
                      <a16:colId xmlns:a16="http://schemas.microsoft.com/office/drawing/2014/main" val="949314485"/>
                    </a:ext>
                  </a:extLst>
                </a:gridCol>
              </a:tblGrid>
              <a:tr h="160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err="1" smtClean="0">
                          <a:latin typeface="+mn-ea"/>
                        </a:rPr>
                        <a:t>공병수거</a:t>
                      </a:r>
                      <a:r>
                        <a:rPr lang="ko-KR" altLang="en-US" sz="800" b="1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b="1" baseline="0" dirty="0" err="1" smtClean="0">
                          <a:latin typeface="+mn-ea"/>
                        </a:rPr>
                        <a:t>신청정보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875998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5207342" y="666920"/>
            <a:ext cx="2999928" cy="560370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286267" y="2325896"/>
            <a:ext cx="2822145" cy="2093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49720" y="2506424"/>
            <a:ext cx="2741041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9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수거거부사유 안내 </a:t>
            </a:r>
            <a:endParaRPr lang="en-US" altLang="ko-KR" sz="9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수거신청하신 제품이 아래의 사유로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수거거부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처리되었습니다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불가처리에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대한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상세안내가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필요하시면 고객센터로 문의해주세요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  <a:r>
              <a:rPr lang="en-US" altLang="ko-KR" sz="800" dirty="0" smtClean="0">
                <a:solidFill>
                  <a:schemeClr val="accent5"/>
                </a:solidFill>
                <a:latin typeface="+mn-ea"/>
              </a:rPr>
              <a:t>(</a:t>
            </a:r>
            <a:r>
              <a:rPr lang="en-US" altLang="ko-KR" sz="800" u="sng" dirty="0">
                <a:solidFill>
                  <a:schemeClr val="accent5"/>
                </a:solidFill>
                <a:latin typeface="+mn-ea"/>
              </a:rPr>
              <a:t>1:1</a:t>
            </a:r>
            <a:r>
              <a:rPr lang="ko-KR" altLang="en-US" sz="800" u="sng" dirty="0">
                <a:solidFill>
                  <a:schemeClr val="accent5"/>
                </a:solidFill>
                <a:latin typeface="+mn-ea"/>
              </a:rPr>
              <a:t>문의 </a:t>
            </a:r>
            <a:r>
              <a:rPr lang="en-US" altLang="ko-KR" sz="800" u="sng" dirty="0">
                <a:solidFill>
                  <a:schemeClr val="accent5"/>
                </a:solidFill>
                <a:latin typeface="+mn-ea"/>
              </a:rPr>
              <a:t>&gt;</a:t>
            </a:r>
            <a:r>
              <a:rPr lang="en-US" altLang="ko-KR" sz="800" dirty="0">
                <a:solidFill>
                  <a:schemeClr val="accent5"/>
                </a:solidFill>
                <a:latin typeface="+mn-ea"/>
              </a:rPr>
              <a:t> </a:t>
            </a:r>
            <a:r>
              <a:rPr lang="ko-KR" altLang="en-US" sz="800" u="sng" dirty="0">
                <a:solidFill>
                  <a:schemeClr val="accent5"/>
                </a:solidFill>
                <a:latin typeface="+mn-ea"/>
              </a:rPr>
              <a:t>고객센터 전화연결</a:t>
            </a:r>
            <a:r>
              <a:rPr lang="en-US" altLang="ko-KR" sz="800" u="sng" dirty="0">
                <a:solidFill>
                  <a:schemeClr val="accent5"/>
                </a:solidFill>
                <a:latin typeface="+mn-ea"/>
              </a:rPr>
              <a:t>&gt;</a:t>
            </a:r>
            <a:r>
              <a:rPr lang="en-US" altLang="ko-KR" sz="800" dirty="0">
                <a:solidFill>
                  <a:schemeClr val="accent5"/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accent5"/>
              </a:solidFill>
            </a:endParaRPr>
          </a:p>
          <a:p>
            <a:pPr>
              <a:lnSpc>
                <a:spcPts val="1400"/>
              </a:lnSpc>
            </a:pPr>
            <a:endParaRPr lang="en-US" altLang="ko-KR" sz="800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87804" y="2360621"/>
            <a:ext cx="285656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2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X</a:t>
            </a:r>
            <a:endParaRPr lang="en-US" altLang="ko-KR" sz="12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521" y="22220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49720" y="3596542"/>
            <a:ext cx="2704236" cy="694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54301" y="3644137"/>
            <a:ext cx="26859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87313" algn="l"/>
              </a:tabLst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BO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입력한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수거불가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사유 출력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BO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입력한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수거불가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사유 출력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BO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입력한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수거불가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사유 출력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BO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입력한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수거불가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사유 출력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BO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입력한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수거불가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사유 출력 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tabLst>
                <a:tab pos="87313" algn="l"/>
              </a:tabLst>
            </a:pP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843" y="17231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733" y="22507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968" y="31567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2243" y="18755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1903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배송지등록</a:t>
            </a:r>
            <a:r>
              <a:rPr lang="en-US" altLang="ko-KR" dirty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IN_MO_ORD_01_02 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배송지등록</a:t>
            </a:r>
            <a:r>
              <a:rPr lang="en-US" altLang="ko-KR" sz="1050" b="1" dirty="0" smtClean="0">
                <a:latin typeface="+mn-ea"/>
              </a:rPr>
              <a:t>/</a:t>
            </a:r>
            <a:r>
              <a:rPr lang="ko-KR" altLang="en-US" sz="1050" b="1" dirty="0" smtClean="0">
                <a:latin typeface="+mn-ea"/>
              </a:rPr>
              <a:t>변경</a:t>
            </a:r>
            <a:endParaRPr lang="ko-KR" altLang="en-US" sz="1050" b="1" dirty="0">
              <a:latin typeface="+mn-ea"/>
            </a:endParaRPr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58273"/>
              </p:ext>
            </p:extLst>
          </p:nvPr>
        </p:nvGraphicFramePr>
        <p:xfrm>
          <a:off x="9000565" y="44450"/>
          <a:ext cx="3152540" cy="834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수거지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영역에서 변경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해당 창 호출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군부대 체크된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하이라이트 된 상태에서 선택 버튼 탭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오류 알림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기술한 내용 외에는 결제 화면에서 결제 화면에 정의되어 있는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배송지등록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변경 기능과 동일</a:t>
                      </a:r>
                      <a:endParaRPr lang="en-US" altLang="ko-KR" sz="800" b="0" u="none" kern="1200" baseline="0" dirty="0" smtClean="0">
                        <a:solidFill>
                          <a:srgbClr val="00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>
          <a:xfrm>
            <a:off x="3411876" y="75726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221573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배송지등록</a:t>
            </a:r>
            <a:r>
              <a:rPr lang="en-US" altLang="ko-KR" sz="1050" b="1" dirty="0" smtClean="0">
                <a:latin typeface="+mn-ea"/>
              </a:rPr>
              <a:t>/</a:t>
            </a:r>
            <a:r>
              <a:rPr lang="ko-KR" altLang="en-US" sz="1050" b="1" dirty="0" smtClean="0">
                <a:latin typeface="+mn-ea"/>
              </a:rPr>
              <a:t>변경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842452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868190" y="1155815"/>
            <a:ext cx="2825067" cy="3135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신규배송지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B738E7D-4CD4-4871-80BC-4FD64221440C}"/>
              </a:ext>
            </a:extLst>
          </p:cNvPr>
          <p:cNvSpPr/>
          <p:nvPr/>
        </p:nvSpPr>
        <p:spPr>
          <a:xfrm>
            <a:off x="2063552" y="2204864"/>
            <a:ext cx="403316" cy="4033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!</a:t>
            </a:r>
            <a:endParaRPr lang="en-US" sz="1050" b="1" dirty="0"/>
          </a:p>
        </p:txBody>
      </p:sp>
      <p:sp>
        <p:nvSpPr>
          <p:cNvPr id="9" name="직사각형 8"/>
          <p:cNvSpPr/>
          <p:nvPr/>
        </p:nvSpPr>
        <p:spPr>
          <a:xfrm>
            <a:off x="1576042" y="2815179"/>
            <a:ext cx="14093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800" dirty="0" smtClean="0"/>
              <a:t>등록된 배송지가 없습니다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cxnSp>
        <p:nvCxnSpPr>
          <p:cNvPr id="103" name="직선 연결선 102"/>
          <p:cNvCxnSpPr/>
          <p:nvPr/>
        </p:nvCxnSpPr>
        <p:spPr>
          <a:xfrm>
            <a:off x="5200356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295003" y="1736243"/>
            <a:ext cx="2825832" cy="913813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5295003" y="1171187"/>
            <a:ext cx="2825067" cy="3135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신규배송지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75575" y="1746512"/>
            <a:ext cx="2234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배송지명</a:t>
            </a:r>
            <a:endParaRPr lang="en-US" altLang="ko-KR" sz="800" b="1" dirty="0" smtClean="0">
              <a:latin typeface="+mn-ea"/>
            </a:endParaRPr>
          </a:p>
          <a:p>
            <a:endParaRPr lang="en-US" altLang="ko-KR" sz="800" b="1" dirty="0" smtClean="0">
              <a:latin typeface="+mn-ea"/>
            </a:endParaRPr>
          </a:p>
          <a:p>
            <a:r>
              <a:rPr lang="ko-KR" altLang="en-US" sz="800" b="1" dirty="0" smtClean="0">
                <a:latin typeface="+mn-ea"/>
              </a:rPr>
              <a:t>받으실 분 이름 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010-0000-0000</a:t>
            </a:r>
          </a:p>
          <a:p>
            <a:r>
              <a:rPr lang="en-US" altLang="ko-KR" sz="800" dirty="0" smtClean="0">
                <a:latin typeface="+mn-ea"/>
              </a:rPr>
              <a:t>(04382)</a:t>
            </a:r>
            <a:r>
              <a:rPr lang="ko-KR" altLang="en-US" sz="800" dirty="0" smtClean="0">
                <a:latin typeface="+mn-ea"/>
              </a:rPr>
              <a:t>서울특별시 용산구 </a:t>
            </a:r>
            <a:r>
              <a:rPr lang="ko-KR" altLang="en-US" sz="800" dirty="0" err="1" smtClean="0">
                <a:latin typeface="+mn-ea"/>
              </a:rPr>
              <a:t>한강대로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48</a:t>
            </a:r>
            <a:r>
              <a:rPr lang="ko-KR" altLang="en-US" sz="800" dirty="0" smtClean="0">
                <a:latin typeface="+mn-ea"/>
              </a:rPr>
              <a:t>길 </a:t>
            </a:r>
            <a:r>
              <a:rPr lang="en-US" altLang="ko-KR" sz="800" dirty="0" smtClean="0">
                <a:latin typeface="+mn-ea"/>
              </a:rPr>
              <a:t>10</a:t>
            </a:r>
            <a:endParaRPr lang="ko-KR" altLang="en-US" sz="800" dirty="0">
              <a:latin typeface="+mn-ea"/>
            </a:endParaRPr>
          </a:p>
        </p:txBody>
      </p:sp>
      <p:sp>
        <p:nvSpPr>
          <p:cNvPr id="3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5813942" y="1787590"/>
            <a:ext cx="507904" cy="129011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기본배송지</a:t>
            </a:r>
            <a:endParaRPr lang="en-US" sz="7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374202" y="2446016"/>
            <a:ext cx="1163311" cy="154495"/>
            <a:chOff x="7764043" y="2719676"/>
            <a:chExt cx="1163311" cy="154495"/>
          </a:xfrm>
        </p:grpSpPr>
        <p:sp>
          <p:nvSpPr>
            <p:cNvPr id="37" name="TextBox 36"/>
            <p:cNvSpPr txBox="1"/>
            <p:nvPr/>
          </p:nvSpPr>
          <p:spPr>
            <a:xfrm>
              <a:off x="7894647" y="2719676"/>
              <a:ext cx="1032707" cy="154209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lvl="0">
                <a:lnSpc>
                  <a:spcPts val="1400"/>
                </a:lnSpc>
                <a:defRPr/>
              </a:pPr>
              <a:r>
                <a:rPr lang="ko-KR" altLang="en-US" sz="700" dirty="0" smtClean="0"/>
                <a:t>군부대 배송</a:t>
              </a:r>
              <a:endParaRPr lang="en-US" altLang="ko-KR" sz="700" dirty="0"/>
            </a:p>
          </p:txBody>
        </p:sp>
        <p:grpSp>
          <p:nvGrpSpPr>
            <p:cNvPr id="38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764043" y="2745583"/>
              <a:ext cx="128588" cy="128588"/>
              <a:chOff x="863600" y="1311275"/>
              <a:chExt cx="128588" cy="128588"/>
            </a:xfrm>
          </p:grpSpPr>
          <p:sp>
            <p:nvSpPr>
              <p:cNvPr id="39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5295003" y="2766925"/>
            <a:ext cx="2825832" cy="6222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275576" y="2775238"/>
            <a:ext cx="284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받으실 분 이름 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010-0000-0000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(04382)</a:t>
            </a:r>
            <a:r>
              <a:rPr lang="ko-KR" altLang="en-US" sz="800" dirty="0" smtClean="0">
                <a:latin typeface="+mn-ea"/>
              </a:rPr>
              <a:t>서울특별시 용산구 </a:t>
            </a:r>
            <a:r>
              <a:rPr lang="ko-KR" altLang="en-US" sz="800" dirty="0" err="1" smtClean="0">
                <a:latin typeface="+mn-ea"/>
              </a:rPr>
              <a:t>한강대로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48</a:t>
            </a:r>
            <a:r>
              <a:rPr lang="ko-KR" altLang="en-US" sz="800" dirty="0" smtClean="0">
                <a:latin typeface="+mn-ea"/>
              </a:rPr>
              <a:t>길 </a:t>
            </a:r>
            <a:r>
              <a:rPr lang="en-US" altLang="ko-KR" sz="800" dirty="0" smtClean="0">
                <a:latin typeface="+mn-ea"/>
              </a:rPr>
              <a:t>10 </a:t>
            </a:r>
            <a:r>
              <a:rPr lang="ko-KR" altLang="en-US" sz="800" dirty="0" err="1" smtClean="0">
                <a:latin typeface="+mn-ea"/>
              </a:rPr>
              <a:t>상세주소</a:t>
            </a:r>
            <a:r>
              <a:rPr lang="ko-KR" altLang="en-US" sz="800" dirty="0" smtClean="0">
                <a:latin typeface="+mn-ea"/>
              </a:rPr>
              <a:t> 전체 출력</a:t>
            </a:r>
            <a:endParaRPr lang="ko-KR" altLang="en-US" sz="800" dirty="0"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95003" y="3513832"/>
            <a:ext cx="2825832" cy="8404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275575" y="3523295"/>
            <a:ext cx="2844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배송지명</a:t>
            </a:r>
            <a:endParaRPr lang="en-US" altLang="ko-KR" sz="800" b="1" dirty="0" smtClean="0">
              <a:latin typeface="+mn-ea"/>
            </a:endParaRPr>
          </a:p>
          <a:p>
            <a:endParaRPr lang="en-US" altLang="ko-KR" sz="800" b="1" dirty="0" smtClean="0">
              <a:latin typeface="+mn-ea"/>
            </a:endParaRPr>
          </a:p>
          <a:p>
            <a:r>
              <a:rPr lang="ko-KR" altLang="en-US" sz="800" b="1" dirty="0">
                <a:latin typeface="+mn-ea"/>
              </a:rPr>
              <a:t>받으실 분 이름 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010-0000-0000</a:t>
            </a:r>
          </a:p>
          <a:p>
            <a:r>
              <a:rPr lang="en-US" altLang="ko-KR" sz="800" dirty="0">
                <a:latin typeface="+mn-ea"/>
              </a:rPr>
              <a:t>(04382)</a:t>
            </a:r>
            <a:r>
              <a:rPr lang="ko-KR" altLang="en-US" sz="800" dirty="0">
                <a:latin typeface="+mn-ea"/>
              </a:rPr>
              <a:t>서울특별시 용산구 </a:t>
            </a:r>
            <a:r>
              <a:rPr lang="ko-KR" altLang="en-US" sz="800" dirty="0" err="1">
                <a:latin typeface="+mn-ea"/>
              </a:rPr>
              <a:t>한강대로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48</a:t>
            </a:r>
            <a:r>
              <a:rPr lang="ko-KR" altLang="en-US" sz="800" dirty="0">
                <a:latin typeface="+mn-ea"/>
              </a:rPr>
              <a:t>길 </a:t>
            </a:r>
            <a:r>
              <a:rPr lang="en-US" altLang="ko-KR" sz="800" dirty="0">
                <a:latin typeface="+mn-ea"/>
              </a:rPr>
              <a:t>10 </a:t>
            </a:r>
            <a:r>
              <a:rPr lang="ko-KR" altLang="en-US" sz="800" dirty="0" err="1">
                <a:latin typeface="+mn-ea"/>
              </a:rPr>
              <a:t>상세주소</a:t>
            </a:r>
            <a:r>
              <a:rPr lang="ko-KR" altLang="en-US" sz="800" dirty="0">
                <a:latin typeface="+mn-ea"/>
              </a:rPr>
              <a:t> 전체 출력</a:t>
            </a:r>
          </a:p>
        </p:txBody>
      </p:sp>
      <p:sp>
        <p:nvSpPr>
          <p:cNvPr id="57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6084294" y="2811375"/>
            <a:ext cx="507904" cy="1290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최근배송지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CC9179-B047-45A0-8307-49C9649CF836}"/>
              </a:ext>
            </a:extLst>
          </p:cNvPr>
          <p:cNvSpPr txBox="1"/>
          <p:nvPr/>
        </p:nvSpPr>
        <p:spPr>
          <a:xfrm>
            <a:off x="7775375" y="1746253"/>
            <a:ext cx="560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772701-97C6-4DDA-A57D-F88A20CEE8A6}"/>
              </a:ext>
            </a:extLst>
          </p:cNvPr>
          <p:cNvSpPr txBox="1"/>
          <p:nvPr/>
        </p:nvSpPr>
        <p:spPr>
          <a:xfrm>
            <a:off x="7468715" y="2775908"/>
            <a:ext cx="740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0E598A-CA57-4154-A5C0-167F86BAB708}"/>
              </a:ext>
            </a:extLst>
          </p:cNvPr>
          <p:cNvSpPr txBox="1"/>
          <p:nvPr/>
        </p:nvSpPr>
        <p:spPr>
          <a:xfrm>
            <a:off x="7478240" y="3516145"/>
            <a:ext cx="740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</a:p>
        </p:txBody>
      </p:sp>
      <p:sp>
        <p:nvSpPr>
          <p:cNvPr id="68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221848" y="6036528"/>
            <a:ext cx="2968239" cy="3379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선택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573" y="59493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2859415" y="3081343"/>
            <a:ext cx="3506429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결제 화면에서 호출하는 화면과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755396"/>
              </p:ext>
            </p:extLst>
          </p:nvPr>
        </p:nvGraphicFramePr>
        <p:xfrm>
          <a:off x="65314" y="410330"/>
          <a:ext cx="5996592" cy="4651402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기획팀 피드백 반영 </a:t>
                      </a:r>
                      <a:endParaRPr lang="ko-KR" altLang="en-US" sz="800" dirty="0"/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2024-05-31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리뷰 후 결정사항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2024-06-19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공병수거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완료 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이후에 상세페이지 제공 불가에 대한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color-emoji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524348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12101"/>
              </p:ext>
            </p:extLst>
          </p:nvPr>
        </p:nvGraphicFramePr>
        <p:xfrm>
          <a:off x="199152" y="476672"/>
          <a:ext cx="11759337" cy="8113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2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군부대 체크된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선택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선택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군부대 체크된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하이라이트 된 상태에서 선택 버튼 탭 </a:t>
                      </a:r>
                      <a:endParaRPr lang="en-US" altLang="ko-KR" sz="800" b="1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수거지는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군부대로 선택할 수 없습니다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0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6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배송지정보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IN_MO_ORD_01_03 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배송지정보</a:t>
            </a:r>
            <a:endParaRPr lang="ko-KR" altLang="en-US" sz="1050" b="1" dirty="0">
              <a:latin typeface="+mn-ea"/>
            </a:endParaRPr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708210"/>
              </p:ext>
            </p:extLst>
          </p:nvPr>
        </p:nvGraphicFramePr>
        <p:xfrm>
          <a:off x="9000565" y="44450"/>
          <a:ext cx="3152540" cy="657704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수거지선택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영역에서 변경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해당 창 호출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숨김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기술한 내용 외에는 결제 화면에서 결제 화면에 정의되어 있는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배송지등록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변경 기능과 동일</a:t>
                      </a:r>
                      <a:endParaRPr lang="en-US" altLang="ko-KR" sz="800" b="0" u="none" kern="1200" baseline="0" dirty="0" smtClean="0">
                        <a:solidFill>
                          <a:srgbClr val="00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배송지명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Place holder: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배송지명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한글 기준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 이상 입력 불가하며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자를 초과하여 입력 시도 시 반응 없도록 구현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띄어쓰기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연속으로 두 번 입력 불가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번째 띄어쓰기 시도 시 반응 없도록 구현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허용 문자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한글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영문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특수문자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허용 문자 외 입력 시도 시 반응 없도록 구현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포커스 아웃 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validation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미입력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상태에서 포커스 아웃 시 오류 문구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배송지명을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입력해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3540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받으실 분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휴대폰번호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받으실 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Place holder: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받으실 분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휴대폰번호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Place holder: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휴대폰번호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(“-”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제외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주문자 정보와 동일 체크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시 현재 주문서에 입력되어 있는 주문자 정보의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주문자명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휴대폰번호 자동 입력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받으실 분과 휴대폰번호 입력 기능은 결제 화면의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설명과 동일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(Page ID: #####)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포커스 아웃 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validation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미입력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오입력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상태에서 포커스 아웃 시 오류 문구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받으실 분 명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받으실 분 이름을 입력해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 번호를 입력해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 번호를 확인해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오입력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체크 방식은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AS-IS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동일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605674"/>
                  </a:ext>
                </a:extLst>
              </a:tr>
              <a:tr h="17110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주소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비활성화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상태의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input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영역과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주소검색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버튼 탭 시 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배송지추가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창 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4-1.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상세주소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Place holder: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입력 필수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입력되며 그 이상 입력 시도 시 반응 없도록 처리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4-2. CU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CU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화면에서 편의점을 선택하여 진입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편의점찾기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창에서 선택한 주소가 상세주소까지 모두 입력된 상태로 비활성화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GS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버튼 제공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85725" algn="l"/>
                        </a:tabLst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편의점찾기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창 호출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529832"/>
                  </a:ext>
                </a:extLst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>
          <a:xfrm>
            <a:off x="3411876" y="75726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9087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908980" y="1794549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받으실 분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908980" y="3387816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상세주소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입력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50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사각형: 둥근 모서리 182">
            <a:extLst>
              <a:ext uri="{FF2B5EF4-FFF2-40B4-BE49-F238E27FC236}">
                <a16:creationId xmlns:a16="http://schemas.microsoft.com/office/drawing/2014/main" id="{8167DC61-3AC5-4E5F-9CE9-3425362A0DAE}"/>
              </a:ext>
            </a:extLst>
          </p:cNvPr>
          <p:cNvSpPr/>
          <p:nvPr/>
        </p:nvSpPr>
        <p:spPr>
          <a:xfrm>
            <a:off x="908980" y="2186825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휴대폰번호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(“-”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사각형: 둥근 모서리 125">
            <a:extLst>
              <a:ext uri="{FF2B5EF4-FFF2-40B4-BE49-F238E27FC236}">
                <a16:creationId xmlns:a16="http://schemas.microsoft.com/office/drawing/2014/main" id="{D3C38A62-C984-4A65-A367-E1466FB23229}"/>
              </a:ext>
            </a:extLst>
          </p:cNvPr>
          <p:cNvSpPr/>
          <p:nvPr/>
        </p:nvSpPr>
        <p:spPr>
          <a:xfrm>
            <a:off x="908898" y="2576870"/>
            <a:ext cx="1748632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126">
            <a:extLst>
              <a:ext uri="{FF2B5EF4-FFF2-40B4-BE49-F238E27FC236}">
                <a16:creationId xmlns:a16="http://schemas.microsoft.com/office/drawing/2014/main" id="{49B85BB9-69AD-4518-B033-F7188936D4BF}"/>
              </a:ext>
            </a:extLst>
          </p:cNvPr>
          <p:cNvSpPr/>
          <p:nvPr/>
        </p:nvSpPr>
        <p:spPr>
          <a:xfrm>
            <a:off x="2696664" y="2576870"/>
            <a:ext cx="980806" cy="314740"/>
          </a:xfrm>
          <a:prstGeom prst="roundRect">
            <a:avLst>
              <a:gd name="adj" fmla="val 17162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주소검색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4" name="사각형: 둥근 모서리 127">
            <a:extLst>
              <a:ext uri="{FF2B5EF4-FFF2-40B4-BE49-F238E27FC236}">
                <a16:creationId xmlns:a16="http://schemas.microsoft.com/office/drawing/2014/main" id="{9F2607E3-46EF-453F-BDC5-5B4D5A9DE387}"/>
              </a:ext>
            </a:extLst>
          </p:cNvPr>
          <p:cNvSpPr/>
          <p:nvPr/>
        </p:nvSpPr>
        <p:spPr>
          <a:xfrm>
            <a:off x="908898" y="2989461"/>
            <a:ext cx="2770927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FA9EA8-071C-4602-96D9-AF16C0C70397}"/>
              </a:ext>
            </a:extLst>
          </p:cNvPr>
          <p:cNvSpPr txBox="1"/>
          <p:nvPr/>
        </p:nvSpPr>
        <p:spPr>
          <a:xfrm>
            <a:off x="1052542" y="1537298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주문자 정보와 동일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921940" y="3764670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1044052" y="3718728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기본배송지로 설정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22472" y="3929628"/>
            <a:ext cx="859667" cy="215444"/>
            <a:chOff x="922472" y="3846697"/>
            <a:chExt cx="859667" cy="21544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ABE1580-1A7A-4505-97ED-22E9D33830FB}"/>
                </a:ext>
              </a:extLst>
            </p:cNvPr>
            <p:cNvSpPr/>
            <p:nvPr/>
          </p:nvSpPr>
          <p:spPr>
            <a:xfrm>
              <a:off x="922472" y="3878350"/>
              <a:ext cx="139967" cy="137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52A646-5E1F-4181-AEED-BA7E62CD29E8}"/>
                </a:ext>
              </a:extLst>
            </p:cNvPr>
            <p:cNvSpPr txBox="1"/>
            <p:nvPr/>
          </p:nvSpPr>
          <p:spPr>
            <a:xfrm>
              <a:off x="1039431" y="3846697"/>
              <a:ext cx="7427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군부대 배송</a:t>
              </a:r>
              <a:endPara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80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800100" y="6036528"/>
            <a:ext cx="2968239" cy="33793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완료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1638638" y="3970625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65" y="25528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52" y="36305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326E3ED-595F-41D9-BB4C-98C2AEC27CB0}"/>
              </a:ext>
            </a:extLst>
          </p:cNvPr>
          <p:cNvSpPr/>
          <p:nvPr/>
        </p:nvSpPr>
        <p:spPr>
          <a:xfrm>
            <a:off x="920904" y="1574927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80" y="14550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52" y="39094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62" y="38731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3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893330" y="1133098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배송지명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39" y="10870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19" y="33111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216356" y="6045154"/>
            <a:ext cx="2968239" cy="33793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완료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784942" y="4509120"/>
          <a:ext cx="3152540" cy="2277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464627258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411963737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기본배송지로 설정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등록된 배송지가 없을 시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기본배송지로 설정된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수정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 된 상태에서 비활성화 처리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기본배송지로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기설정되어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된 경우 체크해제 시도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오류 알림 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CU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화면에서 편의점을 선택하여 해당 창이 호출 되었을 시 숨김 처리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362893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군부대 배송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 후 저장 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배송지등록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변경 화면에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군부대배송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체크되어 출력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6-1. ?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군부대 배송 안내 창 호출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(Page ID: #####)</a:t>
                      </a: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CU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화면에서 편의점을 선택하여 해당 창이 호출 되었을 시 숨김 처리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C7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78783"/>
                  </a:ext>
                </a:extLst>
              </a:tr>
            </a:tbl>
          </a:graphicData>
        </a:graphic>
      </p:graphicFrame>
      <p:sp>
        <p:nvSpPr>
          <p:cNvPr id="51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2859415" y="3081343"/>
            <a:ext cx="3506429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결제 화면에서 호출하는 화면과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배송지추가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IN_MO_ORD_01_04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411876" y="75726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221573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842452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870022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780078" y="1466626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CU</a:t>
            </a:r>
            <a:r>
              <a:rPr lang="ko-KR" altLang="en-US" sz="800" u="sng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3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03712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1542210" y="1468581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GS</a:t>
            </a:r>
            <a:r>
              <a:rPr lang="ko-KR" altLang="en-US" sz="800" u="sng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5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5286033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5196089" y="1466626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CU</a:t>
            </a:r>
            <a:r>
              <a:rPr lang="ko-KR" altLang="en-US" sz="800" u="sng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7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9723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5958221" y="1468581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GS</a:t>
            </a:r>
            <a:r>
              <a:rPr lang="ko-KR" altLang="en-US" sz="800" u="sng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5196089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5218386" y="1720191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5218386" y="1821405"/>
            <a:ext cx="2037737" cy="1119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latin typeface="+mn-ea"/>
              </a:rPr>
              <a:t>검색결과가 없습니다</a:t>
            </a:r>
            <a:r>
              <a:rPr lang="en-US" altLang="ko-KR" sz="1050" b="1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도로명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건물번호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한강대로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100)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읍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번지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424)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건물명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아파트명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아모레퍼시픽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000" b="1" dirty="0">
              <a:solidFill>
                <a:srgbClr val="00B050"/>
              </a:solidFill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55970"/>
              </p:ext>
            </p:extLst>
          </p:nvPr>
        </p:nvGraphicFramePr>
        <p:xfrm>
          <a:off x="9000565" y="44450"/>
          <a:ext cx="3152540" cy="681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수거지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영역에서 변경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해당 창 호출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숨김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기술한 내용 외에는 결제 화면에서 결제 화면에 정의되어 있는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배송지등록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변경 기능과 동일</a:t>
                      </a:r>
                      <a:endParaRPr lang="en-US" altLang="ko-KR" sz="800" b="0" u="none" kern="1200" baseline="0" dirty="0" smtClean="0">
                        <a:solidFill>
                          <a:srgbClr val="00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</a:tbl>
          </a:graphicData>
        </a:graphic>
      </p:graphicFrame>
      <p:sp>
        <p:nvSpPr>
          <p:cNvPr id="27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2859415" y="3081343"/>
            <a:ext cx="3506429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결제 화면에서 호출하는 화면과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56100" y="1463273"/>
            <a:ext cx="1485453" cy="237511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266651" y="1453487"/>
            <a:ext cx="1485453" cy="237511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79" y="14338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02" y="14277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549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배송지추가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IN_MO_ORD_01_04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0565" y="44450"/>
          <a:ext cx="3110331" cy="681600"/>
        </p:xfrm>
        <a:graphic>
          <a:graphicData uri="http://schemas.openxmlformats.org/drawingml/2006/table">
            <a:tbl>
              <a:tblPr/>
              <a:tblGrid>
                <a:gridCol w="16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회수지선택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영역에서 변경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해당 창 호출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군부대 배송 체크 영역 숨김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기술한 내용 외에는 결제 화면에서 결제 화면에 정의되어 있는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배송지등록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변경 기능과 동일</a:t>
                      </a:r>
                      <a:endParaRPr lang="en-US" altLang="ko-KR" sz="800" b="0" u="none" kern="1200" baseline="0" dirty="0" smtClean="0">
                        <a:solidFill>
                          <a:srgbClr val="00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5214571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421243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5279031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5204853" y="1466626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CU</a:t>
            </a:r>
            <a:r>
              <a:rPr lang="ko-KR" altLang="en-US" sz="800" u="sng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7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2721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5951219" y="1468581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GS</a:t>
            </a:r>
            <a:r>
              <a:rPr lang="ko-KR" altLang="en-US" sz="800" u="sng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5189087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5211384" y="1720191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96">
            <a:extLst>
              <a:ext uri="{FF2B5EF4-FFF2-40B4-BE49-F238E27FC236}">
                <a16:creationId xmlns:a16="http://schemas.microsoft.com/office/drawing/2014/main" id="{D09D2F5A-D95A-41F0-A080-D8E4836C78B6}"/>
              </a:ext>
            </a:extLst>
          </p:cNvPr>
          <p:cNvSpPr/>
          <p:nvPr/>
        </p:nvSpPr>
        <p:spPr>
          <a:xfrm>
            <a:off x="5265396" y="2107695"/>
            <a:ext cx="2876461" cy="761020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740B0-4311-4C84-9D6F-1E6EC146F10A}"/>
              </a:ext>
            </a:extLst>
          </p:cNvPr>
          <p:cNvSpPr txBox="1"/>
          <p:nvPr/>
        </p:nvSpPr>
        <p:spPr>
          <a:xfrm>
            <a:off x="5212559" y="2200265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74C331-22EE-489A-96D2-8B65F4D0012B}"/>
              </a:ext>
            </a:extLst>
          </p:cNvPr>
          <p:cNvSpPr txBox="1"/>
          <p:nvPr/>
        </p:nvSpPr>
        <p:spPr>
          <a:xfrm>
            <a:off x="5714245" y="2208503"/>
            <a:ext cx="262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239632-AF21-458C-87F4-697B4D4076A1}"/>
              </a:ext>
            </a:extLst>
          </p:cNvPr>
          <p:cNvSpPr txBox="1"/>
          <p:nvPr/>
        </p:nvSpPr>
        <p:spPr>
          <a:xfrm>
            <a:off x="5212559" y="2552420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939A64-D98A-4475-BFB0-ECDC78D1EF5C}"/>
              </a:ext>
            </a:extLst>
          </p:cNvPr>
          <p:cNvSpPr txBox="1"/>
          <p:nvPr/>
        </p:nvSpPr>
        <p:spPr>
          <a:xfrm>
            <a:off x="5714245" y="2560658"/>
            <a:ext cx="2426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5265397" y="2919626"/>
            <a:ext cx="2876460" cy="3069145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 w="1270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107089-2BB6-4AF6-962A-71C310A82CF2}"/>
              </a:ext>
            </a:extLst>
          </p:cNvPr>
          <p:cNvSpPr txBox="1"/>
          <p:nvPr/>
        </p:nvSpPr>
        <p:spPr>
          <a:xfrm>
            <a:off x="5212559" y="3012198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63A25E-0FD0-4168-8B16-8A12BA226A1F}"/>
              </a:ext>
            </a:extLst>
          </p:cNvPr>
          <p:cNvSpPr txBox="1"/>
          <p:nvPr/>
        </p:nvSpPr>
        <p:spPr>
          <a:xfrm>
            <a:off x="5714245" y="3020436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73F992-77E3-4F6F-9ACE-F221828D0DEC}"/>
              </a:ext>
            </a:extLst>
          </p:cNvPr>
          <p:cNvSpPr txBox="1"/>
          <p:nvPr/>
        </p:nvSpPr>
        <p:spPr>
          <a:xfrm>
            <a:off x="5212559" y="3240786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4D36C61-39C7-4929-938C-402910165D10}"/>
              </a:ext>
            </a:extLst>
          </p:cNvPr>
          <p:cNvSpPr txBox="1"/>
          <p:nvPr/>
        </p:nvSpPr>
        <p:spPr>
          <a:xfrm>
            <a:off x="5714245" y="3249024"/>
            <a:ext cx="242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CF65A0-0C20-498B-8650-0581C553178C}"/>
              </a:ext>
            </a:extLst>
          </p:cNvPr>
          <p:cNvSpPr txBox="1"/>
          <p:nvPr/>
        </p:nvSpPr>
        <p:spPr>
          <a:xfrm>
            <a:off x="5212559" y="6149297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5211384" y="1821405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검색결과 </a:t>
            </a:r>
            <a:r>
              <a:rPr lang="en-US" altLang="ko-KR" sz="800" b="1" dirty="0">
                <a:solidFill>
                  <a:srgbClr val="00B050"/>
                </a:solidFill>
                <a:latin typeface="+mn-ea"/>
              </a:rPr>
              <a:t>45</a:t>
            </a:r>
            <a:r>
              <a:rPr lang="ko-KR" altLang="en-US" sz="800" b="1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59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5323187" y="4365104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받으실 분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5323187" y="3546308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사각형: 둥근 모서리 182">
            <a:extLst>
              <a:ext uri="{FF2B5EF4-FFF2-40B4-BE49-F238E27FC236}">
                <a16:creationId xmlns:a16="http://schemas.microsoft.com/office/drawing/2014/main" id="{8167DC61-3AC5-4E5F-9CE9-3425362A0DAE}"/>
              </a:ext>
            </a:extLst>
          </p:cNvPr>
          <p:cNvSpPr/>
          <p:nvPr/>
        </p:nvSpPr>
        <p:spPr>
          <a:xfrm>
            <a:off x="5323187" y="4712930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휴대폰번호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(“-”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55447" y="5115402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77559" y="5069460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기본배송지로 설정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54250" y="5347383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85888" y="5306204"/>
            <a:ext cx="1310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배송지</a:t>
            </a:r>
            <a:r>
              <a: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목록에 저장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55979" y="5574646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72938" y="5545807"/>
            <a:ext cx="742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군부대 배송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6081658" y="5797339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57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3583" y="4663890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58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1628" y="3790675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83204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40028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847664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757720" y="1466626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CU</a:t>
            </a:r>
            <a:r>
              <a:rPr lang="ko-KR" altLang="en-US" sz="800" u="sng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2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81354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1519852" y="1468581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GS</a:t>
            </a:r>
            <a:r>
              <a:rPr lang="ko-KR" altLang="en-US" sz="800" u="sng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757720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780017" y="1720191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6">
            <a:extLst>
              <a:ext uri="{FF2B5EF4-FFF2-40B4-BE49-F238E27FC236}">
                <a16:creationId xmlns:a16="http://schemas.microsoft.com/office/drawing/2014/main" id="{D09D2F5A-D95A-41F0-A080-D8E4836C78B6}"/>
              </a:ext>
            </a:extLst>
          </p:cNvPr>
          <p:cNvSpPr/>
          <p:nvPr/>
        </p:nvSpPr>
        <p:spPr>
          <a:xfrm>
            <a:off x="834029" y="2107695"/>
            <a:ext cx="2876461" cy="734440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5740B0-4311-4C84-9D6F-1E6EC146F10A}"/>
              </a:ext>
            </a:extLst>
          </p:cNvPr>
          <p:cNvSpPr txBox="1"/>
          <p:nvPr/>
        </p:nvSpPr>
        <p:spPr>
          <a:xfrm>
            <a:off x="781192" y="2200265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374C331-22EE-489A-96D2-8B65F4D0012B}"/>
              </a:ext>
            </a:extLst>
          </p:cNvPr>
          <p:cNvSpPr txBox="1"/>
          <p:nvPr/>
        </p:nvSpPr>
        <p:spPr>
          <a:xfrm>
            <a:off x="1282878" y="2208503"/>
            <a:ext cx="262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F239632-AF21-458C-87F4-697B4D4076A1}"/>
              </a:ext>
            </a:extLst>
          </p:cNvPr>
          <p:cNvSpPr txBox="1"/>
          <p:nvPr/>
        </p:nvSpPr>
        <p:spPr>
          <a:xfrm>
            <a:off x="781192" y="2552420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939A64-D98A-4475-BFB0-ECDC78D1EF5C}"/>
              </a:ext>
            </a:extLst>
          </p:cNvPr>
          <p:cNvSpPr txBox="1"/>
          <p:nvPr/>
        </p:nvSpPr>
        <p:spPr>
          <a:xfrm>
            <a:off x="1282878" y="2560658"/>
            <a:ext cx="2414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6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4030" y="2944892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107089-2BB6-4AF6-962A-71C310A82CF2}"/>
              </a:ext>
            </a:extLst>
          </p:cNvPr>
          <p:cNvSpPr txBox="1"/>
          <p:nvPr/>
        </p:nvSpPr>
        <p:spPr>
          <a:xfrm>
            <a:off x="781192" y="3037463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63A25E-0FD0-4168-8B16-8A12BA226A1F}"/>
              </a:ext>
            </a:extLst>
          </p:cNvPr>
          <p:cNvSpPr txBox="1"/>
          <p:nvPr/>
        </p:nvSpPr>
        <p:spPr>
          <a:xfrm>
            <a:off x="1282878" y="3045701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873F992-77E3-4F6F-9ACE-F221828D0DEC}"/>
              </a:ext>
            </a:extLst>
          </p:cNvPr>
          <p:cNvSpPr txBox="1"/>
          <p:nvPr/>
        </p:nvSpPr>
        <p:spPr>
          <a:xfrm>
            <a:off x="781192" y="3266051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D36C61-39C7-4929-938C-402910165D10}"/>
              </a:ext>
            </a:extLst>
          </p:cNvPr>
          <p:cNvSpPr txBox="1"/>
          <p:nvPr/>
        </p:nvSpPr>
        <p:spPr>
          <a:xfrm>
            <a:off x="1282878" y="3274289"/>
            <a:ext cx="24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CF65A0-0C20-498B-8650-0581C553178C}"/>
              </a:ext>
            </a:extLst>
          </p:cNvPr>
          <p:cNvSpPr txBox="1"/>
          <p:nvPr/>
        </p:nvSpPr>
        <p:spPr>
          <a:xfrm>
            <a:off x="781192" y="3873549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669B82C-CAF9-46A7-9720-3FF497D55610}"/>
              </a:ext>
            </a:extLst>
          </p:cNvPr>
          <p:cNvSpPr txBox="1"/>
          <p:nvPr/>
        </p:nvSpPr>
        <p:spPr>
          <a:xfrm>
            <a:off x="1282878" y="3881787"/>
            <a:ext cx="246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9F27AAA-E767-411C-AD6B-BE29C28D01C7}"/>
              </a:ext>
            </a:extLst>
          </p:cNvPr>
          <p:cNvSpPr txBox="1"/>
          <p:nvPr/>
        </p:nvSpPr>
        <p:spPr>
          <a:xfrm>
            <a:off x="781192" y="4225704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4CA90D-1AC4-4017-B227-8F976D7DEE90}"/>
              </a:ext>
            </a:extLst>
          </p:cNvPr>
          <p:cNvSpPr txBox="1"/>
          <p:nvPr/>
        </p:nvSpPr>
        <p:spPr>
          <a:xfrm>
            <a:off x="1282878" y="4233942"/>
            <a:ext cx="2414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103E2F6-5584-4494-8B10-CD0B7874F4A7}"/>
              </a:ext>
            </a:extLst>
          </p:cNvPr>
          <p:cNvSpPr txBox="1"/>
          <p:nvPr/>
        </p:nvSpPr>
        <p:spPr>
          <a:xfrm>
            <a:off x="757543" y="4816360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21541E2-6DE0-41A3-B879-CC890CEAF2C2}"/>
              </a:ext>
            </a:extLst>
          </p:cNvPr>
          <p:cNvSpPr txBox="1"/>
          <p:nvPr/>
        </p:nvSpPr>
        <p:spPr>
          <a:xfrm>
            <a:off x="1259229" y="4824598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AF8451C-FE0D-4C6F-82E5-880411AE62EF}"/>
              </a:ext>
            </a:extLst>
          </p:cNvPr>
          <p:cNvSpPr txBox="1"/>
          <p:nvPr/>
        </p:nvSpPr>
        <p:spPr>
          <a:xfrm>
            <a:off x="757543" y="5044948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86140F3-FDF6-44C5-8219-A9B1CC8A9D0B}"/>
              </a:ext>
            </a:extLst>
          </p:cNvPr>
          <p:cNvSpPr txBox="1"/>
          <p:nvPr/>
        </p:nvSpPr>
        <p:spPr>
          <a:xfrm>
            <a:off x="1259229" y="5053186"/>
            <a:ext cx="241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780017" y="1821405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검색결과 </a:t>
            </a:r>
            <a:r>
              <a:rPr lang="en-US" altLang="ko-KR" sz="800" b="1" dirty="0" smtClean="0">
                <a:solidFill>
                  <a:srgbClr val="00B050"/>
                </a:solidFill>
                <a:latin typeface="+mn-ea"/>
              </a:rPr>
              <a:t>1,145</a:t>
            </a:r>
            <a:r>
              <a:rPr lang="ko-KR" altLang="en-US" sz="800" b="1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125" name="사각형: 둥근 모서리 1">
            <a:extLst>
              <a:ext uri="{FF2B5EF4-FFF2-40B4-BE49-F238E27FC236}">
                <a16:creationId xmlns:a16="http://schemas.microsoft.com/office/drawing/2014/main" id="{01B9947D-8875-436B-A592-45C20DBF83F6}"/>
              </a:ext>
            </a:extLst>
          </p:cNvPr>
          <p:cNvSpPr/>
          <p:nvPr/>
        </p:nvSpPr>
        <p:spPr>
          <a:xfrm>
            <a:off x="1250515" y="5589943"/>
            <a:ext cx="2135308" cy="727704"/>
          </a:xfrm>
          <a:prstGeom prst="roundRect">
            <a:avLst>
              <a:gd name="adj" fmla="val 9686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+mj-ea"/>
                <a:ea typeface="+mj-ea"/>
              </a:rPr>
              <a:t>검색결과가 </a:t>
            </a:r>
            <a:r>
              <a:rPr lang="en-US" altLang="ko-KR" sz="800" dirty="0">
                <a:latin typeface="+mj-ea"/>
                <a:ea typeface="+mj-ea"/>
              </a:rPr>
              <a:t>30</a:t>
            </a:r>
            <a:r>
              <a:rPr lang="ko-KR" altLang="en-US" sz="800" dirty="0">
                <a:latin typeface="+mj-ea"/>
                <a:ea typeface="+mj-ea"/>
              </a:rPr>
              <a:t>개 이상입니다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+mj-ea"/>
                <a:ea typeface="+mj-ea"/>
              </a:rPr>
              <a:t>주소를 좀더 상세히 검색해주세요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en-US" sz="800" dirty="0">
              <a:latin typeface="+mj-ea"/>
              <a:ea typeface="+mj-ea"/>
            </a:endParaRPr>
          </a:p>
        </p:txBody>
      </p:sp>
      <p:sp>
        <p:nvSpPr>
          <p:cNvPr id="13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17" y="14437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7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224043" y="6049811"/>
            <a:ext cx="2968239" cy="3379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완료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1" name="Check">
            <a:extLst>
              <a:ext uri="{FF2B5EF4-FFF2-40B4-BE49-F238E27FC236}">
                <a16:creationId xmlns:a16="http://schemas.microsoft.com/office/drawing/2014/main" id="{DF2A1709-9512-4E20-98B7-4307A0B38E4D}"/>
              </a:ext>
            </a:extLst>
          </p:cNvPr>
          <p:cNvSpPr>
            <a:spLocks noChangeAspect="1"/>
          </p:cNvSpPr>
          <p:nvPr/>
        </p:nvSpPr>
        <p:spPr bwMode="auto">
          <a:xfrm>
            <a:off x="5379589" y="5379884"/>
            <a:ext cx="96838" cy="80963"/>
          </a:xfrm>
          <a:custGeom>
            <a:avLst/>
            <a:gdLst>
              <a:gd name="T0" fmla="*/ 49 w 61"/>
              <a:gd name="T1" fmla="*/ 0 h 51"/>
              <a:gd name="T2" fmla="*/ 27 w 61"/>
              <a:gd name="T3" fmla="*/ 31 h 51"/>
              <a:gd name="T4" fmla="*/ 9 w 61"/>
              <a:gd name="T5" fmla="*/ 18 h 51"/>
              <a:gd name="T6" fmla="*/ 0 w 61"/>
              <a:gd name="T7" fmla="*/ 30 h 51"/>
              <a:gd name="T8" fmla="*/ 18 w 61"/>
              <a:gd name="T9" fmla="*/ 43 h 51"/>
              <a:gd name="T10" fmla="*/ 30 w 61"/>
              <a:gd name="T11" fmla="*/ 51 h 51"/>
              <a:gd name="T12" fmla="*/ 39 w 61"/>
              <a:gd name="T13" fmla="*/ 39 h 51"/>
              <a:gd name="T14" fmla="*/ 61 w 61"/>
              <a:gd name="T15" fmla="*/ 9 h 51"/>
              <a:gd name="T16" fmla="*/ 49 w 61"/>
              <a:gd name="T1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51">
                <a:moveTo>
                  <a:pt x="49" y="0"/>
                </a:moveTo>
                <a:lnTo>
                  <a:pt x="27" y="31"/>
                </a:lnTo>
                <a:lnTo>
                  <a:pt x="9" y="18"/>
                </a:lnTo>
                <a:lnTo>
                  <a:pt x="0" y="30"/>
                </a:lnTo>
                <a:lnTo>
                  <a:pt x="18" y="43"/>
                </a:lnTo>
                <a:lnTo>
                  <a:pt x="30" y="51"/>
                </a:lnTo>
                <a:lnTo>
                  <a:pt x="39" y="39"/>
                </a:lnTo>
                <a:lnTo>
                  <a:pt x="61" y="9"/>
                </a:lnTo>
                <a:lnTo>
                  <a:pt x="49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3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5318203" y="3973166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0" bIns="0" rtlCol="0" anchor="ctr"/>
          <a:lstStyle/>
          <a:p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배송지명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279031" y="3909066"/>
            <a:ext cx="284971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582" y="54452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9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2859415" y="3081343"/>
            <a:ext cx="3506429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결제 화면에서 호출하는 화면과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847664" y="1453292"/>
            <a:ext cx="1485453" cy="237511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297087" y="1443531"/>
            <a:ext cx="1485453" cy="237511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292552" y="5517232"/>
            <a:ext cx="1040601" cy="237511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374" y="14249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91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143" y="610755"/>
            <a:ext cx="5709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Select list bottom sheet </a:t>
            </a:r>
            <a:r>
              <a:rPr lang="ko-KR" altLang="en-US" sz="1100" b="1" dirty="0" smtClean="0"/>
              <a:t>공통</a:t>
            </a:r>
            <a:endParaRPr lang="ko-KR" altLang="en-US" sz="11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51" y="1016209"/>
            <a:ext cx="179099" cy="1731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0421" y="996906"/>
            <a:ext cx="2167296" cy="233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spc="-150" dirty="0" smtClean="0">
                <a:latin typeface="+mn-ea"/>
              </a:rPr>
              <a:t>FOR ME</a:t>
            </a:r>
            <a:endParaRPr lang="ko-KR" altLang="en-US" sz="1050" b="1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8030" y="1308888"/>
            <a:ext cx="261389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369676" y="1004905"/>
            <a:ext cx="418610" cy="212217"/>
            <a:chOff x="2425249" y="890065"/>
            <a:chExt cx="456176" cy="231262"/>
          </a:xfrm>
        </p:grpSpPr>
        <p:pic>
          <p:nvPicPr>
            <p:cNvPr id="10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 rot="5400000">
            <a:off x="959308" y="985229"/>
            <a:ext cx="256248" cy="254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030" y="908720"/>
            <a:ext cx="2613899" cy="54891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45008" y="908720"/>
            <a:ext cx="2613899" cy="54891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440" y="1013893"/>
            <a:ext cx="179099" cy="17312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734910" y="994590"/>
            <a:ext cx="2167296" cy="233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spc="-150" dirty="0" smtClean="0">
                <a:latin typeface="+mn-ea"/>
              </a:rPr>
              <a:t>FOR ME</a:t>
            </a:r>
            <a:endParaRPr lang="ko-KR" altLang="en-US" sz="1050" b="1" spc="-150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462519" y="1306572"/>
            <a:ext cx="261389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5614165" y="1002589"/>
            <a:ext cx="418610" cy="212217"/>
            <a:chOff x="2425249" y="890065"/>
            <a:chExt cx="456176" cy="231262"/>
          </a:xfrm>
        </p:grpSpPr>
        <p:pic>
          <p:nvPicPr>
            <p:cNvPr id="25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그룹 25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4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29" name="TextBox 28"/>
          <p:cNvSpPr txBox="1"/>
          <p:nvPr/>
        </p:nvSpPr>
        <p:spPr>
          <a:xfrm rot="5400000">
            <a:off x="4203797" y="982913"/>
            <a:ext cx="256248" cy="254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5009" y="908720"/>
            <a:ext cx="2610352" cy="5489187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45007" y="4201229"/>
            <a:ext cx="2610354" cy="21966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35152"/>
              </p:ext>
            </p:extLst>
          </p:nvPr>
        </p:nvGraphicFramePr>
        <p:xfrm>
          <a:off x="3462518" y="4403004"/>
          <a:ext cx="2563895" cy="1818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56">
                  <a:extLst>
                    <a:ext uri="{9D8B030D-6E8A-4147-A177-3AD203B41FA5}">
                      <a16:colId xmlns:a16="http://schemas.microsoft.com/office/drawing/2014/main" val="1305893025"/>
                    </a:ext>
                  </a:extLst>
                </a:gridCol>
                <a:gridCol w="475639">
                  <a:extLst>
                    <a:ext uri="{9D8B030D-6E8A-4147-A177-3AD203B41FA5}">
                      <a16:colId xmlns:a16="http://schemas.microsoft.com/office/drawing/2014/main" val="315271563"/>
                    </a:ext>
                  </a:extLst>
                </a:gridCol>
              </a:tblGrid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특가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3478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11223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rgbClr val="1CF426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900" b="1" baseline="0" dirty="0" smtClean="0">
                          <a:solidFill>
                            <a:srgbClr val="1CF426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900" b="1" dirty="0">
                        <a:solidFill>
                          <a:srgbClr val="1CF42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b="1" kern="1200" baseline="0" dirty="0">
                        <a:solidFill>
                          <a:srgbClr val="1CF4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540044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1204910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전체메뉴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상단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메뉴명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557851"/>
                  </a:ext>
                </a:extLst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6011850" y="4976917"/>
            <a:ext cx="1166" cy="53339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4370973" y="4299892"/>
            <a:ext cx="616869" cy="148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573"/>
          <p:cNvCxnSpPr>
            <a:endCxn id="16" idx="1"/>
          </p:cNvCxnSpPr>
          <p:nvPr/>
        </p:nvCxnSpPr>
        <p:spPr>
          <a:xfrm rot="16200000" flipH="1">
            <a:off x="183885" y="2033555"/>
            <a:ext cx="4182181" cy="2375086"/>
          </a:xfrm>
          <a:prstGeom prst="bentConnector2">
            <a:avLst/>
          </a:prstGeom>
          <a:ln>
            <a:solidFill>
              <a:srgbClr val="254F9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75756" y="908904"/>
            <a:ext cx="217517" cy="2175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graphicFrame>
        <p:nvGraphicFramePr>
          <p:cNvPr id="33" name="Group 57">
            <a:extLst>
              <a:ext uri="{FF2B5EF4-FFF2-40B4-BE49-F238E27FC236}">
                <a16:creationId xmlns:a16="http://schemas.microsoft.com/office/drawing/2014/main" id="{2A829D5C-73FF-47E6-A88F-B22E22492B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13658" y="554459"/>
          <a:ext cx="2497829" cy="132718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7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시트가 열릴 때 아래와 같은 공통을 따름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선택된 메뉴에는 하이라이트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선택된 메뉴가 스크롤을 내려야 보이는 위치에 있을 시 해당 위치로 이동된 상태로 메뉴 리스트 열림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 리스트 탭 시 해당 페이지로 이동하거나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선택사항이 적용되며 자동으로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바텀시트가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닫힘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40639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공통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7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Group 57">
            <a:extLst>
              <a:ext uri="{FF2B5EF4-FFF2-40B4-BE49-F238E27FC236}">
                <a16:creationId xmlns:a16="http://schemas.microsoft.com/office/drawing/2014/main" id="{2A829D5C-73FF-47E6-A88F-B22E22492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92714"/>
              </p:ext>
            </p:extLst>
          </p:nvPr>
        </p:nvGraphicFramePr>
        <p:xfrm>
          <a:off x="191344" y="548680"/>
          <a:ext cx="7704856" cy="218379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555179">
                  <a:extLst>
                    <a:ext uri="{9D8B030D-6E8A-4147-A177-3AD203B41FA5}">
                      <a16:colId xmlns:a16="http://schemas.microsoft.com/office/drawing/2014/main" val="992549520"/>
                    </a:ext>
                  </a:extLst>
                </a:gridCol>
                <a:gridCol w="6149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2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smtClean="0"/>
                        <a:t>텍스트 입력 박스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영역 보다 텍스트가 길어질 시 좌측으로 밀리면서 입력됨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영역보다 텍스트를 길게 입력 한 후 포커스 아웃 시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말 줄임 처리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176213" algn="l"/>
                        </a:tabLst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말 줄임 처리 된 입력 영역을 터치하여 다시 포커스 온 시 입력한 텍스트 가장 끝에 커서가 위치하도록 구현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입력된 텍스트가 있을 시 우측 끝에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제공됨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탭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입력된 텍스트 전체 삭제 처리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40639"/>
                  </a:ext>
                </a:extLst>
              </a:tr>
              <a:tr h="4658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smtClean="0"/>
                        <a:t>숫자 표기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자리 단위로 콤마 처리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입력 박스에 숫자 입력 시 포커스 아웃 시점에서 콤마 처리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684240"/>
                  </a:ext>
                </a:extLst>
              </a:tr>
            </a:tbl>
          </a:graphicData>
        </a:graphic>
      </p:graphicFrame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28772F-2D3F-082D-CA6F-946223CC1287}"/>
              </a:ext>
            </a:extLst>
          </p:cNvPr>
          <p:cNvSpPr/>
          <p:nvPr/>
        </p:nvSpPr>
        <p:spPr>
          <a:xfrm>
            <a:off x="1846579" y="942946"/>
            <a:ext cx="2282793" cy="2208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입력한검색어가 입력 창 너비보다 길어질 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…</a:t>
            </a:r>
            <a:endParaRPr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72816" y="1539915"/>
            <a:ext cx="2400516" cy="233624"/>
            <a:chOff x="1700808" y="1539915"/>
            <a:chExt cx="2400516" cy="23362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CEF49EA-0E03-B760-B02F-D71F2D59775F}"/>
                </a:ext>
              </a:extLst>
            </p:cNvPr>
            <p:cNvSpPr/>
            <p:nvPr/>
          </p:nvSpPr>
          <p:spPr>
            <a:xfrm>
              <a:off x="1774571" y="1539915"/>
              <a:ext cx="2282793" cy="2208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42" name="Picture 2" descr="circle, close, delete, remove ">
              <a:extLst>
                <a:ext uri="{FF2B5EF4-FFF2-40B4-BE49-F238E27FC236}">
                  <a16:creationId xmlns:a16="http://schemas.microsoft.com/office/drawing/2014/main" id="{54F33C31-CF6A-CDAE-40E3-E26263D76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681" y="1562190"/>
              <a:ext cx="180876" cy="180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BDF8E4-2BD6-C807-D57B-61A2DACEDE82}"/>
                </a:ext>
              </a:extLst>
            </p:cNvPr>
            <p:cNvSpPr txBox="1"/>
            <p:nvPr/>
          </p:nvSpPr>
          <p:spPr>
            <a:xfrm>
              <a:off x="1700808" y="1558095"/>
              <a:ext cx="2400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가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입력 창 너비보다 길어질 시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말줄임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처리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|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1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공병수거현황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신청내역</a:t>
            </a:r>
            <a:r>
              <a:rPr lang="en-US" altLang="ko-KR" dirty="0" smtClean="0"/>
              <a:t>X 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IN_MO_MYP_01_51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smtClean="0">
                <a:latin typeface="+mn-ea"/>
              </a:rPr>
              <a:t>공병수거현황</a:t>
            </a:r>
            <a:endParaRPr lang="ko-KR" altLang="en-US" sz="1050" b="1" spc="-150" dirty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281667" y="749981"/>
            <a:ext cx="456176" cy="231262"/>
            <a:chOff x="2425249" y="890065"/>
            <a:chExt cx="456176" cy="231262"/>
          </a:xfrm>
        </p:grpSpPr>
        <p:pic>
          <p:nvPicPr>
            <p:cNvPr id="9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그룹 9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14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59502" y="630501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54559" y="557828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29195" y="1096455"/>
            <a:ext cx="2902773" cy="155025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840535" y="1196422"/>
            <a:ext cx="1947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홍길동님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이번 달 이만큼 재활용 했어요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853680" y="1552481"/>
            <a:ext cx="16225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5</a:t>
            </a:r>
            <a:r>
              <a:rPr lang="ko-KR" altLang="en-US" sz="800" dirty="0" smtClean="0"/>
              <a:t>월 기준 적립한 </a:t>
            </a:r>
            <a:r>
              <a:rPr lang="ko-KR" altLang="en-US" sz="800" dirty="0" err="1" smtClean="0"/>
              <a:t>공병수거</a:t>
            </a:r>
            <a:r>
              <a:rPr lang="ko-KR" altLang="en-US" sz="800" dirty="0" smtClean="0"/>
              <a:t> 개수</a:t>
            </a:r>
            <a:endParaRPr lang="ko-KR" altLang="en-US" sz="800" dirty="0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2752832" y="1860859"/>
            <a:ext cx="760097" cy="509265"/>
          </a:xfrm>
          <a:prstGeom prst="wedgeRoundRectCallout">
            <a:avLst>
              <a:gd name="adj1" fmla="val -2674"/>
              <a:gd name="adj2" fmla="val 69276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sz="1000" dirty="0" smtClean="0">
                <a:solidFill>
                  <a:schemeClr val="tx1"/>
                </a:solidFill>
              </a:rPr>
              <a:t>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0535" y="2708920"/>
            <a:ext cx="2882808" cy="11243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910127" y="3527085"/>
            <a:ext cx="7409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u="sng" dirty="0" smtClean="0"/>
              <a:t>유의사항 </a:t>
            </a:r>
            <a:r>
              <a:rPr lang="en-US" altLang="ko-KR" sz="800" u="sng" dirty="0" smtClean="0"/>
              <a:t>&gt;</a:t>
            </a:r>
            <a:r>
              <a:rPr lang="en-US" altLang="ko-KR" sz="800" dirty="0" smtClean="0"/>
              <a:t> </a:t>
            </a:r>
            <a:endParaRPr lang="ko-KR" altLang="en-US" sz="900" b="1" dirty="0"/>
          </a:p>
        </p:txBody>
      </p:sp>
      <p:sp>
        <p:nvSpPr>
          <p:cNvPr id="27" name="직사각형 26"/>
          <p:cNvSpPr/>
          <p:nvPr/>
        </p:nvSpPr>
        <p:spPr>
          <a:xfrm>
            <a:off x="1142415" y="2757644"/>
            <a:ext cx="23310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홍길동님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LESS PLASTIC </a:t>
            </a:r>
            <a:r>
              <a:rPr lang="ko-KR" altLang="en-US" sz="800" dirty="0" smtClean="0"/>
              <a:t>실천에 동참해보세요</a:t>
            </a:r>
            <a:endParaRPr lang="en-US" altLang="ko-KR" sz="800" dirty="0" smtClean="0"/>
          </a:p>
          <a:p>
            <a:pPr algn="ctr"/>
            <a:endParaRPr lang="en-US" altLang="ko-KR" sz="1000" b="1" dirty="0"/>
          </a:p>
          <a:p>
            <a:pPr algn="ctr"/>
            <a:r>
              <a:rPr lang="ko-KR" altLang="en-US" sz="900" b="1" dirty="0" smtClean="0"/>
              <a:t>첫 수거하고 </a:t>
            </a:r>
            <a:r>
              <a:rPr lang="ko-KR" altLang="en-US" sz="900" b="1" dirty="0" err="1" smtClean="0"/>
              <a:t>뷰티포인트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>
                <a:solidFill>
                  <a:srgbClr val="00BC70"/>
                </a:solidFill>
              </a:rPr>
              <a:t>5,000P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받으세요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ko-KR" altLang="en-US" sz="800" dirty="0" smtClean="0"/>
              <a:t>기간 </a:t>
            </a:r>
            <a:r>
              <a:rPr lang="en-US" altLang="ko-KR" sz="800" dirty="0" smtClean="0"/>
              <a:t>: 2022.08.11 ~ </a:t>
            </a:r>
            <a:r>
              <a:rPr lang="ko-KR" altLang="en-US" sz="800" dirty="0" smtClean="0"/>
              <a:t>별도 </a:t>
            </a:r>
            <a:r>
              <a:rPr lang="ko-KR" altLang="en-US" sz="800" dirty="0" err="1" smtClean="0"/>
              <a:t>안내시까지</a:t>
            </a:r>
            <a:r>
              <a:rPr lang="ko-KR" altLang="en-US" sz="800" dirty="0" smtClean="0"/>
              <a:t> 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839177" y="3893448"/>
            <a:ext cx="2882808" cy="11243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61958" y="4058394"/>
            <a:ext cx="263726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/>
              <a:t>이제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이니스프리가</a:t>
            </a:r>
            <a:r>
              <a:rPr lang="ko-KR" altLang="en-US" sz="900" dirty="0" smtClean="0"/>
              <a:t> 직접 수거하러 찾아 갈게요</a:t>
            </a:r>
            <a:r>
              <a:rPr lang="en-US" altLang="ko-KR" sz="900" dirty="0" smtClean="0"/>
              <a:t>!</a:t>
            </a:r>
            <a:endParaRPr lang="en-US" altLang="ko-KR" sz="900" b="1" dirty="0" smtClean="0"/>
          </a:p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명절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연휴 기간에는 수거가 불가할 수 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961958" y="4509120"/>
            <a:ext cx="2637260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온라인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공병수거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신청하기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14613" y="5087916"/>
            <a:ext cx="9573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err="1" smtClean="0"/>
              <a:t>공병수거</a:t>
            </a:r>
            <a:r>
              <a:rPr lang="ko-KR" altLang="en-US" sz="900" b="1" dirty="0" smtClean="0"/>
              <a:t> 내역 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1403578" y="5966457"/>
            <a:ext cx="1754006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+mn-ea"/>
              </a:rPr>
              <a:t>진행된 </a:t>
            </a:r>
            <a:r>
              <a:rPr lang="ko-KR" altLang="en-US" sz="800" dirty="0" err="1">
                <a:latin typeface="+mn-ea"/>
              </a:rPr>
              <a:t>공병수거</a:t>
            </a:r>
            <a:r>
              <a:rPr lang="ko-KR" altLang="en-US" sz="800" dirty="0">
                <a:latin typeface="+mn-ea"/>
              </a:rPr>
              <a:t> 내역이 없습니다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845" y="5485901"/>
            <a:ext cx="430129" cy="40862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6"/>
          <a:srcRect t="1" b="25039"/>
          <a:stretch/>
        </p:blipFill>
        <p:spPr>
          <a:xfrm>
            <a:off x="5354005" y="898475"/>
            <a:ext cx="2758219" cy="3394621"/>
          </a:xfrm>
          <a:prstGeom prst="rect">
            <a:avLst/>
          </a:prstGeom>
        </p:spPr>
      </p:pic>
      <p:cxnSp>
        <p:nvCxnSpPr>
          <p:cNvPr id="48" name="직선 연결선 47"/>
          <p:cNvCxnSpPr/>
          <p:nvPr/>
        </p:nvCxnSpPr>
        <p:spPr>
          <a:xfrm>
            <a:off x="5381476" y="836712"/>
            <a:ext cx="2643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411928" y="4154018"/>
            <a:ext cx="2612626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17115" y="5733256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27652" y="6062016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24436"/>
              </p:ext>
            </p:extLst>
          </p:nvPr>
        </p:nvGraphicFramePr>
        <p:xfrm>
          <a:off x="9000565" y="44450"/>
          <a:ext cx="3152540" cy="4932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월별 적립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매월 적립한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개수 출력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당월 적립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개수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공병수거완료 기준 </a:t>
                      </a:r>
                      <a:endParaRPr lang="en-US" altLang="ko-KR" sz="800" b="1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혜택 안내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혜택 안내 영역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한번도 하지 않은 고객에게만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내역이 있는 경우 해당 영역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 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유의사항 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첫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혜택안내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노출 </a:t>
                      </a:r>
                      <a:endParaRPr lang="en-US" altLang="ko-KR" sz="800" b="0" u="none" baseline="0" dirty="0" smtClean="0">
                        <a:solidFill>
                          <a:srgbClr val="00BC7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영역 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신청하기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불가일 여부 유효성 체크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- 1) 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온라인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신청안내 팝업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- 2) 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불가일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온라인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불가안내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86511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내역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내역이 없는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내역이 없습니다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 노출 </a:t>
                      </a:r>
                      <a:endParaRPr lang="en-US" altLang="ko-KR" sz="800" b="1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4504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캠페인 유의사항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유의사항 내용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디폴트는 펼친 상태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5-1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△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디폴트는 유의사항 펼침 상태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유의사항 영역 닫히며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상태로 변경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상태에서 선택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△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버튼으로 변경되며 유의사항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다시 열림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66148"/>
                  </a:ext>
                </a:extLst>
              </a:tr>
            </a:tbl>
          </a:graphicData>
        </a:graphic>
      </p:graphicFrame>
      <p:sp>
        <p:nvSpPr>
          <p:cNvPr id="5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2" y="10262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95" y="26465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777" y="35081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77" y="38584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65" y="45676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82" y="50358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975" y="8939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148" y="10418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299" y="18994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부제목 5"/>
          <p:cNvSpPr txBox="1">
            <a:spLocks/>
          </p:cNvSpPr>
          <p:nvPr/>
        </p:nvSpPr>
        <p:spPr>
          <a:xfrm>
            <a:off x="759502" y="26477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공병수거현황</a:t>
            </a:r>
            <a:endParaRPr lang="ko-KR" altLang="en-US" dirty="0"/>
          </a:p>
        </p:txBody>
      </p:sp>
      <p:sp>
        <p:nvSpPr>
          <p:cNvPr id="66" name="부제목 5"/>
          <p:cNvSpPr txBox="1">
            <a:spLocks/>
          </p:cNvSpPr>
          <p:nvPr/>
        </p:nvSpPr>
        <p:spPr>
          <a:xfrm>
            <a:off x="911902" y="481937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4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첫 </a:t>
            </a:r>
            <a:r>
              <a:rPr lang="ko-KR" altLang="en-US" dirty="0" err="1" smtClean="0"/>
              <a:t>공병수거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혜택안내</a:t>
            </a:r>
            <a:r>
              <a:rPr lang="ko-KR" altLang="en-US" dirty="0" smtClean="0"/>
              <a:t> 팝업</a:t>
            </a:r>
            <a:endParaRPr lang="ko-KR" altLang="en-US" dirty="0"/>
          </a:p>
        </p:txBody>
      </p:sp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IN_MO_MYP_01_53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531" t="14812" r="6471" b="28590"/>
          <a:stretch/>
        </p:blipFill>
        <p:spPr>
          <a:xfrm>
            <a:off x="1114152" y="1988840"/>
            <a:ext cx="2355256" cy="2871644"/>
          </a:xfrm>
          <a:prstGeom prst="rect">
            <a:avLst/>
          </a:prstGeom>
        </p:spPr>
      </p:pic>
      <p:sp>
        <p:nvSpPr>
          <p:cNvPr id="8" name="부제목 5"/>
          <p:cNvSpPr txBox="1">
            <a:spLocks/>
          </p:cNvSpPr>
          <p:nvPr/>
        </p:nvSpPr>
        <p:spPr>
          <a:xfrm>
            <a:off x="759502" y="26477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온라인 </a:t>
            </a:r>
            <a:r>
              <a:rPr lang="ko-KR" altLang="en-US" dirty="0" err="1" smtClean="0"/>
              <a:t>공병수거</a:t>
            </a:r>
            <a:r>
              <a:rPr lang="ko-KR" altLang="en-US" dirty="0" smtClean="0"/>
              <a:t> 신청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18550"/>
              </p:ext>
            </p:extLst>
          </p:nvPr>
        </p:nvGraphicFramePr>
        <p:xfrm>
          <a:off x="9000565" y="44450"/>
          <a:ext cx="3152540" cy="529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혜택 안내 팝업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[X]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팝업 닫힘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</a:tbl>
          </a:graphicData>
        </a:graphic>
      </p:graphicFrame>
      <p:sp>
        <p:nvSpPr>
          <p:cNvPr id="1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152" y="18994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408" y="20465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2256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공병수거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불가안내</a:t>
            </a:r>
            <a:r>
              <a:rPr lang="ko-KR" altLang="en-US" dirty="0" smtClean="0"/>
              <a:t> 팝업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05504" y="2420888"/>
            <a:ext cx="2254192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1105503" y="4236727"/>
            <a:ext cx="2254193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240" y="23385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8101" y="2513777"/>
            <a:ext cx="2221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공병수거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불가안내</a:t>
            </a:r>
            <a:r>
              <a:rPr lang="ko-KR" altLang="en-US" sz="1000" b="1" dirty="0" smtClean="0"/>
              <a:t>                  </a:t>
            </a:r>
            <a:r>
              <a:rPr lang="en-US" altLang="ko-KR" sz="1000" b="1" dirty="0" smtClean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5241" y="2960655"/>
            <a:ext cx="27878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현재 </a:t>
            </a:r>
            <a:r>
              <a:rPr lang="ko-KR" altLang="en-US" sz="800" dirty="0" err="1" smtClean="0"/>
              <a:t>공병수거</a:t>
            </a:r>
            <a:r>
              <a:rPr lang="ko-KR" altLang="en-US" sz="800" dirty="0" smtClean="0"/>
              <a:t> 서비스 신청이 불가능합니다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 err="1" smtClean="0"/>
              <a:t>공병수거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신청이 가능 할 때 다시 시도해주세요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en-US" altLang="ko-KR" sz="700" dirty="0" smtClean="0"/>
              <a:t>※ </a:t>
            </a:r>
            <a:r>
              <a:rPr lang="ko-KR" altLang="en-US" sz="700" dirty="0" smtClean="0"/>
              <a:t>매달 </a:t>
            </a:r>
            <a:r>
              <a:rPr lang="en-US" altLang="ko-KR" sz="700" dirty="0" smtClean="0"/>
              <a:t>25</a:t>
            </a:r>
            <a:r>
              <a:rPr lang="ko-KR" altLang="en-US" sz="700" dirty="0" smtClean="0"/>
              <a:t>일부터 말일에는 온라인 </a:t>
            </a:r>
            <a:r>
              <a:rPr lang="ko-KR" altLang="en-US" sz="700" dirty="0" err="1" smtClean="0"/>
              <a:t>공병수거</a:t>
            </a:r>
            <a:r>
              <a:rPr lang="ko-KR" altLang="en-US" sz="700" dirty="0" smtClean="0"/>
              <a:t> 신청이 </a:t>
            </a:r>
            <a:r>
              <a:rPr lang="en-US" altLang="ko-KR" sz="700" dirty="0"/>
              <a:t/>
            </a:r>
            <a:br>
              <a:rPr lang="en-US" altLang="ko-KR" sz="700" dirty="0"/>
            </a:br>
            <a:r>
              <a:rPr lang="en-US" altLang="ko-KR" sz="700" dirty="0" smtClean="0"/>
              <a:t>   </a:t>
            </a:r>
            <a:r>
              <a:rPr lang="ko-KR" altLang="en-US" sz="700" dirty="0" smtClean="0"/>
              <a:t>불가능합니다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/>
              <a:t>※ </a:t>
            </a:r>
            <a:r>
              <a:rPr lang="ko-KR" altLang="en-US" sz="700" dirty="0" smtClean="0"/>
              <a:t>명절 및 연휴기간에는 온라인 </a:t>
            </a:r>
            <a:r>
              <a:rPr lang="ko-KR" altLang="en-US" sz="700" dirty="0" err="1" smtClean="0"/>
              <a:t>공병수거</a:t>
            </a:r>
            <a:r>
              <a:rPr lang="ko-KR" altLang="en-US" sz="700" dirty="0" smtClean="0"/>
              <a:t> 신청이 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</a:t>
            </a:r>
            <a:r>
              <a:rPr lang="ko-KR" altLang="en-US" sz="700" dirty="0" smtClean="0"/>
              <a:t>불가능합니다</a:t>
            </a:r>
            <a:r>
              <a:rPr lang="en-US" altLang="ko-KR" sz="700" dirty="0" smtClean="0"/>
              <a:t>. </a:t>
            </a:r>
            <a:endParaRPr lang="ko-KR" altLang="en-US" sz="700" dirty="0"/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79" y="23501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784" y="42976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8714"/>
              </p:ext>
            </p:extLst>
          </p:nvPr>
        </p:nvGraphicFramePr>
        <p:xfrm>
          <a:off x="9000565" y="44450"/>
          <a:ext cx="3152540" cy="1515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불가일 안내 팝업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안내문구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확인 필요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[X]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팝업 닫힘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팝업 닫힘 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공병수거불가일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부터 말일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휴일관리에서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불가일로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설정 된 날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2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88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공병수거</a:t>
            </a:r>
            <a:r>
              <a:rPr lang="ko-KR" altLang="en-US" dirty="0" smtClean="0"/>
              <a:t> 신청 안내 팝업 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IN_MO_MYP_01_55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035" t="6676" r="2654" b="5109"/>
          <a:stretch/>
        </p:blipFill>
        <p:spPr>
          <a:xfrm>
            <a:off x="1055440" y="2492896"/>
            <a:ext cx="2561307" cy="16874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172" t="1857" r="2148" b="2446"/>
          <a:stretch/>
        </p:blipFill>
        <p:spPr>
          <a:xfrm>
            <a:off x="5578918" y="2262754"/>
            <a:ext cx="2191110" cy="21134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52333"/>
              </p:ext>
            </p:extLst>
          </p:nvPr>
        </p:nvGraphicFramePr>
        <p:xfrm>
          <a:off x="9000565" y="44450"/>
          <a:ext cx="3152540" cy="1972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신청안내 팝업   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[X]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팝업 닫힘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팝업 닫힘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신청하기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신청안내 팝업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신청안내 팝업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[X]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팝업 닫힘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공병 거 필수사항 체크 팝업 노출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</a:tbl>
          </a:graphicData>
        </a:graphic>
      </p:graphicFrame>
      <p:sp>
        <p:nvSpPr>
          <p:cNvPr id="1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40" y="23848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747" y="23848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873" y="36980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663" y="36980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120" y="21728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111" y="21728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39" y="40604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222" y="2670421"/>
            <a:ext cx="16511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공병수거</a:t>
            </a:r>
            <a:r>
              <a:rPr lang="ko-KR" altLang="en-US" sz="1000" b="1" dirty="0" smtClean="0"/>
              <a:t> 신청안내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43188" y="2401410"/>
            <a:ext cx="16511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공병수거</a:t>
            </a:r>
            <a:r>
              <a:rPr lang="ko-KR" altLang="en-US" sz="1000" b="1" dirty="0" smtClean="0"/>
              <a:t> 신청안내</a:t>
            </a:r>
            <a:endParaRPr lang="ko-KR" altLang="en-US" sz="1000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688081" y="3212976"/>
            <a:ext cx="174703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1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ea"/>
              </a:rPr>
              <a:t>공병수거</a:t>
            </a:r>
            <a:r>
              <a:rPr lang="ko-KR" altLang="en-US" b="1" dirty="0">
                <a:latin typeface="+mn-ea"/>
              </a:rPr>
              <a:t> 신청 필수사항 </a:t>
            </a:r>
            <a:r>
              <a:rPr lang="en-US" altLang="ko-KR" b="1" dirty="0">
                <a:latin typeface="+mn-ea"/>
              </a:rPr>
              <a:t>CHECK! </a:t>
            </a:r>
            <a:r>
              <a:rPr lang="ko-KR" altLang="en-US" b="1" dirty="0">
                <a:latin typeface="+mn-ea"/>
              </a:rPr>
              <a:t>   </a:t>
            </a:r>
            <a:endParaRPr lang="ko-KR" altLang="en-US" dirty="0"/>
          </a:p>
        </p:txBody>
      </p:sp>
      <p:sp>
        <p:nvSpPr>
          <p:cNvPr id="12" name="부제목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IN_MO_MYP_01_56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83432" y="908720"/>
            <a:ext cx="2664296" cy="53285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029" y="1001609"/>
            <a:ext cx="262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공병수거</a:t>
            </a:r>
            <a:r>
              <a:rPr lang="ko-KR" altLang="en-US" sz="1000" b="1" dirty="0" smtClean="0"/>
              <a:t> 신청 필수사항 </a:t>
            </a:r>
            <a:r>
              <a:rPr lang="en-US" altLang="ko-KR" sz="1000" b="1" dirty="0" smtClean="0"/>
              <a:t>CHECK!</a:t>
            </a:r>
            <a:r>
              <a:rPr lang="ko-KR" altLang="en-US" sz="1000" b="1" dirty="0" smtClean="0"/>
              <a:t>         </a:t>
            </a:r>
            <a:r>
              <a:rPr lang="en-US" altLang="ko-KR" sz="1000" b="1" dirty="0" smtClean="0"/>
              <a:t>X</a:t>
            </a:r>
          </a:p>
        </p:txBody>
      </p:sp>
      <p:grpSp>
        <p:nvGrpSpPr>
          <p:cNvPr id="1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127448" y="1340719"/>
            <a:ext cx="2343667" cy="116626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10469" y="2551639"/>
            <a:ext cx="35283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AutoNum type="arabicPeriod"/>
            </a:pPr>
            <a:r>
              <a:rPr lang="ko-KR" altLang="en-US" sz="700" dirty="0" smtClean="0"/>
              <a:t>사용한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이니스프리 공병들을 모아 깨끗하게 비워주세요</a:t>
            </a:r>
            <a:r>
              <a:rPr lang="en-US" altLang="ko-KR" sz="700" dirty="0" smtClean="0"/>
              <a:t>.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*10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개의 이니스프리 공병이 필요해요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 </a:t>
            </a:r>
          </a:p>
          <a:p>
            <a:endParaRPr lang="ko-KR" altLang="en-US" sz="700" dirty="0"/>
          </a:p>
        </p:txBody>
      </p:sp>
      <p:grpSp>
        <p:nvGrpSpPr>
          <p:cNvPr id="1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119114" y="2954710"/>
            <a:ext cx="2343667" cy="116626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02135" y="4165630"/>
            <a:ext cx="35283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2. </a:t>
            </a:r>
            <a:r>
              <a:rPr lang="ko-KR" altLang="en-US" sz="700" dirty="0" smtClean="0"/>
              <a:t>박스에 공병들을 담아 포장을 해주세요</a:t>
            </a:r>
            <a:r>
              <a:rPr lang="en-US" altLang="ko-KR" sz="700" dirty="0" smtClean="0"/>
              <a:t>. 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*1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박스에 포장 부탁드립니다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ko-KR" altLang="en-US" sz="700" dirty="0"/>
          </a:p>
        </p:txBody>
      </p:sp>
      <p:grpSp>
        <p:nvGrpSpPr>
          <p:cNvPr id="2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127448" y="4538886"/>
            <a:ext cx="2343667" cy="116626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10469" y="574980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3. </a:t>
            </a:r>
            <a:r>
              <a:rPr lang="ko-KR" altLang="en-US" sz="700" dirty="0" smtClean="0"/>
              <a:t>박스 겉면에 </a:t>
            </a:r>
            <a:r>
              <a:rPr lang="en-US" altLang="ko-KR" sz="700" dirty="0" smtClean="0"/>
              <a:t>‘</a:t>
            </a:r>
            <a:r>
              <a:rPr lang="ko-KR" altLang="en-US" sz="700" dirty="0" smtClean="0"/>
              <a:t>이니스프리 </a:t>
            </a:r>
            <a:r>
              <a:rPr lang="ko-KR" altLang="en-US" sz="700" dirty="0" err="1" smtClean="0"/>
              <a:t>공병수거</a:t>
            </a:r>
            <a:r>
              <a:rPr lang="en-US" altLang="ko-KR" sz="700" dirty="0" smtClean="0"/>
              <a:t>’</a:t>
            </a:r>
            <a:r>
              <a:rPr lang="ko-KR" altLang="en-US" sz="700" dirty="0" smtClean="0"/>
              <a:t>를 </a:t>
            </a:r>
            <a:r>
              <a:rPr lang="ko-KR" altLang="en-US" sz="700" dirty="0" err="1" smtClean="0"/>
              <a:t>잘보이게</a:t>
            </a:r>
            <a:r>
              <a:rPr lang="ko-KR" altLang="en-US" sz="700" dirty="0" smtClean="0"/>
              <a:t> 적어주세요</a:t>
            </a:r>
            <a:r>
              <a:rPr lang="en-US" altLang="ko-KR" sz="700" dirty="0" smtClean="0"/>
              <a:t>!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*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신청 완료되면 영업일 기준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2~3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 내에 택배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기사분이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수거를 위해 방문하실 거에요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ko-KR" altLang="en-US" sz="7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rcRect r="2200"/>
          <a:stretch/>
        </p:blipFill>
        <p:spPr>
          <a:xfrm>
            <a:off x="5303912" y="1844824"/>
            <a:ext cx="1879848" cy="31759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99" y="8471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115" y="8924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22587"/>
              </p:ext>
            </p:extLst>
          </p:nvPr>
        </p:nvGraphicFramePr>
        <p:xfrm>
          <a:off x="9000565" y="44450"/>
          <a:ext cx="3152540" cy="529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필수사항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CHECK!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[X]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팝업 닫히며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신청화면으로 이동 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5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224440</TotalTime>
  <Words>4388</Words>
  <Application>Microsoft Office PowerPoint</Application>
  <PresentationFormat>와이드스크린</PresentationFormat>
  <Paragraphs>909</Paragraphs>
  <Slides>23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color-emoji</vt:lpstr>
      <vt:lpstr>굴림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공통</vt:lpstr>
      <vt:lpstr>공통</vt:lpstr>
      <vt:lpstr>공병수거현황_신청내역X </vt:lpstr>
      <vt:lpstr>첫 공병수거 혜택안내 팝업</vt:lpstr>
      <vt:lpstr>공병수거 불가안내 팝업 </vt:lpstr>
      <vt:lpstr>공병수거 신청 안내 팝업 </vt:lpstr>
      <vt:lpstr>공병수거 신청 필수사항 CHECK!    </vt:lpstr>
      <vt:lpstr>온라인 공병수거 신청 메인_신청내역(1/2) </vt:lpstr>
      <vt:lpstr>온라인 공병수거 신청 메인_신청내역(2/2) </vt:lpstr>
      <vt:lpstr>온라인 공병수거 신청 메인_신청내역(2/2) </vt:lpstr>
      <vt:lpstr>온라인 공병수거 신청 메인_신청내역(2/2) </vt:lpstr>
      <vt:lpstr>공병수거신청 화면</vt:lpstr>
      <vt:lpstr>Alert / Validation Case</vt:lpstr>
      <vt:lpstr>공병수거 신청 완료 팝업</vt:lpstr>
      <vt:lpstr>공병수거신청 상세</vt:lpstr>
      <vt:lpstr>공병수거신청 상세(온라인) </vt:lpstr>
      <vt:lpstr>배송지등록/변경</vt:lpstr>
      <vt:lpstr>Alert / Validation Case</vt:lpstr>
      <vt:lpstr>배송지정보</vt:lpstr>
      <vt:lpstr>배송지추가</vt:lpstr>
      <vt:lpstr>배송지추가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5483</cp:revision>
  <cp:lastPrinted>2022-10-17T06:12:39Z</cp:lastPrinted>
  <dcterms:created xsi:type="dcterms:W3CDTF">2018-04-18T08:51:39Z</dcterms:created>
  <dcterms:modified xsi:type="dcterms:W3CDTF">2024-06-19T05:30:05Z</dcterms:modified>
</cp:coreProperties>
</file>