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3" r:id="rId3"/>
    <p:sldId id="1674" r:id="rId4"/>
    <p:sldId id="1493" r:id="rId5"/>
    <p:sldId id="1530" r:id="rId6"/>
    <p:sldId id="1511" r:id="rId7"/>
    <p:sldId id="1521" r:id="rId8"/>
    <p:sldId id="1512" r:id="rId9"/>
    <p:sldId id="1528" r:id="rId10"/>
    <p:sldId id="1519" r:id="rId11"/>
    <p:sldId id="1513" r:id="rId12"/>
    <p:sldId id="1514" r:id="rId13"/>
    <p:sldId id="1635" r:id="rId14"/>
    <p:sldId id="1522" r:id="rId15"/>
    <p:sldId id="1515" r:id="rId16"/>
    <p:sldId id="1651" r:id="rId17"/>
    <p:sldId id="1650" r:id="rId18"/>
    <p:sldId id="1639" r:id="rId19"/>
    <p:sldId id="1523" r:id="rId20"/>
    <p:sldId id="1518" r:id="rId21"/>
    <p:sldId id="1679" r:id="rId22"/>
    <p:sldId id="1524" r:id="rId23"/>
    <p:sldId id="1517" r:id="rId24"/>
    <p:sldId id="1641" r:id="rId25"/>
    <p:sldId id="1655" r:id="rId26"/>
    <p:sldId id="1642" r:id="rId27"/>
    <p:sldId id="1525" r:id="rId28"/>
    <p:sldId id="1529" r:id="rId29"/>
    <p:sldId id="1675" r:id="rId30"/>
    <p:sldId id="1644" r:id="rId31"/>
    <p:sldId id="1527" r:id="rId32"/>
    <p:sldId id="1673" r:id="rId33"/>
    <p:sldId id="1663" r:id="rId34"/>
    <p:sldId id="1647" r:id="rId35"/>
    <p:sldId id="1648" r:id="rId36"/>
    <p:sldId id="1664" r:id="rId37"/>
    <p:sldId id="1665" r:id="rId38"/>
    <p:sldId id="1662" r:id="rId39"/>
    <p:sldId id="1668" r:id="rId40"/>
    <p:sldId id="1667" r:id="rId41"/>
    <p:sldId id="1659" r:id="rId42"/>
    <p:sldId id="1680" r:id="rId43"/>
    <p:sldId id="1649" r:id="rId44"/>
    <p:sldId id="1670" r:id="rId45"/>
    <p:sldId id="1671" r:id="rId46"/>
    <p:sldId id="1672" r:id="rId47"/>
    <p:sldId id="1653" r:id="rId48"/>
    <p:sldId id="1678" r:id="rId49"/>
    <p:sldId id="1504" r:id="rId50"/>
    <p:sldId id="1636" r:id="rId51"/>
    <p:sldId id="1676" r:id="rId52"/>
    <p:sldId id="1677" r:id="rId5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  <p14:sldId id="1674"/>
          </p14:sldIdLst>
        </p14:section>
        <p14:section name="이벤트 레이아웃" id="{029AA1CC-7F14-454C-BD1F-59C8B21FABF9}">
          <p14:sldIdLst>
            <p14:sldId id="1493"/>
            <p14:sldId id="1530"/>
          </p14:sldIdLst>
        </p14:section>
        <p14:section name="이벤트목록" id="{D5BC061C-EC36-4901-9C32-B2A53F4AA4EA}">
          <p14:sldIdLst>
            <p14:sldId id="1511"/>
          </p14:sldIdLst>
        </p14:section>
        <p14:section name="이벤트상세(단순고지형)" id="{8A9DBF19-F3AF-48BD-B600-391389E94435}">
          <p14:sldIdLst>
            <p14:sldId id="1521"/>
            <p14:sldId id="1512"/>
            <p14:sldId id="1528"/>
            <p14:sldId id="1519"/>
            <p14:sldId id="1513"/>
            <p14:sldId id="1514"/>
            <p14:sldId id="1635"/>
          </p14:sldIdLst>
        </p14:section>
        <p14:section name="이벤트상세(쿠폰형)" id="{A85FF4F3-F289-4F34-A885-54A37C5C5C65}">
          <p14:sldIdLst>
            <p14:sldId id="1522"/>
            <p14:sldId id="1515"/>
            <p14:sldId id="1651"/>
            <p14:sldId id="1650"/>
            <p14:sldId id="1639"/>
          </p14:sldIdLst>
        </p14:section>
        <p14:section name="이벤트상세(참여형)" id="{F0BCE70C-CB90-438D-9156-2247D1C69099}">
          <p14:sldIdLst>
            <p14:sldId id="1523"/>
            <p14:sldId id="1518"/>
            <p14:sldId id="1679"/>
            <p14:sldId id="1524"/>
            <p14:sldId id="1517"/>
            <p14:sldId id="1641"/>
            <p14:sldId id="1655"/>
            <p14:sldId id="1642"/>
          </p14:sldIdLst>
        </p14:section>
        <p14:section name="이벤트상세(출석체크)" id="{C63BB091-A108-415A-82C3-49DD9AC7A9E6}">
          <p14:sldIdLst>
            <p14:sldId id="1525"/>
            <p14:sldId id="1529"/>
            <p14:sldId id="1675"/>
            <p14:sldId id="1644"/>
          </p14:sldIdLst>
        </p14:section>
        <p14:section name="이벤트상세(체험단/키트신청)" id="{D50FBCA3-1B5A-48D5-A105-3631ABB9E369}">
          <p14:sldIdLst>
            <p14:sldId id="1527"/>
            <p14:sldId id="1673"/>
            <p14:sldId id="1663"/>
            <p14:sldId id="1647"/>
            <p14:sldId id="1648"/>
            <p14:sldId id="1664"/>
            <p14:sldId id="1665"/>
            <p14:sldId id="1662"/>
            <p14:sldId id="1668"/>
            <p14:sldId id="1667"/>
            <p14:sldId id="1659"/>
            <p14:sldId id="1680"/>
            <p14:sldId id="1649"/>
            <p14:sldId id="1670"/>
            <p14:sldId id="1671"/>
            <p14:sldId id="1672"/>
            <p14:sldId id="1653"/>
          </p14:sldIdLst>
        </p14:section>
        <p14:section name="이벤트상세(종료)" id="{DC979424-D521-4C5B-A2D1-79415662BE2B}">
          <p14:sldIdLst>
            <p14:sldId id="1678"/>
          </p14:sldIdLst>
        </p14:section>
        <p14:section name="로그인 등 팝업" id="{66EFB33A-C7F9-46B4-8A15-4B64B6F3E129}">
          <p14:sldIdLst>
            <p14:sldId id="1504"/>
            <p14:sldId id="1636"/>
          </p14:sldIdLst>
        </p14:section>
        <p14:section name="라이브알림" id="{2862F0E9-ED63-40DD-BC78-80909BC2515B}">
          <p14:sldIdLst>
            <p14:sldId id="1676"/>
            <p14:sldId id="16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250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1" orient="horz" pos="1570" userDrawn="1">
          <p15:clr>
            <a:srgbClr val="A4A3A4"/>
          </p15:clr>
        </p15:guide>
        <p15:guide id="12" pos="35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j" initials="j" lastIdx="1" clrIdx="0">
    <p:extLst>
      <p:ext uri="{19B8F6BF-5375-455C-9EA6-DF929625EA0E}">
        <p15:presenceInfo xmlns:p15="http://schemas.microsoft.com/office/powerpoint/2012/main" userId="j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  <a:srgbClr val="0000FF"/>
    <a:srgbClr val="87E5B4"/>
    <a:srgbClr val="DBF8EA"/>
    <a:srgbClr val="EEEEEE"/>
    <a:srgbClr val="29BC70"/>
    <a:srgbClr val="BDF1D6"/>
    <a:srgbClr val="687379"/>
    <a:srgbClr val="414A4F"/>
    <a:srgbClr val="E0D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300" y="96"/>
      </p:cViewPr>
      <p:guideLst>
        <p:guide orient="horz" pos="2614"/>
        <p:guide pos="3250"/>
        <p:guide pos="574"/>
        <p:guide orient="horz" pos="1570"/>
        <p:guide pos="352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9621042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02543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6791091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auto">
          <a:xfrm>
            <a:off x="788753" y="6232450"/>
            <a:ext cx="299901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2112665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auto">
          <a:xfrm>
            <a:off x="788753" y="6232450"/>
            <a:ext cx="299901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  <p:sp>
        <p:nvSpPr>
          <p:cNvPr id="11" name="Rectangle 108"/>
          <p:cNvSpPr>
            <a:spLocks noChangeArrowheads="1"/>
          </p:cNvSpPr>
          <p:nvPr userDrawn="1"/>
        </p:nvSpPr>
        <p:spPr bwMode="auto">
          <a:xfrm>
            <a:off x="777382" y="646721"/>
            <a:ext cx="3010385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341714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1" name="Rectangle 108"/>
          <p:cNvSpPr>
            <a:spLocks noChangeArrowheads="1"/>
          </p:cNvSpPr>
          <p:nvPr userDrawn="1"/>
        </p:nvSpPr>
        <p:spPr bwMode="auto">
          <a:xfrm>
            <a:off x="777382" y="646721"/>
            <a:ext cx="3010385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996150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49704891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6545815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8246604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166462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398559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895151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1884275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66446481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92" r:id="rId15"/>
    <p:sldLayoutId id="2147483693" r:id="rId16"/>
    <p:sldLayoutId id="2147483694" r:id="rId17"/>
    <p:sldLayoutId id="2147483688" r:id="rId18"/>
    <p:sldLayoutId id="2147483690" r:id="rId19"/>
    <p:sldLayoutId id="2147483687" r:id="rId20"/>
    <p:sldLayoutId id="2147483691" r:id="rId21"/>
    <p:sldLayoutId id="2147483670" r:id="rId22"/>
    <p:sldLayoutId id="2147483673" r:id="rId23"/>
    <p:sldLayoutId id="2147483674" r:id="rId24"/>
    <p:sldLayoutId id="2147483675" r:id="rId25"/>
    <p:sldLayoutId id="2147483676" r:id="rId26"/>
    <p:sldLayoutId id="2147483677" r:id="rId2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_MO_</a:t>
            </a:r>
            <a:r>
              <a:rPr lang="ko-KR" altLang="en-US" sz="2800" dirty="0">
                <a:latin typeface="+mj-ea"/>
              </a:rPr>
              <a:t>이벤트</a:t>
            </a:r>
            <a:r>
              <a:rPr lang="ko-KR" altLang="en-US" sz="28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화면설계서</a:t>
            </a: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0.9/2024-06-19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정효진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535C150-84BC-51BA-E04C-ECCABC4E0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7759" y="721623"/>
            <a:ext cx="2808000" cy="28275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댓글영역</a:t>
            </a:r>
          </a:p>
        </p:txBody>
      </p:sp>
      <p:sp>
        <p:nvSpPr>
          <p:cNvPr id="33" name="부제목 99">
            <a:extLst>
              <a:ext uri="{FF2B5EF4-FFF2-40B4-BE49-F238E27FC236}">
                <a16:creationId xmlns:a16="http://schemas.microsoft.com/office/drawing/2014/main" id="{34286B23-92A9-253C-7D4D-6BE83E1FF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IN_MO_EVE_02_03</a:t>
            </a:r>
            <a:endParaRPr lang="ko-KR" altLang="en-US" dirty="0"/>
          </a:p>
        </p:txBody>
      </p:sp>
      <p:sp>
        <p:nvSpPr>
          <p:cNvPr id="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77382" y="5517232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댓글 생략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BA2C31C-BD77-FE3E-56CB-22592200D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35834"/>
              </p:ext>
            </p:extLst>
          </p:nvPr>
        </p:nvGraphicFramePr>
        <p:xfrm>
          <a:off x="9000565" y="72796"/>
          <a:ext cx="3168000" cy="6829850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댓글영역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댓글사용여부 사용으로 선택한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댓글입력영역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띄어쓰기 포함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자 까지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자 입력 시 더 이상 입력불가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댓글 입력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입력된 글자 수 표시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개인정보수집동의 안내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댓글은 모두 개인정보수집동의형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동의 체크 안하고 등록 버튼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탭하는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댓글리스트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최신순으로 댓글 최대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댓글정보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등급아이콘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웰컴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,VIP,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그린티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YYYY-MM-DD HH:MM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신고여부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신고완료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이벤트상세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신고한 경우 이미 신고하셨습니다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토스트 팝업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해당 리뷰의 작성자를 차단하시겠습니까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고객님의 요청으로 해당 작성자의 리뷰가 차단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Alert 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작성자의 글 모두 차단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차단완료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이벤트상세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차단한 댓글 영역에는 회원님의 요청으로 차단 되었습니다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작성한 댓글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작성한 댓글인 경우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하면 댓글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수정모드로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 버튼 탭 시 댓글이 수정되었습니다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 버튼 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수정모드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취소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하면 댓글을 삭제하시겠습니까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버튼 탭 시 댓글 삭제처리 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3-3.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댓글 추가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추가로 노출할 댓글이 없는 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댓글이 없는 경우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</a:tbl>
          </a:graphicData>
        </a:graphic>
      </p:graphicFrame>
      <p:sp>
        <p:nvSpPr>
          <p:cNvPr id="13" name="Oval 611">
            <a:extLst>
              <a:ext uri="{FF2B5EF4-FFF2-40B4-BE49-F238E27FC236}">
                <a16:creationId xmlns:a16="http://schemas.microsoft.com/office/drawing/2014/main" id="{E8D21E39-3F2F-F431-A145-E8C81373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932" y="17285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D8881E-32D5-7EDC-5DB0-B2DA0206D227}"/>
              </a:ext>
            </a:extLst>
          </p:cNvPr>
          <p:cNvSpPr/>
          <p:nvPr/>
        </p:nvSpPr>
        <p:spPr>
          <a:xfrm>
            <a:off x="1028653" y="5830654"/>
            <a:ext cx="2520279" cy="334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더보기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89D7F08D-8FC6-EC6C-FB43-656F0741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53" y="58968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880980" y="971694"/>
            <a:ext cx="2808000" cy="4473530"/>
            <a:chOff x="880980" y="801985"/>
            <a:chExt cx="2808000" cy="447353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980" y="801985"/>
              <a:ext cx="2808000" cy="447353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5547" y="3876952"/>
              <a:ext cx="914400" cy="352425"/>
            </a:xfrm>
            <a:prstGeom prst="rect">
              <a:avLst/>
            </a:prstGeom>
          </p:spPr>
        </p:pic>
      </p:grpSp>
      <p:sp>
        <p:nvSpPr>
          <p:cNvPr id="4" name="Oval 611">
            <a:extLst>
              <a:ext uri="{FF2B5EF4-FFF2-40B4-BE49-F238E27FC236}">
                <a16:creationId xmlns:a16="http://schemas.microsoft.com/office/drawing/2014/main" id="{6182C7DF-44FD-6D7D-61FC-1892A458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39" y="21851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3D1A60B2-A5B9-598D-0AA3-FD32617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32" y="9344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89B0F04F-8E9D-5802-A91A-98BC9E0F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7933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D7D53A44-A91B-AA8A-3591-54844641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31" y="38147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E0EE87CD-774D-2692-4048-51FD2A916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05" y="41747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C4566D95-1826-88CA-2650-CA08D940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53" y="12210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E0EE87CD-774D-2692-4048-51FD2A916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39587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72468"/>
              </p:ext>
            </p:extLst>
          </p:nvPr>
        </p:nvGraphicFramePr>
        <p:xfrm>
          <a:off x="4021657" y="676080"/>
          <a:ext cx="3053193" cy="4455607"/>
        </p:xfrm>
        <a:graphic>
          <a:graphicData uri="http://schemas.openxmlformats.org/drawingml/2006/table">
            <a:tbl>
              <a:tblPr/>
              <a:tblGrid>
                <a:gridCol w="305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607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구부러진 연결선 49">
            <a:extLst>
              <a:ext uri="{FF2B5EF4-FFF2-40B4-BE49-F238E27FC236}">
                <a16:creationId xmlns:a16="http://schemas.microsoft.com/office/drawing/2014/main" id="{B6C1774A-35B7-0A19-7A63-F73BE63AF787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2693339" y="4435396"/>
            <a:ext cx="1680282" cy="1112385"/>
          </a:xfrm>
          <a:prstGeom prst="curvedConnector2">
            <a:avLst/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F956E5-5EF7-CF40-DD2E-7A9E736A3292}"/>
              </a:ext>
            </a:extLst>
          </p:cNvPr>
          <p:cNvSpPr txBox="1"/>
          <p:nvPr/>
        </p:nvSpPr>
        <p:spPr>
          <a:xfrm>
            <a:off x="985669" y="114600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댓글을 남기세요</a:t>
            </a:r>
          </a:p>
        </p:txBody>
      </p:sp>
      <p:sp>
        <p:nvSpPr>
          <p:cNvPr id="43" name="자유형 68">
            <a:extLst>
              <a:ext uri="{FF2B5EF4-FFF2-40B4-BE49-F238E27FC236}">
                <a16:creationId xmlns:a16="http://schemas.microsoft.com/office/drawing/2014/main" id="{64CAABE9-2B1B-E389-9A61-D99FA9B4E30F}"/>
              </a:ext>
            </a:extLst>
          </p:cNvPr>
          <p:cNvSpPr/>
          <p:nvPr/>
        </p:nvSpPr>
        <p:spPr>
          <a:xfrm>
            <a:off x="4038901" y="569224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184" y="3630155"/>
            <a:ext cx="2340589" cy="1470370"/>
          </a:xfrm>
          <a:prstGeom prst="rect">
            <a:avLst/>
          </a:prstGeom>
        </p:spPr>
      </p:pic>
      <p:sp>
        <p:nvSpPr>
          <p:cNvPr id="30" name="Oval 611">
            <a:extLst>
              <a:ext uri="{FF2B5EF4-FFF2-40B4-BE49-F238E27FC236}">
                <a16:creationId xmlns:a16="http://schemas.microsoft.com/office/drawing/2014/main" id="{89D7F08D-8FC6-EC6C-FB43-656F0741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831" y="38461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9776" y="5229200"/>
            <a:ext cx="2808000" cy="64807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4856" y="5300029"/>
            <a:ext cx="756000" cy="240545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08488"/>
              </p:ext>
            </p:extLst>
          </p:nvPr>
        </p:nvGraphicFramePr>
        <p:xfrm>
          <a:off x="4089673" y="5560405"/>
          <a:ext cx="2665165" cy="542651"/>
        </p:xfrm>
        <a:graphic>
          <a:graphicData uri="http://schemas.openxmlformats.org/drawingml/2006/table">
            <a:tbl>
              <a:tblPr/>
              <a:tblGrid>
                <a:gridCol w="266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65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0B2164C-3097-BECD-1BBB-D36E21FC77D3}"/>
              </a:ext>
            </a:extLst>
          </p:cNvPr>
          <p:cNvSpPr txBox="1"/>
          <p:nvPr/>
        </p:nvSpPr>
        <p:spPr>
          <a:xfrm>
            <a:off x="4211065" y="94751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댓글을 남기세요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EBFCE8-DD02-C5F7-70E8-A25163C36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6089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댓글 영역 순서 조정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6887508" y="5831730"/>
            <a:ext cx="1979089" cy="611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327820" y="6049105"/>
            <a:ext cx="1167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이미 신고하셨습니다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22ADF81-B1B4-2E66-4AF1-37B97277F9BF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9BCC4F-01C3-7F1F-7CF1-97452E8463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4512" y="6424592"/>
            <a:ext cx="2638425" cy="7524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D1E0F6-FFA9-B847-7100-6036CD13DB49}"/>
              </a:ext>
            </a:extLst>
          </p:cNvPr>
          <p:cNvSpPr/>
          <p:nvPr/>
        </p:nvSpPr>
        <p:spPr>
          <a:xfrm>
            <a:off x="4701337" y="6228156"/>
            <a:ext cx="1524776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차단한 회원의 리뷰인 경우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0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EF3D1-FAD7-FE1F-A4BA-19BD4FDD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214" y="1169747"/>
            <a:ext cx="2821522" cy="2160240"/>
          </a:xfrm>
          <a:prstGeom prst="rect">
            <a:avLst/>
          </a:prstGeom>
        </p:spPr>
      </p:pic>
      <p:sp>
        <p:nvSpPr>
          <p:cNvPr id="6" name="자유형 68">
            <a:extLst>
              <a:ext uri="{FF2B5EF4-FFF2-40B4-BE49-F238E27FC236}">
                <a16:creationId xmlns:a16="http://schemas.microsoft.com/office/drawing/2014/main" id="{7D0E8076-FC3A-082B-6D38-7234BE7C042C}"/>
              </a:ext>
            </a:extLst>
          </p:cNvPr>
          <p:cNvSpPr/>
          <p:nvPr/>
        </p:nvSpPr>
        <p:spPr>
          <a:xfrm>
            <a:off x="797563" y="3200212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CEA794-2984-8A7E-BB43-CE9C06AED8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4262" y="3725741"/>
            <a:ext cx="2695575" cy="24395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6B5363-E79D-D380-3B63-92E51797E3A0}"/>
              </a:ext>
            </a:extLst>
          </p:cNvPr>
          <p:cNvSpPr/>
          <p:nvPr/>
        </p:nvSpPr>
        <p:spPr>
          <a:xfrm>
            <a:off x="840392" y="918821"/>
            <a:ext cx="1409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관련제품정보 제품그룹명</a:t>
            </a:r>
            <a:r>
              <a:rPr lang="en-US" altLang="ko-KR" sz="800" b="1" dirty="0">
                <a:latin typeface="+mn-ea"/>
              </a:rPr>
              <a:t>1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E66C9-9B3F-FC25-B644-4DADB9B5A0AD}"/>
              </a:ext>
            </a:extLst>
          </p:cNvPr>
          <p:cNvSpPr/>
          <p:nvPr/>
        </p:nvSpPr>
        <p:spPr>
          <a:xfrm>
            <a:off x="797563" y="3510297"/>
            <a:ext cx="1409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관련제품정보 제품그룹명</a:t>
            </a:r>
            <a:r>
              <a:rPr lang="en-US" altLang="ko-KR" sz="800" b="1" dirty="0">
                <a:latin typeface="+mn-ea"/>
              </a:rPr>
              <a:t>2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9F4E589-ED01-F973-98CA-D3E384E1E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20964"/>
              </p:ext>
            </p:extLst>
          </p:nvPr>
        </p:nvGraphicFramePr>
        <p:xfrm>
          <a:off x="9000565" y="72796"/>
          <a:ext cx="3168000" cy="137147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관련제품그룹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관련제품그룹이 등록된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 …..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제품리스트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페이징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없이 등록된 제품 전체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제품목록 설계서 참고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val 611">
            <a:extLst>
              <a:ext uri="{FF2B5EF4-FFF2-40B4-BE49-F238E27FC236}">
                <a16:creationId xmlns:a16="http://schemas.microsoft.com/office/drawing/2014/main" id="{AA73B143-D413-5C86-B03E-F34C90C0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92" y="7408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4" name="Oval 611">
            <a:extLst>
              <a:ext uri="{FF2B5EF4-FFF2-40B4-BE49-F238E27FC236}">
                <a16:creationId xmlns:a16="http://schemas.microsoft.com/office/drawing/2014/main" id="{F2D70CE2-B60F-FA0D-6C2C-C4C6FEBDB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793" y="8713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EA414EE9-E0D9-6975-5B84-BC92ED4A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14" y="34574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3743780C-C960-78F1-A7F2-5417CA9C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92" y="13004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5" name="제목 98">
            <a:extLst>
              <a:ext uri="{FF2B5EF4-FFF2-40B4-BE49-F238E27FC236}">
                <a16:creationId xmlns:a16="http://schemas.microsoft.com/office/drawing/2014/main" id="{135FB9A0-5ABB-9E49-1A56-C33A8B906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관련제품정보</a:t>
            </a:r>
          </a:p>
        </p:txBody>
      </p:sp>
      <p:sp>
        <p:nvSpPr>
          <p:cNvPr id="16" name="부제목 99">
            <a:extLst>
              <a:ext uri="{FF2B5EF4-FFF2-40B4-BE49-F238E27FC236}">
                <a16:creationId xmlns:a16="http://schemas.microsoft.com/office/drawing/2014/main" id="{34286B23-92A9-253C-7D4D-6BE83E1FF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IN_MO_EVE_02_04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227427A-CEC4-890E-F7E0-CA1A5BF3E618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54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48523-8B94-58AB-CDDD-3FEE7DD2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971153"/>
            <a:ext cx="2695575" cy="3609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8A2C5C-3F4B-6D83-0893-FA095964458F}"/>
              </a:ext>
            </a:extLst>
          </p:cNvPr>
          <p:cNvSpPr/>
          <p:nvPr/>
        </p:nvSpPr>
        <p:spPr>
          <a:xfrm>
            <a:off x="875759" y="5080113"/>
            <a:ext cx="2776676" cy="1301215"/>
          </a:xfrm>
          <a:prstGeom prst="rect">
            <a:avLst/>
          </a:prstGeom>
          <a:blipFill dpi="0" rotWithShape="1">
            <a:blip r:embed="rId3" cstate="screen">
              <a:alphaModFix amt="9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58FCC7-87A9-2DD6-1232-E2941BAB5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32916"/>
              </p:ext>
            </p:extLst>
          </p:nvPr>
        </p:nvGraphicFramePr>
        <p:xfrm>
          <a:off x="9000565" y="72796"/>
          <a:ext cx="3168000" cy="185968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진행중인 이벤트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진행중인 이벤트가 없는 경우 영역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전체보기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이벤트목록으로 이동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전시순서순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단 보고 있는 이벤트가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개에 포함되면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제외하고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4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비공개 이벤트 제외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정보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이벤트목록에 정의된 이벤트 정의와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푸터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675166"/>
                  </a:ext>
                </a:extLst>
              </a:tr>
            </a:tbl>
          </a:graphicData>
        </a:graphic>
      </p:graphicFrame>
      <p:sp>
        <p:nvSpPr>
          <p:cNvPr id="7" name="Oval 611">
            <a:extLst>
              <a:ext uri="{FF2B5EF4-FFF2-40B4-BE49-F238E27FC236}">
                <a16:creationId xmlns:a16="http://schemas.microsoft.com/office/drawing/2014/main" id="{49A0CDC2-46CA-2693-0D84-591C49DE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92" y="8033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2C775682-3F4A-2479-5ED0-AF1423D9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999" y="9755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D5F70487-AF92-3636-4E81-1BB9367A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3095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D5B07444-4B6E-CEA6-383D-2525ACB2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53012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2" name="제목 98">
            <a:extLst>
              <a:ext uri="{FF2B5EF4-FFF2-40B4-BE49-F238E27FC236}">
                <a16:creationId xmlns:a16="http://schemas.microsoft.com/office/drawing/2014/main" id="{A3421088-5F2A-7682-5337-F719083BC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다른 진행중인 이벤트</a:t>
            </a:r>
          </a:p>
        </p:txBody>
      </p:sp>
      <p:sp>
        <p:nvSpPr>
          <p:cNvPr id="13" name="부제목 99">
            <a:extLst>
              <a:ext uri="{FF2B5EF4-FFF2-40B4-BE49-F238E27FC236}">
                <a16:creationId xmlns:a16="http://schemas.microsoft.com/office/drawing/2014/main" id="{34286B23-92A9-253C-7D4D-6BE83E1FF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IN_MO_EVE_02_05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AAA22C-0395-25A2-4E27-D56384F40A86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55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AE4-D59C-92D1-4984-7C06D0E3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315CDA-FEE6-71C3-7D23-933A0E2E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4CE5CC-27EC-1E0C-1634-461189CCD191}"/>
              </a:ext>
            </a:extLst>
          </p:cNvPr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CE49F63-C407-0EA5-8A25-814F25725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7" name="Window Frame">
              <a:extLst>
                <a:ext uri="{FF2B5EF4-FFF2-40B4-BE49-F238E27FC236}">
                  <a16:creationId xmlns:a16="http://schemas.microsoft.com/office/drawing/2014/main" id="{86C0A21F-FC0B-E5DD-F8D3-13F445826012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FC3945D-20B4-18E2-EE25-FEBA4426C1D5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1B030FE4-7274-6110-28FE-07475406A20C}"/>
                </a:ext>
              </a:extLst>
            </p:cNvPr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675674-53FB-D8EC-6FE4-81B9ED648D01}"/>
              </a:ext>
            </a:extLst>
          </p:cNvPr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12" name="Window Frame">
              <a:extLst>
                <a:ext uri="{FF2B5EF4-FFF2-40B4-BE49-F238E27FC236}">
                  <a16:creationId xmlns:a16="http://schemas.microsoft.com/office/drawing/2014/main" id="{6E271309-7A3D-68A6-7070-1A6C592046D4}"/>
                </a:ext>
              </a:extLst>
            </p:cNvPr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760F7AB-FFE4-E836-23E9-A74D9FB7875E}"/>
                </a:ext>
              </a:extLst>
            </p:cNvPr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F46B626-4F75-0CEC-8811-73ED9E283D0A}"/>
                </a:ext>
              </a:extLst>
            </p:cNvPr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97BF51-A284-EE4F-6DE8-2DCA468ACA8E}"/>
                </a:ext>
              </a:extLst>
            </p:cNvPr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CD9FE-C7EE-3305-FC15-AA6269FC8989}"/>
              </a:ext>
            </a:extLst>
          </p:cNvPr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098168-737A-EE90-6D07-C06B43CC7516}"/>
              </a:ext>
            </a:extLst>
          </p:cNvPr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29C0EE14-1FD4-815B-BBD5-1B98BF1AB7E6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7EE2A-C8B6-FDC3-C64C-BC4C90D37423}"/>
                </a:ext>
              </a:extLst>
            </p:cNvPr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F754F7-CF5B-7ED7-BD77-018222543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04267"/>
              </p:ext>
            </p:extLst>
          </p:nvPr>
        </p:nvGraphicFramePr>
        <p:xfrm>
          <a:off x="209972" y="1772816"/>
          <a:ext cx="11772056" cy="1335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1492">
                  <a:extLst>
                    <a:ext uri="{9D8B030D-6E8A-4147-A177-3AD203B41FA5}">
                      <a16:colId xmlns:a16="http://schemas.microsoft.com/office/drawing/2014/main" val="3814602598"/>
                    </a:ext>
                  </a:extLst>
                </a:gridCol>
                <a:gridCol w="686221">
                  <a:extLst>
                    <a:ext uri="{9D8B030D-6E8A-4147-A177-3AD203B41FA5}">
                      <a16:colId xmlns:a16="http://schemas.microsoft.com/office/drawing/2014/main" val="1041144184"/>
                    </a:ext>
                  </a:extLst>
                </a:gridCol>
                <a:gridCol w="326566">
                  <a:extLst>
                    <a:ext uri="{9D8B030D-6E8A-4147-A177-3AD203B41FA5}">
                      <a16:colId xmlns:a16="http://schemas.microsoft.com/office/drawing/2014/main" val="2689412534"/>
                    </a:ext>
                  </a:extLst>
                </a:gridCol>
                <a:gridCol w="2387069">
                  <a:extLst>
                    <a:ext uri="{9D8B030D-6E8A-4147-A177-3AD203B41FA5}">
                      <a16:colId xmlns:a16="http://schemas.microsoft.com/office/drawing/2014/main" val="1961080303"/>
                    </a:ext>
                  </a:extLst>
                </a:gridCol>
                <a:gridCol w="426411">
                  <a:extLst>
                    <a:ext uri="{9D8B030D-6E8A-4147-A177-3AD203B41FA5}">
                      <a16:colId xmlns:a16="http://schemas.microsoft.com/office/drawing/2014/main" val="2858197818"/>
                    </a:ext>
                  </a:extLst>
                </a:gridCol>
                <a:gridCol w="3333757">
                  <a:extLst>
                    <a:ext uri="{9D8B030D-6E8A-4147-A177-3AD203B41FA5}">
                      <a16:colId xmlns:a16="http://schemas.microsoft.com/office/drawing/2014/main" val="4258699795"/>
                    </a:ext>
                  </a:extLst>
                </a:gridCol>
                <a:gridCol w="487358">
                  <a:extLst>
                    <a:ext uri="{9D8B030D-6E8A-4147-A177-3AD203B41FA5}">
                      <a16:colId xmlns:a16="http://schemas.microsoft.com/office/drawing/2014/main" val="457172748"/>
                    </a:ext>
                  </a:extLst>
                </a:gridCol>
                <a:gridCol w="362573">
                  <a:extLst>
                    <a:ext uri="{9D8B030D-6E8A-4147-A177-3AD203B41FA5}">
                      <a16:colId xmlns:a16="http://schemas.microsoft.com/office/drawing/2014/main" val="2164776311"/>
                    </a:ext>
                  </a:extLst>
                </a:gridCol>
                <a:gridCol w="2700609">
                  <a:extLst>
                    <a:ext uri="{9D8B030D-6E8A-4147-A177-3AD203B41FA5}">
                      <a16:colId xmlns:a16="http://schemas.microsoft.com/office/drawing/2014/main" val="2305107679"/>
                    </a:ext>
                  </a:extLst>
                </a:gridCol>
              </a:tblGrid>
              <a:tr h="200303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단순고지형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34202"/>
                  </a:ext>
                </a:extLst>
              </a:tr>
              <a:tr h="27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64229"/>
                  </a:ext>
                </a:extLst>
              </a:tr>
              <a:tr h="27290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IN_MO_EVE_02_03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댓글을 입력하지 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않은 경우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 2" pitchFamily="18" charset="2"/>
                        </a:rPr>
                        <a:t>댓글을 입력해 주세요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486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latin typeface="+mn-ea"/>
                          <a:ea typeface="+mn-ea"/>
                          <a:sym typeface="Wingdings 2" pitchFamily="18" charset="2"/>
                        </a:rPr>
                        <a:t>개인정보수집 및 이용에 동의하지 않은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latin typeface="+mn-ea"/>
                          <a:ea typeface="+mn-ea"/>
                          <a:sym typeface="Wingdings 2" pitchFamily="18" charset="2"/>
                        </a:rPr>
                        <a:t>개인정보수집 및 이용에 동의해 주세요</a:t>
                      </a:r>
                      <a:r>
                        <a:rPr kumimoji="1" lang="en-US" altLang="ko-KR" sz="800" dirty="0">
                          <a:latin typeface="+mn-ea"/>
                          <a:ea typeface="+mn-ea"/>
                          <a:sym typeface="Wingdings 2" pitchFamily="18" charset="2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4519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latin typeface="+mn-ea"/>
                          <a:ea typeface="+mn-ea"/>
                          <a:sym typeface="Wingdings 2" pitchFamily="18" charset="2"/>
                        </a:rPr>
                        <a:t>댓글이 등록된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latin typeface="+mn-ea"/>
                          <a:ea typeface="+mn-ea"/>
                          <a:sym typeface="Wingdings 2" pitchFamily="18" charset="2"/>
                        </a:rPr>
                        <a:t>댓글이 등록되었습니다</a:t>
                      </a:r>
                      <a:r>
                        <a:rPr kumimoji="1" lang="en-US" altLang="ko-KR" sz="800" dirty="0">
                          <a:latin typeface="+mn-ea"/>
                          <a:ea typeface="+mn-ea"/>
                          <a:sym typeface="Wingdings 2" pitchFamily="18" charset="2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91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24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4295800" y="721251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589043" y="701568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6A5F39F-AF99-C7A0-344C-79975D21B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 err="1"/>
              <a:t>쿠폰형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4" y="709880"/>
            <a:ext cx="2916000" cy="69340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1914943"/>
            <a:ext cx="27766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2838495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3513787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19536" y="5157192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1748" y="1914942"/>
            <a:ext cx="2916000" cy="293682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1410" y="4898829"/>
            <a:ext cx="27766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1808991"/>
            <a:ext cx="2776676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583748" y="6180832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3965" y="764704"/>
            <a:ext cx="2776676" cy="598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3965" y="2759677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3965" y="3390762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55639" y="3901747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365078" y="2742457"/>
            <a:ext cx="2795060" cy="19014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3965" y="1403292"/>
            <a:ext cx="27766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8A2C5C-3F4B-6D83-0893-FA095964458F}"/>
              </a:ext>
            </a:extLst>
          </p:cNvPr>
          <p:cNvSpPr/>
          <p:nvPr/>
        </p:nvSpPr>
        <p:spPr>
          <a:xfrm>
            <a:off x="4290505" y="5413553"/>
            <a:ext cx="2916000" cy="1290526"/>
          </a:xfrm>
          <a:prstGeom prst="rect">
            <a:avLst/>
          </a:prstGeo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1410" y="4184362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쿠폰그룹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4295800" y="640371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4725144"/>
            <a:ext cx="2776676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744A60-D734-1B71-9FFC-83D9F9A80374}"/>
              </a:ext>
            </a:extLst>
          </p:cNvPr>
          <p:cNvSpPr/>
          <p:nvPr/>
        </p:nvSpPr>
        <p:spPr>
          <a:xfrm>
            <a:off x="679723" y="1437914"/>
            <a:ext cx="27766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683BE111-B631-C9E8-DD8A-742DF58B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28" y="411327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4FA8DDA-2524-0F02-15AF-B2B9C1E89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03520"/>
              </p:ext>
            </p:extLst>
          </p:nvPr>
        </p:nvGraphicFramePr>
        <p:xfrm>
          <a:off x="8080633" y="717396"/>
          <a:ext cx="3540916" cy="1565142"/>
        </p:xfrm>
        <a:graphic>
          <a:graphicData uri="http://schemas.openxmlformats.org/drawingml/2006/table">
            <a:tbl>
              <a:tblPr/>
              <a:tblGrid>
                <a:gridCol w="191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쿠폰형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상세정보그룹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 …..+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쿠폰그룹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SET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추가등록된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제품그룹은 등록된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나머지 영역은 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266420"/>
                  </a:ext>
                </a:extLst>
              </a:tr>
            </a:tbl>
          </a:graphicData>
        </a:graphic>
      </p:graphicFrame>
      <p:sp>
        <p:nvSpPr>
          <p:cNvPr id="8" name="Oval 611">
            <a:extLst>
              <a:ext uri="{FF2B5EF4-FFF2-40B4-BE49-F238E27FC236}">
                <a16:creationId xmlns:a16="http://schemas.microsoft.com/office/drawing/2014/main" id="{781F7623-F127-0997-ECD9-6DEA7898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81" y="4814991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</p:spTree>
    <p:extLst>
      <p:ext uri="{BB962C8B-B14F-4D97-AF65-F5344CB8AC3E}">
        <p14:creationId xmlns:p14="http://schemas.microsoft.com/office/powerpoint/2010/main" val="206882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421" y="2932527"/>
            <a:ext cx="2049513" cy="19876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1" y="3000531"/>
            <a:ext cx="2487113" cy="2412000"/>
          </a:xfrm>
          <a:prstGeom prst="rect">
            <a:avLst/>
          </a:prstGeom>
        </p:spPr>
      </p:pic>
      <p:sp>
        <p:nvSpPr>
          <p:cNvPr id="6" name="제목 98">
            <a:extLst>
              <a:ext uri="{FF2B5EF4-FFF2-40B4-BE49-F238E27FC236}">
                <a16:creationId xmlns:a16="http://schemas.microsoft.com/office/drawing/2014/main" id="{23BA542A-A569-FEDE-9BCA-2A076F5E6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쿠폰형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부제목 14">
            <a:extLst>
              <a:ext uri="{FF2B5EF4-FFF2-40B4-BE49-F238E27FC236}">
                <a16:creationId xmlns:a16="http://schemas.microsoft.com/office/drawing/2014/main" id="{5DB5E435-AB29-6828-2988-D89E47B9E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IN_MO_EVE_03_01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9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66139" y="6247030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6B5363-E79D-D380-3B63-92E51797E3A0}"/>
              </a:ext>
            </a:extLst>
          </p:cNvPr>
          <p:cNvSpPr/>
          <p:nvPr/>
        </p:nvSpPr>
        <p:spPr>
          <a:xfrm>
            <a:off x="843209" y="1119529"/>
            <a:ext cx="1321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  <a:p>
            <a:endParaRPr lang="ko-KR" altLang="en-US" sz="1400" b="1" dirty="0">
              <a:latin typeface="+mn-ea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508416C-8F07-A435-B463-6645A32D68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9735" y="2516169"/>
            <a:ext cx="2139961" cy="48078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900100" y="1634178"/>
            <a:ext cx="27766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제품그룹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22125" y="1634177"/>
            <a:ext cx="2916000" cy="480628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0966" y="4903945"/>
            <a:ext cx="2033417" cy="6687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C0935C-4D01-9475-1B77-E669E1F49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76392"/>
              </p:ext>
            </p:extLst>
          </p:nvPr>
        </p:nvGraphicFramePr>
        <p:xfrm>
          <a:off x="9000565" y="72796"/>
          <a:ext cx="3168000" cy="593204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쿠폰형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쿠폰그룹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상세정보 쿠폰그룹에 등록된 정보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쿠폰영역타이틀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경우에만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볼드 기본적용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줄바꿈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폰트컬러적용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쿠폰설명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경우에만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줄바꿈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폰트컬러적용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쿠폰정보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쿠폰별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기간 설정된 경우 해당기간에만 쿠폰이 노출됨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기간 </a:t>
                      </a: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미입력된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경우 이벤트기간내 쿠폰 노출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쿠폰존 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적용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innisfree_FO</a:t>
                      </a: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리뉴얼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_MO_</a:t>
                      </a: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쿠폰설계서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참고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캠페인번호에 해당하는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쿠폰정보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상세보기 버튼 탭 시 상세 레이어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[IN_MO_MYP_01_33]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다운받기 버튼 탭 시 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/ Validation C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쿠폰영역배경색상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쿠폰영역배경색상 적용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쿠폰그룹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배경색상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쿠폰영역색상 적용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쿠폰영역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배경색상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유의사항 보기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 유의사항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등록된 쿠폰 유의사항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문구영역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자동스크롤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,X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팝업 닫기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일괄다운로드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일괄다운로드여부 사용 선택 시에만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버튼색상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버튼폰트컬러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탭하면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등록된 쿠폰 다운로드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상세정보그룹이 여러 개 등록된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1+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 …..+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쿠폰그룹 형태로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노출됨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나머지 영역은 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8" name="Oval 611">
            <a:extLst>
              <a:ext uri="{FF2B5EF4-FFF2-40B4-BE49-F238E27FC236}">
                <a16:creationId xmlns:a16="http://schemas.microsoft.com/office/drawing/2014/main" id="{0E4C7337-43ED-9FFE-A6F0-5922E6DFF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03" y="24736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271C12F4-276A-B490-AD6C-A49B2261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61" y="25491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671B9288-45B6-8AF2-C51F-78898EA5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586" y="27165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F02B66-2E23-5CA5-3B34-6654CB263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30169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2F276D1-9E5F-7563-9DAA-BD50FBDC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46" y="49039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60BB21F-27F3-D318-1021-DF40BD3645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407" y="1139290"/>
            <a:ext cx="2467481" cy="431516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860BEA-2159-CDB1-9B82-0FF4907453DF}"/>
              </a:ext>
            </a:extLst>
          </p:cNvPr>
          <p:cNvSpPr/>
          <p:nvPr/>
        </p:nvSpPr>
        <p:spPr>
          <a:xfrm>
            <a:off x="4414479" y="2723203"/>
            <a:ext cx="1106393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일괄다운로드 쿠폰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16B3857D-BBB1-2772-9B14-E6405944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712" y="27809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8017C3-C22B-CFE6-C8ED-6A2164A41432}"/>
              </a:ext>
            </a:extLst>
          </p:cNvPr>
          <p:cNvSpPr/>
          <p:nvPr/>
        </p:nvSpPr>
        <p:spPr>
          <a:xfrm>
            <a:off x="6744072" y="837292"/>
            <a:ext cx="1414170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쿠폰유의사항 </a:t>
            </a:r>
            <a:r>
              <a:rPr lang="ko-KR" altLang="en-US" sz="8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레이어팝업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1573" y="5378800"/>
            <a:ext cx="2033417" cy="279970"/>
          </a:xfrm>
          <a:prstGeom prst="rect">
            <a:avLst/>
          </a:prstGeom>
        </p:spPr>
      </p:pic>
      <p:sp>
        <p:nvSpPr>
          <p:cNvPr id="14" name="Oval 611">
            <a:extLst>
              <a:ext uri="{FF2B5EF4-FFF2-40B4-BE49-F238E27FC236}">
                <a16:creationId xmlns:a16="http://schemas.microsoft.com/office/drawing/2014/main" id="{2A60CDDD-1F5B-1374-3FCB-60637F81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44" y="53732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cxnSp>
        <p:nvCxnSpPr>
          <p:cNvPr id="21" name="구부러진 연결선 49">
            <a:extLst>
              <a:ext uri="{FF2B5EF4-FFF2-40B4-BE49-F238E27FC236}">
                <a16:creationId xmlns:a16="http://schemas.microsoft.com/office/drawing/2014/main" id="{F9A2E79A-A2F6-B192-333D-DB7A69BC91F2}"/>
              </a:ext>
            </a:extLst>
          </p:cNvPr>
          <p:cNvCxnSpPr>
            <a:cxnSpLocks/>
          </p:cNvCxnSpPr>
          <p:nvPr/>
        </p:nvCxnSpPr>
        <p:spPr>
          <a:xfrm flipV="1">
            <a:off x="2410484" y="3383493"/>
            <a:ext cx="3841316" cy="2104032"/>
          </a:xfrm>
          <a:prstGeom prst="curvedConnector3">
            <a:avLst>
              <a:gd name="adj1" fmla="val 87367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611">
            <a:extLst>
              <a:ext uri="{FF2B5EF4-FFF2-40B4-BE49-F238E27FC236}">
                <a16:creationId xmlns:a16="http://schemas.microsoft.com/office/drawing/2014/main" id="{2A60CDDD-1F5B-1374-3FCB-60637F81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800" y="22576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8EBFCE8-DD02-C5F7-70E8-A25163C36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02070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 노출 기간 설정 케이스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75DAA226-7C81-5148-0B32-0200EE820BE5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027529-C135-DA55-1BC0-BE85485A68EB}"/>
              </a:ext>
            </a:extLst>
          </p:cNvPr>
          <p:cNvCxnSpPr/>
          <p:nvPr/>
        </p:nvCxnSpPr>
        <p:spPr>
          <a:xfrm>
            <a:off x="8400256" y="2611249"/>
            <a:ext cx="0" cy="124335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3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8">
            <a:extLst>
              <a:ext uri="{FF2B5EF4-FFF2-40B4-BE49-F238E27FC236}">
                <a16:creationId xmlns:a16="http://schemas.microsoft.com/office/drawing/2014/main" id="{23BA542A-A569-FEDE-9BCA-2A076F5E6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쿠폰형</a:t>
            </a:r>
            <a:r>
              <a:rPr lang="en-US" altLang="ko-KR" dirty="0"/>
              <a:t>)- </a:t>
            </a:r>
            <a:r>
              <a:rPr lang="ko-KR" altLang="en-US" dirty="0"/>
              <a:t>다운로드 완료한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9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66139" y="6247030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6B5363-E79D-D380-3B63-92E51797E3A0}"/>
              </a:ext>
            </a:extLst>
          </p:cNvPr>
          <p:cNvSpPr/>
          <p:nvPr/>
        </p:nvSpPr>
        <p:spPr>
          <a:xfrm>
            <a:off x="843209" y="1119529"/>
            <a:ext cx="1321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  <a:p>
            <a:endParaRPr lang="ko-KR" altLang="en-US" sz="1400" b="1" dirty="0">
              <a:latin typeface="+mn-ea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508416C-8F07-A435-B463-6645A32D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9735" y="2516169"/>
            <a:ext cx="2139961" cy="48078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900100" y="1634178"/>
            <a:ext cx="27766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제품그룹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22125" y="1634177"/>
            <a:ext cx="2916000" cy="480628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5760" y="4509120"/>
            <a:ext cx="2368963" cy="779046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C0935C-4D01-9475-1B77-E669E1F49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32835"/>
              </p:ext>
            </p:extLst>
          </p:nvPr>
        </p:nvGraphicFramePr>
        <p:xfrm>
          <a:off x="9000565" y="72796"/>
          <a:ext cx="3168000" cy="1435016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쿠폰형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 다운완료한 경우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개별쿠폰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일괄다운로드 쿠폰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모두 다운로드 완료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일괄 다운로드 버튼 지급완료로 표시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비활성화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일괄다운로드 쿠폰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일부 다운로드 완료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일괄다운로드 시 다운로드 가능한 쿠폰만 다운로드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860BEA-2159-CDB1-9B82-0FF4907453DF}"/>
              </a:ext>
            </a:extLst>
          </p:cNvPr>
          <p:cNvSpPr/>
          <p:nvPr/>
        </p:nvSpPr>
        <p:spPr>
          <a:xfrm>
            <a:off x="4186630" y="2406377"/>
            <a:ext cx="1837362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일괄다운로드 쿠폰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모두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다운완료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440" y="3051374"/>
            <a:ext cx="2495410" cy="12053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96543E-E281-28D4-9860-2078F04A2E6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440" y="4211552"/>
            <a:ext cx="2495410" cy="120530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1573" y="5525294"/>
            <a:ext cx="2033417" cy="27997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D071C-97A6-D55C-41E0-05C4904BE1C6}"/>
              </a:ext>
            </a:extLst>
          </p:cNvPr>
          <p:cNvGrpSpPr/>
          <p:nvPr/>
        </p:nvGrpSpPr>
        <p:grpSpPr>
          <a:xfrm>
            <a:off x="4113733" y="2648560"/>
            <a:ext cx="2049513" cy="1915927"/>
            <a:chOff x="6194406" y="2500564"/>
            <a:chExt cx="2495410" cy="23654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0DCD144-55F4-0C7B-E840-745035E94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4406" y="2500564"/>
              <a:ext cx="2495410" cy="120530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EF6EA83-1236-4681-71DD-A9A27A64C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4406" y="3660742"/>
              <a:ext cx="2495410" cy="1205307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6BF9CF-030D-6DD0-FCCC-943B3F775857}"/>
              </a:ext>
            </a:extLst>
          </p:cNvPr>
          <p:cNvSpPr/>
          <p:nvPr/>
        </p:nvSpPr>
        <p:spPr>
          <a:xfrm>
            <a:off x="4436028" y="4597554"/>
            <a:ext cx="1477530" cy="295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지급완료</a:t>
            </a:r>
            <a:endParaRPr lang="ko-KR" altLang="en-US" sz="800" b="1" dirty="0"/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271C12F4-276A-B490-AD6C-A49B2261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94" y="29670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E7AE62E0-F095-4893-6D0B-02CB6343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432" y="26485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596AC22-FC21-0FBB-08E8-709D35049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751" y="2621821"/>
            <a:ext cx="2049513" cy="19876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FBC036B-2EDA-49F1-F9D3-DBA8A8B26F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6296" y="4593239"/>
            <a:ext cx="2033417" cy="6687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13010D-1183-B54A-F4E0-40AAB24F22D8}"/>
              </a:ext>
            </a:extLst>
          </p:cNvPr>
          <p:cNvSpPr/>
          <p:nvPr/>
        </p:nvSpPr>
        <p:spPr>
          <a:xfrm>
            <a:off x="6496561" y="2393008"/>
            <a:ext cx="1800493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일괄다운로드 쿠폰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일부 다운완료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0E42C3A-3254-67FB-55CD-0B89300576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0718" y="2648560"/>
            <a:ext cx="2049513" cy="989934"/>
          </a:xfrm>
          <a:prstGeom prst="rect">
            <a:avLst/>
          </a:prstGeom>
        </p:spPr>
      </p:pic>
      <p:sp>
        <p:nvSpPr>
          <p:cNvPr id="35" name="Oval 611">
            <a:extLst>
              <a:ext uri="{FF2B5EF4-FFF2-40B4-BE49-F238E27FC236}">
                <a16:creationId xmlns:a16="http://schemas.microsoft.com/office/drawing/2014/main" id="{3BC6D42A-4180-F4FE-7D44-F37BDC6A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547" y="26218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C5A4516-C808-3EB5-2F05-D80662288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26268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쿠폰다운로드 완료된 케이스 화면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28" name="부제목 14">
            <a:extLst>
              <a:ext uri="{FF2B5EF4-FFF2-40B4-BE49-F238E27FC236}">
                <a16:creationId xmlns:a16="http://schemas.microsoft.com/office/drawing/2014/main" id="{5DB5E435-AB29-6828-2988-D89E47B9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/>
              <a:t>IN_MO_EVE_03_02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21079-5ED3-2B09-E260-05A60DA21286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66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쿠폰 </a:t>
            </a:r>
            <a:r>
              <a:rPr lang="ko-KR" altLang="en-US" dirty="0" err="1"/>
              <a:t>노출항목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23592" y="1628800"/>
            <a:ext cx="2874178" cy="1206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9465" y="1710745"/>
            <a:ext cx="1630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 err="1"/>
              <a:t>노출채널</a:t>
            </a:r>
            <a:r>
              <a:rPr lang="en-US" altLang="ko-KR" sz="800" dirty="0"/>
              <a:t>] </a:t>
            </a:r>
            <a:r>
              <a:rPr lang="ko-KR" altLang="en-US" sz="800" dirty="0"/>
              <a:t>적용대상 </a:t>
            </a:r>
            <a:r>
              <a:rPr lang="en-US" altLang="ko-KR" sz="800" dirty="0"/>
              <a:t>/ </a:t>
            </a:r>
            <a:r>
              <a:rPr lang="ko-KR" altLang="en-US" sz="800" dirty="0" err="1"/>
              <a:t>쿠폰종류</a:t>
            </a:r>
            <a:endParaRPr lang="ko-KR" altLang="en-US" sz="8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697402" y="1710745"/>
            <a:ext cx="0" cy="1049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7561" y="25476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사용기간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2878" y="2376882"/>
            <a:ext cx="1489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캠페인명</a:t>
            </a:r>
            <a:r>
              <a:rPr lang="ko-KR" altLang="en-US" sz="800" dirty="0"/>
              <a:t> </a:t>
            </a:r>
            <a:r>
              <a:rPr lang="ko-KR" altLang="en-US" sz="800" dirty="0" err="1"/>
              <a:t>캠페인명</a:t>
            </a:r>
            <a:r>
              <a:rPr lang="ko-KR" altLang="en-US" sz="800" dirty="0"/>
              <a:t> </a:t>
            </a:r>
            <a:r>
              <a:rPr lang="ko-KR" altLang="en-US" sz="800" dirty="0" err="1"/>
              <a:t>캠페인명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408240" y="1987415"/>
            <a:ext cx="232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할인율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금액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명칭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5205" y="139796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[ To-be </a:t>
            </a:r>
            <a:r>
              <a:rPr lang="ko-KR" altLang="en-US" sz="900" b="1" dirty="0"/>
              <a:t>적용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8957" y="1741193"/>
            <a:ext cx="165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BO</a:t>
            </a:r>
            <a:r>
              <a:rPr lang="ko-KR" altLang="en-US" sz="800" b="1" dirty="0"/>
              <a:t>항목명 </a:t>
            </a:r>
            <a:r>
              <a:rPr lang="en-US" altLang="ko-KR" sz="800" b="1" dirty="0"/>
              <a:t>- </a:t>
            </a:r>
            <a:r>
              <a:rPr lang="ko-KR" altLang="en-US" sz="800" b="1" dirty="0" err="1"/>
              <a:t>사용채널</a:t>
            </a:r>
            <a:endParaRPr lang="en-US" altLang="ko-KR" sz="800" b="1" dirty="0"/>
          </a:p>
          <a:p>
            <a:endParaRPr lang="en-US" altLang="ko-KR" sz="800" dirty="0"/>
          </a:p>
          <a:p>
            <a:r>
              <a:rPr lang="ko-KR" altLang="en-US" sz="800" dirty="0"/>
              <a:t>전체 </a:t>
            </a:r>
            <a:r>
              <a:rPr lang="en-US" altLang="ko-KR" sz="800" dirty="0"/>
              <a:t>: </a:t>
            </a:r>
            <a:r>
              <a:rPr lang="ko-KR" altLang="en-US" sz="800" dirty="0"/>
              <a:t>공통</a:t>
            </a:r>
            <a:endParaRPr lang="en-US" altLang="ko-KR" sz="800" dirty="0"/>
          </a:p>
          <a:p>
            <a:r>
              <a:rPr lang="ko-KR" altLang="en-US" sz="800" dirty="0"/>
              <a:t>온라인 </a:t>
            </a:r>
            <a:r>
              <a:rPr lang="en-US" altLang="ko-KR" sz="800" dirty="0"/>
              <a:t>: APP,</a:t>
            </a:r>
            <a:r>
              <a:rPr lang="ko-KR" altLang="en-US" sz="800" dirty="0" err="1"/>
              <a:t>모바일웹</a:t>
            </a:r>
            <a:r>
              <a:rPr lang="en-US" altLang="ko-KR" sz="800" dirty="0"/>
              <a:t>,PC</a:t>
            </a:r>
          </a:p>
          <a:p>
            <a:r>
              <a:rPr lang="en-US" altLang="ko-KR" sz="800" dirty="0"/>
              <a:t>APP : </a:t>
            </a:r>
            <a:r>
              <a:rPr lang="ko-KR" altLang="en-US" sz="800" dirty="0"/>
              <a:t>앱 전용</a:t>
            </a:r>
            <a:endParaRPr lang="en-US" altLang="ko-KR" sz="800" dirty="0"/>
          </a:p>
          <a:p>
            <a:r>
              <a:rPr lang="ko-KR" altLang="en-US" sz="800" dirty="0" err="1"/>
              <a:t>매장전용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매장에서만 사용가능</a:t>
            </a:r>
            <a:endParaRPr lang="en-US" altLang="ko-KR" sz="800" dirty="0"/>
          </a:p>
        </p:txBody>
      </p:sp>
      <p:cxnSp>
        <p:nvCxnSpPr>
          <p:cNvPr id="19" name="직선 화살표 연결선 18"/>
          <p:cNvCxnSpPr>
            <a:stCxn id="12" idx="1"/>
          </p:cNvCxnSpPr>
          <p:nvPr/>
        </p:nvCxnSpPr>
        <p:spPr>
          <a:xfrm flipH="1">
            <a:off x="1559497" y="1818467"/>
            <a:ext cx="85996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03386" y="1647092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BO</a:t>
            </a:r>
            <a:r>
              <a:rPr lang="ko-KR" altLang="en-US" sz="800" b="1" dirty="0"/>
              <a:t>항목명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적용대상 </a:t>
            </a:r>
            <a:r>
              <a:rPr lang="en-US" altLang="ko-KR" sz="800" b="1" dirty="0"/>
              <a:t>+ </a:t>
            </a:r>
            <a:r>
              <a:rPr lang="ko-KR" altLang="en-US" sz="800" b="1" dirty="0" err="1"/>
              <a:t>쿠폰종류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dirty="0"/>
              <a:t>제품일반쿠폰</a:t>
            </a:r>
            <a:r>
              <a:rPr lang="en-US" altLang="ko-KR" sz="800" dirty="0"/>
              <a:t>/</a:t>
            </a:r>
            <a:r>
              <a:rPr lang="ko-KR" altLang="en-US" sz="800" dirty="0"/>
              <a:t>제품추가쿠폰</a:t>
            </a:r>
            <a:r>
              <a:rPr lang="en-US" altLang="ko-KR" sz="800" dirty="0"/>
              <a:t>/</a:t>
            </a:r>
          </a:p>
          <a:p>
            <a:r>
              <a:rPr lang="ko-KR" altLang="en-US" sz="800" dirty="0"/>
              <a:t>주문서일반쿠폰</a:t>
            </a:r>
            <a:r>
              <a:rPr lang="en-US" altLang="ko-KR" sz="800" dirty="0"/>
              <a:t>/</a:t>
            </a:r>
            <a:r>
              <a:rPr lang="ko-KR" altLang="en-US" sz="800" dirty="0"/>
              <a:t>주문서추가쿠폰</a:t>
            </a:r>
            <a:endParaRPr lang="en-US" altLang="ko-KR" sz="800" dirty="0"/>
          </a:p>
        </p:txBody>
      </p:sp>
      <p:cxnSp>
        <p:nvCxnSpPr>
          <p:cNvPr id="21" name="꺾인 연결선 20"/>
          <p:cNvCxnSpPr>
            <a:stCxn id="12" idx="0"/>
            <a:endCxn id="20" idx="0"/>
          </p:cNvCxnSpPr>
          <p:nvPr/>
        </p:nvCxnSpPr>
        <p:spPr>
          <a:xfrm rot="5400000" flipH="1" flipV="1">
            <a:off x="4720535" y="161311"/>
            <a:ext cx="63653" cy="3035217"/>
          </a:xfrm>
          <a:prstGeom prst="bentConnector3">
            <a:avLst>
              <a:gd name="adj1" fmla="val 45913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8957" y="2961364"/>
            <a:ext cx="162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BO</a:t>
            </a:r>
            <a:r>
              <a:rPr lang="ko-KR" altLang="en-US" sz="800" b="1" dirty="0"/>
              <a:t>항목명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대상제품리스트</a:t>
            </a:r>
            <a:endParaRPr lang="en-US" altLang="ko-KR" sz="800" b="1" dirty="0"/>
          </a:p>
          <a:p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/>
              <a:t>입력 된 할인율 또는 </a:t>
            </a:r>
            <a:r>
              <a:rPr lang="ko-KR" altLang="en-US" sz="800" dirty="0" err="1"/>
              <a:t>할인금액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/>
              <a:t>무료배송쿠폰 </a:t>
            </a:r>
            <a:r>
              <a:rPr lang="en-US" altLang="ko-KR" sz="800" dirty="0"/>
              <a:t>– </a:t>
            </a:r>
            <a:r>
              <a:rPr lang="ko-KR" altLang="en-US" sz="800" dirty="0"/>
              <a:t>무료배송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 err="1"/>
              <a:t>증정품쿠폰</a:t>
            </a:r>
            <a:r>
              <a:rPr lang="ko-KR" altLang="en-US" sz="800" dirty="0"/>
              <a:t> </a:t>
            </a:r>
            <a:r>
              <a:rPr lang="en-US" altLang="ko-KR" sz="800" dirty="0"/>
              <a:t>- </a:t>
            </a:r>
            <a:r>
              <a:rPr lang="ko-KR" altLang="en-US" sz="800" dirty="0" err="1"/>
              <a:t>증정품</a:t>
            </a:r>
            <a:endParaRPr lang="en-US" altLang="ko-KR" sz="800" dirty="0"/>
          </a:p>
        </p:txBody>
      </p:sp>
      <p:cxnSp>
        <p:nvCxnSpPr>
          <p:cNvPr id="23" name="꺾인 연결선 22"/>
          <p:cNvCxnSpPr>
            <a:stCxn id="16" idx="1"/>
            <a:endCxn id="22" idx="3"/>
          </p:cNvCxnSpPr>
          <p:nvPr/>
        </p:nvCxnSpPr>
        <p:spPr>
          <a:xfrm rot="10800000" flipV="1">
            <a:off x="2031518" y="2156691"/>
            <a:ext cx="376723" cy="115861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12556" y="3394428"/>
            <a:ext cx="2656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BO</a:t>
            </a:r>
            <a:r>
              <a:rPr lang="ko-KR" altLang="en-US" sz="800" b="1" dirty="0"/>
              <a:t>항목명 </a:t>
            </a:r>
            <a:r>
              <a:rPr lang="en-US" altLang="ko-KR" sz="800" b="1" dirty="0"/>
              <a:t>– </a:t>
            </a:r>
            <a:r>
              <a:rPr lang="ko-KR" altLang="en-US" sz="800" b="1" dirty="0" err="1"/>
              <a:t>캠페인명</a:t>
            </a:r>
            <a:endParaRPr lang="en-US" altLang="ko-KR" sz="800" b="1" dirty="0"/>
          </a:p>
          <a:p>
            <a:r>
              <a:rPr lang="ko-KR" altLang="en-US" sz="800" dirty="0" err="1"/>
              <a:t>캠페인명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입력텍스트</a:t>
            </a:r>
            <a:r>
              <a:rPr lang="ko-KR" altLang="en-US" sz="800" dirty="0"/>
              <a:t> 노출 </a:t>
            </a:r>
            <a:r>
              <a:rPr lang="en-US" altLang="ko-KR" sz="800" dirty="0"/>
              <a:t>(</a:t>
            </a:r>
            <a:r>
              <a:rPr lang="ko-KR" altLang="en-US" sz="800" dirty="0"/>
              <a:t>최대</a:t>
            </a:r>
            <a:r>
              <a:rPr lang="en-US" altLang="ko-KR" sz="800" dirty="0"/>
              <a:t>15</a:t>
            </a:r>
            <a:r>
              <a:rPr lang="ko-KR" altLang="en-US" sz="800" dirty="0"/>
              <a:t>자 이상 </a:t>
            </a:r>
            <a:r>
              <a:rPr lang="ko-KR" altLang="en-US" sz="800" dirty="0" err="1"/>
              <a:t>말줄임표</a:t>
            </a:r>
            <a:r>
              <a:rPr lang="en-US" altLang="ko-KR" sz="800" dirty="0"/>
              <a:t>)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932388" y="2443089"/>
            <a:ext cx="874795" cy="9260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2379" y="4082127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BO</a:t>
            </a:r>
            <a:r>
              <a:rPr lang="ko-KR" altLang="en-US" sz="800" b="1" dirty="0"/>
              <a:t>항목명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사용기간</a:t>
            </a:r>
            <a:endParaRPr lang="en-US" altLang="ko-KR" sz="800" b="1" dirty="0"/>
          </a:p>
        </p:txBody>
      </p:sp>
      <p:cxnSp>
        <p:nvCxnSpPr>
          <p:cNvPr id="29" name="꺾인 연결선 28"/>
          <p:cNvCxnSpPr>
            <a:stCxn id="14" idx="3"/>
            <a:endCxn id="26" idx="1"/>
          </p:cNvCxnSpPr>
          <p:nvPr/>
        </p:nvCxnSpPr>
        <p:spPr>
          <a:xfrm>
            <a:off x="3022596" y="2655333"/>
            <a:ext cx="439783" cy="153451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7183" y="2571652"/>
            <a:ext cx="380806" cy="19140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250" y="2198070"/>
            <a:ext cx="287719" cy="28771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63352" y="709002"/>
            <a:ext cx="4142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[ </a:t>
            </a:r>
            <a:r>
              <a:rPr lang="en-US" altLang="ko-KR" sz="1000" b="1" dirty="0" err="1">
                <a:latin typeface="+mj-ea"/>
                <a:ea typeface="+mj-ea"/>
              </a:rPr>
              <a:t>innisfree_FO</a:t>
            </a:r>
            <a:r>
              <a:rPr lang="ko-KR" altLang="en-US" sz="1000" b="1" dirty="0" err="1">
                <a:latin typeface="+mj-ea"/>
                <a:ea typeface="+mj-ea"/>
              </a:rPr>
              <a:t>리뉴얼</a:t>
            </a:r>
            <a:r>
              <a:rPr lang="en-US" altLang="ko-KR" sz="1000" b="1" dirty="0">
                <a:latin typeface="+mj-ea"/>
                <a:ea typeface="+mj-ea"/>
              </a:rPr>
              <a:t>_MO_</a:t>
            </a:r>
            <a:r>
              <a:rPr lang="ko-KR" altLang="en-US" sz="1000" b="1" dirty="0">
                <a:latin typeface="+mj-ea"/>
                <a:ea typeface="+mj-ea"/>
              </a:rPr>
              <a:t>쿠폰 기획서 </a:t>
            </a:r>
            <a:r>
              <a:rPr lang="en-US" altLang="ko-KR" sz="1000" b="1" dirty="0">
                <a:latin typeface="+mj-ea"/>
                <a:ea typeface="+mj-ea"/>
              </a:rPr>
              <a:t>– BO </a:t>
            </a:r>
            <a:r>
              <a:rPr lang="ko-KR" altLang="en-US" sz="1000" b="1" dirty="0">
                <a:latin typeface="+mj-ea"/>
                <a:ea typeface="+mj-ea"/>
              </a:rPr>
              <a:t>등록사항 페이지 참고 </a:t>
            </a:r>
            <a:r>
              <a:rPr lang="en-US" altLang="ko-KR" sz="1000" b="1" dirty="0">
                <a:latin typeface="+mj-ea"/>
                <a:ea typeface="+mj-ea"/>
              </a:rPr>
              <a:t>]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153" y="1124744"/>
            <a:ext cx="2304978" cy="49249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1" name="직사각형 120"/>
          <p:cNvSpPr/>
          <p:nvPr/>
        </p:nvSpPr>
        <p:spPr>
          <a:xfrm>
            <a:off x="7320136" y="787066"/>
            <a:ext cx="3785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[ </a:t>
            </a:r>
            <a:r>
              <a:rPr lang="en-US" altLang="ko-KR" sz="1000" b="1" dirty="0" err="1">
                <a:latin typeface="+mj-ea"/>
                <a:ea typeface="+mj-ea"/>
              </a:rPr>
              <a:t>innisfree_FO</a:t>
            </a:r>
            <a:r>
              <a:rPr lang="ko-KR" altLang="en-US" sz="1000" b="1" dirty="0" err="1">
                <a:latin typeface="+mj-ea"/>
                <a:ea typeface="+mj-ea"/>
              </a:rPr>
              <a:t>리뉴얼</a:t>
            </a:r>
            <a:r>
              <a:rPr lang="en-US" altLang="ko-KR" sz="1000" b="1" dirty="0">
                <a:latin typeface="+mj-ea"/>
                <a:ea typeface="+mj-ea"/>
              </a:rPr>
              <a:t>_MO_</a:t>
            </a:r>
            <a:r>
              <a:rPr lang="ko-KR" altLang="en-US" sz="1000" b="1" dirty="0">
                <a:latin typeface="+mj-ea"/>
                <a:ea typeface="+mj-ea"/>
              </a:rPr>
              <a:t>쿠폰 기획서 </a:t>
            </a:r>
            <a:r>
              <a:rPr lang="en-US" altLang="ko-KR" sz="1000" b="1" dirty="0">
                <a:latin typeface="+mj-ea"/>
                <a:ea typeface="+mj-ea"/>
              </a:rPr>
              <a:t>– </a:t>
            </a:r>
            <a:r>
              <a:rPr lang="en-US" altLang="ko-KR" sz="1000" b="1" dirty="0"/>
              <a:t>IN_MO_MYP_01_33</a:t>
            </a:r>
            <a:r>
              <a:rPr lang="en-US" altLang="ko-KR" sz="1000" b="1" dirty="0">
                <a:latin typeface="+mj-ea"/>
                <a:ea typeface="+mj-ea"/>
              </a:rPr>
              <a:t>]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4449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AE4-D59C-92D1-4984-7C06D0E3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315CDA-FEE6-71C3-7D23-933A0E2E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4CE5CC-27EC-1E0C-1634-461189CCD191}"/>
              </a:ext>
            </a:extLst>
          </p:cNvPr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CE49F63-C407-0EA5-8A25-814F25725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7" name="Window Frame">
              <a:extLst>
                <a:ext uri="{FF2B5EF4-FFF2-40B4-BE49-F238E27FC236}">
                  <a16:creationId xmlns:a16="http://schemas.microsoft.com/office/drawing/2014/main" id="{86C0A21F-FC0B-E5DD-F8D3-13F445826012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FC3945D-20B4-18E2-EE25-FEBA4426C1D5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1B030FE4-7274-6110-28FE-07475406A20C}"/>
                </a:ext>
              </a:extLst>
            </p:cNvPr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675674-53FB-D8EC-6FE4-81B9ED648D01}"/>
              </a:ext>
            </a:extLst>
          </p:cNvPr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12" name="Window Frame">
              <a:extLst>
                <a:ext uri="{FF2B5EF4-FFF2-40B4-BE49-F238E27FC236}">
                  <a16:creationId xmlns:a16="http://schemas.microsoft.com/office/drawing/2014/main" id="{6E271309-7A3D-68A6-7070-1A6C592046D4}"/>
                </a:ext>
              </a:extLst>
            </p:cNvPr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760F7AB-FFE4-E836-23E9-A74D9FB7875E}"/>
                </a:ext>
              </a:extLst>
            </p:cNvPr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F46B626-4F75-0CEC-8811-73ED9E283D0A}"/>
                </a:ext>
              </a:extLst>
            </p:cNvPr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97BF51-A284-EE4F-6DE8-2DCA468ACA8E}"/>
                </a:ext>
              </a:extLst>
            </p:cNvPr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CD9FE-C7EE-3305-FC15-AA6269FC8989}"/>
              </a:ext>
            </a:extLst>
          </p:cNvPr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098168-737A-EE90-6D07-C06B43CC7516}"/>
              </a:ext>
            </a:extLst>
          </p:cNvPr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29C0EE14-1FD4-815B-BBD5-1B98BF1AB7E6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7EE2A-C8B6-FDC3-C64C-BC4C90D37423}"/>
                </a:ext>
              </a:extLst>
            </p:cNvPr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F754F7-CF5B-7ED7-BD77-018222543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46091"/>
              </p:ext>
            </p:extLst>
          </p:nvPr>
        </p:nvGraphicFramePr>
        <p:xfrm>
          <a:off x="209972" y="1772816"/>
          <a:ext cx="11772056" cy="21458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5508">
                  <a:extLst>
                    <a:ext uri="{9D8B030D-6E8A-4147-A177-3AD203B41FA5}">
                      <a16:colId xmlns:a16="http://schemas.microsoft.com/office/drawing/2014/main" val="38146025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4114418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412534"/>
                    </a:ext>
                  </a:extLst>
                </a:gridCol>
                <a:gridCol w="1959696">
                  <a:extLst>
                    <a:ext uri="{9D8B030D-6E8A-4147-A177-3AD203B41FA5}">
                      <a16:colId xmlns:a16="http://schemas.microsoft.com/office/drawing/2014/main" val="1961080303"/>
                    </a:ext>
                  </a:extLst>
                </a:gridCol>
                <a:gridCol w="426411">
                  <a:extLst>
                    <a:ext uri="{9D8B030D-6E8A-4147-A177-3AD203B41FA5}">
                      <a16:colId xmlns:a16="http://schemas.microsoft.com/office/drawing/2014/main" val="2858197818"/>
                    </a:ext>
                  </a:extLst>
                </a:gridCol>
                <a:gridCol w="3333757">
                  <a:extLst>
                    <a:ext uri="{9D8B030D-6E8A-4147-A177-3AD203B41FA5}">
                      <a16:colId xmlns:a16="http://schemas.microsoft.com/office/drawing/2014/main" val="4258699795"/>
                    </a:ext>
                  </a:extLst>
                </a:gridCol>
                <a:gridCol w="487358">
                  <a:extLst>
                    <a:ext uri="{9D8B030D-6E8A-4147-A177-3AD203B41FA5}">
                      <a16:colId xmlns:a16="http://schemas.microsoft.com/office/drawing/2014/main" val="457172748"/>
                    </a:ext>
                  </a:extLst>
                </a:gridCol>
                <a:gridCol w="362573">
                  <a:extLst>
                    <a:ext uri="{9D8B030D-6E8A-4147-A177-3AD203B41FA5}">
                      <a16:colId xmlns:a16="http://schemas.microsoft.com/office/drawing/2014/main" val="2164776311"/>
                    </a:ext>
                  </a:extLst>
                </a:gridCol>
                <a:gridCol w="2700609">
                  <a:extLst>
                    <a:ext uri="{9D8B030D-6E8A-4147-A177-3AD203B41FA5}">
                      <a16:colId xmlns:a16="http://schemas.microsoft.com/office/drawing/2014/main" val="2305107679"/>
                    </a:ext>
                  </a:extLst>
                </a:gridCol>
              </a:tblGrid>
              <a:tr h="200303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쿠폰형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34202"/>
                  </a:ext>
                </a:extLst>
              </a:tr>
              <a:tr h="27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642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96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IN_MO_EVE_03_01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96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IN_MO_EVE_03_02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다운받기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일괄다운로드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쿠폰등록시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다운로드불가 </a:t>
                      </a: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알럿이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등록된 경우</a:t>
                      </a:r>
                      <a:r>
                        <a:rPr lang="ko-KR" altLang="en-US" sz="800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문구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63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IN_MO_EVE_03_01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다운받기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일괄다운로드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쿠폰등록시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다운로드불가 </a:t>
                      </a: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알럿이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ko-KR" altLang="en-US" sz="800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안된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 조건 미 충족 시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쿠폰 대상자가 아닙니다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910404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IN_MO_EVE_03_01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다운받기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쿠폰 다운 완료 시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다운로드가 완료 되었습니다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376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쿠폰확인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쿠폰존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보유쿠폰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9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1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589043" y="701568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6A5F39F-AF99-C7A0-344C-79975D21B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참여형</a:t>
            </a:r>
            <a:r>
              <a:rPr lang="en-US" altLang="ko-KR" dirty="0"/>
              <a:t>-</a:t>
            </a:r>
            <a:r>
              <a:rPr lang="ko-KR" altLang="en-US" dirty="0"/>
              <a:t>랜덤이벤트</a:t>
            </a:r>
            <a:r>
              <a:rPr lang="en-US" altLang="ko-KR" dirty="0"/>
              <a:t>,</a:t>
            </a:r>
            <a:r>
              <a:rPr lang="ko-KR" altLang="en-US" dirty="0" err="1"/>
              <a:t>럭키드로우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4" y="709880"/>
            <a:ext cx="2916000" cy="69340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1916662"/>
            <a:ext cx="27766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2840214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3515506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1461" y="4034725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1748" y="1916662"/>
            <a:ext cx="2916000" cy="275265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4715865"/>
            <a:ext cx="27766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0753" y="1185914"/>
            <a:ext cx="2776676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583748" y="6180832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4295800" y="721251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4295800" y="620688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87011" y="5471024"/>
            <a:ext cx="2776676" cy="598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2135605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2766690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63952" y="3277675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373391" y="2118385"/>
            <a:ext cx="2795060" cy="19014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782421"/>
            <a:ext cx="27766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4072711"/>
            <a:ext cx="2776676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8A2C5C-3F4B-6D83-0893-FA095964458F}"/>
              </a:ext>
            </a:extLst>
          </p:cNvPr>
          <p:cNvSpPr/>
          <p:nvPr/>
        </p:nvSpPr>
        <p:spPr>
          <a:xfrm>
            <a:off x="4383462" y="4879617"/>
            <a:ext cx="2776676" cy="1301215"/>
          </a:xfrm>
          <a:prstGeom prst="rect">
            <a:avLst/>
          </a:prstGeom>
          <a:blipFill dpi="0" rotWithShape="1">
            <a:blip r:embed="rId3" cstate="screen">
              <a:alphaModFix amt="9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D8881E-32D5-7EDC-5DB0-B2DA0206D227}"/>
              </a:ext>
            </a:extLst>
          </p:cNvPr>
          <p:cNvSpPr/>
          <p:nvPr/>
        </p:nvSpPr>
        <p:spPr>
          <a:xfrm>
            <a:off x="687011" y="5097281"/>
            <a:ext cx="2761075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응모하기 버튼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CB05F8-94F6-598D-805E-0E42E42E14DC}"/>
              </a:ext>
            </a:extLst>
          </p:cNvPr>
          <p:cNvSpPr/>
          <p:nvPr/>
        </p:nvSpPr>
        <p:spPr>
          <a:xfrm>
            <a:off x="679723" y="1437914"/>
            <a:ext cx="27766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66ABBB-FB42-35EF-9B62-8612F01DE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96874"/>
              </p:ext>
            </p:extLst>
          </p:nvPr>
        </p:nvGraphicFramePr>
        <p:xfrm>
          <a:off x="8080633" y="717396"/>
          <a:ext cx="3540916" cy="1321302"/>
        </p:xfrm>
        <a:graphic>
          <a:graphicData uri="http://schemas.openxmlformats.org/drawingml/2006/table">
            <a:tbl>
              <a:tblPr/>
              <a:tblGrid>
                <a:gridCol w="191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참여형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랜덤이벤트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,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럭키드로우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참여형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참여형 유형에 랜덤이벤트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럭키드로우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로 선택된 경우에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응모하기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나머지 영역은 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266420"/>
                  </a:ext>
                </a:extLst>
              </a:tr>
            </a:tbl>
          </a:graphicData>
        </a:graphic>
      </p:graphicFrame>
      <p:sp>
        <p:nvSpPr>
          <p:cNvPr id="9" name="Oval 611">
            <a:extLst>
              <a:ext uri="{FF2B5EF4-FFF2-40B4-BE49-F238E27FC236}">
                <a16:creationId xmlns:a16="http://schemas.microsoft.com/office/drawing/2014/main" id="{5C3CD286-ED96-7910-D91C-297184BE5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76" y="4985016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525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274611"/>
              </p:ext>
            </p:extLst>
          </p:nvPr>
        </p:nvGraphicFramePr>
        <p:xfrm>
          <a:off x="65314" y="410331"/>
          <a:ext cx="5996592" cy="6099117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2024-05-07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2024-05-14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사업리뷰 후 피드백 반영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2024-05-27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공통 수정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댓글영역 유의사항 밑으로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제품그룹 영역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수정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알림버튼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쿠폰형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 노출 기간 설정 케이스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쿠폰다운로드 완료된 케이스 화면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참여형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상단에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경품 이미지 영역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알럿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케이스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출석체크형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캘린더 상단에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출석체크 버튼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키트신청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 프로세스 화면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수령신청 버튼 노출 정책 변경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제품선택 영역 노출케이스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 신청한 경우 케이스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－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 신청내역 화면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2024-05-31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라이브알림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위치 변경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2024-06-07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종료된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페이지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0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</a:rPr>
                        <a:t>2024-06-19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 예약기능 삭제 반영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참여형 이벤트 응모하기 버튼 상단에 개인정보수집동의 영역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응모확인 팝업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프로세스 수정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.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오프라인 진행 기준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­"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우수회원키트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지급일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2C12A55-F6C3-0DE5-4D6C-1D747E84D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27756"/>
              </p:ext>
            </p:extLst>
          </p:nvPr>
        </p:nvGraphicFramePr>
        <p:xfrm>
          <a:off x="4727848" y="2567568"/>
          <a:ext cx="64755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50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C12A55-F6C3-0DE5-4D6C-1D747E84D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26174"/>
              </p:ext>
            </p:extLst>
          </p:nvPr>
        </p:nvGraphicFramePr>
        <p:xfrm>
          <a:off x="4727848" y="4938166"/>
          <a:ext cx="64755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50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1164E9-51F5-F511-BE32-1CA17797E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75581"/>
              </p:ext>
            </p:extLst>
          </p:nvPr>
        </p:nvGraphicFramePr>
        <p:xfrm>
          <a:off x="5375398" y="6021288"/>
          <a:ext cx="64755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550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6/19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부제목 99">
            <a:extLst>
              <a:ext uri="{FF2B5EF4-FFF2-40B4-BE49-F238E27FC236}">
                <a16:creationId xmlns:a16="http://schemas.microsoft.com/office/drawing/2014/main" id="{34286B23-92A9-253C-7D4D-6BE83E1FF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IN_MO_EVE_04_01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D6CFFD-E943-B790-E4E2-DE84B5423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62923"/>
              </p:ext>
            </p:extLst>
          </p:nvPr>
        </p:nvGraphicFramePr>
        <p:xfrm>
          <a:off x="9000565" y="72796"/>
          <a:ext cx="3168000" cy="516746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참여형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 err="1"/>
                        <a:t>럭키드로우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 err="1"/>
                        <a:t>램덤이벤트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응모하기 버튼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유형이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참여형인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이벤트정보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참여형 유형에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럭키드로우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랜덤이벤트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버튼색상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버튼폰트컬러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적용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 참여횟수 초과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중복응모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참여조건에 해당하지 않는 경우 응모불가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이벤트기간내 참여자수 제한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응모마감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참여자수 제한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응모제한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당첨방식이 추후당첨인 경우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/>
                        <a:t>Alert / Validation Case </a:t>
                      </a:r>
                      <a:r>
                        <a:rPr lang="ko-KR" altLang="en-US" sz="800" dirty="0"/>
                        <a:t>체크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/>
                        <a:t>정상응모인</a:t>
                      </a:r>
                      <a:r>
                        <a:rPr lang="ko-KR" altLang="en-US" sz="800" dirty="0"/>
                        <a:t>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응모완료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/>
                        <a:t>IN_MO_EVE_04_05 </a:t>
                      </a:r>
                      <a:r>
                        <a:rPr lang="ko-KR" altLang="en-US" sz="800" dirty="0"/>
                        <a:t>참고</a:t>
                      </a:r>
                      <a:endParaRPr lang="en-US" altLang="ko-KR" sz="800" dirty="0"/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당첨방식이 즉시당첨인 경우  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en-US" altLang="ko-KR" sz="800" dirty="0"/>
                        <a:t>Alert / Validation Case </a:t>
                      </a:r>
                      <a:r>
                        <a:rPr lang="ko-KR" altLang="en-US" sz="800" dirty="0"/>
                        <a:t>체크</a:t>
                      </a:r>
                      <a:endParaRPr lang="en-US" altLang="ko-KR" sz="8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dirty="0" err="1"/>
                        <a:t>정상응모인</a:t>
                      </a:r>
                      <a:r>
                        <a:rPr lang="ko-KR" altLang="en-US" sz="800" dirty="0"/>
                        <a:t>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응모확인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택설정에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설정된 당첨확률에 따라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당첨안내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IN_MO_EVE_04_03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dirty="0"/>
                        <a:t> IN_MO_EVE_04_04 </a:t>
                      </a:r>
                      <a:r>
                        <a:rPr lang="ko-KR" altLang="en-US" sz="800" dirty="0"/>
                        <a:t>참고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총당첨수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일당첨수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경우 해당 기준으로 당첨 제한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참여자수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총당첨수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5, 1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=5/100*100 =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당첨확률은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5%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당첨수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소진 시 금일 당첨은 마감되며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익일 초기화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혜텍에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총당첨수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소진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낙첨처리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개인정보수집 동의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동의안하고 응모하기를 탭 할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문구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개인정보수집 및 이용에 동의해 주세요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나머지 영역은 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9" name="제목 98">
            <a:extLst>
              <a:ext uri="{FF2B5EF4-FFF2-40B4-BE49-F238E27FC236}">
                <a16:creationId xmlns:a16="http://schemas.microsoft.com/office/drawing/2014/main" id="{A5482A17-8D43-08CB-EC4F-1B707218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참여형</a:t>
            </a:r>
            <a:r>
              <a:rPr lang="en-US" altLang="ko-KR" dirty="0"/>
              <a:t>-</a:t>
            </a:r>
            <a:r>
              <a:rPr lang="ko-KR" altLang="en-US" dirty="0" err="1"/>
              <a:t>럭키드로우</a:t>
            </a:r>
            <a:r>
              <a:rPr lang="en-US" altLang="ko-KR" dirty="0"/>
              <a:t>,</a:t>
            </a:r>
            <a:r>
              <a:rPr lang="ko-KR" altLang="en-US" dirty="0" err="1"/>
              <a:t>램덤이벤트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CDBC4-3DB8-2BA5-2C38-7932BC4382E4}"/>
              </a:ext>
            </a:extLst>
          </p:cNvPr>
          <p:cNvSpPr/>
          <p:nvPr/>
        </p:nvSpPr>
        <p:spPr>
          <a:xfrm>
            <a:off x="897524" y="4996240"/>
            <a:ext cx="2776676" cy="1070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참여형 레이아웃 참고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AB217A-84D1-3231-4546-B7F652C7E38A}"/>
              </a:ext>
            </a:extLst>
          </p:cNvPr>
          <p:cNvSpPr/>
          <p:nvPr/>
        </p:nvSpPr>
        <p:spPr>
          <a:xfrm>
            <a:off x="896943" y="1620170"/>
            <a:ext cx="2776676" cy="1782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참여형 레이아웃 참고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FFDED7-0CEB-1E4A-F641-85B8B8D26CDB}"/>
              </a:ext>
            </a:extLst>
          </p:cNvPr>
          <p:cNvSpPr/>
          <p:nvPr/>
        </p:nvSpPr>
        <p:spPr>
          <a:xfrm>
            <a:off x="843209" y="1119529"/>
            <a:ext cx="1321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20" name="자유형 68">
            <a:extLst>
              <a:ext uri="{FF2B5EF4-FFF2-40B4-BE49-F238E27FC236}">
                <a16:creationId xmlns:a16="http://schemas.microsoft.com/office/drawing/2014/main" id="{7B2A0ACE-F5D8-B604-57DD-F0595756F3F2}"/>
              </a:ext>
            </a:extLst>
          </p:cNvPr>
          <p:cNvSpPr/>
          <p:nvPr/>
        </p:nvSpPr>
        <p:spPr>
          <a:xfrm>
            <a:off x="811259" y="2703086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68">
            <a:extLst>
              <a:ext uri="{FF2B5EF4-FFF2-40B4-BE49-F238E27FC236}">
                <a16:creationId xmlns:a16="http://schemas.microsoft.com/office/drawing/2014/main" id="{917682AD-AD2E-1A4B-A579-ECA38147810F}"/>
              </a:ext>
            </a:extLst>
          </p:cNvPr>
          <p:cNvSpPr/>
          <p:nvPr/>
        </p:nvSpPr>
        <p:spPr>
          <a:xfrm>
            <a:off x="801549" y="4749198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589EDEF-FA4B-0143-2CA3-A51478FB5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12496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알럿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케이스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859263D1-92E7-795C-5C84-5E56A73E00F2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12D84E-8117-7E12-78FE-BC1AE54D8760}"/>
              </a:ext>
            </a:extLst>
          </p:cNvPr>
          <p:cNvSpPr/>
          <p:nvPr/>
        </p:nvSpPr>
        <p:spPr>
          <a:xfrm>
            <a:off x="896943" y="4394242"/>
            <a:ext cx="2761075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응모하기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E82725AE-DB68-E389-FADE-2E91B9DC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81" y="43015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32201" y="3490909"/>
            <a:ext cx="2776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    [</a:t>
            </a:r>
            <a:r>
              <a:rPr lang="ko-KR" altLang="en-US" sz="800" dirty="0"/>
              <a:t>필수</a:t>
            </a:r>
            <a:r>
              <a:rPr lang="en-US" altLang="ko-KR" sz="800" dirty="0"/>
              <a:t>] </a:t>
            </a:r>
            <a:r>
              <a:rPr lang="ko-KR" altLang="en-US" sz="800" dirty="0"/>
              <a:t>개인정보 수집 및 이용에 동의합니다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1.</a:t>
            </a:r>
            <a:r>
              <a:rPr lang="ko-KR" altLang="en-US" sz="800" dirty="0"/>
              <a:t>목적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이벤트응모로</a:t>
            </a:r>
            <a:r>
              <a:rPr lang="ko-KR" altLang="en-US" sz="800" dirty="0"/>
              <a:t> 인한 제품 및 경품</a:t>
            </a:r>
            <a:r>
              <a:rPr lang="en-US" altLang="ko-KR" sz="800" dirty="0"/>
              <a:t>(</a:t>
            </a:r>
            <a:r>
              <a:rPr lang="ko-KR" altLang="en-US" sz="800" dirty="0"/>
              <a:t>서비스</a:t>
            </a:r>
            <a:r>
              <a:rPr lang="en-US" altLang="ko-KR" sz="800" dirty="0"/>
              <a:t>, </a:t>
            </a:r>
            <a:r>
              <a:rPr lang="ko-KR" altLang="en-US" sz="800" dirty="0"/>
              <a:t>배송</a:t>
            </a:r>
            <a:r>
              <a:rPr lang="en-US" altLang="ko-KR" sz="800" dirty="0"/>
              <a:t>(</a:t>
            </a:r>
            <a:r>
              <a:rPr lang="ko-KR" altLang="en-US" sz="800" dirty="0"/>
              <a:t>전송</a:t>
            </a:r>
            <a:r>
              <a:rPr lang="en-US" altLang="ko-KR" sz="800" dirty="0"/>
              <a:t>),</a:t>
            </a:r>
            <a:r>
              <a:rPr lang="ko-KR" altLang="en-US" sz="800" dirty="0"/>
              <a:t>고객상담 등 정보통신 서비스 제공 계약 및 전자상거래</a:t>
            </a:r>
            <a:r>
              <a:rPr lang="en-US" altLang="ko-KR" sz="800" dirty="0"/>
              <a:t>(</a:t>
            </a:r>
            <a:r>
              <a:rPr lang="ko-KR" altLang="en-US" sz="800" dirty="0"/>
              <a:t>통신판매</a:t>
            </a:r>
            <a:r>
              <a:rPr lang="en-US" altLang="ko-KR" sz="800" dirty="0"/>
              <a:t>) </a:t>
            </a:r>
            <a:r>
              <a:rPr lang="ko-KR" altLang="en-US" sz="800" dirty="0"/>
              <a:t>계약 외 이행을 위해 필요한 업무의 처리</a:t>
            </a:r>
            <a:endParaRPr lang="en-US" altLang="ko-KR" sz="800" dirty="0"/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항목 </a:t>
            </a:r>
            <a:r>
              <a:rPr lang="en-US" altLang="ko-KR" sz="800" dirty="0"/>
              <a:t>: ID, 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휴대폰번호</a:t>
            </a:r>
            <a:r>
              <a:rPr lang="en-US" altLang="ko-KR" sz="800" dirty="0"/>
              <a:t>, </a:t>
            </a:r>
            <a:r>
              <a:rPr lang="ko-KR" altLang="en-US" sz="800" dirty="0"/>
              <a:t>배송지주소</a:t>
            </a:r>
            <a:r>
              <a:rPr lang="en-US" altLang="ko-KR" sz="800" dirty="0"/>
              <a:t>,</a:t>
            </a:r>
            <a:r>
              <a:rPr lang="ko-KR" altLang="en-US" sz="800" dirty="0" err="1"/>
              <a:t>이메일주소</a:t>
            </a:r>
            <a:endParaRPr lang="en-US" altLang="ko-KR" sz="800" dirty="0"/>
          </a:p>
        </p:txBody>
      </p:sp>
      <p:sp>
        <p:nvSpPr>
          <p:cNvPr id="9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84826" y="6137616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Box">
            <a:extLst>
              <a:ext uri="{FF2B5EF4-FFF2-40B4-BE49-F238E27FC236}">
                <a16:creationId xmlns:a16="http://schemas.microsoft.com/office/drawing/2014/main" id="{81CCE007-67E5-162B-AC3E-A13C69452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4532" y="3546493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1F8C9774-3A4A-3DF0-AEBD-A741E35C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29" y="34290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59037"/>
              </p:ext>
            </p:extLst>
          </p:nvPr>
        </p:nvGraphicFramePr>
        <p:xfrm>
          <a:off x="10259211" y="18864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개인정보수집동의 영역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50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D75928E-C183-2CA8-2EA1-CCFFC07E2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35724"/>
              </p:ext>
            </p:extLst>
          </p:nvPr>
        </p:nvGraphicFramePr>
        <p:xfrm>
          <a:off x="9000565" y="51530"/>
          <a:ext cx="3168000" cy="282050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참여형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 err="1"/>
                        <a:t>룰렛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응모확인 </a:t>
                      </a:r>
                      <a:r>
                        <a:rPr lang="ko-KR" altLang="en-US" sz="800" b="1" u="none" strike="sngStrik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800" b="1" u="none" strike="sng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strike="sngStrik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딤처리</a:t>
                      </a:r>
                      <a:r>
                        <a:rPr lang="en-US" altLang="ko-KR" sz="800" b="1" u="none" strike="sng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sng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정상응모인</a:t>
                      </a:r>
                      <a:r>
                        <a:rPr kumimoji="0" lang="ko-KR" altLang="en-US" sz="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응모확인 안내</a:t>
                      </a:r>
                      <a:endParaRPr kumimoji="0" lang="en-US" altLang="ko-KR" sz="8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1" u="none" strike="sngStrik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strike="sng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고객명</a:t>
                      </a:r>
                      <a:r>
                        <a:rPr kumimoji="0" lang="en-US" altLang="ko-KR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등급 노출</a:t>
                      </a:r>
                      <a:endParaRPr kumimoji="0" lang="en-US" altLang="ko-KR" sz="800" b="1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개인정보수집 동의 </a:t>
                      </a:r>
                      <a:endParaRPr kumimoji="0" lang="en-US" altLang="ko-KR" sz="800" b="1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동의안한 경우 </a:t>
                      </a:r>
                      <a:r>
                        <a:rPr kumimoji="0" lang="en-US" altLang="ko-KR" sz="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alert </a:t>
                      </a:r>
                      <a:r>
                        <a:rPr kumimoji="0" lang="ko-KR" altLang="en-US" sz="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문구 노출</a:t>
                      </a:r>
                      <a:endParaRPr kumimoji="0" lang="en-US" altLang="ko-KR" sz="8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strike="sng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개인정보수집 및 이용에 동의해 주세요</a:t>
                      </a:r>
                      <a:r>
                        <a:rPr lang="en-US" altLang="ko-KR" sz="800" b="0" u="none" strike="sng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strike="sng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strike="sng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신청</a:t>
                      </a:r>
                      <a:endParaRPr kumimoji="0" lang="en-US" altLang="ko-KR" sz="800" b="1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응모완료 팝업 노출</a:t>
                      </a:r>
                      <a:endParaRPr kumimoji="0" lang="en-US" altLang="ko-KR" sz="8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8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안내메시지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딤처리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안내메시지에 등록된 문구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안내메시지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응모완료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응모마감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중복응모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응모불가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응모제한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낙첨안내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제목 6">
            <a:extLst>
              <a:ext uri="{FF2B5EF4-FFF2-40B4-BE49-F238E27FC236}">
                <a16:creationId xmlns:a16="http://schemas.microsoft.com/office/drawing/2014/main" id="{9D29517B-7C79-8BF1-1CD0-33DEF7B52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안내메시지</a:t>
            </a:r>
            <a:r>
              <a:rPr lang="ko-KR" altLang="en-US" dirty="0"/>
              <a:t> 팝업</a:t>
            </a:r>
          </a:p>
        </p:txBody>
      </p:sp>
      <p:sp>
        <p:nvSpPr>
          <p:cNvPr id="2" name="부제목 99">
            <a:extLst>
              <a:ext uri="{FF2B5EF4-FFF2-40B4-BE49-F238E27FC236}">
                <a16:creationId xmlns:a16="http://schemas.microsoft.com/office/drawing/2014/main" id="{42CCD946-5984-093F-F23A-611E7C3FB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IN_MO_EVE_04_05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9FA337-1FD0-EDD7-D3A5-E32970162ACB}"/>
              </a:ext>
            </a:extLst>
          </p:cNvPr>
          <p:cNvSpPr/>
          <p:nvPr/>
        </p:nvSpPr>
        <p:spPr>
          <a:xfrm>
            <a:off x="771346" y="661258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874720-C827-1E02-98B5-17A6A9C1D7FA}"/>
              </a:ext>
            </a:extLst>
          </p:cNvPr>
          <p:cNvSpPr/>
          <p:nvPr/>
        </p:nvSpPr>
        <p:spPr>
          <a:xfrm>
            <a:off x="1084418" y="2154411"/>
            <a:ext cx="2440954" cy="21898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5111C-3274-10CE-D120-C584F6F9209F}"/>
              </a:ext>
            </a:extLst>
          </p:cNvPr>
          <p:cNvSpPr txBox="1"/>
          <p:nvPr/>
        </p:nvSpPr>
        <p:spPr>
          <a:xfrm>
            <a:off x="1120514" y="2190323"/>
            <a:ext cx="235352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응모확인                                   </a:t>
            </a:r>
            <a:r>
              <a:rPr lang="en-US" altLang="ko-KR" sz="1100" dirty="0"/>
              <a:t>X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197374-9067-2905-2CEC-D89978B0D117}"/>
              </a:ext>
            </a:extLst>
          </p:cNvPr>
          <p:cNvSpPr/>
          <p:nvPr/>
        </p:nvSpPr>
        <p:spPr>
          <a:xfrm>
            <a:off x="1084418" y="4200272"/>
            <a:ext cx="2450446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A94D29B8-D1D9-C03F-DCF2-D5622281B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0608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75195" y="3051046"/>
            <a:ext cx="23116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    [</a:t>
            </a:r>
            <a:r>
              <a:rPr lang="ko-KR" altLang="en-US" sz="800" dirty="0"/>
              <a:t>필수</a:t>
            </a:r>
            <a:r>
              <a:rPr lang="en-US" altLang="ko-KR" sz="800" dirty="0"/>
              <a:t>] </a:t>
            </a:r>
            <a:r>
              <a:rPr lang="ko-KR" altLang="en-US" sz="800" dirty="0"/>
              <a:t>개인정보 수집 및 이용에 동의합니다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1.</a:t>
            </a:r>
            <a:r>
              <a:rPr lang="ko-KR" altLang="en-US" sz="800" dirty="0"/>
              <a:t>목적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이벤트응모로</a:t>
            </a:r>
            <a:r>
              <a:rPr lang="ko-KR" altLang="en-US" sz="800" dirty="0"/>
              <a:t> 인한 제품 및 경품</a:t>
            </a:r>
            <a:r>
              <a:rPr lang="en-US" altLang="ko-KR" sz="800" dirty="0"/>
              <a:t>(</a:t>
            </a:r>
            <a:r>
              <a:rPr lang="ko-KR" altLang="en-US" sz="800" dirty="0"/>
              <a:t>서비스</a:t>
            </a:r>
            <a:r>
              <a:rPr lang="en-US" altLang="ko-KR" sz="800" dirty="0"/>
              <a:t>, </a:t>
            </a:r>
            <a:r>
              <a:rPr lang="ko-KR" altLang="en-US" sz="800" dirty="0"/>
              <a:t>배송</a:t>
            </a:r>
            <a:r>
              <a:rPr lang="en-US" altLang="ko-KR" sz="800" dirty="0"/>
              <a:t>(</a:t>
            </a:r>
            <a:r>
              <a:rPr lang="ko-KR" altLang="en-US" sz="800" dirty="0"/>
              <a:t>전송</a:t>
            </a:r>
            <a:r>
              <a:rPr lang="en-US" altLang="ko-KR" sz="800" dirty="0"/>
              <a:t>),</a:t>
            </a:r>
            <a:r>
              <a:rPr lang="ko-KR" altLang="en-US" sz="800" dirty="0"/>
              <a:t>고객상담 등 정보통신 서비스 제공 계약 및 전자상거래</a:t>
            </a:r>
            <a:r>
              <a:rPr lang="en-US" altLang="ko-KR" sz="800" dirty="0"/>
              <a:t>(</a:t>
            </a:r>
            <a:r>
              <a:rPr lang="ko-KR" altLang="en-US" sz="800" dirty="0"/>
              <a:t>통신판매</a:t>
            </a:r>
            <a:r>
              <a:rPr lang="en-US" altLang="ko-KR" sz="800" dirty="0"/>
              <a:t>) </a:t>
            </a:r>
            <a:r>
              <a:rPr lang="ko-KR" altLang="en-US" sz="800" dirty="0" err="1"/>
              <a:t>계약외</a:t>
            </a:r>
            <a:r>
              <a:rPr lang="ko-KR" altLang="en-US" sz="800" dirty="0"/>
              <a:t> 이행을 위해 필요한 업무의 처리</a:t>
            </a:r>
            <a:endParaRPr lang="en-US" altLang="ko-KR" sz="800" dirty="0"/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항목 </a:t>
            </a:r>
            <a:r>
              <a:rPr lang="en-US" altLang="ko-KR" sz="800" dirty="0"/>
              <a:t>: ID, </a:t>
            </a:r>
            <a:r>
              <a:rPr lang="ko-KR" altLang="en-US" sz="800" dirty="0"/>
              <a:t>이름</a:t>
            </a:r>
            <a:r>
              <a:rPr lang="en-US" altLang="ko-KR" sz="800" dirty="0"/>
              <a:t>, </a:t>
            </a:r>
            <a:r>
              <a:rPr lang="ko-KR" altLang="en-US" sz="800" dirty="0"/>
              <a:t>휴대폰번호</a:t>
            </a:r>
            <a:r>
              <a:rPr lang="en-US" altLang="ko-KR" sz="800" dirty="0"/>
              <a:t>, </a:t>
            </a:r>
            <a:r>
              <a:rPr lang="ko-KR" altLang="en-US" sz="800" dirty="0"/>
              <a:t>배송지주소</a:t>
            </a:r>
            <a:r>
              <a:rPr lang="en-US" altLang="ko-KR" sz="800" dirty="0"/>
              <a:t>,</a:t>
            </a:r>
            <a:r>
              <a:rPr lang="ko-KR" altLang="en-US" sz="800" dirty="0" err="1"/>
              <a:t>이메일주소</a:t>
            </a:r>
            <a:endParaRPr lang="en-US" altLang="ko-KR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BD5B41-FEBF-A100-ED6D-00ED16C04CF4}"/>
              </a:ext>
            </a:extLst>
          </p:cNvPr>
          <p:cNvSpPr/>
          <p:nvPr/>
        </p:nvSpPr>
        <p:spPr>
          <a:xfrm>
            <a:off x="5183439" y="661258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EF3275-F1E2-A31C-3C0F-5EA0F1A89E17}"/>
              </a:ext>
            </a:extLst>
          </p:cNvPr>
          <p:cNvSpPr/>
          <p:nvPr/>
        </p:nvSpPr>
        <p:spPr>
          <a:xfrm>
            <a:off x="5483840" y="2355341"/>
            <a:ext cx="2440954" cy="16138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5D576-8B15-9C55-785C-63B644E1D55D}"/>
              </a:ext>
            </a:extLst>
          </p:cNvPr>
          <p:cNvSpPr txBox="1"/>
          <p:nvPr/>
        </p:nvSpPr>
        <p:spPr>
          <a:xfrm>
            <a:off x="5519936" y="2391252"/>
            <a:ext cx="236635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알림                                         </a:t>
            </a:r>
            <a:r>
              <a:rPr lang="en-US" altLang="ko-KR" sz="1100" dirty="0"/>
              <a:t>X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BAB56-A781-A374-B0FF-08D4A266AA63}"/>
              </a:ext>
            </a:extLst>
          </p:cNvPr>
          <p:cNvSpPr/>
          <p:nvPr/>
        </p:nvSpPr>
        <p:spPr>
          <a:xfrm>
            <a:off x="5483840" y="3634502"/>
            <a:ext cx="2450446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E8F30F5D-D73D-EAB6-6C5F-E864E392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854" y="22617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D3AF6DF0-56FE-955B-0DD5-503A777B0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444" y="29441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92600AD6-C171-1B36-3FDC-BD4FE70A8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553" y="35623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C95397-C34E-2933-EF20-9D4568F82422}"/>
              </a:ext>
            </a:extLst>
          </p:cNvPr>
          <p:cNvSpPr/>
          <p:nvPr/>
        </p:nvSpPr>
        <p:spPr>
          <a:xfrm>
            <a:off x="5744735" y="3017002"/>
            <a:ext cx="19738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/>
              <a:t>응모가 완료되었습니다</a:t>
            </a:r>
            <a:r>
              <a:rPr lang="en-US" altLang="ko-KR" sz="800" b="1" dirty="0"/>
              <a:t>.</a:t>
            </a:r>
            <a:endParaRPr lang="en-US" altLang="ko-KR" sz="800" dirty="0"/>
          </a:p>
        </p:txBody>
      </p:sp>
      <p:sp>
        <p:nvSpPr>
          <p:cNvPr id="14" name="Box">
            <a:extLst>
              <a:ext uri="{FF2B5EF4-FFF2-40B4-BE49-F238E27FC236}">
                <a16:creationId xmlns:a16="http://schemas.microsoft.com/office/drawing/2014/main" id="{81CCE007-67E5-162B-AC3E-A13C69452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7526" y="3106630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C768795-80D4-B06E-E546-3E13501FCEFF}"/>
              </a:ext>
            </a:extLst>
          </p:cNvPr>
          <p:cNvSpPr/>
          <p:nvPr/>
        </p:nvSpPr>
        <p:spPr>
          <a:xfrm>
            <a:off x="1228652" y="2503557"/>
            <a:ext cx="2188251" cy="419782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014F8E-4401-EF4E-16A8-A759420727A2}"/>
              </a:ext>
            </a:extLst>
          </p:cNvPr>
          <p:cNvSpPr txBox="1"/>
          <p:nvPr/>
        </p:nvSpPr>
        <p:spPr>
          <a:xfrm>
            <a:off x="1286433" y="2529124"/>
            <a:ext cx="189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/>
              <a:t>고객명  </a:t>
            </a:r>
            <a:r>
              <a:rPr lang="ko-KR" altLang="en-US" sz="900" b="1" dirty="0">
                <a:solidFill>
                  <a:srgbClr val="00BC70"/>
                </a:solidFill>
              </a:rPr>
              <a:t>홍길동</a:t>
            </a:r>
            <a:endParaRPr lang="en-US" altLang="ko-KR" sz="900" b="1" dirty="0">
              <a:solidFill>
                <a:srgbClr val="00BC70"/>
              </a:solidFill>
            </a:endParaRPr>
          </a:p>
          <a:p>
            <a:r>
              <a:rPr lang="ko-KR" altLang="en-US" sz="900" b="1" dirty="0"/>
              <a:t>등급     </a:t>
            </a:r>
            <a:r>
              <a:rPr lang="ko-KR" altLang="en-US" sz="900" b="1" dirty="0" err="1">
                <a:solidFill>
                  <a:srgbClr val="00BC70"/>
                </a:solidFill>
              </a:rPr>
              <a:t>그린티</a:t>
            </a:r>
            <a:endParaRPr lang="ko-KR" altLang="en-US" sz="1400" dirty="0">
              <a:solidFill>
                <a:srgbClr val="00BC70"/>
              </a:solidFill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F68B1678-A2DA-CB28-A9FD-8523569B2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20" y="24402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1F8C9774-3A4A-3DF0-AEBD-A741E35C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27" y="29790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E89B2421-767A-2BD6-49B0-CD78A3F48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20" y="41413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DDEE933-9A48-1317-DC8E-41EFFEB6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31186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6/7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응모확인 팝업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31" name="제목 61">
            <a:extLst>
              <a:ext uri="{FF2B5EF4-FFF2-40B4-BE49-F238E27FC236}">
                <a16:creationId xmlns:a16="http://schemas.microsoft.com/office/drawing/2014/main" id="{FCB1AC11-0850-50BE-161D-4C2508C608EB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47AA61-68C1-E2FE-AC9A-6EF337885195}"/>
              </a:ext>
            </a:extLst>
          </p:cNvPr>
          <p:cNvSpPr/>
          <p:nvPr/>
        </p:nvSpPr>
        <p:spPr>
          <a:xfrm>
            <a:off x="642299" y="599351"/>
            <a:ext cx="3272455" cy="5785907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6/19 </a:t>
            </a:r>
            <a:r>
              <a:rPr lang="ko-KR" altLang="en-US" sz="1000" b="1" dirty="0">
                <a:solidFill>
                  <a:schemeClr val="bg1"/>
                </a:solidFill>
              </a:rPr>
              <a:t>팝업 삭제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개인정보 수집 동의 영역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페이지로 이동 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8CC2F7A-AAFD-48AA-D378-5475486A6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91249"/>
              </p:ext>
            </p:extLst>
          </p:nvPr>
        </p:nvGraphicFramePr>
        <p:xfrm>
          <a:off x="10259211" y="18864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응모확인 팝업 삭제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00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589043" y="701568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6A5F39F-AF99-C7A0-344C-79975D21B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 err="1"/>
              <a:t>참여형</a:t>
            </a:r>
            <a:r>
              <a:rPr lang="en-US" altLang="ko-KR" dirty="0"/>
              <a:t>-</a:t>
            </a:r>
            <a:r>
              <a:rPr lang="ko-KR" altLang="en-US" dirty="0" err="1"/>
              <a:t>룰렛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4" y="709880"/>
            <a:ext cx="2916000" cy="69340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3140968"/>
            <a:ext cx="27766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두번째 이벤트상세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4064520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4739812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1461" y="5259031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1748" y="3140968"/>
            <a:ext cx="2916000" cy="275265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5961437"/>
            <a:ext cx="27766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sp>
        <p:nvSpPr>
          <p:cNvPr id="4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583748" y="6247280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1410" y="2324588"/>
            <a:ext cx="2776676" cy="751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룰렛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7624794" y="737553"/>
          <a:ext cx="2952000" cy="1452286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2286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4295800" y="721251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7624794" y="648657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3965" y="2759677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3965" y="3390762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55639" y="3901747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365078" y="2742457"/>
            <a:ext cx="2795060" cy="19014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78A2C5C-3F4B-6D83-0893-FA095964458F}"/>
              </a:ext>
            </a:extLst>
          </p:cNvPr>
          <p:cNvSpPr/>
          <p:nvPr/>
        </p:nvSpPr>
        <p:spPr>
          <a:xfrm>
            <a:off x="7641420" y="899312"/>
            <a:ext cx="2916000" cy="1290526"/>
          </a:xfrm>
          <a:prstGeom prst="rect">
            <a:avLst/>
          </a:prstGeo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sp>
        <p:nvSpPr>
          <p:cNvPr id="7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4295800" y="640371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4725144"/>
            <a:ext cx="2776676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4303085" y="6193543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F6B67B-7E57-A38F-FD0C-4122296D3B5A}"/>
              </a:ext>
            </a:extLst>
          </p:cNvPr>
          <p:cNvSpPr/>
          <p:nvPr/>
        </p:nvSpPr>
        <p:spPr>
          <a:xfrm>
            <a:off x="679723" y="1437914"/>
            <a:ext cx="27766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A0DC17-8F4A-F54D-4A58-8B2DBC19E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91837"/>
              </p:ext>
            </p:extLst>
          </p:nvPr>
        </p:nvGraphicFramePr>
        <p:xfrm>
          <a:off x="7641420" y="2440334"/>
          <a:ext cx="3540916" cy="1321302"/>
        </p:xfrm>
        <a:graphic>
          <a:graphicData uri="http://schemas.openxmlformats.org/drawingml/2006/table">
            <a:tbl>
              <a:tblPr/>
              <a:tblGrid>
                <a:gridCol w="191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참여형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룰렛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참여형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참여형 유형에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룰렛이벤트로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선택된 경우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혜택설정에 등록된 혜택개수 기준으로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자동생성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나머지 영역은 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2664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753E705-968A-50DA-CDE9-7CA7A6DBBC9F}"/>
              </a:ext>
            </a:extLst>
          </p:cNvPr>
          <p:cNvSpPr/>
          <p:nvPr/>
        </p:nvSpPr>
        <p:spPr>
          <a:xfrm>
            <a:off x="679723" y="1900546"/>
            <a:ext cx="2776676" cy="3846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첫번째 이벤트상세 노출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EAFAE86A-0FE4-6762-BB1A-818D476CD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36" y="226869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28B6EA-B4E1-7CB6-359B-1BFFA5524D9E}"/>
              </a:ext>
            </a:extLst>
          </p:cNvPr>
          <p:cNvSpPr/>
          <p:nvPr/>
        </p:nvSpPr>
        <p:spPr>
          <a:xfrm>
            <a:off x="4383462" y="1808991"/>
            <a:ext cx="2776676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892BF2-CBCE-3789-3329-7675DFF3253E}"/>
              </a:ext>
            </a:extLst>
          </p:cNvPr>
          <p:cNvSpPr/>
          <p:nvPr/>
        </p:nvSpPr>
        <p:spPr>
          <a:xfrm>
            <a:off x="4373965" y="764704"/>
            <a:ext cx="2776676" cy="598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2DD714-603F-3895-330E-2190BFE72FE8}"/>
              </a:ext>
            </a:extLst>
          </p:cNvPr>
          <p:cNvSpPr/>
          <p:nvPr/>
        </p:nvSpPr>
        <p:spPr>
          <a:xfrm>
            <a:off x="4373965" y="1403292"/>
            <a:ext cx="27766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5C69591-22E6-A7B8-F51A-EA9AD6FB2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40986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상단에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3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3872D5-5F00-8FC7-F561-EFEAE1003B8F}"/>
              </a:ext>
            </a:extLst>
          </p:cNvPr>
          <p:cNvSpPr/>
          <p:nvPr/>
        </p:nvSpPr>
        <p:spPr>
          <a:xfrm>
            <a:off x="889212" y="2112562"/>
            <a:ext cx="2776676" cy="2924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부제목 99">
            <a:extLst>
              <a:ext uri="{FF2B5EF4-FFF2-40B4-BE49-F238E27FC236}">
                <a16:creationId xmlns:a16="http://schemas.microsoft.com/office/drawing/2014/main" id="{34286B23-92A9-253C-7D4D-6BE83E1FF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IN_MO_EVE_04_02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9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66139" y="6247030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80C8D1-617D-7E1E-C5D7-31910CCC096E}"/>
              </a:ext>
            </a:extLst>
          </p:cNvPr>
          <p:cNvSpPr/>
          <p:nvPr/>
        </p:nvSpPr>
        <p:spPr>
          <a:xfrm>
            <a:off x="1042109" y="2296083"/>
            <a:ext cx="2520000" cy="25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CDD6CA2-0B9C-4D4A-7153-3C80B60FADD9}"/>
              </a:ext>
            </a:extLst>
          </p:cNvPr>
          <p:cNvCxnSpPr>
            <a:stCxn id="6" idx="0"/>
            <a:endCxn id="6" idx="4"/>
          </p:cNvCxnSpPr>
          <p:nvPr/>
        </p:nvCxnSpPr>
        <p:spPr>
          <a:xfrm>
            <a:off x="2302109" y="2296083"/>
            <a:ext cx="0" cy="252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E1262F5-C4EA-FF1E-2B61-8189209CF6F6}"/>
              </a:ext>
            </a:extLst>
          </p:cNvPr>
          <p:cNvCxnSpPr>
            <a:cxnSpLocks/>
          </p:cNvCxnSpPr>
          <p:nvPr/>
        </p:nvCxnSpPr>
        <p:spPr>
          <a:xfrm flipV="1">
            <a:off x="1292730" y="2869256"/>
            <a:ext cx="2088232" cy="1385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F2AD95-41CE-CFAE-E8E3-46A1D205FFD7}"/>
              </a:ext>
            </a:extLst>
          </p:cNvPr>
          <p:cNvCxnSpPr>
            <a:cxnSpLocks/>
          </p:cNvCxnSpPr>
          <p:nvPr/>
        </p:nvCxnSpPr>
        <p:spPr>
          <a:xfrm>
            <a:off x="1205698" y="2973882"/>
            <a:ext cx="2232000" cy="11876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02A35A57-3895-5BF3-EA52-8AAB3EC9C52E}"/>
              </a:ext>
            </a:extLst>
          </p:cNvPr>
          <p:cNvSpPr/>
          <p:nvPr/>
        </p:nvSpPr>
        <p:spPr>
          <a:xfrm>
            <a:off x="2021449" y="3268083"/>
            <a:ext cx="576000" cy="576000"/>
          </a:xfrm>
          <a:prstGeom prst="ellipse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START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C798E7-9F59-8257-3110-C7B3E56034BD}"/>
              </a:ext>
            </a:extLst>
          </p:cNvPr>
          <p:cNvSpPr txBox="1"/>
          <p:nvPr/>
        </p:nvSpPr>
        <p:spPr>
          <a:xfrm rot="19345854">
            <a:off x="1396426" y="255283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i="0" dirty="0">
                <a:solidFill>
                  <a:srgbClr val="1F1F1F"/>
                </a:solidFill>
                <a:effectLst/>
                <a:latin typeface="+mj-lt"/>
              </a:rPr>
              <a:t>비타</a:t>
            </a:r>
            <a:r>
              <a:rPr lang="en-US" altLang="ko-KR" sz="800" b="1" i="0" dirty="0">
                <a:solidFill>
                  <a:srgbClr val="1F1F1F"/>
                </a:solidFill>
                <a:effectLst/>
                <a:latin typeface="+mj-lt"/>
              </a:rPr>
              <a:t>C </a:t>
            </a:r>
            <a:r>
              <a:rPr lang="ko-KR" altLang="en-US" sz="800" b="1" i="0" dirty="0" err="1">
                <a:solidFill>
                  <a:srgbClr val="1F1F1F"/>
                </a:solidFill>
                <a:effectLst/>
                <a:latin typeface="+mj-lt"/>
              </a:rPr>
              <a:t>세럼</a:t>
            </a:r>
            <a:endParaRPr lang="en-US" altLang="ko-KR" sz="800" b="1" i="0" dirty="0">
              <a:solidFill>
                <a:srgbClr val="1F1F1F"/>
              </a:solidFill>
              <a:effectLst/>
              <a:latin typeface="+mj-lt"/>
            </a:endParaRPr>
          </a:p>
          <a:p>
            <a:pPr algn="ctr"/>
            <a:r>
              <a:rPr lang="ko-KR" altLang="en-US" sz="800" b="1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en-US" altLang="ko-KR" sz="800" b="1" i="0" dirty="0">
                <a:solidFill>
                  <a:srgbClr val="1F1F1F"/>
                </a:solidFill>
                <a:effectLst/>
                <a:latin typeface="+mj-lt"/>
              </a:rPr>
              <a:t>30mL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F5A4-B715-0BB2-23B4-72C1321EB56C}"/>
              </a:ext>
            </a:extLst>
          </p:cNvPr>
          <p:cNvSpPr txBox="1"/>
          <p:nvPr/>
        </p:nvSpPr>
        <p:spPr>
          <a:xfrm rot="1913037">
            <a:off x="2481269" y="250758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그린티씨드</a:t>
            </a:r>
            <a:endParaRPr lang="en-US" altLang="ko-KR" sz="800" b="1" dirty="0">
              <a:solidFill>
                <a:srgbClr val="1F1F1F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rgbClr val="1F1F1F"/>
                </a:solidFill>
                <a:latin typeface="+mj-lt"/>
              </a:rPr>
              <a:t>3</a:t>
            </a:r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종 세트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7B14B4-61F1-659E-B8C7-8F892E9B9C89}"/>
              </a:ext>
            </a:extLst>
          </p:cNvPr>
          <p:cNvSpPr txBox="1"/>
          <p:nvPr/>
        </p:nvSpPr>
        <p:spPr>
          <a:xfrm rot="5400000">
            <a:off x="2843882" y="3352153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에너지 마스크</a:t>
            </a:r>
            <a:endParaRPr lang="en-US" altLang="ko-KR" sz="800" b="1" dirty="0">
              <a:solidFill>
                <a:srgbClr val="1F1F1F"/>
              </a:solidFill>
              <a:latin typeface="+mj-lt"/>
            </a:endParaRPr>
          </a:p>
          <a:p>
            <a:pPr algn="ctr"/>
            <a:r>
              <a:rPr lang="en-US" altLang="ko-KR" sz="800" b="1" dirty="0">
                <a:solidFill>
                  <a:srgbClr val="1F1F1F"/>
                </a:solidFill>
                <a:latin typeface="+mj-lt"/>
              </a:rPr>
              <a:t>3</a:t>
            </a:r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매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DDF86-C621-7CB5-39E2-6213C6199326}"/>
              </a:ext>
            </a:extLst>
          </p:cNvPr>
          <p:cNvSpPr txBox="1"/>
          <p:nvPr/>
        </p:nvSpPr>
        <p:spPr>
          <a:xfrm rot="8734560">
            <a:off x="2449803" y="4208624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레티놀</a:t>
            </a:r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 </a:t>
            </a:r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시카</a:t>
            </a:r>
            <a:endParaRPr lang="en-US" altLang="ko-KR" sz="800" b="1" dirty="0">
              <a:solidFill>
                <a:srgbClr val="1F1F1F"/>
              </a:solidFill>
              <a:latin typeface="+mj-lt"/>
            </a:endParaRPr>
          </a:p>
          <a:p>
            <a:pPr algn="ctr"/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그림 </a:t>
            </a:r>
            <a:r>
              <a:rPr lang="en-US" altLang="ko-KR" sz="800" b="1" dirty="0">
                <a:solidFill>
                  <a:srgbClr val="1F1F1F"/>
                </a:solidFill>
                <a:latin typeface="+mj-lt"/>
              </a:rPr>
              <a:t>15ml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DF285F-4C7C-7D97-6D33-73A27B658AC0}"/>
              </a:ext>
            </a:extLst>
          </p:cNvPr>
          <p:cNvSpPr txBox="1"/>
          <p:nvPr/>
        </p:nvSpPr>
        <p:spPr>
          <a:xfrm rot="12191915">
            <a:off x="1525967" y="4243322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수분선크림</a:t>
            </a:r>
            <a:endParaRPr lang="en-US" altLang="ko-KR" sz="800" b="1" dirty="0">
              <a:solidFill>
                <a:srgbClr val="1F1F1F"/>
              </a:solidFill>
              <a:latin typeface="+mj-lt"/>
            </a:endParaRPr>
          </a:p>
          <a:p>
            <a:pPr algn="ctr"/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 </a:t>
            </a:r>
            <a:r>
              <a:rPr lang="en-US" altLang="ko-KR" sz="800" b="1" dirty="0">
                <a:solidFill>
                  <a:srgbClr val="1F1F1F"/>
                </a:solidFill>
                <a:latin typeface="+mj-lt"/>
              </a:rPr>
              <a:t>10ml 3</a:t>
            </a:r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개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A2DCE-AE85-B496-9888-014AB683243B}"/>
              </a:ext>
            </a:extLst>
          </p:cNvPr>
          <p:cNvSpPr txBox="1"/>
          <p:nvPr/>
        </p:nvSpPr>
        <p:spPr>
          <a:xfrm rot="16200000">
            <a:off x="828683" y="3479843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트래블</a:t>
            </a:r>
            <a:r>
              <a:rPr lang="ko-KR" altLang="en-US" sz="800" b="1" dirty="0">
                <a:solidFill>
                  <a:srgbClr val="1F1F1F"/>
                </a:solidFill>
                <a:latin typeface="+mj-lt"/>
              </a:rPr>
              <a:t> </a:t>
            </a:r>
            <a:r>
              <a:rPr lang="en-US" altLang="ko-KR" sz="800" b="1" dirty="0">
                <a:solidFill>
                  <a:srgbClr val="1F1F1F"/>
                </a:solidFill>
                <a:latin typeface="+mj-lt"/>
              </a:rPr>
              <a:t>3</a:t>
            </a:r>
            <a:r>
              <a:rPr lang="ko-KR" altLang="en-US" sz="800" b="1" dirty="0" err="1">
                <a:solidFill>
                  <a:srgbClr val="1F1F1F"/>
                </a:solidFill>
                <a:latin typeface="+mj-lt"/>
              </a:rPr>
              <a:t>종키트</a:t>
            </a:r>
            <a:endParaRPr lang="ko-KR" altLang="en-US" sz="800" b="1" dirty="0">
              <a:solidFill>
                <a:srgbClr val="1F1F1F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47879C-8F2A-2717-8B33-295C17E6B84E}"/>
              </a:ext>
            </a:extLst>
          </p:cNvPr>
          <p:cNvSpPr/>
          <p:nvPr/>
        </p:nvSpPr>
        <p:spPr>
          <a:xfrm>
            <a:off x="843209" y="1119529"/>
            <a:ext cx="1321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  <a:p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E531A8F-E626-7616-C8F1-9401F1C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15642"/>
              </p:ext>
            </p:extLst>
          </p:nvPr>
        </p:nvGraphicFramePr>
        <p:xfrm>
          <a:off x="9000565" y="51530"/>
          <a:ext cx="3168000" cy="4635820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참여형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 err="1"/>
                        <a:t>룰렛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룰렛영역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유형이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참여형인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경우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이벤트정보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참여형 유형에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룰렛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선택 시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혜택설정에 등록된 혜택개수 기준으로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자동생성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6-8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개로 분할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FO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노출문구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혜택설정에 등록된 이미지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없는 경우 유형별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기본이미지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경품 이미지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응모하기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버튼색상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버튼폰트컬러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적용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 참여횟수 초과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중복응모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참여조건에 해당하지 않는 경우 응모불가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이벤트기간내 참여자수 제한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응모마감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참여자수 제한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응모제한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정상응모인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룰렛판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돌리고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설정된 당첨확률에 따라 당첨안내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총당첨수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일당첨수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경우 해당 기준으로 당첨 제한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혜텍에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총당첨수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소진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낙첨처리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첫번째 이벤트상세 영역이 등록된 경우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상단에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35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두번째 이벤트상세 영역이 등록된 경우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하단에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343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9" name="제목 98">
            <a:extLst>
              <a:ext uri="{FF2B5EF4-FFF2-40B4-BE49-F238E27FC236}">
                <a16:creationId xmlns:a16="http://schemas.microsoft.com/office/drawing/2014/main" id="{32D0140E-FB95-52C8-0D81-D785C0747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참여형</a:t>
            </a:r>
            <a:r>
              <a:rPr lang="en-US" altLang="ko-KR" dirty="0"/>
              <a:t>-</a:t>
            </a:r>
            <a:r>
              <a:rPr lang="ko-KR" altLang="en-US" dirty="0" err="1"/>
              <a:t>룰렛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8C86FA37-16AE-888C-1D03-126CE94B6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97" y="24557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42F13B44-4F36-805F-7103-A12096510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698" y="32566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17E52-5749-599B-B9C9-2B7D59FD3EF2}"/>
              </a:ext>
            </a:extLst>
          </p:cNvPr>
          <p:cNvSpPr/>
          <p:nvPr/>
        </p:nvSpPr>
        <p:spPr>
          <a:xfrm>
            <a:off x="911225" y="1592835"/>
            <a:ext cx="2776676" cy="46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8A293A7C-26F3-5E8F-F764-81E8D60B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709" y="24673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5" name="Oval 611">
            <a:extLst>
              <a:ext uri="{FF2B5EF4-FFF2-40B4-BE49-F238E27FC236}">
                <a16:creationId xmlns:a16="http://schemas.microsoft.com/office/drawing/2014/main" id="{D4084BB5-EB2A-F5CE-52F1-956DF4080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03" y="15210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A0F8D6-C56E-E79E-E747-FABD24B24414}"/>
              </a:ext>
            </a:extLst>
          </p:cNvPr>
          <p:cNvSpPr/>
          <p:nvPr/>
        </p:nvSpPr>
        <p:spPr>
          <a:xfrm>
            <a:off x="914328" y="5284082"/>
            <a:ext cx="2776676" cy="881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두번째 이벤트상세가 있는 경우 노출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하단 영역은 </a:t>
            </a:r>
            <a:r>
              <a:rPr lang="ko-KR" altLang="en-US" sz="800" dirty="0" err="1">
                <a:solidFill>
                  <a:schemeClr val="tx1"/>
                </a:solidFill>
              </a:rPr>
              <a:t>룰렛형</a:t>
            </a:r>
            <a:r>
              <a:rPr lang="ko-KR" altLang="en-US" sz="800" dirty="0">
                <a:solidFill>
                  <a:schemeClr val="tx1"/>
                </a:solidFill>
              </a:rPr>
              <a:t> 레이아웃 참고</a:t>
            </a:r>
          </a:p>
        </p:txBody>
      </p:sp>
      <p:sp>
        <p:nvSpPr>
          <p:cNvPr id="14" name="자유형 68">
            <a:extLst>
              <a:ext uri="{FF2B5EF4-FFF2-40B4-BE49-F238E27FC236}">
                <a16:creationId xmlns:a16="http://schemas.microsoft.com/office/drawing/2014/main" id="{988DAC9C-4706-4093-10BF-F2BE1FBDE55D}"/>
              </a:ext>
            </a:extLst>
          </p:cNvPr>
          <p:cNvSpPr/>
          <p:nvPr/>
        </p:nvSpPr>
        <p:spPr>
          <a:xfrm>
            <a:off x="809281" y="5183149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405F4960-0947-B610-F8AF-9FDAC513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44" y="52777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411AEB6-AB79-28D7-9079-1E4D3260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13864"/>
              </p:ext>
            </p:extLst>
          </p:nvPr>
        </p:nvGraphicFramePr>
        <p:xfrm>
          <a:off x="10259212" y="-14132"/>
          <a:ext cx="1957415" cy="60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룰렛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상단에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경품 이미지 영역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231409D-B2AF-09D6-1A27-C67B20B8E19C}"/>
              </a:ext>
            </a:extLst>
          </p:cNvPr>
          <p:cNvGrpSpPr/>
          <p:nvPr/>
        </p:nvGrpSpPr>
        <p:grpSpPr>
          <a:xfrm rot="2134042">
            <a:off x="2432113" y="2855211"/>
            <a:ext cx="336956" cy="296062"/>
            <a:chOff x="6298892" y="1735408"/>
            <a:chExt cx="896470" cy="10184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528CDE-A1AE-537B-93EC-96608F5B3459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D6DF1EC-8501-5039-691F-0D7B623E6531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83145D4-AA3B-D275-9155-E740D99CD883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0E93D68-C05B-8BDF-ADAB-774762FDADDB}"/>
              </a:ext>
            </a:extLst>
          </p:cNvPr>
          <p:cNvGrpSpPr/>
          <p:nvPr/>
        </p:nvGrpSpPr>
        <p:grpSpPr>
          <a:xfrm rot="5400000">
            <a:off x="2739152" y="3392172"/>
            <a:ext cx="336956" cy="296062"/>
            <a:chOff x="6298892" y="1735408"/>
            <a:chExt cx="896470" cy="101847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FBB786-8753-B1EA-1C79-CBF6A0578E9B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D23D185-FB81-47B7-DCE6-512C06413386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075D737-8F03-1F86-BD57-63FDF8AC3277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61DE861-1F5A-F844-7B0D-B2F629F9F182}"/>
              </a:ext>
            </a:extLst>
          </p:cNvPr>
          <p:cNvGrpSpPr/>
          <p:nvPr/>
        </p:nvGrpSpPr>
        <p:grpSpPr>
          <a:xfrm rot="8630908">
            <a:off x="2463795" y="3926146"/>
            <a:ext cx="336956" cy="296062"/>
            <a:chOff x="6298892" y="1735408"/>
            <a:chExt cx="896470" cy="10184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CAAB2B-F2D6-99B5-37E5-F6B24EBDA8FF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EE779-B393-38E6-CF0A-450CC57B9D20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B0FBC53-633F-C11B-AC6A-82902C207FEF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9ACDE5-C87D-CB68-4171-BAEF8CD1C583}"/>
              </a:ext>
            </a:extLst>
          </p:cNvPr>
          <p:cNvGrpSpPr/>
          <p:nvPr/>
        </p:nvGrpSpPr>
        <p:grpSpPr>
          <a:xfrm rot="12151988">
            <a:off x="1872552" y="3933138"/>
            <a:ext cx="336956" cy="296062"/>
            <a:chOff x="6298892" y="1735408"/>
            <a:chExt cx="896470" cy="101847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87D7582-C6FD-4A8D-ED03-4484B84DA27D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B94F3AC-DF62-1C6B-28C4-2B823FB6C19C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5D9C5A0-7E44-ED54-5F57-4EF9F888BF26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876CC3A-45C4-C561-F6F8-32510497C316}"/>
              </a:ext>
            </a:extLst>
          </p:cNvPr>
          <p:cNvGrpSpPr/>
          <p:nvPr/>
        </p:nvGrpSpPr>
        <p:grpSpPr>
          <a:xfrm rot="5400000">
            <a:off x="1510933" y="3405304"/>
            <a:ext cx="336956" cy="296062"/>
            <a:chOff x="6298892" y="1735408"/>
            <a:chExt cx="896470" cy="101847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E4D681D-2598-424B-9366-F7D98C329727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93591B2-2128-9512-0F0D-67F8D5964EEC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E062052-C85D-677E-F721-58F356C1F201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3C119A-7086-CA31-471A-7D38F75C51A0}"/>
              </a:ext>
            </a:extLst>
          </p:cNvPr>
          <p:cNvGrpSpPr/>
          <p:nvPr/>
        </p:nvGrpSpPr>
        <p:grpSpPr>
          <a:xfrm rot="8630908">
            <a:off x="1844523" y="2876774"/>
            <a:ext cx="336956" cy="296062"/>
            <a:chOff x="6298892" y="1735408"/>
            <a:chExt cx="896470" cy="101847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4CA6496-745B-39E9-E776-C9C4ADEFA643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AF5BC87-D47C-C8B7-7930-4DF7A91F9439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EDE35F1-30AA-9C7D-D46C-9FD00C938D06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제목 1">
            <a:extLst>
              <a:ext uri="{FF2B5EF4-FFF2-40B4-BE49-F238E27FC236}">
                <a16:creationId xmlns:a16="http://schemas.microsoft.com/office/drawing/2014/main" id="{C6DE478C-D1E7-D8A4-425D-00AE03956644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865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261F4E8-2647-8522-EC59-7074CE49A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당첨안내</a:t>
            </a:r>
            <a:r>
              <a:rPr lang="ko-KR" altLang="en-US" dirty="0"/>
              <a:t>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77978-96C0-A0C0-1D60-41D5B3912FC1}"/>
              </a:ext>
            </a:extLst>
          </p:cNvPr>
          <p:cNvSpPr/>
          <p:nvPr/>
        </p:nvSpPr>
        <p:spPr>
          <a:xfrm>
            <a:off x="647272" y="1484784"/>
            <a:ext cx="2440954" cy="38665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29CB3-5EE5-D7D3-0EFE-95820E1FFB7D}"/>
              </a:ext>
            </a:extLst>
          </p:cNvPr>
          <p:cNvSpPr txBox="1"/>
          <p:nvPr/>
        </p:nvSpPr>
        <p:spPr>
          <a:xfrm>
            <a:off x="695400" y="1520696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당첨안내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F30D58-79DC-8441-3E2D-1687A2EEF954}"/>
              </a:ext>
            </a:extLst>
          </p:cNvPr>
          <p:cNvSpPr/>
          <p:nvPr/>
        </p:nvSpPr>
        <p:spPr>
          <a:xfrm>
            <a:off x="657668" y="5016682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6ED17A-440A-C21A-9A93-6667C14F13F8}"/>
              </a:ext>
            </a:extLst>
          </p:cNvPr>
          <p:cNvSpPr/>
          <p:nvPr/>
        </p:nvSpPr>
        <p:spPr>
          <a:xfrm>
            <a:off x="829348" y="4099484"/>
            <a:ext cx="1935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사용기한 </a:t>
            </a:r>
            <a:r>
              <a:rPr lang="en-US" altLang="ko-KR" sz="800" dirty="0"/>
              <a:t>: </a:t>
            </a:r>
            <a:r>
              <a:rPr lang="ko-KR" altLang="en-US" sz="800" dirty="0"/>
              <a:t>적립일로부터 </a:t>
            </a:r>
            <a:r>
              <a:rPr lang="en-US" altLang="ko-KR" sz="800" dirty="0"/>
              <a:t>90</a:t>
            </a:r>
            <a:r>
              <a:rPr lang="ko-KR" altLang="en-US" sz="800" dirty="0"/>
              <a:t>일 이내</a:t>
            </a:r>
            <a:endParaRPr lang="en-US" altLang="ko-KR" sz="800" dirty="0"/>
          </a:p>
          <a:p>
            <a:pPr>
              <a:defRPr/>
            </a:pPr>
            <a:r>
              <a:rPr lang="en-US" altLang="ko-KR" sz="800" dirty="0"/>
              <a:t>(</a:t>
            </a:r>
            <a:r>
              <a:rPr lang="ko-KR" altLang="en-US" sz="800" dirty="0"/>
              <a:t>사용기한만료에 대한 별도 알림 없음</a:t>
            </a:r>
            <a:r>
              <a:rPr lang="en-US" altLang="ko-KR" sz="800" dirty="0"/>
              <a:t>)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26AD15F-7AED-4756-632A-F3884C51A537}"/>
              </a:ext>
            </a:extLst>
          </p:cNvPr>
          <p:cNvSpPr/>
          <p:nvPr/>
        </p:nvSpPr>
        <p:spPr>
          <a:xfrm>
            <a:off x="785435" y="2058395"/>
            <a:ext cx="2188251" cy="1808101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FFB0E-6FFC-1C9D-4154-15BDC4ADE219}"/>
              </a:ext>
            </a:extLst>
          </p:cNvPr>
          <p:cNvSpPr/>
          <p:nvPr/>
        </p:nvSpPr>
        <p:spPr>
          <a:xfrm>
            <a:off x="3280698" y="1492885"/>
            <a:ext cx="2440954" cy="38665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9CBFD-AD02-580E-52C3-65C8F629E995}"/>
              </a:ext>
            </a:extLst>
          </p:cNvPr>
          <p:cNvSpPr txBox="1"/>
          <p:nvPr/>
        </p:nvSpPr>
        <p:spPr>
          <a:xfrm>
            <a:off x="3328826" y="1528797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당첨안내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91492-C2E8-CCE9-96AF-E21FB4B64ACB}"/>
              </a:ext>
            </a:extLst>
          </p:cNvPr>
          <p:cNvSpPr/>
          <p:nvPr/>
        </p:nvSpPr>
        <p:spPr>
          <a:xfrm>
            <a:off x="4494568" y="5024783"/>
            <a:ext cx="1237480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쿠폰확인</a:t>
            </a:r>
            <a:endParaRPr lang="ko-KR" altLang="en-US" sz="1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8A6E29-E5A4-2DB5-7D2B-464CC3DFE05A}"/>
              </a:ext>
            </a:extLst>
          </p:cNvPr>
          <p:cNvSpPr/>
          <p:nvPr/>
        </p:nvSpPr>
        <p:spPr>
          <a:xfrm>
            <a:off x="3421414" y="3957326"/>
            <a:ext cx="211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en-US" altLang="ko-KR" sz="800" b="1" dirty="0"/>
              <a:t>#</a:t>
            </a:r>
            <a:r>
              <a:rPr lang="ko-KR" altLang="en-US" sz="800" b="1" dirty="0"/>
              <a:t>사용기간 노출</a:t>
            </a:r>
            <a:endParaRPr lang="en-US" altLang="ko-KR" sz="800" b="1" dirty="0"/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en-US" altLang="ko-KR" sz="800" b="1" dirty="0"/>
              <a:t>#</a:t>
            </a:r>
            <a:r>
              <a:rPr lang="ko-KR" altLang="en-US" sz="800" b="1" dirty="0"/>
              <a:t>최소결제금액 노출</a:t>
            </a:r>
            <a:endParaRPr lang="en-US" altLang="ko-KR" sz="800" b="1" dirty="0"/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일반쿠폰은 프로모션 진행 중인 제품에는 사용할 수 없습니다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 err="1"/>
              <a:t>할인제외제품에는</a:t>
            </a:r>
            <a:r>
              <a:rPr lang="ko-KR" altLang="en-US" sz="800" dirty="0"/>
              <a:t> 사용할 수 없습니다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 err="1"/>
              <a:t>추가쿠폰적용</a:t>
            </a:r>
            <a:r>
              <a:rPr lang="ko-KR" altLang="en-US" sz="800" dirty="0"/>
              <a:t> 제외 프로모션에는 사용할 수 없습니다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endParaRPr lang="en-US" altLang="ko-KR" sz="8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1349E2A-407C-7539-8AB2-D19242845974}"/>
              </a:ext>
            </a:extLst>
          </p:cNvPr>
          <p:cNvSpPr/>
          <p:nvPr/>
        </p:nvSpPr>
        <p:spPr>
          <a:xfrm>
            <a:off x="3418861" y="2066496"/>
            <a:ext cx="2188251" cy="1800000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C420686-69E2-5E33-6D6A-7120667D8D9A}"/>
              </a:ext>
            </a:extLst>
          </p:cNvPr>
          <p:cNvGrpSpPr/>
          <p:nvPr/>
        </p:nvGrpSpPr>
        <p:grpSpPr>
          <a:xfrm>
            <a:off x="3698859" y="2829798"/>
            <a:ext cx="1661015" cy="765025"/>
            <a:chOff x="6298892" y="1735408"/>
            <a:chExt cx="896470" cy="101847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5F8402C-4E38-9980-08B3-94FF31A60B87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F8627E-C4BC-9D7A-F99A-9BB69A34FE21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4FB33AF-C8B7-E84E-0696-4A5D803982BC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787BC7-905A-23FE-A3CC-3595ECC0B3FC}"/>
              </a:ext>
            </a:extLst>
          </p:cNvPr>
          <p:cNvSpPr/>
          <p:nvPr/>
        </p:nvSpPr>
        <p:spPr>
          <a:xfrm>
            <a:off x="5897776" y="1492885"/>
            <a:ext cx="2440954" cy="38665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0AF064-921F-88BD-D209-624AAB88DDD6}"/>
              </a:ext>
            </a:extLst>
          </p:cNvPr>
          <p:cNvSpPr txBox="1"/>
          <p:nvPr/>
        </p:nvSpPr>
        <p:spPr>
          <a:xfrm>
            <a:off x="5945904" y="1528797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당첨안내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73EAB7-9A63-0545-61BA-55783CE35D53}"/>
              </a:ext>
            </a:extLst>
          </p:cNvPr>
          <p:cNvSpPr/>
          <p:nvPr/>
        </p:nvSpPr>
        <p:spPr>
          <a:xfrm>
            <a:off x="5908172" y="5024783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B5074B-B210-56FF-7785-6CE7172D1E1A}"/>
              </a:ext>
            </a:extLst>
          </p:cNvPr>
          <p:cNvSpPr/>
          <p:nvPr/>
        </p:nvSpPr>
        <p:spPr>
          <a:xfrm>
            <a:off x="5977681" y="4085852"/>
            <a:ext cx="22047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회원정보에 등록된 연락처로 별도 연락 후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추후 배송해드립니다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경품은 추후 수급상황에 따라 변경될 수 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있습니다</a:t>
            </a:r>
            <a:r>
              <a:rPr lang="en-US" altLang="ko-KR" sz="800" dirty="0"/>
              <a:t>. 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28F231D-EEBF-7C59-313F-7763FDC67792}"/>
              </a:ext>
            </a:extLst>
          </p:cNvPr>
          <p:cNvSpPr/>
          <p:nvPr/>
        </p:nvSpPr>
        <p:spPr>
          <a:xfrm>
            <a:off x="6035939" y="2066496"/>
            <a:ext cx="2188251" cy="1800000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endParaRPr lang="en-US" altLang="ko-KR" sz="1100" b="1" dirty="0">
              <a:solidFill>
                <a:srgbClr val="C00000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1D6DB9-D59F-70DD-8F68-4AA192FE8781}"/>
              </a:ext>
            </a:extLst>
          </p:cNvPr>
          <p:cNvGrpSpPr/>
          <p:nvPr/>
        </p:nvGrpSpPr>
        <p:grpSpPr>
          <a:xfrm>
            <a:off x="6291873" y="2853862"/>
            <a:ext cx="1661015" cy="765025"/>
            <a:chOff x="6298892" y="1735408"/>
            <a:chExt cx="896470" cy="101847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179341A-FA4C-5799-ABA6-1144963F7746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41FC627-41ED-D641-8424-893FD9E6F874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04C925B-D5E4-E486-707C-795E09B47F3E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B8B9F9-AD0E-0DC2-00B4-184B8F690D92}"/>
              </a:ext>
            </a:extLst>
          </p:cNvPr>
          <p:cNvSpPr/>
          <p:nvPr/>
        </p:nvSpPr>
        <p:spPr>
          <a:xfrm>
            <a:off x="3299651" y="5031634"/>
            <a:ext cx="1237480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닫기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04BF00A-56B9-3CE0-B949-393E07C9A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08836"/>
              </p:ext>
            </p:extLst>
          </p:nvPr>
        </p:nvGraphicFramePr>
        <p:xfrm>
          <a:off x="9000565" y="51530"/>
          <a:ext cx="3168000" cy="441947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참여형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 err="1"/>
                        <a:t>룰렛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당첨안내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딤처리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헤택설정에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등록된 정보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안내메시지에 등록된 문구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당첨안내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혜택유형이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인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P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있는 경우 이미지노출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없는 경우 기본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용 이미지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사용기한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만료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~~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버튼 탭 시 팝업 닫히고 화면 복귀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 당첨안내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혜택유형이 쿠폰 인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…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있는 경우 이미지노출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없는 경우 기본 쿠폰 용 이미지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쿠폰안내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#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#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최소결제금액 노출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천단위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하단 문구는 하드코딩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닫기 버튼 탭 시 팝업 닫히고 화면 복귀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쿠폰확인 버튼 탭 시 마이페이지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쿠폰존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보유쿠폰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직접입력 경품 당첨안내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혜택유형이 직접입력 인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혜택명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…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있는 경우 이미지노출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이미지가 없는 경우 기본 경품 용 이미지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하단 안내문구 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버튼 탭 시 팝업 닫히고 화면 복귀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val 611">
            <a:extLst>
              <a:ext uri="{FF2B5EF4-FFF2-40B4-BE49-F238E27FC236}">
                <a16:creationId xmlns:a16="http://schemas.microsoft.com/office/drawing/2014/main" id="{A0120077-3F10-B78E-B6FB-76ABC0B83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0512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8BB6CEC0-F40F-E3FD-0362-E700ADAE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2" y="1981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40B13BBB-547E-E508-CB01-500221D9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543" y="20863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2E6745-82BB-05FE-57D6-54F0F7FDE4C7}"/>
              </a:ext>
            </a:extLst>
          </p:cNvPr>
          <p:cNvGrpSpPr/>
          <p:nvPr/>
        </p:nvGrpSpPr>
        <p:grpSpPr>
          <a:xfrm>
            <a:off x="1037241" y="2853862"/>
            <a:ext cx="1661015" cy="765025"/>
            <a:chOff x="6298892" y="1735408"/>
            <a:chExt cx="896470" cy="10184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62BB33-5E37-FF14-C8CE-2D11A139A470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B59095D-E466-D999-D0BD-0115474552F3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019F4E2-3368-AAEC-7D05-F408E6ABDF67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6CEBC05-89BB-498B-FE16-CA1FD027D278}"/>
              </a:ext>
            </a:extLst>
          </p:cNvPr>
          <p:cNvSpPr txBox="1"/>
          <p:nvPr/>
        </p:nvSpPr>
        <p:spPr>
          <a:xfrm>
            <a:off x="911424" y="2187206"/>
            <a:ext cx="1892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축하합니다</a:t>
            </a:r>
            <a:r>
              <a:rPr lang="en-US" altLang="ko-KR" sz="105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dirty="0" err="1">
                <a:solidFill>
                  <a:srgbClr val="00BC70"/>
                </a:solidFill>
              </a:rPr>
              <a:t>뷰티포인트</a:t>
            </a:r>
            <a:r>
              <a:rPr lang="ko-KR" altLang="en-US" sz="1200" b="1" dirty="0">
                <a:solidFill>
                  <a:srgbClr val="00BC70"/>
                </a:solidFill>
              </a:rPr>
              <a:t> </a:t>
            </a:r>
            <a:r>
              <a:rPr lang="en-US" altLang="ko-KR" sz="1200" b="1" dirty="0">
                <a:solidFill>
                  <a:srgbClr val="00BC70"/>
                </a:solidFill>
              </a:rPr>
              <a:t>1,000P</a:t>
            </a:r>
          </a:p>
          <a:p>
            <a:pPr algn="ctr"/>
            <a:r>
              <a:rPr lang="ko-KR" altLang="en-US" sz="900" b="1" dirty="0" err="1"/>
              <a:t>에</a:t>
            </a:r>
            <a:r>
              <a:rPr lang="ko-KR" altLang="en-US" sz="900" b="1" dirty="0"/>
              <a:t> 당첨되셨습니다</a:t>
            </a:r>
            <a:endParaRPr lang="en-US" altLang="ko-KR" sz="900" b="1" dirty="0"/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0813D7-AD27-D07C-B3F2-5D199BC82CDB}"/>
              </a:ext>
            </a:extLst>
          </p:cNvPr>
          <p:cNvSpPr txBox="1"/>
          <p:nvPr/>
        </p:nvSpPr>
        <p:spPr>
          <a:xfrm>
            <a:off x="3580380" y="2187206"/>
            <a:ext cx="1892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축하합니다</a:t>
            </a:r>
            <a:r>
              <a:rPr lang="en-US" altLang="ko-KR" sz="105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b="1" dirty="0">
                <a:solidFill>
                  <a:srgbClr val="00BC70"/>
                </a:solidFill>
              </a:rPr>
              <a:t>2,000</a:t>
            </a:r>
            <a:r>
              <a:rPr lang="ko-KR" altLang="en-US" sz="1200" b="1" dirty="0">
                <a:solidFill>
                  <a:srgbClr val="00BC70"/>
                </a:solidFill>
              </a:rPr>
              <a:t>원 할인쿠폰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/>
              <a:t>에</a:t>
            </a:r>
            <a:r>
              <a:rPr lang="ko-KR" altLang="en-US" sz="900" b="1" dirty="0"/>
              <a:t> 당첨되셨습니다</a:t>
            </a:r>
            <a:endParaRPr lang="en-US" altLang="ko-KR" sz="900" b="1" dirty="0"/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202C01-628E-7A9C-8073-0B9196262A75}"/>
              </a:ext>
            </a:extLst>
          </p:cNvPr>
          <p:cNvSpPr txBox="1"/>
          <p:nvPr/>
        </p:nvSpPr>
        <p:spPr>
          <a:xfrm>
            <a:off x="6171802" y="2187206"/>
            <a:ext cx="1892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축하합니다</a:t>
            </a:r>
            <a:r>
              <a:rPr lang="en-US" altLang="ko-KR" sz="105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dirty="0">
                <a:solidFill>
                  <a:srgbClr val="00BC70"/>
                </a:solidFill>
              </a:rPr>
              <a:t>아이폰</a:t>
            </a:r>
            <a:r>
              <a:rPr lang="en-US" altLang="ko-KR" sz="1200" b="1" dirty="0">
                <a:solidFill>
                  <a:srgbClr val="00BC70"/>
                </a:solidFill>
              </a:rPr>
              <a:t>15 </a:t>
            </a:r>
            <a:r>
              <a:rPr lang="ko-KR" altLang="en-US" sz="1200" b="1" dirty="0" err="1">
                <a:solidFill>
                  <a:srgbClr val="00BC70"/>
                </a:solidFill>
              </a:rPr>
              <a:t>프로맥스</a:t>
            </a:r>
            <a:endParaRPr lang="en-US" altLang="ko-KR" sz="12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b="1" dirty="0" err="1"/>
              <a:t>에</a:t>
            </a:r>
            <a:r>
              <a:rPr lang="ko-KR" altLang="en-US" sz="900" b="1" dirty="0"/>
              <a:t> 당첨되셨습니다</a:t>
            </a:r>
            <a:endParaRPr lang="en-US" altLang="ko-KR" sz="900" b="1" dirty="0"/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20" name="부제목 99">
            <a:extLst>
              <a:ext uri="{FF2B5EF4-FFF2-40B4-BE49-F238E27FC236}">
                <a16:creationId xmlns:a16="http://schemas.microsoft.com/office/drawing/2014/main" id="{36298307-8817-DC2D-8CAE-204D4EC2D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IN_MO_EVE_04_03</a:t>
            </a:r>
            <a:endParaRPr lang="ko-KR" altLang="en-US" dirty="0"/>
          </a:p>
        </p:txBody>
      </p:sp>
      <p:sp>
        <p:nvSpPr>
          <p:cNvPr id="21" name="제목 61">
            <a:extLst>
              <a:ext uri="{FF2B5EF4-FFF2-40B4-BE49-F238E27FC236}">
                <a16:creationId xmlns:a16="http://schemas.microsoft.com/office/drawing/2014/main" id="{38013C39-9094-1B25-7B5C-646420EFD5A9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103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D75928E-C183-2CA8-2EA1-CCFFC07E2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93284"/>
              </p:ext>
            </p:extLst>
          </p:nvPr>
        </p:nvGraphicFramePr>
        <p:xfrm>
          <a:off x="9000565" y="51530"/>
          <a:ext cx="3168000" cy="161531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참여형</a:t>
                      </a:r>
                      <a:r>
                        <a:rPr lang="en-US" altLang="ko-KR" sz="800" b="1" dirty="0"/>
                        <a:t>-</a:t>
                      </a:r>
                      <a:r>
                        <a:rPr lang="ko-KR" altLang="en-US" sz="800" b="1" dirty="0" err="1"/>
                        <a:t>룰렛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안내메시지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딤처리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등록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안내메시지에 등록된 문구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안내메시지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응모완료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응모마감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중복응모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응모불가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응모제한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낙첨안내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제목 6">
            <a:extLst>
              <a:ext uri="{FF2B5EF4-FFF2-40B4-BE49-F238E27FC236}">
                <a16:creationId xmlns:a16="http://schemas.microsoft.com/office/drawing/2014/main" id="{9D29517B-7C79-8BF1-1CD0-33DEF7B52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안내메시지</a:t>
            </a:r>
            <a:r>
              <a:rPr lang="ko-KR" altLang="en-US" dirty="0"/>
              <a:t> 팝업</a:t>
            </a:r>
          </a:p>
        </p:txBody>
      </p:sp>
      <p:sp>
        <p:nvSpPr>
          <p:cNvPr id="2" name="부제목 99">
            <a:extLst>
              <a:ext uri="{FF2B5EF4-FFF2-40B4-BE49-F238E27FC236}">
                <a16:creationId xmlns:a16="http://schemas.microsoft.com/office/drawing/2014/main" id="{42CCD946-5984-093F-F23A-611E7C3FB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IN_MO_EVE_04_04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9FA337-1FD0-EDD7-D3A5-E32970162ACB}"/>
              </a:ext>
            </a:extLst>
          </p:cNvPr>
          <p:cNvSpPr/>
          <p:nvPr/>
        </p:nvSpPr>
        <p:spPr>
          <a:xfrm>
            <a:off x="771346" y="661258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EF3275-F1E2-A31C-3C0F-5EA0F1A89E17}"/>
              </a:ext>
            </a:extLst>
          </p:cNvPr>
          <p:cNvSpPr/>
          <p:nvPr/>
        </p:nvSpPr>
        <p:spPr>
          <a:xfrm>
            <a:off x="1051193" y="2576630"/>
            <a:ext cx="2440954" cy="16138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5D576-8B15-9C55-785C-63B644E1D55D}"/>
              </a:ext>
            </a:extLst>
          </p:cNvPr>
          <p:cNvSpPr txBox="1"/>
          <p:nvPr/>
        </p:nvSpPr>
        <p:spPr>
          <a:xfrm>
            <a:off x="1087289" y="2612541"/>
            <a:ext cx="236635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알림                                         </a:t>
            </a:r>
            <a:r>
              <a:rPr lang="en-US" altLang="ko-KR" sz="1100" dirty="0"/>
              <a:t>X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BAB56-A781-A374-B0FF-08D4A266AA63}"/>
              </a:ext>
            </a:extLst>
          </p:cNvPr>
          <p:cNvSpPr/>
          <p:nvPr/>
        </p:nvSpPr>
        <p:spPr>
          <a:xfrm>
            <a:off x="1051193" y="3855791"/>
            <a:ext cx="2450446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E8F30F5D-D73D-EAB6-6C5F-E864E392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07" y="24830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D3AF6DF0-56FE-955B-0DD5-503A777B0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97" y="31654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92600AD6-C171-1B36-3FDC-BD4FE70A8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06" y="37836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C95397-C34E-2933-EF20-9D4568F82422}"/>
              </a:ext>
            </a:extLst>
          </p:cNvPr>
          <p:cNvSpPr/>
          <p:nvPr/>
        </p:nvSpPr>
        <p:spPr>
          <a:xfrm>
            <a:off x="1312088" y="3238291"/>
            <a:ext cx="19738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이벤트 참여대상이 아닙니다</a:t>
            </a:r>
            <a:r>
              <a:rPr lang="en-US" altLang="ko-KR" sz="800" b="1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3" name="제목 61">
            <a:extLst>
              <a:ext uri="{FF2B5EF4-FFF2-40B4-BE49-F238E27FC236}">
                <a16:creationId xmlns:a16="http://schemas.microsoft.com/office/drawing/2014/main" id="{0D4E8B46-01C9-1D3A-8E21-38C2FD0D2727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67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AE4-D59C-92D1-4984-7C06D0E3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315CDA-FEE6-71C3-7D23-933A0E2E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4CE5CC-27EC-1E0C-1634-461189CCD191}"/>
              </a:ext>
            </a:extLst>
          </p:cNvPr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CE49F63-C407-0EA5-8A25-814F25725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7" name="Window Frame">
              <a:extLst>
                <a:ext uri="{FF2B5EF4-FFF2-40B4-BE49-F238E27FC236}">
                  <a16:creationId xmlns:a16="http://schemas.microsoft.com/office/drawing/2014/main" id="{86C0A21F-FC0B-E5DD-F8D3-13F445826012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FC3945D-20B4-18E2-EE25-FEBA4426C1D5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1B030FE4-7274-6110-28FE-07475406A20C}"/>
                </a:ext>
              </a:extLst>
            </p:cNvPr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675674-53FB-D8EC-6FE4-81B9ED648D01}"/>
              </a:ext>
            </a:extLst>
          </p:cNvPr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12" name="Window Frame">
              <a:extLst>
                <a:ext uri="{FF2B5EF4-FFF2-40B4-BE49-F238E27FC236}">
                  <a16:creationId xmlns:a16="http://schemas.microsoft.com/office/drawing/2014/main" id="{6E271309-7A3D-68A6-7070-1A6C592046D4}"/>
                </a:ext>
              </a:extLst>
            </p:cNvPr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760F7AB-FFE4-E836-23E9-A74D9FB7875E}"/>
                </a:ext>
              </a:extLst>
            </p:cNvPr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F46B626-4F75-0CEC-8811-73ED9E283D0A}"/>
                </a:ext>
              </a:extLst>
            </p:cNvPr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97BF51-A284-EE4F-6DE8-2DCA468ACA8E}"/>
                </a:ext>
              </a:extLst>
            </p:cNvPr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CD9FE-C7EE-3305-FC15-AA6269FC8989}"/>
              </a:ext>
            </a:extLst>
          </p:cNvPr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098168-737A-EE90-6D07-C06B43CC7516}"/>
              </a:ext>
            </a:extLst>
          </p:cNvPr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29C0EE14-1FD4-815B-BBD5-1B98BF1AB7E6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7EE2A-C8B6-FDC3-C64C-BC4C90D37423}"/>
                </a:ext>
              </a:extLst>
            </p:cNvPr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F754F7-CF5B-7ED7-BD77-018222543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89197"/>
              </p:ext>
            </p:extLst>
          </p:nvPr>
        </p:nvGraphicFramePr>
        <p:xfrm>
          <a:off x="209972" y="1772816"/>
          <a:ext cx="11772056" cy="27902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1492">
                  <a:extLst>
                    <a:ext uri="{9D8B030D-6E8A-4147-A177-3AD203B41FA5}">
                      <a16:colId xmlns:a16="http://schemas.microsoft.com/office/drawing/2014/main" val="3814602598"/>
                    </a:ext>
                  </a:extLst>
                </a:gridCol>
                <a:gridCol w="686221">
                  <a:extLst>
                    <a:ext uri="{9D8B030D-6E8A-4147-A177-3AD203B41FA5}">
                      <a16:colId xmlns:a16="http://schemas.microsoft.com/office/drawing/2014/main" val="1041144184"/>
                    </a:ext>
                  </a:extLst>
                </a:gridCol>
                <a:gridCol w="326566">
                  <a:extLst>
                    <a:ext uri="{9D8B030D-6E8A-4147-A177-3AD203B41FA5}">
                      <a16:colId xmlns:a16="http://schemas.microsoft.com/office/drawing/2014/main" val="2689412534"/>
                    </a:ext>
                  </a:extLst>
                </a:gridCol>
                <a:gridCol w="2387069">
                  <a:extLst>
                    <a:ext uri="{9D8B030D-6E8A-4147-A177-3AD203B41FA5}">
                      <a16:colId xmlns:a16="http://schemas.microsoft.com/office/drawing/2014/main" val="1961080303"/>
                    </a:ext>
                  </a:extLst>
                </a:gridCol>
                <a:gridCol w="426411">
                  <a:extLst>
                    <a:ext uri="{9D8B030D-6E8A-4147-A177-3AD203B41FA5}">
                      <a16:colId xmlns:a16="http://schemas.microsoft.com/office/drawing/2014/main" val="2858197818"/>
                    </a:ext>
                  </a:extLst>
                </a:gridCol>
                <a:gridCol w="3333757">
                  <a:extLst>
                    <a:ext uri="{9D8B030D-6E8A-4147-A177-3AD203B41FA5}">
                      <a16:colId xmlns:a16="http://schemas.microsoft.com/office/drawing/2014/main" val="4258699795"/>
                    </a:ext>
                  </a:extLst>
                </a:gridCol>
                <a:gridCol w="487358">
                  <a:extLst>
                    <a:ext uri="{9D8B030D-6E8A-4147-A177-3AD203B41FA5}">
                      <a16:colId xmlns:a16="http://schemas.microsoft.com/office/drawing/2014/main" val="457172748"/>
                    </a:ext>
                  </a:extLst>
                </a:gridCol>
                <a:gridCol w="362573">
                  <a:extLst>
                    <a:ext uri="{9D8B030D-6E8A-4147-A177-3AD203B41FA5}">
                      <a16:colId xmlns:a16="http://schemas.microsoft.com/office/drawing/2014/main" val="2164776311"/>
                    </a:ext>
                  </a:extLst>
                </a:gridCol>
                <a:gridCol w="2700609">
                  <a:extLst>
                    <a:ext uri="{9D8B030D-6E8A-4147-A177-3AD203B41FA5}">
                      <a16:colId xmlns:a16="http://schemas.microsoft.com/office/drawing/2014/main" val="2305107679"/>
                    </a:ext>
                  </a:extLst>
                </a:gridCol>
              </a:tblGrid>
              <a:tr h="200303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참여형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34202"/>
                  </a:ext>
                </a:extLst>
              </a:tr>
              <a:tr h="27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64229"/>
                  </a:ext>
                </a:extLst>
              </a:tr>
              <a:tr h="28800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IN_MO_EVE_04_01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IN_MO_EVE_04_02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응모불가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안내메시지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케이스에 등록된 안내메시지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4519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err="1">
                          <a:latin typeface="+mn-ea"/>
                          <a:ea typeface="+mn-ea"/>
                          <a:sym typeface="Wingdings 2" pitchFamily="18" charset="2"/>
                        </a:rPr>
                        <a:t>중복응모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9104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응모마감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121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응모제한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28975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당첨안내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90067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낙첨안내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1868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응모확인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응모확인 레이어 팝업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신청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응모완료 팝업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4817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응모하기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응모완료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8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589043" y="701568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6A5F39F-AF99-C7A0-344C-79975D21B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출석체크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4" y="709880"/>
            <a:ext cx="2916000" cy="69340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3138545"/>
            <a:ext cx="27766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두번째 </a:t>
            </a: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4062097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4737389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1461" y="5256608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1748" y="3138545"/>
            <a:ext cx="2916000" cy="275265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5959014"/>
            <a:ext cx="27766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sp>
        <p:nvSpPr>
          <p:cNvPr id="4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583748" y="6244857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1410" y="2331130"/>
            <a:ext cx="2776676" cy="752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출석체크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캘린더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7624794" y="737553"/>
          <a:ext cx="2952000" cy="1452286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2286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4295800" y="721251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7624794" y="648657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3965" y="2759677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3965" y="3390762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55639" y="3901747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365078" y="2742457"/>
            <a:ext cx="2795060" cy="19014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78A2C5C-3F4B-6D83-0893-FA095964458F}"/>
              </a:ext>
            </a:extLst>
          </p:cNvPr>
          <p:cNvSpPr/>
          <p:nvPr/>
        </p:nvSpPr>
        <p:spPr>
          <a:xfrm>
            <a:off x="7641420" y="899312"/>
            <a:ext cx="2916000" cy="1290526"/>
          </a:xfrm>
          <a:prstGeom prst="rect">
            <a:avLst/>
          </a:prstGeo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sp>
        <p:nvSpPr>
          <p:cNvPr id="7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4295800" y="640371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4725144"/>
            <a:ext cx="2776676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4303085" y="6193543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DEF21-1E4A-D088-EDAC-410EFACCB672}"/>
              </a:ext>
            </a:extLst>
          </p:cNvPr>
          <p:cNvSpPr/>
          <p:nvPr/>
        </p:nvSpPr>
        <p:spPr>
          <a:xfrm>
            <a:off x="679723" y="1437914"/>
            <a:ext cx="27766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79F776-7D1A-51F9-ABB0-BA99D3472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97695"/>
              </p:ext>
            </p:extLst>
          </p:nvPr>
        </p:nvGraphicFramePr>
        <p:xfrm>
          <a:off x="7641420" y="2440334"/>
          <a:ext cx="3540916" cy="2005154"/>
        </p:xfrm>
        <a:graphic>
          <a:graphicData uri="http://schemas.openxmlformats.org/drawingml/2006/table">
            <a:tbl>
              <a:tblPr/>
              <a:tblGrid>
                <a:gridCol w="191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출석체크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첫번째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정보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8577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 기간으로 설정된 기간의 해당월의 캘린더가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이벤트상세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두번째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정보가 있는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6493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나머지 영역은 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26642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1EF4862-C1D1-7371-77AC-B20A0DF6BDF8}"/>
              </a:ext>
            </a:extLst>
          </p:cNvPr>
          <p:cNvSpPr/>
          <p:nvPr/>
        </p:nvSpPr>
        <p:spPr>
          <a:xfrm>
            <a:off x="679723" y="1900546"/>
            <a:ext cx="2776676" cy="3846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첫번째 </a:t>
            </a: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r>
              <a:rPr lang="ko-KR" altLang="en-US" sz="800" dirty="0">
                <a:solidFill>
                  <a:schemeClr val="tx1"/>
                </a:solidFill>
              </a:rPr>
              <a:t> 노출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BFECF8-E5A2-1EFE-D8B0-99A52F8D238C}"/>
              </a:ext>
            </a:extLst>
          </p:cNvPr>
          <p:cNvSpPr/>
          <p:nvPr/>
        </p:nvSpPr>
        <p:spPr>
          <a:xfrm>
            <a:off x="4383462" y="1808991"/>
            <a:ext cx="2776676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69C16E-9874-8BE0-278D-1C5106298D45}"/>
              </a:ext>
            </a:extLst>
          </p:cNvPr>
          <p:cNvSpPr/>
          <p:nvPr/>
        </p:nvSpPr>
        <p:spPr>
          <a:xfrm>
            <a:off x="4373965" y="764704"/>
            <a:ext cx="2776676" cy="598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9F72E8-2FAD-AAC4-C76F-E706F9ED3624}"/>
              </a:ext>
            </a:extLst>
          </p:cNvPr>
          <p:cNvSpPr/>
          <p:nvPr/>
        </p:nvSpPr>
        <p:spPr>
          <a:xfrm>
            <a:off x="4373965" y="1403292"/>
            <a:ext cx="27766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1831A6D2-EA40-D5B7-5A50-3D7D4A43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6" y="185572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AC29749D-8C7D-2030-AA36-4223005E0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6" y="238391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BD06D3BE-1572-C315-B71C-E380BB69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63" y="3157576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DB85ADB-6FCA-0B35-8206-15601123E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38380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캘린더 상단에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35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FA463E34-A37E-C3AC-9631-F12F9B07D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출석체크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9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66139" y="6247030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6B5363-E79D-D380-3B63-92E51797E3A0}"/>
              </a:ext>
            </a:extLst>
          </p:cNvPr>
          <p:cNvSpPr/>
          <p:nvPr/>
        </p:nvSpPr>
        <p:spPr>
          <a:xfrm>
            <a:off x="843209" y="1119529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00060"/>
              </p:ext>
            </p:extLst>
          </p:nvPr>
        </p:nvGraphicFramePr>
        <p:xfrm>
          <a:off x="853842" y="2403643"/>
          <a:ext cx="2880003" cy="248400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11429">
                  <a:extLst>
                    <a:ext uri="{9D8B030D-6E8A-4147-A177-3AD203B41FA5}">
                      <a16:colId xmlns:a16="http://schemas.microsoft.com/office/drawing/2014/main" val="1434154164"/>
                    </a:ext>
                  </a:extLst>
                </a:gridCol>
                <a:gridCol w="411429">
                  <a:extLst>
                    <a:ext uri="{9D8B030D-6E8A-4147-A177-3AD203B41FA5}">
                      <a16:colId xmlns:a16="http://schemas.microsoft.com/office/drawing/2014/main" val="1890466604"/>
                    </a:ext>
                  </a:extLst>
                </a:gridCol>
                <a:gridCol w="411429">
                  <a:extLst>
                    <a:ext uri="{9D8B030D-6E8A-4147-A177-3AD203B41FA5}">
                      <a16:colId xmlns:a16="http://schemas.microsoft.com/office/drawing/2014/main" val="2824314388"/>
                    </a:ext>
                  </a:extLst>
                </a:gridCol>
                <a:gridCol w="411429">
                  <a:extLst>
                    <a:ext uri="{9D8B030D-6E8A-4147-A177-3AD203B41FA5}">
                      <a16:colId xmlns:a16="http://schemas.microsoft.com/office/drawing/2014/main" val="2992423165"/>
                    </a:ext>
                  </a:extLst>
                </a:gridCol>
                <a:gridCol w="411429">
                  <a:extLst>
                    <a:ext uri="{9D8B030D-6E8A-4147-A177-3AD203B41FA5}">
                      <a16:colId xmlns:a16="http://schemas.microsoft.com/office/drawing/2014/main" val="2905837614"/>
                    </a:ext>
                  </a:extLst>
                </a:gridCol>
                <a:gridCol w="411429">
                  <a:extLst>
                    <a:ext uri="{9D8B030D-6E8A-4147-A177-3AD203B41FA5}">
                      <a16:colId xmlns:a16="http://schemas.microsoft.com/office/drawing/2014/main" val="2903151081"/>
                    </a:ext>
                  </a:extLst>
                </a:gridCol>
                <a:gridCol w="411429">
                  <a:extLst>
                    <a:ext uri="{9D8B030D-6E8A-4147-A177-3AD203B41FA5}">
                      <a16:colId xmlns:a16="http://schemas.microsoft.com/office/drawing/2014/main" val="850154348"/>
                    </a:ext>
                  </a:extLst>
                </a:gridCol>
              </a:tblGrid>
              <a:tr h="28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12417"/>
                  </a:ext>
                </a:extLst>
              </a:tr>
              <a:tr h="44047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48795"/>
                  </a:ext>
                </a:extLst>
              </a:tr>
              <a:tr h="440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C8373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rgbClr val="C8373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31805"/>
                  </a:ext>
                </a:extLst>
              </a:tr>
              <a:tr h="440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C8373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900" dirty="0">
                        <a:solidFill>
                          <a:srgbClr val="C8373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68649"/>
                  </a:ext>
                </a:extLst>
              </a:tr>
              <a:tr h="440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C8373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rgbClr val="C8373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5883"/>
                  </a:ext>
                </a:extLst>
              </a:tr>
              <a:tr h="440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C8373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900" dirty="0">
                        <a:solidFill>
                          <a:srgbClr val="C8373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176766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656B5363-E79D-D380-3B63-92E51797E3A0}"/>
              </a:ext>
            </a:extLst>
          </p:cNvPr>
          <p:cNvSpPr/>
          <p:nvPr/>
        </p:nvSpPr>
        <p:spPr>
          <a:xfrm>
            <a:off x="829006" y="2084388"/>
            <a:ext cx="3978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+mn-ea"/>
              </a:rPr>
              <a:t>4</a:t>
            </a:r>
            <a:r>
              <a:rPr lang="ko-KR" altLang="en-US" sz="1050" b="1" dirty="0">
                <a:latin typeface="+mn-ea"/>
              </a:rPr>
              <a:t>월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56B5363-E79D-D380-3B63-92E51797E3A0}"/>
              </a:ext>
            </a:extLst>
          </p:cNvPr>
          <p:cNvSpPr/>
          <p:nvPr/>
        </p:nvSpPr>
        <p:spPr>
          <a:xfrm>
            <a:off x="2483367" y="2084388"/>
            <a:ext cx="1210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ea"/>
              </a:rPr>
              <a:t>나의 출석일수 </a:t>
            </a:r>
            <a:r>
              <a:rPr lang="en-US" altLang="ko-KR" sz="900" b="1" dirty="0">
                <a:latin typeface="+mn-ea"/>
              </a:rPr>
              <a:t>: </a:t>
            </a:r>
            <a:r>
              <a:rPr lang="en-US" altLang="ko-KR" sz="900" b="1" dirty="0">
                <a:solidFill>
                  <a:srgbClr val="C00000"/>
                </a:solidFill>
                <a:latin typeface="+mn-ea"/>
              </a:rPr>
              <a:t>2</a:t>
            </a:r>
            <a:r>
              <a:rPr lang="ko-KR" altLang="en-US" sz="900" b="1" dirty="0">
                <a:latin typeface="+mn-ea"/>
              </a:rPr>
              <a:t>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93C55E-AEC4-6DF2-6F3F-6F7510B5DC76}"/>
              </a:ext>
            </a:extLst>
          </p:cNvPr>
          <p:cNvSpPr/>
          <p:nvPr/>
        </p:nvSpPr>
        <p:spPr>
          <a:xfrm>
            <a:off x="1353250" y="3672697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ⱱ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0FD1BA6-8067-9802-44EC-6DED8B203C78}"/>
              </a:ext>
            </a:extLst>
          </p:cNvPr>
          <p:cNvSpPr/>
          <p:nvPr/>
        </p:nvSpPr>
        <p:spPr>
          <a:xfrm>
            <a:off x="953757" y="3672697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ⱱ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FE3142D-4383-F20B-660B-1F8DFEA79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9504"/>
              </p:ext>
            </p:extLst>
          </p:nvPr>
        </p:nvGraphicFramePr>
        <p:xfrm>
          <a:off x="9000565" y="72796"/>
          <a:ext cx="3168000" cy="506512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출석체크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출석체크 캘린더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유형이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출석체크인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이벤트설정에 등록된 출석체크 기간의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시작월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기준의 캘린더가 생성됨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출석제크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가능기간이 아닌 경우 비활성화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오늘이전날짜 비활성화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출석한 날 이미지 표시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오늘날짜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회원의 출석일 표시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누적인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일자 합계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연속인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기간 내 결석한 날이 잇는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 초기화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후 재계산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1-5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기간이지만 출석체크 기간이 아닌 경우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 출석체크 한 경우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중복응모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참여채널이 아닌 경우 채널안내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정상응모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출석뫈료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레이어 팝업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 출석체크 한 경우 출석완료로 버튼 변경되어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비활성화 표시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첫번째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영역이 등록된 경우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캘린더 상단에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18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상세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두번째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영역이 등록된 경우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캘린더 하단에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5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AFD697-9587-A940-87F7-8AC0E4226088}"/>
              </a:ext>
            </a:extLst>
          </p:cNvPr>
          <p:cNvSpPr/>
          <p:nvPr/>
        </p:nvSpPr>
        <p:spPr>
          <a:xfrm>
            <a:off x="914328" y="5356090"/>
            <a:ext cx="2776676" cy="881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두번째 이벤트상세가 있는 경우 노출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하단 영역은 출석체크 레이아웃 참고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3672ACF0-F1FC-4F08-9CDB-EE321DA1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21386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D0F08722-FD62-D09D-D349-19A09EB4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666" y="20648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135C1D0-021A-6E02-1769-7738DFD79E7B}"/>
              </a:ext>
            </a:extLst>
          </p:cNvPr>
          <p:cNvSpPr/>
          <p:nvPr/>
        </p:nvSpPr>
        <p:spPr>
          <a:xfrm>
            <a:off x="1752742" y="3672697"/>
            <a:ext cx="252000" cy="2520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4860A022-5CF7-42F3-9E13-FC3776D9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72" y="26526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8DF96D3A-75DE-B814-EB5E-8A721D028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79" y="35289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5E5EE527-5CF7-4C41-9C66-A9C169A3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15" y="35032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3F1A8D-F2D6-B8A8-7612-ABE749C59348}"/>
              </a:ext>
            </a:extLst>
          </p:cNvPr>
          <p:cNvSpPr/>
          <p:nvPr/>
        </p:nvSpPr>
        <p:spPr>
          <a:xfrm>
            <a:off x="885122" y="1646533"/>
            <a:ext cx="2776676" cy="3846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3F8B95A0-AF10-7758-194B-522E8031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81" y="15616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DC87E41F-98BB-2890-1C3D-FA77B2EA9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98" y="54452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E7D5771-134B-7141-1BD0-B243B7407F54}"/>
              </a:ext>
            </a:extLst>
          </p:cNvPr>
          <p:cNvSpPr/>
          <p:nvPr/>
        </p:nvSpPr>
        <p:spPr>
          <a:xfrm>
            <a:off x="915701" y="4966558"/>
            <a:ext cx="2761075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출석체크</a:t>
            </a: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DC3E6FFA-7873-7F54-FBBA-56A0857A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28" y="48688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1D6B6B-AE2B-7D52-9554-52F83F046A61}"/>
              </a:ext>
            </a:extLst>
          </p:cNvPr>
          <p:cNvSpPr/>
          <p:nvPr/>
        </p:nvSpPr>
        <p:spPr>
          <a:xfrm>
            <a:off x="3902668" y="4983778"/>
            <a:ext cx="2761075" cy="3346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출석완료</a:t>
            </a: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18B487A2-28A6-EC53-2F8F-F6744987B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668" y="49152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2D71934-CB60-9FA9-06BD-7625B9E89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18856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출석체크 버튼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5" name="부제목 99">
            <a:extLst>
              <a:ext uri="{FF2B5EF4-FFF2-40B4-BE49-F238E27FC236}">
                <a16:creationId xmlns:a16="http://schemas.microsoft.com/office/drawing/2014/main" id="{89366388-727E-CFBC-4B1A-9BDD1288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IN_MO_EVE_05_01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6846D5-E898-56E4-5467-8A3A863F1AAD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24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FA463E34-A37E-C3AC-9631-F12F9B07D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출석완료 팝업</a:t>
            </a:r>
          </a:p>
        </p:txBody>
      </p:sp>
      <p:sp>
        <p:nvSpPr>
          <p:cNvPr id="45" name="부제목 99">
            <a:extLst>
              <a:ext uri="{FF2B5EF4-FFF2-40B4-BE49-F238E27FC236}">
                <a16:creationId xmlns:a16="http://schemas.microsoft.com/office/drawing/2014/main" id="{89366388-727E-CFBC-4B1A-9BDD12888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IN_MO_EVE_05_02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FE3142D-4383-F20B-660B-1F8DFEA79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6794"/>
              </p:ext>
            </p:extLst>
          </p:nvPr>
        </p:nvGraphicFramePr>
        <p:xfrm>
          <a:off x="9000565" y="72796"/>
          <a:ext cx="3168000" cy="3643588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출석완료 안내 팝업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지급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설정된 출석혜택이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뷰티포인트인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출석일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누적인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일자 합계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연속인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기간 내 결석한 날이 잇는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 초기화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후 재계산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설정된 이벤트안내메시지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응모완료 메시지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입력된포인트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P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이미지 노출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출석혜택에 뷰티포인트에 등록된 사용기한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#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사용기한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이내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안내문구 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확인 탭 시 팝업 닫힘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출석완료 안내 팝업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쿠폰 지급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설정된 출석혜택이 쿠폰인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출석일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누적인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출석체크한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일자 합계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연속인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기간 내 결석한 날이 있는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으로 초기화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후 재계산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설정된 이벤트안내메시지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응모완료 메시지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등록된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 이미지 노출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쿠폰안내문구 노출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닫기 탭 시 팝업 닫힘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쿠폰확인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 시 마이페이지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쿠폰존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보유쿠폰 페이지로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9FA337-1FD0-EDD7-D3A5-E32970162ACB}"/>
              </a:ext>
            </a:extLst>
          </p:cNvPr>
          <p:cNvSpPr/>
          <p:nvPr/>
        </p:nvSpPr>
        <p:spPr>
          <a:xfrm>
            <a:off x="771346" y="661258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6D40F4-A1C1-A7B3-62B7-B368E24FCC2B}"/>
              </a:ext>
            </a:extLst>
          </p:cNvPr>
          <p:cNvSpPr/>
          <p:nvPr/>
        </p:nvSpPr>
        <p:spPr>
          <a:xfrm>
            <a:off x="1048745" y="2182821"/>
            <a:ext cx="2440954" cy="26665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B67DCF-CA03-3926-2F4D-33194EBAFF86}"/>
              </a:ext>
            </a:extLst>
          </p:cNvPr>
          <p:cNvSpPr txBox="1"/>
          <p:nvPr/>
        </p:nvSpPr>
        <p:spPr>
          <a:xfrm>
            <a:off x="1103066" y="2218733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출석완료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A9E8F1-9401-3EB3-712C-94E6B51242BE}"/>
              </a:ext>
            </a:extLst>
          </p:cNvPr>
          <p:cNvSpPr/>
          <p:nvPr/>
        </p:nvSpPr>
        <p:spPr>
          <a:xfrm>
            <a:off x="1147391" y="3768808"/>
            <a:ext cx="1935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사용기한 </a:t>
            </a:r>
            <a:r>
              <a:rPr lang="en-US" altLang="ko-KR" sz="800" dirty="0"/>
              <a:t>: </a:t>
            </a:r>
            <a:r>
              <a:rPr lang="ko-KR" altLang="en-US" sz="800" dirty="0"/>
              <a:t>적립일로부터 </a:t>
            </a:r>
            <a:r>
              <a:rPr lang="en-US" altLang="ko-KR" sz="800" dirty="0"/>
              <a:t>90</a:t>
            </a:r>
            <a:r>
              <a:rPr lang="ko-KR" altLang="en-US" sz="800" dirty="0"/>
              <a:t>일 이내</a:t>
            </a:r>
            <a:endParaRPr lang="en-US" altLang="ko-KR" sz="800" dirty="0"/>
          </a:p>
          <a:p>
            <a:pPr>
              <a:defRPr/>
            </a:pPr>
            <a:r>
              <a:rPr lang="en-US" altLang="ko-KR" sz="800" dirty="0"/>
              <a:t>(</a:t>
            </a:r>
            <a:r>
              <a:rPr lang="ko-KR" altLang="en-US" sz="800" dirty="0"/>
              <a:t>사용기한만료에 대한 별도 알림 없음</a:t>
            </a:r>
            <a:r>
              <a:rPr lang="en-US" altLang="ko-KR" sz="800" dirty="0"/>
              <a:t>)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EAC09C3-12BB-E3D3-394C-1308B4F1392F}"/>
              </a:ext>
            </a:extLst>
          </p:cNvPr>
          <p:cNvSpPr/>
          <p:nvPr/>
        </p:nvSpPr>
        <p:spPr>
          <a:xfrm>
            <a:off x="1147391" y="2489881"/>
            <a:ext cx="2256048" cy="1175875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00</a:t>
            </a:r>
            <a:r>
              <a:rPr lang="ko-KR" altLang="en-US" sz="900" b="1" dirty="0">
                <a:solidFill>
                  <a:schemeClr val="tx1"/>
                </a:solidFill>
              </a:rPr>
              <a:t>일 출석체크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rgbClr val="00BC70"/>
                </a:solidFill>
              </a:rPr>
              <a:t>뷰티포인트</a:t>
            </a:r>
            <a:r>
              <a:rPr lang="ko-KR" altLang="en-US" sz="1000" b="1" dirty="0">
                <a:solidFill>
                  <a:srgbClr val="00BC70"/>
                </a:solidFill>
              </a:rPr>
              <a:t> </a:t>
            </a:r>
            <a:r>
              <a:rPr lang="en-US" altLang="ko-KR" sz="1000" b="1" dirty="0">
                <a:solidFill>
                  <a:srgbClr val="00BC70"/>
                </a:solidFill>
              </a:rPr>
              <a:t>30P </a:t>
            </a:r>
            <a:r>
              <a:rPr lang="ko-KR" altLang="en-US" sz="900" dirty="0">
                <a:solidFill>
                  <a:schemeClr val="tx1"/>
                </a:solidFill>
              </a:rPr>
              <a:t>지급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89F30-04BB-88F8-E74B-67DD735EAED2}"/>
              </a:ext>
            </a:extLst>
          </p:cNvPr>
          <p:cNvSpPr/>
          <p:nvPr/>
        </p:nvSpPr>
        <p:spPr>
          <a:xfrm>
            <a:off x="1048745" y="4522478"/>
            <a:ext cx="2448000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확인</a:t>
            </a: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36069EBA-96EC-93C7-C4BF-1306B9ACA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66" y="21262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B41974E-1E7A-17F3-47F1-D3CEB40C4705}"/>
              </a:ext>
            </a:extLst>
          </p:cNvPr>
          <p:cNvGrpSpPr/>
          <p:nvPr/>
        </p:nvGrpSpPr>
        <p:grpSpPr>
          <a:xfrm>
            <a:off x="1636424" y="2951603"/>
            <a:ext cx="1224136" cy="532578"/>
            <a:chOff x="6298892" y="1735408"/>
            <a:chExt cx="896470" cy="101847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3E3045F-D038-FA13-5E89-775E85AB5417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C425F32-DA32-3FFB-316F-530F5282AC6E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AA5734E-C136-EA2D-4830-2B92C99028C7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11356B-B257-C45F-A324-8469596446F8}"/>
              </a:ext>
            </a:extLst>
          </p:cNvPr>
          <p:cNvSpPr/>
          <p:nvPr/>
        </p:nvSpPr>
        <p:spPr>
          <a:xfrm>
            <a:off x="5192994" y="674895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9AE227-0AD5-F45E-A6F2-636FF584C94A}"/>
              </a:ext>
            </a:extLst>
          </p:cNvPr>
          <p:cNvSpPr/>
          <p:nvPr/>
        </p:nvSpPr>
        <p:spPr>
          <a:xfrm>
            <a:off x="5471808" y="2162368"/>
            <a:ext cx="2440954" cy="26990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0B63E-1EA0-0E04-73AB-3C0B8A958206}"/>
              </a:ext>
            </a:extLst>
          </p:cNvPr>
          <p:cNvSpPr txBox="1"/>
          <p:nvPr/>
        </p:nvSpPr>
        <p:spPr>
          <a:xfrm>
            <a:off x="5519936" y="2223522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출석완료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0DB967B-E57F-14FE-FCDE-B5BB4642901F}"/>
              </a:ext>
            </a:extLst>
          </p:cNvPr>
          <p:cNvSpPr/>
          <p:nvPr/>
        </p:nvSpPr>
        <p:spPr>
          <a:xfrm>
            <a:off x="5564261" y="2494372"/>
            <a:ext cx="2256048" cy="1091779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00</a:t>
            </a:r>
            <a:r>
              <a:rPr lang="ko-KR" altLang="en-US" sz="900" b="1" dirty="0">
                <a:solidFill>
                  <a:schemeClr val="tx1"/>
                </a:solidFill>
              </a:rPr>
              <a:t>일 출석체크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00BC70"/>
                </a:solidFill>
              </a:rPr>
              <a:t>1,000</a:t>
            </a:r>
            <a:r>
              <a:rPr lang="ko-KR" altLang="en-US" sz="1000" b="1" dirty="0">
                <a:solidFill>
                  <a:srgbClr val="00BC70"/>
                </a:solidFill>
              </a:rPr>
              <a:t>원 할인쿠폰 </a:t>
            </a:r>
            <a:r>
              <a:rPr lang="ko-KR" altLang="en-US" sz="900" dirty="0">
                <a:solidFill>
                  <a:schemeClr val="tx1"/>
                </a:solidFill>
              </a:rPr>
              <a:t>지급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rgbClr val="00BC70"/>
              </a:solidFill>
            </a:endParaRPr>
          </a:p>
          <a:p>
            <a:pPr algn="ctr"/>
            <a:endParaRPr lang="en-US" altLang="ko-KR" sz="1000" b="1" dirty="0">
              <a:solidFill>
                <a:srgbClr val="00BC70"/>
              </a:solidFill>
            </a:endParaRPr>
          </a:p>
          <a:p>
            <a:pPr algn="ctr"/>
            <a:endParaRPr lang="en-US" altLang="ko-KR" sz="1000" b="1" dirty="0">
              <a:solidFill>
                <a:srgbClr val="00BC70"/>
              </a:solidFill>
            </a:endParaRPr>
          </a:p>
          <a:p>
            <a:pPr algn="ctr"/>
            <a:endParaRPr lang="en-US" altLang="ko-KR" sz="1000" b="1" dirty="0">
              <a:solidFill>
                <a:srgbClr val="00BC70"/>
              </a:solidFill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4137AF-A222-6953-ACB7-95A5D2A2578A}"/>
              </a:ext>
            </a:extLst>
          </p:cNvPr>
          <p:cNvGrpSpPr/>
          <p:nvPr/>
        </p:nvGrpSpPr>
        <p:grpSpPr>
          <a:xfrm>
            <a:off x="6074024" y="2953396"/>
            <a:ext cx="1224136" cy="532578"/>
            <a:chOff x="6298892" y="1735408"/>
            <a:chExt cx="896470" cy="10184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54ED99-A838-94B9-778D-48B6AB9E7CDF}"/>
                </a:ext>
              </a:extLst>
            </p:cNvPr>
            <p:cNvSpPr/>
            <p:nvPr/>
          </p:nvSpPr>
          <p:spPr>
            <a:xfrm>
              <a:off x="6298892" y="1735408"/>
              <a:ext cx="896470" cy="10002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BAE137-E982-4CBD-D304-2D4C66FE1117}"/>
                </a:ext>
              </a:extLst>
            </p:cNvPr>
            <p:cNvCxnSpPr/>
            <p:nvPr/>
          </p:nvCxnSpPr>
          <p:spPr>
            <a:xfrm flipH="1" flipV="1">
              <a:off x="6306817" y="1753648"/>
              <a:ext cx="888544" cy="98199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A35EF43-12D4-227F-E804-4A8D3795C522}"/>
                </a:ext>
              </a:extLst>
            </p:cNvPr>
            <p:cNvCxnSpPr/>
            <p:nvPr/>
          </p:nvCxnSpPr>
          <p:spPr>
            <a:xfrm flipH="1">
              <a:off x="6306817" y="1735408"/>
              <a:ext cx="888544" cy="101847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0564F7-6847-2B32-C5C7-9096DD48BC02}"/>
              </a:ext>
            </a:extLst>
          </p:cNvPr>
          <p:cNvSpPr/>
          <p:nvPr/>
        </p:nvSpPr>
        <p:spPr>
          <a:xfrm>
            <a:off x="5539873" y="3697382"/>
            <a:ext cx="2280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일반쿠폰은 프로모션 진행 중인 제품에는 사용할 수 없습니다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할인제외제품에는 사용할 수 없습니다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추가쿠폰적용 제외 프로모션에는 사용할 수 없습니다</a:t>
            </a:r>
            <a:r>
              <a:rPr lang="en-US" altLang="ko-KR" sz="800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6B7ECD-75AC-DB40-3D56-4DFA6810B6CD}"/>
              </a:ext>
            </a:extLst>
          </p:cNvPr>
          <p:cNvSpPr/>
          <p:nvPr/>
        </p:nvSpPr>
        <p:spPr>
          <a:xfrm>
            <a:off x="6669089" y="4526746"/>
            <a:ext cx="1260000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쿠폰확인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CC6C4C-7F09-F34D-BFB8-52186E1B2771}"/>
              </a:ext>
            </a:extLst>
          </p:cNvPr>
          <p:cNvSpPr/>
          <p:nvPr/>
        </p:nvSpPr>
        <p:spPr>
          <a:xfrm>
            <a:off x="5463539" y="4526746"/>
            <a:ext cx="1237480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닫기</a:t>
            </a: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7E92503D-7426-DE40-1DEF-CDEC350D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801" y="20154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3" name="제목 61">
            <a:extLst>
              <a:ext uri="{FF2B5EF4-FFF2-40B4-BE49-F238E27FC236}">
                <a16:creationId xmlns:a16="http://schemas.microsoft.com/office/drawing/2014/main" id="{720B1363-8613-D6DE-BC79-00047549C520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27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47F2B-E949-4461-091E-359D6AACA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7A382D-4391-DAC9-B359-CCA07E0776F7}"/>
              </a:ext>
            </a:extLst>
          </p:cNvPr>
          <p:cNvSpPr txBox="1">
            <a:spLocks/>
          </p:cNvSpPr>
          <p:nvPr/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페이지목록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6042AA-829E-3C00-36B6-52CA0DE1C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47858"/>
              </p:ext>
            </p:extLst>
          </p:nvPr>
        </p:nvGraphicFramePr>
        <p:xfrm>
          <a:off x="334962" y="476262"/>
          <a:ext cx="11521677" cy="6156735"/>
        </p:xfrm>
        <a:graphic>
          <a:graphicData uri="http://schemas.openxmlformats.org/drawingml/2006/table">
            <a:tbl>
              <a:tblPr/>
              <a:tblGrid>
                <a:gridCol w="115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392">
                  <a:extLst>
                    <a:ext uri="{9D8B030D-6E8A-4147-A177-3AD203B41FA5}">
                      <a16:colId xmlns:a16="http://schemas.microsoft.com/office/drawing/2014/main" val="3707642431"/>
                    </a:ext>
                  </a:extLst>
                </a:gridCol>
                <a:gridCol w="1230705">
                  <a:extLst>
                    <a:ext uri="{9D8B030D-6E8A-4147-A177-3AD203B41FA5}">
                      <a16:colId xmlns:a16="http://schemas.microsoft.com/office/drawing/2014/main" val="2598873677"/>
                    </a:ext>
                  </a:extLst>
                </a:gridCol>
                <a:gridCol w="1125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8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92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요구사항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IN_MO_EVE_01_01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3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참여형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출석체크형 추가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00831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IN_MO_EVE_02_01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IN_MO_EVE_02_02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IN_MO_EVE_02_03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IN_MO_EVE_02_04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IN_MO_EVE_02_05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단순고지형</a:t>
                      </a: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17235"/>
                  </a:ext>
                </a:extLst>
              </a:tr>
              <a:tr h="360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IN_MO_EVE_03_01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IN_MO_EVE_03_02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쿠폰형</a:t>
                      </a: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283496"/>
                  </a:ext>
                </a:extLst>
              </a:tr>
              <a:tr h="3155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IN_MO_EVE_04_01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IN_MO_EVE_04_02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참여형</a:t>
                      </a: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709389"/>
                  </a:ext>
                </a:extLst>
              </a:tr>
              <a:tr h="401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IN_MO_EVE_04_03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IN_MO_EVE_04_04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IN_MO_EVE_04_05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당첨안내 팝업</a:t>
                      </a: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624719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IN_MO_EVE_05_01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출석체크</a:t>
                      </a: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077393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IN_MO_EVE_05_02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출석완료 팝업</a:t>
                      </a: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987181"/>
                  </a:ext>
                </a:extLst>
              </a:tr>
              <a:tr h="1121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IN_MO_EVE_06_05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IN_MO_EVE_06_06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IN_MO_EVE_06_08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IN_MO_EVE_06_10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IN_MO_EVE_06_11</a:t>
                      </a:r>
                      <a:endParaRPr lang="ko-KR" altLang="en-US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IN_MO_EVE_06_12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키트신청</a:t>
                      </a: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477798"/>
                  </a:ext>
                </a:extLst>
              </a:tr>
              <a:tr h="360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IN_MO_EVE_06_07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수령신청 팝업</a:t>
                      </a: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423047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IN_MO_EVE_06_02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매장선택 팝업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매장검색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610458"/>
                  </a:ext>
                </a:extLst>
              </a:tr>
              <a:tr h="247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IN_MO_EVE_06_03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매장선택 팝업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지역검색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Layer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867116"/>
                  </a:ext>
                </a:extLst>
              </a:tr>
              <a:tr h="3307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IN_MO_EVE_06_04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IN_MO_EVE_06_05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신청확인 팝업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Layer Popup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415616"/>
                  </a:ext>
                </a:extLst>
              </a:tr>
              <a:tr h="513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IN_MO_EVE_06_08</a:t>
                      </a:r>
                      <a:endParaRPr lang="ko-KR" altLang="en-US" sz="800" dirty="0"/>
                    </a:p>
                    <a:p>
                      <a:pPr algn="ctr"/>
                      <a:r>
                        <a:rPr lang="en-US" altLang="ko-KR" sz="800" dirty="0"/>
                        <a:t>IN_MO_EVE_06_09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IN_MO_EVE_06_12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IN_MO_EVE_06_13</a:t>
                      </a:r>
                      <a:endParaRPr lang="ko-KR" altLang="en-US" sz="8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신청내역확인 팝업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Layer Popup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104334"/>
                  </a:ext>
                </a:extLst>
              </a:tr>
              <a:tr h="315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IN_MO_EVE_07_01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종료된이벤트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95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44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AE4-D59C-92D1-4984-7C06D0E3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315CDA-FEE6-71C3-7D23-933A0E2E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4CE5CC-27EC-1E0C-1634-461189CCD191}"/>
              </a:ext>
            </a:extLst>
          </p:cNvPr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CE49F63-C407-0EA5-8A25-814F25725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7" name="Window Frame">
              <a:extLst>
                <a:ext uri="{FF2B5EF4-FFF2-40B4-BE49-F238E27FC236}">
                  <a16:creationId xmlns:a16="http://schemas.microsoft.com/office/drawing/2014/main" id="{86C0A21F-FC0B-E5DD-F8D3-13F445826012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FC3945D-20B4-18E2-EE25-FEBA4426C1D5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1B030FE4-7274-6110-28FE-07475406A20C}"/>
                </a:ext>
              </a:extLst>
            </p:cNvPr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675674-53FB-D8EC-6FE4-81B9ED648D01}"/>
              </a:ext>
            </a:extLst>
          </p:cNvPr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12" name="Window Frame">
              <a:extLst>
                <a:ext uri="{FF2B5EF4-FFF2-40B4-BE49-F238E27FC236}">
                  <a16:creationId xmlns:a16="http://schemas.microsoft.com/office/drawing/2014/main" id="{6E271309-7A3D-68A6-7070-1A6C592046D4}"/>
                </a:ext>
              </a:extLst>
            </p:cNvPr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760F7AB-FFE4-E836-23E9-A74D9FB7875E}"/>
                </a:ext>
              </a:extLst>
            </p:cNvPr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F46B626-4F75-0CEC-8811-73ED9E283D0A}"/>
                </a:ext>
              </a:extLst>
            </p:cNvPr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97BF51-A284-EE4F-6DE8-2DCA468ACA8E}"/>
                </a:ext>
              </a:extLst>
            </p:cNvPr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CD9FE-C7EE-3305-FC15-AA6269FC8989}"/>
              </a:ext>
            </a:extLst>
          </p:cNvPr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098168-737A-EE90-6D07-C06B43CC7516}"/>
              </a:ext>
            </a:extLst>
          </p:cNvPr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29C0EE14-1FD4-815B-BBD5-1B98BF1AB7E6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7EE2A-C8B6-FDC3-C64C-BC4C90D37423}"/>
                </a:ext>
              </a:extLst>
            </p:cNvPr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F754F7-CF5B-7ED7-BD77-018222543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3592"/>
              </p:ext>
            </p:extLst>
          </p:nvPr>
        </p:nvGraphicFramePr>
        <p:xfrm>
          <a:off x="209972" y="1772816"/>
          <a:ext cx="11772056" cy="16382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1492">
                  <a:extLst>
                    <a:ext uri="{9D8B030D-6E8A-4147-A177-3AD203B41FA5}">
                      <a16:colId xmlns:a16="http://schemas.microsoft.com/office/drawing/2014/main" val="3814602598"/>
                    </a:ext>
                  </a:extLst>
                </a:gridCol>
                <a:gridCol w="686221">
                  <a:extLst>
                    <a:ext uri="{9D8B030D-6E8A-4147-A177-3AD203B41FA5}">
                      <a16:colId xmlns:a16="http://schemas.microsoft.com/office/drawing/2014/main" val="1041144184"/>
                    </a:ext>
                  </a:extLst>
                </a:gridCol>
                <a:gridCol w="326566">
                  <a:extLst>
                    <a:ext uri="{9D8B030D-6E8A-4147-A177-3AD203B41FA5}">
                      <a16:colId xmlns:a16="http://schemas.microsoft.com/office/drawing/2014/main" val="2689412534"/>
                    </a:ext>
                  </a:extLst>
                </a:gridCol>
                <a:gridCol w="2387069">
                  <a:extLst>
                    <a:ext uri="{9D8B030D-6E8A-4147-A177-3AD203B41FA5}">
                      <a16:colId xmlns:a16="http://schemas.microsoft.com/office/drawing/2014/main" val="1961080303"/>
                    </a:ext>
                  </a:extLst>
                </a:gridCol>
                <a:gridCol w="426411">
                  <a:extLst>
                    <a:ext uri="{9D8B030D-6E8A-4147-A177-3AD203B41FA5}">
                      <a16:colId xmlns:a16="http://schemas.microsoft.com/office/drawing/2014/main" val="2858197818"/>
                    </a:ext>
                  </a:extLst>
                </a:gridCol>
                <a:gridCol w="3333757">
                  <a:extLst>
                    <a:ext uri="{9D8B030D-6E8A-4147-A177-3AD203B41FA5}">
                      <a16:colId xmlns:a16="http://schemas.microsoft.com/office/drawing/2014/main" val="4258699795"/>
                    </a:ext>
                  </a:extLst>
                </a:gridCol>
                <a:gridCol w="487358">
                  <a:extLst>
                    <a:ext uri="{9D8B030D-6E8A-4147-A177-3AD203B41FA5}">
                      <a16:colId xmlns:a16="http://schemas.microsoft.com/office/drawing/2014/main" val="457172748"/>
                    </a:ext>
                  </a:extLst>
                </a:gridCol>
                <a:gridCol w="362573">
                  <a:extLst>
                    <a:ext uri="{9D8B030D-6E8A-4147-A177-3AD203B41FA5}">
                      <a16:colId xmlns:a16="http://schemas.microsoft.com/office/drawing/2014/main" val="2164776311"/>
                    </a:ext>
                  </a:extLst>
                </a:gridCol>
                <a:gridCol w="2700609">
                  <a:extLst>
                    <a:ext uri="{9D8B030D-6E8A-4147-A177-3AD203B41FA5}">
                      <a16:colId xmlns:a16="http://schemas.microsoft.com/office/drawing/2014/main" val="2305107679"/>
                    </a:ext>
                  </a:extLst>
                </a:gridCol>
              </a:tblGrid>
              <a:tr h="200303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출석체크형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34202"/>
                  </a:ext>
                </a:extLst>
              </a:tr>
              <a:tr h="27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64229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IN_MO_EVE_05_01</a:t>
                      </a: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출석체크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응모불가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안내메시지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케이스에 등록된 안내메시지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4519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출석체크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err="1">
                          <a:latin typeface="+mn-ea"/>
                          <a:ea typeface="+mn-ea"/>
                          <a:sym typeface="Wingdings 2" pitchFamily="18" charset="2"/>
                        </a:rPr>
                        <a:t>중복응모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9104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출석체크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채널안내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안내메시지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안내메시지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1868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출석체크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응모완료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안내메시지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케이스에 등록된 안내메시지 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146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589043" y="701568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6A5F39F-AF99-C7A0-344C-79975D21B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 err="1"/>
              <a:t>체험단</a:t>
            </a:r>
            <a:r>
              <a:rPr lang="en-US" altLang="ko-KR" dirty="0"/>
              <a:t>/</a:t>
            </a:r>
            <a:r>
              <a:rPr lang="ko-KR" altLang="en-US" dirty="0"/>
              <a:t>키트신청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4" y="709880"/>
            <a:ext cx="2916000" cy="69340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1925315"/>
            <a:ext cx="27766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2848867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3524159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1461" y="4043378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1748" y="1925315"/>
            <a:ext cx="2916000" cy="275265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4729158"/>
            <a:ext cx="27766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3391" y="1177601"/>
            <a:ext cx="2776676" cy="803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583748" y="6164206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4295800" y="721251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4295800" y="620688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92447" y="5484152"/>
            <a:ext cx="2776676" cy="598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2044162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2675247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63952" y="3186232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373391" y="2026942"/>
            <a:ext cx="2795060" cy="19014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782421"/>
            <a:ext cx="27766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3981268"/>
            <a:ext cx="2776676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8A2C5C-3F4B-6D83-0893-FA095964458F}"/>
              </a:ext>
            </a:extLst>
          </p:cNvPr>
          <p:cNvSpPr/>
          <p:nvPr/>
        </p:nvSpPr>
        <p:spPr>
          <a:xfrm>
            <a:off x="4383462" y="4879617"/>
            <a:ext cx="2776676" cy="1301215"/>
          </a:xfrm>
          <a:prstGeom prst="rect">
            <a:avLst/>
          </a:prstGeom>
          <a:blipFill dpi="0" rotWithShape="1">
            <a:blip r:embed="rId3" cstate="screen">
              <a:alphaModFix amt="9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218CFC-A325-DECA-22B0-D941D616ACCF}"/>
              </a:ext>
            </a:extLst>
          </p:cNvPr>
          <p:cNvSpPr/>
          <p:nvPr/>
        </p:nvSpPr>
        <p:spPr>
          <a:xfrm>
            <a:off x="679723" y="1437914"/>
            <a:ext cx="27766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B5AE04-A8FC-394B-BC2F-DF14BBB10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60527"/>
              </p:ext>
            </p:extLst>
          </p:nvPr>
        </p:nvGraphicFramePr>
        <p:xfrm>
          <a:off x="8080633" y="717396"/>
          <a:ext cx="3540916" cy="1337240"/>
        </p:xfrm>
        <a:graphic>
          <a:graphicData uri="http://schemas.openxmlformats.org/drawingml/2006/table">
            <a:tbl>
              <a:tblPr/>
              <a:tblGrid>
                <a:gridCol w="191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체험단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키트신청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켐페인정보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캠페인에 설정된 온라인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수령여부 기준으로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온라인수령신청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수령신청 버튼 노출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나머지 영역은 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26642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834EF2B-33CC-8423-7179-44ECF913B324}"/>
              </a:ext>
            </a:extLst>
          </p:cNvPr>
          <p:cNvSpPr/>
          <p:nvPr/>
        </p:nvSpPr>
        <p:spPr>
          <a:xfrm>
            <a:off x="686291" y="5102277"/>
            <a:ext cx="2776676" cy="342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키트신청 영역 </a:t>
            </a: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FACC313F-2494-6295-4B54-4DDB679D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10" y="5040459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562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>
            <a:extLst>
              <a:ext uri="{FF2B5EF4-FFF2-40B4-BE49-F238E27FC236}">
                <a16:creationId xmlns:a16="http://schemas.microsoft.com/office/drawing/2014/main" id="{E292F37E-8C50-A416-E855-224C3E0BB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</p:spPr>
        <p:txBody>
          <a:bodyPr/>
          <a:lstStyle/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54" name="제목 3"/>
          <p:cNvSpPr txBox="1">
            <a:spLocks/>
          </p:cNvSpPr>
          <p:nvPr/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우수회원키트 </a:t>
            </a:r>
            <a:r>
              <a:rPr lang="en-US" altLang="ko-KR" dirty="0"/>
              <a:t>* </a:t>
            </a:r>
            <a:r>
              <a:rPr lang="ko-KR" altLang="en-US" dirty="0"/>
              <a:t>통합캠페인</a:t>
            </a:r>
            <a:r>
              <a:rPr lang="en-US" altLang="ko-KR" dirty="0"/>
              <a:t>(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r>
              <a:rPr lang="en-US" altLang="ko-KR" dirty="0"/>
              <a:t>)</a:t>
            </a:r>
            <a:r>
              <a:rPr lang="ko-KR" altLang="en-US" dirty="0"/>
              <a:t> 동시진행</a:t>
            </a:r>
          </a:p>
        </p:txBody>
      </p:sp>
      <p:sp>
        <p:nvSpPr>
          <p:cNvPr id="5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63352" y="523858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BO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431494" y="523858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FO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stCxn id="62" idx="2"/>
            <a:endCxn id="59" idx="0"/>
          </p:cNvCxnSpPr>
          <p:nvPr/>
        </p:nvCxnSpPr>
        <p:spPr>
          <a:xfrm flipH="1">
            <a:off x="2589569" y="2654009"/>
            <a:ext cx="5414" cy="2513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1870562" y="3372998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통합캠페인여부</a:t>
            </a:r>
          </a:p>
        </p:txBody>
      </p:sp>
      <p:sp>
        <p:nvSpPr>
          <p:cNvPr id="5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150501" y="5167762"/>
            <a:ext cx="878135" cy="277462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4040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대상제품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등록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가능</a:t>
            </a:r>
          </a:p>
        </p:txBody>
      </p:sp>
      <p:sp>
        <p:nvSpPr>
          <p:cNvPr id="6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458764" y="2376547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제품등록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155915" y="2376547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캠페인등록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3" name="직선 화살표 연결선 62"/>
          <p:cNvCxnSpPr>
            <a:stCxn id="60" idx="3"/>
            <a:endCxn id="62" idx="1"/>
          </p:cNvCxnSpPr>
          <p:nvPr/>
        </p:nvCxnSpPr>
        <p:spPr>
          <a:xfrm>
            <a:off x="1336899" y="2515278"/>
            <a:ext cx="819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64236" y="3789040"/>
            <a:ext cx="125066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C00000"/>
                </a:solidFill>
              </a:rPr>
              <a:t>연동함</a:t>
            </a:r>
            <a:r>
              <a:rPr lang="en-US" altLang="ko-KR" sz="800" dirty="0">
                <a:solidFill>
                  <a:srgbClr val="C00000"/>
                </a:solidFill>
              </a:rPr>
              <a:t>/</a:t>
            </a:r>
            <a:r>
              <a:rPr lang="ko-KR" altLang="en-US" sz="800" dirty="0">
                <a:solidFill>
                  <a:srgbClr val="C00000"/>
                </a:solidFill>
              </a:rPr>
              <a:t>통합캠페인체크</a:t>
            </a:r>
          </a:p>
        </p:txBody>
      </p:sp>
      <p:sp>
        <p:nvSpPr>
          <p:cNvPr id="6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3647728" y="516776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캠페인등록완료</a:t>
            </a:r>
          </a:p>
        </p:txBody>
      </p:sp>
      <p:cxnSp>
        <p:nvCxnSpPr>
          <p:cNvPr id="66" name="직선 화살표 연결선 65"/>
          <p:cNvCxnSpPr>
            <a:stCxn id="59" idx="3"/>
            <a:endCxn id="65" idx="1"/>
          </p:cNvCxnSpPr>
          <p:nvPr/>
        </p:nvCxnSpPr>
        <p:spPr>
          <a:xfrm>
            <a:off x="3028636" y="5306493"/>
            <a:ext cx="619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65" idx="3"/>
            <a:endCxn id="70" idx="1"/>
          </p:cNvCxnSpPr>
          <p:nvPr/>
        </p:nvCxnSpPr>
        <p:spPr>
          <a:xfrm flipV="1">
            <a:off x="4525863" y="2524865"/>
            <a:ext cx="349237" cy="27816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92052" y="3032016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rgbClr val="C00000"/>
                </a:solidFill>
              </a:rPr>
              <a:t>등급설정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1870562" y="4167356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옵션선택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4875100" y="2386134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이벤트등록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6045900" y="2383996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FO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</a:t>
            </a:r>
          </a:p>
        </p:txBody>
      </p:sp>
      <p:cxnSp>
        <p:nvCxnSpPr>
          <p:cNvPr id="72" name="직선 화살표 연결선 71"/>
          <p:cNvCxnSpPr>
            <a:stCxn id="70" idx="3"/>
            <a:endCxn id="71" idx="1"/>
          </p:cNvCxnSpPr>
          <p:nvPr/>
        </p:nvCxnSpPr>
        <p:spPr>
          <a:xfrm flipV="1">
            <a:off x="5753235" y="2522727"/>
            <a:ext cx="292665" cy="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5766112" y="3539457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수령방법선택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575460" y="2968795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75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575460" y="506921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6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045978" y="248115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바로구매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단독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직선 화살표 연결선 76"/>
          <p:cNvCxnSpPr>
            <a:stCxn id="71" idx="2"/>
            <a:endCxn id="73" idx="0"/>
          </p:cNvCxnSpPr>
          <p:nvPr/>
        </p:nvCxnSpPr>
        <p:spPr>
          <a:xfrm>
            <a:off x="6484968" y="2661458"/>
            <a:ext cx="150" cy="87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73" idx="3"/>
            <a:endCxn id="74" idx="1"/>
          </p:cNvCxnSpPr>
          <p:nvPr/>
        </p:nvCxnSpPr>
        <p:spPr>
          <a:xfrm flipV="1">
            <a:off x="7204124" y="3107526"/>
            <a:ext cx="371336" cy="5983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3" idx="3"/>
            <a:endCxn id="75" idx="1"/>
          </p:cNvCxnSpPr>
          <p:nvPr/>
        </p:nvCxnSpPr>
        <p:spPr>
          <a:xfrm>
            <a:off x="7204124" y="3705916"/>
            <a:ext cx="371336" cy="15020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74" idx="3"/>
            <a:endCxn id="76" idx="1"/>
          </p:cNvCxnSpPr>
          <p:nvPr/>
        </p:nvCxnSpPr>
        <p:spPr>
          <a:xfrm flipV="1">
            <a:off x="8453595" y="2619883"/>
            <a:ext cx="592383" cy="4876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874506" y="506921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매장수령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수령기간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696400" y="4600590"/>
            <a:ext cx="1502623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9BC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>
                <a:solidFill>
                  <a:srgbClr val="C00000"/>
                </a:solidFill>
                <a:latin typeface="+mn-ea"/>
              </a:rPr>
              <a:t>수령취소</a:t>
            </a:r>
            <a:endParaRPr lang="en-US" altLang="ko-KR" sz="800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rgbClr val="C00000"/>
                </a:solidFill>
                <a:latin typeface="+mn-ea"/>
              </a:rPr>
              <a:t>마이페이지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,</a:t>
            </a:r>
            <a:r>
              <a:rPr lang="ko-KR" altLang="en-US" sz="800" dirty="0" err="1">
                <a:solidFill>
                  <a:srgbClr val="C00000"/>
                </a:solidFill>
                <a:latin typeface="+mn-ea"/>
              </a:rPr>
              <a:t>이벤트상세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80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3" name="직선 화살표 연결선 82"/>
          <p:cNvCxnSpPr>
            <a:stCxn id="75" idx="3"/>
            <a:endCxn id="81" idx="1"/>
          </p:cNvCxnSpPr>
          <p:nvPr/>
        </p:nvCxnSpPr>
        <p:spPr>
          <a:xfrm>
            <a:off x="8453595" y="5207943"/>
            <a:ext cx="2420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8710306" y="5039880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수령매장선택</a:t>
            </a:r>
          </a:p>
        </p:txBody>
      </p:sp>
      <p:cxnSp>
        <p:nvCxnSpPr>
          <p:cNvPr id="85" name="직선 화살표 연결선 84"/>
          <p:cNvCxnSpPr>
            <a:endCxn id="82" idx="2"/>
          </p:cNvCxnSpPr>
          <p:nvPr/>
        </p:nvCxnSpPr>
        <p:spPr>
          <a:xfrm flipV="1">
            <a:off x="10446633" y="4878052"/>
            <a:ext cx="1079" cy="342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603118" y="2345194"/>
            <a:ext cx="2918964" cy="106871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320888" y="220646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9BC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주문취소</a:t>
            </a:r>
            <a:endParaRPr lang="en-US" altLang="ko-KR" sz="800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rgbClr val="C00000"/>
                </a:solidFill>
                <a:latin typeface="+mn-ea"/>
              </a:rPr>
              <a:t>가능시점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cxnSp>
        <p:nvCxnSpPr>
          <p:cNvPr id="88" name="꺾인 연결선 87"/>
          <p:cNvCxnSpPr>
            <a:stCxn id="87" idx="0"/>
            <a:endCxn id="71" idx="0"/>
          </p:cNvCxnSpPr>
          <p:nvPr/>
        </p:nvCxnSpPr>
        <p:spPr>
          <a:xfrm rot="16200000" flipH="1" flipV="1">
            <a:off x="8533695" y="157735"/>
            <a:ext cx="177534" cy="4274988"/>
          </a:xfrm>
          <a:prstGeom prst="bentConnector3">
            <a:avLst>
              <a:gd name="adj1" fmla="val -1287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82" idx="3"/>
            <a:endCxn id="71" idx="0"/>
          </p:cNvCxnSpPr>
          <p:nvPr/>
        </p:nvCxnSpPr>
        <p:spPr>
          <a:xfrm flipH="1" flipV="1">
            <a:off x="6484968" y="2383996"/>
            <a:ext cx="4714055" cy="2355325"/>
          </a:xfrm>
          <a:prstGeom prst="bentConnector4">
            <a:avLst>
              <a:gd name="adj1" fmla="val -4849"/>
              <a:gd name="adj2" fmla="val 1171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9336" y="980728"/>
            <a:ext cx="6758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000" b="1" dirty="0" smtClean="0"/>
              <a:t>우수회원키트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키트</a:t>
            </a:r>
            <a:r>
              <a:rPr lang="en-US" altLang="ko-KR" sz="1000" b="1" dirty="0" smtClean="0"/>
              <a:t>or</a:t>
            </a:r>
            <a:r>
              <a:rPr lang="ko-KR" altLang="en-US" sz="1000" b="1" dirty="0" err="1" smtClean="0"/>
              <a:t>본품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온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오프 진행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포스캠페인</a:t>
            </a:r>
            <a:r>
              <a:rPr lang="ko-KR" altLang="en-US" sz="1000" b="1" dirty="0" smtClean="0"/>
              <a:t> 연동함 </a:t>
            </a:r>
            <a:r>
              <a:rPr lang="en-US" altLang="ko-KR" sz="1000" b="1" dirty="0" smtClean="0"/>
              <a:t>+ </a:t>
            </a:r>
            <a:r>
              <a:rPr lang="ko-KR" altLang="en-US" sz="1000" b="1" dirty="0" smtClean="0"/>
              <a:t>통합캠페인체크 필수</a:t>
            </a:r>
            <a:r>
              <a:rPr lang="en-US" altLang="ko-KR" sz="1000" b="1" dirty="0" smtClean="0"/>
              <a:t>)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10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개만 진행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3678" y="2703423"/>
            <a:ext cx="1069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 &gt;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제품관리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별도등록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우수회원키트제품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54457" y="2712452"/>
            <a:ext cx="209544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 &gt;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캠페인관리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신청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우수회원키트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45802" y="4690554"/>
            <a:ext cx="12875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우수회원키트 </a:t>
            </a:r>
            <a:r>
              <a:rPr lang="en-US" altLang="ko-KR" sz="800" dirty="0" smtClean="0">
                <a:solidFill>
                  <a:srgbClr val="C00000"/>
                </a:solidFill>
              </a:rPr>
              <a:t>or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본품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rgbClr val="C00000"/>
                </a:solidFill>
              </a:rPr>
              <a:t>수령기간</a:t>
            </a:r>
            <a:r>
              <a:rPr lang="en-US" altLang="ko-KR" sz="800" dirty="0" smtClean="0">
                <a:solidFill>
                  <a:srgbClr val="C00000"/>
                </a:solidFill>
              </a:rPr>
              <a:t>/</a:t>
            </a:r>
            <a:r>
              <a:rPr lang="ko-KR" altLang="en-US" sz="800" dirty="0" smtClean="0">
                <a:solidFill>
                  <a:srgbClr val="C00000"/>
                </a:solidFill>
              </a:rPr>
              <a:t>배송시간 설정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102473" y="2802930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우수회원키트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키트 </a:t>
            </a:r>
            <a:r>
              <a:rPr lang="en-US" altLang="ko-KR" sz="800" dirty="0" smtClean="0"/>
              <a:t>or </a:t>
            </a:r>
            <a:r>
              <a:rPr lang="ko-KR" altLang="en-US" sz="800" dirty="0" err="1" smtClean="0"/>
              <a:t>본품</a:t>
            </a:r>
            <a:r>
              <a:rPr lang="ko-KR" altLang="en-US" sz="800" dirty="0" smtClean="0"/>
              <a:t> 동일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– </a:t>
            </a:r>
            <a:r>
              <a:rPr lang="ko-KR" altLang="en-US" sz="800" dirty="0" err="1" smtClean="0"/>
              <a:t>배송비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뷰티포인트</a:t>
            </a:r>
            <a:r>
              <a:rPr lang="ko-KR" altLang="en-US" sz="800" dirty="0" smtClean="0"/>
              <a:t> 결제 또는</a:t>
            </a:r>
            <a:endParaRPr lang="en-US" altLang="ko-KR" sz="800" dirty="0" smtClean="0"/>
          </a:p>
          <a:p>
            <a:r>
              <a:rPr lang="ko-KR" altLang="en-US" sz="800" dirty="0" smtClean="0"/>
              <a:t>무료배송비쿠폰 사용가능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763799" y="2947500"/>
            <a:ext cx="6976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수령기간에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err="1" smtClean="0">
                <a:solidFill>
                  <a:srgbClr val="C00000"/>
                </a:solidFill>
              </a:rPr>
              <a:t>배송시작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84967" y="1531214"/>
            <a:ext cx="286649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solidFill>
                  <a:srgbClr val="C00000"/>
                </a:solidFill>
              </a:rPr>
              <a:t>취소 후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재선택</a:t>
            </a:r>
            <a:r>
              <a:rPr lang="ko-KR" altLang="en-US" sz="800" dirty="0" smtClean="0">
                <a:solidFill>
                  <a:srgbClr val="C00000"/>
                </a:solidFill>
              </a:rPr>
              <a:t> 시점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smtClean="0">
                <a:solidFill>
                  <a:srgbClr val="C00000"/>
                </a:solidFill>
              </a:rPr>
              <a:t>각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채널별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옵션별</a:t>
            </a:r>
            <a:r>
              <a:rPr lang="en-US" altLang="ko-KR" sz="800" dirty="0" smtClean="0">
                <a:solidFill>
                  <a:srgbClr val="C00000"/>
                </a:solidFill>
              </a:rPr>
              <a:t>)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신청수량이</a:t>
            </a:r>
            <a:r>
              <a:rPr lang="ko-KR" altLang="en-US" sz="800" dirty="0" smtClean="0">
                <a:solidFill>
                  <a:srgbClr val="C00000"/>
                </a:solidFill>
              </a:rPr>
              <a:t> 남아 있을 경우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재신청</a:t>
            </a:r>
            <a:r>
              <a:rPr lang="ko-KR" altLang="en-US" sz="800" dirty="0" smtClean="0">
                <a:solidFill>
                  <a:srgbClr val="C00000"/>
                </a:solidFill>
              </a:rPr>
              <a:t> 가능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C5512FA2-0665-C33F-0F2C-970F4DA19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42117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 프로세스 참고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0351"/>
              </p:ext>
            </p:extLst>
          </p:nvPr>
        </p:nvGraphicFramePr>
        <p:xfrm>
          <a:off x="10259211" y="18864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우수회원키트 프로세스 수정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803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98">
            <a:extLst>
              <a:ext uri="{FF2B5EF4-FFF2-40B4-BE49-F238E27FC236}">
                <a16:creationId xmlns:a16="http://schemas.microsoft.com/office/drawing/2014/main" id="{A5482A17-8D43-08CB-EC4F-1B7072183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키트신청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6CD55F1-00CA-AAC9-7E24-63C8F872D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IN_MO_EVE_06_01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9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81173" y="6068586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D6CFFD-E943-B790-E4E2-DE84B5423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66848"/>
              </p:ext>
            </p:extLst>
          </p:nvPr>
        </p:nvGraphicFramePr>
        <p:xfrm>
          <a:off x="9000565" y="72796"/>
          <a:ext cx="3168000" cy="579611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옵션선택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캠페인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산청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우수회원키트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정보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옵션은 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뷰티포인트가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등록가능하며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단품만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등록가능함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옵션은 최대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까지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노출가능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뷰티포인트로만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등록가능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옵션번호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제품기본이미지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제품명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뷰티포인트의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뷰티포인트용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이미지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지급뷰티포인트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사용기한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 시 선택됨을 표시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 시 기본선택 없음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옵션을 선택한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정상신청인 경우 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 수령신청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수령싱청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제품명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노출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등록된 우수회원키트 캠페인이 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</a:rPr>
                        <a:t>포스캠페인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 연동함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통합캠페인에 체크가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 경우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동시진행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 노출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케이스가 아닌 경우 온라인 진행으로만 판단하고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버튼만 노출함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 수령신청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탭 시 해당 제품페이지로 연결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수령신청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탭 시 매장선택 팝업 으로 연결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수령방법의 재고가 소진된 경우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버튼에 수량종료 표시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화면아이디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참고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89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나머지 영역은 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우수회원키트는 온라인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동시진행만 가능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CDBC4-3DB8-2BA5-2C38-7932BC4382E4}"/>
              </a:ext>
            </a:extLst>
          </p:cNvPr>
          <p:cNvSpPr/>
          <p:nvPr/>
        </p:nvSpPr>
        <p:spPr>
          <a:xfrm>
            <a:off x="896943" y="5163893"/>
            <a:ext cx="2776676" cy="93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키트신청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레이아웃 참고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AB217A-84D1-3231-4546-B7F652C7E38A}"/>
              </a:ext>
            </a:extLst>
          </p:cNvPr>
          <p:cNvSpPr/>
          <p:nvPr/>
        </p:nvSpPr>
        <p:spPr>
          <a:xfrm>
            <a:off x="896943" y="1620170"/>
            <a:ext cx="2776676" cy="1101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키트신청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레이아웃 참고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FFDED7-0CEB-1E4A-F641-85B8B8D26CDB}"/>
              </a:ext>
            </a:extLst>
          </p:cNvPr>
          <p:cNvSpPr/>
          <p:nvPr/>
        </p:nvSpPr>
        <p:spPr>
          <a:xfrm>
            <a:off x="843209" y="1119529"/>
            <a:ext cx="1321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20" name="자유형 68">
            <a:extLst>
              <a:ext uri="{FF2B5EF4-FFF2-40B4-BE49-F238E27FC236}">
                <a16:creationId xmlns:a16="http://schemas.microsoft.com/office/drawing/2014/main" id="{7B2A0ACE-F5D8-B604-57DD-F0595756F3F2}"/>
              </a:ext>
            </a:extLst>
          </p:cNvPr>
          <p:cNvSpPr/>
          <p:nvPr/>
        </p:nvSpPr>
        <p:spPr>
          <a:xfrm>
            <a:off x="809281" y="2400511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D0C5FECC-7A6D-6005-DBC4-5B263CC7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89" y="26369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899185" y="3081674"/>
            <a:ext cx="864000" cy="1369102"/>
          </a:xfrm>
          <a:prstGeom prst="roundRect">
            <a:avLst/>
          </a:prstGeom>
          <a:noFill/>
          <a:ln w="38100"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비타</a:t>
            </a:r>
            <a:r>
              <a:rPr lang="en-US" altLang="ko-KR" sz="900" b="1" dirty="0">
                <a:solidFill>
                  <a:schemeClr val="tx1"/>
                </a:solidFill>
              </a:rPr>
              <a:t>C </a:t>
            </a:r>
            <a:r>
              <a:rPr lang="ko-KR" altLang="en-US" sz="900" b="1" dirty="0">
                <a:solidFill>
                  <a:schemeClr val="tx1"/>
                </a:solidFill>
              </a:rPr>
              <a:t>잡티 </a:t>
            </a:r>
            <a:r>
              <a:rPr lang="ko-KR" altLang="en-US" sz="900" b="1" dirty="0" err="1">
                <a:solidFill>
                  <a:schemeClr val="tx1"/>
                </a:solidFill>
              </a:rPr>
              <a:t>토닝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</a:rPr>
              <a:t>세럼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30ml+</a:t>
            </a:r>
            <a:r>
              <a:rPr lang="ko-KR" altLang="en-US" sz="900" b="1" dirty="0" err="1">
                <a:solidFill>
                  <a:schemeClr val="tx1"/>
                </a:solidFill>
              </a:rPr>
              <a:t>더스트</a:t>
            </a:r>
            <a:r>
              <a:rPr lang="ko-KR" altLang="en-US" sz="900" b="1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27A4B-2E9F-8F5C-FBCA-D8FF798633E0}"/>
              </a:ext>
            </a:extLst>
          </p:cNvPr>
          <p:cNvSpPr/>
          <p:nvPr/>
        </p:nvSpPr>
        <p:spPr>
          <a:xfrm>
            <a:off x="860122" y="2749463"/>
            <a:ext cx="18630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 dirty="0">
                <a:latin typeface="+mn-ea"/>
              </a:rPr>
              <a:t>. (</a:t>
            </a:r>
            <a:r>
              <a:rPr lang="ko-KR" altLang="en-US" sz="800" b="1" dirty="0" err="1">
                <a:latin typeface="+mn-ea"/>
              </a:rPr>
              <a:t>택</a:t>
            </a:r>
            <a:r>
              <a:rPr lang="en-US" altLang="ko-KR" sz="800" b="1" dirty="0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1870343" y="3081674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33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2841501" y="3081674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뷰티포인트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20,000 P 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이후 소멸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51763" y="3401808"/>
            <a:ext cx="358844" cy="358005"/>
            <a:chOff x="8185428" y="5159227"/>
            <a:chExt cx="881745" cy="10146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2122921" y="3401808"/>
            <a:ext cx="358844" cy="358005"/>
            <a:chOff x="8185428" y="5159227"/>
            <a:chExt cx="881745" cy="101463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094079" y="3401808"/>
            <a:ext cx="358844" cy="358005"/>
            <a:chOff x="8185428" y="5159227"/>
            <a:chExt cx="881745" cy="101463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611">
            <a:extLst>
              <a:ext uri="{FF2B5EF4-FFF2-40B4-BE49-F238E27FC236}">
                <a16:creationId xmlns:a16="http://schemas.microsoft.com/office/drawing/2014/main" id="{0600E29C-8BA3-0088-034B-9F2B73DE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32" y="30764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5512FA2-0665-C33F-0F2C-970F4DA19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92566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수령신청 버튼 노출 정책 변경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7EA7956-F243-CAD3-88C0-DFB046FBD5C5}"/>
              </a:ext>
            </a:extLst>
          </p:cNvPr>
          <p:cNvSpPr/>
          <p:nvPr/>
        </p:nvSpPr>
        <p:spPr>
          <a:xfrm>
            <a:off x="951885" y="4567543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190D7A-5538-A8CD-1473-4861DE45E187}"/>
              </a:ext>
            </a:extLst>
          </p:cNvPr>
          <p:cNvSpPr/>
          <p:nvPr/>
        </p:nvSpPr>
        <p:spPr>
          <a:xfrm>
            <a:off x="5197487" y="662048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B28E7-C1B5-E807-4B49-BAEDB03E194D}"/>
              </a:ext>
            </a:extLst>
          </p:cNvPr>
          <p:cNvSpPr/>
          <p:nvPr/>
        </p:nvSpPr>
        <p:spPr>
          <a:xfrm>
            <a:off x="5475545" y="1838240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596BB-9781-9EB7-2649-182F1D37215C}"/>
              </a:ext>
            </a:extLst>
          </p:cNvPr>
          <p:cNvSpPr txBox="1"/>
          <p:nvPr/>
        </p:nvSpPr>
        <p:spPr>
          <a:xfrm>
            <a:off x="5523673" y="1874152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수령신청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030A73-FCEF-CCB6-E4EF-E5E9BA3D79CC}"/>
              </a:ext>
            </a:extLst>
          </p:cNvPr>
          <p:cNvSpPr/>
          <p:nvPr/>
        </p:nvSpPr>
        <p:spPr>
          <a:xfrm>
            <a:off x="5667446" y="2926119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ea"/>
              </a:rPr>
              <a:t>키트를 수령할 방법을 선택해 주세요</a:t>
            </a:r>
            <a:r>
              <a:rPr lang="en-US" altLang="ko-KR" sz="900" b="1" dirty="0">
                <a:latin typeface="+mn-ea"/>
              </a:rPr>
              <a:t>,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99AF77-06F3-CB89-788E-D04E7BD49AAE}"/>
              </a:ext>
            </a:extLst>
          </p:cNvPr>
          <p:cNvSpPr/>
          <p:nvPr/>
        </p:nvSpPr>
        <p:spPr>
          <a:xfrm>
            <a:off x="5686990" y="3316694"/>
            <a:ext cx="2016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온라인 수령신청</a:t>
            </a:r>
            <a:endParaRPr lang="en-US" altLang="ko-KR" sz="11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배송비 결제 후 택배 수령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24F706-92F9-844D-D591-B48E9302E45C}"/>
              </a:ext>
            </a:extLst>
          </p:cNvPr>
          <p:cNvSpPr/>
          <p:nvPr/>
        </p:nvSpPr>
        <p:spPr>
          <a:xfrm>
            <a:off x="5686990" y="3998536"/>
            <a:ext cx="2016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오프라인 수령신청</a:t>
            </a:r>
            <a:endParaRPr lang="en-US" altLang="ko-KR" sz="11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수령기간 매장방문 후 직접 수령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DFD22653-06BB-5EC9-BA61-664908C8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629" y="17661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8BBD244-10BE-824F-E0B7-351251BBA5B4}"/>
              </a:ext>
            </a:extLst>
          </p:cNvPr>
          <p:cNvSpPr/>
          <p:nvPr/>
        </p:nvSpPr>
        <p:spPr>
          <a:xfrm>
            <a:off x="5567998" y="2314331"/>
            <a:ext cx="2256048" cy="436845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30ml+</a:t>
            </a:r>
            <a:r>
              <a:rPr lang="ko-KR" altLang="en-US" sz="900" b="1" dirty="0" err="1">
                <a:solidFill>
                  <a:srgbClr val="00BC70"/>
                </a:solidFill>
              </a:rPr>
              <a:t>더스트</a:t>
            </a:r>
            <a:r>
              <a:rPr lang="ko-KR" altLang="en-US" sz="900" b="1" dirty="0">
                <a:solidFill>
                  <a:srgbClr val="00BC70"/>
                </a:solidFill>
              </a:rPr>
              <a:t> 백</a:t>
            </a: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93EA84-CD32-63E3-A64D-70D1E614B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219" y="24485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791F733C-9C8A-C911-4814-06CDBC9A7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251" y="32799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cxnSp>
        <p:nvCxnSpPr>
          <p:cNvPr id="36" name="구부러진 연결선 49">
            <a:extLst>
              <a:ext uri="{FF2B5EF4-FFF2-40B4-BE49-F238E27FC236}">
                <a16:creationId xmlns:a16="http://schemas.microsoft.com/office/drawing/2014/main" id="{4128D176-6E04-AC62-6058-53F757F2097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99817" y="3568694"/>
            <a:ext cx="2687173" cy="1293646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611">
            <a:extLst>
              <a:ext uri="{FF2B5EF4-FFF2-40B4-BE49-F238E27FC236}">
                <a16:creationId xmlns:a16="http://schemas.microsoft.com/office/drawing/2014/main" id="{53543B8A-6D48-5A40-75D1-6493ABB52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79" y="45283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1566" y="646876"/>
            <a:ext cx="3816424" cy="440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키트 신청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제품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키트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1D15B8C0-6D37-A695-07D6-370564E92EB6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70830"/>
              </p:ext>
            </p:extLst>
          </p:nvPr>
        </p:nvGraphicFramePr>
        <p:xfrm>
          <a:off x="10259211" y="18864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오프라인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동시진행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기준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931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매장선택</a:t>
            </a:r>
            <a:r>
              <a:rPr lang="en-US" altLang="ko-KR" dirty="0"/>
              <a:t>(</a:t>
            </a:r>
            <a:r>
              <a:rPr lang="ko-KR" altLang="en-US" dirty="0"/>
              <a:t>매장검색</a:t>
            </a:r>
            <a:r>
              <a:rPr lang="en-US" altLang="ko-KR" dirty="0"/>
              <a:t>)</a:t>
            </a:r>
            <a:r>
              <a:rPr lang="ko-KR" altLang="en-US" dirty="0"/>
              <a:t> 팝업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16" y="692696"/>
            <a:ext cx="2910199" cy="36724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9215" y="1162793"/>
            <a:ext cx="1980000" cy="44067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751" y="1162793"/>
            <a:ext cx="1980000" cy="44067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3F540C-26A7-11FF-6012-3CDD74D5706B}"/>
              </a:ext>
            </a:extLst>
          </p:cNvPr>
          <p:cNvSpPr/>
          <p:nvPr/>
        </p:nvSpPr>
        <p:spPr>
          <a:xfrm>
            <a:off x="4165288" y="897471"/>
            <a:ext cx="1879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매장명 입력 후 검색결과 있는 경우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3F540C-26A7-11FF-6012-3CDD74D5706B}"/>
              </a:ext>
            </a:extLst>
          </p:cNvPr>
          <p:cNvSpPr/>
          <p:nvPr/>
        </p:nvSpPr>
        <p:spPr>
          <a:xfrm>
            <a:off x="6360296" y="888512"/>
            <a:ext cx="18790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매장명 입력 후 검색결과 없는 경우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A3DA045-97D4-D088-AF2F-F21F10DB3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47202"/>
              </p:ext>
            </p:extLst>
          </p:nvPr>
        </p:nvGraphicFramePr>
        <p:xfrm>
          <a:off x="9000565" y="72796"/>
          <a:ext cx="3168000" cy="304787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매장선택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매장검색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탭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매장명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이상 입력되면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검색가능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버튼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입력된 매장명 기준으로 검색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검색어 입력없이 검색 시 전체 매장리스트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매장명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검색결과 리스트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체험단 캠페인에 등록된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운영중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상태인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매장만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운영관리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매장관리에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등록된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최신등록순으로 노출 </a:t>
                      </a:r>
                      <a:endParaRPr lang="en-US" altLang="ko-KR" sz="800" b="0" i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매장명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매장영역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 시 선택한 매장이 입력된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신청확인 레이어팝업으로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더보기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 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리스트 추가됨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매장명 검색결과 없을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611">
            <a:extLst>
              <a:ext uri="{FF2B5EF4-FFF2-40B4-BE49-F238E27FC236}">
                <a16:creationId xmlns:a16="http://schemas.microsoft.com/office/drawing/2014/main" id="{56D96BF1-C73F-0234-327B-D7F20BCE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24" y="7647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3407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25649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48" y="31409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784" y="35730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080" y="37170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756" y="5138161"/>
            <a:ext cx="1869241" cy="423039"/>
          </a:xfrm>
          <a:prstGeom prst="rect">
            <a:avLst/>
          </a:prstGeom>
        </p:spPr>
      </p:pic>
      <p:sp>
        <p:nvSpPr>
          <p:cNvPr id="1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4088417" y="4987110"/>
            <a:ext cx="1964225" cy="170082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부제목 3">
            <a:extLst>
              <a:ext uri="{FF2B5EF4-FFF2-40B4-BE49-F238E27FC236}">
                <a16:creationId xmlns:a16="http://schemas.microsoft.com/office/drawing/2014/main" id="{93153390-8C45-0833-3777-75E1B329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/>
              <a:t>IN_MO_EVE_06_02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285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9643" y="1153627"/>
            <a:ext cx="1980000" cy="44067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77" y="1156199"/>
            <a:ext cx="1980000" cy="44067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362" y="714118"/>
            <a:ext cx="2880000" cy="43490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3F540C-26A7-11FF-6012-3CDD74D5706B}"/>
              </a:ext>
            </a:extLst>
          </p:cNvPr>
          <p:cNvSpPr/>
          <p:nvPr/>
        </p:nvSpPr>
        <p:spPr>
          <a:xfrm>
            <a:off x="4206853" y="897471"/>
            <a:ext cx="17395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선택한 지역에 매장이 있는 경우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3F540C-26A7-11FF-6012-3CDD74D5706B}"/>
              </a:ext>
            </a:extLst>
          </p:cNvPr>
          <p:cNvSpPr/>
          <p:nvPr/>
        </p:nvSpPr>
        <p:spPr>
          <a:xfrm>
            <a:off x="6419714" y="888512"/>
            <a:ext cx="17395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선택한 지역에 매장이 없는 경우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A3DA045-97D4-D088-AF2F-F21F10DB3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3106"/>
              </p:ext>
            </p:extLst>
          </p:nvPr>
        </p:nvGraphicFramePr>
        <p:xfrm>
          <a:off x="9000565" y="72796"/>
          <a:ext cx="3168000" cy="359651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매장선택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지역검색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텝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 </a:t>
                      </a:r>
                      <a:r>
                        <a:rPr lang="ko-KR" altLang="en-US" sz="800" b="1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선택박스</a:t>
                      </a:r>
                      <a:endParaRPr lang="en-US" altLang="ko-KR" sz="800" b="1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가나다순 노출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</a:t>
                      </a:r>
                      <a:r>
                        <a:rPr lang="ko-KR" altLang="en-US" sz="800" b="1" i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선택박스</a:t>
                      </a:r>
                      <a:endParaRPr lang="en-US" altLang="ko-KR" sz="800" b="1" i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미설정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세부항목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 설정 시 해당하는 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 리스트 가나다순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버튼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선택된 지역 기준으로 검색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검색어 입력없이 검색 시 전체 매장리스트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매장리스트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캠페인에 등록된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운영중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상태인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매장만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운영관리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매장관리에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등록된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최신등록순으로 노출 </a:t>
                      </a:r>
                      <a:endParaRPr lang="en-US" altLang="ko-KR" sz="800" b="0" i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매장명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주소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매장영역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 시 선택한 매장이 입력된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신청확인 레이어팝업으로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더보기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 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리스트 추가됨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1-6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매장이 없을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val 611">
            <a:extLst>
              <a:ext uri="{FF2B5EF4-FFF2-40B4-BE49-F238E27FC236}">
                <a16:creationId xmlns:a16="http://schemas.microsoft.com/office/drawing/2014/main" id="{56D96BF1-C73F-0234-327B-D7F20BCE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24" y="7647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24" y="13407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8448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40" y="24208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92" y="35010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96" y="36450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756" y="5138161"/>
            <a:ext cx="1869241" cy="423039"/>
          </a:xfrm>
          <a:prstGeom prst="rect">
            <a:avLst/>
          </a:prstGeom>
        </p:spPr>
      </p:pic>
      <p:sp>
        <p:nvSpPr>
          <p:cNvPr id="1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4088417" y="4987110"/>
            <a:ext cx="1964225" cy="170082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9A851394-5CF1-E8BE-BEBB-D03A413B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31409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32D9489-CF6A-73FF-4CF3-23AB19B47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매장선택</a:t>
            </a:r>
            <a:r>
              <a:rPr lang="en-US" altLang="ko-KR" dirty="0"/>
              <a:t>(</a:t>
            </a:r>
            <a:r>
              <a:rPr lang="ko-KR" altLang="en-US" dirty="0"/>
              <a:t>지역검색</a:t>
            </a:r>
            <a:r>
              <a:rPr lang="en-US" altLang="ko-KR" dirty="0"/>
              <a:t>)</a:t>
            </a:r>
            <a:r>
              <a:rPr lang="ko-KR" altLang="en-US" dirty="0"/>
              <a:t> 팝업</a:t>
            </a:r>
          </a:p>
        </p:txBody>
      </p:sp>
      <p:sp>
        <p:nvSpPr>
          <p:cNvPr id="2" name="부제목 3">
            <a:extLst>
              <a:ext uri="{FF2B5EF4-FFF2-40B4-BE49-F238E27FC236}">
                <a16:creationId xmlns:a16="http://schemas.microsoft.com/office/drawing/2014/main" id="{2D457285-F1B2-F5E8-36B1-C768BF93A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953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8925F-8F32-9BBF-156F-C93E6AD3C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신청확인 팝업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D65A16-8776-8038-C500-CB451014A25F}"/>
              </a:ext>
            </a:extLst>
          </p:cNvPr>
          <p:cNvSpPr/>
          <p:nvPr/>
        </p:nvSpPr>
        <p:spPr>
          <a:xfrm>
            <a:off x="777382" y="668632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569FE6-F868-82F0-46FC-FA2D0BECD53A}"/>
              </a:ext>
            </a:extLst>
          </p:cNvPr>
          <p:cNvSpPr/>
          <p:nvPr/>
        </p:nvSpPr>
        <p:spPr>
          <a:xfrm>
            <a:off x="1008366" y="1808968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E98E5-04A0-800B-B96F-8E0335D999E4}"/>
              </a:ext>
            </a:extLst>
          </p:cNvPr>
          <p:cNvSpPr txBox="1"/>
          <p:nvPr/>
        </p:nvSpPr>
        <p:spPr>
          <a:xfrm>
            <a:off x="1044462" y="1844880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신청확인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9276B0-341F-9924-8A39-15337FDE0AB4}"/>
              </a:ext>
            </a:extLst>
          </p:cNvPr>
          <p:cNvSpPr/>
          <p:nvPr/>
        </p:nvSpPr>
        <p:spPr>
          <a:xfrm>
            <a:off x="1017858" y="3507544"/>
            <a:ext cx="2571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수령매장은 신청기간 동안 변경하실 수 있습니다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변경될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B5FEB01-7826-0D79-0503-AD833983DFDD}"/>
              </a:ext>
            </a:extLst>
          </p:cNvPr>
          <p:cNvSpPr/>
          <p:nvPr/>
        </p:nvSpPr>
        <p:spPr>
          <a:xfrm>
            <a:off x="1100819" y="2285059"/>
            <a:ext cx="2268000" cy="993686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30ml+</a:t>
            </a:r>
            <a:r>
              <a:rPr lang="ko-KR" altLang="en-US" sz="900" b="1" dirty="0" err="1">
                <a:solidFill>
                  <a:srgbClr val="00BC70"/>
                </a:solidFill>
              </a:rPr>
              <a:t>더스트</a:t>
            </a:r>
            <a:r>
              <a:rPr lang="ko-KR" altLang="en-US" sz="900" b="1" dirty="0">
                <a:solidFill>
                  <a:srgbClr val="00BC70"/>
                </a:solidFill>
              </a:rPr>
              <a:t> 백</a:t>
            </a:r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수령매장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강남지하점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수령기간 </a:t>
            </a:r>
            <a:r>
              <a:rPr lang="en-US" altLang="ko-KR" sz="900" dirty="0">
                <a:solidFill>
                  <a:schemeClr val="tx1"/>
                </a:solidFill>
              </a:rPr>
              <a:t>: 24.4.29(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)~24.5.8(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524BD3-D1D3-C813-7EE8-A4CD56F60490}"/>
              </a:ext>
            </a:extLst>
          </p:cNvPr>
          <p:cNvSpPr/>
          <p:nvPr/>
        </p:nvSpPr>
        <p:spPr>
          <a:xfrm>
            <a:off x="1017858" y="4426645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신청완료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D5A1A32-FF7F-AD89-100D-E26B3C206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6221"/>
              </p:ext>
            </p:extLst>
          </p:nvPr>
        </p:nvGraphicFramePr>
        <p:xfrm>
          <a:off x="9000565" y="72796"/>
          <a:ext cx="3168000" cy="236330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수령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수령매장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매장명 노출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수령기간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캠페인에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셋팅된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수령기간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수령 안내문구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신청완료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신청완료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알림톡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발송됨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템플릿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알림캠페인명이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알림톡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이벤트명으로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적용되야 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4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387546"/>
                  </a:ext>
                </a:extLst>
              </a:tr>
            </a:tbl>
          </a:graphicData>
        </a:graphic>
      </p:graphicFrame>
      <p:sp>
        <p:nvSpPr>
          <p:cNvPr id="32" name="Oval 611">
            <a:extLst>
              <a:ext uri="{FF2B5EF4-FFF2-40B4-BE49-F238E27FC236}">
                <a16:creationId xmlns:a16="http://schemas.microsoft.com/office/drawing/2014/main" id="{66F09573-8BDC-E11E-F16A-F4215C231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80" y="17154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DBCD3086-6684-3AE3-E8B9-87B96CF9D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70" y="23978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20B2E5E1-386C-2881-CBE5-2728B4C7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94" y="4373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CBCC78EA-CFD6-9979-85F1-725860819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IN_MO_EVE_06_04</a:t>
            </a:r>
            <a:endParaRPr lang="ko-KR" altLang="en-US" dirty="0"/>
          </a:p>
        </p:txBody>
      </p:sp>
      <p:sp>
        <p:nvSpPr>
          <p:cNvPr id="3" name="제목 61">
            <a:extLst>
              <a:ext uri="{FF2B5EF4-FFF2-40B4-BE49-F238E27FC236}">
                <a16:creationId xmlns:a16="http://schemas.microsoft.com/office/drawing/2014/main" id="{3C5D2E4E-9326-E6CE-2784-F5A57EF02260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456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98">
            <a:extLst>
              <a:ext uri="{FF2B5EF4-FFF2-40B4-BE49-F238E27FC236}">
                <a16:creationId xmlns:a16="http://schemas.microsoft.com/office/drawing/2014/main" id="{A5482A17-8D43-08CB-EC4F-1B7072183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키트신청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9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81173" y="6068586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D6CFFD-E943-B790-E4E2-DE84B5423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21158"/>
              </p:ext>
            </p:extLst>
          </p:nvPr>
        </p:nvGraphicFramePr>
        <p:xfrm>
          <a:off x="9000565" y="72796"/>
          <a:ext cx="3168000" cy="433307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옵션선택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캠페인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산청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우수회원키트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정보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옵션을 선택한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뷰티포인트용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이미지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지급뷰티포인트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사용기한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정상신청 시 수령신청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캠페인에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셋팅된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지급일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HH:MM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이전 적립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안내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사용기한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적립일로부터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[#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소멸일자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지급일자를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계산한 일자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이내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사용기한만료에 대한 별도 알림 없음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800" dirty="0" err="1" smtClean="0"/>
                        <a:t>적립일은</a:t>
                      </a:r>
                      <a:r>
                        <a:rPr lang="ko-KR" altLang="en-US" sz="800" dirty="0" smtClean="0"/>
                        <a:t> 변경될 수 있습니다</a:t>
                      </a:r>
                      <a:r>
                        <a:rPr lang="en-US" altLang="ko-KR" sz="800" dirty="0" smtClean="0"/>
                        <a:t>.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800" dirty="0"/>
                        <a:t>나머지 안내문구 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신청완료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8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나머지 영역은 단순고지형과 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우수회원키트는 온라인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동시진행만 가능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CDBC4-3DB8-2BA5-2C38-7932BC4382E4}"/>
              </a:ext>
            </a:extLst>
          </p:cNvPr>
          <p:cNvSpPr/>
          <p:nvPr/>
        </p:nvSpPr>
        <p:spPr>
          <a:xfrm>
            <a:off x="896943" y="5163893"/>
            <a:ext cx="2776676" cy="93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키트신청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레이아웃 참고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AB217A-84D1-3231-4546-B7F652C7E38A}"/>
              </a:ext>
            </a:extLst>
          </p:cNvPr>
          <p:cNvSpPr/>
          <p:nvPr/>
        </p:nvSpPr>
        <p:spPr>
          <a:xfrm>
            <a:off x="896943" y="1620170"/>
            <a:ext cx="2776676" cy="1101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키트신청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레이아웃 참고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FFDED7-0CEB-1E4A-F641-85B8B8D26CDB}"/>
              </a:ext>
            </a:extLst>
          </p:cNvPr>
          <p:cNvSpPr/>
          <p:nvPr/>
        </p:nvSpPr>
        <p:spPr>
          <a:xfrm>
            <a:off x="843209" y="1119529"/>
            <a:ext cx="1321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20" name="자유형 68">
            <a:extLst>
              <a:ext uri="{FF2B5EF4-FFF2-40B4-BE49-F238E27FC236}">
                <a16:creationId xmlns:a16="http://schemas.microsoft.com/office/drawing/2014/main" id="{7B2A0ACE-F5D8-B604-57DD-F0595756F3F2}"/>
              </a:ext>
            </a:extLst>
          </p:cNvPr>
          <p:cNvSpPr/>
          <p:nvPr/>
        </p:nvSpPr>
        <p:spPr>
          <a:xfrm>
            <a:off x="809281" y="2400511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D0C5FECC-7A6D-6005-DBC4-5B263CC7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89" y="26369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899185" y="3081674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비타</a:t>
            </a:r>
            <a:r>
              <a:rPr lang="en-US" altLang="ko-KR" sz="700" dirty="0">
                <a:solidFill>
                  <a:schemeClr val="tx1"/>
                </a:solidFill>
              </a:rPr>
              <a:t>C </a:t>
            </a:r>
            <a:r>
              <a:rPr lang="ko-KR" altLang="en-US" sz="700" dirty="0">
                <a:solidFill>
                  <a:schemeClr val="tx1"/>
                </a:solidFill>
              </a:rPr>
              <a:t>잡티 </a:t>
            </a:r>
            <a:r>
              <a:rPr lang="ko-KR" altLang="en-US" sz="700" dirty="0" err="1">
                <a:solidFill>
                  <a:schemeClr val="tx1"/>
                </a:solidFill>
              </a:rPr>
              <a:t>토닝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세럼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30ml+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27A4B-2E9F-8F5C-FBCA-D8FF798633E0}"/>
              </a:ext>
            </a:extLst>
          </p:cNvPr>
          <p:cNvSpPr/>
          <p:nvPr/>
        </p:nvSpPr>
        <p:spPr>
          <a:xfrm>
            <a:off x="860122" y="2749463"/>
            <a:ext cx="18630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1870343" y="3081674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33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2841501" y="3081674"/>
            <a:ext cx="864000" cy="1369102"/>
          </a:xfrm>
          <a:prstGeom prst="roundRect">
            <a:avLst/>
          </a:prstGeom>
          <a:noFill/>
          <a:ln w="38100"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뷰티포인트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20,000 P 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(90</a:t>
            </a:r>
            <a:r>
              <a:rPr lang="ko-KR" altLang="en-US" sz="900" b="1" dirty="0">
                <a:solidFill>
                  <a:schemeClr val="tx1"/>
                </a:solidFill>
              </a:rPr>
              <a:t>일 </a:t>
            </a:r>
            <a:r>
              <a:rPr lang="ko-KR" altLang="en-US" sz="900" b="1">
                <a:solidFill>
                  <a:schemeClr val="tx1"/>
                </a:solidFill>
              </a:rPr>
              <a:t>이후 소멸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51763" y="3401808"/>
            <a:ext cx="358844" cy="358005"/>
            <a:chOff x="8185428" y="5159227"/>
            <a:chExt cx="881745" cy="10146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2122921" y="3401808"/>
            <a:ext cx="358844" cy="358005"/>
            <a:chOff x="8185428" y="5159227"/>
            <a:chExt cx="881745" cy="101463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094079" y="3401808"/>
            <a:ext cx="358844" cy="358005"/>
            <a:chOff x="8185428" y="5159227"/>
            <a:chExt cx="881745" cy="101463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611">
            <a:extLst>
              <a:ext uri="{FF2B5EF4-FFF2-40B4-BE49-F238E27FC236}">
                <a16:creationId xmlns:a16="http://schemas.microsoft.com/office/drawing/2014/main" id="{0600E29C-8BA3-0088-034B-9F2B73DE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634" y="30490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EA7956-F243-CAD3-88C0-DFB046FBD5C5}"/>
              </a:ext>
            </a:extLst>
          </p:cNvPr>
          <p:cNvSpPr/>
          <p:nvPr/>
        </p:nvSpPr>
        <p:spPr>
          <a:xfrm>
            <a:off x="951885" y="4567543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190D7A-5538-A8CD-1473-4861DE45E187}"/>
              </a:ext>
            </a:extLst>
          </p:cNvPr>
          <p:cNvSpPr/>
          <p:nvPr/>
        </p:nvSpPr>
        <p:spPr>
          <a:xfrm>
            <a:off x="5197487" y="662048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4DC850-18A8-6F87-FCC1-A0E2F7070851}"/>
              </a:ext>
            </a:extLst>
          </p:cNvPr>
          <p:cNvSpPr/>
          <p:nvPr/>
        </p:nvSpPr>
        <p:spPr>
          <a:xfrm>
            <a:off x="5470573" y="1822897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D59B8-75E0-2D32-55EB-365662CECDA9}"/>
              </a:ext>
            </a:extLst>
          </p:cNvPr>
          <p:cNvSpPr txBox="1"/>
          <p:nvPr/>
        </p:nvSpPr>
        <p:spPr>
          <a:xfrm>
            <a:off x="5518701" y="1858809"/>
            <a:ext cx="239841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신청확인                                    </a:t>
            </a:r>
            <a:r>
              <a:rPr lang="en-US" altLang="ko-KR" sz="1100" dirty="0"/>
              <a:t>X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00333E-9D46-C4E5-9AA1-E7116300277A}"/>
              </a:ext>
            </a:extLst>
          </p:cNvPr>
          <p:cNvSpPr/>
          <p:nvPr/>
        </p:nvSpPr>
        <p:spPr>
          <a:xfrm>
            <a:off x="5563026" y="3089424"/>
            <a:ext cx="1953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사용기한 </a:t>
            </a:r>
            <a:r>
              <a:rPr lang="en-US" altLang="ko-KR" sz="800" dirty="0"/>
              <a:t>: </a:t>
            </a:r>
            <a:r>
              <a:rPr lang="ko-KR" altLang="en-US" sz="800" dirty="0"/>
              <a:t>적립일로부터 </a:t>
            </a:r>
            <a:r>
              <a:rPr lang="en-US" altLang="ko-KR" sz="800" dirty="0"/>
              <a:t>90</a:t>
            </a:r>
            <a:r>
              <a:rPr lang="ko-KR" altLang="en-US" sz="800" dirty="0"/>
              <a:t>일 이내</a:t>
            </a:r>
            <a:endParaRPr lang="en-US" altLang="ko-KR" sz="800" dirty="0"/>
          </a:p>
          <a:p>
            <a:pPr>
              <a:defRPr/>
            </a:pPr>
            <a:r>
              <a:rPr lang="en-US" altLang="ko-KR" sz="800" dirty="0"/>
              <a:t>(</a:t>
            </a:r>
            <a:r>
              <a:rPr lang="ko-KR" altLang="en-US" sz="800" dirty="0"/>
              <a:t>사용기한만료에 대한 별도 알림 없음</a:t>
            </a:r>
            <a:r>
              <a:rPr lang="en-US" altLang="ko-KR" sz="800" dirty="0"/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적립일은 변경될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F18EB48-E77B-0A06-06BB-09BF88C967B6}"/>
              </a:ext>
            </a:extLst>
          </p:cNvPr>
          <p:cNvSpPr/>
          <p:nvPr/>
        </p:nvSpPr>
        <p:spPr>
          <a:xfrm>
            <a:off x="5563026" y="2298988"/>
            <a:ext cx="2256048" cy="614078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>
                <a:solidFill>
                  <a:srgbClr val="00BC70"/>
                </a:solidFill>
              </a:rPr>
              <a:t>뷰티포인트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20,000P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6.25(</a:t>
            </a:r>
            <a:r>
              <a:rPr lang="ko-KR" altLang="en-US" sz="900" dirty="0">
                <a:solidFill>
                  <a:schemeClr val="tx1"/>
                </a:solidFill>
              </a:rPr>
              <a:t>화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en-US" altLang="ko-KR" sz="900" dirty="0" smtClean="0">
                <a:solidFill>
                  <a:schemeClr val="tx1"/>
                </a:solidFill>
              </a:rPr>
              <a:t>20:30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이전 적립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6FE2A7-D600-1670-A7DE-F296710C46B0}"/>
              </a:ext>
            </a:extLst>
          </p:cNvPr>
          <p:cNvSpPr/>
          <p:nvPr/>
        </p:nvSpPr>
        <p:spPr>
          <a:xfrm>
            <a:off x="5480065" y="4440574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신청완료</a:t>
            </a: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23DD6D5A-1FBE-70E9-F261-4305401B5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57" y="17508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9BB150F8-B685-A2BF-AF15-1319EEFC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47" y="24332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C847BAAA-0609-C8EE-4D28-86F6FC2C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026" y="43325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cxnSp>
        <p:nvCxnSpPr>
          <p:cNvPr id="36" name="구부러진 연결선 49">
            <a:extLst>
              <a:ext uri="{FF2B5EF4-FFF2-40B4-BE49-F238E27FC236}">
                <a16:creationId xmlns:a16="http://schemas.microsoft.com/office/drawing/2014/main" id="{4128D176-6E04-AC62-6058-53F757F2097B}"/>
              </a:ext>
            </a:extLst>
          </p:cNvPr>
          <p:cNvCxnSpPr>
            <a:cxnSpLocks/>
          </p:cNvCxnSpPr>
          <p:nvPr/>
        </p:nvCxnSpPr>
        <p:spPr>
          <a:xfrm flipV="1">
            <a:off x="2999817" y="3568694"/>
            <a:ext cx="2687173" cy="1293646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611">
            <a:extLst>
              <a:ext uri="{FF2B5EF4-FFF2-40B4-BE49-F238E27FC236}">
                <a16:creationId xmlns:a16="http://schemas.microsoft.com/office/drawing/2014/main" id="{DF99B213-F86F-7F42-A952-19BEB477F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09" y="45363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1566" y="646876"/>
            <a:ext cx="3816424" cy="440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키트 신청</a:t>
            </a:r>
            <a:r>
              <a:rPr lang="en-US" altLang="ko-KR" sz="1000" b="1" dirty="0"/>
              <a:t>- </a:t>
            </a:r>
            <a:r>
              <a:rPr lang="ko-KR" altLang="en-US" sz="1000" b="1" dirty="0" err="1"/>
              <a:t>뷰티포인트</a:t>
            </a:r>
            <a:endParaRPr lang="ko-KR" altLang="en-US" sz="1000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242F7D9-40E7-4320-FABC-7ED8B86CA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91673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수령신청 버튼 노출 정책 변경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3" name="부제목 3">
            <a:extLst>
              <a:ext uri="{FF2B5EF4-FFF2-40B4-BE49-F238E27FC236}">
                <a16:creationId xmlns:a16="http://schemas.microsoft.com/office/drawing/2014/main" id="{556C5AE0-3026-84E1-8EE4-3F3293190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IN_MO_EVE_06_05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A736CD9-2D5E-8648-CEF1-94139C7DCC27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99484"/>
              </p:ext>
            </p:extLst>
          </p:nvPr>
        </p:nvGraphicFramePr>
        <p:xfrm>
          <a:off x="10259211" y="18864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지급일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사용기한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306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FC3F540C-26A7-11FF-6012-3CDD74D5706B}"/>
              </a:ext>
            </a:extLst>
          </p:cNvPr>
          <p:cNvSpPr/>
          <p:nvPr/>
        </p:nvSpPr>
        <p:spPr>
          <a:xfrm>
            <a:off x="1284081" y="984939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 dirty="0">
                <a:latin typeface="+mn-ea"/>
              </a:rPr>
              <a:t>. (</a:t>
            </a:r>
            <a:r>
              <a:rPr lang="ko-KR" altLang="en-US" sz="800" b="1" dirty="0" err="1">
                <a:latin typeface="+mn-ea"/>
              </a:rPr>
              <a:t>택</a:t>
            </a:r>
            <a:r>
              <a:rPr lang="en-US" altLang="ko-KR" sz="800" b="1" dirty="0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61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1343092" y="1304436"/>
            <a:ext cx="1261566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62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2711815" y="1304436"/>
            <a:ext cx="1260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뷰티포인트</a:t>
            </a:r>
            <a:r>
              <a:rPr lang="en-US" altLang="ko-KR" sz="700" dirty="0">
                <a:solidFill>
                  <a:schemeClr val="tx1"/>
                </a:solidFill>
              </a:rPr>
              <a:t> 20,000 P 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이후 소멸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808868" y="1666511"/>
            <a:ext cx="358844" cy="358005"/>
            <a:chOff x="8185428" y="5159227"/>
            <a:chExt cx="881745" cy="101463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3144964" y="1666511"/>
            <a:ext cx="358844" cy="358005"/>
            <a:chOff x="8185428" y="5159227"/>
            <a:chExt cx="881745" cy="101463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3F540C-26A7-11FF-6012-3CDD74D5706B}"/>
              </a:ext>
            </a:extLst>
          </p:cNvPr>
          <p:cNvSpPr/>
          <p:nvPr/>
        </p:nvSpPr>
        <p:spPr>
          <a:xfrm>
            <a:off x="1966716" y="700832"/>
            <a:ext cx="12490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옵션이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2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개 있는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0600E29C-8BA3-0088-034B-9F2B73DE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60" y="1304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27F5A80-7618-F4BA-F8E3-C191BB8EB163}"/>
              </a:ext>
            </a:extLst>
          </p:cNvPr>
          <p:cNvSpPr/>
          <p:nvPr/>
        </p:nvSpPr>
        <p:spPr>
          <a:xfrm>
            <a:off x="1341348" y="2786719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C3F540C-26A7-11FF-6012-3CDD74D5706B}"/>
              </a:ext>
            </a:extLst>
          </p:cNvPr>
          <p:cNvSpPr/>
          <p:nvPr/>
        </p:nvSpPr>
        <p:spPr>
          <a:xfrm>
            <a:off x="5328547" y="765284"/>
            <a:ext cx="17843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옵션이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개 있는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6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4885189" y="1304436"/>
            <a:ext cx="2693766" cy="1369102"/>
          </a:xfrm>
          <a:prstGeom prst="roundRect">
            <a:avLst/>
          </a:prstGeom>
          <a:noFill/>
          <a:ln w="38100"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아일넘버</a:t>
            </a:r>
            <a:r>
              <a:rPr lang="ko-KR" altLang="en-US" sz="900" b="1" dirty="0">
                <a:solidFill>
                  <a:schemeClr val="tx1"/>
                </a:solidFill>
              </a:rPr>
              <a:t> 바디패키지</a:t>
            </a:r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r>
              <a:rPr lang="ko-KR" altLang="en-US" sz="900" b="1" dirty="0" err="1">
                <a:solidFill>
                  <a:schemeClr val="tx1"/>
                </a:solidFill>
              </a:rPr>
              <a:t>더스트</a:t>
            </a:r>
            <a:r>
              <a:rPr lang="ko-KR" altLang="en-US" sz="900" b="1" dirty="0">
                <a:solidFill>
                  <a:schemeClr val="tx1"/>
                </a:solidFill>
              </a:rPr>
              <a:t> 백</a:t>
            </a:r>
          </a:p>
        </p:txBody>
      </p:sp>
      <p:grpSp>
        <p:nvGrpSpPr>
          <p:cNvPr id="97" name="그룹 96"/>
          <p:cNvGrpSpPr/>
          <p:nvPr/>
        </p:nvGrpSpPr>
        <p:grpSpPr>
          <a:xfrm>
            <a:off x="5850763" y="1544695"/>
            <a:ext cx="766224" cy="576088"/>
            <a:chOff x="8185428" y="5159227"/>
            <a:chExt cx="881745" cy="1014634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611">
            <a:extLst>
              <a:ext uri="{FF2B5EF4-FFF2-40B4-BE49-F238E27FC236}">
                <a16:creationId xmlns:a16="http://schemas.microsoft.com/office/drawing/2014/main" id="{AC88AB81-427A-B0C1-7DD1-456A0713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27" y="12454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EB22DBB-9740-E968-1A8C-76C00721B2C2}"/>
              </a:ext>
            </a:extLst>
          </p:cNvPr>
          <p:cNvSpPr/>
          <p:nvPr/>
        </p:nvSpPr>
        <p:spPr>
          <a:xfrm>
            <a:off x="4917710" y="2774168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29521A78-9950-9753-426D-A72AD4880C87}"/>
              </a:ext>
            </a:extLst>
          </p:cNvPr>
          <p:cNvSpPr/>
          <p:nvPr/>
        </p:nvSpPr>
        <p:spPr>
          <a:xfrm>
            <a:off x="1273460" y="403141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비타</a:t>
            </a:r>
            <a:r>
              <a:rPr lang="en-US" altLang="ko-KR" sz="700" dirty="0">
                <a:solidFill>
                  <a:schemeClr val="tx1"/>
                </a:solidFill>
              </a:rPr>
              <a:t>C </a:t>
            </a:r>
            <a:r>
              <a:rPr lang="ko-KR" altLang="en-US" sz="700" dirty="0">
                <a:solidFill>
                  <a:schemeClr val="tx1"/>
                </a:solidFill>
              </a:rPr>
              <a:t>잡티 </a:t>
            </a:r>
            <a:r>
              <a:rPr lang="ko-KR" altLang="en-US" sz="700" dirty="0" err="1">
                <a:solidFill>
                  <a:schemeClr val="tx1"/>
                </a:solidFill>
              </a:rPr>
              <a:t>토닝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세럼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30ml+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id="{B1FABDB3-F3E9-D6CE-7B38-E4DBC8E8BC8F}"/>
              </a:ext>
            </a:extLst>
          </p:cNvPr>
          <p:cNvSpPr/>
          <p:nvPr/>
        </p:nvSpPr>
        <p:spPr>
          <a:xfrm>
            <a:off x="2244618" y="403141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id="{480ED6E9-AE05-5EB6-301C-4CB3FC6CABC6}"/>
              </a:ext>
            </a:extLst>
          </p:cNvPr>
          <p:cNvSpPr/>
          <p:nvPr/>
        </p:nvSpPr>
        <p:spPr>
          <a:xfrm>
            <a:off x="3215776" y="403141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뷰티포인트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20,000 P 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이후 소멸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007B5598-35A8-AA92-AC8C-873EF1E53957}"/>
              </a:ext>
            </a:extLst>
          </p:cNvPr>
          <p:cNvGrpSpPr/>
          <p:nvPr/>
        </p:nvGrpSpPr>
        <p:grpSpPr>
          <a:xfrm>
            <a:off x="1526038" y="4351553"/>
            <a:ext cx="358844" cy="358005"/>
            <a:chOff x="8185428" y="5159227"/>
            <a:chExt cx="881745" cy="1014634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61B1ADFA-5E21-B5BE-B021-D93C2CDA3CF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449B52CE-24FD-ECC9-2A2B-CAA54BB666A4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E9F32C0B-F9FB-8F97-CC02-FF450A7A5CFD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466578C-51B3-D57B-3482-5E2956205B14}"/>
              </a:ext>
            </a:extLst>
          </p:cNvPr>
          <p:cNvGrpSpPr/>
          <p:nvPr/>
        </p:nvGrpSpPr>
        <p:grpSpPr>
          <a:xfrm>
            <a:off x="2497196" y="4351553"/>
            <a:ext cx="358844" cy="358005"/>
            <a:chOff x="8185428" y="5159227"/>
            <a:chExt cx="881745" cy="1014634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5C76D54-196B-2B02-F8D4-A24B3DBED6A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1BC5F6B4-4FC8-9A8B-07F6-0600538AA8F6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18614A4D-0283-53A1-4C27-F0FECF14CA2E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8F091D6B-5030-18AD-5E09-7F22011EDB50}"/>
              </a:ext>
            </a:extLst>
          </p:cNvPr>
          <p:cNvGrpSpPr/>
          <p:nvPr/>
        </p:nvGrpSpPr>
        <p:grpSpPr>
          <a:xfrm>
            <a:off x="3468354" y="4351553"/>
            <a:ext cx="358844" cy="358005"/>
            <a:chOff x="8185428" y="5159227"/>
            <a:chExt cx="881745" cy="1014634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653151B5-E017-A954-9CA6-9D7D4AE097A0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9269633B-8686-ED72-E2FB-E8C150BF1FAA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678D067E-A631-0603-1CF4-EABC782F0C10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5989B49-14B8-9830-BC46-06AA0F51C3D8}"/>
              </a:ext>
            </a:extLst>
          </p:cNvPr>
          <p:cNvSpPr/>
          <p:nvPr/>
        </p:nvSpPr>
        <p:spPr>
          <a:xfrm>
            <a:off x="1326160" y="5517288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6A8C125E-C5BF-CC81-444B-CC7E7138BB87}"/>
              </a:ext>
            </a:extLst>
          </p:cNvPr>
          <p:cNvSpPr/>
          <p:nvPr/>
        </p:nvSpPr>
        <p:spPr>
          <a:xfrm>
            <a:off x="1283734" y="4039113"/>
            <a:ext cx="863999" cy="1369103"/>
          </a:xfrm>
          <a:prstGeom prst="roundRect">
            <a:avLst/>
          </a:prstGeom>
          <a:solidFill>
            <a:schemeClr val="tx1">
              <a:alpha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수량종료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7" name="Oval 611">
            <a:extLst>
              <a:ext uri="{FF2B5EF4-FFF2-40B4-BE49-F238E27FC236}">
                <a16:creationId xmlns:a16="http://schemas.microsoft.com/office/drawing/2014/main" id="{B8EDAD1B-8C89-B388-3242-CFA6C7FE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07" y="40261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C5996ED-1448-B3B3-BA9D-0EFF4CF3A702}"/>
              </a:ext>
            </a:extLst>
          </p:cNvPr>
          <p:cNvSpPr/>
          <p:nvPr/>
        </p:nvSpPr>
        <p:spPr>
          <a:xfrm>
            <a:off x="1786164" y="3429000"/>
            <a:ext cx="16369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옵션 일부가 수량 소진된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BEE18F14-218A-5BDB-096C-744C2FFBE022}"/>
              </a:ext>
            </a:extLst>
          </p:cNvPr>
          <p:cNvSpPr/>
          <p:nvPr/>
        </p:nvSpPr>
        <p:spPr>
          <a:xfrm>
            <a:off x="4863589" y="401788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비타</a:t>
            </a:r>
            <a:r>
              <a:rPr lang="en-US" altLang="ko-KR" sz="700" dirty="0">
                <a:solidFill>
                  <a:schemeClr val="tx1"/>
                </a:solidFill>
              </a:rPr>
              <a:t>C </a:t>
            </a:r>
            <a:r>
              <a:rPr lang="ko-KR" altLang="en-US" sz="700" dirty="0">
                <a:solidFill>
                  <a:schemeClr val="tx1"/>
                </a:solidFill>
              </a:rPr>
              <a:t>잡티 </a:t>
            </a:r>
            <a:r>
              <a:rPr lang="ko-KR" altLang="en-US" sz="700" dirty="0" err="1">
                <a:solidFill>
                  <a:schemeClr val="tx1"/>
                </a:solidFill>
              </a:rPr>
              <a:t>토닝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세럼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30ml+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203" name="사각형: 둥근 모서리 4">
            <a:extLst>
              <a:ext uri="{FF2B5EF4-FFF2-40B4-BE49-F238E27FC236}">
                <a16:creationId xmlns:a16="http://schemas.microsoft.com/office/drawing/2014/main" id="{C6C39998-1851-DE58-D26C-89211BDC7734}"/>
              </a:ext>
            </a:extLst>
          </p:cNvPr>
          <p:cNvSpPr/>
          <p:nvPr/>
        </p:nvSpPr>
        <p:spPr>
          <a:xfrm>
            <a:off x="5834747" y="401788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204" name="사각형: 둥근 모서리 4">
            <a:extLst>
              <a:ext uri="{FF2B5EF4-FFF2-40B4-BE49-F238E27FC236}">
                <a16:creationId xmlns:a16="http://schemas.microsoft.com/office/drawing/2014/main" id="{4DA9E24B-3F13-4190-3ADB-2D5EE75F0810}"/>
              </a:ext>
            </a:extLst>
          </p:cNvPr>
          <p:cNvSpPr/>
          <p:nvPr/>
        </p:nvSpPr>
        <p:spPr>
          <a:xfrm>
            <a:off x="6805905" y="4017889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뷰티포인트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20,000 P 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이후 소멸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14B4EE68-387F-2E32-62C0-9000513025E2}"/>
              </a:ext>
            </a:extLst>
          </p:cNvPr>
          <p:cNvGrpSpPr/>
          <p:nvPr/>
        </p:nvGrpSpPr>
        <p:grpSpPr>
          <a:xfrm>
            <a:off x="5116167" y="4338023"/>
            <a:ext cx="358844" cy="358005"/>
            <a:chOff x="8185428" y="5159227"/>
            <a:chExt cx="881745" cy="1014634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59EEF9E-FDB0-E230-20D8-F669BBA817C0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13A36425-1F78-B967-E897-8BF5DA9C7420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E1CFE882-2342-9A3F-750E-D2A0922B9419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9AFD9A96-481B-9632-E01A-EE3FF0ED4039}"/>
              </a:ext>
            </a:extLst>
          </p:cNvPr>
          <p:cNvGrpSpPr/>
          <p:nvPr/>
        </p:nvGrpSpPr>
        <p:grpSpPr>
          <a:xfrm>
            <a:off x="6087325" y="4338023"/>
            <a:ext cx="358844" cy="358005"/>
            <a:chOff x="8185428" y="5159227"/>
            <a:chExt cx="881745" cy="1014634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F5D93832-D673-4456-BFA8-37DE57DA036E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CE782B6D-BFEB-1A85-BC68-950345F8A131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098C2EC6-E8E8-DE74-23CF-007530CF7A57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90F5AEA9-CD71-2BBB-9534-51931D0D9CD5}"/>
              </a:ext>
            </a:extLst>
          </p:cNvPr>
          <p:cNvGrpSpPr/>
          <p:nvPr/>
        </p:nvGrpSpPr>
        <p:grpSpPr>
          <a:xfrm>
            <a:off x="7058483" y="4338023"/>
            <a:ext cx="358844" cy="358005"/>
            <a:chOff x="8185428" y="5159227"/>
            <a:chExt cx="881745" cy="1014634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0E58050D-03DA-1F99-22D8-DAB9072A8FAA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D151C9A4-28F8-2D9C-B0CA-343E9E781321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E1A199DB-1614-5D52-1E88-63ACED1394E9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9E7FA40-A0ED-75A9-7CDF-66A82DF18986}"/>
              </a:ext>
            </a:extLst>
          </p:cNvPr>
          <p:cNvSpPr/>
          <p:nvPr/>
        </p:nvSpPr>
        <p:spPr>
          <a:xfrm>
            <a:off x="5519936" y="3429000"/>
            <a:ext cx="1534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모든 옵션 수량 소진된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224" name="표 223">
            <a:extLst>
              <a:ext uri="{FF2B5EF4-FFF2-40B4-BE49-F238E27FC236}">
                <a16:creationId xmlns:a16="http://schemas.microsoft.com/office/drawing/2014/main" id="{28FDDD1D-5E44-A25E-ED55-4C9B0BFFC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63841"/>
              </p:ext>
            </p:extLst>
          </p:nvPr>
        </p:nvGraphicFramePr>
        <p:xfrm>
          <a:off x="9000565" y="72796"/>
          <a:ext cx="3168000" cy="210299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옵션선택 영역 노출케이스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옵션이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등록된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옵션이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등록된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옵션이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경우 자동 선택됨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옵션의 신청수량이 모두 소진 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 선택 영역에 수량종료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옵션선택불가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모든 옵션의 신청수량이 모두 소진 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옵션선택불가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신청종료 버튼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비활성화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42619"/>
                  </a:ext>
                </a:extLst>
              </a:tr>
            </a:tbl>
          </a:graphicData>
        </a:graphic>
      </p:graphicFrame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2FE667C-CB7D-A6E5-9177-B43F97686FAB}"/>
              </a:ext>
            </a:extLst>
          </p:cNvPr>
          <p:cNvSpPr/>
          <p:nvPr/>
        </p:nvSpPr>
        <p:spPr>
          <a:xfrm>
            <a:off x="1243037" y="3737549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 dirty="0">
                <a:latin typeface="+mn-ea"/>
              </a:rPr>
              <a:t>. (</a:t>
            </a:r>
            <a:r>
              <a:rPr lang="ko-KR" altLang="en-US" sz="800" b="1" dirty="0" err="1">
                <a:latin typeface="+mn-ea"/>
              </a:rPr>
              <a:t>택</a:t>
            </a:r>
            <a:r>
              <a:rPr lang="en-US" altLang="ko-KR" sz="800" b="1" dirty="0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CDAD59E-6421-564D-BA74-2B7C2A3AB5BE}"/>
              </a:ext>
            </a:extLst>
          </p:cNvPr>
          <p:cNvSpPr/>
          <p:nvPr/>
        </p:nvSpPr>
        <p:spPr>
          <a:xfrm>
            <a:off x="4814518" y="3737549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 dirty="0">
                <a:latin typeface="+mn-ea"/>
              </a:rPr>
              <a:t>. (</a:t>
            </a:r>
            <a:r>
              <a:rPr lang="ko-KR" altLang="en-US" sz="800" b="1" dirty="0" err="1">
                <a:latin typeface="+mn-ea"/>
              </a:rPr>
              <a:t>택</a:t>
            </a:r>
            <a:r>
              <a:rPr lang="en-US" altLang="ko-KR" sz="800" b="1" dirty="0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4EA2169-8774-EC6F-7E08-D539F9D15228}"/>
              </a:ext>
            </a:extLst>
          </p:cNvPr>
          <p:cNvSpPr/>
          <p:nvPr/>
        </p:nvSpPr>
        <p:spPr>
          <a:xfrm>
            <a:off x="4897221" y="5488167"/>
            <a:ext cx="2710384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신청종료</a:t>
            </a:r>
            <a:endParaRPr lang="ko-KR" altLang="en-US" sz="700" b="1" dirty="0"/>
          </a:p>
        </p:txBody>
      </p:sp>
      <p:sp>
        <p:nvSpPr>
          <p:cNvPr id="230" name="제목 98">
            <a:extLst>
              <a:ext uri="{FF2B5EF4-FFF2-40B4-BE49-F238E27FC236}">
                <a16:creationId xmlns:a16="http://schemas.microsoft.com/office/drawing/2014/main" id="{370E06A2-7449-B802-0746-ECF740C9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 err="1"/>
              <a:t>키트신청</a:t>
            </a:r>
            <a:r>
              <a:rPr lang="en-US" altLang="ko-KR" dirty="0"/>
              <a:t>) - </a:t>
            </a:r>
            <a:r>
              <a:rPr lang="ko-KR" altLang="en-US" dirty="0"/>
              <a:t>옵션선택 영역 노출케이스</a:t>
            </a:r>
          </a:p>
        </p:txBody>
      </p:sp>
      <p:sp>
        <p:nvSpPr>
          <p:cNvPr id="232" name="Oval 611">
            <a:extLst>
              <a:ext uri="{FF2B5EF4-FFF2-40B4-BE49-F238E27FC236}">
                <a16:creationId xmlns:a16="http://schemas.microsoft.com/office/drawing/2014/main" id="{03325757-5914-6BC2-9DE9-B92EADA9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27" y="39650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B0B08C19-95EA-67A5-3C88-C80325BC9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71797"/>
              </p:ext>
            </p:extLst>
          </p:nvPr>
        </p:nvGraphicFramePr>
        <p:xfrm>
          <a:off x="10254558" y="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옵션선택 영역 노출케이스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2" name="부제목 3">
            <a:extLst>
              <a:ext uri="{FF2B5EF4-FFF2-40B4-BE49-F238E27FC236}">
                <a16:creationId xmlns:a16="http://schemas.microsoft.com/office/drawing/2014/main" id="{46EB5677-B4AE-5B78-3074-255DF34FB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IN_MO_EVE_06_06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1E0DCCE-F683-A6A0-E045-C45733E1D0D9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382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3BA6B1F-2177-77FF-9EFE-C8846A5DD9BC}"/>
              </a:ext>
            </a:extLst>
          </p:cNvPr>
          <p:cNvSpPr/>
          <p:nvPr/>
        </p:nvSpPr>
        <p:spPr>
          <a:xfrm>
            <a:off x="5197487" y="662048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EB4154-2571-4224-1B7B-39CF00F1E765}"/>
              </a:ext>
            </a:extLst>
          </p:cNvPr>
          <p:cNvSpPr/>
          <p:nvPr/>
        </p:nvSpPr>
        <p:spPr>
          <a:xfrm>
            <a:off x="782327" y="662048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F9C7FE-5210-6909-5953-B6D210982C51}"/>
              </a:ext>
            </a:extLst>
          </p:cNvPr>
          <p:cNvSpPr/>
          <p:nvPr/>
        </p:nvSpPr>
        <p:spPr>
          <a:xfrm>
            <a:off x="1040337" y="1895701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2A1457-54B9-279E-7EDE-7603CE17795F}"/>
              </a:ext>
            </a:extLst>
          </p:cNvPr>
          <p:cNvSpPr txBox="1"/>
          <p:nvPr/>
        </p:nvSpPr>
        <p:spPr>
          <a:xfrm>
            <a:off x="1088465" y="1931613"/>
            <a:ext cx="23760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수령신청 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6D1594-183C-9EFB-4472-563234292B7F}"/>
              </a:ext>
            </a:extLst>
          </p:cNvPr>
          <p:cNvSpPr/>
          <p:nvPr/>
        </p:nvSpPr>
        <p:spPr>
          <a:xfrm>
            <a:off x="1232238" y="2983580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ea"/>
              </a:rPr>
              <a:t>키트를 수령할 방법을 선택해 주세요</a:t>
            </a:r>
            <a:r>
              <a:rPr lang="en-US" altLang="ko-KR" sz="900" b="1" dirty="0">
                <a:latin typeface="+mn-ea"/>
              </a:rPr>
              <a:t>,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6FC67D0-E80F-6AEA-74B6-7CF1C6016A50}"/>
              </a:ext>
            </a:extLst>
          </p:cNvPr>
          <p:cNvSpPr/>
          <p:nvPr/>
        </p:nvSpPr>
        <p:spPr>
          <a:xfrm>
            <a:off x="1132790" y="2371792"/>
            <a:ext cx="2256048" cy="436845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30ml+</a:t>
            </a:r>
            <a:r>
              <a:rPr lang="ko-KR" altLang="en-US" sz="900" b="1" dirty="0" err="1">
                <a:solidFill>
                  <a:srgbClr val="00BC70"/>
                </a:solidFill>
              </a:rPr>
              <a:t>더스트</a:t>
            </a:r>
            <a:r>
              <a:rPr lang="ko-KR" altLang="en-US" sz="900" b="1" dirty="0">
                <a:solidFill>
                  <a:srgbClr val="00BC70"/>
                </a:solidFill>
              </a:rPr>
              <a:t> 백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A52B69-F3FF-DA08-A9D7-6BDCC317107D}"/>
              </a:ext>
            </a:extLst>
          </p:cNvPr>
          <p:cNvSpPr/>
          <p:nvPr/>
        </p:nvSpPr>
        <p:spPr>
          <a:xfrm>
            <a:off x="1258893" y="3374155"/>
            <a:ext cx="2016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온라인 수령신청</a:t>
            </a:r>
            <a:endParaRPr lang="en-US" altLang="ko-KR" sz="11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배송비 결제 후 택배 수령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244C474-1275-A673-7780-FA4D2BA04F53}"/>
              </a:ext>
            </a:extLst>
          </p:cNvPr>
          <p:cNvSpPr/>
          <p:nvPr/>
        </p:nvSpPr>
        <p:spPr>
          <a:xfrm>
            <a:off x="1258893" y="4055997"/>
            <a:ext cx="2016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오프라인 수령신청</a:t>
            </a:r>
            <a:endParaRPr lang="en-US" altLang="ko-KR" sz="11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수령기간 매장방문 후 직접 수령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E2410B6-4365-A234-41F0-729D8C39BD72}"/>
              </a:ext>
            </a:extLst>
          </p:cNvPr>
          <p:cNvSpPr/>
          <p:nvPr/>
        </p:nvSpPr>
        <p:spPr>
          <a:xfrm>
            <a:off x="1258892" y="3378722"/>
            <a:ext cx="2015999" cy="48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온라인 수령신청 마감</a:t>
            </a:r>
          </a:p>
        </p:txBody>
      </p:sp>
      <p:sp>
        <p:nvSpPr>
          <p:cNvPr id="133" name="Oval 611">
            <a:extLst>
              <a:ext uri="{FF2B5EF4-FFF2-40B4-BE49-F238E27FC236}">
                <a16:creationId xmlns:a16="http://schemas.microsoft.com/office/drawing/2014/main" id="{299C9A8B-DA81-9850-9B25-7E11A1E61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19" y="33097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CE6FBF4-0FED-B97B-07A2-7DD8F130A171}"/>
              </a:ext>
            </a:extLst>
          </p:cNvPr>
          <p:cNvSpPr/>
          <p:nvPr/>
        </p:nvSpPr>
        <p:spPr>
          <a:xfrm>
            <a:off x="5471808" y="1949270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9A28FE3-0004-4B84-4418-57673C619B56}"/>
              </a:ext>
            </a:extLst>
          </p:cNvPr>
          <p:cNvSpPr txBox="1"/>
          <p:nvPr/>
        </p:nvSpPr>
        <p:spPr>
          <a:xfrm>
            <a:off x="5519936" y="1985182"/>
            <a:ext cx="23583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수령신청     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032DF10-3F30-3C1D-0C71-1C67FEE3D30A}"/>
              </a:ext>
            </a:extLst>
          </p:cNvPr>
          <p:cNvSpPr/>
          <p:nvPr/>
        </p:nvSpPr>
        <p:spPr>
          <a:xfrm>
            <a:off x="5663709" y="3037149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+mn-ea"/>
              </a:rPr>
              <a:t>키트를 수령할 방법을 선택해 주세요</a:t>
            </a:r>
            <a:r>
              <a:rPr lang="en-US" altLang="ko-KR" sz="900" b="1" dirty="0">
                <a:latin typeface="+mn-ea"/>
              </a:rPr>
              <a:t>,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455188E-9FF4-CFF9-9AF4-914BA5CF9ABE}"/>
              </a:ext>
            </a:extLst>
          </p:cNvPr>
          <p:cNvSpPr/>
          <p:nvPr/>
        </p:nvSpPr>
        <p:spPr>
          <a:xfrm>
            <a:off x="5683253" y="3427724"/>
            <a:ext cx="2016000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온라인 수령신청</a:t>
            </a:r>
            <a:endParaRPr lang="en-US" altLang="ko-KR" sz="11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배송비 결제 후 택배 수령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A4FF1B4-281A-F980-0175-035A83485688}"/>
              </a:ext>
            </a:extLst>
          </p:cNvPr>
          <p:cNvSpPr/>
          <p:nvPr/>
        </p:nvSpPr>
        <p:spPr>
          <a:xfrm>
            <a:off x="5564261" y="2425361"/>
            <a:ext cx="2256048" cy="436845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30ml+</a:t>
            </a:r>
            <a:r>
              <a:rPr lang="ko-KR" altLang="en-US" sz="900" b="1" dirty="0" err="1">
                <a:solidFill>
                  <a:srgbClr val="00BC70"/>
                </a:solidFill>
              </a:rPr>
              <a:t>더스트</a:t>
            </a:r>
            <a:r>
              <a:rPr lang="ko-KR" altLang="en-US" sz="900" b="1" dirty="0">
                <a:solidFill>
                  <a:srgbClr val="00BC70"/>
                </a:solidFill>
              </a:rPr>
              <a:t> 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040CDBC-603D-950B-F759-83C80CA12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81054"/>
              </p:ext>
            </p:extLst>
          </p:nvPr>
        </p:nvGraphicFramePr>
        <p:xfrm>
          <a:off x="9000565" y="72796"/>
          <a:ext cx="3168000" cy="63995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수령신청 팝업</a:t>
                      </a:r>
                      <a:endParaRPr lang="en-US" altLang="ko-KR" sz="800" b="1" dirty="0"/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수령방법의 재고가 소진된 경우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수량신청마감 버튼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비활성화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</a:tbl>
          </a:graphicData>
        </a:graphic>
      </p:graphicFrame>
      <p:sp>
        <p:nvSpPr>
          <p:cNvPr id="8" name="제목 98">
            <a:extLst>
              <a:ext uri="{FF2B5EF4-FFF2-40B4-BE49-F238E27FC236}">
                <a16:creationId xmlns:a16="http://schemas.microsoft.com/office/drawing/2014/main" id="{266F938D-537B-252A-6313-63E881A79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수령신청 팝업</a:t>
            </a:r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429ACAA5-D34A-0511-5AF8-747B6BCE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IN_MO_EVE_06_07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213248-C53B-179E-2C42-6C7B72C8EF6D}"/>
              </a:ext>
            </a:extLst>
          </p:cNvPr>
          <p:cNvSpPr/>
          <p:nvPr/>
        </p:nvSpPr>
        <p:spPr>
          <a:xfrm>
            <a:off x="5683254" y="4050004"/>
            <a:ext cx="2015999" cy="48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오프라인 수령신청 마감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52670BE6-D17D-0C81-BFB2-9E144D9D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043" y="40050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" name="제목 61">
            <a:extLst>
              <a:ext uri="{FF2B5EF4-FFF2-40B4-BE49-F238E27FC236}">
                <a16:creationId xmlns:a16="http://schemas.microsoft.com/office/drawing/2014/main" id="{5E6A9286-6A34-ACC6-868C-2608F0D36C2D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30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87262"/>
              </p:ext>
            </p:extLst>
          </p:nvPr>
        </p:nvGraphicFramePr>
        <p:xfrm>
          <a:off x="1894461" y="926458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03AA0354-ABB9-25A1-E8C9-7D40344F66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7166" y="945635"/>
            <a:ext cx="2916000" cy="40675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6A5F39F-AF99-C7A0-344C-79975D21B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이벤트목록</a:t>
            </a:r>
            <a:r>
              <a:rPr lang="ko-KR" altLang="en-US" dirty="0"/>
              <a:t> 레이아웃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1F1270-DCEB-6359-B9CE-21ACFE5818CF}"/>
              </a:ext>
            </a:extLst>
          </p:cNvPr>
          <p:cNvSpPr/>
          <p:nvPr/>
        </p:nvSpPr>
        <p:spPr>
          <a:xfrm>
            <a:off x="2855640" y="553100"/>
            <a:ext cx="976549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이벤트목록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5E15B-5227-47C5-99A2-32A008DEE01D}"/>
              </a:ext>
            </a:extLst>
          </p:cNvPr>
          <p:cNvSpPr txBox="1"/>
          <p:nvPr/>
        </p:nvSpPr>
        <p:spPr>
          <a:xfrm>
            <a:off x="4060805" y="3739792"/>
            <a:ext cx="5498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하향 스크롤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74BCA5F-8D77-6FB0-3A96-27B4481CC4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5291" y="3284984"/>
            <a:ext cx="360000" cy="360000"/>
          </a:xfrm>
          <a:prstGeom prst="rect">
            <a:avLst/>
          </a:prstGeom>
        </p:spPr>
      </p:pic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B2C61D21-A76C-3E8B-D707-C23B5FE6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84787"/>
              </p:ext>
            </p:extLst>
          </p:nvPr>
        </p:nvGraphicFramePr>
        <p:xfrm>
          <a:off x="6418527" y="926458"/>
          <a:ext cx="2999014" cy="5621341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FD7DDA-BCAC-BF0F-DA0A-0BBE81EF1220}"/>
              </a:ext>
            </a:extLst>
          </p:cNvPr>
          <p:cNvSpPr/>
          <p:nvPr/>
        </p:nvSpPr>
        <p:spPr>
          <a:xfrm>
            <a:off x="6960096" y="553100"/>
            <a:ext cx="1931939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이벤트목록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하향스크롤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시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F9067A-5A1E-ADFB-0799-E5FD530F5EBA}"/>
              </a:ext>
            </a:extLst>
          </p:cNvPr>
          <p:cNvSpPr txBox="1"/>
          <p:nvPr/>
        </p:nvSpPr>
        <p:spPr>
          <a:xfrm>
            <a:off x="9601268" y="999824"/>
            <a:ext cx="14154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하향스크롤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 시 구분 탭 영역이 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헤더 도달 시 상단 고정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A51A26A-4BAD-4345-3DEC-6A7F7E6B65FB}"/>
              </a:ext>
            </a:extLst>
          </p:cNvPr>
          <p:cNvCxnSpPr>
            <a:cxnSpLocks/>
          </p:cNvCxnSpPr>
          <p:nvPr/>
        </p:nvCxnSpPr>
        <p:spPr>
          <a:xfrm>
            <a:off x="9509528" y="947304"/>
            <a:ext cx="0" cy="360467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239B179-E5B9-9D58-A15F-876A02572A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7166" y="5085184"/>
            <a:ext cx="2916000" cy="1445064"/>
          </a:xfrm>
          <a:prstGeom prst="rect">
            <a:avLst/>
          </a:prstGeom>
        </p:spPr>
      </p:pic>
      <p:sp>
        <p:nvSpPr>
          <p:cNvPr id="12" name="자유형 68">
            <a:extLst>
              <a:ext uri="{FF2B5EF4-FFF2-40B4-BE49-F238E27FC236}">
                <a16:creationId xmlns:a16="http://schemas.microsoft.com/office/drawing/2014/main" id="{5F1DD144-7EE4-9A29-99D0-505654B49AF8}"/>
              </a:ext>
            </a:extLst>
          </p:cNvPr>
          <p:cNvSpPr/>
          <p:nvPr/>
        </p:nvSpPr>
        <p:spPr>
          <a:xfrm>
            <a:off x="1894462" y="4912793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996921C-D853-0920-27D3-853591A2964F}"/>
              </a:ext>
            </a:extLst>
          </p:cNvPr>
          <p:cNvCxnSpPr>
            <a:cxnSpLocks/>
          </p:cNvCxnSpPr>
          <p:nvPr/>
        </p:nvCxnSpPr>
        <p:spPr>
          <a:xfrm>
            <a:off x="5046844" y="6028135"/>
            <a:ext cx="0" cy="432000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CCF729-EF4F-D17C-4D23-EF9455B58746}"/>
              </a:ext>
            </a:extLst>
          </p:cNvPr>
          <p:cNvSpPr txBox="1"/>
          <p:nvPr/>
        </p:nvSpPr>
        <p:spPr>
          <a:xfrm>
            <a:off x="5167998" y="6186681"/>
            <a:ext cx="57708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탭바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플로팅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ko-KR" altLang="en-US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4A117C0-B3F6-9DB6-D50C-021AB4B3F956}"/>
              </a:ext>
            </a:extLst>
          </p:cNvPr>
          <p:cNvCxnSpPr/>
          <p:nvPr/>
        </p:nvCxnSpPr>
        <p:spPr>
          <a:xfrm flipH="1">
            <a:off x="3506156" y="5945310"/>
            <a:ext cx="2078269" cy="0"/>
          </a:xfrm>
          <a:prstGeom prst="line">
            <a:avLst/>
          </a:prstGeom>
          <a:ln>
            <a:solidFill>
              <a:srgbClr val="C8373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92ADF12-BCEA-ABBA-8949-495C12014B44}"/>
              </a:ext>
            </a:extLst>
          </p:cNvPr>
          <p:cNvCxnSpPr/>
          <p:nvPr/>
        </p:nvCxnSpPr>
        <p:spPr>
          <a:xfrm flipH="1">
            <a:off x="3506156" y="6478970"/>
            <a:ext cx="2078269" cy="0"/>
          </a:xfrm>
          <a:prstGeom prst="line">
            <a:avLst/>
          </a:prstGeom>
          <a:ln>
            <a:solidFill>
              <a:srgbClr val="C8373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3B420C5-F013-5548-9BAA-BE595945A1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2920" y="945637"/>
            <a:ext cx="2952000" cy="2996984"/>
          </a:xfrm>
          <a:prstGeom prst="rect">
            <a:avLst/>
          </a:prstGeom>
        </p:spPr>
      </p:pic>
      <p:sp>
        <p:nvSpPr>
          <p:cNvPr id="1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6418526" y="3880920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36EE2C9-BAF7-E6BD-2737-32754023DB1E}"/>
              </a:ext>
            </a:extLst>
          </p:cNvPr>
          <p:cNvCxnSpPr>
            <a:cxnSpLocks/>
          </p:cNvCxnSpPr>
          <p:nvPr/>
        </p:nvCxnSpPr>
        <p:spPr>
          <a:xfrm>
            <a:off x="5038221" y="5481047"/>
            <a:ext cx="0" cy="432000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01036B-5DD6-CF13-0CC6-91B028EE7EF9}"/>
              </a:ext>
            </a:extLst>
          </p:cNvPr>
          <p:cNvSpPr txBox="1"/>
          <p:nvPr/>
        </p:nvSpPr>
        <p:spPr>
          <a:xfrm>
            <a:off x="5135584" y="5581352"/>
            <a:ext cx="89768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이전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쇼핑로그 버튼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플로팅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ko-KR" altLang="en-US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D8970EC-D065-6663-08F6-8FE5CE9FAE69}"/>
              </a:ext>
            </a:extLst>
          </p:cNvPr>
          <p:cNvCxnSpPr>
            <a:cxnSpLocks/>
          </p:cNvCxnSpPr>
          <p:nvPr/>
        </p:nvCxnSpPr>
        <p:spPr>
          <a:xfrm>
            <a:off x="9431157" y="5876501"/>
            <a:ext cx="0" cy="432000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52B745-8699-FECB-4AB5-AA6FD95583E9}"/>
              </a:ext>
            </a:extLst>
          </p:cNvPr>
          <p:cNvSpPr txBox="1"/>
          <p:nvPr/>
        </p:nvSpPr>
        <p:spPr>
          <a:xfrm>
            <a:off x="9548797" y="5886015"/>
            <a:ext cx="9201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헤더가 사라지면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TOP 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이동 버튼 노출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플로팅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EE31C-CEF2-780C-5F85-95DA315A568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2436" y="4513249"/>
            <a:ext cx="2952000" cy="19658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51BAC9-5204-2F57-80B6-6006F8402F94}"/>
              </a:ext>
            </a:extLst>
          </p:cNvPr>
          <p:cNvSpPr/>
          <p:nvPr/>
        </p:nvSpPr>
        <p:spPr>
          <a:xfrm>
            <a:off x="9463293" y="5085184"/>
            <a:ext cx="1872208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/>
              <a:t>탭바는</a:t>
            </a:r>
            <a:endParaRPr lang="en-US" altLang="ko-KR" sz="1000" dirty="0"/>
          </a:p>
          <a:p>
            <a:r>
              <a:rPr lang="ko-KR" altLang="en-US" sz="1000" dirty="0" err="1"/>
              <a:t>하향스크롤</a:t>
            </a:r>
            <a:r>
              <a:rPr lang="ko-KR" altLang="en-US" sz="1000" dirty="0"/>
              <a:t> 시 </a:t>
            </a:r>
            <a:r>
              <a:rPr lang="ko-KR" altLang="en-US" sz="1000" dirty="0" err="1"/>
              <a:t>비노출</a:t>
            </a:r>
            <a:endParaRPr lang="en-US" altLang="ko-KR" sz="1000" dirty="0"/>
          </a:p>
          <a:p>
            <a:r>
              <a:rPr lang="en-US" altLang="ko-KR" sz="1000" dirty="0"/>
              <a:t>-&gt;</a:t>
            </a:r>
            <a:r>
              <a:rPr lang="ko-KR" altLang="en-US" sz="1000" dirty="0" err="1"/>
              <a:t>상향스크롤</a:t>
            </a:r>
            <a:r>
              <a:rPr lang="ko-KR" altLang="en-US" sz="1000" dirty="0"/>
              <a:t> 시 노출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32374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98">
            <a:extLst>
              <a:ext uri="{FF2B5EF4-FFF2-40B4-BE49-F238E27FC236}">
                <a16:creationId xmlns:a16="http://schemas.microsoft.com/office/drawing/2014/main" id="{A5482A17-8D43-08CB-EC4F-1B7072183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키트신청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9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81173" y="6068586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D6CFFD-E943-B790-E4E2-DE84B5423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74682"/>
              </p:ext>
            </p:extLst>
          </p:nvPr>
        </p:nvGraphicFramePr>
        <p:xfrm>
          <a:off x="9000565" y="72796"/>
          <a:ext cx="3168000" cy="349364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우수회원키트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우수회원키트를 이미 신청한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신청내역확인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신청한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제품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 신청내역확인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뷰티포인트를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신청한 경우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신청내역확인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화면아이디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참고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수령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수령매장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매장명 노출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수령기간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캠페인에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셋팅된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수령기간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수령 안내문구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수령매장 변경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탭 시 매장선택 팝업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으로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연결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2-3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신청취소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89548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CDBC4-3DB8-2BA5-2C38-7932BC4382E4}"/>
              </a:ext>
            </a:extLst>
          </p:cNvPr>
          <p:cNvSpPr/>
          <p:nvPr/>
        </p:nvSpPr>
        <p:spPr>
          <a:xfrm>
            <a:off x="896943" y="5163893"/>
            <a:ext cx="2776676" cy="93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키트신청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레이아웃 참고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AB217A-84D1-3231-4546-B7F652C7E38A}"/>
              </a:ext>
            </a:extLst>
          </p:cNvPr>
          <p:cNvSpPr/>
          <p:nvPr/>
        </p:nvSpPr>
        <p:spPr>
          <a:xfrm>
            <a:off x="896943" y="1620170"/>
            <a:ext cx="2776676" cy="1101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키트신청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레이아웃 참고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FFDED7-0CEB-1E4A-F641-85B8B8D26CDB}"/>
              </a:ext>
            </a:extLst>
          </p:cNvPr>
          <p:cNvSpPr/>
          <p:nvPr/>
        </p:nvSpPr>
        <p:spPr>
          <a:xfrm>
            <a:off x="843209" y="1119529"/>
            <a:ext cx="1321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20" name="자유형 68">
            <a:extLst>
              <a:ext uri="{FF2B5EF4-FFF2-40B4-BE49-F238E27FC236}">
                <a16:creationId xmlns:a16="http://schemas.microsoft.com/office/drawing/2014/main" id="{7B2A0ACE-F5D8-B604-57DD-F0595756F3F2}"/>
              </a:ext>
            </a:extLst>
          </p:cNvPr>
          <p:cNvSpPr/>
          <p:nvPr/>
        </p:nvSpPr>
        <p:spPr>
          <a:xfrm>
            <a:off x="809281" y="2400511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899185" y="3081674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비타</a:t>
            </a:r>
            <a:r>
              <a:rPr lang="en-US" altLang="ko-KR" sz="700" dirty="0">
                <a:solidFill>
                  <a:schemeClr val="tx1"/>
                </a:solidFill>
              </a:rPr>
              <a:t>C </a:t>
            </a:r>
            <a:r>
              <a:rPr lang="ko-KR" altLang="en-US" sz="700" dirty="0">
                <a:solidFill>
                  <a:schemeClr val="tx1"/>
                </a:solidFill>
              </a:rPr>
              <a:t>잡티 </a:t>
            </a:r>
            <a:r>
              <a:rPr lang="ko-KR" altLang="en-US" sz="700" dirty="0" err="1">
                <a:solidFill>
                  <a:schemeClr val="tx1"/>
                </a:solidFill>
              </a:rPr>
              <a:t>토닝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세럼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30ml+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27A4B-2E9F-8F5C-FBCA-D8FF798633E0}"/>
              </a:ext>
            </a:extLst>
          </p:cNvPr>
          <p:cNvSpPr/>
          <p:nvPr/>
        </p:nvSpPr>
        <p:spPr>
          <a:xfrm>
            <a:off x="860122" y="2749463"/>
            <a:ext cx="18630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옵션을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1870343" y="3081674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아일넘버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바디패키지</a:t>
            </a:r>
            <a:r>
              <a:rPr lang="en-US" altLang="ko-KR" sz="700" dirty="0">
                <a:solidFill>
                  <a:schemeClr val="tx1"/>
                </a:solidFill>
              </a:rPr>
              <a:t>+</a:t>
            </a:r>
            <a:r>
              <a:rPr lang="ko-KR" altLang="en-US" sz="700" dirty="0" err="1">
                <a:solidFill>
                  <a:schemeClr val="tx1"/>
                </a:solidFill>
              </a:rPr>
              <a:t>더스트</a:t>
            </a:r>
            <a:r>
              <a:rPr lang="ko-KR" altLang="en-US" sz="700" dirty="0">
                <a:solidFill>
                  <a:schemeClr val="tx1"/>
                </a:solidFill>
              </a:rPr>
              <a:t> 백</a:t>
            </a:r>
          </a:p>
        </p:txBody>
      </p:sp>
      <p:sp>
        <p:nvSpPr>
          <p:cNvPr id="33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2841501" y="3081674"/>
            <a:ext cx="864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뷰티포인트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20,000 P 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이후 소멸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51763" y="3401808"/>
            <a:ext cx="358844" cy="358005"/>
            <a:chOff x="8185428" y="5159227"/>
            <a:chExt cx="881745" cy="101463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2122921" y="3401808"/>
            <a:ext cx="358844" cy="358005"/>
            <a:chOff x="8185428" y="5159227"/>
            <a:chExt cx="881745" cy="101463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094079" y="3401808"/>
            <a:ext cx="358844" cy="358005"/>
            <a:chOff x="8185428" y="5159227"/>
            <a:chExt cx="881745" cy="101463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5512FA2-0665-C33F-0F2C-970F4DA19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17692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키트 신청한 경우 케이스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C190D7A-5538-A8CD-1473-4861DE45E187}"/>
              </a:ext>
            </a:extLst>
          </p:cNvPr>
          <p:cNvSpPr/>
          <p:nvPr/>
        </p:nvSpPr>
        <p:spPr>
          <a:xfrm>
            <a:off x="5197487" y="662048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BCEA6C-135B-074D-B5DE-66974A529704}"/>
              </a:ext>
            </a:extLst>
          </p:cNvPr>
          <p:cNvSpPr/>
          <p:nvPr/>
        </p:nvSpPr>
        <p:spPr>
          <a:xfrm>
            <a:off x="949989" y="4573638"/>
            <a:ext cx="2659578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신청내역확인</a:t>
            </a:r>
            <a:endParaRPr lang="en-US" altLang="ko-KR" sz="10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신청취소 후 재신청 가능</a:t>
            </a:r>
            <a:r>
              <a:rPr lang="en-US" altLang="ko-KR" sz="800" b="1" dirty="0"/>
              <a:t>)</a:t>
            </a:r>
            <a:endParaRPr lang="ko-KR" altLang="en-US" sz="500" b="1" dirty="0"/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53543B8A-6D48-5A40-75D1-6493ABB52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79" y="45283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874720-C827-1E02-98B5-17A6A9C1D7FA}"/>
              </a:ext>
            </a:extLst>
          </p:cNvPr>
          <p:cNvSpPr/>
          <p:nvPr/>
        </p:nvSpPr>
        <p:spPr>
          <a:xfrm>
            <a:off x="5473207" y="1819545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85111C-3274-10CE-D120-C584F6F9209F}"/>
              </a:ext>
            </a:extLst>
          </p:cNvPr>
          <p:cNvSpPr txBox="1"/>
          <p:nvPr/>
        </p:nvSpPr>
        <p:spPr>
          <a:xfrm>
            <a:off x="5509303" y="1855457"/>
            <a:ext cx="23903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신청내역확인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7E4612-3231-29DD-9349-541294328078}"/>
              </a:ext>
            </a:extLst>
          </p:cNvPr>
          <p:cNvSpPr/>
          <p:nvPr/>
        </p:nvSpPr>
        <p:spPr>
          <a:xfrm>
            <a:off x="5482699" y="3518121"/>
            <a:ext cx="2571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수령매장은 신청기간 동안 변경하실 수 있습니다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변경될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F59DB39-4B0A-69A1-94E2-F6093E9F4AA0}"/>
              </a:ext>
            </a:extLst>
          </p:cNvPr>
          <p:cNvSpPr/>
          <p:nvPr/>
        </p:nvSpPr>
        <p:spPr>
          <a:xfrm>
            <a:off x="5565660" y="2295636"/>
            <a:ext cx="2268000" cy="993686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30ml+</a:t>
            </a:r>
            <a:r>
              <a:rPr lang="ko-KR" altLang="en-US" sz="900" b="1" dirty="0" err="1">
                <a:solidFill>
                  <a:srgbClr val="00BC70"/>
                </a:solidFill>
              </a:rPr>
              <a:t>더스트</a:t>
            </a:r>
            <a:r>
              <a:rPr lang="ko-KR" altLang="en-US" sz="900" b="1" dirty="0">
                <a:solidFill>
                  <a:srgbClr val="00BC70"/>
                </a:solidFill>
              </a:rPr>
              <a:t> 백</a:t>
            </a:r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수령매장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강남지하점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수령기간 </a:t>
            </a:r>
            <a:r>
              <a:rPr lang="en-US" altLang="ko-KR" sz="900" dirty="0">
                <a:solidFill>
                  <a:schemeClr val="tx1"/>
                </a:solidFill>
              </a:rPr>
              <a:t>: 24.4.29(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)~24.5.8(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197374-9067-2905-2CEC-D89978B0D117}"/>
              </a:ext>
            </a:extLst>
          </p:cNvPr>
          <p:cNvSpPr/>
          <p:nvPr/>
        </p:nvSpPr>
        <p:spPr>
          <a:xfrm>
            <a:off x="6693685" y="4437222"/>
            <a:ext cx="1229968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신청취소</a:t>
            </a: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A94D29B8-D1D9-C03F-DCF2-D5622281B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221" y="17259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F68B1678-A2DA-CB28-A9FD-8523569B2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811" y="24083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5E0136-41BC-591B-E524-853733F9CC84}"/>
              </a:ext>
            </a:extLst>
          </p:cNvPr>
          <p:cNvSpPr/>
          <p:nvPr/>
        </p:nvSpPr>
        <p:spPr>
          <a:xfrm>
            <a:off x="5486147" y="4437222"/>
            <a:ext cx="1237480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수령매장 변경</a:t>
            </a: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1F8C9774-3A4A-3DF0-AEBD-A741E35C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20" y="43651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cxnSp>
        <p:nvCxnSpPr>
          <p:cNvPr id="36" name="구부러진 연결선 49">
            <a:extLst>
              <a:ext uri="{FF2B5EF4-FFF2-40B4-BE49-F238E27FC236}">
                <a16:creationId xmlns:a16="http://schemas.microsoft.com/office/drawing/2014/main" id="{4128D176-6E04-AC62-6058-53F757F2097B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999817" y="3295709"/>
            <a:ext cx="2473390" cy="156663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611">
            <a:extLst>
              <a:ext uri="{FF2B5EF4-FFF2-40B4-BE49-F238E27FC236}">
                <a16:creationId xmlns:a16="http://schemas.microsoft.com/office/drawing/2014/main" id="{D0FAD7CF-43B5-06F6-0033-4F73D9EF3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06" y="43661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1566" y="646876"/>
            <a:ext cx="3816424" cy="440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키트 신청을 이미 한 경우</a:t>
            </a:r>
          </a:p>
        </p:txBody>
      </p:sp>
      <p:sp>
        <p:nvSpPr>
          <p:cNvPr id="6" name="부제목 3">
            <a:extLst>
              <a:ext uri="{FF2B5EF4-FFF2-40B4-BE49-F238E27FC236}">
                <a16:creationId xmlns:a16="http://schemas.microsoft.com/office/drawing/2014/main" id="{B202A218-076E-4FB9-8BF7-2CE0AF1E5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IN_MO_EVE_06_08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536A911-4E06-7607-8EFB-6A3BA756121D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976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8925F-8F32-9BBF-156F-C93E6AD3C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신청내역확인 팝업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D65A16-8776-8038-C500-CB451014A25F}"/>
              </a:ext>
            </a:extLst>
          </p:cNvPr>
          <p:cNvSpPr/>
          <p:nvPr/>
        </p:nvSpPr>
        <p:spPr>
          <a:xfrm>
            <a:off x="777382" y="668632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4DC850-18A8-6F87-FCC1-A0E2F7070851}"/>
              </a:ext>
            </a:extLst>
          </p:cNvPr>
          <p:cNvSpPr/>
          <p:nvPr/>
        </p:nvSpPr>
        <p:spPr>
          <a:xfrm>
            <a:off x="1055440" y="1844824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D59B8-75E0-2D32-55EB-365662CECDA9}"/>
              </a:ext>
            </a:extLst>
          </p:cNvPr>
          <p:cNvSpPr txBox="1"/>
          <p:nvPr/>
        </p:nvSpPr>
        <p:spPr>
          <a:xfrm>
            <a:off x="1103568" y="1880736"/>
            <a:ext cx="23903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신청내역확인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00333E-9D46-C4E5-9AA1-E7116300277A}"/>
              </a:ext>
            </a:extLst>
          </p:cNvPr>
          <p:cNvSpPr/>
          <p:nvPr/>
        </p:nvSpPr>
        <p:spPr>
          <a:xfrm>
            <a:off x="1147893" y="3111351"/>
            <a:ext cx="2222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취소 후 타 옵션의 현황에 따라 재신청이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불가할 수 있습니다</a:t>
            </a:r>
            <a:r>
              <a:rPr lang="en-US" altLang="ko-KR" sz="800" dirty="0"/>
              <a:t>. (</a:t>
            </a:r>
            <a:r>
              <a:rPr lang="ko-KR" altLang="en-US" sz="800" dirty="0"/>
              <a:t>신청기간</a:t>
            </a:r>
            <a:r>
              <a:rPr lang="en-US" altLang="ko-KR" sz="800" dirty="0"/>
              <a:t>, </a:t>
            </a:r>
            <a:r>
              <a:rPr lang="ko-KR" altLang="en-US" sz="800" dirty="0"/>
              <a:t>잔여수량 등</a:t>
            </a:r>
            <a:r>
              <a:rPr lang="en-US" altLang="ko-KR" sz="800" dirty="0"/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변동될 수 있으며 수령 기간 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순차 배송됩니다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F18EB48-E77B-0A06-06BB-09BF88C967B6}"/>
              </a:ext>
            </a:extLst>
          </p:cNvPr>
          <p:cNvSpPr/>
          <p:nvPr/>
        </p:nvSpPr>
        <p:spPr>
          <a:xfrm>
            <a:off x="1147893" y="2320915"/>
            <a:ext cx="2256048" cy="614078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>
                <a:solidFill>
                  <a:srgbClr val="00BC70"/>
                </a:solidFill>
              </a:rPr>
              <a:t>뷰티포인트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20,000P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6.25(</a:t>
            </a:r>
            <a:r>
              <a:rPr lang="ko-KR" altLang="en-US" sz="900" dirty="0">
                <a:solidFill>
                  <a:schemeClr val="tx1"/>
                </a:solidFill>
              </a:rPr>
              <a:t>화</a:t>
            </a:r>
            <a:r>
              <a:rPr lang="en-US" altLang="ko-KR" sz="900" dirty="0">
                <a:solidFill>
                  <a:schemeClr val="tx1"/>
                </a:solidFill>
              </a:rPr>
              <a:t>) 20:30</a:t>
            </a:r>
            <a:r>
              <a:rPr lang="ko-KR" altLang="en-US" sz="900" dirty="0">
                <a:solidFill>
                  <a:schemeClr val="tx1"/>
                </a:solidFill>
              </a:rPr>
              <a:t> 이전 적립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FE2A7-D600-1670-A7DE-F296710C46B0}"/>
              </a:ext>
            </a:extLst>
          </p:cNvPr>
          <p:cNvSpPr/>
          <p:nvPr/>
        </p:nvSpPr>
        <p:spPr>
          <a:xfrm>
            <a:off x="1064932" y="4462501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신청취소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D5A1A32-FF7F-AD89-100D-E26B3C206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44615"/>
              </p:ext>
            </p:extLst>
          </p:nvPr>
        </p:nvGraphicFramePr>
        <p:xfrm>
          <a:off x="9000565" y="72796"/>
          <a:ext cx="3168000" cy="306434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키트신청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캠페인에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셋팅된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지급일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MM.DD(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HH:MM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이전 적립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 smtClean="0"/>
                        <a:t>안내문구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/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신청취소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키트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온라인수령신청 한 경우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제품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수령기간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안내문구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주문내역확인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마이페이지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주문내역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144279"/>
                  </a:ext>
                </a:extLst>
              </a:tr>
            </a:tbl>
          </a:graphicData>
        </a:graphic>
      </p:graphicFrame>
      <p:sp>
        <p:nvSpPr>
          <p:cNvPr id="30" name="Oval 611">
            <a:extLst>
              <a:ext uri="{FF2B5EF4-FFF2-40B4-BE49-F238E27FC236}">
                <a16:creationId xmlns:a16="http://schemas.microsoft.com/office/drawing/2014/main" id="{23DD6D5A-1FBE-70E9-F261-4305401B5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4" y="17727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9BB150F8-B685-A2BF-AF15-1319EEFC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114" y="24551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C847BAAA-0609-C8EE-4D28-86F6FC2C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93" y="43545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2177ED-8243-C1A8-7891-39DD920D39D7}"/>
              </a:ext>
            </a:extLst>
          </p:cNvPr>
          <p:cNvSpPr/>
          <p:nvPr/>
        </p:nvSpPr>
        <p:spPr>
          <a:xfrm>
            <a:off x="5210387" y="673896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E0FEA5-D298-C668-5558-53693446C9C9}"/>
              </a:ext>
            </a:extLst>
          </p:cNvPr>
          <p:cNvSpPr/>
          <p:nvPr/>
        </p:nvSpPr>
        <p:spPr>
          <a:xfrm>
            <a:off x="5446791" y="1904696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ED93D-6CC4-F8D6-D375-0186C7EE8B0B}"/>
              </a:ext>
            </a:extLst>
          </p:cNvPr>
          <p:cNvSpPr txBox="1"/>
          <p:nvPr/>
        </p:nvSpPr>
        <p:spPr>
          <a:xfrm>
            <a:off x="5494919" y="1940608"/>
            <a:ext cx="23903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신청내역확인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4A0F7-B888-61C9-E98E-3D9906D97E7D}"/>
              </a:ext>
            </a:extLst>
          </p:cNvPr>
          <p:cNvSpPr/>
          <p:nvPr/>
        </p:nvSpPr>
        <p:spPr>
          <a:xfrm>
            <a:off x="5507812" y="3497203"/>
            <a:ext cx="2408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온라인 수령신청은 마이페이지</a:t>
            </a:r>
            <a:r>
              <a:rPr lang="en-US" altLang="ko-KR" sz="800" dirty="0"/>
              <a:t>&gt;</a:t>
            </a:r>
            <a:r>
              <a:rPr lang="ko-KR" altLang="en-US" sz="800" dirty="0"/>
              <a:t>주문내역에서 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내역 확인 후 취소 가능합니다</a:t>
            </a:r>
            <a:r>
              <a:rPr lang="en-US" altLang="ko-KR" sz="800" dirty="0"/>
              <a:t>.</a:t>
            </a:r>
            <a:r>
              <a:rPr lang="ko-KR" altLang="en-US" sz="800" dirty="0"/>
              <a:t>  </a:t>
            </a:r>
            <a:endParaRPr lang="en-US" altLang="ko-KR" sz="800" dirty="0"/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취소 후 타 옵션의 현황에 따라 재신청이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불가할 수 있습니다</a:t>
            </a:r>
            <a:r>
              <a:rPr lang="en-US" altLang="ko-KR" sz="800" dirty="0"/>
              <a:t>. (</a:t>
            </a:r>
            <a:r>
              <a:rPr lang="ko-KR" altLang="en-US" sz="800" dirty="0"/>
              <a:t>신청기간</a:t>
            </a:r>
            <a:r>
              <a:rPr lang="en-US" altLang="ko-KR" sz="800" dirty="0"/>
              <a:t>, </a:t>
            </a:r>
            <a:r>
              <a:rPr lang="ko-KR" altLang="en-US" sz="800" dirty="0"/>
              <a:t>잔여수량 등</a:t>
            </a:r>
            <a:r>
              <a:rPr lang="en-US" altLang="ko-KR" sz="800" dirty="0"/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변동될 수 있으며 수령 기간 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순차 배송됩니다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2D01BEE-75AD-4223-CDFB-5381FD8FCF02}"/>
              </a:ext>
            </a:extLst>
          </p:cNvPr>
          <p:cNvSpPr/>
          <p:nvPr/>
        </p:nvSpPr>
        <p:spPr>
          <a:xfrm>
            <a:off x="5539244" y="2380787"/>
            <a:ext cx="2256048" cy="896410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30ml </a:t>
            </a:r>
          </a:p>
          <a:p>
            <a:pPr algn="ctr"/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주문번호 </a:t>
            </a:r>
            <a:r>
              <a:rPr lang="en-US" altLang="ko-KR" sz="900" dirty="0">
                <a:solidFill>
                  <a:schemeClr val="tx1"/>
                </a:solidFill>
              </a:rPr>
              <a:t>: 12344444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수령기간 </a:t>
            </a:r>
            <a:r>
              <a:rPr lang="en-US" altLang="ko-KR" sz="900" dirty="0">
                <a:solidFill>
                  <a:schemeClr val="tx1"/>
                </a:solidFill>
              </a:rPr>
              <a:t>: 24.4.29(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)~24.5.8(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40CC1D-AE05-EB18-A0DE-5ED4A9B5C05F}"/>
              </a:ext>
            </a:extLst>
          </p:cNvPr>
          <p:cNvSpPr/>
          <p:nvPr/>
        </p:nvSpPr>
        <p:spPr>
          <a:xfrm>
            <a:off x="5456283" y="4522373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주문내역확인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46BDD9AA-4997-C5AA-1CA8-91AA4150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18326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0A83C619-2CA9-C9F7-E753-1CC454DE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465" y="25150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DEE4365B-1EEE-5938-254F-8223BE33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244" y="44143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A31695-1C30-CA3F-591C-6901F5CA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12635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신청내역 화면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5" name="부제목 3">
            <a:extLst>
              <a:ext uri="{FF2B5EF4-FFF2-40B4-BE49-F238E27FC236}">
                <a16:creationId xmlns:a16="http://schemas.microsoft.com/office/drawing/2014/main" id="{86FC554A-BC7C-D4A3-5158-6F063A430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IN_MO_EVE_06_09</a:t>
            </a:r>
            <a:endParaRPr lang="ko-KR" altLang="en-US" dirty="0"/>
          </a:p>
        </p:txBody>
      </p:sp>
      <p:sp>
        <p:nvSpPr>
          <p:cNvPr id="6" name="제목 61">
            <a:extLst>
              <a:ext uri="{FF2B5EF4-FFF2-40B4-BE49-F238E27FC236}">
                <a16:creationId xmlns:a16="http://schemas.microsoft.com/office/drawing/2014/main" id="{D3E790FD-C694-6FBA-5148-3E79F7F7959B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905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체험단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err="1"/>
              <a:t>통합캠페인</a:t>
            </a:r>
            <a:r>
              <a:rPr lang="en-US" altLang="ko-KR" dirty="0"/>
              <a:t>(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 smtClean="0"/>
              <a:t>동시진행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980728"/>
            <a:ext cx="5626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000" b="1" dirty="0" err="1" smtClean="0"/>
              <a:t>체험단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온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오프 진행 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포스캠페인</a:t>
            </a:r>
            <a:r>
              <a:rPr lang="ko-KR" altLang="en-US" sz="1000" b="1" dirty="0" smtClean="0"/>
              <a:t> 연동함 </a:t>
            </a:r>
            <a:r>
              <a:rPr lang="en-US" altLang="ko-KR" sz="1000" b="1" dirty="0" smtClean="0"/>
              <a:t>+ </a:t>
            </a:r>
            <a:r>
              <a:rPr lang="ko-KR" altLang="en-US" sz="1000" b="1" dirty="0" smtClean="0"/>
              <a:t>통합캠페인체크 필수</a:t>
            </a:r>
            <a:r>
              <a:rPr lang="en-US" altLang="ko-KR" sz="1000" b="1" dirty="0" smtClean="0"/>
              <a:t>)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1000" b="1" dirty="0" err="1" smtClean="0">
                <a:solidFill>
                  <a:srgbClr val="C00000"/>
                </a:solidFill>
              </a:rPr>
              <a:t>대상제품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개만 진행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3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63352" y="523858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BO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431494" y="523858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>
            <a:stCxn id="44" idx="2"/>
            <a:endCxn id="37" idx="0"/>
          </p:cNvCxnSpPr>
          <p:nvPr/>
        </p:nvCxnSpPr>
        <p:spPr>
          <a:xfrm flipH="1">
            <a:off x="2589569" y="2654009"/>
            <a:ext cx="5414" cy="2513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1870562" y="3789040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통합캠페인여부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150501" y="5167762"/>
            <a:ext cx="878135" cy="277462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4040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대상제품</a:t>
            </a:r>
            <a:r>
              <a:rPr lang="en-US" altLang="ko-KR" sz="800" b="1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개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8256" y="2703423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 &gt;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제품관리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별도등록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체험단제품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458764" y="2376547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제품등록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2155915" y="2376547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캠페인등록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4277" y="2698384"/>
            <a:ext cx="178767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 &gt;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캠페인관리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신청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체험단</a:t>
            </a:r>
            <a:endParaRPr lang="ko-KR" altLang="en-US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직선 화살표 연결선 45"/>
          <p:cNvCxnSpPr>
            <a:stCxn id="43" idx="3"/>
            <a:endCxn id="44" idx="1"/>
          </p:cNvCxnSpPr>
          <p:nvPr/>
        </p:nvCxnSpPr>
        <p:spPr>
          <a:xfrm>
            <a:off x="1336899" y="2515278"/>
            <a:ext cx="819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64236" y="4205082"/>
            <a:ext cx="125066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연동함</a:t>
            </a:r>
            <a:r>
              <a:rPr lang="en-US" altLang="ko-KR" sz="800" dirty="0" smtClean="0">
                <a:solidFill>
                  <a:srgbClr val="C00000"/>
                </a:solidFill>
              </a:rPr>
              <a:t>/</a:t>
            </a:r>
            <a:r>
              <a:rPr lang="ko-KR" altLang="en-US" sz="800" dirty="0" smtClean="0">
                <a:solidFill>
                  <a:srgbClr val="C00000"/>
                </a:solidFill>
              </a:rPr>
              <a:t>통합캠페인체크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48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3647728" y="516776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캠페인등록완료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화살표 연결선 48"/>
          <p:cNvCxnSpPr>
            <a:stCxn id="37" idx="3"/>
            <a:endCxn id="48" idx="1"/>
          </p:cNvCxnSpPr>
          <p:nvPr/>
        </p:nvCxnSpPr>
        <p:spPr>
          <a:xfrm>
            <a:off x="3028636" y="5306493"/>
            <a:ext cx="619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8" idx="3"/>
            <a:endCxn id="72" idx="1"/>
          </p:cNvCxnSpPr>
          <p:nvPr/>
        </p:nvCxnSpPr>
        <p:spPr>
          <a:xfrm flipV="1">
            <a:off x="4525863" y="2524865"/>
            <a:ext cx="349237" cy="27816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92052" y="3141548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rgbClr val="C00000"/>
                </a:solidFill>
              </a:rPr>
              <a:t>등급설정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72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4875100" y="2386134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이벤트등록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6045900" y="2383996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상세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직선 화살표 연결선 75"/>
          <p:cNvCxnSpPr>
            <a:stCxn id="72" idx="3"/>
            <a:endCxn id="73" idx="1"/>
          </p:cNvCxnSpPr>
          <p:nvPr/>
        </p:nvCxnSpPr>
        <p:spPr>
          <a:xfrm flipV="1">
            <a:off x="5753235" y="2522727"/>
            <a:ext cx="292665" cy="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다이아몬드 77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5766112" y="3539457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수령방법선택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575460" y="2968795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온라인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7575460" y="506921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오프라인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02473" y="2802930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r>
              <a:rPr lang="ko-KR" altLang="en-US" sz="800" dirty="0" err="1" smtClean="0"/>
              <a:t>원체험단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배송비</a:t>
            </a:r>
            <a:r>
              <a:rPr lang="ko-KR" altLang="en-US" sz="800" dirty="0" smtClean="0"/>
              <a:t> 결제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무료배송비쿠폰 사용불가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02473" y="3882534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무료배송 조건 </a:t>
            </a:r>
            <a:r>
              <a:rPr lang="ko-KR" altLang="en-US" sz="800" dirty="0" err="1" smtClean="0"/>
              <a:t>충족시</a:t>
            </a:r>
            <a:r>
              <a:rPr lang="ko-KR" altLang="en-US" sz="800" dirty="0" smtClean="0"/>
              <a:t> 무료배송</a:t>
            </a:r>
            <a:endParaRPr lang="en-US" altLang="ko-KR" sz="800" dirty="0" smtClean="0"/>
          </a:p>
          <a:p>
            <a:r>
              <a:rPr lang="ko-KR" altLang="en-US" sz="800" dirty="0" smtClean="0"/>
              <a:t>또는 무료배송쿠폰 사용가능</a:t>
            </a:r>
            <a:endParaRPr lang="ko-KR" altLang="en-US" sz="800" dirty="0"/>
          </a:p>
        </p:txBody>
      </p:sp>
      <p:sp>
        <p:nvSpPr>
          <p:cNvPr id="83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045978" y="248115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바로구매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단독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9045978" y="3533250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장바구니구매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묶음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7" name="직선 화살표 연결선 86"/>
          <p:cNvCxnSpPr>
            <a:stCxn id="73" idx="2"/>
            <a:endCxn id="78" idx="0"/>
          </p:cNvCxnSpPr>
          <p:nvPr/>
        </p:nvCxnSpPr>
        <p:spPr>
          <a:xfrm>
            <a:off x="6484968" y="2661458"/>
            <a:ext cx="150" cy="87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8" idx="3"/>
            <a:endCxn id="79" idx="1"/>
          </p:cNvCxnSpPr>
          <p:nvPr/>
        </p:nvCxnSpPr>
        <p:spPr>
          <a:xfrm flipV="1">
            <a:off x="7204124" y="3107526"/>
            <a:ext cx="371336" cy="5983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8" idx="3"/>
            <a:endCxn id="80" idx="1"/>
          </p:cNvCxnSpPr>
          <p:nvPr/>
        </p:nvCxnSpPr>
        <p:spPr>
          <a:xfrm>
            <a:off x="7204124" y="3705916"/>
            <a:ext cx="371336" cy="15020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79" idx="3"/>
            <a:endCxn id="83" idx="1"/>
          </p:cNvCxnSpPr>
          <p:nvPr/>
        </p:nvCxnSpPr>
        <p:spPr>
          <a:xfrm flipV="1">
            <a:off x="8453595" y="2619883"/>
            <a:ext cx="592383" cy="4876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79" idx="3"/>
            <a:endCxn id="84" idx="1"/>
          </p:cNvCxnSpPr>
          <p:nvPr/>
        </p:nvCxnSpPr>
        <p:spPr>
          <a:xfrm>
            <a:off x="8453595" y="3107526"/>
            <a:ext cx="592383" cy="564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874506" y="506921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매장수령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수령기간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003806" y="4438763"/>
            <a:ext cx="878135" cy="439289"/>
          </a:xfrm>
          <a:prstGeom prst="roundRect">
            <a:avLst>
              <a:gd name="adj" fmla="val 37573"/>
            </a:avLst>
          </a:prstGeom>
          <a:solidFill>
            <a:schemeClr val="bg1"/>
          </a:solidFill>
          <a:ln w="6350">
            <a:solidFill>
              <a:srgbClr val="29BC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rgbClr val="C00000"/>
                </a:solidFill>
                <a:latin typeface="+mn-ea"/>
              </a:rPr>
              <a:t>수령전취소</a:t>
            </a:r>
            <a:endParaRPr lang="en-US" altLang="ko-KR" sz="800" dirty="0" smtClean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( </a:t>
            </a:r>
            <a:r>
              <a:rPr lang="ko-KR" altLang="en-US" sz="800" dirty="0" err="1" smtClean="0">
                <a:solidFill>
                  <a:srgbClr val="C00000"/>
                </a:solidFill>
                <a:latin typeface="+mn-ea"/>
              </a:rPr>
              <a:t>이벤트상세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/</a:t>
            </a:r>
          </a:p>
          <a:p>
            <a:pPr algn="ctr"/>
            <a:r>
              <a:rPr lang="ko-KR" altLang="en-US" sz="800" dirty="0" err="1" smtClean="0">
                <a:solidFill>
                  <a:srgbClr val="C00000"/>
                </a:solidFill>
                <a:latin typeface="+mn-ea"/>
              </a:rPr>
              <a:t>마이페이지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80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03" name="직선 화살표 연결선 102"/>
          <p:cNvCxnSpPr>
            <a:stCxn id="80" idx="3"/>
            <a:endCxn id="98" idx="1"/>
          </p:cNvCxnSpPr>
          <p:nvPr/>
        </p:nvCxnSpPr>
        <p:spPr>
          <a:xfrm>
            <a:off x="8453595" y="5207943"/>
            <a:ext cx="2420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7DEE8E1B-8A64-455A-9561-21897F22CA07}"/>
              </a:ext>
            </a:extLst>
          </p:cNvPr>
          <p:cNvSpPr/>
          <p:nvPr/>
        </p:nvSpPr>
        <p:spPr>
          <a:xfrm>
            <a:off x="8710306" y="5039880"/>
            <a:ext cx="1438012" cy="33291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수령매장선택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5" name="직선 화살표 연결선 104"/>
          <p:cNvCxnSpPr>
            <a:endCxn id="99" idx="2"/>
          </p:cNvCxnSpPr>
          <p:nvPr/>
        </p:nvCxnSpPr>
        <p:spPr>
          <a:xfrm flipH="1" flipV="1">
            <a:off x="10442874" y="4878052"/>
            <a:ext cx="3758" cy="342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84967" y="1531214"/>
            <a:ext cx="249459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dirty="0" smtClean="0">
                <a:solidFill>
                  <a:srgbClr val="C00000"/>
                </a:solidFill>
              </a:rPr>
              <a:t>취소 후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재선택</a:t>
            </a:r>
            <a:r>
              <a:rPr lang="ko-KR" altLang="en-US" sz="800" dirty="0" smtClean="0">
                <a:solidFill>
                  <a:srgbClr val="C00000"/>
                </a:solidFill>
              </a:rPr>
              <a:t> 시점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ko-KR" altLang="en-US" sz="800" dirty="0" smtClean="0">
                <a:solidFill>
                  <a:srgbClr val="C00000"/>
                </a:solidFill>
              </a:rPr>
              <a:t>각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채널별</a:t>
            </a:r>
            <a:r>
              <a:rPr lang="ko-KR" altLang="en-US" sz="800" dirty="0" smtClean="0">
                <a:solidFill>
                  <a:srgbClr val="C00000"/>
                </a:solidFill>
              </a:rPr>
              <a:t>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신청수량이</a:t>
            </a:r>
            <a:r>
              <a:rPr lang="ko-KR" altLang="en-US" sz="800" dirty="0" smtClean="0">
                <a:solidFill>
                  <a:srgbClr val="C00000"/>
                </a:solidFill>
              </a:rPr>
              <a:t> 남아 있을 경우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재신청</a:t>
            </a:r>
            <a:r>
              <a:rPr lang="ko-KR" altLang="en-US" sz="800" dirty="0" smtClean="0">
                <a:solidFill>
                  <a:srgbClr val="C00000"/>
                </a:solidFill>
              </a:rPr>
              <a:t> 가능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892512" y="2345194"/>
            <a:ext cx="2629570" cy="192550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92">
            <a:extLst>
              <a:ext uri="{FF2B5EF4-FFF2-40B4-BE49-F238E27FC236}">
                <a16:creationId xmlns:a16="http://schemas.microsoft.com/office/drawing/2014/main" id="{2A18CAD1-978E-453D-B4C0-E427E20CB864}"/>
              </a:ext>
            </a:extLst>
          </p:cNvPr>
          <p:cNvSpPr/>
          <p:nvPr/>
        </p:nvSpPr>
        <p:spPr>
          <a:xfrm>
            <a:off x="10320888" y="2206462"/>
            <a:ext cx="878135" cy="2774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9BC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  <a:latin typeface="+mn-ea"/>
              </a:rPr>
              <a:t>주문취소</a:t>
            </a:r>
            <a:endParaRPr lang="en-US" altLang="ko-KR" sz="800" dirty="0" smtClean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800" dirty="0" err="1" smtClean="0">
                <a:solidFill>
                  <a:srgbClr val="C00000"/>
                </a:solidFill>
                <a:latin typeface="+mn-ea"/>
              </a:rPr>
              <a:t>가능시점</a:t>
            </a:r>
            <a:r>
              <a:rPr lang="en-US" altLang="ko-KR" sz="800" dirty="0" smtClean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cxnSp>
        <p:nvCxnSpPr>
          <p:cNvPr id="111" name="꺾인 연결선 110"/>
          <p:cNvCxnSpPr>
            <a:stCxn id="110" idx="0"/>
            <a:endCxn id="73" idx="0"/>
          </p:cNvCxnSpPr>
          <p:nvPr/>
        </p:nvCxnSpPr>
        <p:spPr>
          <a:xfrm rot="16200000" flipH="1" flipV="1">
            <a:off x="8533695" y="157735"/>
            <a:ext cx="177534" cy="4274988"/>
          </a:xfrm>
          <a:prstGeom prst="bentConnector3">
            <a:avLst>
              <a:gd name="adj1" fmla="val -1287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99" idx="3"/>
            <a:endCxn id="73" idx="0"/>
          </p:cNvCxnSpPr>
          <p:nvPr/>
        </p:nvCxnSpPr>
        <p:spPr>
          <a:xfrm flipH="1" flipV="1">
            <a:off x="6484968" y="2383996"/>
            <a:ext cx="4396973" cy="2274412"/>
          </a:xfrm>
          <a:prstGeom prst="bentConnector4">
            <a:avLst>
              <a:gd name="adj1" fmla="val -19787"/>
              <a:gd name="adj2" fmla="val 11778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27937" y="3343937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즉시배송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66830" y="5497646"/>
            <a:ext cx="10454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rgbClr val="C00000"/>
                </a:solidFill>
              </a:rPr>
              <a:t>신청수량</a:t>
            </a:r>
            <a:r>
              <a:rPr lang="en-US" altLang="ko-KR" sz="800" dirty="0" smtClean="0">
                <a:solidFill>
                  <a:srgbClr val="C00000"/>
                </a:solidFill>
              </a:rPr>
              <a:t>/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조건설정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46773"/>
              </p:ext>
            </p:extLst>
          </p:nvPr>
        </p:nvGraphicFramePr>
        <p:xfrm>
          <a:off x="10263341" y="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프로세스 화면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4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98">
            <a:extLst>
              <a:ext uri="{FF2B5EF4-FFF2-40B4-BE49-F238E27FC236}">
                <a16:creationId xmlns:a16="http://schemas.microsoft.com/office/drawing/2014/main" id="{A5482A17-8D43-08CB-EC4F-1B7072183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체험단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9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66139" y="6247030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D6CFFD-E943-B790-E4E2-DE84B5423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76773"/>
              </p:ext>
            </p:extLst>
          </p:nvPr>
        </p:nvGraphicFramePr>
        <p:xfrm>
          <a:off x="9000565" y="72796"/>
          <a:ext cx="3168000" cy="422516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제품선택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캠페인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산청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체험단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정보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체험단 제품은 단품만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등록가능함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등록된 체험단 제품이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이상인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열로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없음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제품기본이미지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제품명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등록된 체험단 제품이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등록된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선택할 수 있는 옵션이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개뿐인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자동선택 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정상신청인 경우 제품용 수령신청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온라인수령신청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오프라인수령신청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매장선택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신청확인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팝업화면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키트신청과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등록된 </a:t>
                      </a: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</a:rPr>
                        <a:t>체험단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 캠페인이 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</a:rPr>
                        <a:t>포스캠페인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 연동함 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통합캠페인에 체크가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 경우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동시진행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오프라인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 노출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케이스가 아닌 경우 온라인 진행으로만 판단하고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팝업에 온라인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수령신청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버튼만 노출함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단순고지형과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노출기준 동일함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 온라인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 동시진행인 경우에만 해당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온라인만 진행 시 단순고지형으로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셋팅하여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사용함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548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CDBC4-3DB8-2BA5-2C38-7932BC4382E4}"/>
              </a:ext>
            </a:extLst>
          </p:cNvPr>
          <p:cNvSpPr/>
          <p:nvPr/>
        </p:nvSpPr>
        <p:spPr>
          <a:xfrm>
            <a:off x="889211" y="5675421"/>
            <a:ext cx="2776676" cy="519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키트신청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레이아웃 참고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AB217A-84D1-3231-4546-B7F652C7E38A}"/>
              </a:ext>
            </a:extLst>
          </p:cNvPr>
          <p:cNvSpPr/>
          <p:nvPr/>
        </p:nvSpPr>
        <p:spPr>
          <a:xfrm>
            <a:off x="896943" y="1620171"/>
            <a:ext cx="2776676" cy="693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키트신청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레이아웃 참고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FFDED7-0CEB-1E4A-F641-85B8B8D26CDB}"/>
              </a:ext>
            </a:extLst>
          </p:cNvPr>
          <p:cNvSpPr/>
          <p:nvPr/>
        </p:nvSpPr>
        <p:spPr>
          <a:xfrm>
            <a:off x="843209" y="1119529"/>
            <a:ext cx="1321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20" name="자유형 68">
            <a:extLst>
              <a:ext uri="{FF2B5EF4-FFF2-40B4-BE49-F238E27FC236}">
                <a16:creationId xmlns:a16="http://schemas.microsoft.com/office/drawing/2014/main" id="{7B2A0ACE-F5D8-B604-57DD-F0595756F3F2}"/>
              </a:ext>
            </a:extLst>
          </p:cNvPr>
          <p:cNvSpPr/>
          <p:nvPr/>
        </p:nvSpPr>
        <p:spPr>
          <a:xfrm>
            <a:off x="845765" y="2135519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D0C5FECC-7A6D-6005-DBC4-5B263CC7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89" y="22768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27A4B-2E9F-8F5C-FBCA-D8FF798633E0}"/>
              </a:ext>
            </a:extLst>
          </p:cNvPr>
          <p:cNvSpPr/>
          <p:nvPr/>
        </p:nvSpPr>
        <p:spPr>
          <a:xfrm>
            <a:off x="860122" y="2389423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제품을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3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947148" y="2719882"/>
            <a:ext cx="1261566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선크림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sp>
        <p:nvSpPr>
          <p:cNvPr id="34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2315871" y="2719882"/>
            <a:ext cx="1260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수분크림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415480" y="3017362"/>
            <a:ext cx="358844" cy="358005"/>
            <a:chOff x="8185428" y="5159227"/>
            <a:chExt cx="881745" cy="101463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2749020" y="3081957"/>
            <a:ext cx="358844" cy="358005"/>
            <a:chOff x="8185428" y="5159227"/>
            <a:chExt cx="881745" cy="101463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192910" y="4012521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0600E29C-8BA3-0088-034B-9F2B73DE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48" y="27884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01E3A2-B4BC-13A8-309A-86E2FB8BD57F}"/>
              </a:ext>
            </a:extLst>
          </p:cNvPr>
          <p:cNvSpPr/>
          <p:nvPr/>
        </p:nvSpPr>
        <p:spPr>
          <a:xfrm>
            <a:off x="4870790" y="2458250"/>
            <a:ext cx="12490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제품이 </a:t>
            </a:r>
            <a:r>
              <a:rPr lang="en-US" altLang="ko-KR" sz="800" b="1" dirty="0">
                <a:latin typeface="+mn-ea"/>
              </a:rPr>
              <a:t>1</a:t>
            </a:r>
            <a:r>
              <a:rPr lang="ko-KR" altLang="en-US" sz="800" b="1" dirty="0">
                <a:latin typeface="+mn-ea"/>
              </a:rPr>
              <a:t>개 있는 경우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31EFC4F5-24F2-C847-BDFF-0586CDE2AE6F}"/>
              </a:ext>
            </a:extLst>
          </p:cNvPr>
          <p:cNvSpPr/>
          <p:nvPr/>
        </p:nvSpPr>
        <p:spPr>
          <a:xfrm>
            <a:off x="4167393" y="2722023"/>
            <a:ext cx="2693766" cy="1369102"/>
          </a:xfrm>
          <a:prstGeom prst="roundRect">
            <a:avLst/>
          </a:prstGeom>
          <a:noFill/>
          <a:ln w="38100"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아일넘버</a:t>
            </a:r>
            <a:r>
              <a:rPr lang="ko-KR" altLang="en-US" sz="900" b="1" dirty="0">
                <a:solidFill>
                  <a:schemeClr val="tx1"/>
                </a:solidFill>
              </a:rPr>
              <a:t> 바디패키지</a:t>
            </a:r>
            <a:r>
              <a:rPr lang="en-US" altLang="ko-KR" sz="900" b="1" dirty="0">
                <a:solidFill>
                  <a:schemeClr val="tx1"/>
                </a:solidFill>
              </a:rPr>
              <a:t>+</a:t>
            </a:r>
            <a:r>
              <a:rPr lang="ko-KR" altLang="en-US" sz="900" b="1" dirty="0" err="1">
                <a:solidFill>
                  <a:schemeClr val="tx1"/>
                </a:solidFill>
              </a:rPr>
              <a:t>더스트</a:t>
            </a:r>
            <a:r>
              <a:rPr lang="ko-KR" altLang="en-US" sz="900" b="1" dirty="0">
                <a:solidFill>
                  <a:schemeClr val="tx1"/>
                </a:solidFill>
              </a:rPr>
              <a:t> 백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A7D67CC-353D-3C90-1DA6-D11D6F476ACB}"/>
              </a:ext>
            </a:extLst>
          </p:cNvPr>
          <p:cNvGrpSpPr/>
          <p:nvPr/>
        </p:nvGrpSpPr>
        <p:grpSpPr>
          <a:xfrm>
            <a:off x="5132967" y="2962282"/>
            <a:ext cx="766224" cy="576088"/>
            <a:chOff x="8185428" y="5159227"/>
            <a:chExt cx="881745" cy="101463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1E8D20F-C71B-5CFF-D297-59D8CAB609A1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5F73C29-31E5-0402-F0EC-D632C0D4B05D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CD5384-7620-98E3-7950-0F44CEFC8FEB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611">
            <a:extLst>
              <a:ext uri="{FF2B5EF4-FFF2-40B4-BE49-F238E27FC236}">
                <a16:creationId xmlns:a16="http://schemas.microsoft.com/office/drawing/2014/main" id="{82CD598D-6AF0-48B1-E570-E22CDB38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47" y="26742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4267D2D-904E-7939-CC78-24F6D2A69680}"/>
              </a:ext>
            </a:extLst>
          </p:cNvPr>
          <p:cNvSpPr/>
          <p:nvPr/>
        </p:nvSpPr>
        <p:spPr>
          <a:xfrm>
            <a:off x="951122" y="4459754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5523CAEC-F62C-0B27-5645-0FE125EE2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22" y="44152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FECE26-A0A6-D8E1-80C6-80F747CD5B32}"/>
              </a:ext>
            </a:extLst>
          </p:cNvPr>
          <p:cNvSpPr/>
          <p:nvPr/>
        </p:nvSpPr>
        <p:spPr>
          <a:xfrm>
            <a:off x="4167393" y="4169163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E5FDE61-60FA-8295-C73C-E032DD90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395" y="41262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D9789A-219B-FCFB-D7BF-AA33112E2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19545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수령신청 버튼 노출 정책 변경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" name="부제목 3">
            <a:extLst>
              <a:ext uri="{FF2B5EF4-FFF2-40B4-BE49-F238E27FC236}">
                <a16:creationId xmlns:a16="http://schemas.microsoft.com/office/drawing/2014/main" id="{00E2913E-C200-DF2E-7517-1336EBD18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IN_MO_EVE_06_10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260D70-FED7-FC80-FBAE-C51BD44D3E9E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FABA215-3DDC-9A18-CB79-99FD4BFF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52491"/>
              </p:ext>
            </p:extLst>
          </p:nvPr>
        </p:nvGraphicFramePr>
        <p:xfrm>
          <a:off x="10263341" y="19463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오프라인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동시진행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기준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780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58AB51-E9D9-AD04-2599-7FB08F89DC62}"/>
              </a:ext>
            </a:extLst>
          </p:cNvPr>
          <p:cNvSpPr/>
          <p:nvPr/>
        </p:nvSpPr>
        <p:spPr>
          <a:xfrm>
            <a:off x="1232065" y="1834351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제품을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9" name="사각형: 둥근 모서리 4">
            <a:extLst>
              <a:ext uri="{FF2B5EF4-FFF2-40B4-BE49-F238E27FC236}">
                <a16:creationId xmlns:a16="http://schemas.microsoft.com/office/drawing/2014/main" id="{75C97FAB-32A8-E121-BA39-05CDB7170653}"/>
              </a:ext>
            </a:extLst>
          </p:cNvPr>
          <p:cNvSpPr/>
          <p:nvPr/>
        </p:nvSpPr>
        <p:spPr>
          <a:xfrm>
            <a:off x="1319091" y="2164810"/>
            <a:ext cx="1261566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선크림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sp>
        <p:nvSpPr>
          <p:cNvPr id="10" name="사각형: 둥근 모서리 4">
            <a:extLst>
              <a:ext uri="{FF2B5EF4-FFF2-40B4-BE49-F238E27FC236}">
                <a16:creationId xmlns:a16="http://schemas.microsoft.com/office/drawing/2014/main" id="{FA25DF3D-093C-442B-96CB-7F24EAB1EC2F}"/>
              </a:ext>
            </a:extLst>
          </p:cNvPr>
          <p:cNvSpPr/>
          <p:nvPr/>
        </p:nvSpPr>
        <p:spPr>
          <a:xfrm>
            <a:off x="2687814" y="2164810"/>
            <a:ext cx="1260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수분크림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FC8D95-055D-D12A-6463-48E9F46F6F59}"/>
              </a:ext>
            </a:extLst>
          </p:cNvPr>
          <p:cNvGrpSpPr/>
          <p:nvPr/>
        </p:nvGrpSpPr>
        <p:grpSpPr>
          <a:xfrm>
            <a:off x="1787423" y="2462290"/>
            <a:ext cx="358844" cy="358005"/>
            <a:chOff x="8185428" y="5159227"/>
            <a:chExt cx="881745" cy="10146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B7AE3E-DAB3-AB9E-6477-0EA307CC705C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5A19FB6-5C2F-1A93-EF95-5753B50461A7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6EAC4F9-487E-173F-6DF5-869432F5514F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5F7B4A-BCA8-4FE1-78E0-00B7B96A945C}"/>
              </a:ext>
            </a:extLst>
          </p:cNvPr>
          <p:cNvGrpSpPr/>
          <p:nvPr/>
        </p:nvGrpSpPr>
        <p:grpSpPr>
          <a:xfrm>
            <a:off x="3120963" y="2526885"/>
            <a:ext cx="358844" cy="358005"/>
            <a:chOff x="8185428" y="5159227"/>
            <a:chExt cx="881745" cy="10146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9E91F9-C266-E1A5-AEB1-C2879F10653C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E69D44C-FD5E-E3F6-9E7B-97E353B8FE03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9D69507-D31C-B893-8587-A198805D2127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B505C8-C4DB-EED5-C22B-B4D2DAA6E1EE}"/>
              </a:ext>
            </a:extLst>
          </p:cNvPr>
          <p:cNvSpPr/>
          <p:nvPr/>
        </p:nvSpPr>
        <p:spPr>
          <a:xfrm>
            <a:off x="2564853" y="3457449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9F66B8-918C-4154-8411-EA034738AD08}"/>
              </a:ext>
            </a:extLst>
          </p:cNvPr>
          <p:cNvSpPr/>
          <p:nvPr/>
        </p:nvSpPr>
        <p:spPr>
          <a:xfrm>
            <a:off x="1323065" y="3904682"/>
            <a:ext cx="2628723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수령신청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2685B332-B74E-1568-1B55-583D621F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65" y="38601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094AAE-A66F-62F3-F4A3-72D9C4D0947D}"/>
              </a:ext>
            </a:extLst>
          </p:cNvPr>
          <p:cNvSpPr/>
          <p:nvPr/>
        </p:nvSpPr>
        <p:spPr>
          <a:xfrm>
            <a:off x="1319091" y="2159986"/>
            <a:ext cx="1260000" cy="1369103"/>
          </a:xfrm>
          <a:prstGeom prst="roundRect">
            <a:avLst/>
          </a:prstGeom>
          <a:solidFill>
            <a:schemeClr val="tx1">
              <a:alpha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수량종료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5B47B1-DB45-94F8-799E-DF1689A138A2}"/>
              </a:ext>
            </a:extLst>
          </p:cNvPr>
          <p:cNvSpPr/>
          <p:nvPr/>
        </p:nvSpPr>
        <p:spPr>
          <a:xfrm>
            <a:off x="4730710" y="1798873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제품을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6" name="사각형: 둥근 모서리 4">
            <a:extLst>
              <a:ext uri="{FF2B5EF4-FFF2-40B4-BE49-F238E27FC236}">
                <a16:creationId xmlns:a16="http://schemas.microsoft.com/office/drawing/2014/main" id="{5975B26E-EE39-2A85-FE2E-E6DB11012594}"/>
              </a:ext>
            </a:extLst>
          </p:cNvPr>
          <p:cNvSpPr/>
          <p:nvPr/>
        </p:nvSpPr>
        <p:spPr>
          <a:xfrm>
            <a:off x="4817736" y="2129332"/>
            <a:ext cx="1261566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선크림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sp>
        <p:nvSpPr>
          <p:cNvPr id="27" name="사각형: 둥근 모서리 4">
            <a:extLst>
              <a:ext uri="{FF2B5EF4-FFF2-40B4-BE49-F238E27FC236}">
                <a16:creationId xmlns:a16="http://schemas.microsoft.com/office/drawing/2014/main" id="{CBDF0D42-9F69-70D6-74BD-678E2E23D715}"/>
              </a:ext>
            </a:extLst>
          </p:cNvPr>
          <p:cNvSpPr/>
          <p:nvPr/>
        </p:nvSpPr>
        <p:spPr>
          <a:xfrm>
            <a:off x="6186459" y="2129332"/>
            <a:ext cx="1260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수분크림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807868-6E47-56B6-A7B8-DA5A9E6BBBEC}"/>
              </a:ext>
            </a:extLst>
          </p:cNvPr>
          <p:cNvGrpSpPr/>
          <p:nvPr/>
        </p:nvGrpSpPr>
        <p:grpSpPr>
          <a:xfrm>
            <a:off x="5286068" y="2426812"/>
            <a:ext cx="358844" cy="358005"/>
            <a:chOff x="8185428" y="5159227"/>
            <a:chExt cx="881745" cy="101463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0B5B304-F904-5DF0-755C-B6C91C225672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974CB83-39B5-8F89-9490-6B6AA58D0333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BA280B1-D531-60FD-5679-1573A5FE22E6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D06E02-A93F-E58A-F91B-8236F6AF8F5D}"/>
              </a:ext>
            </a:extLst>
          </p:cNvPr>
          <p:cNvGrpSpPr/>
          <p:nvPr/>
        </p:nvGrpSpPr>
        <p:grpSpPr>
          <a:xfrm>
            <a:off x="6619608" y="2491407"/>
            <a:ext cx="358844" cy="358005"/>
            <a:chOff x="8185428" y="5159227"/>
            <a:chExt cx="881745" cy="101463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F707183-CD79-5F0E-6AEE-4D8EB44E73CA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E583601-80F8-1F1C-36F6-F089390FEC6D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858AF67-3EDA-16B6-A60A-EB691E5B263B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C5027F-F31C-D7AA-6607-6C3A096A958E}"/>
              </a:ext>
            </a:extLst>
          </p:cNvPr>
          <p:cNvSpPr/>
          <p:nvPr/>
        </p:nvSpPr>
        <p:spPr>
          <a:xfrm>
            <a:off x="6063498" y="3421971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3464CC-C677-662A-EAC4-E9B32636D9CB}"/>
              </a:ext>
            </a:extLst>
          </p:cNvPr>
          <p:cNvSpPr/>
          <p:nvPr/>
        </p:nvSpPr>
        <p:spPr>
          <a:xfrm>
            <a:off x="4753768" y="3933112"/>
            <a:ext cx="2710384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신청종료</a:t>
            </a:r>
            <a:endParaRPr lang="ko-KR" altLang="en-US" sz="700" b="1" dirty="0"/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F5A4AF36-2B9C-C2C3-7AE3-190E1C4A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932" y="17218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AA915108-5773-D104-0E31-080A677C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91" y="22333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0086C7-47AF-19C2-C625-4994AFF41B2D}"/>
              </a:ext>
            </a:extLst>
          </p:cNvPr>
          <p:cNvSpPr/>
          <p:nvPr/>
        </p:nvSpPr>
        <p:spPr>
          <a:xfrm>
            <a:off x="1869320" y="1453464"/>
            <a:ext cx="16369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제품 일부가 수량 소진된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F32AC8-8807-CD10-FD6E-20B399AF2529}"/>
              </a:ext>
            </a:extLst>
          </p:cNvPr>
          <p:cNvSpPr/>
          <p:nvPr/>
        </p:nvSpPr>
        <p:spPr>
          <a:xfrm>
            <a:off x="5408380" y="1479210"/>
            <a:ext cx="1534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[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제품 옵션 수량 소진된 경우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E346146-1ADE-DF20-87CE-1FF37896C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11006"/>
              </p:ext>
            </p:extLst>
          </p:nvPr>
        </p:nvGraphicFramePr>
        <p:xfrm>
          <a:off x="9000565" y="72796"/>
          <a:ext cx="3168000" cy="149339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제품선택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 노출케이스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제품의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신청수량이 모두 소진 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 선택 영역에 수량종료 표시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선택불가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모든 제품의 신청수량이 모두 소진 된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선택불가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신청종료 버튼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비활성화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42619"/>
                  </a:ext>
                </a:extLst>
              </a:tr>
            </a:tbl>
          </a:graphicData>
        </a:graphic>
      </p:graphicFrame>
      <p:sp>
        <p:nvSpPr>
          <p:cNvPr id="38" name="제목 98">
            <a:extLst>
              <a:ext uri="{FF2B5EF4-FFF2-40B4-BE49-F238E27FC236}">
                <a16:creationId xmlns:a16="http://schemas.microsoft.com/office/drawing/2014/main" id="{A5482A17-8D43-08CB-EC4F-1B707218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 err="1"/>
              <a:t>체험단</a:t>
            </a:r>
            <a:r>
              <a:rPr lang="en-US" altLang="ko-KR" dirty="0"/>
              <a:t>) - </a:t>
            </a:r>
            <a:r>
              <a:rPr lang="ko-KR" altLang="en-US" dirty="0" err="1"/>
              <a:t>제품선택</a:t>
            </a:r>
            <a:r>
              <a:rPr lang="ko-KR" altLang="en-US" dirty="0"/>
              <a:t> 영역 </a:t>
            </a:r>
            <a:r>
              <a:rPr lang="ko-KR" altLang="en-US" dirty="0" err="1"/>
              <a:t>노출케이스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6F9CB5-355A-5844-DDD8-0CAA11B3A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91472"/>
              </p:ext>
            </p:extLst>
          </p:nvPr>
        </p:nvGraphicFramePr>
        <p:xfrm>
          <a:off x="10254558" y="0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제품선택 영역 노출케이스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3" name="부제목 3">
            <a:extLst>
              <a:ext uri="{FF2B5EF4-FFF2-40B4-BE49-F238E27FC236}">
                <a16:creationId xmlns:a16="http://schemas.microsoft.com/office/drawing/2014/main" id="{F5ED815E-9CA6-25F8-18A4-CB46BBC82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IN_MO_EVE_06_11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7BA4D48-FC3C-9363-2CCE-E720B8FA46C4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733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98">
            <a:extLst>
              <a:ext uri="{FF2B5EF4-FFF2-40B4-BE49-F238E27FC236}">
                <a16:creationId xmlns:a16="http://schemas.microsoft.com/office/drawing/2014/main" id="{A5482A17-8D43-08CB-EC4F-1B7072183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체험단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96" name="자유형 68">
            <a:extLst>
              <a:ext uri="{FF2B5EF4-FFF2-40B4-BE49-F238E27FC236}">
                <a16:creationId xmlns:a16="http://schemas.microsoft.com/office/drawing/2014/main" id="{890A492A-E482-315C-EA79-B797334AA280}"/>
              </a:ext>
            </a:extLst>
          </p:cNvPr>
          <p:cNvSpPr/>
          <p:nvPr/>
        </p:nvSpPr>
        <p:spPr>
          <a:xfrm>
            <a:off x="766139" y="6247030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CDBC4-3DB8-2BA5-2C38-7932BC4382E4}"/>
              </a:ext>
            </a:extLst>
          </p:cNvPr>
          <p:cNvSpPr/>
          <p:nvPr/>
        </p:nvSpPr>
        <p:spPr>
          <a:xfrm>
            <a:off x="889211" y="5675421"/>
            <a:ext cx="2776676" cy="519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키트신청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레이아웃 참고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AB217A-84D1-3231-4546-B7F652C7E38A}"/>
              </a:ext>
            </a:extLst>
          </p:cNvPr>
          <p:cNvSpPr/>
          <p:nvPr/>
        </p:nvSpPr>
        <p:spPr>
          <a:xfrm>
            <a:off x="896943" y="1620171"/>
            <a:ext cx="2776676" cy="693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체험단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키트신청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레이아웃 참고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FFDED7-0CEB-1E4A-F641-85B8B8D26CDB}"/>
              </a:ext>
            </a:extLst>
          </p:cNvPr>
          <p:cNvSpPr/>
          <p:nvPr/>
        </p:nvSpPr>
        <p:spPr>
          <a:xfrm>
            <a:off x="843209" y="1119529"/>
            <a:ext cx="1321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20" name="자유형 68">
            <a:extLst>
              <a:ext uri="{FF2B5EF4-FFF2-40B4-BE49-F238E27FC236}">
                <a16:creationId xmlns:a16="http://schemas.microsoft.com/office/drawing/2014/main" id="{7B2A0ACE-F5D8-B604-57DD-F0595756F3F2}"/>
              </a:ext>
            </a:extLst>
          </p:cNvPr>
          <p:cNvSpPr/>
          <p:nvPr/>
        </p:nvSpPr>
        <p:spPr>
          <a:xfrm>
            <a:off x="845765" y="2135519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D0C5FECC-7A6D-6005-DBC4-5B263CC7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89" y="22768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27A4B-2E9F-8F5C-FBCA-D8FF798633E0}"/>
              </a:ext>
            </a:extLst>
          </p:cNvPr>
          <p:cNvSpPr/>
          <p:nvPr/>
        </p:nvSpPr>
        <p:spPr>
          <a:xfrm>
            <a:off x="860122" y="2389423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원하는 제품을 선택해 주세요</a:t>
            </a:r>
            <a:r>
              <a:rPr lang="en-US" altLang="ko-KR" sz="800" b="1">
                <a:latin typeface="+mn-ea"/>
              </a:rPr>
              <a:t>. (</a:t>
            </a:r>
            <a:r>
              <a:rPr lang="ko-KR" altLang="en-US" sz="800" b="1">
                <a:latin typeface="+mn-ea"/>
              </a:rPr>
              <a:t>택</a:t>
            </a:r>
            <a:r>
              <a:rPr lang="en-US" altLang="ko-KR" sz="800" b="1">
                <a:latin typeface="+mn-ea"/>
              </a:rPr>
              <a:t>1)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3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947148" y="2719882"/>
            <a:ext cx="1261566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선크림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sp>
        <p:nvSpPr>
          <p:cNvPr id="34" name="사각형: 둥근 모서리 4">
            <a:extLst>
              <a:ext uri="{FF2B5EF4-FFF2-40B4-BE49-F238E27FC236}">
                <a16:creationId xmlns:a16="http://schemas.microsoft.com/office/drawing/2014/main" id="{74BCA418-F26E-58D7-5A1B-3E39066FA372}"/>
              </a:ext>
            </a:extLst>
          </p:cNvPr>
          <p:cNvSpPr/>
          <p:nvPr/>
        </p:nvSpPr>
        <p:spPr>
          <a:xfrm>
            <a:off x="2315871" y="2719882"/>
            <a:ext cx="1260000" cy="136910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히알루론</a:t>
            </a:r>
            <a:r>
              <a:rPr lang="ko-KR" altLang="en-US" sz="700" dirty="0">
                <a:solidFill>
                  <a:schemeClr val="tx1"/>
                </a:solidFill>
              </a:rPr>
              <a:t> 수분크림 </a:t>
            </a:r>
            <a:r>
              <a:rPr lang="ko-KR" altLang="en-US" sz="700" dirty="0" err="1">
                <a:solidFill>
                  <a:schemeClr val="tx1"/>
                </a:solidFill>
              </a:rPr>
              <a:t>체험단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10mL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415480" y="3017362"/>
            <a:ext cx="358844" cy="358005"/>
            <a:chOff x="8185428" y="5159227"/>
            <a:chExt cx="881745" cy="101463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2749020" y="3081957"/>
            <a:ext cx="358844" cy="358005"/>
            <a:chOff x="8185428" y="5159227"/>
            <a:chExt cx="881745" cy="101463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B1E26FA-5F1A-2E2B-59B1-B8F5D98C8507}"/>
                </a:ext>
              </a:extLst>
            </p:cNvPr>
            <p:cNvSpPr/>
            <p:nvPr/>
          </p:nvSpPr>
          <p:spPr>
            <a:xfrm>
              <a:off x="8185428" y="5159227"/>
              <a:ext cx="881745" cy="99646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329FE8D-214F-5170-B2AD-81B3BA230A7E}"/>
                </a:ext>
              </a:extLst>
            </p:cNvPr>
            <p:cNvCxnSpPr/>
            <p:nvPr/>
          </p:nvCxnSpPr>
          <p:spPr>
            <a:xfrm flipH="1" flipV="1">
              <a:off x="8193223" y="5177398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118B21-BC5E-447C-2EE5-1880C63B2013}"/>
                </a:ext>
              </a:extLst>
            </p:cNvPr>
            <p:cNvCxnSpPr/>
            <p:nvPr/>
          </p:nvCxnSpPr>
          <p:spPr>
            <a:xfrm flipH="1">
              <a:off x="8193223" y="5159227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2192910" y="4012521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0600E29C-8BA3-0088-034B-9F2B73DE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48" y="27884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35C014-EAC6-A69A-39FD-EB62A6CE0F00}"/>
              </a:ext>
            </a:extLst>
          </p:cNvPr>
          <p:cNvSpPr/>
          <p:nvPr/>
        </p:nvSpPr>
        <p:spPr>
          <a:xfrm>
            <a:off x="949989" y="4573638"/>
            <a:ext cx="2659578" cy="50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신청내역확인</a:t>
            </a:r>
            <a:endParaRPr lang="en-US" altLang="ko-KR" sz="10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신청취소 후 재신청 가능</a:t>
            </a:r>
            <a:r>
              <a:rPr lang="en-US" altLang="ko-KR" sz="800" b="1" dirty="0"/>
              <a:t>)</a:t>
            </a:r>
            <a:endParaRPr lang="ko-KR" altLang="en-US" sz="500" b="1" dirty="0"/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5523CAEC-F62C-0B27-5645-0FE125EE2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22" y="44152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47AD57-8C56-E3F4-D375-2EB680F5180E}"/>
              </a:ext>
            </a:extLst>
          </p:cNvPr>
          <p:cNvSpPr/>
          <p:nvPr/>
        </p:nvSpPr>
        <p:spPr>
          <a:xfrm>
            <a:off x="5197487" y="662048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2833D4-B544-9A88-2D44-ED4BC9B57CDE}"/>
              </a:ext>
            </a:extLst>
          </p:cNvPr>
          <p:cNvSpPr/>
          <p:nvPr/>
        </p:nvSpPr>
        <p:spPr>
          <a:xfrm>
            <a:off x="5473207" y="1819545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5E44F-9629-9655-9DA0-08898812339A}"/>
              </a:ext>
            </a:extLst>
          </p:cNvPr>
          <p:cNvSpPr txBox="1"/>
          <p:nvPr/>
        </p:nvSpPr>
        <p:spPr>
          <a:xfrm>
            <a:off x="5509303" y="1855457"/>
            <a:ext cx="23903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신청내역확인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DE7E40-9829-715D-3397-D02D5D751618}"/>
              </a:ext>
            </a:extLst>
          </p:cNvPr>
          <p:cNvSpPr/>
          <p:nvPr/>
        </p:nvSpPr>
        <p:spPr>
          <a:xfrm>
            <a:off x="5482699" y="3518121"/>
            <a:ext cx="2571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수령매장은 신청기간 동안 변경하실 수 있습니다</a:t>
            </a:r>
            <a:r>
              <a:rPr lang="en-US" altLang="ko-KR" sz="800" dirty="0"/>
              <a:t>.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변경될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76C112-4C40-3228-1610-F00702787DB2}"/>
              </a:ext>
            </a:extLst>
          </p:cNvPr>
          <p:cNvSpPr/>
          <p:nvPr/>
        </p:nvSpPr>
        <p:spPr>
          <a:xfrm>
            <a:off x="5565660" y="2295636"/>
            <a:ext cx="2268000" cy="993686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10ml</a:t>
            </a:r>
          </a:p>
          <a:p>
            <a:pPr algn="ctr"/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수령매장 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강남지하점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수령기간 </a:t>
            </a:r>
            <a:r>
              <a:rPr lang="en-US" altLang="ko-KR" sz="900" dirty="0">
                <a:solidFill>
                  <a:schemeClr val="tx1"/>
                </a:solidFill>
              </a:rPr>
              <a:t>: 24.4.29(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)~24.5.8(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13BB3B-CCC7-850F-DE04-97F03B5ACFEF}"/>
              </a:ext>
            </a:extLst>
          </p:cNvPr>
          <p:cNvSpPr/>
          <p:nvPr/>
        </p:nvSpPr>
        <p:spPr>
          <a:xfrm>
            <a:off x="6693685" y="4437222"/>
            <a:ext cx="1229968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신청취소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F75FB630-68EF-4C68-C24C-587F0047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221" y="17259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94744DC-8FC1-2B74-128C-926EB549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811" y="24083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0B246C-840E-DA62-693A-C2BA17355548}"/>
              </a:ext>
            </a:extLst>
          </p:cNvPr>
          <p:cNvSpPr/>
          <p:nvPr/>
        </p:nvSpPr>
        <p:spPr>
          <a:xfrm>
            <a:off x="5486147" y="4437222"/>
            <a:ext cx="1237480" cy="334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수령매장 변경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372DE5E7-6A3A-D1C5-5710-F8E32665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20" y="43651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cxnSp>
        <p:nvCxnSpPr>
          <p:cNvPr id="21" name="구부러진 연결선 49">
            <a:extLst>
              <a:ext uri="{FF2B5EF4-FFF2-40B4-BE49-F238E27FC236}">
                <a16:creationId xmlns:a16="http://schemas.microsoft.com/office/drawing/2014/main" id="{85C5A5CB-451B-DC28-388D-9AEC2E6BC9F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99817" y="3295709"/>
            <a:ext cx="2473390" cy="156663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611">
            <a:extLst>
              <a:ext uri="{FF2B5EF4-FFF2-40B4-BE49-F238E27FC236}">
                <a16:creationId xmlns:a16="http://schemas.microsoft.com/office/drawing/2014/main" id="{38A3F78B-FCB3-042B-032B-F8813E2F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06" y="43661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5E449B7-82D5-A20E-BD97-11505603E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05772"/>
              </p:ext>
            </p:extLst>
          </p:nvPr>
        </p:nvGraphicFramePr>
        <p:xfrm>
          <a:off x="9000565" y="72796"/>
          <a:ext cx="3168000" cy="300596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키트신청 인 경우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체험단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온라인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오프라인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체험단을 이미 신청한 경우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신청내역확인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온라인신청인지 오프라인신청인지에 따라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신청내역확인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4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수령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신청옵션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제품명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수령매장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매장명 노출 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수령기간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선택된 캠페인에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셋팅된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수령기간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안내문구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수령매장 변경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탭 시 매장선택 팝업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으로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연결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2-3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신청취소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탭 시 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/ Validation Case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별로 확인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895483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71566" y="646876"/>
            <a:ext cx="3816424" cy="4406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체험단</a:t>
            </a:r>
            <a:r>
              <a:rPr lang="ko-KR" altLang="en-US" sz="1000" b="1" dirty="0"/>
              <a:t> 신청을 이미 한 경우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F0C930A-6FDE-DC06-CACB-1BB8B09BA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18172"/>
              </p:ext>
            </p:extLst>
          </p:nvPr>
        </p:nvGraphicFramePr>
        <p:xfrm>
          <a:off x="10259265" y="-2738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 신청한 경우 케이스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22" name="부제목 3">
            <a:extLst>
              <a:ext uri="{FF2B5EF4-FFF2-40B4-BE49-F238E27FC236}">
                <a16:creationId xmlns:a16="http://schemas.microsoft.com/office/drawing/2014/main" id="{76DA2681-D58B-FC67-C391-71A7A718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IN_MO_EVE_06_12</a:t>
            </a:r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D8D6CD9A-B318-7684-D572-43C86C0A1145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195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A773C0-98E1-AD75-2930-1DD0C493D332}"/>
              </a:ext>
            </a:extLst>
          </p:cNvPr>
          <p:cNvSpPr/>
          <p:nvPr/>
        </p:nvSpPr>
        <p:spPr>
          <a:xfrm>
            <a:off x="777382" y="668632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ADFED5-193E-3CDD-3F81-F629C998528B}"/>
              </a:ext>
            </a:extLst>
          </p:cNvPr>
          <p:cNvSpPr/>
          <p:nvPr/>
        </p:nvSpPr>
        <p:spPr>
          <a:xfrm>
            <a:off x="1013786" y="1899432"/>
            <a:ext cx="2440954" cy="2952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9BD4B-E69F-2496-E08C-17948D22C33D}"/>
              </a:ext>
            </a:extLst>
          </p:cNvPr>
          <p:cNvSpPr txBox="1"/>
          <p:nvPr/>
        </p:nvSpPr>
        <p:spPr>
          <a:xfrm>
            <a:off x="1061914" y="1935344"/>
            <a:ext cx="239039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신청내역확인                             </a:t>
            </a:r>
            <a:r>
              <a:rPr lang="en-US" altLang="ko-KR" sz="1100" dirty="0"/>
              <a:t>X</a:t>
            </a:r>
            <a:r>
              <a:rPr lang="ko-KR" altLang="en-US" sz="1100" dirty="0"/>
              <a:t> 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908EF-6DBE-5D21-4B0D-530CE13C2BA8}"/>
              </a:ext>
            </a:extLst>
          </p:cNvPr>
          <p:cNvSpPr/>
          <p:nvPr/>
        </p:nvSpPr>
        <p:spPr>
          <a:xfrm>
            <a:off x="1074807" y="3491939"/>
            <a:ext cx="2408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온라인 수령신청은 마이페이지</a:t>
            </a:r>
            <a:r>
              <a:rPr lang="en-US" altLang="ko-KR" sz="800" dirty="0"/>
              <a:t>&gt;</a:t>
            </a:r>
            <a:r>
              <a:rPr lang="ko-KR" altLang="en-US" sz="800" dirty="0"/>
              <a:t>주문내역에서 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내역 확인 후 취소 가능합니다</a:t>
            </a:r>
            <a:r>
              <a:rPr lang="en-US" altLang="ko-KR" sz="800" dirty="0"/>
              <a:t>.</a:t>
            </a:r>
            <a:r>
              <a:rPr lang="ko-KR" altLang="en-US" sz="800" dirty="0"/>
              <a:t>  </a:t>
            </a:r>
            <a:endParaRPr lang="en-US" altLang="ko-KR" sz="800" dirty="0"/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취소 후 타 옵션의 현황에 따라 재신청이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불가할 수 있습니다</a:t>
            </a:r>
            <a:r>
              <a:rPr lang="en-US" altLang="ko-KR" sz="800" dirty="0"/>
              <a:t>. (</a:t>
            </a:r>
            <a:r>
              <a:rPr lang="ko-KR" altLang="en-US" sz="800" dirty="0"/>
              <a:t>신청기간</a:t>
            </a:r>
            <a:r>
              <a:rPr lang="en-US" altLang="ko-KR" sz="800" dirty="0"/>
              <a:t>, </a:t>
            </a:r>
            <a:r>
              <a:rPr lang="ko-KR" altLang="en-US" sz="800" dirty="0"/>
              <a:t>잔여수량 등</a:t>
            </a:r>
            <a:r>
              <a:rPr lang="en-US" altLang="ko-KR" sz="800" dirty="0"/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수령기간은 변동될 수 있으며 수령 기간 내</a:t>
            </a:r>
            <a:endParaRPr lang="en-US" altLang="ko-KR" sz="800" dirty="0"/>
          </a:p>
          <a:p>
            <a:pPr>
              <a:defRPr/>
            </a:pPr>
            <a:r>
              <a:rPr lang="ko-KR" altLang="en-US" sz="800" dirty="0"/>
              <a:t>순차 배송됩니다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86046EE-0AC4-44AB-B7E1-7B14E4563F5A}"/>
              </a:ext>
            </a:extLst>
          </p:cNvPr>
          <p:cNvSpPr/>
          <p:nvPr/>
        </p:nvSpPr>
        <p:spPr>
          <a:xfrm>
            <a:off x="1106239" y="2375523"/>
            <a:ext cx="2256048" cy="896410"/>
          </a:xfrm>
          <a:prstGeom prst="roundRect">
            <a:avLst/>
          </a:prstGeom>
          <a:noFill/>
          <a:ln>
            <a:solidFill>
              <a:srgbClr val="00BC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신청옵션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rgbClr val="00BC70"/>
                </a:solidFill>
              </a:rPr>
              <a:t>비타</a:t>
            </a:r>
            <a:r>
              <a:rPr lang="en-US" altLang="ko-KR" sz="900" b="1" dirty="0">
                <a:solidFill>
                  <a:srgbClr val="00BC70"/>
                </a:solidFill>
              </a:rPr>
              <a:t>C </a:t>
            </a:r>
            <a:r>
              <a:rPr lang="ko-KR" altLang="en-US" sz="900" b="1" dirty="0">
                <a:solidFill>
                  <a:srgbClr val="00BC70"/>
                </a:solidFill>
              </a:rPr>
              <a:t>잡티 </a:t>
            </a:r>
            <a:r>
              <a:rPr lang="ko-KR" altLang="en-US" sz="900" b="1" dirty="0" err="1">
                <a:solidFill>
                  <a:srgbClr val="00BC70"/>
                </a:solidFill>
              </a:rPr>
              <a:t>토닝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ko-KR" altLang="en-US" sz="900" b="1" dirty="0" err="1">
                <a:solidFill>
                  <a:srgbClr val="00BC70"/>
                </a:solidFill>
              </a:rPr>
              <a:t>세럼</a:t>
            </a:r>
            <a:r>
              <a:rPr lang="ko-KR" altLang="en-US" sz="900" b="1" dirty="0">
                <a:solidFill>
                  <a:srgbClr val="00BC70"/>
                </a:solidFill>
              </a:rPr>
              <a:t> </a:t>
            </a:r>
            <a:r>
              <a:rPr lang="en-US" altLang="ko-KR" sz="900" b="1" dirty="0">
                <a:solidFill>
                  <a:srgbClr val="00BC70"/>
                </a:solidFill>
              </a:rPr>
              <a:t>15ml </a:t>
            </a:r>
          </a:p>
          <a:p>
            <a:pPr algn="ctr"/>
            <a:endParaRPr lang="en-US" altLang="ko-KR" sz="900" b="1" dirty="0">
              <a:solidFill>
                <a:srgbClr val="00BC70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주문번호 </a:t>
            </a:r>
            <a:r>
              <a:rPr lang="en-US" altLang="ko-KR" sz="900" dirty="0">
                <a:solidFill>
                  <a:schemeClr val="tx1"/>
                </a:solidFill>
              </a:rPr>
              <a:t>: 12344444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6AA9AC-47AB-2EE6-4EFE-22EDBB6533FF}"/>
              </a:ext>
            </a:extLst>
          </p:cNvPr>
          <p:cNvSpPr/>
          <p:nvPr/>
        </p:nvSpPr>
        <p:spPr>
          <a:xfrm>
            <a:off x="1023278" y="4517109"/>
            <a:ext cx="2440954" cy="33465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주문내역확인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47609C1D-D986-B59C-03F9-0B817A084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70" y="18273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010F321C-2966-43D0-E25D-D54CE32B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60" y="25097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F836C2A8-9388-D7A9-F3E0-09B9159D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239" y="44091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F1F89A-C5EB-D880-8F7B-5CD0594D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신청내역확인 팝업</a:t>
            </a:r>
            <a:r>
              <a:rPr lang="en-US" altLang="ko-KR" dirty="0"/>
              <a:t>(</a:t>
            </a:r>
            <a:r>
              <a:rPr lang="ko-KR" altLang="en-US" dirty="0"/>
              <a:t>온라인 </a:t>
            </a:r>
            <a:r>
              <a:rPr lang="ko-KR" altLang="en-US" dirty="0" err="1"/>
              <a:t>수령신청</a:t>
            </a:r>
            <a:r>
              <a:rPr lang="ko-KR" altLang="en-US" dirty="0"/>
              <a:t> 한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FC97F65-D6C5-447E-5C08-AEE286A5C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05410"/>
              </p:ext>
            </p:extLst>
          </p:nvPr>
        </p:nvGraphicFramePr>
        <p:xfrm>
          <a:off x="9000565" y="72796"/>
          <a:ext cx="3168000" cy="1615314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체험단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신청내역확인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온라인수령신청 한 경우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신청제품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신청한 제품명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안내문구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하드코딩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체험단은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수령기간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없음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 후 즉시 배송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주문내역확인 버튼</a:t>
                      </a: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마이페이지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주문내역 페이지로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14427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1EC05DE-51C3-FC51-C2E9-84047664F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89906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신청내역 화면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7" name="부제목 3">
            <a:extLst>
              <a:ext uri="{FF2B5EF4-FFF2-40B4-BE49-F238E27FC236}">
                <a16:creationId xmlns:a16="http://schemas.microsoft.com/office/drawing/2014/main" id="{69132646-6431-0383-D868-F47098307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875" y="53975"/>
            <a:ext cx="2581275" cy="209550"/>
          </a:xfrm>
        </p:spPr>
        <p:txBody>
          <a:bodyPr/>
          <a:lstStyle/>
          <a:p>
            <a:r>
              <a:rPr lang="en-US" altLang="ko-KR" dirty="0"/>
              <a:t>IN_MO_EVE_06_13</a:t>
            </a:r>
            <a:endParaRPr lang="ko-KR" altLang="en-US" dirty="0"/>
          </a:p>
        </p:txBody>
      </p:sp>
      <p:sp>
        <p:nvSpPr>
          <p:cNvPr id="2" name="제목 61">
            <a:extLst>
              <a:ext uri="{FF2B5EF4-FFF2-40B4-BE49-F238E27FC236}">
                <a16:creationId xmlns:a16="http://schemas.microsoft.com/office/drawing/2014/main" id="{C9B23E18-607B-B932-3161-1C57A23ECE9D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7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AE4-D59C-92D1-4984-7C06D0E3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315CDA-FEE6-71C3-7D23-933A0E2E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4CE5CC-27EC-1E0C-1634-461189CCD191}"/>
              </a:ext>
            </a:extLst>
          </p:cNvPr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CE49F63-C407-0EA5-8A25-814F25725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7" name="Window Frame">
              <a:extLst>
                <a:ext uri="{FF2B5EF4-FFF2-40B4-BE49-F238E27FC236}">
                  <a16:creationId xmlns:a16="http://schemas.microsoft.com/office/drawing/2014/main" id="{86C0A21F-FC0B-E5DD-F8D3-13F445826012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FC3945D-20B4-18E2-EE25-FEBA4426C1D5}"/>
                </a:ext>
              </a:extLst>
            </p:cNvPr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1B030FE4-7274-6110-28FE-07475406A20C}"/>
                </a:ext>
              </a:extLst>
            </p:cNvPr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675674-53FB-D8EC-6FE4-81B9ED648D01}"/>
              </a:ext>
            </a:extLst>
          </p:cNvPr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12" name="Window Frame">
              <a:extLst>
                <a:ext uri="{FF2B5EF4-FFF2-40B4-BE49-F238E27FC236}">
                  <a16:creationId xmlns:a16="http://schemas.microsoft.com/office/drawing/2014/main" id="{6E271309-7A3D-68A6-7070-1A6C592046D4}"/>
                </a:ext>
              </a:extLst>
            </p:cNvPr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ody" descr="&lt;Tags&gt;&lt;SMARTRESIZEANCHORS&gt;Absolute,Relative,Absolute,Absolute&lt;/SMARTRESIZEANCHORS&gt;&lt;/Tags&gt;">
              <a:extLst>
                <a:ext uri="{FF2B5EF4-FFF2-40B4-BE49-F238E27FC236}">
                  <a16:creationId xmlns:a16="http://schemas.microsoft.com/office/drawing/2014/main" id="{8760F7AB-FFE4-E836-23E9-A74D9FB7875E}"/>
                </a:ext>
              </a:extLst>
            </p:cNvPr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DF46B626-4F75-0CEC-8811-73ED9E283D0A}"/>
                </a:ext>
              </a:extLst>
            </p:cNvPr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97BF51-A284-EE4F-6DE8-2DCA468ACA8E}"/>
                </a:ext>
              </a:extLst>
            </p:cNvPr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4CD9FE-C7EE-3305-FC15-AA6269FC8989}"/>
              </a:ext>
            </a:extLst>
          </p:cNvPr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098168-737A-EE90-6D07-C06B43CC7516}"/>
              </a:ext>
            </a:extLst>
          </p:cNvPr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29C0EE14-1FD4-815B-BBD5-1B98BF1AB7E6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A7EE2A-C8B6-FDC3-C64C-BC4C90D37423}"/>
                </a:ext>
              </a:extLst>
            </p:cNvPr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F754F7-CF5B-7ED7-BD77-018222543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68081"/>
              </p:ext>
            </p:extLst>
          </p:nvPr>
        </p:nvGraphicFramePr>
        <p:xfrm>
          <a:off x="209972" y="1772816"/>
          <a:ext cx="11772056" cy="35120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3500">
                  <a:extLst>
                    <a:ext uri="{9D8B030D-6E8A-4147-A177-3AD203B41FA5}">
                      <a16:colId xmlns:a16="http://schemas.microsoft.com/office/drawing/2014/main" val="381460259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04114418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412534"/>
                    </a:ext>
                  </a:extLst>
                </a:gridCol>
                <a:gridCol w="2103712">
                  <a:extLst>
                    <a:ext uri="{9D8B030D-6E8A-4147-A177-3AD203B41FA5}">
                      <a16:colId xmlns:a16="http://schemas.microsoft.com/office/drawing/2014/main" val="1961080303"/>
                    </a:ext>
                  </a:extLst>
                </a:gridCol>
                <a:gridCol w="426411">
                  <a:extLst>
                    <a:ext uri="{9D8B030D-6E8A-4147-A177-3AD203B41FA5}">
                      <a16:colId xmlns:a16="http://schemas.microsoft.com/office/drawing/2014/main" val="2858197818"/>
                    </a:ext>
                  </a:extLst>
                </a:gridCol>
                <a:gridCol w="3333757">
                  <a:extLst>
                    <a:ext uri="{9D8B030D-6E8A-4147-A177-3AD203B41FA5}">
                      <a16:colId xmlns:a16="http://schemas.microsoft.com/office/drawing/2014/main" val="4258699795"/>
                    </a:ext>
                  </a:extLst>
                </a:gridCol>
                <a:gridCol w="487358">
                  <a:extLst>
                    <a:ext uri="{9D8B030D-6E8A-4147-A177-3AD203B41FA5}">
                      <a16:colId xmlns:a16="http://schemas.microsoft.com/office/drawing/2014/main" val="457172748"/>
                    </a:ext>
                  </a:extLst>
                </a:gridCol>
                <a:gridCol w="362573">
                  <a:extLst>
                    <a:ext uri="{9D8B030D-6E8A-4147-A177-3AD203B41FA5}">
                      <a16:colId xmlns:a16="http://schemas.microsoft.com/office/drawing/2014/main" val="2164776311"/>
                    </a:ext>
                  </a:extLst>
                </a:gridCol>
                <a:gridCol w="2700609">
                  <a:extLst>
                    <a:ext uri="{9D8B030D-6E8A-4147-A177-3AD203B41FA5}">
                      <a16:colId xmlns:a16="http://schemas.microsoft.com/office/drawing/2014/main" val="2305107679"/>
                    </a:ext>
                  </a:extLst>
                </a:gridCol>
              </a:tblGrid>
              <a:tr h="200303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</a:t>
                      </a:r>
                      <a:r>
                        <a:rPr lang="ko-KR" altLang="en-US" sz="800" b="1" spc="0" baseline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키트신청형</a:t>
                      </a:r>
                      <a:r>
                        <a:rPr lang="en-US" altLang="ko-KR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34202"/>
                  </a:ext>
                </a:extLst>
              </a:tr>
              <a:tr h="272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err="1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964229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IN_MO_EVE_06_01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IN_MO_EVE_06_05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IN_MO_EVE_06_10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수령신청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옵션을 선택하지 않은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옵션을 선택 후 수령신청을 해주세요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4519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수령신청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캠페인에 설정된 신청 기간이 아닌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죄송합니다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지금은 신청 기간이 아닙니다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8912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수령신청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캠페인에 설정된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 등급이 아닌 경우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우수회원키트 신청 가능 등급이 아닙니다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체험단 신청 가능 등급이 아닙니다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741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수령신청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캠페인에 설정된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 대상이 아닌 경우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신청 가능 대상이 아닙니다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37389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IN_MO_EVE_06_04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IN_MO_EVE_06_05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캠페인에 설정된 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키트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경우 온라인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오프라인 재고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한도</a:t>
                      </a:r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소진된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뷰티포인트의</a:t>
                      </a: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경우 한도가 소진된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dirty="0"/>
                        <a:t>죄송합니다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dirty="0"/>
                        <a:t>신청한 옵션의 준비수량이 마감되었습니다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90488" indent="-90488" algn="l"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800" dirty="0"/>
                    </a:p>
                    <a:p>
                      <a:pPr algn="l">
                        <a:defRPr/>
                      </a:pPr>
                      <a:r>
                        <a:rPr lang="ko-KR" altLang="en-US" sz="800" dirty="0"/>
                        <a:t>다른 옵션을 선택해 주세요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팝업 닫히고 </a:t>
                      </a:r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이벤트상세</a:t>
                      </a: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 화면 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80157"/>
                  </a:ext>
                </a:extLst>
              </a:tr>
              <a:tr h="2776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신청완료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 신청완료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정상적으로 신청이 완료되었습니다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팝업 닫히고 화명복귀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이벤트 상세 </a:t>
                      </a:r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16906"/>
                  </a:ext>
                </a:extLst>
              </a:tr>
              <a:tr h="28956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IN_MO_EVE_06_08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IN_MO_EVE_06_09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IN_MO_EVE_06_12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신청취소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 신청취소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800" dirty="0" err="1"/>
                        <a:t>취소하시겠습니까</a:t>
                      </a:r>
                      <a:r>
                        <a:rPr lang="en-US" altLang="ko-KR" sz="800" dirty="0"/>
                        <a:t>? </a:t>
                      </a:r>
                    </a:p>
                    <a:p>
                      <a:pPr algn="l"/>
                      <a:r>
                        <a:rPr lang="ko-KR" altLang="en-US" sz="800" dirty="0"/>
                        <a:t>취소 후 다른 옵션을 선택하여 재신청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algn="l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단 신청기간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옵션별</a:t>
                      </a:r>
                      <a:r>
                        <a:rPr lang="ko-KR" altLang="en-US" sz="800" dirty="0"/>
                        <a:t> 수량에 따라 재신청이 불가할 수 있습니다</a:t>
                      </a:r>
                      <a:r>
                        <a:rPr lang="en-US" altLang="ko-KR" sz="800" dirty="0"/>
                        <a:t>.)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confirm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1868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취소완료 </a:t>
                      </a:r>
                      <a:r>
                        <a:rPr lang="en-US" altLang="ko-KR" sz="800" spc="0" dirty="0"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865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취소완료 된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취소가 완료되었습니다</a:t>
                      </a:r>
                      <a:r>
                        <a:rPr lang="en-US" altLang="ko-KR" sz="800" dirty="0"/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>
                          <a:effectLst/>
                          <a:latin typeface="+mn-ea"/>
                          <a:ea typeface="+mn-ea"/>
                        </a:rPr>
                        <a:t>alert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이벤트 상세 </a:t>
                      </a:r>
                      <a:r>
                        <a:rPr lang="ko-KR" altLang="en-US" sz="800" spc="0" dirty="0" err="1">
                          <a:effectLst/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395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A8A2AF-AD37-CA84-B41C-D8133CF63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574ED47-E0AC-D5BC-2386-97AB6B2C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IN_MO_EVE_07_01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BF7435-F936-8E46-CC45-1C9C1AFB0EFF}"/>
              </a:ext>
            </a:extLst>
          </p:cNvPr>
          <p:cNvSpPr/>
          <p:nvPr/>
        </p:nvSpPr>
        <p:spPr>
          <a:xfrm>
            <a:off x="777382" y="1124744"/>
            <a:ext cx="3014362" cy="3086181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종료된 이벤트입니다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EE113F-0B95-3DA0-3E30-904652CBF1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38F9C4-B300-0A2D-6BC7-9DCF4FE38DD4}"/>
              </a:ext>
            </a:extLst>
          </p:cNvPr>
          <p:cNvSpPr/>
          <p:nvPr/>
        </p:nvSpPr>
        <p:spPr>
          <a:xfrm>
            <a:off x="896225" y="4314662"/>
            <a:ext cx="2776676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E40EC9-D109-01EB-6CD0-2CF46C0B8860}"/>
              </a:ext>
            </a:extLst>
          </p:cNvPr>
          <p:cNvSpPr/>
          <p:nvPr/>
        </p:nvSpPr>
        <p:spPr>
          <a:xfrm>
            <a:off x="896225" y="5082648"/>
            <a:ext cx="2776676" cy="1301215"/>
          </a:xfrm>
          <a:prstGeom prst="rect">
            <a:avLst/>
          </a:prstGeom>
          <a:blipFill dpi="0" rotWithShape="1">
            <a:blip r:embed="rId3" cstate="screen">
              <a:alphaModFix amt="9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2B103C-0666-D544-8FB0-567A2A99C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06296"/>
              </p:ext>
            </p:extLst>
          </p:nvPr>
        </p:nvGraphicFramePr>
        <p:xfrm>
          <a:off x="9000565" y="44624"/>
          <a:ext cx="3168000" cy="165696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이벤트상세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이벤트상태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 인 경우 상세페이지 접속 시 노출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이벤트영역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딤드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정상노출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가능 영역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헤더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진행중인 이벤트 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푸터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탭바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이벤트상태가 대기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사용중지인 경우 접속불가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이벤트기간이 아닌 경우 접속불가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이벤트리스트로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리다이렉트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(SEO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확인필요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611">
            <a:extLst>
              <a:ext uri="{FF2B5EF4-FFF2-40B4-BE49-F238E27FC236}">
                <a16:creationId xmlns:a16="http://schemas.microsoft.com/office/drawing/2014/main" id="{EA5CDE77-51AC-6900-DF99-D7B9F0746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54" y="10669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9CC5287-788E-FA32-EBAF-D6C9E6E53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27519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6/7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종료상태인 경우 페이지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D4C0F075-56DD-24CE-C7AD-88CFC7118ACF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325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6443D-E1A6-83EC-69D1-F3E909D37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로그인 등 팝업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C8F0494-B328-88DD-22E5-437FBFDB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B8B10A-E5B9-EDD2-B355-5348B9DBD513}"/>
              </a:ext>
            </a:extLst>
          </p:cNvPr>
          <p:cNvGraphicFramePr>
            <a:graphicFrameLocks noGrp="1"/>
          </p:cNvGraphicFramePr>
          <p:nvPr/>
        </p:nvGraphicFramePr>
        <p:xfrm>
          <a:off x="9000565" y="44450"/>
          <a:ext cx="3168000" cy="87552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탭 시 회원구매 혜택안내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83042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EDF3ACD-3616-1AC8-05CF-AD199A6EB557}"/>
              </a:ext>
            </a:extLst>
          </p:cNvPr>
          <p:cNvSpPr/>
          <p:nvPr/>
        </p:nvSpPr>
        <p:spPr>
          <a:xfrm>
            <a:off x="777382" y="668632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58012"/>
              </p:ext>
            </p:extLst>
          </p:nvPr>
        </p:nvGraphicFramePr>
        <p:xfrm>
          <a:off x="1251163" y="2780928"/>
          <a:ext cx="2124665" cy="11501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4665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5011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250026" y="3578750"/>
            <a:ext cx="1091951" cy="352295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83762" y="3578750"/>
            <a:ext cx="1081238" cy="352295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96270" y="278806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1284398" y="3160251"/>
            <a:ext cx="2089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로그인이 필요한 기능입니다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로그인 하시겠습니까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250026" y="2822318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47A820FE-7AA5-A5C8-CCCF-2B182BD8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72" y="27089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" name="제목 61">
            <a:extLst>
              <a:ext uri="{FF2B5EF4-FFF2-40B4-BE49-F238E27FC236}">
                <a16:creationId xmlns:a16="http://schemas.microsoft.com/office/drawing/2014/main" id="{E97B1052-7D73-738B-B370-5834270EC9B5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EE6462C-3804-0884-FBC4-EA488BFD36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411" y="2953126"/>
            <a:ext cx="2952000" cy="3575329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3055"/>
              </p:ext>
            </p:extLst>
          </p:nvPr>
        </p:nvGraphicFramePr>
        <p:xfrm>
          <a:off x="1894461" y="926458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6A5F39F-AF99-C7A0-344C-79975D21B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ko-KR" altLang="en-US" dirty="0"/>
              <a:t> 레이아웃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1F1270-DCEB-6359-B9CE-21ACFE5818CF}"/>
              </a:ext>
            </a:extLst>
          </p:cNvPr>
          <p:cNvSpPr/>
          <p:nvPr/>
        </p:nvSpPr>
        <p:spPr>
          <a:xfrm>
            <a:off x="2855640" y="553100"/>
            <a:ext cx="976549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이벤트상세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B2C61D21-A76C-3E8B-D707-C23B5FE6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5303"/>
              </p:ext>
            </p:extLst>
          </p:nvPr>
        </p:nvGraphicFramePr>
        <p:xfrm>
          <a:off x="6418527" y="926458"/>
          <a:ext cx="2999014" cy="5621341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FD7DDA-BCAC-BF0F-DA0A-0BBE81EF1220}"/>
              </a:ext>
            </a:extLst>
          </p:cNvPr>
          <p:cNvSpPr/>
          <p:nvPr/>
        </p:nvSpPr>
        <p:spPr>
          <a:xfrm>
            <a:off x="6960096" y="553100"/>
            <a:ext cx="1931939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이벤트상세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하향스크롤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시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F8FF1-C180-DC96-66D1-E001CB415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64" y="951515"/>
            <a:ext cx="2916000" cy="6934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FF9067A-5A1E-ADFB-0799-E5FD530F5EBA}"/>
              </a:ext>
            </a:extLst>
          </p:cNvPr>
          <p:cNvSpPr txBox="1"/>
          <p:nvPr/>
        </p:nvSpPr>
        <p:spPr>
          <a:xfrm>
            <a:off x="9573777" y="1009492"/>
            <a:ext cx="14154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하향스크롤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 시 구분 탭 영역이 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헤더 도달 시 상단 고정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51A26A-4BAD-4345-3DEC-6A7F7E6B65FB}"/>
              </a:ext>
            </a:extLst>
          </p:cNvPr>
          <p:cNvCxnSpPr>
            <a:cxnSpLocks/>
          </p:cNvCxnSpPr>
          <p:nvPr/>
        </p:nvCxnSpPr>
        <p:spPr>
          <a:xfrm>
            <a:off x="9482037" y="956972"/>
            <a:ext cx="0" cy="360467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8A0C96B-E784-6E8D-8EAA-D01CA8B0AB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1332" y="1563381"/>
            <a:ext cx="2880000" cy="37573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358EE8-1C07-81C1-BF64-AC302FB2999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1332" y="4797154"/>
            <a:ext cx="2880000" cy="1681816"/>
          </a:xfrm>
          <a:prstGeom prst="rect">
            <a:avLst/>
          </a:prstGeom>
        </p:spPr>
      </p:pic>
      <p:sp>
        <p:nvSpPr>
          <p:cNvPr id="7" name="자유형 68">
            <a:extLst>
              <a:ext uri="{FF2B5EF4-FFF2-40B4-BE49-F238E27FC236}">
                <a16:creationId xmlns:a16="http://schemas.microsoft.com/office/drawing/2014/main" id="{D0D01155-8D1D-91E7-39DB-2B3BE3F5F8F2}"/>
              </a:ext>
            </a:extLst>
          </p:cNvPr>
          <p:cNvSpPr/>
          <p:nvPr/>
        </p:nvSpPr>
        <p:spPr>
          <a:xfrm>
            <a:off x="1894462" y="4912793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996921C-D853-0920-27D3-853591A2964F}"/>
              </a:ext>
            </a:extLst>
          </p:cNvPr>
          <p:cNvCxnSpPr>
            <a:cxnSpLocks/>
          </p:cNvCxnSpPr>
          <p:nvPr/>
        </p:nvCxnSpPr>
        <p:spPr>
          <a:xfrm>
            <a:off x="5046844" y="5943911"/>
            <a:ext cx="0" cy="540000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CCF729-EF4F-D17C-4D23-EF9455B58746}"/>
              </a:ext>
            </a:extLst>
          </p:cNvPr>
          <p:cNvSpPr txBox="1"/>
          <p:nvPr/>
        </p:nvSpPr>
        <p:spPr>
          <a:xfrm>
            <a:off x="5167998" y="6162617"/>
            <a:ext cx="57708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탭바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플로팅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ko-KR" altLang="en-US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4A117C0-B3F6-9DB6-D50C-021AB4B3F956}"/>
              </a:ext>
            </a:extLst>
          </p:cNvPr>
          <p:cNvCxnSpPr/>
          <p:nvPr/>
        </p:nvCxnSpPr>
        <p:spPr>
          <a:xfrm flipH="1">
            <a:off x="3506156" y="5933278"/>
            <a:ext cx="2078269" cy="0"/>
          </a:xfrm>
          <a:prstGeom prst="line">
            <a:avLst/>
          </a:prstGeom>
          <a:ln>
            <a:solidFill>
              <a:srgbClr val="C8373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92ADF12-BCEA-ABBA-8949-495C12014B44}"/>
              </a:ext>
            </a:extLst>
          </p:cNvPr>
          <p:cNvCxnSpPr/>
          <p:nvPr/>
        </p:nvCxnSpPr>
        <p:spPr>
          <a:xfrm flipH="1">
            <a:off x="3506156" y="6525344"/>
            <a:ext cx="2078269" cy="0"/>
          </a:xfrm>
          <a:prstGeom prst="line">
            <a:avLst/>
          </a:prstGeom>
          <a:ln>
            <a:solidFill>
              <a:srgbClr val="C8373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36EE2C9-BAF7-E6BD-2737-32754023DB1E}"/>
              </a:ext>
            </a:extLst>
          </p:cNvPr>
          <p:cNvCxnSpPr>
            <a:cxnSpLocks/>
          </p:cNvCxnSpPr>
          <p:nvPr/>
        </p:nvCxnSpPr>
        <p:spPr>
          <a:xfrm>
            <a:off x="5038221" y="5420887"/>
            <a:ext cx="0" cy="432000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01036B-5DD6-CF13-0CC6-91B028EE7EF9}"/>
              </a:ext>
            </a:extLst>
          </p:cNvPr>
          <p:cNvSpPr txBox="1"/>
          <p:nvPr/>
        </p:nvSpPr>
        <p:spPr>
          <a:xfrm>
            <a:off x="5135584" y="5497128"/>
            <a:ext cx="89768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이전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쇼핑로그 버튼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플로팅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ko-KR" altLang="en-US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2ECC75-6C8A-3307-B9F7-B5ED41F6775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0558" y="948111"/>
            <a:ext cx="2952000" cy="2041454"/>
          </a:xfrm>
          <a:prstGeom prst="rect">
            <a:avLst/>
          </a:prstGeom>
        </p:spPr>
      </p:pic>
      <p:sp>
        <p:nvSpPr>
          <p:cNvPr id="1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6434872" y="2901914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5E15B-5227-47C5-99A2-32A008DEE01D}"/>
              </a:ext>
            </a:extLst>
          </p:cNvPr>
          <p:cNvSpPr txBox="1"/>
          <p:nvPr/>
        </p:nvSpPr>
        <p:spPr>
          <a:xfrm>
            <a:off x="8768595" y="3049106"/>
            <a:ext cx="5498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하향 스크롤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74BCA5F-8D77-6FB0-3A96-27B4481CC49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4874" y="2622288"/>
            <a:ext cx="360000" cy="360000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5143BFD-D31D-645B-2DA1-55B966266355}"/>
              </a:ext>
            </a:extLst>
          </p:cNvPr>
          <p:cNvCxnSpPr>
            <a:cxnSpLocks/>
          </p:cNvCxnSpPr>
          <p:nvPr/>
        </p:nvCxnSpPr>
        <p:spPr>
          <a:xfrm>
            <a:off x="9431157" y="5997456"/>
            <a:ext cx="0" cy="432000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836B30-105E-00E7-EE55-171CCB128E1F}"/>
              </a:ext>
            </a:extLst>
          </p:cNvPr>
          <p:cNvSpPr txBox="1"/>
          <p:nvPr/>
        </p:nvSpPr>
        <p:spPr>
          <a:xfrm>
            <a:off x="9548797" y="6006970"/>
            <a:ext cx="9201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헤더가 사라지면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TOP 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이동 버튼 노출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플로팅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81D872-E564-5BE1-39B6-3ECD2EF5211F}"/>
              </a:ext>
            </a:extLst>
          </p:cNvPr>
          <p:cNvSpPr/>
          <p:nvPr/>
        </p:nvSpPr>
        <p:spPr>
          <a:xfrm>
            <a:off x="9463293" y="5085184"/>
            <a:ext cx="1872208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/>
              <a:t>탭바는</a:t>
            </a:r>
            <a:endParaRPr lang="en-US" altLang="ko-KR" sz="1000" dirty="0"/>
          </a:p>
          <a:p>
            <a:r>
              <a:rPr lang="ko-KR" altLang="en-US" sz="1000" dirty="0" err="1"/>
              <a:t>하향스크롤</a:t>
            </a:r>
            <a:r>
              <a:rPr lang="ko-KR" altLang="en-US" sz="1000" dirty="0"/>
              <a:t> 시 </a:t>
            </a:r>
            <a:r>
              <a:rPr lang="ko-KR" altLang="en-US" sz="1000" dirty="0" err="1"/>
              <a:t>비노출</a:t>
            </a:r>
            <a:endParaRPr lang="en-US" altLang="ko-KR" sz="1000" dirty="0"/>
          </a:p>
          <a:p>
            <a:r>
              <a:rPr lang="en-US" altLang="ko-KR" sz="1000" dirty="0"/>
              <a:t>-&gt;</a:t>
            </a:r>
            <a:r>
              <a:rPr lang="ko-KR" altLang="en-US" sz="1000" dirty="0" err="1"/>
              <a:t>상향스크롤</a:t>
            </a:r>
            <a:r>
              <a:rPr lang="ko-KR" altLang="en-US" sz="1000" dirty="0"/>
              <a:t> 시 노출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33158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6443D-E1A6-83EC-69D1-F3E909D37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신고하기</a:t>
            </a:r>
            <a:r>
              <a:rPr lang="en-US" altLang="ko-KR" dirty="0"/>
              <a:t> </a:t>
            </a:r>
            <a:r>
              <a:rPr lang="ko-KR" altLang="en-US" dirty="0"/>
              <a:t>관련 팝업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8661CB-A790-3F3F-9308-49CDBF637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B8B10A-E5B9-EDD2-B355-5348B9DBD513}"/>
              </a:ext>
            </a:extLst>
          </p:cNvPr>
          <p:cNvGraphicFramePr>
            <a:graphicFrameLocks noGrp="1"/>
          </p:cNvGraphicFramePr>
          <p:nvPr/>
        </p:nvGraphicFramePr>
        <p:xfrm>
          <a:off x="9000565" y="44624"/>
          <a:ext cx="3168000" cy="87552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신고하기 안내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탭 시 신고하기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신고하기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신고하기 기능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83042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EDF3ACD-3616-1AC8-05CF-AD199A6EB557}"/>
              </a:ext>
            </a:extLst>
          </p:cNvPr>
          <p:cNvSpPr/>
          <p:nvPr/>
        </p:nvSpPr>
        <p:spPr>
          <a:xfrm>
            <a:off x="777382" y="668632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033C6C4-D505-146E-F565-E48A6A7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852936"/>
            <a:ext cx="2449821" cy="1293726"/>
          </a:xfrm>
          <a:prstGeom prst="rect">
            <a:avLst/>
          </a:prstGeom>
        </p:spPr>
      </p:pic>
      <p:sp>
        <p:nvSpPr>
          <p:cNvPr id="12" name="Oval 611">
            <a:extLst>
              <a:ext uri="{FF2B5EF4-FFF2-40B4-BE49-F238E27FC236}">
                <a16:creationId xmlns:a16="http://schemas.microsoft.com/office/drawing/2014/main" id="{47A820FE-7AA5-A5C8-CCCF-2B182BD8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51" y="27473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93B4E5-BDE4-6415-B30A-FEDFED0C7AA7}"/>
              </a:ext>
            </a:extLst>
          </p:cNvPr>
          <p:cNvSpPr/>
          <p:nvPr/>
        </p:nvSpPr>
        <p:spPr>
          <a:xfrm>
            <a:off x="5201100" y="668632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2C2D23-7153-3973-2956-BC427A5BC1A0}"/>
              </a:ext>
            </a:extLst>
          </p:cNvPr>
          <p:cNvGrpSpPr/>
          <p:nvPr/>
        </p:nvGrpSpPr>
        <p:grpSpPr>
          <a:xfrm>
            <a:off x="5520149" y="849718"/>
            <a:ext cx="2376264" cy="5424714"/>
            <a:chOff x="5520149" y="764654"/>
            <a:chExt cx="2376264" cy="542471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D709910-F737-161D-A370-C71907EA0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20149" y="764654"/>
              <a:ext cx="2376264" cy="417656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C26186-1EAA-8675-F646-28FE7A59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20149" y="2158512"/>
              <a:ext cx="2376000" cy="4030856"/>
            </a:xfrm>
            <a:prstGeom prst="rect">
              <a:avLst/>
            </a:prstGeom>
          </p:spPr>
        </p:pic>
      </p:grpSp>
      <p:sp>
        <p:nvSpPr>
          <p:cNvPr id="5" name="Oval 611">
            <a:extLst>
              <a:ext uri="{FF2B5EF4-FFF2-40B4-BE49-F238E27FC236}">
                <a16:creationId xmlns:a16="http://schemas.microsoft.com/office/drawing/2014/main" id="{AEB46969-55B4-EF29-E118-AC2E4386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608" y="8609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" name="제목 61">
            <a:extLst>
              <a:ext uri="{FF2B5EF4-FFF2-40B4-BE49-F238E27FC236}">
                <a16:creationId xmlns:a16="http://schemas.microsoft.com/office/drawing/2014/main" id="{6AB1183B-B92F-5E1C-D0D1-DDFAF4B017B6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051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알림 신청 철회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1437018" y="3069425"/>
          <a:ext cx="2137356" cy="11501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3735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5011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435882" y="3867247"/>
            <a:ext cx="1049726" cy="352295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495600" y="3867247"/>
            <a:ext cx="1071245" cy="352295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>
                <a:solidFill>
                  <a:schemeClr val="bg1"/>
                </a:solidFill>
              </a:rPr>
              <a:t>알림신청취소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53009" y="3218210"/>
            <a:ext cx="22266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알림받기를 취소하시겠습니까</a:t>
            </a:r>
            <a:r>
              <a:rPr lang="en-US" altLang="ko-KR" sz="900" b="1" dirty="0"/>
              <a:t>? </a:t>
            </a:r>
          </a:p>
          <a:p>
            <a:r>
              <a:rPr lang="ko-KR" altLang="en-US" sz="900" b="1" dirty="0"/>
              <a:t>취소 시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라이브 오픈 알림을 </a:t>
            </a:r>
            <a:endParaRPr lang="en-US" altLang="ko-KR" sz="900" b="1" dirty="0"/>
          </a:p>
          <a:p>
            <a:r>
              <a:rPr lang="ko-KR" altLang="en-US" sz="900" b="1" dirty="0"/>
              <a:t>받을 수 없습니다</a:t>
            </a:r>
            <a:r>
              <a:rPr lang="en-US" altLang="ko-KR" sz="900" b="1" dirty="0"/>
              <a:t>.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302866" y="306942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0" name="직사각형 59"/>
          <p:cNvSpPr/>
          <p:nvPr/>
        </p:nvSpPr>
        <p:spPr>
          <a:xfrm>
            <a:off x="1435881" y="2810041"/>
            <a:ext cx="26814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알림 설정 상태에서 알림 받는중 버튼 탭시</a:t>
            </a:r>
            <a:r>
              <a:rPr lang="en-US" altLang="ko-KR" sz="800" dirty="0"/>
              <a:t>&gt; </a:t>
            </a:r>
            <a:endParaRPr lang="ko-KR" altLang="en-US" sz="800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4342529" y="3069426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332537" y="3392237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알림신청 취소가 완료되었습니다</a:t>
            </a:r>
            <a:r>
              <a:rPr lang="en-US" altLang="ko-KR" sz="800" dirty="0"/>
              <a:t>. </a:t>
            </a:r>
            <a:endParaRPr lang="ko-KR" altLang="en-US" sz="800" dirty="0"/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348108" y="3841342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061093" y="306942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5" name="직사각형 64"/>
          <p:cNvSpPr/>
          <p:nvPr/>
        </p:nvSpPr>
        <p:spPr>
          <a:xfrm>
            <a:off x="4343365" y="2810041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알림받기 취소 완료 시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342530" y="3169794"/>
            <a:ext cx="19862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알림 </a:t>
            </a: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38" y="29614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6140803" y="3987076"/>
            <a:ext cx="507091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548791" y="3882182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카카오톡 또는 문자로 알림 발송</a:t>
            </a: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139258" y="4149080"/>
            <a:ext cx="0" cy="47036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488511" y="4646980"/>
            <a:ext cx="13014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팝업닫기</a:t>
            </a:r>
          </a:p>
        </p:txBody>
      </p:sp>
      <p:cxnSp>
        <p:nvCxnSpPr>
          <p:cNvPr id="72" name="꺾인 연결선 71"/>
          <p:cNvCxnSpPr/>
          <p:nvPr/>
        </p:nvCxnSpPr>
        <p:spPr>
          <a:xfrm rot="5400000" flipH="1" flipV="1">
            <a:off x="4354682" y="3234013"/>
            <a:ext cx="90200" cy="1920333"/>
          </a:xfrm>
          <a:prstGeom prst="bentConnector3">
            <a:avLst>
              <a:gd name="adj1" fmla="val -25343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332537" y="3541376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철회 일자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 0000-00-00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9218" y="2730096"/>
            <a:ext cx="18087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로그인</a:t>
            </a:r>
            <a:r>
              <a:rPr lang="en-US" altLang="ko-KR" sz="800" dirty="0"/>
              <a:t>/</a:t>
            </a:r>
            <a:r>
              <a:rPr lang="ko-KR" altLang="en-US" sz="800" dirty="0"/>
              <a:t>알림설정</a:t>
            </a:r>
            <a:r>
              <a:rPr lang="en-US" altLang="ko-KR" sz="800" dirty="0"/>
              <a:t>ON&gt;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9881" y="2930321"/>
            <a:ext cx="700168" cy="257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 받는 중 </a:t>
            </a:r>
            <a:endParaRPr lang="en-US" altLang="ko-KR" sz="800" b="1" spc="-15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9217" y="434137"/>
            <a:ext cx="18087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미로그인</a:t>
            </a:r>
            <a:r>
              <a:rPr lang="en-US" altLang="ko-KR" sz="800" dirty="0"/>
              <a:t>&gt;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9880" y="634362"/>
            <a:ext cx="700168" cy="25737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 받기 </a:t>
            </a:r>
            <a:endParaRPr lang="en-US" altLang="ko-KR" sz="800" b="1" spc="-150" dirty="0">
              <a:solidFill>
                <a:prstClr val="whit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1453008" y="638016"/>
          <a:ext cx="2124665" cy="11501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4665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5011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451871" y="1435838"/>
            <a:ext cx="1091951" cy="352295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485607" y="1435838"/>
            <a:ext cx="1081238" cy="352295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298115" y="64515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86243" y="718051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486243" y="1017339"/>
            <a:ext cx="2089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로그인이 필요한 기능입니다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/>
              <a:t>로그인 하시겠습니까</a:t>
            </a:r>
            <a:r>
              <a:rPr lang="en-US" altLang="ko-KR" sz="800" dirty="0"/>
              <a:t>? </a:t>
            </a:r>
            <a:endParaRPr lang="ko-KR" altLang="en-US" sz="800" dirty="0"/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074" y="5407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1-10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827319" y="1504263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로그인페이지로 이동</a:t>
            </a:r>
            <a:endParaRPr lang="en-US" altLang="ko-KR" sz="800" dirty="0"/>
          </a:p>
        </p:txBody>
      </p:sp>
      <p:cxnSp>
        <p:nvCxnSpPr>
          <p:cNvPr id="88" name="직선 화살표 연결선 87"/>
          <p:cNvCxnSpPr>
            <a:endCxn id="87" idx="1"/>
          </p:cNvCxnSpPr>
          <p:nvPr/>
        </p:nvCxnSpPr>
        <p:spPr>
          <a:xfrm>
            <a:off x="3315658" y="1611985"/>
            <a:ext cx="511661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49279" y="775462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49279" y="3069424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508FC5-7DB4-749F-917E-5B77DE2223CB}"/>
              </a:ext>
            </a:extLst>
          </p:cNvPr>
          <p:cNvSpPr/>
          <p:nvPr/>
        </p:nvSpPr>
        <p:spPr>
          <a:xfrm>
            <a:off x="8328247" y="1186616"/>
            <a:ext cx="2377509" cy="9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라이브페이지</a:t>
            </a:r>
            <a:endParaRPr lang="en-US" altLang="ko-KR" dirty="0"/>
          </a:p>
          <a:p>
            <a:pPr algn="ctr"/>
            <a:r>
              <a:rPr lang="ko-KR" altLang="en-US" dirty="0"/>
              <a:t>알림 프로세스 동일</a:t>
            </a:r>
          </a:p>
        </p:txBody>
      </p:sp>
    </p:spTree>
    <p:extLst>
      <p:ext uri="{BB962C8B-B14F-4D97-AF65-F5344CB8AC3E}">
        <p14:creationId xmlns:p14="http://schemas.microsoft.com/office/powerpoint/2010/main" val="778543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직선 화살표 연결선 135"/>
          <p:cNvCxnSpPr/>
          <p:nvPr/>
        </p:nvCxnSpPr>
        <p:spPr>
          <a:xfrm>
            <a:off x="849279" y="775462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1301685" y="628857"/>
          <a:ext cx="2664296" cy="22292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2292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300548" y="2505767"/>
            <a:ext cx="1369289" cy="352295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602041" y="2505767"/>
            <a:ext cx="1355855" cy="352295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동의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17676" y="777643"/>
            <a:ext cx="222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err="1"/>
              <a:t>이니스프리몰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공식몰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라이브방송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r>
              <a:rPr lang="ko-KR" altLang="en-US" sz="900" b="1" dirty="0" err="1"/>
              <a:t>오픈소식을</a:t>
            </a:r>
            <a:r>
              <a:rPr lang="ko-KR" altLang="en-US" sz="900" b="1" dirty="0"/>
              <a:t> 가장 먼저 알려드립니다</a:t>
            </a:r>
            <a:r>
              <a:rPr lang="en-US" altLang="ko-KR" sz="900" b="1" dirty="0"/>
              <a:t>. 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3688341" y="62885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425676" y="1252261"/>
            <a:ext cx="2396289" cy="112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71699" y="1362998"/>
            <a:ext cx="223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[</a:t>
            </a:r>
            <a:r>
              <a:rPr lang="ko-KR" altLang="en-US" sz="800" b="1" dirty="0"/>
              <a:t>선택</a:t>
            </a:r>
            <a:r>
              <a:rPr lang="en-US" altLang="ko-KR" sz="800" b="1" dirty="0"/>
              <a:t>] </a:t>
            </a:r>
            <a:r>
              <a:rPr lang="ko-KR" altLang="en-US" sz="800" b="1" dirty="0"/>
              <a:t>개인정보 수집이용동의 </a:t>
            </a:r>
            <a:r>
              <a:rPr lang="en-US" altLang="ko-KR" sz="800" dirty="0"/>
              <a:t>(</a:t>
            </a:r>
            <a:r>
              <a:rPr lang="ko-KR" altLang="en-US" sz="800" dirty="0"/>
              <a:t>마케팅</a:t>
            </a:r>
            <a:r>
              <a:rPr lang="en-US" altLang="ko-KR" sz="800" dirty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자세히 보기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[</a:t>
            </a:r>
            <a:r>
              <a:rPr lang="ko-KR" altLang="en-US" sz="800" b="1" dirty="0"/>
              <a:t>선택</a:t>
            </a:r>
            <a:r>
              <a:rPr lang="en-US" altLang="ko-KR" sz="800" b="1" dirty="0"/>
              <a:t>] </a:t>
            </a:r>
            <a:r>
              <a:rPr lang="ko-KR" altLang="en-US" sz="800" b="1" dirty="0"/>
              <a:t>광고성 정보 수신 동의</a:t>
            </a:r>
            <a:r>
              <a:rPr lang="en-US" altLang="ko-KR" sz="800" b="1" dirty="0"/>
              <a:t> </a:t>
            </a:r>
            <a:endParaRPr lang="en-US" altLang="ko-KR" sz="800" dirty="0"/>
          </a:p>
        </p:txBody>
      </p:sp>
      <p:sp>
        <p:nvSpPr>
          <p:cNvPr id="11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7683" y="1991245"/>
            <a:ext cx="128588" cy="128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0826" y="1459863"/>
            <a:ext cx="128588" cy="128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9732" y="1415029"/>
            <a:ext cx="27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9732" y="1935413"/>
            <a:ext cx="27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√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15" y="5142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1-12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664142" y="1596313"/>
            <a:ext cx="930342" cy="190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300548" y="2968799"/>
            <a:ext cx="2692966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고객의 개인정보 수집이용동의</a:t>
            </a:r>
            <a:r>
              <a:rPr lang="en-US" altLang="ko-KR" sz="800" dirty="0"/>
              <a:t>, </a:t>
            </a:r>
            <a:r>
              <a:rPr lang="ko-KR" altLang="en-US" sz="800" dirty="0"/>
              <a:t>광고성 정보 수신 동의 상태에 따라</a:t>
            </a:r>
            <a:r>
              <a:rPr lang="en-US" altLang="ko-KR" sz="800" dirty="0"/>
              <a:t> </a:t>
            </a:r>
            <a:r>
              <a:rPr lang="ko-KR" altLang="en-US" sz="800" dirty="0"/>
              <a:t>기동의 값은 체크 상태를 디폴트로 제공</a:t>
            </a:r>
            <a:endParaRPr lang="en-US" altLang="ko-KR" sz="800" dirty="0"/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저장 버튼 탭 시 저장 완료 팝업</a:t>
            </a:r>
            <a:r>
              <a:rPr lang="en-US" altLang="ko-KR" sz="800" dirty="0"/>
              <a:t>(C-1) 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알림 수신 처리는 되지 않고 선택한 상태만 저장됨</a:t>
            </a:r>
            <a:r>
              <a:rPr lang="en-US" altLang="ko-KR" sz="800" dirty="0"/>
              <a:t>)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전체 약관 미동의 상태로 동의하기 버튼 탭 시 팝업 </a:t>
            </a:r>
            <a:r>
              <a:rPr lang="en-US" altLang="ko-KR" sz="800" dirty="0"/>
              <a:t>(A-1) </a:t>
            </a:r>
            <a:r>
              <a:rPr lang="ko-KR" altLang="en-US" sz="800" dirty="0"/>
              <a:t>노출</a:t>
            </a:r>
            <a:r>
              <a:rPr lang="en-US" altLang="ko-KR" sz="800" dirty="0"/>
              <a:t>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ym typeface="Wingdings" panose="05000000000000000000" pitchFamily="2" charset="2"/>
              </a:rPr>
              <a:t>둘 중 하나라도 체크 해제된 상태에서 동의하기 버튼 탭 시 팝업</a:t>
            </a:r>
            <a:r>
              <a:rPr lang="en-US" altLang="ko-KR" sz="800" dirty="0">
                <a:sym typeface="Wingdings" panose="05000000000000000000" pitchFamily="2" charset="2"/>
              </a:rPr>
              <a:t>(A-2, A-3) </a:t>
            </a:r>
            <a:r>
              <a:rPr lang="ko-KR" altLang="en-US" sz="800" dirty="0">
                <a:sym typeface="Wingdings" panose="05000000000000000000" pitchFamily="2" charset="2"/>
              </a:rPr>
              <a:t>노출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ym typeface="Wingdings" panose="05000000000000000000" pitchFamily="2" charset="2"/>
              </a:rPr>
              <a:t>두 항목 모두 체크 후 동의하기 버튼 탭 시 알림 신청 완료</a:t>
            </a:r>
            <a:r>
              <a:rPr lang="en-US" altLang="ko-KR" sz="800" dirty="0">
                <a:sym typeface="Wingdings" panose="05000000000000000000" pitchFamily="2" charset="2"/>
              </a:rPr>
              <a:t>(B-1)</a:t>
            </a:r>
            <a:r>
              <a:rPr lang="ko-KR" altLang="en-US" sz="800" dirty="0">
                <a:sym typeface="Wingdings" panose="05000000000000000000" pitchFamily="2" charset="2"/>
              </a:rPr>
              <a:t> 노출 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ym typeface="Wingdings" panose="05000000000000000000" pitchFamily="2" charset="2"/>
            </a:endParaRPr>
          </a:p>
          <a:p>
            <a:pPr>
              <a:lnSpc>
                <a:spcPts val="1200"/>
              </a:lnSpc>
            </a:pPr>
            <a:endParaRPr lang="en-US" altLang="ko-KR" sz="8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알림 신청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1296800" y="5654450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86808" y="6058825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동의 상태가 저장되었습니다</a:t>
            </a:r>
            <a:r>
              <a:rPr lang="en-US" altLang="ko-KR" sz="800" dirty="0"/>
              <a:t>. </a:t>
            </a:r>
            <a:endParaRPr lang="ko-KR" altLang="en-US" sz="800" dirty="0"/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302379" y="6426366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15364" y="565445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1312791" y="5754818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18417" y="5462878"/>
            <a:ext cx="20645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C-1 </a:t>
            </a:r>
            <a:r>
              <a:rPr lang="ko-KR" altLang="en-US" sz="800" dirty="0"/>
              <a:t>동의</a:t>
            </a:r>
            <a:r>
              <a:rPr lang="en-US" altLang="ko-KR" sz="800" dirty="0"/>
              <a:t>/</a:t>
            </a:r>
            <a:r>
              <a:rPr lang="ko-KR" altLang="en-US" sz="800" dirty="0"/>
              <a:t>미동의</a:t>
            </a:r>
            <a:r>
              <a:rPr lang="en-US" altLang="ko-KR" sz="800" dirty="0"/>
              <a:t>/</a:t>
            </a:r>
            <a:r>
              <a:rPr lang="ko-KR" altLang="en-US" sz="800" dirty="0"/>
              <a:t>일부동의 상태를 저장</a:t>
            </a:r>
            <a:endParaRPr lang="en-US" altLang="ko-KR" sz="800" dirty="0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7102360" y="634362"/>
          <a:ext cx="2664296" cy="20450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04506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7118351" y="783147"/>
            <a:ext cx="222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카카오톡에서 </a:t>
            </a:r>
            <a:r>
              <a:rPr lang="en-US" altLang="ko-KR" sz="900" b="1" dirty="0"/>
              <a:t>‘</a:t>
            </a:r>
            <a:r>
              <a:rPr lang="ko-KR" altLang="en-US" sz="900" b="1" dirty="0"/>
              <a:t>이니스프리</a:t>
            </a:r>
            <a:r>
              <a:rPr lang="en-US" altLang="ko-KR" sz="900" b="1" dirty="0"/>
              <a:t>＇</a:t>
            </a:r>
            <a:r>
              <a:rPr lang="ko-KR" altLang="en-US" sz="900" b="1" dirty="0"/>
              <a:t>를 </a:t>
            </a:r>
            <a:endParaRPr lang="en-US" altLang="ko-KR" sz="900" b="1" dirty="0"/>
          </a:p>
          <a:p>
            <a:r>
              <a:rPr lang="ko-KR" altLang="en-US" sz="900" b="1" dirty="0"/>
              <a:t>친구로 추가해주세요</a:t>
            </a:r>
            <a:r>
              <a:rPr lang="en-US" altLang="ko-KR" sz="900" b="1" dirty="0"/>
              <a:t>. </a:t>
            </a:r>
            <a:endParaRPr lang="ko-KR" altLang="en-US" sz="900" b="1" dirty="0"/>
          </a:p>
        </p:txBody>
      </p:sp>
      <p:sp>
        <p:nvSpPr>
          <p:cNvPr id="52" name="직사각형 51"/>
          <p:cNvSpPr/>
          <p:nvPr/>
        </p:nvSpPr>
        <p:spPr>
          <a:xfrm>
            <a:off x="14546844" y="26301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3" name="직사각형 52"/>
          <p:cNvSpPr/>
          <p:nvPr/>
        </p:nvSpPr>
        <p:spPr>
          <a:xfrm>
            <a:off x="7288921" y="1806499"/>
            <a:ext cx="22322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친구톡의 경우 카톡 친구 고객님은 카톡으로 알림이 발송되며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친구가 아닌 고객님은 문자로 발송됩니다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358143" y="1296396"/>
            <a:ext cx="2152729" cy="4665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768616" y="1368502"/>
            <a:ext cx="1607082" cy="289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이니스프리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64306" y="1349304"/>
            <a:ext cx="216024" cy="289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+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102360" y="2378207"/>
            <a:ext cx="2664296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869814" y="2581165"/>
            <a:ext cx="0" cy="367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14927" y="2993036"/>
            <a:ext cx="16709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카카오톡 또는 문자로 알림 발송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9984432" y="626677"/>
          <a:ext cx="2664296" cy="23314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331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0000423" y="775462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개인정보 수집 이용 동의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마케팅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68" name="직사각형 67"/>
          <p:cNvSpPr/>
          <p:nvPr/>
        </p:nvSpPr>
        <p:spPr>
          <a:xfrm>
            <a:off x="12371088" y="62667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9" name="직사각형 68"/>
          <p:cNvSpPr/>
          <p:nvPr/>
        </p:nvSpPr>
        <p:spPr>
          <a:xfrm>
            <a:off x="10000423" y="1018224"/>
            <a:ext cx="2232248" cy="339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회사는 이용자의 회원서비스 제공을 위하여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아래와 같이 개인정보를 수집 및 이용합니다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84432" y="2658271"/>
            <a:ext cx="2664296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0118435" y="1384566"/>
            <a:ext cx="2396289" cy="112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0089105" y="1546931"/>
            <a:ext cx="920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수집항목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수집 이용목적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보유기간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811527" y="1546931"/>
            <a:ext cx="17325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/>
              <a:t>휴대전화 번호 </a:t>
            </a:r>
            <a:endParaRPr lang="en-US" altLang="ko-KR" sz="800" dirty="0"/>
          </a:p>
          <a:p>
            <a:pPr>
              <a:lnSpc>
                <a:spcPts val="1000"/>
              </a:lnSpc>
            </a:pPr>
            <a:r>
              <a:rPr lang="ko-KR" altLang="en-US" sz="800" dirty="0"/>
              <a:t>본인 동의시 회사 또는 제휴사의 서비스</a:t>
            </a:r>
            <a:r>
              <a:rPr lang="en-US" altLang="ko-KR" sz="800" dirty="0"/>
              <a:t>/</a:t>
            </a:r>
            <a:r>
              <a:rPr lang="ko-KR" altLang="en-US" sz="800" dirty="0"/>
              <a:t>사업 및 정책</a:t>
            </a:r>
            <a:r>
              <a:rPr lang="en-US" altLang="ko-KR" sz="800" dirty="0"/>
              <a:t>/ </a:t>
            </a:r>
            <a:r>
              <a:rPr lang="ko-KR" altLang="en-US" sz="800" dirty="0"/>
              <a:t>기타 이벤트에 관한 정보 제공 및 그에 따른 경품 등 물품 배송 </a:t>
            </a:r>
            <a:endParaRPr lang="en-US" altLang="ko-KR" sz="800" dirty="0"/>
          </a:p>
          <a:p>
            <a:pPr>
              <a:lnSpc>
                <a:spcPts val="1000"/>
              </a:lnSpc>
            </a:pPr>
            <a:r>
              <a:rPr lang="ko-KR" altLang="en-US" sz="800" dirty="0"/>
              <a:t>동의 철회 또는 회원 탈퇴 시 까지 </a:t>
            </a:r>
            <a:endParaRPr lang="en-US" altLang="ko-KR" sz="8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4806110" y="624636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796118" y="945644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알림신청이 완료되었습니다</a:t>
            </a:r>
            <a:r>
              <a:rPr lang="en-US" altLang="ko-KR" sz="800" dirty="0"/>
              <a:t>. </a:t>
            </a:r>
            <a:endParaRPr lang="ko-KR" altLang="en-US" sz="800" dirty="0"/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811689" y="1396552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138747" y="524534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39" name="직사각형 38"/>
          <p:cNvSpPr/>
          <p:nvPr/>
        </p:nvSpPr>
        <p:spPr>
          <a:xfrm>
            <a:off x="4806490" y="691727"/>
            <a:ext cx="19636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47535" y="192701"/>
            <a:ext cx="22187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&lt;B-1 </a:t>
            </a:r>
            <a:r>
              <a:rPr lang="ko-KR" altLang="en-US" sz="800" dirty="0"/>
              <a:t>전체 약관동의후 동의하기 버튼 탭시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5017070" y="4600991"/>
          <a:ext cx="1986212" cy="1243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436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5007078" y="5005367"/>
            <a:ext cx="2006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광고성 정보 수신 동의</a:t>
            </a:r>
            <a:r>
              <a:rPr lang="en-US" altLang="ko-KR" sz="800" dirty="0"/>
              <a:t>, </a:t>
            </a:r>
            <a:r>
              <a:rPr lang="ko-KR" altLang="en-US" sz="800" dirty="0"/>
              <a:t>개인정보 </a:t>
            </a:r>
            <a:r>
              <a:rPr lang="ko-KR" altLang="en-US" sz="800" dirty="0" err="1"/>
              <a:t>수집이용</a:t>
            </a:r>
            <a:r>
              <a:rPr lang="ko-KR" altLang="en-US" sz="800" dirty="0"/>
              <a:t> 동의</a:t>
            </a:r>
            <a:r>
              <a:rPr lang="en-US" altLang="ko-KR" sz="800" dirty="0"/>
              <a:t>(</a:t>
            </a:r>
            <a:r>
              <a:rPr lang="ko-KR" altLang="en-US" sz="800" dirty="0"/>
              <a:t>마케팅</a:t>
            </a:r>
            <a:r>
              <a:rPr lang="en-US" altLang="ko-KR" sz="800" dirty="0"/>
              <a:t>) </a:t>
            </a:r>
            <a:r>
              <a:rPr lang="ko-KR" altLang="en-US" sz="800" dirty="0"/>
              <a:t>에 모두 동의하셔야 합니다</a:t>
            </a:r>
            <a:r>
              <a:rPr lang="en-US" altLang="ko-KR" sz="800" dirty="0"/>
              <a:t>.  </a:t>
            </a:r>
            <a:endParaRPr lang="ko-KR" altLang="en-US" sz="800" dirty="0"/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022649" y="555667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35634" y="460099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5033061" y="4701360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33061" y="4341607"/>
            <a:ext cx="19702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&lt;A-1 </a:t>
            </a:r>
            <a:r>
              <a:rPr lang="ko-KR" altLang="en-US" sz="800" dirty="0"/>
              <a:t>전체 약관 미동의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96" name="직사각형 95"/>
          <p:cNvSpPr/>
          <p:nvPr/>
        </p:nvSpPr>
        <p:spPr>
          <a:xfrm>
            <a:off x="4783827" y="1104999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신청 일자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 0000-00-00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7268917" y="4600991"/>
          <a:ext cx="1986212" cy="1243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436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7258925" y="5005367"/>
            <a:ext cx="2006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개인정보 </a:t>
            </a:r>
            <a:r>
              <a:rPr lang="ko-KR" altLang="en-US" sz="800" dirty="0" err="1"/>
              <a:t>수집〮이용</a:t>
            </a:r>
            <a:r>
              <a:rPr lang="ko-KR" altLang="en-US" sz="800" dirty="0"/>
              <a:t> 동의</a:t>
            </a:r>
            <a:r>
              <a:rPr lang="en-US" altLang="ko-KR" sz="800" dirty="0"/>
              <a:t>(</a:t>
            </a:r>
            <a:r>
              <a:rPr lang="ko-KR" altLang="en-US" sz="800" dirty="0"/>
              <a:t>마케팅</a:t>
            </a:r>
            <a:r>
              <a:rPr lang="en-US" altLang="ko-KR" sz="800" dirty="0"/>
              <a:t>) </a:t>
            </a:r>
            <a:r>
              <a:rPr lang="ko-KR" altLang="en-US" sz="800" dirty="0" err="1"/>
              <a:t>수신여부에</a:t>
            </a:r>
            <a:r>
              <a:rPr lang="ko-KR" altLang="en-US" sz="800" dirty="0"/>
              <a:t> 동의한 경우에만 신청할 수 있습니다</a:t>
            </a:r>
            <a:r>
              <a:rPr lang="en-US" altLang="ko-KR" sz="800" dirty="0"/>
              <a:t>. </a:t>
            </a:r>
            <a:endParaRPr lang="ko-KR" altLang="en-US" sz="800" dirty="0"/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274496" y="555667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8987481" y="460099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7284908" y="4701360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258924" y="4341606"/>
            <a:ext cx="19962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&lt;A-2 </a:t>
            </a:r>
            <a:r>
              <a:rPr lang="ko-KR" altLang="en-US" sz="800" dirty="0"/>
              <a:t>광고성 정보 수신만 동의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/>
        </p:nvGraphicFramePr>
        <p:xfrm>
          <a:off x="9510772" y="4600991"/>
          <a:ext cx="1986212" cy="1243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436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>
          <a:xfrm>
            <a:off x="9500780" y="5005367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광고성 정보 수신에 동의한 경우에만 </a:t>
            </a:r>
            <a:endParaRPr lang="en-US" altLang="ko-KR" sz="800" dirty="0"/>
          </a:p>
          <a:p>
            <a:r>
              <a:rPr lang="ko-KR" altLang="en-US" sz="800" dirty="0"/>
              <a:t>신청할 수 있습니다</a:t>
            </a:r>
            <a:r>
              <a:rPr lang="en-US" altLang="ko-KR" sz="800" dirty="0"/>
              <a:t>. </a:t>
            </a:r>
            <a:endParaRPr lang="ko-KR" altLang="en-US" sz="800" dirty="0"/>
          </a:p>
        </p:txBody>
      </p:sp>
      <p:sp>
        <p:nvSpPr>
          <p:cNvPr id="1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516351" y="555667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1229336" y="460099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9526763" y="4701360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9500779" y="4341606"/>
            <a:ext cx="20182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&lt;A-3 </a:t>
            </a:r>
            <a:r>
              <a:rPr lang="ko-KR" altLang="en-US" sz="800" dirty="0"/>
              <a:t>개인정보수집및이용동의만 동의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109217" y="434137"/>
            <a:ext cx="18087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로그인</a:t>
            </a:r>
            <a:r>
              <a:rPr lang="en-US" altLang="ko-KR" sz="800" dirty="0"/>
              <a:t>/</a:t>
            </a:r>
            <a:r>
              <a:rPr lang="ko-KR" altLang="en-US" sz="800" dirty="0"/>
              <a:t>알림설정</a:t>
            </a:r>
            <a:r>
              <a:rPr lang="en-US" altLang="ko-KR" sz="800" dirty="0"/>
              <a:t>OFF&gt;</a:t>
            </a:r>
          </a:p>
        </p:txBody>
      </p:sp>
      <p:cxnSp>
        <p:nvCxnSpPr>
          <p:cNvPr id="60" name="꺾인 연결선 59"/>
          <p:cNvCxnSpPr>
            <a:endCxn id="16" idx="1"/>
          </p:cNvCxnSpPr>
          <p:nvPr/>
        </p:nvCxnSpPr>
        <p:spPr>
          <a:xfrm rot="5400000">
            <a:off x="-298015" y="4276729"/>
            <a:ext cx="3502494" cy="312864"/>
          </a:xfrm>
          <a:prstGeom prst="bentConnector4">
            <a:avLst>
              <a:gd name="adj1" fmla="val 104"/>
              <a:gd name="adj2" fmla="val 17306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endCxn id="35" idx="1"/>
          </p:cNvCxnSpPr>
          <p:nvPr/>
        </p:nvCxnSpPr>
        <p:spPr>
          <a:xfrm flipV="1">
            <a:off x="3738735" y="1154594"/>
            <a:ext cx="1067375" cy="1527321"/>
          </a:xfrm>
          <a:prstGeom prst="bentConnector3">
            <a:avLst>
              <a:gd name="adj1" fmla="val 33478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21754" y="674727"/>
            <a:ext cx="66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00FF"/>
                </a:solidFill>
              </a:rPr>
              <a:t>동의 저장 </a:t>
            </a:r>
            <a:endParaRPr lang="en-US" altLang="ko-KR" sz="800" dirty="0">
              <a:solidFill>
                <a:srgbClr val="0000FF"/>
              </a:solidFill>
            </a:endParaRPr>
          </a:p>
          <a:p>
            <a:r>
              <a:rPr lang="ko-KR" altLang="en-US" sz="800" dirty="0">
                <a:solidFill>
                  <a:srgbClr val="0000FF"/>
                </a:solidFill>
              </a:rPr>
              <a:t>조건 </a:t>
            </a:r>
            <a:endParaRPr lang="en-US" altLang="ko-KR" sz="800" dirty="0">
              <a:solidFill>
                <a:srgbClr val="0000FF"/>
              </a:solidFill>
            </a:endParaRPr>
          </a:p>
          <a:p>
            <a:r>
              <a:rPr lang="ko-KR" altLang="en-US" sz="800" dirty="0">
                <a:solidFill>
                  <a:srgbClr val="0000FF"/>
                </a:solidFill>
              </a:rPr>
              <a:t>충족시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479943" y="2529876"/>
            <a:ext cx="1766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동의 저장 조건 미충족시 </a:t>
            </a:r>
          </a:p>
        </p:txBody>
      </p:sp>
      <p:cxnSp>
        <p:nvCxnSpPr>
          <p:cNvPr id="99" name="꺾인 연결선 98"/>
          <p:cNvCxnSpPr/>
          <p:nvPr/>
        </p:nvCxnSpPr>
        <p:spPr>
          <a:xfrm flipV="1">
            <a:off x="2176467" y="660122"/>
            <a:ext cx="9187267" cy="920254"/>
          </a:xfrm>
          <a:prstGeom prst="bentConnector4">
            <a:avLst>
              <a:gd name="adj1" fmla="val 303"/>
              <a:gd name="adj2" fmla="val 1248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endCxn id="89" idx="0"/>
          </p:cNvCxnSpPr>
          <p:nvPr/>
        </p:nvCxnSpPr>
        <p:spPr>
          <a:xfrm>
            <a:off x="3742363" y="2745320"/>
            <a:ext cx="2275809" cy="15962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159880" y="634362"/>
            <a:ext cx="700168" cy="25737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 받기 </a:t>
            </a:r>
            <a:endParaRPr lang="en-US" altLang="ko-KR" sz="800" b="1" spc="-150" dirty="0">
              <a:solidFill>
                <a:prstClr val="whit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6638848" y="1546931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489189" y="63709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817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12">
            <a:extLst>
              <a:ext uri="{FF2B5EF4-FFF2-40B4-BE49-F238E27FC236}">
                <a16:creationId xmlns:a16="http://schemas.microsoft.com/office/drawing/2014/main" id="{23D283C3-C061-72B8-71B6-B351AE55B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IN_MO_EVE_01_01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D8218-EB7D-79BB-C16B-D248FBBAD3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634" y="679445"/>
            <a:ext cx="2988000" cy="4117707"/>
          </a:xfrm>
          <a:prstGeom prst="rect">
            <a:avLst/>
          </a:prstGeom>
        </p:spPr>
      </p:pic>
      <p:sp>
        <p:nvSpPr>
          <p:cNvPr id="6" name="자유형 68">
            <a:extLst>
              <a:ext uri="{FF2B5EF4-FFF2-40B4-BE49-F238E27FC236}">
                <a16:creationId xmlns:a16="http://schemas.microsoft.com/office/drawing/2014/main" id="{E646BA04-B777-E4EB-76F3-416E95863F0A}"/>
              </a:ext>
            </a:extLst>
          </p:cNvPr>
          <p:cNvSpPr/>
          <p:nvPr/>
        </p:nvSpPr>
        <p:spPr>
          <a:xfrm>
            <a:off x="746750" y="4700437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A2C5C-3F4B-6D83-0893-FA095964458F}"/>
              </a:ext>
            </a:extLst>
          </p:cNvPr>
          <p:cNvSpPr/>
          <p:nvPr/>
        </p:nvSpPr>
        <p:spPr>
          <a:xfrm>
            <a:off x="895278" y="5013176"/>
            <a:ext cx="2776676" cy="81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B2514FE1-C7E1-EE5F-ED2B-5E4A4294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51" y="50063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5AD21B-ADB1-91EE-B661-34406D56CABC}"/>
              </a:ext>
            </a:extLst>
          </p:cNvPr>
          <p:cNvSpPr/>
          <p:nvPr/>
        </p:nvSpPr>
        <p:spPr>
          <a:xfrm>
            <a:off x="790634" y="5940332"/>
            <a:ext cx="2985282" cy="4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텝바</a:t>
            </a:r>
            <a:endParaRPr lang="ko-KR" altLang="en-US" sz="800" b="1" dirty="0"/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656340C-259A-9C0A-1742-32329570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50" y="6206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B80E6E3-7E13-3985-7B12-C025B89CA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74" y="9807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224E17-29DA-DB6C-494C-ED5912AEB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93820"/>
              </p:ext>
            </p:extLst>
          </p:nvPr>
        </p:nvGraphicFramePr>
        <p:xfrm>
          <a:off x="9000565" y="44450"/>
          <a:ext cx="3168000" cy="5600578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이벤트목록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BO&gt;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이벤트관리에 등록된 이벤트 리스트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sym typeface="Wingdings 2" pitchFamily="18" charset="2"/>
                        </a:rPr>
                        <a:t>상단띠배너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헤더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공통설계서 참고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이벤트구분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디폴트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쇼핑혜택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제휴혜택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구분탭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탭하면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해당 구분으로 등록된 이벤트목록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구분탭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시 선택됨을 라인으로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페이징없음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  <a:tr h="3014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당첨자발표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 시 공지사항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이벤트공지 탭 열린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775444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이벤트 정보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관리에 등록된 채널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(MO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</a:rPr>
                        <a:t>,APP)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기준으로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기간중이고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상태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진행중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이벤트공개여부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공개 인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이벤트가 전시순서기준으로 리스트에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이벤트공개여부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비공개 인 경우 리스트에는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비노출되지만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이벤트상세페이지로 직접 접속은 가능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비공개인 이벤트는 검색에 </a:t>
                      </a: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외부검색에도 </a:t>
                      </a:r>
                      <a:r>
                        <a:rPr lang="ko-KR" altLang="en-US" sz="800" b="1" u="none" kern="1200" baseline="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5-1.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이미지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이미지 위에 등록된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구분값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플래그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5-2.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이벤트명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BO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에서 입력된 이벤트명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Enter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값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줄바꿈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처리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5-3.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기간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종료일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미입력된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상시진행으로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시작일과 종료일이 같은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기간사용안함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선택 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상시진행 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이미지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+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이벤트텍스트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영역 탭 시 이벤트 상세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단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외부링크형인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경우 해당 링크로 이동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새창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현재창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기준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푸터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영역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244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탭바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영역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08717"/>
                  </a:ext>
                </a:extLst>
              </a:tr>
            </a:tbl>
          </a:graphicData>
        </a:graphic>
      </p:graphicFrame>
      <p:sp>
        <p:nvSpPr>
          <p:cNvPr id="17" name="Oval 611">
            <a:extLst>
              <a:ext uri="{FF2B5EF4-FFF2-40B4-BE49-F238E27FC236}">
                <a16:creationId xmlns:a16="http://schemas.microsoft.com/office/drawing/2014/main" id="{8BBA5E9B-56D7-7FB8-F3C1-7A1F6EE69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79" y="14196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525AE3D4-E603-CDFD-BB24-E7C81F7A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518" y="1936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9D44CA06-3018-139A-8AD9-664C0A33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79" y="22455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C8F12DC1-0B45-D13D-791C-E785BD5D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44" y="26045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2366CF95-7EE6-19F5-9E77-4B1ED4A9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23949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14FB2E93-F0CE-6BCD-CB47-D9BDBA7E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96" y="28210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49172430-8CB7-F37E-F9C5-16D6A752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35" y="58210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2" name="제목 98">
            <a:extLst>
              <a:ext uri="{FF2B5EF4-FFF2-40B4-BE49-F238E27FC236}">
                <a16:creationId xmlns:a16="http://schemas.microsoft.com/office/drawing/2014/main" id="{A5E5051A-64CB-10C9-EDB0-7F4E3121D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</p:spPr>
        <p:txBody>
          <a:bodyPr/>
          <a:lstStyle/>
          <a:p>
            <a:r>
              <a:rPr lang="ko-KR" altLang="en-US" dirty="0"/>
              <a:t>이벤트목록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7B5C6AE-BC10-FB7C-6041-BAD640CAC4CE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1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/>
        </p:nvGraphicFramePr>
        <p:xfrm>
          <a:off x="589043" y="701568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6A5F39F-AF99-C7A0-344C-79975D21B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 err="1"/>
              <a:t>단순고지형</a:t>
            </a:r>
            <a:r>
              <a:rPr lang="en-US" altLang="ko-KR" dirty="0"/>
              <a:t>)</a:t>
            </a:r>
            <a:r>
              <a:rPr lang="ko-KR" altLang="en-US" dirty="0"/>
              <a:t> 레이아웃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14" y="709880"/>
            <a:ext cx="2916000" cy="69340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1437914"/>
            <a:ext cx="277667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제목 이벤트 제목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이벤트 기간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1926170"/>
            <a:ext cx="2776676" cy="884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2849722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3525014"/>
            <a:ext cx="2776676" cy="63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1461" y="4044233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1748" y="1926170"/>
            <a:ext cx="2916000" cy="275265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E8A21E48-A23A-F0C2-C68F-6DB6DF31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08" y="137103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E8A21E48-A23A-F0C2-C68F-6DB6DF31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08" y="174948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4746639"/>
            <a:ext cx="2776676" cy="342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상세정보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추가등록된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경우 노출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73391" y="902085"/>
            <a:ext cx="2776676" cy="884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댓글작성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댓글 최대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개 노출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583748" y="6180832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0967"/>
              </p:ext>
            </p:extLst>
          </p:nvPr>
        </p:nvGraphicFramePr>
        <p:xfrm>
          <a:off x="4295800" y="721251"/>
          <a:ext cx="2952000" cy="5621341"/>
        </p:xfrm>
        <a:graphic>
          <a:graphicData uri="http://schemas.openxmlformats.org/drawingml/2006/table">
            <a:tbl>
              <a:tblPr/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자유형 68">
            <a:extLst>
              <a:ext uri="{FF2B5EF4-FFF2-40B4-BE49-F238E27FC236}">
                <a16:creationId xmlns:a16="http://schemas.microsoft.com/office/drawing/2014/main" id="{438CB93D-6B6B-4620-A338-0A9415D16409}"/>
              </a:ext>
            </a:extLst>
          </p:cNvPr>
          <p:cNvSpPr/>
          <p:nvPr/>
        </p:nvSpPr>
        <p:spPr>
          <a:xfrm>
            <a:off x="4295800" y="620688"/>
            <a:ext cx="2952000" cy="16176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5120957"/>
            <a:ext cx="2776676" cy="598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이벤트 알림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1915593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2546678"/>
            <a:ext cx="2776676" cy="59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관련제품그룹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E8A21E48-A23A-F0C2-C68F-6DB6DF31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53" y="5035478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663952" y="3057663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373391" y="1898373"/>
            <a:ext cx="2795060" cy="19014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679723" y="5759545"/>
            <a:ext cx="2776676" cy="342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유의사항                                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E8A21E48-A23A-F0C2-C68F-6DB6DF31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188567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62" name="Oval 611">
            <a:extLst>
              <a:ext uri="{FF2B5EF4-FFF2-40B4-BE49-F238E27FC236}">
                <a16:creationId xmlns:a16="http://schemas.microsoft.com/office/drawing/2014/main" id="{E8A21E48-A23A-F0C2-C68F-6DB6DF31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53" y="569607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4383462" y="3852699"/>
            <a:ext cx="2776676" cy="763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자동노출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다른 진행중인 이벤트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최대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 노출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E8A21E48-A23A-F0C2-C68F-6DB6DF31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3775554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8A2C5C-3F4B-6D83-0893-FA095964458F}"/>
              </a:ext>
            </a:extLst>
          </p:cNvPr>
          <p:cNvSpPr/>
          <p:nvPr/>
        </p:nvSpPr>
        <p:spPr>
          <a:xfrm>
            <a:off x="4383462" y="4879617"/>
            <a:ext cx="2776676" cy="1301215"/>
          </a:xfrm>
          <a:prstGeom prst="rect">
            <a:avLst/>
          </a:prstGeom>
          <a:blipFill dpi="0" rotWithShape="1">
            <a:blip r:embed="rId3" cstate="screen">
              <a:alphaModFix amt="9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푸터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9393EC-90A1-E998-0D80-519C500AE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13948"/>
              </p:ext>
            </p:extLst>
          </p:nvPr>
        </p:nvGraphicFramePr>
        <p:xfrm>
          <a:off x="8080633" y="717396"/>
          <a:ext cx="3540916" cy="4700922"/>
        </p:xfrm>
        <a:graphic>
          <a:graphicData uri="http://schemas.openxmlformats.org/drawingml/2006/table">
            <a:tbl>
              <a:tblPr/>
              <a:tblGrid>
                <a:gridCol w="191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단순고지형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6539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이벤트명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기간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상세정보그룹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이벤트상세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 …..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2-1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SET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추가등록된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제품그룹은 등록된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이벤트알림신청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이벤트알림여부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사용으로 선택한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오픈알림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종료알림에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따라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알림신청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셋팅된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이벤트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알림톡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발송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  <a:tr h="3014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유의사항이 입력된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접힘 선택 시 유의사항 영역 접힌 상태로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펼침 선택 시 유의사항 영역 열린 상태로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775444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댓글영역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댓글사용여부 사용으로 선택한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개인정보수집동의 댓글 기준에 따라 안내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댓글작성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댓글리스트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이후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더보기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관련제품그룹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관련제품그룹이 등록된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 …..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244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진행중인 이벤트 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전시순서순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단 보고 있는 이벤트가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개에 포함되면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제외하고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4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목록과 동일한 노출기준 적용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비공개 이벤트 제외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08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푸터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629716"/>
                  </a:ext>
                </a:extLst>
              </a:tr>
            </a:tbl>
          </a:graphicData>
        </a:graphic>
      </p:graphicFrame>
      <p:sp>
        <p:nvSpPr>
          <p:cNvPr id="6" name="Oval 611">
            <a:extLst>
              <a:ext uri="{FF2B5EF4-FFF2-40B4-BE49-F238E27FC236}">
                <a16:creationId xmlns:a16="http://schemas.microsoft.com/office/drawing/2014/main" id="{A845CBA0-CABD-E567-5BAC-FB6963FE9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51" y="4708828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4A5DF6AD-7BE4-87D5-E3CC-D01ABCA3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32" y="4769980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E8A21E48-A23A-F0C2-C68F-6DB6DF31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042" y="771303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F911ED6-FF47-7726-0F38-3F7150EE8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58609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댓글영역 유의사항 밑으로 이동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6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제목 98">
            <a:extLst>
              <a:ext uri="{FF2B5EF4-FFF2-40B4-BE49-F238E27FC236}">
                <a16:creationId xmlns:a16="http://schemas.microsoft.com/office/drawing/2014/main" id="{6C5BA8E2-49F9-D695-C8CC-06B267E3A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/>
              <a:t>상세정보</a:t>
            </a:r>
          </a:p>
        </p:txBody>
      </p:sp>
      <p:sp>
        <p:nvSpPr>
          <p:cNvPr id="100" name="부제목 99">
            <a:extLst>
              <a:ext uri="{FF2B5EF4-FFF2-40B4-BE49-F238E27FC236}">
                <a16:creationId xmlns:a16="http://schemas.microsoft.com/office/drawing/2014/main" id="{34286B23-92A9-253C-7D4D-6BE83E1FF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IN_MO_EVE_02_01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224E17-29DA-DB6C-494C-ED5912AEB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46400"/>
              </p:ext>
            </p:extLst>
          </p:nvPr>
        </p:nvGraphicFramePr>
        <p:xfrm>
          <a:off x="9000565" y="72796"/>
          <a:ext cx="3168000" cy="7017768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기본정보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유형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단순고지형 인 경우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이벤트관리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이벤트에 등록된 정보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이벤트명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입력된 이벤트명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Enter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</a:t>
                      </a:r>
                    </a:p>
                    <a:p>
                      <a:pPr marL="90488" indent="-904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)~YY.MM.DD(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상시진행으로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시작일과 종료일이 같은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기간사용안함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상시진행 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이벤트상세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 전시예약 기능이 사용된 경우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기간에만 등록된 이벤트상세 정보가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이미지인 경우 등록된 이미지가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HTML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인 경우 등록된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HTML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제품그룹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상세정보 전시예약 기능이 사용된 경우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해당 기간에만 등록된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제품그룹이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노출됨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제품그룹이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등록된 경우에만 노출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제품그룹명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경우에만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기준으로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제품강조형인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열로 등록된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제품리스트형인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열로 등록된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제품노출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제품의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기본이미지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 있는 경우 할인율 표기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머리글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용량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할인율 소수점 이하 절삭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공통정의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제품 하단으로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알림받기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라이브알림여부에 배너 노출로 등록된 경우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첫번째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이벤트상세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하단에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알림배너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영역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알림신청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로그인상태에서는 현재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설정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상태값으로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  ┖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동의상태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=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알림받는중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버튼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-&gt;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취소 확인 팝업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┖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미동의상태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=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버튼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취소 화면은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라이브알림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화면 참고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-&gt;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페이지에 라이브알림과 기능동일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59237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BO&gt;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이벤트등록 시 상세정보 그룹이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여러개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등록된 경우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2.,3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번 등록여부에 따라 하단으로 추가 노출됨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전시기간이 등록된 경우 기간기준으로 노출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9799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412FF23-C0BE-263A-9F8D-79BD4D6E2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1" y="692699"/>
            <a:ext cx="2952000" cy="4084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4A10D8-7A0E-C0ED-59BE-54B9039A4A31}"/>
              </a:ext>
            </a:extLst>
          </p:cNvPr>
          <p:cNvSpPr/>
          <p:nvPr/>
        </p:nvSpPr>
        <p:spPr>
          <a:xfrm>
            <a:off x="901985" y="1582063"/>
            <a:ext cx="2776676" cy="1348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이벤트상세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이미지</a:t>
            </a:r>
            <a:r>
              <a:rPr lang="en-US" altLang="ko-KR" sz="800" dirty="0">
                <a:solidFill>
                  <a:schemeClr val="tx1"/>
                </a:solidFill>
              </a:rPr>
              <a:t>,HTML)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406DFD6-2CD4-C6EA-60DA-45A7B8FC325C}"/>
              </a:ext>
            </a:extLst>
          </p:cNvPr>
          <p:cNvSpPr/>
          <p:nvPr/>
        </p:nvSpPr>
        <p:spPr>
          <a:xfrm>
            <a:off x="852239" y="3485300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제품그룹명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E8A21E48-A23A-F0C2-C68F-6DB6DF31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98" y="15747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6B5363-E79D-D380-3B63-92E51797E3A0}"/>
              </a:ext>
            </a:extLst>
          </p:cNvPr>
          <p:cNvSpPr/>
          <p:nvPr/>
        </p:nvSpPr>
        <p:spPr>
          <a:xfrm>
            <a:off x="843209" y="1119529"/>
            <a:ext cx="13211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이벤트 제목 이벤트 제목</a:t>
            </a:r>
          </a:p>
          <a:p>
            <a:r>
              <a:rPr lang="ko-KR" altLang="en-US" sz="800" b="1" dirty="0">
                <a:latin typeface="+mn-ea"/>
              </a:rPr>
              <a:t>이벤트 제목 이벤트 제목</a:t>
            </a:r>
            <a:endParaRPr lang="en-US" altLang="ko-KR" sz="800" b="1" dirty="0">
              <a:latin typeface="+mn-ea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이벤트 기간</a:t>
            </a: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82307" y="5619508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2" name="Oval 611">
            <a:extLst>
              <a:ext uri="{FF2B5EF4-FFF2-40B4-BE49-F238E27FC236}">
                <a16:creationId xmlns:a16="http://schemas.microsoft.com/office/drawing/2014/main" id="{3C8014B7-48A1-A048-B7EC-598D9B8E5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62" y="10939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65D3C1AC-44E4-4CCC-6FA9-9A60848F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25" y="34289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C812D-8C86-BD04-F9A9-47553106B5FD}"/>
              </a:ext>
            </a:extLst>
          </p:cNvPr>
          <p:cNvGrpSpPr/>
          <p:nvPr/>
        </p:nvGrpSpPr>
        <p:grpSpPr>
          <a:xfrm>
            <a:off x="1435078" y="3779129"/>
            <a:ext cx="1737660" cy="1439296"/>
            <a:chOff x="4296996" y="4408858"/>
            <a:chExt cx="881745" cy="101463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5E58CAD-DF4F-78F3-C28A-ED0B07E222DE}"/>
                </a:ext>
              </a:extLst>
            </p:cNvPr>
            <p:cNvSpPr/>
            <p:nvPr/>
          </p:nvSpPr>
          <p:spPr>
            <a:xfrm>
              <a:off x="4296996" y="4408858"/>
              <a:ext cx="881745" cy="9964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7EBCC07-F19F-C049-9F1B-24D33C7F29B1}"/>
                </a:ext>
              </a:extLst>
            </p:cNvPr>
            <p:cNvCxnSpPr/>
            <p:nvPr/>
          </p:nvCxnSpPr>
          <p:spPr>
            <a:xfrm flipH="1" flipV="1">
              <a:off x="4304791" y="4427029"/>
              <a:ext cx="873950" cy="97829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FDF04C9-0423-9BC4-527D-433C4CCBAAB1}"/>
                </a:ext>
              </a:extLst>
            </p:cNvPr>
            <p:cNvCxnSpPr/>
            <p:nvPr/>
          </p:nvCxnSpPr>
          <p:spPr>
            <a:xfrm flipH="1">
              <a:off x="4304791" y="4408858"/>
              <a:ext cx="873950" cy="101463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809405-469C-E947-56AE-F0C3188E8EBD}"/>
              </a:ext>
            </a:extLst>
          </p:cNvPr>
          <p:cNvSpPr txBox="1"/>
          <p:nvPr/>
        </p:nvSpPr>
        <p:spPr>
          <a:xfrm>
            <a:off x="1433217" y="5275107"/>
            <a:ext cx="18544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 err="1"/>
              <a:t>심플라벨</a:t>
            </a:r>
            <a:r>
              <a:rPr lang="ko-KR" altLang="en-US" sz="600" dirty="0"/>
              <a:t> 마스카라</a:t>
            </a:r>
            <a:r>
              <a:rPr lang="en-US" altLang="ko-KR" sz="600" dirty="0"/>
              <a:t>[</a:t>
            </a:r>
            <a:r>
              <a:rPr lang="ko-KR" altLang="en-US" sz="600" dirty="0" err="1"/>
              <a:t>롱앤컬</a:t>
            </a:r>
            <a:r>
              <a:rPr lang="ko-KR" altLang="en-US" sz="600" dirty="0"/>
              <a:t> </a:t>
            </a:r>
            <a:r>
              <a:rPr lang="en-US" altLang="ko-KR" sz="600" dirty="0"/>
              <a:t>/ </a:t>
            </a:r>
            <a:r>
              <a:rPr lang="ko-KR" altLang="en-US" sz="600" dirty="0" err="1"/>
              <a:t>볼륨앤컬</a:t>
            </a:r>
            <a:r>
              <a:rPr lang="en-US" altLang="ko-KR" sz="600" dirty="0"/>
              <a:t>]</a:t>
            </a:r>
          </a:p>
          <a:p>
            <a:endParaRPr lang="en-US" altLang="ko-KR" sz="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6D5FC-487F-ECDD-3FAE-602C7380EC10}"/>
              </a:ext>
            </a:extLst>
          </p:cNvPr>
          <p:cNvSpPr txBox="1"/>
          <p:nvPr/>
        </p:nvSpPr>
        <p:spPr>
          <a:xfrm>
            <a:off x="1429417" y="5396846"/>
            <a:ext cx="88712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200" b="1" dirty="0"/>
          </a:p>
          <a:p>
            <a:r>
              <a:rPr lang="en-US" altLang="ko-KR" sz="700" b="1" dirty="0"/>
              <a:t>9,000</a:t>
            </a:r>
            <a:r>
              <a:rPr lang="en-US" altLang="ko-KR" sz="600" dirty="0"/>
              <a:t> </a:t>
            </a:r>
            <a:r>
              <a:rPr lang="en-US" altLang="ko-KR" sz="500" strike="sngStrike" dirty="0">
                <a:solidFill>
                  <a:schemeClr val="bg1">
                    <a:lumMod val="65000"/>
                  </a:schemeClr>
                </a:solidFill>
              </a:rPr>
              <a:t>18,000</a:t>
            </a:r>
            <a:r>
              <a:rPr lang="en-US" altLang="ko-KR" sz="500" dirty="0"/>
              <a:t> </a:t>
            </a:r>
            <a:r>
              <a:rPr lang="en-US" altLang="ko-KR" sz="400" b="1" dirty="0">
                <a:solidFill>
                  <a:srgbClr val="FF0000"/>
                </a:solidFill>
              </a:rPr>
              <a:t>~</a:t>
            </a:r>
            <a:r>
              <a:rPr lang="en-US" altLang="ko-KR" sz="700" b="1" dirty="0">
                <a:solidFill>
                  <a:srgbClr val="FF0000"/>
                </a:solidFill>
              </a:rPr>
              <a:t>50%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154BCE86-731E-3097-1FE9-018FDD19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458" y="37645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F50BB3C-BC7C-8563-6BD3-0B862A40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04978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제품그룹 영역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수정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4515652" y="2973417"/>
            <a:ext cx="1450684" cy="2438064"/>
            <a:chOff x="1148013" y="1628800"/>
            <a:chExt cx="1450684" cy="2438064"/>
          </a:xfrm>
        </p:grpSpPr>
        <p:grpSp>
          <p:nvGrpSpPr>
            <p:cNvPr id="36" name="그룹 35"/>
            <p:cNvGrpSpPr/>
            <p:nvPr/>
          </p:nvGrpSpPr>
          <p:grpSpPr>
            <a:xfrm>
              <a:off x="1148013" y="3486635"/>
              <a:ext cx="1330178" cy="580229"/>
              <a:chOff x="6636838" y="2671945"/>
              <a:chExt cx="1330178" cy="58022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636838" y="2914462"/>
                <a:ext cx="10230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37,000</a:t>
                </a:r>
                <a:r>
                  <a:rPr lang="ko-KR" altLang="en-US" sz="1000" b="1" dirty="0"/>
                  <a:t>원</a:t>
                </a:r>
                <a:r>
                  <a:rPr lang="en-US" altLang="ko-KR" sz="800" dirty="0"/>
                  <a:t>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636838" y="3052119"/>
                <a:ext cx="57419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2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029612" y="2972009"/>
            <a:ext cx="1450684" cy="2438064"/>
            <a:chOff x="1148013" y="1628800"/>
            <a:chExt cx="1450684" cy="2438064"/>
          </a:xfrm>
        </p:grpSpPr>
        <p:grpSp>
          <p:nvGrpSpPr>
            <p:cNvPr id="49" name="그룹 48"/>
            <p:cNvGrpSpPr/>
            <p:nvPr/>
          </p:nvGrpSpPr>
          <p:grpSpPr>
            <a:xfrm>
              <a:off x="1148013" y="3486635"/>
              <a:ext cx="1330178" cy="580229"/>
              <a:chOff x="6636838" y="2671945"/>
              <a:chExt cx="1330178" cy="58022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spc="-150" dirty="0"/>
                  <a:t>제품명은 최대 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636838" y="2914462"/>
                <a:ext cx="10230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37,000</a:t>
                </a:r>
                <a:r>
                  <a:rPr lang="ko-KR" altLang="en-US" sz="1000" b="1" dirty="0"/>
                  <a:t>원</a:t>
                </a:r>
                <a:r>
                  <a:rPr lang="en-US" altLang="ko-KR" sz="800" dirty="0"/>
                  <a:t>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636838" y="3052119"/>
                <a:ext cx="57419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</p:grpSp>
        <p:grpSp>
          <p:nvGrpSpPr>
            <p:cNvPr id="5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06DFD6-2CD4-C6EA-60DA-45A7B8FC325C}"/>
              </a:ext>
            </a:extLst>
          </p:cNvPr>
          <p:cNvSpPr/>
          <p:nvPr/>
        </p:nvSpPr>
        <p:spPr>
          <a:xfrm>
            <a:off x="4453936" y="2689145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제품그룹명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51984" y="5796732"/>
            <a:ext cx="169277" cy="761820"/>
          </a:xfrm>
          <a:prstGeom prst="rect">
            <a:avLst/>
          </a:prstGeom>
        </p:spPr>
        <p:txBody>
          <a:bodyPr vert="vert" wrap="square" lIns="0" tIns="0" rIns="0" bIns="0">
            <a:spAutoFit/>
          </a:bodyPr>
          <a:lstStyle/>
          <a:p>
            <a:pPr algn="ctr"/>
            <a:r>
              <a:rPr lang="ko-KR" altLang="en-US" sz="1100" dirty="0"/>
              <a:t>ㆍㆍㆍ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E8D9DCA-BE5F-3605-6F81-55B124B23F4F}"/>
              </a:ext>
            </a:extLst>
          </p:cNvPr>
          <p:cNvSpPr/>
          <p:nvPr/>
        </p:nvSpPr>
        <p:spPr>
          <a:xfrm>
            <a:off x="5591701" y="2276872"/>
            <a:ext cx="864339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제품리스트형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EF50BB3C-BC7C-8563-6BD3-0B862A40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50003"/>
              </p:ext>
            </p:extLst>
          </p:nvPr>
        </p:nvGraphicFramePr>
        <p:xfrm>
          <a:off x="10259212" y="174301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05/31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제품그룹 영역 노출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라이브알림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위치 변경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865543" y="2996928"/>
            <a:ext cx="2803881" cy="3938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    라이브 알림 받고 혜택 받기                    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9980" y="3078943"/>
            <a:ext cx="505042" cy="220635"/>
          </a:xfrm>
          <a:prstGeom prst="rect">
            <a:avLst/>
          </a:prstGeom>
          <a:noFill/>
          <a:ln w="63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알림받기</a:t>
            </a: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E8A21E48-A23A-F0C2-C68F-6DB6DF31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35" y="29249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874374" y="3150975"/>
            <a:ext cx="505042" cy="220635"/>
          </a:xfrm>
          <a:prstGeom prst="rect">
            <a:avLst/>
          </a:prstGeom>
          <a:noFill/>
          <a:ln w="63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알림받는중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ABDBFA-66F6-59FD-F2EF-A60D8E94A24B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1415480" y="5597724"/>
            <a:ext cx="856199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2316835" y="5595279"/>
            <a:ext cx="856199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4575599" y="5433426"/>
            <a:ext cx="693157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5305599" y="5433426"/>
            <a:ext cx="660737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6081246" y="5435012"/>
            <a:ext cx="693157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F2273-3768-BFCA-B56F-30DFB7C44E50}"/>
              </a:ext>
            </a:extLst>
          </p:cNvPr>
          <p:cNvSpPr/>
          <p:nvPr/>
        </p:nvSpPr>
        <p:spPr>
          <a:xfrm>
            <a:off x="6811246" y="5435012"/>
            <a:ext cx="660737" cy="3346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구매하기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F50BB3C-BC7C-8563-6BD3-0B862A40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22528"/>
              </p:ext>
            </p:extLst>
          </p:nvPr>
        </p:nvGraphicFramePr>
        <p:xfrm>
          <a:off x="10259211" y="368873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V0.9 06/19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BO&gt;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이벤트상세 예약 기능 삭제 반영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7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7"/>
          <a:stretch/>
        </p:blipFill>
        <p:spPr>
          <a:xfrm>
            <a:off x="950884" y="975224"/>
            <a:ext cx="2664296" cy="14266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800A3A-5218-FF4A-AD98-DF4D11045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9" y="2367667"/>
            <a:ext cx="2916000" cy="4810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2BB79F-7241-53F6-E8C5-E78922222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765" y="1650643"/>
            <a:ext cx="2657475" cy="4010025"/>
          </a:xfrm>
          <a:prstGeom prst="rect">
            <a:avLst/>
          </a:prstGeom>
        </p:spPr>
      </p:pic>
      <p:cxnSp>
        <p:nvCxnSpPr>
          <p:cNvPr id="7" name="구부러진 연결선 49">
            <a:extLst>
              <a:ext uri="{FF2B5EF4-FFF2-40B4-BE49-F238E27FC236}">
                <a16:creationId xmlns:a16="http://schemas.microsoft.com/office/drawing/2014/main" id="{B6C1774A-35B7-0A19-7A63-F73BE63AF787}"/>
              </a:ext>
            </a:extLst>
          </p:cNvPr>
          <p:cNvCxnSpPr>
            <a:cxnSpLocks/>
          </p:cNvCxnSpPr>
          <p:nvPr/>
        </p:nvCxnSpPr>
        <p:spPr>
          <a:xfrm flipV="1">
            <a:off x="3607943" y="1856375"/>
            <a:ext cx="2042579" cy="726353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8D9DCA-BE5F-3605-6F81-55B124B23F4F}"/>
              </a:ext>
            </a:extLst>
          </p:cNvPr>
          <p:cNvSpPr/>
          <p:nvPr/>
        </p:nvSpPr>
        <p:spPr>
          <a:xfrm>
            <a:off x="6479920" y="1412776"/>
            <a:ext cx="901209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유의사항 펼침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3AAC950-4052-DBE6-30BA-5C1778363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93432"/>
              </p:ext>
            </p:extLst>
          </p:nvPr>
        </p:nvGraphicFramePr>
        <p:xfrm>
          <a:off x="9000565" y="72796"/>
          <a:ext cx="3168000" cy="4527382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dirty="0" err="1"/>
                        <a:t>이벤트상세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단순고지</a:t>
                      </a:r>
                      <a:r>
                        <a:rPr lang="en-US" altLang="ko-KR" sz="800" b="1" dirty="0"/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8954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이벤트알림신청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BO&lt;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이벤트등록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이벤트알림여부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사용으로 선택한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알림배경색상이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적용된 경우 배경색 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알림타이틀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부가설명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입력안된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영역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알림버튼명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알림버튼색상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폰트색상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버튼 탭 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기간이 아닌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알림 신청기간이 아닙니다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로그인필요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알림신청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오픈알림인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오픈알림신청 안내 팝업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오픈 알림 신청 버튼 탭 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알림톡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신청이 완료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이미 신청한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이미 신청이 완료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종료알림인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경우 종료알림신청 안내 팝업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종료 알림 신청 버튼 탭 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알림톡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신청이 완료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이미 신청한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이미 신청이 완료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오픈알림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종료알림에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따라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알림신청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시 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알림이벤트명이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알림톡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이벤트명으로 적용되어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발송되야함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템플릿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ID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수기발송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예약발송 기능 이용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추가정보에 유의사항이 입력된 경우에만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접힘 선택 시 유의사항 영역 접힌 상태로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펼침 선택 시 유의사항 영역 열린 상태로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입력된 유의사항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</a:tbl>
          </a:graphicData>
        </a:graphic>
      </p:graphicFrame>
      <p:sp>
        <p:nvSpPr>
          <p:cNvPr id="11" name="Oval 611">
            <a:extLst>
              <a:ext uri="{FF2B5EF4-FFF2-40B4-BE49-F238E27FC236}">
                <a16:creationId xmlns:a16="http://schemas.microsoft.com/office/drawing/2014/main" id="{6AF9F5D2-80B0-35CB-6A6E-4EB70773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39" y="22768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255A7694-184C-1377-16B6-AA9CF48BF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58" y="9569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EDEC72E5-EF4A-F05A-738D-595F8D7F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32" y="9569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D83EE14E-A0F0-74FA-FC40-7DF4DC37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432" y="13109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1A67A55F-D81C-0A19-EBBC-9D13BA5F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015" y="17483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9063430-80AF-CF0B-4DA1-6906BB0A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991" y="24236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F41F11EA-2BC7-CC43-1D08-1D931715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02" y="17362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D3CA8B30-0952-1B73-7136-178ADB29F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522" y="19910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</a:p>
        </p:txBody>
      </p:sp>
      <p:sp>
        <p:nvSpPr>
          <p:cNvPr id="23" name="제목 98">
            <a:extLst>
              <a:ext uri="{FF2B5EF4-FFF2-40B4-BE49-F238E27FC236}">
                <a16:creationId xmlns:a16="http://schemas.microsoft.com/office/drawing/2014/main" id="{64B456EA-C8AE-EA0A-B26C-8708DD515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이벤트상세</a:t>
            </a:r>
            <a:r>
              <a:rPr lang="en-US" altLang="ko-KR" dirty="0"/>
              <a:t>(</a:t>
            </a:r>
            <a:r>
              <a:rPr lang="ko-KR" altLang="en-US" dirty="0"/>
              <a:t>단순고지</a:t>
            </a:r>
            <a:r>
              <a:rPr lang="en-US" altLang="ko-KR" dirty="0"/>
              <a:t>)_</a:t>
            </a:r>
            <a:r>
              <a:rPr lang="ko-KR" altLang="en-US" dirty="0" err="1"/>
              <a:t>이벤트알림신청</a:t>
            </a:r>
            <a:r>
              <a:rPr lang="en-US" altLang="ko-KR" dirty="0"/>
              <a:t>,</a:t>
            </a:r>
            <a:r>
              <a:rPr lang="ko-KR" altLang="en-US" dirty="0"/>
              <a:t>유의사항</a:t>
            </a:r>
          </a:p>
        </p:txBody>
      </p:sp>
      <p:sp>
        <p:nvSpPr>
          <p:cNvPr id="30" name="부제목 99">
            <a:extLst>
              <a:ext uri="{FF2B5EF4-FFF2-40B4-BE49-F238E27FC236}">
                <a16:creationId xmlns:a16="http://schemas.microsoft.com/office/drawing/2014/main" id="{34286B23-92A9-253C-7D4D-6BE83E1FF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IN_MO_EVE_02_02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805" y="3817194"/>
            <a:ext cx="2017410" cy="16561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4" name="구부러진 연결선 49">
            <a:extLst>
              <a:ext uri="{FF2B5EF4-FFF2-40B4-BE49-F238E27FC236}">
                <a16:creationId xmlns:a16="http://schemas.microsoft.com/office/drawing/2014/main" id="{B6C1774A-35B7-0A19-7A63-F73BE63AF7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1072" y="2729112"/>
            <a:ext cx="1789247" cy="386916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611">
            <a:extLst>
              <a:ext uri="{FF2B5EF4-FFF2-40B4-BE49-F238E27FC236}">
                <a16:creationId xmlns:a16="http://schemas.microsoft.com/office/drawing/2014/main" id="{1A67A55F-D81C-0A19-EBBC-9D13BA5F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37890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826" y="3815334"/>
            <a:ext cx="1978085" cy="16607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F50BB3C-BC7C-8563-6BD3-0B862A40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47838"/>
              </p:ext>
            </p:extLst>
          </p:nvPr>
        </p:nvGraphicFramePr>
        <p:xfrm>
          <a:off x="10259212" y="-14132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 05/27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알림버튼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0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27FFB256-05A3-358D-09F5-CC4831A695A4}"/>
              </a:ext>
            </a:extLst>
          </p:cNvPr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629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223440</TotalTime>
  <Words>8490</Words>
  <Application>Microsoft Office PowerPoint</Application>
  <PresentationFormat>와이드스크린</PresentationFormat>
  <Paragraphs>2704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PowerPoint 프레젠테이션</vt:lpstr>
      <vt:lpstr>이벤트목록 레이아웃</vt:lpstr>
      <vt:lpstr>이벤트상세 레이아웃</vt:lpstr>
      <vt:lpstr>이벤트목록</vt:lpstr>
      <vt:lpstr>이벤트상세(단순고지형) 레이아웃</vt:lpstr>
      <vt:lpstr>이벤트상세(단순고지)_상세정보</vt:lpstr>
      <vt:lpstr>이벤트상세(단순고지)_이벤트알림신청,유의사항</vt:lpstr>
      <vt:lpstr>이벤트상세(단순고지)_댓글영역</vt:lpstr>
      <vt:lpstr>이벤트상세(단순고지)_관련제품정보</vt:lpstr>
      <vt:lpstr>이벤트상세(단순고지)_다른 진행중인 이벤트</vt:lpstr>
      <vt:lpstr>Alert / Validation Case</vt:lpstr>
      <vt:lpstr>이벤트상세(쿠폰형) 레이아웃</vt:lpstr>
      <vt:lpstr>이벤트상세(쿠폰형)</vt:lpstr>
      <vt:lpstr>이벤트상세(쿠폰형)- 다운로드 완료한 경우</vt:lpstr>
      <vt:lpstr>쿠폰 노출항목</vt:lpstr>
      <vt:lpstr>Alert / Validation Case</vt:lpstr>
      <vt:lpstr>이벤트상세(참여형-랜덤이벤트,럭키드로우) 레이아웃</vt:lpstr>
      <vt:lpstr>이벤트상세(참여형-럭키드로우,램덤이벤트)</vt:lpstr>
      <vt:lpstr>이벤트 안내메시지 팝업</vt:lpstr>
      <vt:lpstr>이벤트상세(참여형-룰렛) 레이아웃</vt:lpstr>
      <vt:lpstr>이벤트상세(참여형-룰렛)</vt:lpstr>
      <vt:lpstr>당첨안내 팝업</vt:lpstr>
      <vt:lpstr>이벤트 안내메시지 팝업</vt:lpstr>
      <vt:lpstr>Alert / Validation Case</vt:lpstr>
      <vt:lpstr>이벤트상세(출석체크) 레이아웃</vt:lpstr>
      <vt:lpstr>이벤트상세(출석체크)</vt:lpstr>
      <vt:lpstr>출석완료 팝업</vt:lpstr>
      <vt:lpstr>Alert / Validation Case</vt:lpstr>
      <vt:lpstr>이벤트상세(체험단/키트신청) 레이아웃</vt:lpstr>
      <vt:lpstr>`</vt:lpstr>
      <vt:lpstr>이벤트상세(키트신청)</vt:lpstr>
      <vt:lpstr>매장선택(매장검색) 팝업</vt:lpstr>
      <vt:lpstr>매장선택(지역검색) 팝업</vt:lpstr>
      <vt:lpstr>신청확인 팝업</vt:lpstr>
      <vt:lpstr>이벤트상세(키트신청)</vt:lpstr>
      <vt:lpstr>이벤트상세(키트신청) - 옵션선택 영역 노출케이스</vt:lpstr>
      <vt:lpstr>수령신청 팝업</vt:lpstr>
      <vt:lpstr>이벤트상세(키트신청)</vt:lpstr>
      <vt:lpstr>신청내역확인 팝업</vt:lpstr>
      <vt:lpstr>체험단 * 통합캠페인(온/오프) 동시진행</vt:lpstr>
      <vt:lpstr>이벤트상세(체험단)</vt:lpstr>
      <vt:lpstr>이벤트상세(체험단) - 제품선택 영역 노출케이스</vt:lpstr>
      <vt:lpstr>이벤트상세(체험단)</vt:lpstr>
      <vt:lpstr>신청내역확인 팝업(온라인 수령신청 한 경우)</vt:lpstr>
      <vt:lpstr>Alert / Validation Case</vt:lpstr>
      <vt:lpstr>이벤트상세(종료)</vt:lpstr>
      <vt:lpstr>로그인 등 팝업</vt:lpstr>
      <vt:lpstr>신고하기 관련 팝업</vt:lpstr>
      <vt:lpstr>라이브 알림 신청 철회</vt:lpstr>
      <vt:lpstr>라이브 알림 신청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hj.jung</cp:lastModifiedBy>
  <cp:revision>4416</cp:revision>
  <cp:lastPrinted>2022-10-17T06:12:39Z</cp:lastPrinted>
  <dcterms:created xsi:type="dcterms:W3CDTF">2018-04-18T08:51:39Z</dcterms:created>
  <dcterms:modified xsi:type="dcterms:W3CDTF">2024-06-19T01:20:28Z</dcterms:modified>
</cp:coreProperties>
</file>