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1491" r:id="rId4"/>
    <p:sldId id="1517" r:id="rId5"/>
    <p:sldId id="1516" r:id="rId6"/>
    <p:sldId id="1507" r:id="rId7"/>
    <p:sldId id="1480" r:id="rId8"/>
    <p:sldId id="1506" r:id="rId9"/>
    <p:sldId id="1508" r:id="rId10"/>
    <p:sldId id="1524" r:id="rId11"/>
    <p:sldId id="1522" r:id="rId12"/>
    <p:sldId id="1520" r:id="rId13"/>
    <p:sldId id="1521" r:id="rId14"/>
    <p:sldId id="1511" r:id="rId15"/>
    <p:sldId id="1509" r:id="rId16"/>
    <p:sldId id="1510" r:id="rId17"/>
    <p:sldId id="152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장바구니 정책" id="{D5BC061C-EC36-4901-9C32-B2A53F4AA4EA}">
          <p14:sldIdLst>
            <p14:sldId id="1491"/>
            <p14:sldId id="1517"/>
            <p14:sldId id="1516"/>
          </p14:sldIdLst>
        </p14:section>
        <p14:section name="장바구니_MO" id="{B28BF2AD-DD87-4D34-A571-C227B1EF6FA9}">
          <p14:sldIdLst>
            <p14:sldId id="1507"/>
            <p14:sldId id="1480"/>
            <p14:sldId id="1506"/>
            <p14:sldId id="1508"/>
            <p14:sldId id="1524"/>
            <p14:sldId id="1522"/>
            <p14:sldId id="1520"/>
            <p14:sldId id="1521"/>
            <p14:sldId id="1511"/>
            <p14:sldId id="1509"/>
            <p14:sldId id="1510"/>
          </p14:sldIdLst>
        </p14:section>
        <p14:section name="장바구니-&gt;주문서 이동 알럿" id="{59C69401-491D-4CF4-8B90-89EE6B9645A1}">
          <p14:sldIdLst>
            <p14:sldId id="1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F5F5F5"/>
    <a:srgbClr val="E0DDD5"/>
    <a:srgbClr val="0000FF"/>
    <a:srgbClr val="87E5B4"/>
    <a:srgbClr val="BDF1D6"/>
    <a:srgbClr val="687379"/>
    <a:srgbClr val="414A4F"/>
    <a:srgbClr val="00BC70"/>
    <a:srgbClr val="00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6343" autoAdjust="0"/>
  </p:normalViewPr>
  <p:slideViewPr>
    <p:cSldViewPr>
      <p:cViewPr varScale="1">
        <p:scale>
          <a:sx n="83" d="100"/>
          <a:sy n="83" d="100"/>
        </p:scale>
        <p:origin x="917" y="6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 userDrawn="1">
            <p:extLst/>
          </p:nvPr>
        </p:nvGraphicFramePr>
        <p:xfrm>
          <a:off x="57140" y="71438"/>
          <a:ext cx="12060795" cy="432000"/>
        </p:xfrm>
        <a:graphic>
          <a:graphicData uri="http://schemas.openxmlformats.org/drawingml/2006/table">
            <a:tbl>
              <a:tblPr/>
              <a:tblGrid>
                <a:gridCol w="127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61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타입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7520492" y="70326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20492" y="288550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70516" y="70326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070516" y="288272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726847" y="70326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1341438" y="62632"/>
            <a:ext cx="5160962" cy="21040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1341438" y="287438"/>
            <a:ext cx="5160962" cy="210402"/>
          </a:xfrm>
        </p:spPr>
        <p:txBody>
          <a:bodyPr anchor="ctr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7518718" y="71438"/>
            <a:ext cx="1483042" cy="201596"/>
          </a:xfrm>
        </p:spPr>
        <p:txBody>
          <a:bodyPr anchor="ctr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9723438" y="71438"/>
            <a:ext cx="705802" cy="20159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7518718" y="273034"/>
            <a:ext cx="2910522" cy="21523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dirty="0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15"/>
          </p:nvPr>
        </p:nvSpPr>
        <p:spPr>
          <a:xfrm>
            <a:off x="11079480" y="80312"/>
            <a:ext cx="1038455" cy="20159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1079480" y="301842"/>
            <a:ext cx="1038455" cy="201596"/>
          </a:xfrm>
        </p:spPr>
        <p:txBody>
          <a:bodyPr anchor="ctr">
            <a:normAutofit/>
          </a:bodyPr>
          <a:lstStyle>
            <a:lvl1pPr marL="0" indent="0">
              <a:buNone/>
              <a:defRPr sz="8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5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1FA-5D3B-46C0-8815-9E2A5D17F17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EE59-A99B-4AF4-B613-D99D1611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92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_MO_</a:t>
            </a:r>
            <a:r>
              <a:rPr lang="ko-KR" altLang="en-US" sz="2800" dirty="0">
                <a:latin typeface="+mj-ea"/>
              </a:rPr>
              <a:t>장바구니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2024-05-24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구매개수</a:t>
            </a:r>
            <a:r>
              <a:rPr lang="ko-KR" altLang="en-US" dirty="0" smtClean="0"/>
              <a:t> </a:t>
            </a:r>
            <a:r>
              <a:rPr lang="ko-KR" altLang="en-US" dirty="0"/>
              <a:t>초과시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01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8554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866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024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1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195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941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6078"/>
              </p:ext>
            </p:extLst>
          </p:nvPr>
        </p:nvGraphicFramePr>
        <p:xfrm>
          <a:off x="157960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83941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554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95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7614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519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7677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10788"/>
              </p:ext>
            </p:extLst>
          </p:nvPr>
        </p:nvGraphicFramePr>
        <p:xfrm>
          <a:off x="157614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9178" y="692696"/>
            <a:ext cx="4030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 smtClean="0"/>
              <a:t>제품별 최대 구매 가능 수량 초과 시 </a:t>
            </a:r>
            <a:r>
              <a:rPr lang="en-US" altLang="ko-KR" sz="1000" b="1" dirty="0" smtClean="0"/>
              <a:t>: (+) </a:t>
            </a:r>
            <a:r>
              <a:rPr lang="ko-KR" altLang="en-US" sz="1000" b="1" dirty="0" smtClean="0"/>
              <a:t>버튼 비활성화 및 </a:t>
            </a:r>
            <a:r>
              <a:rPr lang="ko-KR" altLang="en-US" sz="1000" b="1" dirty="0" err="1" smtClean="0"/>
              <a:t>알럿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75" name="직사각형 74"/>
          <p:cNvSpPr/>
          <p:nvPr/>
        </p:nvSpPr>
        <p:spPr>
          <a:xfrm>
            <a:off x="5807968" y="2570607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362457" y="3412352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35960" y="2299848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최대구매수량 </a:t>
            </a:r>
            <a:r>
              <a:rPr lang="ko-KR" altLang="en-US" sz="800" b="1" dirty="0" err="1"/>
              <a:t>알럿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879976" y="269778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879976" y="2948156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제품의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최대구매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가능 수량은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991544" y="2861982"/>
            <a:ext cx="0" cy="423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5841" y="3945307"/>
            <a:ext cx="4007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rgbClr val="C00000"/>
                </a:solidFill>
              </a:rPr>
              <a:t>(+) </a:t>
            </a:r>
            <a:r>
              <a:rPr lang="ko-KR" altLang="en-US" sz="800" dirty="0" smtClean="0">
                <a:solidFill>
                  <a:srgbClr val="C00000"/>
                </a:solidFill>
              </a:rPr>
              <a:t>버튼 최대가능수량 일 시 비활성화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선택 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알럿</a:t>
            </a:r>
            <a:r>
              <a:rPr lang="ko-KR" altLang="en-US" sz="800" dirty="0" smtClean="0">
                <a:solidFill>
                  <a:srgbClr val="C00000"/>
                </a:solidFill>
              </a:rPr>
              <a:t> 노출 되고 수량 증가 안됨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cxnSp>
        <p:nvCxnSpPr>
          <p:cNvPr id="88" name="구부러진 연결선 8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8" idx="2"/>
            <a:endCxn id="75" idx="1"/>
          </p:cNvCxnSpPr>
          <p:nvPr/>
        </p:nvCxnSpPr>
        <p:spPr>
          <a:xfrm rot="16200000" flipH="1">
            <a:off x="3723234" y="1095013"/>
            <a:ext cx="313839" cy="3855629"/>
          </a:xfrm>
          <a:prstGeom prst="curvedConnector2">
            <a:avLst/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328537" y="2759229"/>
            <a:ext cx="3479431" cy="627466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90698" y="3539095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터치 하여 숫자 입력 가능 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공통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최대구매가능수량보다 높게 입력 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알럿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– </a:t>
            </a:r>
            <a:r>
              <a:rPr lang="ko-KR" altLang="en-US" sz="800" dirty="0" smtClean="0">
                <a:solidFill>
                  <a:srgbClr val="C00000"/>
                </a:solidFill>
              </a:rPr>
              <a:t>최대구매가능수량 만큼만 자동 조정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6" y="6999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2C63563-25CC-45CC-A2D7-FBA4A1640405}"/>
              </a:ext>
            </a:extLst>
          </p:cNvPr>
          <p:cNvSpPr/>
          <p:nvPr/>
        </p:nvSpPr>
        <p:spPr>
          <a:xfrm>
            <a:off x="10920536" y="-4179"/>
            <a:ext cx="1271464" cy="8410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수량 조정 정의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장표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추가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6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장바구니 태그 및 유의사항 안내 영역 노출 기준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767" y="1083105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78414" y="142637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1302" y="159134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4416" y="182735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5995" y="184758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1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41726" y="141204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706" y="13479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05171" y="1312917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77690"/>
              </p:ext>
            </p:extLst>
          </p:nvPr>
        </p:nvGraphicFramePr>
        <p:xfrm>
          <a:off x="945362" y="183820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205171" y="2173657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78414" y="2327160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51302" y="245500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41726" y="231282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7706" y="2248728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41897" y="1441002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0951" y="271629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2530" y="273651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21135"/>
              </p:ext>
            </p:extLst>
          </p:nvPr>
        </p:nvGraphicFramePr>
        <p:xfrm>
          <a:off x="941897" y="272713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86867" y="63999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N+%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20631" y="1068737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마스크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524278" y="141200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097166" y="157698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30280" y="181299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91859" y="183321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87590" y="139767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53570" y="133357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351035" y="1298549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4404"/>
              </p:ext>
            </p:extLst>
          </p:nvPr>
        </p:nvGraphicFramePr>
        <p:xfrm>
          <a:off x="4091226" y="182383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3351035" y="2159289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524278" y="231279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97166" y="233674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87590" y="229846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53570" y="223436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87761" y="1426634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26815" y="270192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88394" y="27221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92104"/>
              </p:ext>
            </p:extLst>
          </p:nvPr>
        </p:nvGraphicFramePr>
        <p:xfrm>
          <a:off x="4087761" y="271276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3350339" y="63999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75" name="직사각형 74"/>
          <p:cNvSpPr/>
          <p:nvPr/>
        </p:nvSpPr>
        <p:spPr>
          <a:xfrm>
            <a:off x="195218" y="4600074"/>
            <a:ext cx="2346024" cy="224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결제금액 </a:t>
            </a:r>
            <a:r>
              <a:rPr lang="en-US" altLang="ko-KR" sz="800" b="1" dirty="0"/>
              <a:t>+ </a:t>
            </a:r>
            <a:r>
              <a:rPr lang="ko-KR" altLang="en-US" sz="800" b="1" dirty="0" smtClean="0"/>
              <a:t>제품구매할인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일반제품영역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grpSp>
        <p:nvGrpSpPr>
          <p:cNvPr id="9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8033" y="507987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00921" y="5229415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91345" y="506554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57325" y="50014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30570" y="546900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92149" y="548922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85750"/>
              </p:ext>
            </p:extLst>
          </p:nvPr>
        </p:nvGraphicFramePr>
        <p:xfrm>
          <a:off x="991516" y="547984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1000921" y="5079827"/>
            <a:ext cx="834128" cy="12544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1</a:t>
            </a:r>
            <a:r>
              <a:rPr lang="ko-KR" altLang="en-US" sz="600" dirty="0"/>
              <a:t>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350339" y="3062695"/>
            <a:ext cx="2899518" cy="63989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76397" y="3106615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</a:t>
            </a:r>
            <a:r>
              <a:rPr lang="ko-KR" altLang="en-US" sz="700" b="1" dirty="0"/>
              <a:t>개 구매 시 반값할인</a:t>
            </a:r>
            <a:endParaRPr lang="en-US" altLang="ko-KR" sz="7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651526" y="3122422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349067" y="3366697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62404" y="3521163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N+N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6392" y="3065299"/>
            <a:ext cx="2899518" cy="64313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22450" y="3109219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97579" y="3125026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95120" y="3369301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8457" y="3523767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5435" y="5869601"/>
            <a:ext cx="2899518" cy="4627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1493" y="5913520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6622" y="5929327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2450" y="3862899"/>
            <a:ext cx="22751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타이틀 </a:t>
            </a:r>
            <a:r>
              <a:rPr lang="en-US" altLang="ko-KR" sz="700" b="1" dirty="0"/>
              <a:t>– </a:t>
            </a:r>
            <a:r>
              <a:rPr lang="ko-KR" altLang="en-US" sz="700" b="1" dirty="0"/>
              <a:t>등록 된 조건만</a:t>
            </a:r>
            <a:endParaRPr lang="en-US" altLang="ko-KR" sz="700" b="1" dirty="0"/>
          </a:p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76397" y="3857060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{10</a:t>
            </a:r>
            <a:r>
              <a:rPr lang="ko-KR" altLang="en-US" sz="700" b="1" dirty="0"/>
              <a:t>개</a:t>
            </a:r>
            <a:r>
              <a:rPr lang="en-US" altLang="ko-KR" sz="700" b="1" dirty="0"/>
              <a:t>}</a:t>
            </a:r>
            <a:r>
              <a:rPr lang="ko-KR" altLang="en-US" sz="700" b="1" dirty="0"/>
              <a:t> 구매 시 반값할인</a:t>
            </a:r>
            <a:endParaRPr lang="en-US" altLang="ko-KR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396538" y="4084653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{2</a:t>
            </a:r>
            <a:r>
              <a:rPr lang="ko-KR" altLang="en-US" sz="700" b="1" dirty="0"/>
              <a:t>개</a:t>
            </a:r>
            <a:r>
              <a:rPr lang="en-US" altLang="ko-KR" sz="700" b="1" dirty="0"/>
              <a:t>}</a:t>
            </a:r>
            <a:r>
              <a:rPr lang="ko-KR" altLang="en-US" sz="700" b="1" dirty="0"/>
              <a:t> 구매 시 반값할인</a:t>
            </a:r>
            <a:endParaRPr lang="en-US" altLang="ko-KR" sz="700" b="1" dirty="0"/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695C5C27-E8EA-4235-8939-4805CCF8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67" y="3847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956683" y="724298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6963494" y="675880"/>
            <a:ext cx="2362649" cy="37612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1888" y="81479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프로모션 유의사항</a:t>
            </a:r>
            <a:endParaRPr lang="ko-KR" altLang="en-US" sz="800" b="1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99542"/>
              </p:ext>
            </p:extLst>
          </p:nvPr>
        </p:nvGraphicFramePr>
        <p:xfrm>
          <a:off x="9705133" y="397568"/>
          <a:ext cx="2420490" cy="4762864"/>
        </p:xfrm>
        <a:graphic>
          <a:graphicData uri="http://schemas.openxmlformats.org/drawingml/2006/table">
            <a:tbl>
              <a:tblPr/>
              <a:tblGrid>
                <a:gridCol w="10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3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2-6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프로모션 유의사항 팝업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전체팝업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2-7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 동일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2-8 BO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내용 노출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입력내용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입력내용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제품구매할인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입력내용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2-9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제품태그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할인제외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제품조건과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캠페인 조건이 동시에 있을 경우 캠페인을 우선 적용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[M/DD ~ M/DD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구매가능수량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할인제외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정보의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할인제외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항목 체크 되어 있는 제품 태그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제품조건과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캠페인 조건이 동시에 있을 경우 캠페인을 우선 적용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할인포함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되어 있을 시 태그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5216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886725" y="424521"/>
            <a:ext cx="10583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IN_MO_PRD_01_06</a:t>
            </a: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05" y="31182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156" y="31182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156" y="59159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494" y="6607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구부러진 연결선 106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78" idx="3"/>
            <a:endCxn id="106" idx="2"/>
          </p:cNvCxnSpPr>
          <p:nvPr/>
        </p:nvCxnSpPr>
        <p:spPr>
          <a:xfrm flipV="1">
            <a:off x="6195265" y="768751"/>
            <a:ext cx="552229" cy="2453699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104112" y="1124744"/>
            <a:ext cx="2088232" cy="2808312"/>
          </a:xfrm>
          <a:prstGeom prst="rect">
            <a:avLst/>
          </a:prstGeom>
          <a:solidFill>
            <a:schemeClr val="tx1">
              <a:lumMod val="50000"/>
              <a:lumOff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 </a:t>
            </a:r>
            <a:r>
              <a:rPr lang="ko-KR" altLang="en-US" sz="1100" dirty="0" smtClean="0"/>
              <a:t>텍스트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입력 내용 출력</a:t>
            </a:r>
            <a:endParaRPr lang="ko-KR" altLang="en-US" sz="1100" dirty="0"/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874" y="7958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215" y="22676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4579"/>
          <a:stretch/>
        </p:blipFill>
        <p:spPr>
          <a:xfrm>
            <a:off x="7002380" y="4808215"/>
            <a:ext cx="1107685" cy="19958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5785"/>
          <a:stretch/>
        </p:blipFill>
        <p:spPr>
          <a:xfrm>
            <a:off x="8251246" y="4777484"/>
            <a:ext cx="1165816" cy="219664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879346" y="4500714"/>
            <a:ext cx="1245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en-US" altLang="ko-KR" sz="800" b="1" dirty="0" smtClean="0"/>
              <a:t>AS-IS </a:t>
            </a:r>
            <a:r>
              <a:rPr lang="ko-KR" altLang="en-US" sz="800" b="1" dirty="0" smtClean="0"/>
              <a:t>유의사항 참고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2C63563-25CC-45CC-A2D7-FBA4A1640405}"/>
              </a:ext>
            </a:extLst>
          </p:cNvPr>
          <p:cNvSpPr/>
          <p:nvPr/>
        </p:nvSpPr>
        <p:spPr>
          <a:xfrm>
            <a:off x="10920536" y="-4179"/>
            <a:ext cx="1271464" cy="8410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유의사항 팝업 추가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136598" y="4031142"/>
            <a:ext cx="2055746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941897" y="2329086"/>
            <a:ext cx="524555" cy="11732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 smtClean="0"/>
              <a:t>할인제외</a:t>
            </a:r>
            <a:endParaRPr lang="ko-KR" altLang="en-US" sz="600" dirty="0"/>
          </a:p>
        </p:txBody>
      </p:sp>
      <p:sp>
        <p:nvSpPr>
          <p:cNvPr id="117" name="직사각형 116"/>
          <p:cNvSpPr/>
          <p:nvPr/>
        </p:nvSpPr>
        <p:spPr>
          <a:xfrm>
            <a:off x="10919826" y="181816"/>
            <a:ext cx="1272173" cy="7421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사업부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bg1"/>
                </a:solidFill>
              </a:rPr>
              <a:t>기간내 구매가능수량 제품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동시 있을 시 캠페인 우선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97" y="13883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97" y="22682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665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주문프로모션</a:t>
            </a:r>
            <a:r>
              <a:rPr lang="ko-KR" altLang="en-US" dirty="0"/>
              <a:t> 제품 할인 개수 초과시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01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8554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866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024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1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195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941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15245"/>
              </p:ext>
            </p:extLst>
          </p:nvPr>
        </p:nvGraphicFramePr>
        <p:xfrm>
          <a:off x="157960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83941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554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95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7614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519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7677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69261"/>
              </p:ext>
            </p:extLst>
          </p:nvPr>
        </p:nvGraphicFramePr>
        <p:xfrm>
          <a:off x="157614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1344" y="100851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9100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69464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6753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0065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6223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95796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2394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452140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8156"/>
              </p:ext>
            </p:extLst>
          </p:nvPr>
        </p:nvGraphicFramePr>
        <p:xfrm>
          <a:off x="526159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452140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69464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26753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95796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2394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25813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718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5876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41236"/>
              </p:ext>
            </p:extLst>
          </p:nvPr>
        </p:nvGraphicFramePr>
        <p:xfrm>
          <a:off x="525813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8040216" y="184951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7157" y="185799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040216" y="1624638"/>
            <a:ext cx="128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매가변경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10%</a:t>
            </a:r>
            <a:endParaRPr lang="ko-KR" altLang="en-US" sz="800" b="1" dirty="0"/>
          </a:p>
        </p:txBody>
      </p:sp>
      <p:cxnSp>
        <p:nvCxnSpPr>
          <p:cNvPr id="68" name="직선 화살표 연결선 67"/>
          <p:cNvCxnSpPr>
            <a:endCxn id="44" idx="3"/>
          </p:cNvCxnSpPr>
          <p:nvPr/>
        </p:nvCxnSpPr>
        <p:spPr>
          <a:xfrm flipH="1">
            <a:off x="7501720" y="1849519"/>
            <a:ext cx="538496" cy="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91344" y="3205915"/>
            <a:ext cx="74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 err="1"/>
              <a:t>제품개수가</a:t>
            </a:r>
            <a:r>
              <a:rPr lang="ko-KR" altLang="en-US" sz="1400" b="1" dirty="0"/>
              <a:t> 프로모션 조건과 일치 하지 않은 상태로 주문서 이동 시</a:t>
            </a:r>
            <a:endParaRPr lang="en-US" altLang="ko-KR" sz="1400" b="1" dirty="0"/>
          </a:p>
          <a:p>
            <a:r>
              <a:rPr lang="ko-KR" altLang="en-US" sz="1400" b="1" dirty="0">
                <a:solidFill>
                  <a:srgbClr val="C00000"/>
                </a:solidFill>
              </a:rPr>
              <a:t>할인 안되는 </a:t>
            </a:r>
            <a:r>
              <a:rPr lang="ko-KR" altLang="en-US" sz="1400" b="1" dirty="0" err="1">
                <a:solidFill>
                  <a:srgbClr val="C00000"/>
                </a:solidFill>
              </a:rPr>
              <a:t>제품개수는</a:t>
            </a:r>
            <a:r>
              <a:rPr lang="ko-KR" altLang="en-US" sz="1400" b="1" dirty="0">
                <a:solidFill>
                  <a:srgbClr val="C00000"/>
                </a:solidFill>
              </a:rPr>
              <a:t> 주문서에서 일반제품으로 분리되어 표기 </a:t>
            </a:r>
            <a:r>
              <a:rPr lang="en-US" altLang="ko-KR" sz="1400" b="1" dirty="0">
                <a:solidFill>
                  <a:srgbClr val="C00000"/>
                </a:solidFill>
              </a:rPr>
              <a:t>-&gt; </a:t>
            </a:r>
            <a:r>
              <a:rPr lang="ko-KR" altLang="en-US" sz="1400" b="1" dirty="0">
                <a:solidFill>
                  <a:srgbClr val="C00000"/>
                </a:solidFill>
              </a:rPr>
              <a:t>매가변경 있을 시 적용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178" y="692696"/>
            <a:ext cx="2882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/>
              <a:t>프로모션 개수 </a:t>
            </a:r>
            <a:r>
              <a:rPr lang="ko-KR" altLang="en-US" sz="1000" b="1" dirty="0" err="1"/>
              <a:t>충족시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할인적용</a:t>
            </a:r>
            <a:r>
              <a:rPr lang="ko-KR" altLang="en-US" sz="1000" b="1" dirty="0"/>
              <a:t> 가격 노출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77557" y="692696"/>
            <a:ext cx="5891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/>
              <a:t>프로모션 개수 </a:t>
            </a:r>
            <a:r>
              <a:rPr lang="ko-KR" altLang="en-US" sz="1000" b="1" dirty="0" err="1"/>
              <a:t>미충족시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미충족된</a:t>
            </a:r>
            <a:r>
              <a:rPr lang="ko-KR" altLang="en-US" sz="1000" b="1" dirty="0"/>
              <a:t> 가격 제품에 합산되어 노출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매가변경</a:t>
            </a:r>
            <a:r>
              <a:rPr lang="ko-KR" altLang="en-US" sz="1000" b="1" dirty="0"/>
              <a:t> 있을 시 </a:t>
            </a:r>
            <a:r>
              <a:rPr lang="ko-KR" altLang="en-US" sz="1000" b="1" dirty="0" err="1"/>
              <a:t>적용가격</a:t>
            </a:r>
            <a:r>
              <a:rPr lang="ko-KR" altLang="en-US" sz="1000" b="1" dirty="0"/>
              <a:t> 합산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26F5FF-6170-4A70-B8E8-FC10A4EDCFA3}"/>
              </a:ext>
            </a:extLst>
          </p:cNvPr>
          <p:cNvSpPr/>
          <p:nvPr/>
        </p:nvSpPr>
        <p:spPr>
          <a:xfrm>
            <a:off x="191344" y="4354196"/>
            <a:ext cx="936104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결제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제품할인</a:t>
            </a:r>
          </a:p>
        </p:txBody>
      </p:sp>
      <p:grpSp>
        <p:nvGrpSpPr>
          <p:cNvPr id="80" name="Placeholder">
            <a:extLst>
              <a:ext uri="{FF2B5EF4-FFF2-40B4-BE49-F238E27FC236}">
                <a16:creationId xmlns:a16="http://schemas.microsoft.com/office/drawing/2014/main" id="{FC13D71F-80BB-4A8B-A7F0-D7844C0FBEC3}"/>
              </a:ext>
            </a:extLst>
          </p:cNvPr>
          <p:cNvGrpSpPr>
            <a:grpSpLocks/>
          </p:cNvGrpSpPr>
          <p:nvPr/>
        </p:nvGrpSpPr>
        <p:grpSpPr bwMode="auto">
          <a:xfrm>
            <a:off x="960679" y="492693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>
              <a:extLst>
                <a:ext uri="{FF2B5EF4-FFF2-40B4-BE49-F238E27FC236}">
                  <a16:creationId xmlns:a16="http://schemas.microsoft.com/office/drawing/2014/main" id="{3774D9D7-33C6-4624-B949-5511046B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B9C4544C-A507-40BB-8022-1484175D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1">
              <a:extLst>
                <a:ext uri="{FF2B5EF4-FFF2-40B4-BE49-F238E27FC236}">
                  <a16:creationId xmlns:a16="http://schemas.microsoft.com/office/drawing/2014/main" id="{4087D2E5-F8EB-455D-89A0-FBA804F1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26FDE38-E0FD-4202-9F2A-EFC3FA0D1D97}"/>
              </a:ext>
            </a:extLst>
          </p:cNvPr>
          <p:cNvSpPr txBox="1"/>
          <p:nvPr/>
        </p:nvSpPr>
        <p:spPr>
          <a:xfrm>
            <a:off x="1533567" y="507647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Border">
            <a:extLst>
              <a:ext uri="{FF2B5EF4-FFF2-40B4-BE49-F238E27FC236}">
                <a16:creationId xmlns:a16="http://schemas.microsoft.com/office/drawing/2014/main" id="{3E4EF56A-015B-422E-A5D6-C4488123E0C0}"/>
              </a:ext>
            </a:extLst>
          </p:cNvPr>
          <p:cNvSpPr>
            <a:spLocks/>
          </p:cNvSpPr>
          <p:nvPr/>
        </p:nvSpPr>
        <p:spPr bwMode="auto">
          <a:xfrm>
            <a:off x="3223991" y="491260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7DCE46-3A59-4CBC-9417-7D01AF471415}"/>
              </a:ext>
            </a:extLst>
          </p:cNvPr>
          <p:cNvSpPr/>
          <p:nvPr/>
        </p:nvSpPr>
        <p:spPr>
          <a:xfrm>
            <a:off x="689971" y="484850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1B5D3D-6745-43AB-856C-F64956FE1322}"/>
              </a:ext>
            </a:extLst>
          </p:cNvPr>
          <p:cNvSpPr txBox="1"/>
          <p:nvPr/>
        </p:nvSpPr>
        <p:spPr>
          <a:xfrm>
            <a:off x="2763216" y="531606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9F4A058-5562-4517-BBB4-076507CD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96516"/>
              </p:ext>
            </p:extLst>
          </p:nvPr>
        </p:nvGraphicFramePr>
        <p:xfrm>
          <a:off x="1524162" y="532690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03BD66-F802-44B3-B82B-F4BBF2D3FD95}"/>
              </a:ext>
            </a:extLst>
          </p:cNvPr>
          <p:cNvSpPr/>
          <p:nvPr/>
        </p:nvSpPr>
        <p:spPr>
          <a:xfrm>
            <a:off x="1533567" y="4926889"/>
            <a:ext cx="834128" cy="12544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1</a:t>
            </a:r>
            <a:r>
              <a:rPr lang="ko-KR" altLang="en-US" sz="600" dirty="0"/>
              <a:t>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FA9F8C-6C86-42B9-8EA6-7346930CBC33}"/>
              </a:ext>
            </a:extLst>
          </p:cNvPr>
          <p:cNvSpPr/>
          <p:nvPr/>
        </p:nvSpPr>
        <p:spPr>
          <a:xfrm>
            <a:off x="778081" y="5716663"/>
            <a:ext cx="2899518" cy="4627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E06405-4EA1-4191-A9AE-CF0F75E9899E}"/>
              </a:ext>
            </a:extLst>
          </p:cNvPr>
          <p:cNvSpPr txBox="1"/>
          <p:nvPr/>
        </p:nvSpPr>
        <p:spPr>
          <a:xfrm>
            <a:off x="804139" y="5760582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40084C-5D25-4F8C-AF87-6465908B36CC}"/>
              </a:ext>
            </a:extLst>
          </p:cNvPr>
          <p:cNvSpPr txBox="1"/>
          <p:nvPr/>
        </p:nvSpPr>
        <p:spPr>
          <a:xfrm>
            <a:off x="3079268" y="5776389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F83979-EDE2-42C1-91C2-BA76C45C40FA}"/>
              </a:ext>
            </a:extLst>
          </p:cNvPr>
          <p:cNvSpPr txBox="1"/>
          <p:nvPr/>
        </p:nvSpPr>
        <p:spPr>
          <a:xfrm>
            <a:off x="4228184" y="5265070"/>
            <a:ext cx="193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정가표기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주문서 넘어갈 때 결제금액 판단하여 할인 적용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A8A49FE-1B09-4065-B223-C142FCEBB6C7}"/>
              </a:ext>
            </a:extLst>
          </p:cNvPr>
          <p:cNvCxnSpPr/>
          <p:nvPr/>
        </p:nvCxnSpPr>
        <p:spPr>
          <a:xfrm flipH="1">
            <a:off x="3710555" y="5380523"/>
            <a:ext cx="538496" cy="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1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/>
              <a:t>장바구니</a:t>
            </a:r>
            <a:r>
              <a:rPr lang="en-US" altLang="ko-KR" dirty="0"/>
              <a:t>_N+N/N+% </a:t>
            </a:r>
            <a:r>
              <a:rPr lang="ko-KR" altLang="en-US" dirty="0" err="1"/>
              <a:t>옵션제품일</a:t>
            </a:r>
            <a:r>
              <a:rPr lang="ko-KR" altLang="en-US" dirty="0"/>
              <a:t> 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IN_MO_CAR_01_02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55381"/>
              </p:ext>
            </p:extLst>
          </p:nvPr>
        </p:nvGraphicFramePr>
        <p:xfrm>
          <a:off x="9000565" y="44450"/>
          <a:ext cx="3152540" cy="35662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3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개구매시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5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 구매 시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옵션없는제품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5798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10+10 50%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-2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옵션없는제품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79" name="TextBox 178"/>
          <p:cNvSpPr txBox="1"/>
          <p:nvPr/>
        </p:nvSpPr>
        <p:spPr>
          <a:xfrm>
            <a:off x="1052657" y="750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cs typeface="Pretendard Light" panose="02000403000000020004" pitchFamily="50" charset="-127"/>
              </a:rPr>
              <a:t>장바구니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782930" y="100712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230" y="108025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800" b="1" dirty="0" err="1"/>
              <a:t>전체선택</a:t>
            </a:r>
            <a:endParaRPr lang="ko-KR" altLang="en-US" sz="800" b="1" dirty="0"/>
          </a:p>
        </p:txBody>
      </p:sp>
      <p:sp>
        <p:nvSpPr>
          <p:cNvPr id="5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0322" y="1090041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9012" y="139354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{</a:t>
            </a:r>
            <a:r>
              <a:rPr lang="ko-KR" altLang="en-US" sz="800" b="1" dirty="0" err="1"/>
              <a:t>캠페인명</a:t>
            </a:r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173681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85547" y="175234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172248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1951" y="165838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39416" y="1623360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9416" y="3807663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396116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585547" y="399876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394683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1951" y="388273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5196" y="435029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76775" y="437051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82570"/>
              </p:ext>
            </p:extLst>
          </p:nvPr>
        </p:nvGraphicFramePr>
        <p:xfrm>
          <a:off x="1576142" y="436114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5246305" y="71100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{</a:t>
            </a:r>
            <a:r>
              <a:rPr lang="ko-KR" altLang="en-US" sz="800" b="1" dirty="0" err="1"/>
              <a:t>캠페인명</a:t>
            </a:r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grpSp>
        <p:nvGrpSpPr>
          <p:cNvPr id="11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49952" y="105427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022840" y="105273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13264" y="103994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179244" y="97584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0" name="직선 연결선 129"/>
          <p:cNvCxnSpPr/>
          <p:nvPr/>
        </p:nvCxnSpPr>
        <p:spPr>
          <a:xfrm>
            <a:off x="5276709" y="940820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1344" y="1393548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N+%</a:t>
            </a:r>
            <a:endParaRPr lang="ko-KR" altLang="en-US" sz="800" b="1" dirty="0"/>
          </a:p>
        </p:txBody>
      </p:sp>
      <p:sp>
        <p:nvSpPr>
          <p:cNvPr id="162" name="직사각형 161"/>
          <p:cNvSpPr/>
          <p:nvPr/>
        </p:nvSpPr>
        <p:spPr>
          <a:xfrm>
            <a:off x="4597095" y="987920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45839" y="280966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346183" y="283021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6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03031" y="248067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1611"/>
              </p:ext>
            </p:extLst>
          </p:nvPr>
        </p:nvGraphicFramePr>
        <p:xfrm>
          <a:off x="1000946" y="281774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561448" y="2067377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53309" y="2553039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01 </a:t>
            </a:r>
            <a:r>
              <a:rPr lang="ko-KR" altLang="en-US" sz="800" b="1" dirty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53879" y="339708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354223" y="341763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7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11071" y="306809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49203"/>
              </p:ext>
            </p:extLst>
          </p:nvPr>
        </p:nvGraphicFramePr>
        <p:xfrm>
          <a:off x="1008986" y="340516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1061349" y="314046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03 </a:t>
            </a:r>
            <a:r>
              <a:rPr lang="ko-KR" altLang="en-US" sz="800" b="1" dirty="0" err="1"/>
              <a:t>러브베이지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424" y="2108559"/>
            <a:ext cx="161925" cy="171450"/>
          </a:xfrm>
          <a:prstGeom prst="rect">
            <a:avLst/>
          </a:prstGeom>
        </p:spPr>
      </p:pic>
      <p:sp>
        <p:nvSpPr>
          <p:cNvPr id="17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003270" y="1412776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46" y="1453958"/>
            <a:ext cx="161925" cy="171450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7277638" y="212173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777982" y="214229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8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34830" y="179274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54271"/>
              </p:ext>
            </p:extLst>
          </p:nvPr>
        </p:nvGraphicFramePr>
        <p:xfrm>
          <a:off x="5432745" y="212982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3" name="TextBox 182"/>
          <p:cNvSpPr txBox="1"/>
          <p:nvPr/>
        </p:nvSpPr>
        <p:spPr>
          <a:xfrm>
            <a:off x="5430516" y="1865115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/>
              <a:t>알로에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77638" y="272232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7777982" y="274288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34830" y="239334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7" name="표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32540"/>
              </p:ext>
            </p:extLst>
          </p:nvPr>
        </p:nvGraphicFramePr>
        <p:xfrm>
          <a:off x="5432745" y="273041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430516" y="246570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/>
              <a:t>그린티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277638" y="338395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777982" y="340451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9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34830" y="305496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40695"/>
              </p:ext>
            </p:extLst>
          </p:nvPr>
        </p:nvGraphicFramePr>
        <p:xfrm>
          <a:off x="5432745" y="339204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5430516" y="3127335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/>
              <a:t>석류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277638" y="406354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777982" y="408409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9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34830" y="37345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72409"/>
              </p:ext>
            </p:extLst>
          </p:nvPr>
        </p:nvGraphicFramePr>
        <p:xfrm>
          <a:off x="5432745" y="407163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98" name="TextBox 197"/>
          <p:cNvSpPr txBox="1"/>
          <p:nvPr/>
        </p:nvSpPr>
        <p:spPr>
          <a:xfrm>
            <a:off x="5430516" y="3806923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/>
              <a:t>로즈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277638" y="475479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777982" y="47753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0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34830" y="442580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61343"/>
              </p:ext>
            </p:extLst>
          </p:nvPr>
        </p:nvGraphicFramePr>
        <p:xfrm>
          <a:off x="5432745" y="476287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5430516" y="4498170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/>
              <a:t>아사이베리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95400" y="474118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N+% - </a:t>
            </a:r>
            <a:r>
              <a:rPr lang="ko-KR" altLang="en-US" sz="800" b="1" dirty="0" err="1"/>
              <a:t>옵션제품</a:t>
            </a:r>
            <a:r>
              <a:rPr lang="ko-KR" altLang="en-US" sz="800" b="1" dirty="0"/>
              <a:t> 있을 시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5217651" y="474118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N+N – </a:t>
            </a:r>
            <a:r>
              <a:rPr lang="ko-KR" altLang="en-US" sz="800" b="1" dirty="0" err="1"/>
              <a:t>옵션제품</a:t>
            </a:r>
            <a:r>
              <a:rPr lang="ko-KR" altLang="en-US" sz="800" b="1" dirty="0"/>
              <a:t> 있을 시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cxnSp>
        <p:nvCxnSpPr>
          <p:cNvPr id="206" name="직선 연결선 205"/>
          <p:cNvCxnSpPr/>
          <p:nvPr/>
        </p:nvCxnSpPr>
        <p:spPr>
          <a:xfrm>
            <a:off x="5327904" y="5112473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01147" y="526597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6074035" y="530357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64459" y="525164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230439" y="51875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303684" y="565510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765263" y="567532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6909"/>
              </p:ext>
            </p:extLst>
          </p:nvPr>
        </p:nvGraphicFramePr>
        <p:xfrm>
          <a:off x="6064630" y="566595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74" y="1278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74" y="18881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74" y="4200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859" y="6864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489" y="13314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2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305" y="55156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0F8204F-9D04-4F3F-8665-C2A414FEEBAD}"/>
              </a:ext>
            </a:extLst>
          </p:cNvPr>
          <p:cNvSpPr/>
          <p:nvPr/>
        </p:nvSpPr>
        <p:spPr>
          <a:xfrm>
            <a:off x="814511" y="4710399"/>
            <a:ext cx="2899518" cy="64313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79CFF2-1A28-4615-85FF-C1FBE906C8CC}"/>
              </a:ext>
            </a:extLst>
          </p:cNvPr>
          <p:cNvSpPr txBox="1"/>
          <p:nvPr/>
        </p:nvSpPr>
        <p:spPr>
          <a:xfrm>
            <a:off x="840569" y="4754319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F3AD275-C306-42CD-A1A0-50797BF8D96B}"/>
              </a:ext>
            </a:extLst>
          </p:cNvPr>
          <p:cNvSpPr txBox="1"/>
          <p:nvPr/>
        </p:nvSpPr>
        <p:spPr>
          <a:xfrm>
            <a:off x="3115698" y="4770126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D61C0D4-699A-4663-8D86-16BDB6A1A982}"/>
              </a:ext>
            </a:extLst>
          </p:cNvPr>
          <p:cNvSpPr/>
          <p:nvPr/>
        </p:nvSpPr>
        <p:spPr>
          <a:xfrm>
            <a:off x="813239" y="5014401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1D650E-1AEB-4F60-94DF-9AC288353AD1}"/>
              </a:ext>
            </a:extLst>
          </p:cNvPr>
          <p:cNvSpPr txBox="1"/>
          <p:nvPr/>
        </p:nvSpPr>
        <p:spPr>
          <a:xfrm>
            <a:off x="826576" y="5168867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0C3C029-663F-4483-8A47-A7E824D3FC15}"/>
              </a:ext>
            </a:extLst>
          </p:cNvPr>
          <p:cNvSpPr/>
          <p:nvPr/>
        </p:nvSpPr>
        <p:spPr>
          <a:xfrm>
            <a:off x="5276766" y="5974963"/>
            <a:ext cx="2899518" cy="6398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6FC1588-FB8C-49B1-A066-ECF72349CDA9}"/>
              </a:ext>
            </a:extLst>
          </p:cNvPr>
          <p:cNvSpPr txBox="1"/>
          <p:nvPr/>
        </p:nvSpPr>
        <p:spPr>
          <a:xfrm>
            <a:off x="5302824" y="6018883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</a:t>
            </a:r>
            <a:r>
              <a:rPr lang="ko-KR" altLang="en-US" sz="700" b="1" dirty="0"/>
              <a:t>개 구매 시 반값할인</a:t>
            </a:r>
            <a:endParaRPr lang="en-US" altLang="ko-KR" sz="7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7AC050-3EE9-4127-BB47-99517A70DEC9}"/>
              </a:ext>
            </a:extLst>
          </p:cNvPr>
          <p:cNvSpPr txBox="1"/>
          <p:nvPr/>
        </p:nvSpPr>
        <p:spPr>
          <a:xfrm>
            <a:off x="7577953" y="6034690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18BE214-7838-473F-A010-65F968B3A4F9}"/>
              </a:ext>
            </a:extLst>
          </p:cNvPr>
          <p:cNvSpPr/>
          <p:nvPr/>
        </p:nvSpPr>
        <p:spPr>
          <a:xfrm>
            <a:off x="5275494" y="6278965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1C23E4-8B84-404B-9F43-E2FF8E511A29}"/>
              </a:ext>
            </a:extLst>
          </p:cNvPr>
          <p:cNvSpPr txBox="1"/>
          <p:nvPr/>
        </p:nvSpPr>
        <p:spPr>
          <a:xfrm>
            <a:off x="5288831" y="6433431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N+N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B096B139-E16F-481D-90AC-7E1A9221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60" y="46371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6174D396-893D-49DE-BD4A-D45BBEC7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978" y="58965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</p:spTree>
    <p:extLst>
      <p:ext uri="{BB962C8B-B14F-4D97-AF65-F5344CB8AC3E}">
        <p14:creationId xmlns:p14="http://schemas.microsoft.com/office/powerpoint/2010/main" val="63893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/>
              <a:t>장바구니</a:t>
            </a:r>
            <a:r>
              <a:rPr lang="en-US" altLang="ko-KR" dirty="0"/>
              <a:t>_</a:t>
            </a:r>
            <a:r>
              <a:rPr lang="ko-KR" altLang="en-US" dirty="0"/>
              <a:t>담긴 제품 있을 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IN_MO_CAR_01_02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8356"/>
              </p:ext>
            </p:extLst>
          </p:nvPr>
        </p:nvGraphicFramePr>
        <p:xfrm>
          <a:off x="9000565" y="44450"/>
          <a:ext cx="3152540" cy="48990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추가구성품을 할인 받을 수 있는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조건할인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추가구성품을 모두 삭제 또는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본품삭제시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본품만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경우 일반제품으로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영역이동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되고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정가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추가구성품도 같이 삭제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구성품이 단독구매 가능 할 시 추가구성품 일반제품 영역에서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 적용 되었을 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판매중지 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가능한 경우 해당 가격으로 변경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불가한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가능한 추가구성품을 장바구니에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담았을때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할인 받을 수 있는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본품이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있을 시 할인으로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입고알림신청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as-is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단독구매 가능한 추가구성품 일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grpSp>
        <p:nvGrpSpPr>
          <p:cNvPr id="7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38717" y="1268593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611605" y="1306195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02029" y="125426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09" y="119016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grpSp>
        <p:nvGrpSpPr>
          <p:cNvPr id="8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90296" y="2035122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865474" y="1150715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11605" y="203763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90296" y="2689611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11605" y="269212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41254" y="163066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302833" y="165088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65745"/>
              </p:ext>
            </p:extLst>
          </p:nvPr>
        </p:nvGraphicFramePr>
        <p:xfrm>
          <a:off x="1602200" y="164150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2851738" y="230365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313317" y="232388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49039"/>
              </p:ext>
            </p:extLst>
          </p:nvPr>
        </p:nvGraphicFramePr>
        <p:xfrm>
          <a:off x="1612684" y="231450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851738" y="293864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rgbClr val="C00000"/>
                </a:solidFill>
              </a:rPr>
              <a:t>일시품절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1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02029" y="201482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02029" y="268683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9012" y="90424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추가구성품할인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1605" y="2966909"/>
            <a:ext cx="956003" cy="182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C00000"/>
                </a:solidFill>
              </a:rPr>
              <a:t>입고알림신청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1190296" y="2693073"/>
            <a:ext cx="334376" cy="36421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08" y="2724695"/>
            <a:ext cx="307396" cy="309524"/>
          </a:xfrm>
          <a:prstGeom prst="rect">
            <a:avLst/>
          </a:prstGeom>
        </p:spPr>
      </p:pic>
      <p:sp>
        <p:nvSpPr>
          <p:cNvPr id="1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014" y="6366542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다음페이지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685872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이전페이지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 ▲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7328" y="918732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추가구성품할인</a:t>
            </a:r>
            <a:endParaRPr lang="ko-KR" altLang="en-US" sz="800" b="1" dirty="0"/>
          </a:p>
        </p:txBody>
      </p:sp>
      <p:sp>
        <p:nvSpPr>
          <p:cNvPr id="1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12" y="8834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09" y="14257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5" y="20202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grpSp>
        <p:nvGrpSpPr>
          <p:cNvPr id="17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99591" y="2035122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5820900" y="203763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522612" y="232388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8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511324" y="201482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94173" y="1743218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추가구성품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상태값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변경시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097536" y="254071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rgbClr val="C00000"/>
                </a:solidFill>
              </a:rPr>
              <a:t>판매중지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94" y="2636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cxnSp>
        <p:nvCxnSpPr>
          <p:cNvPr id="6" name="꺾인 연결선 5"/>
          <p:cNvCxnSpPr>
            <a:stCxn id="113" idx="3"/>
          </p:cNvCxnSpPr>
          <p:nvPr/>
        </p:nvCxnSpPr>
        <p:spPr>
          <a:xfrm flipV="1">
            <a:off x="3766121" y="2218959"/>
            <a:ext cx="1528052" cy="83510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737918" y="3328053"/>
            <a:ext cx="1973075" cy="14699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18839" y="3678549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본품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삭제 시 추가구성품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할인이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미적용 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단독 구매 불가시 장바구니에서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967" y="32174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076715" y="3973192"/>
            <a:ext cx="1375192" cy="2490350"/>
            <a:chOff x="4514313" y="805218"/>
            <a:chExt cx="3163373" cy="57285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42" b="4727"/>
            <a:stretch/>
          </p:blipFill>
          <p:spPr>
            <a:xfrm>
              <a:off x="4514313" y="805218"/>
              <a:ext cx="3163373" cy="5728587"/>
            </a:xfrm>
            <a:prstGeom prst="rect">
              <a:avLst/>
            </a:prstGeom>
            <a:solidFill>
              <a:srgbClr val="E0DDD5"/>
            </a:solidFill>
          </p:spPr>
        </p:pic>
        <p:sp>
          <p:nvSpPr>
            <p:cNvPr id="7" name="직사각형 6"/>
            <p:cNvSpPr/>
            <p:nvPr/>
          </p:nvSpPr>
          <p:spPr>
            <a:xfrm>
              <a:off x="5820900" y="4199776"/>
              <a:ext cx="851164" cy="34655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구부러진 연결선 9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67608" y="3057957"/>
            <a:ext cx="1509107" cy="2160410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90412" y="3752519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as-is</a:t>
            </a:r>
            <a:r>
              <a:rPr lang="ko-KR" altLang="en-US" sz="800" b="1" dirty="0"/>
              <a:t>동일</a:t>
            </a:r>
            <a:r>
              <a:rPr lang="en-US" altLang="ko-KR" sz="800" b="1" dirty="0"/>
              <a:t>] - </a:t>
            </a:r>
            <a:r>
              <a:rPr lang="ko-KR" altLang="en-US" sz="800" b="1" dirty="0"/>
              <a:t>입고알림신청</a:t>
            </a:r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20" y="29638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  <p:sp>
        <p:nvSpPr>
          <p:cNvPr id="1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304" y="39340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6716475" y="4311292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852379" y="4311292"/>
            <a:ext cx="864096" cy="2698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유지하기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67345" y="340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FAC6756-4786-4995-BFC0-7185BC88386D}"/>
              </a:ext>
            </a:extLst>
          </p:cNvPr>
          <p:cNvSpPr/>
          <p:nvPr/>
        </p:nvSpPr>
        <p:spPr>
          <a:xfrm>
            <a:off x="10920536" y="-4178"/>
            <a:ext cx="1271464" cy="6248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1. </a:t>
            </a:r>
            <a:r>
              <a:rPr lang="ko-KR" altLang="en-US" sz="800" b="1" dirty="0">
                <a:solidFill>
                  <a:schemeClr val="tx1"/>
                </a:solidFill>
              </a:rPr>
              <a:t>동시구매할인 삭제</a:t>
            </a:r>
          </a:p>
        </p:txBody>
      </p:sp>
    </p:spTree>
    <p:extLst>
      <p:ext uri="{BB962C8B-B14F-4D97-AF65-F5344CB8AC3E}">
        <p14:creationId xmlns:p14="http://schemas.microsoft.com/office/powerpoint/2010/main" val="3428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/>
              <a:t>장바구니</a:t>
            </a:r>
            <a:r>
              <a:rPr lang="en-US" altLang="ko-KR" dirty="0"/>
              <a:t>_</a:t>
            </a:r>
            <a:r>
              <a:rPr lang="ko-KR" altLang="en-US" dirty="0"/>
              <a:t>담긴 제품 있을 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IN_MO_CAR_01_02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90613"/>
              </p:ext>
            </p:extLst>
          </p:nvPr>
        </p:nvGraphicFramePr>
        <p:xfrm>
          <a:off x="9000565" y="44450"/>
          <a:ext cx="3152540" cy="5245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증정제품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일반증정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특정제품 구매 시 증정되는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경우 해당 영역에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함께노출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누르면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증정품안내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누르면 해당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중 옵션이 있는 경우 대표제품이미지와 제품명이 노출 되고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된 옵션은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옵션제품리스트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 리스트가 노출 되며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장바구니에서도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박스를 눌러 옵션을 선택 추가할 수 있음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7-2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영역처럼 이미 등록 된 옵션 리스트의 마지막 제품 다음으로 추가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추가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셀렉트박스에서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옵션을 선택 하면 추가 되고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 추가 된 옵션을 선택 시 하위 리스트에서 수량이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증가됨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상품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추가한 옵션은 해당 영역에도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가격으로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12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201211" y="524760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9837" y="207403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572725" y="211163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844730" y="308992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345074" y="311048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3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01922" y="276093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2926"/>
              </p:ext>
            </p:extLst>
          </p:nvPr>
        </p:nvGraphicFramePr>
        <p:xfrm>
          <a:off x="999837" y="309801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3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560339" y="2430302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24" y="2470323"/>
            <a:ext cx="161925" cy="17145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052200" y="2833307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01 </a:t>
            </a:r>
            <a:r>
              <a:rPr lang="ko-KR" altLang="en-US" sz="800" b="1" dirty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32189" y="3473571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cxnSp>
        <p:nvCxnSpPr>
          <p:cNvPr id="160" name="구부러진 연결선 15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" idx="1"/>
            <a:endCxn id="141" idx="3"/>
          </p:cNvCxnSpPr>
          <p:nvPr/>
        </p:nvCxnSpPr>
        <p:spPr>
          <a:xfrm rot="10800000" flipV="1">
            <a:off x="3759114" y="2827622"/>
            <a:ext cx="467643" cy="97553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844730" y="384073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01922" y="35117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3553"/>
              </p:ext>
            </p:extLst>
          </p:nvPr>
        </p:nvGraphicFramePr>
        <p:xfrm>
          <a:off x="999837" y="38488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74" name="TextBox 173"/>
          <p:cNvSpPr txBox="1"/>
          <p:nvPr/>
        </p:nvSpPr>
        <p:spPr>
          <a:xfrm>
            <a:off x="1052200" y="3584111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04 </a:t>
            </a:r>
            <a:r>
              <a:rPr lang="ko-KR" altLang="en-US" sz="800" b="1" dirty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7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5849" y="4312777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558737" y="447775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791851" y="471376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253430" y="473398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8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9161" y="429844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5" name="표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79623"/>
              </p:ext>
            </p:extLst>
          </p:nvPr>
        </p:nvGraphicFramePr>
        <p:xfrm>
          <a:off x="1552797" y="472460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6" name="직사각형 185"/>
          <p:cNvSpPr/>
          <p:nvPr/>
        </p:nvSpPr>
        <p:spPr>
          <a:xfrm>
            <a:off x="1549332" y="4327407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grpSp>
        <p:nvGrpSpPr>
          <p:cNvPr id="1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5849" y="81276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558737" y="97774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791851" y="121375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253430" y="123397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0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9161" y="79843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97685"/>
              </p:ext>
            </p:extLst>
          </p:nvPr>
        </p:nvGraphicFramePr>
        <p:xfrm>
          <a:off x="1552797" y="122459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42" name="직사각형 141"/>
          <p:cNvSpPr/>
          <p:nvPr/>
        </p:nvSpPr>
        <p:spPr>
          <a:xfrm>
            <a:off x="739982" y="19993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25994" y="422840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725994" y="72830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1316" y="2105089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옵션제품</a:t>
            </a:r>
            <a:endParaRPr lang="ko-KR" altLang="en-US" sz="800" b="1" dirty="0"/>
          </a:p>
        </p:txBody>
      </p:sp>
      <p:sp>
        <p:nvSpPr>
          <p:cNvPr id="76" name="직사각형 75"/>
          <p:cNvSpPr/>
          <p:nvPr/>
        </p:nvSpPr>
        <p:spPr>
          <a:xfrm>
            <a:off x="47328" y="4284114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일반제품</a:t>
            </a:r>
            <a:endParaRPr lang="ko-KR" altLang="en-US" sz="800" b="1" dirty="0"/>
          </a:p>
        </p:txBody>
      </p:sp>
      <p:sp>
        <p:nvSpPr>
          <p:cNvPr id="78" name="직사각형 77"/>
          <p:cNvSpPr/>
          <p:nvPr/>
        </p:nvSpPr>
        <p:spPr>
          <a:xfrm>
            <a:off x="47328" y="804558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증정</a:t>
            </a:r>
            <a:r>
              <a:rPr lang="en-US" altLang="ko-KR" sz="800" b="1" dirty="0"/>
              <a:t>)</a:t>
            </a:r>
          </a:p>
          <a:p>
            <a:pPr algn="ctr"/>
            <a:r>
              <a:rPr lang="ko-KR" altLang="en-US" sz="800" b="1" dirty="0" err="1"/>
              <a:t>일반증정</a:t>
            </a:r>
            <a:endParaRPr lang="en-US" altLang="ko-KR" sz="800" b="1" dirty="0"/>
          </a:p>
          <a:p>
            <a:pPr algn="ctr"/>
            <a:r>
              <a:rPr lang="ko-KR" altLang="en-US" sz="800" b="1" dirty="0" err="1"/>
              <a:t>선택증정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제품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결제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56" y="2111638"/>
            <a:ext cx="2929182" cy="1431968"/>
          </a:xfrm>
          <a:prstGeom prst="rect">
            <a:avLst/>
          </a:prstGeom>
        </p:spPr>
      </p:pic>
      <p:cxnSp>
        <p:nvCxnSpPr>
          <p:cNvPr id="81" name="구부러진 연결선 8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32" idx="3"/>
            <a:endCxn id="86" idx="4"/>
          </p:cNvCxnSpPr>
          <p:nvPr/>
        </p:nvCxnSpPr>
        <p:spPr>
          <a:xfrm>
            <a:off x="3723941" y="2558744"/>
            <a:ext cx="417865" cy="45125"/>
          </a:xfrm>
          <a:prstGeom prst="curvedConnector4">
            <a:avLst>
              <a:gd name="adj1" fmla="val 37077"/>
              <a:gd name="adj2" fmla="val 606593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10" y="22206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10" y="2795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06" y="23878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37" y="33735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</a:p>
        </p:txBody>
      </p:sp>
      <p:sp>
        <p:nvSpPr>
          <p:cNvPr id="8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99944" y="586248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이전페이지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 ▲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77382" y="6284358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다음페이지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5849" y="502729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58737" y="502976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91851" y="542828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53430" y="544850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9161" y="501296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63674"/>
              </p:ext>
            </p:extLst>
          </p:nvPr>
        </p:nvGraphicFramePr>
        <p:xfrm>
          <a:off x="1552797" y="543912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725994" y="494838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grpSp>
        <p:nvGrpSpPr>
          <p:cNvPr id="9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199448" y="838357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772336" y="100333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05450" y="123934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467029" y="125956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0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462760" y="82402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53088"/>
              </p:ext>
            </p:extLst>
          </p:nvPr>
        </p:nvGraphicFramePr>
        <p:xfrm>
          <a:off x="4766396" y="125018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3939593" y="75389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6293649" y="1564341"/>
            <a:ext cx="626183" cy="358202"/>
          </a:xfrm>
          <a:prstGeom prst="wedgeRectCallout">
            <a:avLst>
              <a:gd name="adj1" fmla="val 21011"/>
              <a:gd name="adj2" fmla="val -859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증정품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5" name="사각형 설명선 164"/>
          <p:cNvSpPr/>
          <p:nvPr/>
        </p:nvSpPr>
        <p:spPr>
          <a:xfrm>
            <a:off x="2642141" y="1612594"/>
            <a:ext cx="1013220" cy="358202"/>
          </a:xfrm>
          <a:prstGeom prst="wedgeRectCallout">
            <a:avLst>
              <a:gd name="adj1" fmla="val 21011"/>
              <a:gd name="adj2" fmla="val -859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선택증정품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80" y="9256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730" y="16594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</a:p>
        </p:txBody>
      </p:sp>
      <p:sp>
        <p:nvSpPr>
          <p:cNvPr id="1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617" y="16441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</a:p>
        </p:txBody>
      </p:sp>
      <p:sp>
        <p:nvSpPr>
          <p:cNvPr id="194" name="양쪽 모서리가 둥근 사각형 193"/>
          <p:cNvSpPr/>
          <p:nvPr/>
        </p:nvSpPr>
        <p:spPr>
          <a:xfrm>
            <a:off x="5207213" y="4234751"/>
            <a:ext cx="3000942" cy="2161925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5207213" y="4289328"/>
            <a:ext cx="300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증정품안내</a:t>
            </a:r>
            <a:r>
              <a:rPr lang="ko-KR" altLang="en-US" sz="1000" dirty="0"/>
              <a:t> </a:t>
            </a:r>
          </a:p>
        </p:txBody>
      </p:sp>
      <p:cxnSp>
        <p:nvCxnSpPr>
          <p:cNvPr id="213" name="직선 연결선 212"/>
          <p:cNvCxnSpPr/>
          <p:nvPr/>
        </p:nvCxnSpPr>
        <p:spPr>
          <a:xfrm>
            <a:off x="5207213" y="4563246"/>
            <a:ext cx="30009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그림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42" y="4678862"/>
            <a:ext cx="2760411" cy="737371"/>
          </a:xfrm>
          <a:prstGeom prst="rect">
            <a:avLst/>
          </a:prstGeom>
        </p:spPr>
      </p:pic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5"/>
          <a:srcRect l="8405"/>
          <a:stretch/>
        </p:blipFill>
        <p:spPr>
          <a:xfrm>
            <a:off x="5375920" y="5509606"/>
            <a:ext cx="2579086" cy="793697"/>
          </a:xfrm>
          <a:prstGeom prst="rect">
            <a:avLst/>
          </a:prstGeom>
        </p:spPr>
      </p:pic>
      <p:sp>
        <p:nvSpPr>
          <p:cNvPr id="2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74" y="42856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</a:p>
        </p:txBody>
      </p:sp>
      <p:cxnSp>
        <p:nvCxnSpPr>
          <p:cNvPr id="217" name="구부러진 연결선 216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</p:cNvCxnSpPr>
          <p:nvPr/>
        </p:nvCxnSpPr>
        <p:spPr>
          <a:xfrm>
            <a:off x="7048054" y="5253973"/>
            <a:ext cx="1316211" cy="45419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8495436" y="5624615"/>
            <a:ext cx="25691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캠페인관리</a:t>
            </a:r>
            <a:endParaRPr lang="en-US" altLang="ko-KR" sz="700" b="1" dirty="0"/>
          </a:p>
          <a:p>
            <a:r>
              <a:rPr lang="en-US" altLang="ko-KR" sz="700" b="1" dirty="0"/>
              <a:t>BO </a:t>
            </a:r>
            <a:r>
              <a:rPr lang="ko-KR" altLang="en-US" sz="700" b="1" dirty="0"/>
              <a:t>증정 </a:t>
            </a:r>
            <a:r>
              <a:rPr lang="en-US" altLang="ko-KR" sz="700" b="1" dirty="0"/>
              <a:t>&gt; </a:t>
            </a:r>
            <a:r>
              <a:rPr lang="ko-KR" altLang="en-US" sz="700" b="1" dirty="0"/>
              <a:t>특별제품구매시 </a:t>
            </a:r>
            <a:r>
              <a:rPr lang="en-US" altLang="ko-KR" sz="700" b="1" dirty="0"/>
              <a:t>&gt; </a:t>
            </a:r>
            <a:r>
              <a:rPr lang="ko-KR" altLang="en-US" sz="700" b="1" dirty="0"/>
              <a:t>개별 또는 선택</a:t>
            </a:r>
            <a:endParaRPr lang="en-US" altLang="ko-KR" sz="700" b="1" dirty="0"/>
          </a:p>
          <a:p>
            <a:endParaRPr lang="en-US" altLang="ko-KR" sz="700" b="1" dirty="0"/>
          </a:p>
          <a:p>
            <a:r>
              <a:rPr lang="en-US" altLang="ko-KR" sz="700" b="1" dirty="0"/>
              <a:t>: </a:t>
            </a:r>
            <a:r>
              <a:rPr lang="ko-KR" altLang="en-US" sz="700" b="1" dirty="0"/>
              <a:t>개별증정 </a:t>
            </a:r>
            <a:r>
              <a:rPr lang="en-US" altLang="ko-KR" sz="700" b="1" dirty="0"/>
              <a:t>: 1(</a:t>
            </a:r>
            <a:r>
              <a:rPr lang="ko-KR" altLang="en-US" sz="700" b="1" dirty="0" err="1"/>
              <a:t>본품</a:t>
            </a:r>
            <a:r>
              <a:rPr lang="en-US" altLang="ko-KR" sz="700" b="1" dirty="0"/>
              <a:t>) : N(</a:t>
            </a:r>
            <a:r>
              <a:rPr lang="ko-KR" altLang="en-US" sz="700" b="1" dirty="0" err="1"/>
              <a:t>증정품</a:t>
            </a:r>
            <a:r>
              <a:rPr lang="en-US" altLang="ko-KR" sz="700" b="1" dirty="0"/>
              <a:t>+</a:t>
            </a:r>
            <a:r>
              <a:rPr lang="ko-KR" altLang="en-US" sz="700" b="1" dirty="0"/>
              <a:t>지급수량</a:t>
            </a:r>
            <a:r>
              <a:rPr lang="en-US" altLang="ko-KR" sz="700" b="1" dirty="0"/>
              <a:t>)</a:t>
            </a:r>
          </a:p>
          <a:p>
            <a:r>
              <a:rPr lang="en-US" altLang="ko-KR" sz="700" b="1" dirty="0"/>
              <a:t>: </a:t>
            </a:r>
            <a:r>
              <a:rPr lang="ko-KR" altLang="en-US" sz="700" b="1" dirty="0"/>
              <a:t>선택증정 </a:t>
            </a:r>
            <a:r>
              <a:rPr lang="en-US" altLang="ko-KR" sz="700" b="1" dirty="0"/>
              <a:t>: 1(</a:t>
            </a:r>
            <a:r>
              <a:rPr lang="ko-KR" altLang="en-US" sz="700" b="1" dirty="0" err="1"/>
              <a:t>본품</a:t>
            </a:r>
            <a:r>
              <a:rPr lang="en-US" altLang="ko-KR" sz="700" b="1" dirty="0"/>
              <a:t>) : N(</a:t>
            </a:r>
            <a:r>
              <a:rPr lang="ko-KR" altLang="en-US" sz="700" b="1" dirty="0"/>
              <a:t>선택할 수 있는 </a:t>
            </a:r>
            <a:r>
              <a:rPr lang="ko-KR" altLang="en-US" sz="700" b="1" dirty="0" err="1"/>
              <a:t>증정품</a:t>
            </a:r>
            <a:r>
              <a:rPr lang="ko-KR" altLang="en-US" sz="700" b="1" dirty="0"/>
              <a:t> 모두 노출 </a:t>
            </a:r>
            <a:r>
              <a:rPr lang="en-US" altLang="ko-KR" sz="700" b="1" dirty="0"/>
              <a:t>-&gt; 1</a:t>
            </a:r>
            <a:r>
              <a:rPr lang="ko-KR" altLang="en-US" sz="700" b="1" dirty="0"/>
              <a:t>종 선택은 주문서에서 진행</a:t>
            </a:r>
            <a:r>
              <a:rPr lang="en-US" altLang="ko-KR" sz="700" b="1" dirty="0"/>
              <a:t>)</a:t>
            </a:r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10" y="44509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824423" y="5731019"/>
            <a:ext cx="2899518" cy="4627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850481" y="5774938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5610" y="5790745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8413374" y="6288954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</a:rPr>
              <a:t>1</a:t>
            </a:r>
            <a:r>
              <a:rPr lang="ko-KR" altLang="en-US" sz="800" b="1" dirty="0">
                <a:solidFill>
                  <a:srgbClr val="C00000"/>
                </a:solidFill>
              </a:rPr>
              <a:t>개 </a:t>
            </a:r>
            <a:r>
              <a:rPr lang="ko-KR" altLang="en-US" sz="800" b="1" dirty="0" err="1">
                <a:solidFill>
                  <a:srgbClr val="C00000"/>
                </a:solidFill>
              </a:rPr>
              <a:t>구매시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en-US" altLang="ko-KR" sz="800" b="1" dirty="0">
                <a:solidFill>
                  <a:srgbClr val="C00000"/>
                </a:solidFill>
              </a:rPr>
              <a:t>1</a:t>
            </a:r>
            <a:r>
              <a:rPr lang="ko-KR" altLang="en-US" sz="800" b="1" dirty="0">
                <a:solidFill>
                  <a:srgbClr val="C00000"/>
                </a:solidFill>
              </a:rPr>
              <a:t>종 선택증정</a:t>
            </a:r>
          </a:p>
        </p:txBody>
      </p:sp>
      <p:cxnSp>
        <p:nvCxnSpPr>
          <p:cNvPr id="112" name="구부러진 연결선 216">
            <a:extLst>
              <a:ext uri="{FF2B5EF4-FFF2-40B4-BE49-F238E27FC236}">
                <a16:creationId xmlns:a16="http://schemas.microsoft.com/office/drawing/2014/main" id="{4A4AC667-1DA7-4E5E-9B2C-2893E645655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093001" y="6056179"/>
            <a:ext cx="1320373" cy="34049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026026" y="2747250"/>
            <a:ext cx="2859616" cy="136526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060773" y="3065408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베이비핑크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060773" y="2795921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060773" y="3322175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러브베이지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060773" y="3586242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다크로즈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060773" y="3854167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코랄</a:t>
            </a:r>
            <a:r>
              <a:rPr lang="ko-KR" altLang="en-US" sz="800" dirty="0" smtClean="0"/>
              <a:t> 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828336" y="2935219"/>
            <a:ext cx="45719" cy="110848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019755" y="3579764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019755" y="3334652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019755" y="3061488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019755" y="2809691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019755" y="3843700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54" y="26366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</a:p>
        </p:txBody>
      </p:sp>
    </p:spTree>
    <p:extLst>
      <p:ext uri="{BB962C8B-B14F-4D97-AF65-F5344CB8AC3E}">
        <p14:creationId xmlns:p14="http://schemas.microsoft.com/office/powerpoint/2010/main" val="189035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/>
              <a:t>장바구니</a:t>
            </a:r>
            <a:r>
              <a:rPr lang="en-US" altLang="ko-KR" dirty="0"/>
              <a:t>_</a:t>
            </a:r>
            <a:r>
              <a:rPr lang="ko-KR" altLang="en-US" dirty="0"/>
              <a:t>담긴 제품 있을 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IN_MO_CAR_01_02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01368"/>
              </p:ext>
            </p:extLst>
          </p:nvPr>
        </p:nvGraphicFramePr>
        <p:xfrm>
          <a:off x="9000565" y="44450"/>
          <a:ext cx="3152540" cy="6142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첫구매전용제품과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체험단전용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구매수량제한할인의 경우 화면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–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몇 개 구매가능한지 조건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샘플마켓에서 담은 샘플 리스트가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샘플당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최대선택개수까지 변경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가능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뒤 샘플 다시 담기는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화면에서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샘플의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일 시 우측에 빨간색으로 텍스트 표시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눌러도 수량 증가 안됨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샘플 최대 선택 수량 이하 일 경우 우측에 회색으로 텍스트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제품을 제외한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제품중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되었을 경우 해당 영역에서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체크박스 체크 불가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 삭제처리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91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된 제품은 해당영역으로 이동 되어 노출 되며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비활성화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전용 제품인데 보유 뷰티포인트가 없거나 모자를 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배너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배너관리에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된 배너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결제예정금액 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최종혜택은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주문서에서 적용 된다는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선택 체크된 제품의 가격만 합산되어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결제예정금액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주문금액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합산 금액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상품할인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결제금액조건할인은 제외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조건에 따라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2,500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또는 무료로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ㄴ배송비프로모션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시에도 적용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Ex. 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결제 시 무료배송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6601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주문하기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제품만 주문서로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선택된 제품 없을 시 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842004"/>
                  </a:ext>
                </a:extLst>
              </a:tr>
            </a:tbl>
          </a:graphicData>
        </a:graphic>
      </p:graphicFrame>
      <p:sp>
        <p:nvSpPr>
          <p:cNvPr id="1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852391" y="6366542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201211" y="524760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34309" y="1128708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6007197" y="1293685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97621" y="111437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5433580" y="1131610"/>
            <a:ext cx="476923" cy="61836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216" name="그림 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92" y="1275412"/>
            <a:ext cx="363937" cy="366457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7291654" y="153916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rgbClr val="C00000"/>
                </a:solidFill>
              </a:rPr>
              <a:t>판매중지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174454" y="104344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7257" y="23384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샘플마켓</a:t>
            </a:r>
            <a:endParaRPr lang="ko-KR" altLang="en-US" sz="800" b="1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847661" y="256821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2723363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420287" y="2713175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54638" y="271739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7758"/>
              </p:ext>
            </p:extLst>
          </p:nvPr>
        </p:nvGraphicFramePr>
        <p:xfrm>
          <a:off x="1437749" y="295369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2198552" y="2992178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최대선택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</a:t>
            </a:r>
          </a:p>
        </p:txBody>
      </p:sp>
      <p:grpSp>
        <p:nvGrpSpPr>
          <p:cNvPr id="8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3271761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420287" y="3261573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54638" y="326579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30926"/>
              </p:ext>
            </p:extLst>
          </p:nvPr>
        </p:nvGraphicFramePr>
        <p:xfrm>
          <a:off x="1437749" y="350209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198552" y="3540576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최대선택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</a:t>
            </a:r>
          </a:p>
        </p:txBody>
      </p:sp>
      <p:grpSp>
        <p:nvGrpSpPr>
          <p:cNvPr id="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3825280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420287" y="3815092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54638" y="381930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67437"/>
              </p:ext>
            </p:extLst>
          </p:nvPr>
        </p:nvGraphicFramePr>
        <p:xfrm>
          <a:off x="1437749" y="405561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198552" y="4094095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rgbClr val="C00000"/>
                </a:solidFill>
              </a:rPr>
              <a:t>최대선택</a:t>
            </a:r>
            <a:r>
              <a:rPr lang="ko-KR" altLang="en-US" sz="700" dirty="0">
                <a:solidFill>
                  <a:srgbClr val="C00000"/>
                </a:solidFill>
              </a:rPr>
              <a:t> </a:t>
            </a:r>
            <a:r>
              <a:rPr lang="en-US" altLang="ko-KR" sz="700" dirty="0">
                <a:solidFill>
                  <a:srgbClr val="C00000"/>
                </a:solidFill>
              </a:rPr>
              <a:t>2</a:t>
            </a:r>
            <a:r>
              <a:rPr lang="ko-KR" altLang="en-US" sz="700" dirty="0">
                <a:solidFill>
                  <a:srgbClr val="C00000"/>
                </a:solidFill>
              </a:rPr>
              <a:t>개까지</a:t>
            </a:r>
          </a:p>
        </p:txBody>
      </p:sp>
      <p:grpSp>
        <p:nvGrpSpPr>
          <p:cNvPr id="10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4328282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420287" y="4318094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54638" y="432231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78753"/>
              </p:ext>
            </p:extLst>
          </p:nvPr>
        </p:nvGraphicFramePr>
        <p:xfrm>
          <a:off x="1437749" y="455861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2198552" y="4597097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rgbClr val="C00000"/>
                </a:solidFill>
              </a:rPr>
              <a:t>최대선택</a:t>
            </a:r>
            <a:r>
              <a:rPr lang="ko-KR" altLang="en-US" sz="700" dirty="0">
                <a:solidFill>
                  <a:srgbClr val="C00000"/>
                </a:solidFill>
              </a:rPr>
              <a:t> </a:t>
            </a:r>
            <a:r>
              <a:rPr lang="en-US" altLang="ko-KR" sz="700" dirty="0">
                <a:solidFill>
                  <a:srgbClr val="C00000"/>
                </a:solidFill>
              </a:rPr>
              <a:t>2</a:t>
            </a:r>
            <a:r>
              <a:rPr lang="ko-KR" altLang="en-US" sz="700" dirty="0">
                <a:solidFill>
                  <a:srgbClr val="C00000"/>
                </a:solidFill>
              </a:rPr>
              <a:t>개까지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328" y="836712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체험단</a:t>
            </a:r>
            <a:endParaRPr lang="ko-KR" altLang="en-US" sz="800" b="1" dirty="0"/>
          </a:p>
        </p:txBody>
      </p:sp>
      <p:sp>
        <p:nvSpPr>
          <p:cNvPr id="69" name="직사각형 68"/>
          <p:cNvSpPr/>
          <p:nvPr/>
        </p:nvSpPr>
        <p:spPr>
          <a:xfrm>
            <a:off x="47328" y="2338406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샘플마켓</a:t>
            </a:r>
            <a:endParaRPr lang="ko-KR" altLang="en-US" sz="800" b="1" dirty="0"/>
          </a:p>
        </p:txBody>
      </p:sp>
      <p:sp>
        <p:nvSpPr>
          <p:cNvPr id="70" name="직사각형 69"/>
          <p:cNvSpPr/>
          <p:nvPr/>
        </p:nvSpPr>
        <p:spPr>
          <a:xfrm>
            <a:off x="4482466" y="743165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판매중지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52395" y="76027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판매중지제품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구매불가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282799" y="990086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5849" y="84907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58737" y="1014052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91851" y="132596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253430" y="134618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1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9161" y="83474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82803"/>
              </p:ext>
            </p:extLst>
          </p:nvPr>
        </p:nvGraphicFramePr>
        <p:xfrm>
          <a:off x="1552797" y="133680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1549332" y="863705"/>
            <a:ext cx="552356" cy="12031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/>
              <a:t>첫구매전용</a:t>
            </a:r>
            <a:endParaRPr lang="ko-KR" altLang="en-US" sz="600" dirty="0"/>
          </a:p>
        </p:txBody>
      </p:sp>
      <p:sp>
        <p:nvSpPr>
          <p:cNvPr id="120" name="직사각형 119"/>
          <p:cNvSpPr/>
          <p:nvPr/>
        </p:nvSpPr>
        <p:spPr>
          <a:xfrm>
            <a:off x="725994" y="7647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grpSp>
        <p:nvGrpSpPr>
          <p:cNvPr id="1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5849" y="159288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558737" y="1757862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91851" y="211804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253430" y="213827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9161" y="157855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77032"/>
              </p:ext>
            </p:extLst>
          </p:nvPr>
        </p:nvGraphicFramePr>
        <p:xfrm>
          <a:off x="1552797" y="212889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33" name="직사각형 132"/>
          <p:cNvSpPr/>
          <p:nvPr/>
        </p:nvSpPr>
        <p:spPr>
          <a:xfrm>
            <a:off x="1549332" y="1607515"/>
            <a:ext cx="552356" cy="12031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 smtClean="0"/>
              <a:t>할인제외</a:t>
            </a:r>
            <a:endParaRPr lang="ko-KR" altLang="en-US" sz="600" dirty="0"/>
          </a:p>
        </p:txBody>
      </p:sp>
      <p:sp>
        <p:nvSpPr>
          <p:cNvPr id="135" name="직사각형 134"/>
          <p:cNvSpPr/>
          <p:nvPr/>
        </p:nvSpPr>
        <p:spPr>
          <a:xfrm>
            <a:off x="725994" y="151085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273527" y="2019232"/>
            <a:ext cx="2899518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장바구니 배너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201074" y="2575496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* </a:t>
            </a:r>
            <a:r>
              <a:rPr lang="ko-KR" altLang="en-US" sz="700" b="1" dirty="0"/>
              <a:t>최종 할인혜택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쿠폰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결제금액조건 할인 등</a:t>
            </a:r>
            <a:r>
              <a:rPr lang="en-US" altLang="ko-KR" sz="700" b="1" dirty="0"/>
              <a:t>)</a:t>
            </a:r>
            <a:r>
              <a:rPr lang="ko-KR" altLang="en-US" sz="700" b="1" dirty="0"/>
              <a:t>은 주문서에서 적용됩니다</a:t>
            </a:r>
            <a:r>
              <a:rPr lang="en-US" altLang="ko-KR" sz="700" b="1" dirty="0"/>
              <a:t>.</a:t>
            </a:r>
          </a:p>
          <a:p>
            <a:r>
              <a:rPr lang="en-US" altLang="ko-KR" sz="700" b="1" dirty="0">
                <a:solidFill>
                  <a:srgbClr val="C00000"/>
                </a:solidFill>
              </a:rPr>
              <a:t>* </a:t>
            </a:r>
            <a:r>
              <a:rPr lang="ko-KR" altLang="en-US" sz="700" b="1" dirty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>
                <a:solidFill>
                  <a:srgbClr val="C00000"/>
                </a:solidFill>
              </a:rPr>
              <a:t>증정품</a:t>
            </a:r>
            <a:r>
              <a:rPr lang="ko-KR" altLang="en-US" sz="700" b="1" dirty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>
                <a:solidFill>
                  <a:srgbClr val="C00000"/>
                </a:solidFill>
              </a:rPr>
              <a:t>.</a:t>
            </a:r>
            <a:endParaRPr lang="en-US" altLang="ko-KR" sz="700" dirty="0">
              <a:solidFill>
                <a:srgbClr val="C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73527" y="2903298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0936" y="2974207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454721" y="2974206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330936" y="3326671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454721" y="3326670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5330936" y="3515894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30936" y="3651383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456779" y="3651022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/>
              <a:t>200,000</a:t>
            </a:r>
            <a:r>
              <a:rPr lang="ko-KR" altLang="en-US" sz="900" b="1" dirty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201211" y="3986021"/>
            <a:ext cx="3002507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/>
              <a:t>주문하기</a:t>
            </a:r>
          </a:p>
        </p:txBody>
      </p:sp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이전페이지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 ▲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6845" y="4913241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49733" y="507821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0157" y="489891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76116" y="4916143"/>
            <a:ext cx="476923" cy="61836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28" y="5059945"/>
            <a:ext cx="363937" cy="366457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2834190" y="532369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rgbClr val="C00000"/>
                </a:solidFill>
              </a:rPr>
              <a:t>일시품절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544711" y="5351958"/>
            <a:ext cx="956003" cy="182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C00000"/>
                </a:solidFill>
              </a:rPr>
              <a:t>입고알림신청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699236" y="484223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■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33081" y="4903505"/>
            <a:ext cx="711281" cy="269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일시품절</a:t>
            </a:r>
            <a:endParaRPr lang="ko-KR" altLang="en-US" sz="800" b="1" dirty="0"/>
          </a:p>
        </p:txBody>
      </p:sp>
      <p:grpSp>
        <p:nvGrpSpPr>
          <p:cNvPr id="16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6845" y="564585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549733" y="581082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40157" y="563152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976116" y="5648754"/>
            <a:ext cx="476923" cy="61836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28" y="5792556"/>
            <a:ext cx="363937" cy="366457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2834190" y="605630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rgbClr val="C00000"/>
                </a:solidFill>
              </a:rPr>
              <a:t>일시품절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544711" y="6084569"/>
            <a:ext cx="956003" cy="182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C00000"/>
                </a:solidFill>
              </a:rPr>
              <a:t>입고알림신청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699236" y="55748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■</a:t>
            </a: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54" y="6746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454721" y="3160905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- 61,000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54" y="22662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1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54" y="47892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11</a:t>
            </a: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07" y="7430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12</a:t>
            </a:r>
          </a:p>
        </p:txBody>
      </p:sp>
      <p:sp>
        <p:nvSpPr>
          <p:cNvPr id="1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07" y="21807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13</a:t>
            </a:r>
          </a:p>
        </p:txBody>
      </p:sp>
      <p:sp>
        <p:nvSpPr>
          <p:cNvPr id="1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54" y="26351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14</a:t>
            </a:r>
          </a:p>
        </p:txBody>
      </p:sp>
      <p:sp>
        <p:nvSpPr>
          <p:cNvPr id="1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54" y="40140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15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25994" y="263328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25994" y="318645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5994" y="375365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725994" y="425193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5756677" y="4967587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185"/>
          <p:cNvSpPr/>
          <p:nvPr/>
        </p:nvSpPr>
        <p:spPr>
          <a:xfrm>
            <a:off x="6311166" y="5809332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580876" y="4645443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선택된 제품 없이 주문하기 버튼 눌렀을 때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1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829" y="49225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6533" y="1189747"/>
            <a:ext cx="11352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C00000"/>
                </a:solidFill>
              </a:rPr>
              <a:t>4.21 ~24 / </a:t>
            </a:r>
            <a:r>
              <a:rPr lang="ko-KR" altLang="en-US" sz="600" dirty="0" err="1">
                <a:solidFill>
                  <a:srgbClr val="C00000"/>
                </a:solidFill>
              </a:rPr>
              <a:t>대상제품</a:t>
            </a:r>
            <a:r>
              <a:rPr lang="ko-KR" altLang="en-US" sz="600" dirty="0">
                <a:solidFill>
                  <a:srgbClr val="C00000"/>
                </a:solidFill>
              </a:rPr>
              <a:t> 중 </a:t>
            </a:r>
            <a:r>
              <a:rPr lang="en-US" altLang="ko-KR" sz="600" dirty="0">
                <a:solidFill>
                  <a:srgbClr val="C00000"/>
                </a:solidFill>
              </a:rPr>
              <a:t>1</a:t>
            </a:r>
            <a:r>
              <a:rPr lang="ko-KR" altLang="en-US" sz="600" dirty="0">
                <a:solidFill>
                  <a:srgbClr val="C00000"/>
                </a:solidFill>
              </a:rPr>
              <a:t>개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66533" y="1950920"/>
            <a:ext cx="11352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C00000"/>
                </a:solidFill>
              </a:rPr>
              <a:t>4.21 ~24 / </a:t>
            </a:r>
            <a:r>
              <a:rPr lang="ko-KR" altLang="en-US" sz="600" dirty="0" err="1">
                <a:solidFill>
                  <a:srgbClr val="C00000"/>
                </a:solidFill>
              </a:rPr>
              <a:t>대상제품</a:t>
            </a:r>
            <a:r>
              <a:rPr lang="ko-KR" altLang="en-US" sz="600" dirty="0">
                <a:solidFill>
                  <a:srgbClr val="C00000"/>
                </a:solidFill>
              </a:rPr>
              <a:t> 중 </a:t>
            </a:r>
            <a:r>
              <a:rPr lang="en-US" altLang="ko-KR" sz="600" dirty="0">
                <a:solidFill>
                  <a:srgbClr val="C00000"/>
                </a:solidFill>
              </a:rPr>
              <a:t>1</a:t>
            </a:r>
            <a:r>
              <a:rPr lang="ko-KR" altLang="en-US" sz="600" dirty="0">
                <a:solidFill>
                  <a:srgbClr val="C00000"/>
                </a:solidFill>
              </a:rPr>
              <a:t>개</a:t>
            </a:r>
          </a:p>
        </p:txBody>
      </p:sp>
      <p:sp>
        <p:nvSpPr>
          <p:cNvPr id="1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609" y="11741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9-1</a:t>
            </a:r>
          </a:p>
        </p:txBody>
      </p:sp>
      <p:sp>
        <p:nvSpPr>
          <p:cNvPr id="1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906" y="39290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10-1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887826" y="5144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66341" y="5425259"/>
            <a:ext cx="168962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선택된 제품이 없습니다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5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장바구니 </a:t>
            </a:r>
            <a:r>
              <a:rPr lang="en-US" altLang="ko-KR" dirty="0"/>
              <a:t>-&gt; </a:t>
            </a:r>
            <a:r>
              <a:rPr lang="ko-KR" altLang="en-US" dirty="0"/>
              <a:t>주문서 이동시 </a:t>
            </a:r>
            <a:r>
              <a:rPr lang="ko-KR" altLang="en-US" dirty="0" err="1"/>
              <a:t>알럿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7368" y="2917549"/>
            <a:ext cx="1973075" cy="14475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81729" y="3919500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360" y="2617323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결제금액 </a:t>
            </a:r>
            <a:r>
              <a:rPr lang="en-US" altLang="ko-KR" sz="800" b="1" dirty="0"/>
              <a:t>+ </a:t>
            </a:r>
            <a:r>
              <a:rPr lang="ko-KR" altLang="en-US" sz="800" b="1" dirty="0"/>
              <a:t>제품구매 할인 </a:t>
            </a:r>
            <a:r>
              <a:rPr lang="ko-KR" altLang="en-US" sz="800" b="1" dirty="0" err="1" smtClean="0"/>
              <a:t>미충족시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95828" y="2599357"/>
            <a:ext cx="2265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제품증정품</a:t>
            </a:r>
            <a:r>
              <a:rPr lang="ko-KR" altLang="en-US" sz="800" b="1" dirty="0"/>
              <a:t> 수량 부족 </a:t>
            </a:r>
            <a:r>
              <a:rPr lang="ko-KR" altLang="en-US" sz="800" b="1" dirty="0" smtClean="0"/>
              <a:t>시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증정품전체품절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19736" y="607409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본품</a:t>
            </a:r>
            <a:r>
              <a:rPr lang="ko-KR" altLang="en-US" sz="800" b="1" dirty="0"/>
              <a:t> 재고 부족 시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38" name="직사각형 37"/>
          <p:cNvSpPr/>
          <p:nvPr/>
        </p:nvSpPr>
        <p:spPr>
          <a:xfrm>
            <a:off x="3791744" y="2941637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91744" y="940359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346233" y="1772816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304" y="608494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첫구매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 err="1" smtClean="0"/>
              <a:t>재고부족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3665" y="2602919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체험단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- </a:t>
            </a:r>
            <a:r>
              <a:rPr lang="ko-KR" altLang="en-US" sz="800" b="1" dirty="0" err="1" smtClean="0"/>
              <a:t>재고부족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9376" y="30152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63752" y="30542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7842" y="10529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7368" y="3288567"/>
            <a:ext cx="1973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{40,000}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 이상 결제 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{6,900}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원으로 구매 가능한 제품입니다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결제금액이 부족하여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정상가로 결제 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63752" y="3284984"/>
            <a:ext cx="16896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제품증정품의 조기 소진되어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제공이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없이 구매 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02054" y="1321023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재고가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부족합니다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개까지만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600056" y="908720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154545" y="175046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72064" y="10064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672064" y="1271956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첫구매전용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 재고부족으로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구매가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12659" y="2936053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167148" y="377779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84667" y="30337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84667" y="3299289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 재고부족으로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구매가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40235-8D56-4274-B536-46DB871BC3B2}"/>
              </a:ext>
            </a:extLst>
          </p:cNvPr>
          <p:cNvSpPr txBox="1"/>
          <p:nvPr/>
        </p:nvSpPr>
        <p:spPr>
          <a:xfrm>
            <a:off x="308184" y="613838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smtClean="0"/>
              <a:t>로그인 </a:t>
            </a:r>
            <a:r>
              <a:rPr lang="ko-KR" altLang="en-US" sz="800" b="1" dirty="0"/>
              <a:t>체크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D72D7-7D4B-4DB0-A6DF-3195B31E70E1}"/>
              </a:ext>
            </a:extLst>
          </p:cNvPr>
          <p:cNvSpPr/>
          <p:nvPr/>
        </p:nvSpPr>
        <p:spPr>
          <a:xfrm>
            <a:off x="407368" y="965338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44F1C-2175-49D9-B6B6-1A887664E814}"/>
              </a:ext>
            </a:extLst>
          </p:cNvPr>
          <p:cNvSpPr txBox="1"/>
          <p:nvPr/>
        </p:nvSpPr>
        <p:spPr>
          <a:xfrm>
            <a:off x="543466" y="1077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F7D8C0-95B6-441A-9253-735FA42BD6C5}"/>
              </a:ext>
            </a:extLst>
          </p:cNvPr>
          <p:cNvSpPr/>
          <p:nvPr/>
        </p:nvSpPr>
        <p:spPr>
          <a:xfrm>
            <a:off x="517678" y="1372470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이니스프리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공식몰은 회원만 구매 가능합니다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로그인을 해주세요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7632" y="3919500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4295" y="178210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8344" y="2243959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</a:rPr>
              <a:t>- </a:t>
            </a: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로그인 팝업 노출 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공통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344" y="4472817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주문서로 이동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19736" y="221599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19736" y="427234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주문서이동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00056" y="221599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2659" y="4211447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67297" y="379596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구매하기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03200" y="3795967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91744" y="4947023"/>
            <a:ext cx="1973075" cy="16484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63752" y="5059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63752" y="5290370"/>
            <a:ext cx="16896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제품증정품의 조기 소진되어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구매시까지만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제공됩니다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수량 조정 없이 구매 시 일부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본품의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증정품은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미제공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7297" y="619735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구매하기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903200" y="6197354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수량조정하기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95828" y="4676270"/>
            <a:ext cx="2416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제품증정품</a:t>
            </a:r>
            <a:r>
              <a:rPr lang="ko-KR" altLang="en-US" sz="800" b="1" dirty="0"/>
              <a:t> 수량 부족 </a:t>
            </a:r>
            <a:r>
              <a:rPr lang="ko-KR" altLang="en-US" sz="800" b="1" dirty="0" smtClean="0"/>
              <a:t>시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부분증정가능일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76275" y="6197354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수량조정하기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구매하기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주문서이동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FAC6756-4786-4995-BFC0-7185BC88386D}"/>
              </a:ext>
            </a:extLst>
          </p:cNvPr>
          <p:cNvSpPr/>
          <p:nvPr/>
        </p:nvSpPr>
        <p:spPr>
          <a:xfrm>
            <a:off x="10920536" y="-4178"/>
            <a:ext cx="1271464" cy="6248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1.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알럿케이스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추가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5009" y="608494"/>
            <a:ext cx="2034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 smtClean="0"/>
              <a:t>뷰티포인트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전용제품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포인트부족</a:t>
            </a:r>
            <a:r>
              <a:rPr lang="ko-KR" altLang="en-US" sz="800" b="1" dirty="0" smtClean="0"/>
              <a:t>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81" name="직사각형 80"/>
          <p:cNvSpPr/>
          <p:nvPr/>
        </p:nvSpPr>
        <p:spPr>
          <a:xfrm>
            <a:off x="9146761" y="908720"/>
            <a:ext cx="1973075" cy="14535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218769" y="10064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9218768" y="1196752"/>
            <a:ext cx="19730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뷰티포인트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전용 제품 가격보다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보유하신 뷰티포인트가 적어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구매가 불가 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제품을 제외 하고 구매하시겠습니까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74397" y="2503962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구매하기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뷰티포인트전용제품</a:t>
            </a:r>
            <a:r>
              <a:rPr lang="ko-KR" altLang="en-US" sz="800" dirty="0" smtClean="0">
                <a:solidFill>
                  <a:srgbClr val="C00000"/>
                </a:solidFill>
              </a:rPr>
              <a:t> 제외 하고 주문서 이동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128448" y="1946159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구매하기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264351" y="1946159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937883"/>
              </p:ext>
            </p:extLst>
          </p:nvPr>
        </p:nvGraphicFramePr>
        <p:xfrm>
          <a:off x="65314" y="410330"/>
          <a:ext cx="5996592" cy="549734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사업부피드백반영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사업부피드백반영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주문서 쿠폰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영역 작성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후 주문서화면설계서와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사업부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유의사항 정의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주문서 이동 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케이스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변경내역우측상단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정책 정의 보완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C088EB4-D986-407C-B693-270F661B7E84}"/>
              </a:ext>
            </a:extLst>
          </p:cNvPr>
          <p:cNvSpPr/>
          <p:nvPr/>
        </p:nvSpPr>
        <p:spPr>
          <a:xfrm>
            <a:off x="3115987" y="2529840"/>
            <a:ext cx="432049" cy="144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5/19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9657" y="2746997"/>
            <a:ext cx="432048" cy="2090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 </a:t>
            </a:r>
            <a:r>
              <a:rPr lang="ko-KR" altLang="en-US" dirty="0"/>
              <a:t>장바구니</a:t>
            </a:r>
            <a:r>
              <a:rPr lang="en-US" altLang="ko-KR" dirty="0"/>
              <a:t>&amp;</a:t>
            </a:r>
            <a:r>
              <a:rPr lang="ko-KR" altLang="en-US" dirty="0"/>
              <a:t>주문서 요구사항 및 관련 정책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17502"/>
              </p:ext>
            </p:extLst>
          </p:nvPr>
        </p:nvGraphicFramePr>
        <p:xfrm>
          <a:off x="263352" y="836712"/>
          <a:ext cx="9865096" cy="56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6993071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755021389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098702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관련정책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66237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쿠폰적용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-apple-system"/>
                        </a:rPr>
                        <a:t>일반쿠폰과</a:t>
                      </a:r>
                      <a:r>
                        <a:rPr lang="ko-KR" altLang="en-US" sz="800" dirty="0">
                          <a:latin typeface="-apple-system"/>
                        </a:rPr>
                        <a:t> </a:t>
                      </a:r>
                      <a:r>
                        <a:rPr lang="ko-KR" altLang="en-US" sz="800" dirty="0" err="1">
                          <a:latin typeface="-apple-system"/>
                        </a:rPr>
                        <a:t>추가쿠폰은</a:t>
                      </a:r>
                      <a:r>
                        <a:rPr lang="ko-KR" altLang="en-US" sz="800" dirty="0">
                          <a:latin typeface="-apple-system"/>
                        </a:rPr>
                        <a:t> 각 쿠폰영역에서 각</a:t>
                      </a:r>
                      <a:r>
                        <a:rPr lang="en-US" altLang="ko-KR" sz="800" dirty="0">
                          <a:latin typeface="-apple-system"/>
                        </a:rPr>
                        <a:t>1</a:t>
                      </a:r>
                      <a:r>
                        <a:rPr lang="ko-KR" altLang="en-US" sz="800" dirty="0">
                          <a:latin typeface="-apple-system"/>
                        </a:rPr>
                        <a:t>개씩만 적용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 err="1"/>
                        <a:t>일반쿠폰</a:t>
                      </a: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 err="1"/>
                        <a:t>제품쿠폰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주문서쿠폰</a:t>
                      </a:r>
                      <a:r>
                        <a:rPr lang="ko-KR" altLang="en-US" sz="800" dirty="0"/>
                        <a:t> 中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개 선택 가능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 err="1"/>
                        <a:t>추가쿠폰</a:t>
                      </a: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 err="1"/>
                        <a:t>제품쿠폰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주문서쿠폰</a:t>
                      </a:r>
                      <a:r>
                        <a:rPr lang="ko-KR" altLang="en-US" sz="800" dirty="0"/>
                        <a:t> 中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개 선택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73220"/>
                  </a:ext>
                </a:extLst>
              </a:tr>
              <a:tr h="3858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프로모션제품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-apple-system"/>
                        </a:rPr>
                        <a:t>그룹핑</a:t>
                      </a:r>
                      <a:r>
                        <a:rPr lang="ko-KR" altLang="en-US" sz="800" dirty="0">
                          <a:latin typeface="-apple-system"/>
                        </a:rPr>
                        <a:t> 되어 할인 혜택을 받은 제품은 주문서 이동시에도 그대로 유지</a:t>
                      </a:r>
                      <a:endParaRPr lang="en-US" altLang="ko-KR" sz="80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-apple-system"/>
                        </a:rPr>
                        <a:t>1. </a:t>
                      </a:r>
                      <a:r>
                        <a:rPr lang="ko-KR" altLang="en-US" sz="800" b="1" dirty="0" err="1">
                          <a:latin typeface="-apple-system"/>
                        </a:rPr>
                        <a:t>주문프로모션</a:t>
                      </a:r>
                      <a:r>
                        <a:rPr lang="ko-KR" altLang="en-US" sz="800" b="1" dirty="0">
                          <a:latin typeface="-apple-system"/>
                        </a:rPr>
                        <a:t> 제품 </a:t>
                      </a:r>
                      <a:r>
                        <a:rPr lang="ko-KR" altLang="en-US" sz="800" b="1" dirty="0" err="1">
                          <a:latin typeface="-apple-system"/>
                        </a:rPr>
                        <a:t>그룹핑</a:t>
                      </a:r>
                      <a:r>
                        <a:rPr lang="ko-KR" altLang="en-US" sz="800" b="1" dirty="0">
                          <a:latin typeface="-apple-system"/>
                        </a:rPr>
                        <a:t> 해제불가 </a:t>
                      </a:r>
                      <a:r>
                        <a:rPr lang="en-US" altLang="ko-KR" sz="800" b="1" dirty="0">
                          <a:latin typeface="-apple-system"/>
                        </a:rPr>
                        <a:t>(</a:t>
                      </a:r>
                      <a:r>
                        <a:rPr lang="ko-KR" altLang="en-US" sz="800" b="1" dirty="0">
                          <a:latin typeface="-apple-system"/>
                        </a:rPr>
                        <a:t>주문서에서도 </a:t>
                      </a:r>
                      <a:r>
                        <a:rPr lang="ko-KR" altLang="en-US" sz="800" b="1" dirty="0" err="1">
                          <a:latin typeface="-apple-system"/>
                        </a:rPr>
                        <a:t>그룹핑</a:t>
                      </a:r>
                      <a:r>
                        <a:rPr lang="ko-KR" altLang="en-US" sz="800" b="1" dirty="0">
                          <a:latin typeface="-apple-system"/>
                        </a:rPr>
                        <a:t> 유지</a:t>
                      </a:r>
                      <a:r>
                        <a:rPr lang="en-US" altLang="ko-KR" sz="800" b="1" dirty="0">
                          <a:latin typeface="-apple-system"/>
                        </a:rPr>
                        <a:t>)</a:t>
                      </a:r>
                    </a:p>
                    <a:p>
                      <a:r>
                        <a:rPr lang="en-US" altLang="ko-KR" sz="800" dirty="0">
                          <a:latin typeface="-apple-system"/>
                        </a:rPr>
                        <a:t>: N+N / N+%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 /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추가구성품할인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은 할인 되는 조건의 제품끼리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그룹핑되어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노출</a:t>
                      </a:r>
                      <a:endParaRPr lang="en-US" altLang="ko-KR" sz="800" baseline="0" dirty="0">
                        <a:latin typeface="-apple-system"/>
                      </a:endParaRPr>
                    </a:p>
                    <a:p>
                      <a:r>
                        <a:rPr lang="en-US" altLang="ko-KR" sz="800" baseline="0" dirty="0">
                          <a:latin typeface="-apple-system"/>
                        </a:rPr>
                        <a:t>-&gt; 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장바구니에서 조건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미충족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후 주문서로 이동시 해당 프로모션할인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미적용되며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, 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후순위 할인이 주문서에서 적용됨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(ex. 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동시구매할인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35%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조건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미충족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-&gt; 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주문서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-&gt; 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매가변경적용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30%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할인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)</a:t>
                      </a:r>
                    </a:p>
                    <a:p>
                      <a:r>
                        <a:rPr lang="en-US" altLang="ko-KR" sz="800" baseline="0" dirty="0">
                          <a:latin typeface="-apple-system"/>
                        </a:rPr>
                        <a:t>-&gt;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그룹핑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제품에는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일반쿠폰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적용불가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/ 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추가쿠폰은 추가구성품까지 적용 가능</a:t>
                      </a:r>
                      <a:endParaRPr lang="en-US" altLang="ko-KR" sz="800" baseline="0" dirty="0">
                        <a:latin typeface="-apple-system"/>
                      </a:endParaRPr>
                    </a:p>
                    <a:p>
                      <a:endParaRPr lang="en-US" altLang="ko-KR" sz="800" baseline="0" dirty="0">
                        <a:latin typeface="-apple-system"/>
                      </a:endParaRPr>
                    </a:p>
                    <a:p>
                      <a:r>
                        <a:rPr lang="en-US" altLang="ko-KR" sz="800" b="1" baseline="0" dirty="0">
                          <a:latin typeface="-apple-system"/>
                        </a:rPr>
                        <a:t>2. N+N/N+%/</a:t>
                      </a:r>
                      <a:r>
                        <a:rPr lang="ko-KR" altLang="en-US" sz="800" b="1" baseline="0" dirty="0">
                          <a:latin typeface="-apple-system"/>
                        </a:rPr>
                        <a:t>추가구성품 할인 중 할인 미적용 되는 개수의 상품은 주문서 이동시 일반제품 영역으로 분리되어 노출</a:t>
                      </a:r>
                      <a:endParaRPr lang="en-US" altLang="ko-KR" sz="800" b="1" baseline="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21439"/>
                  </a:ext>
                </a:extLst>
              </a:tr>
              <a:tr h="38586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-apple-system"/>
                        </a:rPr>
                        <a:t>결제조건이</a:t>
                      </a:r>
                      <a:r>
                        <a:rPr lang="ko-KR" altLang="en-US" sz="800" dirty="0">
                          <a:latin typeface="-apple-system"/>
                        </a:rPr>
                        <a:t> 있는 프로모션 제품은 주문서에서 판단</a:t>
                      </a:r>
                      <a:endParaRPr lang="en-US" altLang="ko-KR" sz="80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dirty="0">
                          <a:latin typeface="-apple-system"/>
                        </a:rPr>
                        <a:t>결제금액 조건 프로모션 캠페인은 주문서에서 </a:t>
                      </a:r>
                      <a:r>
                        <a:rPr lang="ko-KR" altLang="en-US" sz="800" baseline="0" dirty="0" err="1">
                          <a:latin typeface="-apple-system"/>
                        </a:rPr>
                        <a:t>쿠폰적용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 완료 후 실결제금액으로 계산되어 할인 적용 됨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(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예시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. 3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만원 이상 구매 시 특정제품 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3</a:t>
                      </a:r>
                      <a:r>
                        <a:rPr lang="ko-KR" altLang="en-US" sz="800" baseline="0" dirty="0">
                          <a:latin typeface="-apple-system"/>
                        </a:rPr>
                        <a:t>천원 할인</a:t>
                      </a:r>
                      <a:r>
                        <a:rPr lang="en-US" altLang="ko-KR" sz="800" baseline="0" dirty="0">
                          <a:latin typeface="-apple-system"/>
                        </a:rPr>
                        <a:t> 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25957"/>
                  </a:ext>
                </a:extLst>
              </a:tr>
              <a:tr h="38586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쿠폰적용</a:t>
                      </a:r>
                      <a:endParaRPr lang="ko-KR" altLang="en-US" sz="8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i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장바구니에서는 쿠폰 </a:t>
                      </a:r>
                      <a:r>
                        <a:rPr lang="ko-KR" altLang="en-US" sz="800" b="1" i="0" dirty="0" err="1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미적용</a:t>
                      </a:r>
                      <a:r>
                        <a:rPr lang="ko-KR" altLang="en-US" sz="800" b="1" i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 가격을 노출함 </a:t>
                      </a:r>
                      <a:r>
                        <a:rPr lang="en-US" altLang="ko-KR" sz="800" b="1" i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ko-KR" altLang="en-US" sz="800" b="1" i="0" dirty="0" err="1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그룹핑</a:t>
                      </a:r>
                      <a:r>
                        <a:rPr lang="ko-KR" altLang="en-US" sz="800" b="1" i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 할인과 </a:t>
                      </a:r>
                      <a:r>
                        <a:rPr lang="ko-KR" altLang="en-US" sz="800" b="1" i="0" dirty="0" err="1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매가변경만</a:t>
                      </a:r>
                      <a:r>
                        <a:rPr lang="ko-KR" altLang="en-US" sz="800" b="1" i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 적용되어 </a:t>
                      </a:r>
                      <a:r>
                        <a:rPr lang="ko-KR" altLang="en-US" sz="800" b="1" i="0" dirty="0" err="1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가격노출</a:t>
                      </a:r>
                      <a:r>
                        <a:rPr lang="en-US" altLang="ko-KR" sz="800" b="1" i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-apple-system"/>
                        </a:rPr>
                        <a:t>쿠폰은 주문서 이동 시 최대 할인 쿠폰이 자동 적용 되며</a:t>
                      </a:r>
                      <a:r>
                        <a:rPr lang="en-US" altLang="ko-KR" sz="800" dirty="0">
                          <a:latin typeface="-apple-system"/>
                        </a:rPr>
                        <a:t>, </a:t>
                      </a:r>
                      <a:r>
                        <a:rPr lang="ko-KR" altLang="en-US" sz="800" dirty="0">
                          <a:latin typeface="-apple-system"/>
                        </a:rPr>
                        <a:t>주문서에서 </a:t>
                      </a:r>
                      <a:r>
                        <a:rPr lang="ko-KR" altLang="en-US" sz="800" dirty="0" err="1">
                          <a:latin typeface="-apple-system"/>
                        </a:rPr>
                        <a:t>선택변경</a:t>
                      </a:r>
                      <a:r>
                        <a:rPr lang="ko-KR" altLang="en-US" sz="800" dirty="0">
                          <a:latin typeface="-apple-system"/>
                        </a:rPr>
                        <a:t>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03541"/>
                  </a:ext>
                </a:extLst>
              </a:tr>
              <a:tr h="38586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주문서에서 </a:t>
                      </a:r>
                      <a:r>
                        <a:rPr lang="ko-KR" altLang="en-US" sz="800" dirty="0" err="1"/>
                        <a:t>쿠폰변경</a:t>
                      </a:r>
                      <a:r>
                        <a:rPr lang="ko-KR" altLang="en-US" sz="800" dirty="0"/>
                        <a:t> 시 </a:t>
                      </a:r>
                      <a:r>
                        <a:rPr lang="ko-KR" altLang="en-US" sz="800" dirty="0" err="1"/>
                        <a:t>그룹핑</a:t>
                      </a:r>
                      <a:r>
                        <a:rPr lang="ko-KR" altLang="en-US" sz="800" dirty="0"/>
                        <a:t> 된 제품에는 적용 되지 않는다는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 err="1"/>
                        <a:t>쿠폰명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쿠폰 사용 시 </a:t>
                      </a:r>
                      <a:r>
                        <a:rPr lang="en-US" altLang="ko-KR" sz="800" dirty="0"/>
                        <a:t>G(</a:t>
                      </a:r>
                      <a:r>
                        <a:rPr lang="ko-KR" altLang="en-US" sz="800" dirty="0" err="1"/>
                        <a:t>그룹핑된</a:t>
                      </a:r>
                      <a:r>
                        <a:rPr lang="ko-KR" altLang="en-US" sz="800" dirty="0"/>
                        <a:t> 프로모션 제품명 또는 </a:t>
                      </a:r>
                      <a:r>
                        <a:rPr lang="ko-KR" altLang="en-US" sz="800" dirty="0" err="1"/>
                        <a:t>그룹명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은 쿠폰할인에서 제외됩니다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65052"/>
                  </a:ext>
                </a:extLst>
              </a:tr>
              <a:tr h="4315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/>
                        <a:t>매가변경된</a:t>
                      </a:r>
                      <a:r>
                        <a:rPr lang="ko-KR" altLang="en-US" sz="800" dirty="0"/>
                        <a:t> 제품은 추가쿠폰만 적용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최대쿠폰할인</a:t>
                      </a:r>
                      <a:r>
                        <a:rPr lang="ko-KR" altLang="en-US" sz="800" dirty="0"/>
                        <a:t> 해제 후 제품일반쿠폰 적용 시 매가변경 미적용 후 정가에서 일반쿠폰 할인 적용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캠페인 세팅 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추가쿠폰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적용제외 기능 체크 시 해당 캠페인은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추가쿠폰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적용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06981"/>
                  </a:ext>
                </a:extLst>
              </a:tr>
              <a:tr h="54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장바구니수량조절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장바구니에서 </a:t>
                      </a:r>
                      <a:r>
                        <a:rPr lang="ko-KR" altLang="en-US" sz="800" dirty="0" err="1"/>
                        <a:t>수량수정</a:t>
                      </a:r>
                      <a:r>
                        <a:rPr lang="ko-KR" altLang="en-US" sz="800" dirty="0"/>
                        <a:t> 및 삭제 시 </a:t>
                      </a:r>
                      <a:r>
                        <a:rPr lang="ko-KR" altLang="en-US" sz="800" dirty="0" err="1"/>
                        <a:t>즉시반영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장바구니에 담긴 제품의 수량 수정 시 즉시 제품별 가격과 장바구니 전체 합계금액 즉시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장바구니 제품 삭제 시 화면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-apple-system"/>
                        </a:rPr>
                        <a:t>새로고침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 되고 장바구니 전체 합계금액 즉시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장바구니 수량 수정은 입력으로도 가능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-apple-system"/>
                        </a:rPr>
                        <a:t>숫자만입력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 가능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45427"/>
                  </a:ext>
                </a:extLst>
              </a:tr>
              <a:tr h="54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 최대 수량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개까지 담을 수 있음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동일제품 수량은 </a:t>
                      </a:r>
                      <a:r>
                        <a:rPr lang="ko-KR" altLang="en-US" sz="800" dirty="0" err="1"/>
                        <a:t>카운팅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smtClean="0"/>
                        <a:t>미포함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-apple-system"/>
                        </a:rPr>
                        <a:t>비로그인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 상태에서 장바구니에 제품을 담은 상태에서 로그인 시 기존 제품과 장바구니 통합 되면서 제품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개가 넘어갈 시 우선 순위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-&gt;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최신 담긴 제품기준으로 기존 제품 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98523"/>
                  </a:ext>
                </a:extLst>
              </a:tr>
              <a:tr h="54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 제품 자동삭제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판매중지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 err="1"/>
                        <a:t>일시품절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정상제품</a:t>
                      </a:r>
                      <a:endParaRPr lang="en-US" altLang="ko-KR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-apple-system"/>
                        </a:rPr>
                        <a:t>상태값이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 변경 된 날로부터 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  <a:latin typeface="-apple-system"/>
                        </a:rPr>
                        <a:t>30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  <a:latin typeface="-apple-system"/>
                        </a:rPr>
                        <a:t>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-apple-system"/>
                        </a:rPr>
                        <a:t>까지 보관 후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09072"/>
                  </a:ext>
                </a:extLst>
              </a:tr>
              <a:tr h="54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ko-KR" altLang="en-US" sz="800" b="1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1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로그인후</a:t>
                      </a:r>
                      <a:endParaRPr lang="ko-KR" altLang="en-US" sz="8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로그인 전 장바구니에 제품을 담은 상태에서 로그인 했을 시 기존</a:t>
                      </a:r>
                      <a:r>
                        <a:rPr lang="ko-KR" altLang="en-US" sz="800" baseline="0" dirty="0" smtClean="0"/>
                        <a:t> 장바구니에 제품이 있는 경우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캠페인 등 조건이 달라지거나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기간내 구매 </a:t>
                      </a:r>
                      <a:r>
                        <a:rPr lang="ko-KR" altLang="en-US" sz="800" baseline="0" dirty="0" err="1" smtClean="0"/>
                        <a:t>가능수량이</a:t>
                      </a:r>
                      <a:r>
                        <a:rPr lang="ko-KR" altLang="en-US" sz="800" baseline="0" dirty="0" smtClean="0"/>
                        <a:t> 넘어갈 시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장바구니 변경 데이터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-apple-system"/>
                        </a:rPr>
                        <a:t>알럿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우측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)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캠페인 변경 조건에 따라 최신 캠페인 기준으로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-apple-system"/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-apple-system"/>
                        </a:rPr>
                        <a:t>구매수량은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 최대 가능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-apple-system"/>
                        </a:rPr>
                        <a:t>구매수량만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-apple-system"/>
                        </a:rPr>
                        <a:t> 합산 되고 나머지는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6609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4D6B6FE-215C-428F-8DFA-95211D8F9D72}"/>
              </a:ext>
            </a:extLst>
          </p:cNvPr>
          <p:cNvSpPr/>
          <p:nvPr/>
        </p:nvSpPr>
        <p:spPr>
          <a:xfrm>
            <a:off x="10920536" y="-4178"/>
            <a:ext cx="1271464" cy="9128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1. </a:t>
            </a:r>
            <a:r>
              <a:rPr lang="ko-KR" altLang="en-US" sz="800" b="1" dirty="0" err="1">
                <a:solidFill>
                  <a:schemeClr val="tx1"/>
                </a:solidFill>
              </a:rPr>
              <a:t>그룹핑</a:t>
            </a:r>
            <a:r>
              <a:rPr lang="ko-KR" altLang="en-US" sz="800" b="1" dirty="0">
                <a:solidFill>
                  <a:schemeClr val="tx1"/>
                </a:solidFill>
              </a:rPr>
              <a:t> 제품 주문서 이동 시 할인 안되는 개수는 일반제품으로 분리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919826" y="166599"/>
            <a:ext cx="1272173" cy="7421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사업부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bg1"/>
                </a:solidFill>
              </a:rPr>
              <a:t>장바구니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로그인전</a:t>
            </a:r>
            <a:r>
              <a:rPr lang="en-US" altLang="ko-KR" sz="8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로그인 후 정책 정의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00456" y="5160248"/>
            <a:ext cx="1800200" cy="135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07897" y="615576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2942" y="5464289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장바구니에 가격 및 혜택이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변동 된 제품이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기준의 가격으로 적용됩니다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2942" y="52493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알림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63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 </a:t>
            </a:r>
            <a:r>
              <a:rPr lang="ko-KR" altLang="en-US" dirty="0"/>
              <a:t>장바구니 </a:t>
            </a:r>
            <a:r>
              <a:rPr lang="en-US" altLang="ko-KR" dirty="0"/>
              <a:t>-&gt; </a:t>
            </a:r>
            <a:r>
              <a:rPr lang="ko-KR" altLang="en-US" dirty="0"/>
              <a:t>주문서 </a:t>
            </a:r>
            <a:r>
              <a:rPr lang="ko-KR" altLang="en-US" dirty="0" err="1"/>
              <a:t>할인적용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33" y="6100386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b="1" dirty="0"/>
              <a:t>결제조건할인은 우선순위할인적용 후 실결제금액에 반영</a:t>
            </a:r>
            <a:endParaRPr lang="en-US" altLang="ko-KR" sz="800" b="1" dirty="0"/>
          </a:p>
          <a:p>
            <a:pPr marL="342900" indent="-342900">
              <a:buAutoNum type="arabicPeriod"/>
            </a:pPr>
            <a:r>
              <a:rPr lang="ko-KR" altLang="en-US" sz="800" dirty="0"/>
              <a:t>제품구매 </a:t>
            </a:r>
            <a:r>
              <a:rPr lang="en-US" altLang="ko-KR" sz="800" dirty="0"/>
              <a:t>+ </a:t>
            </a:r>
            <a:r>
              <a:rPr lang="ko-KR" altLang="en-US" sz="800" dirty="0"/>
              <a:t>결제금액</a:t>
            </a:r>
            <a:endParaRPr lang="en-US" altLang="ko-KR" sz="800" dirty="0"/>
          </a:p>
          <a:p>
            <a:endParaRPr lang="en-US" altLang="ko-KR" sz="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05939"/>
              </p:ext>
            </p:extLst>
          </p:nvPr>
        </p:nvGraphicFramePr>
        <p:xfrm>
          <a:off x="119333" y="404664"/>
          <a:ext cx="12025648" cy="5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3">
                  <a:extLst>
                    <a:ext uri="{9D8B030D-6E8A-4147-A177-3AD203B41FA5}">
                      <a16:colId xmlns:a16="http://schemas.microsoft.com/office/drawing/2014/main" val="1169930711"/>
                    </a:ext>
                  </a:extLst>
                </a:gridCol>
                <a:gridCol w="648424">
                  <a:extLst>
                    <a:ext uri="{9D8B030D-6E8A-4147-A177-3AD203B41FA5}">
                      <a16:colId xmlns:a16="http://schemas.microsoft.com/office/drawing/2014/main" val="3755021389"/>
                    </a:ext>
                  </a:extLst>
                </a:gridCol>
                <a:gridCol w="823300">
                  <a:extLst>
                    <a:ext uri="{9D8B030D-6E8A-4147-A177-3AD203B41FA5}">
                      <a16:colId xmlns:a16="http://schemas.microsoft.com/office/drawing/2014/main" val="2718263215"/>
                    </a:ext>
                  </a:extLst>
                </a:gridCol>
                <a:gridCol w="709114">
                  <a:extLst>
                    <a:ext uri="{9D8B030D-6E8A-4147-A177-3AD203B41FA5}">
                      <a16:colId xmlns:a16="http://schemas.microsoft.com/office/drawing/2014/main" val="417329020"/>
                    </a:ext>
                  </a:extLst>
                </a:gridCol>
                <a:gridCol w="771490">
                  <a:extLst>
                    <a:ext uri="{9D8B030D-6E8A-4147-A177-3AD203B41FA5}">
                      <a16:colId xmlns:a16="http://schemas.microsoft.com/office/drawing/2014/main" val="101031389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72403387"/>
                    </a:ext>
                  </a:extLst>
                </a:gridCol>
                <a:gridCol w="643316">
                  <a:extLst>
                    <a:ext uri="{9D8B030D-6E8A-4147-A177-3AD203B41FA5}">
                      <a16:colId xmlns:a16="http://schemas.microsoft.com/office/drawing/2014/main" val="3168968717"/>
                    </a:ext>
                  </a:extLst>
                </a:gridCol>
                <a:gridCol w="838045">
                  <a:extLst>
                    <a:ext uri="{9D8B030D-6E8A-4147-A177-3AD203B41FA5}">
                      <a16:colId xmlns:a16="http://schemas.microsoft.com/office/drawing/2014/main" val="2522139910"/>
                    </a:ext>
                  </a:extLst>
                </a:gridCol>
                <a:gridCol w="773578">
                  <a:extLst>
                    <a:ext uri="{9D8B030D-6E8A-4147-A177-3AD203B41FA5}">
                      <a16:colId xmlns:a16="http://schemas.microsoft.com/office/drawing/2014/main" val="2202722158"/>
                    </a:ext>
                  </a:extLst>
                </a:gridCol>
                <a:gridCol w="709114">
                  <a:extLst>
                    <a:ext uri="{9D8B030D-6E8A-4147-A177-3AD203B41FA5}">
                      <a16:colId xmlns:a16="http://schemas.microsoft.com/office/drawing/2014/main" val="410268172"/>
                    </a:ext>
                  </a:extLst>
                </a:gridCol>
                <a:gridCol w="709114">
                  <a:extLst>
                    <a:ext uri="{9D8B030D-6E8A-4147-A177-3AD203B41FA5}">
                      <a16:colId xmlns:a16="http://schemas.microsoft.com/office/drawing/2014/main" val="3955384710"/>
                    </a:ext>
                  </a:extLst>
                </a:gridCol>
                <a:gridCol w="644650">
                  <a:extLst>
                    <a:ext uri="{9D8B030D-6E8A-4147-A177-3AD203B41FA5}">
                      <a16:colId xmlns:a16="http://schemas.microsoft.com/office/drawing/2014/main" val="3838102749"/>
                    </a:ext>
                  </a:extLst>
                </a:gridCol>
                <a:gridCol w="744282">
                  <a:extLst>
                    <a:ext uri="{9D8B030D-6E8A-4147-A177-3AD203B41FA5}">
                      <a16:colId xmlns:a16="http://schemas.microsoft.com/office/drawing/2014/main" val="2929134681"/>
                    </a:ext>
                  </a:extLst>
                </a:gridCol>
                <a:gridCol w="744282">
                  <a:extLst>
                    <a:ext uri="{9D8B030D-6E8A-4147-A177-3AD203B41FA5}">
                      <a16:colId xmlns:a16="http://schemas.microsoft.com/office/drawing/2014/main" val="1611825878"/>
                    </a:ext>
                  </a:extLst>
                </a:gridCol>
                <a:gridCol w="1898784">
                  <a:extLst>
                    <a:ext uri="{9D8B030D-6E8A-4147-A177-3AD203B41FA5}">
                      <a16:colId xmlns:a16="http://schemas.microsoft.com/office/drawing/2014/main" val="3609870263"/>
                    </a:ext>
                  </a:extLst>
                </a:gridCol>
              </a:tblGrid>
              <a:tr h="288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관련정책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6623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조건충족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조건미충족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235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그룹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매가변경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일반쿠폰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추가쿠폰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결제조건할인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배송비쿠폰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그룹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매가변경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일반쿠폰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추가쿠폰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결제조건할인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배송비쿠폰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094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N+%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그룹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일반제품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04075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N+N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그룹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일반제품</a:t>
                      </a:r>
                      <a:endParaRPr lang="ko-KR" altLang="en-US" sz="700" b="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73220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추가구성품할인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-apple-system"/>
                        </a:rPr>
                        <a:t>그룹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일반제품</a:t>
                      </a:r>
                      <a:endParaRPr lang="ko-KR" altLang="en-US" sz="700" b="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1.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추가구성품은 제품상세에서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본품과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함께 담아야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그룹핑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</a:t>
                      </a:r>
                      <a:endParaRPr lang="en-US" altLang="ko-KR" sz="700" b="1" dirty="0">
                        <a:solidFill>
                          <a:srgbClr val="FF0000"/>
                        </a:solidFill>
                        <a:latin typeface="-apple-system"/>
                      </a:endParaRPr>
                    </a:p>
                    <a:p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2.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추가쿠폰은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추가구성품까지 적용</a:t>
                      </a:r>
                      <a:endParaRPr lang="en-US" altLang="ko-KR" sz="700" b="1" dirty="0">
                        <a:solidFill>
                          <a:srgbClr val="FF0000"/>
                        </a:solidFill>
                        <a:latin typeface="-apple-system"/>
                      </a:endParaRPr>
                    </a:p>
                    <a:p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3.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추가구성품은 단독구매 가능한 제품만 조건없이 구매 가능</a:t>
                      </a:r>
                      <a:endParaRPr lang="en-US" altLang="ko-KR" sz="700" b="1" dirty="0">
                        <a:solidFill>
                          <a:srgbClr val="FF0000"/>
                        </a:solidFill>
                        <a:latin typeface="-apple-system"/>
                      </a:endParaRPr>
                    </a:p>
                    <a:p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4.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본품과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추가구성품을 각각 장바구니에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담았을경우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그룹할인이 되면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자동매칭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할인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21439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일반증정제품</a:t>
                      </a:r>
                      <a:endParaRPr lang="en-US" altLang="ko-KR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선택증정포함</a:t>
                      </a:r>
                      <a:r>
                        <a:rPr lang="en-US" altLang="ko-KR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증정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증정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증정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atin typeface="-apple-system"/>
                        </a:rPr>
                        <a:t>1. </a:t>
                      </a:r>
                      <a:r>
                        <a:rPr lang="ko-KR" altLang="en-US" sz="700" dirty="0" err="1">
                          <a:latin typeface="-apple-system"/>
                        </a:rPr>
                        <a:t>증정제품은</a:t>
                      </a:r>
                      <a:r>
                        <a:rPr lang="ko-KR" altLang="en-US" sz="700" dirty="0">
                          <a:latin typeface="-apple-system"/>
                        </a:rPr>
                        <a:t> 장바구니에서 받을 수 있는 </a:t>
                      </a:r>
                      <a:r>
                        <a:rPr lang="ko-KR" altLang="en-US" sz="700" dirty="0" err="1">
                          <a:latin typeface="-apple-system"/>
                        </a:rPr>
                        <a:t>증정품을</a:t>
                      </a:r>
                      <a:r>
                        <a:rPr lang="ko-KR" altLang="en-US" sz="700" dirty="0">
                          <a:latin typeface="-apple-system"/>
                        </a:rPr>
                        <a:t> 모두 안내 </a:t>
                      </a:r>
                      <a:r>
                        <a:rPr lang="en-US" altLang="ko-KR" sz="700" dirty="0">
                          <a:latin typeface="-apple-system"/>
                        </a:rPr>
                        <a:t>-&gt; </a:t>
                      </a:r>
                      <a:r>
                        <a:rPr lang="ko-KR" altLang="en-US" sz="700" dirty="0">
                          <a:latin typeface="-apple-system"/>
                        </a:rPr>
                        <a:t>주문서에서 </a:t>
                      </a:r>
                      <a:r>
                        <a:rPr lang="ko-KR" altLang="en-US" sz="700" dirty="0" err="1">
                          <a:latin typeface="-apple-system"/>
                        </a:rPr>
                        <a:t>쿠폰적용</a:t>
                      </a:r>
                      <a:r>
                        <a:rPr lang="ko-KR" altLang="en-US" sz="700" dirty="0">
                          <a:latin typeface="-apple-system"/>
                        </a:rPr>
                        <a:t> 후 캠페인 충족 되는 조건에 따라 최종 </a:t>
                      </a:r>
                      <a:r>
                        <a:rPr lang="ko-KR" altLang="en-US" sz="700" dirty="0" err="1">
                          <a:latin typeface="-apple-system"/>
                        </a:rPr>
                        <a:t>증정품</a:t>
                      </a:r>
                      <a:r>
                        <a:rPr lang="ko-KR" altLang="en-US" sz="700" dirty="0">
                          <a:latin typeface="-apple-system"/>
                        </a:rPr>
                        <a:t> 증정 및 선택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44294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일반옵션제품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9545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일반제품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/>
                        <a:t>일반제품</a:t>
                      </a:r>
                      <a:endParaRPr lang="ko-KR" altLang="en-US" sz="700" b="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1942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임직원전용</a:t>
                      </a:r>
                      <a:endParaRPr lang="en-US" altLang="ko-KR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뷰티포인트전용</a:t>
                      </a:r>
                      <a:endParaRPr lang="ko-KR" altLang="en-US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할인제외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할인제외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할인제외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>
                          <a:latin typeface="-apple-system"/>
                        </a:rPr>
                        <a:t>임직원전용</a:t>
                      </a:r>
                      <a:r>
                        <a:rPr lang="en-US" altLang="ko-KR" sz="700" dirty="0" smtClean="0">
                          <a:latin typeface="-apple-system"/>
                        </a:rPr>
                        <a:t>(</a:t>
                      </a:r>
                      <a:r>
                        <a:rPr lang="ko-KR" altLang="en-US" sz="700" dirty="0" err="1" smtClean="0">
                          <a:latin typeface="-apple-system"/>
                        </a:rPr>
                        <a:t>임직원샵</a:t>
                      </a:r>
                      <a:r>
                        <a:rPr lang="en-US" altLang="ko-KR" sz="700" dirty="0" smtClean="0">
                          <a:latin typeface="-apple-system"/>
                        </a:rPr>
                        <a:t>) </a:t>
                      </a:r>
                      <a:r>
                        <a:rPr lang="ko-KR" altLang="en-US" sz="700" dirty="0" smtClean="0">
                          <a:latin typeface="-apple-system"/>
                        </a:rPr>
                        <a:t>제품은 임직원 쿠폰 한도에서 차감 되지 않음</a:t>
                      </a:r>
                      <a:endParaRPr lang="ko-KR" altLang="en-US" sz="70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943389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첫구매제품</a:t>
                      </a:r>
                      <a:endParaRPr lang="ko-KR" altLang="en-US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일반제품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/>
                        <a:t>일반제품</a:t>
                      </a:r>
                      <a:endParaRPr lang="ko-KR" altLang="en-US" sz="700" b="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22701"/>
                  </a:ext>
                </a:extLst>
              </a:tr>
              <a:tr h="385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endParaRPr lang="ko-KR" altLang="en-US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그룹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샘플제품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700" dirty="0" err="1">
                          <a:latin typeface="-apple-system"/>
                        </a:rPr>
                        <a:t>샘플마켓</a:t>
                      </a:r>
                      <a:r>
                        <a:rPr lang="ko-KR" altLang="en-US" sz="700" dirty="0">
                          <a:latin typeface="-apple-system"/>
                        </a:rPr>
                        <a:t> 제품만 </a:t>
                      </a:r>
                      <a:r>
                        <a:rPr lang="ko-KR" altLang="en-US" sz="700" dirty="0" err="1">
                          <a:latin typeface="-apple-system"/>
                        </a:rPr>
                        <a:t>단독구매</a:t>
                      </a:r>
                      <a:r>
                        <a:rPr lang="ko-KR" altLang="en-US" sz="700" dirty="0">
                          <a:latin typeface="-apple-system"/>
                        </a:rPr>
                        <a:t> 가능 </a:t>
                      </a:r>
                      <a:r>
                        <a:rPr lang="en-US" altLang="ko-KR" sz="700" dirty="0">
                          <a:latin typeface="-apple-system"/>
                        </a:rPr>
                        <a:t>+ </a:t>
                      </a:r>
                      <a:r>
                        <a:rPr lang="ko-KR" altLang="en-US" sz="700" dirty="0" err="1">
                          <a:latin typeface="-apple-system"/>
                        </a:rPr>
                        <a:t>배송비</a:t>
                      </a:r>
                      <a:endParaRPr lang="en-US" altLang="ko-KR" sz="700" dirty="0">
                        <a:latin typeface="-apple-system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700" dirty="0" err="1">
                          <a:latin typeface="-apple-system"/>
                        </a:rPr>
                        <a:t>샘플마켓</a:t>
                      </a:r>
                      <a:r>
                        <a:rPr lang="ko-KR" altLang="en-US" sz="700" dirty="0">
                          <a:latin typeface="-apple-system"/>
                        </a:rPr>
                        <a:t> 제품은 </a:t>
                      </a:r>
                      <a:r>
                        <a:rPr lang="en-US" altLang="ko-KR" sz="700" dirty="0">
                          <a:latin typeface="-apple-system"/>
                        </a:rPr>
                        <a:t>APP</a:t>
                      </a:r>
                      <a:r>
                        <a:rPr lang="ko-KR" altLang="en-US" sz="700" dirty="0">
                          <a:latin typeface="-apple-system"/>
                        </a:rPr>
                        <a:t>에서만 담기 가능하며</a:t>
                      </a:r>
                      <a:r>
                        <a:rPr lang="en-US" altLang="ko-KR" sz="700" dirty="0">
                          <a:latin typeface="-apple-system"/>
                        </a:rPr>
                        <a:t>, PC/</a:t>
                      </a:r>
                      <a:r>
                        <a:rPr lang="ko-KR" altLang="en-US" sz="700" dirty="0" err="1">
                          <a:latin typeface="-apple-system"/>
                        </a:rPr>
                        <a:t>모웹</a:t>
                      </a:r>
                      <a:r>
                        <a:rPr lang="en-US" altLang="ko-KR" sz="700" dirty="0">
                          <a:latin typeface="-apple-system"/>
                        </a:rPr>
                        <a:t>/APP </a:t>
                      </a:r>
                      <a:r>
                        <a:rPr lang="ko-KR" altLang="en-US" sz="700" dirty="0">
                          <a:latin typeface="-apple-system"/>
                        </a:rPr>
                        <a:t>장바구니에서 삭제 및 담은 샘플 수량 수정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8548"/>
                  </a:ext>
                </a:extLst>
              </a:tr>
              <a:tr h="54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일시품절</a:t>
                      </a:r>
                      <a:endParaRPr lang="en-US" altLang="ko-KR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판매중지</a:t>
                      </a:r>
                      <a:endParaRPr lang="en-US" altLang="ko-KR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구매불가</a:t>
                      </a:r>
                      <a:endParaRPr lang="ko-KR" altLang="en-US" sz="700" b="1" u="non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그룹제품은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해당 영역에서 표기</a:t>
                      </a:r>
                      <a:endParaRPr lang="en-US" altLang="ko-KR" sz="700" b="1" dirty="0">
                        <a:solidFill>
                          <a:srgbClr val="FF0000"/>
                        </a:solidFill>
                        <a:latin typeface="-apple-system"/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판매중지 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제품상태값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변경 시</a:t>
                      </a:r>
                      <a:endParaRPr lang="en-US" altLang="ko-KR" sz="700" b="1" dirty="0">
                        <a:solidFill>
                          <a:srgbClr val="FF0000"/>
                        </a:solidFill>
                        <a:latin typeface="-apple-system"/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구매불가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추가구성품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 조건 깨지고 단독구매불가 시 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-apple-system"/>
                        </a:rPr>
                        <a:t>/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-apple-system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-apple-system"/>
                        </a:rPr>
                        <a:t>뷰티포인트전용 제품 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-apple-system"/>
                        </a:rPr>
                        <a:t>–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보유포인트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-apple-system"/>
                        </a:rPr>
                        <a:t>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-apple-system"/>
                        </a:rPr>
                        <a:t>미충족시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-apple-system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0698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B89E4E3-B726-4EB4-8580-2FC5F5DF00DB}"/>
              </a:ext>
            </a:extLst>
          </p:cNvPr>
          <p:cNvSpPr/>
          <p:nvPr/>
        </p:nvSpPr>
        <p:spPr>
          <a:xfrm>
            <a:off x="10920536" y="-4178"/>
            <a:ext cx="1271464" cy="6248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1. </a:t>
            </a:r>
            <a:r>
              <a:rPr lang="ko-KR" altLang="en-US" sz="800" b="1" dirty="0">
                <a:solidFill>
                  <a:schemeClr val="tx1"/>
                </a:solidFill>
              </a:rPr>
              <a:t>동시구매할인 삭제</a:t>
            </a:r>
          </a:p>
        </p:txBody>
      </p:sp>
    </p:spTree>
    <p:extLst>
      <p:ext uri="{BB962C8B-B14F-4D97-AF65-F5344CB8AC3E}">
        <p14:creationId xmlns:p14="http://schemas.microsoft.com/office/powerpoint/2010/main" val="12481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 </a:t>
            </a:r>
            <a:r>
              <a:rPr lang="ko-KR" altLang="en-US" dirty="0"/>
              <a:t>장바구니 제품 리스트 노출 순서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83411"/>
              </p:ext>
            </p:extLst>
          </p:nvPr>
        </p:nvGraphicFramePr>
        <p:xfrm>
          <a:off x="263352" y="764704"/>
          <a:ext cx="8136904" cy="2831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3866">
                  <a:extLst>
                    <a:ext uri="{9D8B030D-6E8A-4147-A177-3AD203B41FA5}">
                      <a16:colId xmlns:a16="http://schemas.microsoft.com/office/drawing/2014/main" val="4148164872"/>
                    </a:ext>
                  </a:extLst>
                </a:gridCol>
                <a:gridCol w="1393767">
                  <a:extLst>
                    <a:ext uri="{9D8B030D-6E8A-4147-A177-3AD203B41FA5}">
                      <a16:colId xmlns:a16="http://schemas.microsoft.com/office/drawing/2014/main" val="2688617097"/>
                    </a:ext>
                  </a:extLst>
                </a:gridCol>
                <a:gridCol w="3056227">
                  <a:extLst>
                    <a:ext uri="{9D8B030D-6E8A-4147-A177-3AD203B41FA5}">
                      <a16:colId xmlns:a16="http://schemas.microsoft.com/office/drawing/2014/main" val="2163162868"/>
                    </a:ext>
                  </a:extLst>
                </a:gridCol>
                <a:gridCol w="2693044">
                  <a:extLst>
                    <a:ext uri="{9D8B030D-6E8A-4147-A177-3AD203B41FA5}">
                      <a16:colId xmlns:a16="http://schemas.microsoft.com/office/drawing/2014/main" val="1074930548"/>
                    </a:ext>
                  </a:extLst>
                </a:gridCol>
              </a:tblGrid>
              <a:tr h="1978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로그인유무</a:t>
                      </a:r>
                      <a:endParaRPr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제품유무</a:t>
                      </a:r>
                      <a:endParaRPr sz="8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제품구분</a:t>
                      </a:r>
                      <a:endParaRPr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노출정의</a:t>
                      </a:r>
                      <a:endParaRPr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658507"/>
                  </a:ext>
                </a:extLst>
              </a:tr>
              <a:tr h="19782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로그인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담긴 제품이 없는 경우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특가 혜택 제품 목록 노출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36221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담긴 제품이 있는 경우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 노출 기준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 dirty="0">
                          <a:effectLst/>
                        </a:rPr>
                        <a:t>N+% / N+N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u="none" strike="noStrike" dirty="0" err="1">
                          <a:effectLst/>
                        </a:rPr>
                        <a:t>최상단</a:t>
                      </a:r>
                      <a:r>
                        <a:rPr lang="ko-KR" altLang="en-US" sz="800" u="none" strike="noStrike" dirty="0">
                          <a:effectLst/>
                        </a:rPr>
                        <a:t> 노출 </a:t>
                      </a:r>
                      <a:r>
                        <a:rPr lang="en-US" altLang="ko-KR" sz="800" u="none" strike="noStrike" dirty="0">
                          <a:effectLst/>
                        </a:rPr>
                        <a:t>1 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그룹핑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25053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추가구성품할인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err="1">
                          <a:effectLst/>
                        </a:rPr>
                        <a:t>최상단</a:t>
                      </a:r>
                      <a:r>
                        <a:rPr lang="ko-KR" altLang="en-US" sz="800" u="none" strike="noStrike" dirty="0">
                          <a:effectLst/>
                        </a:rPr>
                        <a:t> 노출 </a:t>
                      </a:r>
                      <a:r>
                        <a:rPr lang="en-US" altLang="ko-KR" sz="800" u="none" strike="noStrike" dirty="0">
                          <a:effectLst/>
                        </a:rPr>
                        <a:t>2 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그룹핑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99519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일반제품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(+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증정품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+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선택증정품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15662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일반제품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옵션제품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09505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일반제품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임직원전용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뷰티포인트전용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37484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일반제품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한 제품에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그룹핑</a:t>
                      </a:r>
                      <a:r>
                        <a:rPr lang="ko-KR" altLang="en-US" sz="800" u="none" strike="noStrike" dirty="0">
                          <a:effectLst/>
                        </a:rPr>
                        <a:t> 되어 옵션만 리스트업되어 노출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89154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첫구매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체험단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70648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샘플마켓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61199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일시품절제품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그룹핑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제품은 해당 영역에서 일시품절표시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63514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판매중지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구매불가제품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그룹핑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제품은 해당 영역에서 판매중지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구매불가표시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20420"/>
                  </a:ext>
                </a:extLst>
              </a:tr>
              <a:tr h="19782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로그인전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담긴 제품이 없는 경우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특가 혜택 제품 목록 노출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95349"/>
                  </a:ext>
                </a:extLst>
              </a:tr>
              <a:tr h="19782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담긴 제품이 있는 경우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했을 시 로그인 장바구니와 취합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노출 정의는 로그인과 동일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62186"/>
                  </a:ext>
                </a:extLst>
              </a:tr>
            </a:tbl>
          </a:graphicData>
        </a:graphic>
      </p:graphicFrame>
      <p:sp>
        <p:nvSpPr>
          <p:cNvPr id="4" name="오른쪽 중괄호 3"/>
          <p:cNvSpPr/>
          <p:nvPr/>
        </p:nvSpPr>
        <p:spPr>
          <a:xfrm>
            <a:off x="8472264" y="1268760"/>
            <a:ext cx="360040" cy="187220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76320" y="2004809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각 영역에 해당 되는 제품이</a:t>
            </a:r>
            <a:endParaRPr lang="en-US" altLang="ko-KR" sz="1000" dirty="0"/>
          </a:p>
          <a:p>
            <a:r>
              <a:rPr lang="ko-KR" altLang="en-US" sz="1000" dirty="0"/>
              <a:t>있을 시 노출됨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83445C-955D-45D6-A658-F5B6F8EA0FD1}"/>
              </a:ext>
            </a:extLst>
          </p:cNvPr>
          <p:cNvSpPr/>
          <p:nvPr/>
        </p:nvSpPr>
        <p:spPr>
          <a:xfrm>
            <a:off x="10920536" y="-4178"/>
            <a:ext cx="1271464" cy="6248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1. </a:t>
            </a:r>
            <a:r>
              <a:rPr lang="ko-KR" altLang="en-US" sz="800" b="1" dirty="0">
                <a:solidFill>
                  <a:schemeClr val="tx1"/>
                </a:solidFill>
              </a:rPr>
              <a:t>동시구매할인 삭제</a:t>
            </a:r>
          </a:p>
        </p:txBody>
      </p:sp>
    </p:spTree>
    <p:extLst>
      <p:ext uri="{BB962C8B-B14F-4D97-AF65-F5344CB8AC3E}">
        <p14:creationId xmlns:p14="http://schemas.microsoft.com/office/powerpoint/2010/main" val="36871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장바구니 전체화면 </a:t>
            </a:r>
            <a:r>
              <a:rPr lang="en-US" altLang="ko-KR" dirty="0"/>
              <a:t>– </a:t>
            </a:r>
            <a:r>
              <a:rPr lang="ko-KR" altLang="en-US" dirty="0"/>
              <a:t>노출 순서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76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71570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3" name="표 32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4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TextBox 229"/>
          <p:cNvSpPr txBox="1"/>
          <p:nvPr/>
        </p:nvSpPr>
        <p:spPr>
          <a:xfrm>
            <a:off x="593582" y="7235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cs typeface="Pretendard Light" panose="02000403000000020004" pitchFamily="50" charset="-127"/>
              </a:rPr>
              <a:t>장바구니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" y="704023"/>
            <a:ext cx="216801" cy="245327"/>
          </a:xfrm>
          <a:prstGeom prst="rect">
            <a:avLst/>
          </a:prstGeom>
        </p:spPr>
      </p:pic>
      <p:cxnSp>
        <p:nvCxnSpPr>
          <p:cNvPr id="235" name="직선 연결선 234"/>
          <p:cNvCxnSpPr/>
          <p:nvPr/>
        </p:nvCxnSpPr>
        <p:spPr>
          <a:xfrm>
            <a:off x="320584" y="98347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884" y="105659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800" b="1" dirty="0" err="1"/>
              <a:t>전체선택</a:t>
            </a:r>
            <a:endParaRPr lang="ko-KR" altLang="en-US" sz="800" b="1" dirty="0"/>
          </a:p>
        </p:txBody>
      </p:sp>
      <p:sp>
        <p:nvSpPr>
          <p:cNvPr id="23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97976" y="1066384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320584" y="1412776"/>
            <a:ext cx="3014362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4360983" y="2186176"/>
            <a:ext cx="2899518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장바구니 배너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322009" y="2789783"/>
            <a:ext cx="19046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* </a:t>
            </a:r>
            <a:r>
              <a:rPr lang="ko-KR" altLang="en-US" sz="700" b="1" dirty="0"/>
              <a:t>최종 할인혜택은 주문서에서 적용됩니다</a:t>
            </a:r>
            <a:r>
              <a:rPr lang="en-US" altLang="ko-KR" sz="700" b="1" dirty="0"/>
              <a:t>.</a:t>
            </a:r>
            <a:endParaRPr lang="en-US" altLang="ko-KR" sz="700" dirty="0">
              <a:solidFill>
                <a:srgbClr val="C00000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360983" y="3001548"/>
            <a:ext cx="2899518" cy="931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4418392" y="3134800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542177" y="3134799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418392" y="3355546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542177" y="3355545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4418392" y="3614144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418392" y="3749633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544235" y="3749272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/>
              <a:t>231,000</a:t>
            </a:r>
            <a:r>
              <a:rPr lang="ko-KR" altLang="en-US" sz="900" b="1" dirty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142" y="1556792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프로모션 특가 </a:t>
            </a:r>
            <a:r>
              <a:rPr lang="en-US" altLang="ko-KR" sz="800" b="1" dirty="0">
                <a:solidFill>
                  <a:schemeClr val="tx1"/>
                </a:solidFill>
              </a:rPr>
              <a:t>: N+% / N+N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78142" y="2123937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추가구성품할인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377156" y="2692328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일반제품</a:t>
            </a:r>
            <a:r>
              <a:rPr lang="en-US" altLang="ko-KR" sz="800" b="1" dirty="0">
                <a:solidFill>
                  <a:schemeClr val="tx1"/>
                </a:solidFill>
              </a:rPr>
              <a:t>+</a:t>
            </a:r>
            <a:r>
              <a:rPr lang="ko-KR" altLang="en-US" sz="800" b="1" dirty="0" err="1">
                <a:solidFill>
                  <a:schemeClr val="tx1"/>
                </a:solidFill>
              </a:rPr>
              <a:t>증정품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7155" y="3235851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일반옵션제품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제품에 </a:t>
            </a:r>
            <a:r>
              <a:rPr lang="ko-KR" altLang="en-US" sz="800" b="1" dirty="0" err="1">
                <a:solidFill>
                  <a:schemeClr val="tx1"/>
                </a:solidFill>
              </a:rPr>
              <a:t>그룹핑</a:t>
            </a:r>
            <a:r>
              <a:rPr lang="ko-KR" altLang="en-US" sz="800" b="1" dirty="0">
                <a:solidFill>
                  <a:schemeClr val="tx1"/>
                </a:solidFill>
              </a:rPr>
              <a:t> 되어 추가 된 옵션만 노출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371232" y="797246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일시품절제품 </a:t>
            </a:r>
            <a:r>
              <a:rPr lang="en-US" altLang="ko-KR" sz="800" b="1" dirty="0">
                <a:solidFill>
                  <a:schemeClr val="tx1"/>
                </a:solidFill>
              </a:rPr>
              <a:t>- </a:t>
            </a:r>
            <a:r>
              <a:rPr lang="ko-KR" altLang="en-US" sz="800" b="1" dirty="0" err="1">
                <a:solidFill>
                  <a:schemeClr val="tx1"/>
                </a:solidFill>
              </a:rPr>
              <a:t>일반제품만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체크박스 </a:t>
            </a:r>
            <a:r>
              <a:rPr lang="ko-KR" altLang="en-US" sz="800" b="1" dirty="0" err="1">
                <a:solidFill>
                  <a:schemeClr val="tx1"/>
                </a:solidFill>
              </a:rPr>
              <a:t>선택불가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371232" y="1375832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판매중지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구매불가제품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체크박스 </a:t>
            </a:r>
            <a:r>
              <a:rPr lang="ko-KR" altLang="en-US" sz="800" b="1" dirty="0" err="1">
                <a:solidFill>
                  <a:schemeClr val="tx1"/>
                </a:solidFill>
              </a:rPr>
              <a:t>선택불가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77155" y="4919666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샘플마켓제품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377155" y="4351181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체험단제품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첫구매전용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 err="1">
                <a:solidFill>
                  <a:schemeClr val="tx1"/>
                </a:solidFill>
              </a:rPr>
              <a:t>체험단전용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12540" y="6100495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오른쪽 대괄호 211"/>
          <p:cNvSpPr/>
          <p:nvPr/>
        </p:nvSpPr>
        <p:spPr>
          <a:xfrm>
            <a:off x="3377156" y="1598731"/>
            <a:ext cx="126556" cy="1602345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3347431" y="1849507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주문서에서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그룹 유지</a:t>
            </a:r>
            <a:endParaRPr lang="en-US" altLang="ko-KR" sz="800" b="1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 err="1"/>
              <a:t>추가쿠폰만</a:t>
            </a:r>
            <a:endParaRPr lang="en-US" altLang="ko-KR" sz="800" dirty="0"/>
          </a:p>
          <a:p>
            <a:pPr algn="ctr"/>
            <a:r>
              <a:rPr lang="ko-KR" altLang="en-US" sz="800" dirty="0"/>
              <a:t>적용가능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/>
              <a:t>: </a:t>
            </a:r>
            <a:r>
              <a:rPr lang="ko-KR" altLang="en-US" sz="800" dirty="0" err="1"/>
              <a:t>품절이여도</a:t>
            </a:r>
            <a:endParaRPr lang="en-US" altLang="ko-KR" sz="800" dirty="0"/>
          </a:p>
          <a:p>
            <a:pPr algn="ctr"/>
            <a:r>
              <a:rPr lang="ko-KR" altLang="en-US" sz="800" dirty="0"/>
              <a:t>해당영역에서 표시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987817" y="3509304"/>
            <a:ext cx="58790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43786" y="3267378"/>
            <a:ext cx="1079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추가구성품할인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/</a:t>
            </a:r>
            <a:r>
              <a:rPr lang="ko-KR" altLang="en-US" sz="800" b="1" dirty="0"/>
              <a:t>동시구매할인</a:t>
            </a:r>
            <a:endParaRPr lang="en-US" altLang="ko-KR" sz="800" b="1" dirty="0"/>
          </a:p>
          <a:p>
            <a:pPr algn="ctr"/>
            <a:r>
              <a:rPr lang="en-US" altLang="ko-KR" sz="800" dirty="0"/>
              <a:t>: </a:t>
            </a:r>
            <a:r>
              <a:rPr lang="ko-KR" altLang="en-US" sz="800" dirty="0"/>
              <a:t>조건 </a:t>
            </a:r>
            <a:r>
              <a:rPr lang="ko-KR" altLang="en-US" sz="800" dirty="0" err="1"/>
              <a:t>미충족</a:t>
            </a:r>
            <a:r>
              <a:rPr lang="ko-KR" altLang="en-US" sz="800" dirty="0"/>
              <a:t> 시</a:t>
            </a:r>
            <a:endParaRPr lang="en-US" altLang="ko-KR" sz="800" dirty="0"/>
          </a:p>
          <a:p>
            <a:pPr algn="ctr"/>
            <a:r>
              <a:rPr lang="ko-KR" altLang="en-US" sz="800" dirty="0"/>
              <a:t>제품 영역으로 노출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7155" y="3784047"/>
            <a:ext cx="2899517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일반제품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임직원전용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 err="1">
                <a:solidFill>
                  <a:schemeClr val="tx1"/>
                </a:solidFill>
              </a:rPr>
              <a:t>뷰티포인트전용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4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장바구니 전체화면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40747"/>
              </p:ext>
            </p:extLst>
          </p:nvPr>
        </p:nvGraphicFramePr>
        <p:xfrm>
          <a:off x="43276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6235"/>
              </p:ext>
            </p:extLst>
          </p:nvPr>
        </p:nvGraphicFramePr>
        <p:xfrm>
          <a:off x="8271570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3" name="표 32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52791"/>
              </p:ext>
            </p:extLst>
          </p:nvPr>
        </p:nvGraphicFramePr>
        <p:xfrm>
          <a:off x="3274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TextBox 229"/>
          <p:cNvSpPr txBox="1"/>
          <p:nvPr/>
        </p:nvSpPr>
        <p:spPr>
          <a:xfrm>
            <a:off x="593582" y="7235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cs typeface="Pretendard Light" panose="02000403000000020004" pitchFamily="50" charset="-127"/>
              </a:rPr>
              <a:t>장바구니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" y="704023"/>
            <a:ext cx="216801" cy="245327"/>
          </a:xfrm>
          <a:prstGeom prst="rect">
            <a:avLst/>
          </a:prstGeom>
        </p:spPr>
      </p:pic>
      <p:cxnSp>
        <p:nvCxnSpPr>
          <p:cNvPr id="235" name="직선 연결선 234"/>
          <p:cNvCxnSpPr/>
          <p:nvPr/>
        </p:nvCxnSpPr>
        <p:spPr>
          <a:xfrm>
            <a:off x="320584" y="98347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884" y="105659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800" b="1" dirty="0" err="1"/>
              <a:t>전체선택</a:t>
            </a:r>
            <a:endParaRPr lang="ko-KR" altLang="en-US" sz="800" b="1" dirty="0"/>
          </a:p>
        </p:txBody>
      </p:sp>
      <p:sp>
        <p:nvSpPr>
          <p:cNvPr id="23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97976" y="1066384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320584" y="1412776"/>
            <a:ext cx="3014362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7737" y="147435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{</a:t>
            </a:r>
            <a:r>
              <a:rPr lang="ko-KR" altLang="en-US" sz="800" b="1" dirty="0" err="1"/>
              <a:t>캠페인명</a:t>
            </a:r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grpSp>
        <p:nvGrpSpPr>
          <p:cNvPr id="24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1384" y="1817619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1124272" y="181810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57386" y="221860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2818965" y="223882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7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14696" y="180328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676" y="173918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8141" y="1704164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" name="표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67575"/>
              </p:ext>
            </p:extLst>
          </p:nvPr>
        </p:nvGraphicFramePr>
        <p:xfrm>
          <a:off x="1118332" y="222945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277" name="직선 연결선 276"/>
          <p:cNvCxnSpPr/>
          <p:nvPr/>
        </p:nvCxnSpPr>
        <p:spPr>
          <a:xfrm>
            <a:off x="378141" y="2564904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1384" y="2718407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124272" y="275600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14696" y="270407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280676" y="263997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288" name="직선 연결선 287"/>
          <p:cNvCxnSpPr/>
          <p:nvPr/>
        </p:nvCxnSpPr>
        <p:spPr>
          <a:xfrm>
            <a:off x="320584" y="4149080"/>
            <a:ext cx="3014362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1384" y="459212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24272" y="462972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14696" y="457779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0676" y="451369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grpSp>
        <p:nvGrpSpPr>
          <p:cNvPr id="4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02963" y="5358654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47737" y="424443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추가구성품할인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78141" y="4474247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24272" y="536116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02963" y="6013143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124272" y="601565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320584" y="6518417"/>
            <a:ext cx="3014362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42992" y="793641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015880" y="83124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87885" y="180953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88229" y="183008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745077" y="148054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33398"/>
              </p:ext>
            </p:extLst>
          </p:nvPr>
        </p:nvGraphicFramePr>
        <p:xfrm>
          <a:off x="4442992" y="181761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003494" y="1149907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79" y="1189928"/>
            <a:ext cx="161925" cy="17145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495355" y="155291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01 </a:t>
            </a:r>
            <a:r>
              <a:rPr lang="ko-KR" altLang="en-US" sz="800" b="1" dirty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53921" y="310753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15500" y="312776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22072"/>
              </p:ext>
            </p:extLst>
          </p:nvPr>
        </p:nvGraphicFramePr>
        <p:xfrm>
          <a:off x="1114867" y="311838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353921" y="495419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15500" y="497441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87386"/>
              </p:ext>
            </p:extLst>
          </p:nvPr>
        </p:nvGraphicFramePr>
        <p:xfrm>
          <a:off x="1114867" y="496503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364405" y="562719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25984" y="564741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31228"/>
              </p:ext>
            </p:extLst>
          </p:nvPr>
        </p:nvGraphicFramePr>
        <p:xfrm>
          <a:off x="1125351" y="563803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364405" y="624170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25984" y="626192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8071"/>
              </p:ext>
            </p:extLst>
          </p:nvPr>
        </p:nvGraphicFramePr>
        <p:xfrm>
          <a:off x="1125351" y="625255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287885" y="244432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88229" y="246487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745077" y="211533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33398"/>
              </p:ext>
            </p:extLst>
          </p:nvPr>
        </p:nvGraphicFramePr>
        <p:xfrm>
          <a:off x="4442992" y="245240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495355" y="2187701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03 </a:t>
            </a:r>
            <a:r>
              <a:rPr lang="ko-KR" altLang="en-US" sz="800" b="1" dirty="0" err="1"/>
              <a:t>러브베이지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42992" y="282388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015880" y="298886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8994" y="322487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10573" y="324509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0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706304" y="280955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65122"/>
              </p:ext>
            </p:extLst>
          </p:nvPr>
        </p:nvGraphicFramePr>
        <p:xfrm>
          <a:off x="5009940" y="323571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5006475" y="2838514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grpSp>
        <p:nvGrpSpPr>
          <p:cNvPr id="1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42992" y="360194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015880" y="3766922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48994" y="400293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710573" y="402315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1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706304" y="358761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6827"/>
              </p:ext>
            </p:extLst>
          </p:nvPr>
        </p:nvGraphicFramePr>
        <p:xfrm>
          <a:off x="5009940" y="401377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pSp>
        <p:nvGrpSpPr>
          <p:cNvPr id="1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42992" y="5545093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015880" y="5710070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706304" y="553076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06475" y="5553770"/>
            <a:ext cx="541061" cy="167789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/>
              <a:t>할인제외</a:t>
            </a:r>
          </a:p>
        </p:txBody>
      </p:sp>
      <p:grpSp>
        <p:nvGrpSpPr>
          <p:cNvPr id="12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37650" y="77903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8910538" y="944012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600962" y="76470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143652" y="119720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605231" y="121259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35" name="직사각형 134"/>
          <p:cNvSpPr/>
          <p:nvPr/>
        </p:nvSpPr>
        <p:spPr>
          <a:xfrm>
            <a:off x="8901133" y="787712"/>
            <a:ext cx="541061" cy="151253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/>
              <a:t>할인제외</a:t>
            </a:r>
          </a:p>
        </p:txBody>
      </p:sp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37650" y="14808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8910538" y="16458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600962" y="14665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3652" y="189905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605231" y="191444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45" name="직사각형 144"/>
          <p:cNvSpPr/>
          <p:nvPr/>
        </p:nvSpPr>
        <p:spPr>
          <a:xfrm>
            <a:off x="8901133" y="1489563"/>
            <a:ext cx="541061" cy="151253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/>
              <a:t>할인제외</a:t>
            </a:r>
          </a:p>
        </p:txBody>
      </p:sp>
      <p:cxnSp>
        <p:nvCxnSpPr>
          <p:cNvPr id="146" name="직선 연결선 145"/>
          <p:cNvCxnSpPr/>
          <p:nvPr/>
        </p:nvCxnSpPr>
        <p:spPr>
          <a:xfrm>
            <a:off x="8270473" y="2274023"/>
            <a:ext cx="3014362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297626" y="23384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샘플마켓</a:t>
            </a:r>
            <a:endParaRPr lang="ko-KR" altLang="en-US" sz="800" b="1" dirty="0"/>
          </a:p>
        </p:txBody>
      </p:sp>
      <p:cxnSp>
        <p:nvCxnSpPr>
          <p:cNvPr id="148" name="직선 연결선 147"/>
          <p:cNvCxnSpPr/>
          <p:nvPr/>
        </p:nvCxnSpPr>
        <p:spPr>
          <a:xfrm>
            <a:off x="8328030" y="2568229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42992" y="434534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5015880" y="451032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248994" y="474633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710573" y="476655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5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706304" y="433101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6827"/>
              </p:ext>
            </p:extLst>
          </p:nvPr>
        </p:nvGraphicFramePr>
        <p:xfrm>
          <a:off x="5009940" y="475717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pSp>
        <p:nvGrpSpPr>
          <p:cNvPr id="16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57046" y="2675119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793901" y="2664931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725116" y="266914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2173"/>
              </p:ext>
            </p:extLst>
          </p:nvPr>
        </p:nvGraphicFramePr>
        <p:xfrm>
          <a:off x="8811363" y="290545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2166" y="2943934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최대선택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</a:t>
            </a:r>
          </a:p>
        </p:txBody>
      </p:sp>
      <p:grpSp>
        <p:nvGrpSpPr>
          <p:cNvPr id="17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57046" y="3223517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8793901" y="3213329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725116" y="321754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00673"/>
              </p:ext>
            </p:extLst>
          </p:nvPr>
        </p:nvGraphicFramePr>
        <p:xfrm>
          <a:off x="8811363" y="345384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1" name="TextBox 180"/>
          <p:cNvSpPr txBox="1"/>
          <p:nvPr/>
        </p:nvSpPr>
        <p:spPr>
          <a:xfrm>
            <a:off x="9572166" y="3492332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최대선택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</a:t>
            </a:r>
          </a:p>
        </p:txBody>
      </p:sp>
      <p:grpSp>
        <p:nvGrpSpPr>
          <p:cNvPr id="18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57046" y="3777036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8793901" y="3766848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725116" y="377106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8" name="표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82002"/>
              </p:ext>
            </p:extLst>
          </p:nvPr>
        </p:nvGraphicFramePr>
        <p:xfrm>
          <a:off x="8811363" y="400736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9" name="TextBox 188"/>
          <p:cNvSpPr txBox="1"/>
          <p:nvPr/>
        </p:nvSpPr>
        <p:spPr>
          <a:xfrm>
            <a:off x="9572166" y="4045851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rgbClr val="C00000"/>
                </a:solidFill>
              </a:rPr>
              <a:t>최대선택</a:t>
            </a:r>
            <a:r>
              <a:rPr lang="ko-KR" altLang="en-US" sz="700" dirty="0">
                <a:solidFill>
                  <a:srgbClr val="C00000"/>
                </a:solidFill>
              </a:rPr>
              <a:t> </a:t>
            </a:r>
            <a:r>
              <a:rPr lang="en-US" altLang="ko-KR" sz="700" dirty="0">
                <a:solidFill>
                  <a:srgbClr val="C00000"/>
                </a:solidFill>
              </a:rPr>
              <a:t>2</a:t>
            </a:r>
            <a:r>
              <a:rPr lang="ko-KR" altLang="en-US" sz="700" dirty="0">
                <a:solidFill>
                  <a:srgbClr val="C00000"/>
                </a:solidFill>
              </a:rPr>
              <a:t>개까지</a:t>
            </a:r>
          </a:p>
        </p:txBody>
      </p:sp>
      <p:sp>
        <p:nvSpPr>
          <p:cNvPr id="19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14696" y="53383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14696" y="601036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8270473" y="4399143"/>
            <a:ext cx="3014362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8319284" y="4497546"/>
            <a:ext cx="2899518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장바구니 배너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280310" y="5101153"/>
            <a:ext cx="19046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* </a:t>
            </a:r>
            <a:r>
              <a:rPr lang="ko-KR" altLang="en-US" sz="700" b="1" dirty="0"/>
              <a:t>최종 할인혜택은 주문서에서 적용됩니다</a:t>
            </a:r>
            <a:r>
              <a:rPr lang="en-US" altLang="ko-KR" sz="700" b="1" dirty="0"/>
              <a:t>.</a:t>
            </a:r>
            <a:endParaRPr lang="en-US" altLang="ko-KR" sz="700" dirty="0">
              <a:solidFill>
                <a:srgbClr val="C00000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319284" y="5312918"/>
            <a:ext cx="2899518" cy="931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8376693" y="5446170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500478" y="5446169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8376693" y="5666916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500478" y="5666915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8376693" y="5925514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8376693" y="6061003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0502536" y="6060642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/>
              <a:t>231,000</a:t>
            </a:r>
            <a:r>
              <a:rPr lang="ko-KR" altLang="en-US" sz="900" b="1" dirty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5" name="오른쪽 대괄호 194"/>
          <p:cNvSpPr/>
          <p:nvPr/>
        </p:nvSpPr>
        <p:spPr>
          <a:xfrm>
            <a:off x="3359121" y="1452329"/>
            <a:ext cx="143572" cy="25181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3548217" y="24340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프로모션</a:t>
            </a:r>
            <a:endParaRPr lang="ko-KR" altLang="en-US" sz="800" dirty="0"/>
          </a:p>
        </p:txBody>
      </p:sp>
      <p:sp>
        <p:nvSpPr>
          <p:cNvPr id="205" name="오른쪽 대괄호 204"/>
          <p:cNvSpPr/>
          <p:nvPr/>
        </p:nvSpPr>
        <p:spPr>
          <a:xfrm>
            <a:off x="3359121" y="4203256"/>
            <a:ext cx="137314" cy="2315161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3496922" y="51850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추가구성품</a:t>
            </a:r>
            <a:endParaRPr lang="ko-KR" altLang="en-US" sz="800" dirty="0"/>
          </a:p>
        </p:txBody>
      </p:sp>
      <p:sp>
        <p:nvSpPr>
          <p:cNvPr id="207" name="오른쪽 대괄호 206"/>
          <p:cNvSpPr/>
          <p:nvPr/>
        </p:nvSpPr>
        <p:spPr>
          <a:xfrm>
            <a:off x="7360449" y="732922"/>
            <a:ext cx="147922" cy="1942197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7552093" y="15916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옵션제품</a:t>
            </a:r>
            <a:endParaRPr lang="ko-KR" altLang="en-US" sz="800" dirty="0"/>
          </a:p>
        </p:txBody>
      </p:sp>
      <p:sp>
        <p:nvSpPr>
          <p:cNvPr id="209" name="오른쪽 대괄호 208"/>
          <p:cNvSpPr/>
          <p:nvPr/>
        </p:nvSpPr>
        <p:spPr>
          <a:xfrm>
            <a:off x="7360448" y="2817673"/>
            <a:ext cx="170615" cy="2483535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7516026" y="3676354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일반제품</a:t>
            </a:r>
            <a:endParaRPr lang="en-US" altLang="ko-KR" sz="800" dirty="0"/>
          </a:p>
          <a:p>
            <a:pPr algn="ctr"/>
            <a:r>
              <a:rPr lang="en-US" altLang="ko-KR" sz="800" dirty="0"/>
              <a:t>/</a:t>
            </a:r>
          </a:p>
          <a:p>
            <a:pPr algn="ctr"/>
            <a:r>
              <a:rPr lang="ko-KR" altLang="en-US" sz="800" dirty="0"/>
              <a:t>일반</a:t>
            </a:r>
            <a:r>
              <a:rPr lang="en-US" altLang="ko-KR" sz="800" dirty="0"/>
              <a:t>+</a:t>
            </a:r>
            <a:r>
              <a:rPr lang="ko-KR" altLang="en-US" sz="800" dirty="0"/>
              <a:t>증정</a:t>
            </a:r>
          </a:p>
        </p:txBody>
      </p:sp>
      <p:sp>
        <p:nvSpPr>
          <p:cNvPr id="2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18884" y="6587508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4327789" y="640885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4" name="사각형 설명선 213"/>
          <p:cNvSpPr/>
          <p:nvPr/>
        </p:nvSpPr>
        <p:spPr>
          <a:xfrm>
            <a:off x="6619941" y="5089680"/>
            <a:ext cx="513338" cy="358202"/>
          </a:xfrm>
          <a:prstGeom prst="wedgeRectCallout">
            <a:avLst>
              <a:gd name="adj1" fmla="val 21011"/>
              <a:gd name="adj2" fmla="val -859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증정품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353490" y="3385556"/>
            <a:ext cx="2899518" cy="63989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379548" y="3429476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</a:t>
            </a:r>
            <a:r>
              <a:rPr lang="ko-KR" altLang="en-US" sz="700" b="1" dirty="0"/>
              <a:t>개 구매 시 반값할인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</a:t>
            </a:r>
            <a:endParaRPr lang="en-US" altLang="ko-KR" sz="7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2654677" y="3445283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52218" y="3689558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65555" y="3861048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N+N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CF7FC6EA-7F9D-4685-891A-5548365854BE}"/>
              </a:ext>
            </a:extLst>
          </p:cNvPr>
          <p:cNvSpPr/>
          <p:nvPr/>
        </p:nvSpPr>
        <p:spPr>
          <a:xfrm>
            <a:off x="10920536" y="-4179"/>
            <a:ext cx="1271464" cy="8410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>
                <a:solidFill>
                  <a:schemeClr val="tx1"/>
                </a:solidFill>
              </a:rPr>
              <a:t>그룹핑제품</a:t>
            </a:r>
            <a:r>
              <a:rPr lang="ko-KR" altLang="en-US" sz="800" b="1" dirty="0">
                <a:solidFill>
                  <a:schemeClr val="tx1"/>
                </a:solidFill>
              </a:rPr>
              <a:t> 캠페인명 노출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err="1">
                <a:solidFill>
                  <a:schemeClr val="tx1"/>
                </a:solidFill>
              </a:rPr>
              <a:t>그룹핑제품</a:t>
            </a:r>
            <a:r>
              <a:rPr lang="ko-KR" altLang="en-US" sz="800" b="1" dirty="0">
                <a:solidFill>
                  <a:schemeClr val="tx1"/>
                </a:solidFill>
              </a:rPr>
              <a:t> 유의사항 자동 조건 노출</a:t>
            </a:r>
          </a:p>
        </p:txBody>
      </p:sp>
    </p:spTree>
    <p:extLst>
      <p:ext uri="{BB962C8B-B14F-4D97-AF65-F5344CB8AC3E}">
        <p14:creationId xmlns:p14="http://schemas.microsoft.com/office/powerpoint/2010/main" val="184874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777382" y="3373313"/>
            <a:ext cx="1409647" cy="2377892"/>
            <a:chOff x="6704412" y="1025425"/>
            <a:chExt cx="1360246" cy="2294560"/>
          </a:xfrm>
        </p:grpSpPr>
        <p:grpSp>
          <p:nvGrpSpPr>
            <p:cNvPr id="164" name="그룹 163"/>
            <p:cNvGrpSpPr/>
            <p:nvPr/>
          </p:nvGrpSpPr>
          <p:grpSpPr>
            <a:xfrm>
              <a:off x="6704412" y="2698708"/>
              <a:ext cx="1360246" cy="621277"/>
              <a:chOff x="6606770" y="2671945"/>
              <a:chExt cx="1360246" cy="621277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606770" y="2914462"/>
                <a:ext cx="8947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6640868" y="3093165"/>
                <a:ext cx="484428" cy="20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16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/>
              <a:t>장바구니</a:t>
            </a:r>
            <a:r>
              <a:rPr lang="en-US" altLang="ko-KR" dirty="0"/>
              <a:t>_</a:t>
            </a:r>
            <a:r>
              <a:rPr lang="ko-KR" altLang="en-US" dirty="0"/>
              <a:t>담긴 제품 없을 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IN_MO_CAR_01_01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90232"/>
              </p:ext>
            </p:extLst>
          </p:nvPr>
        </p:nvGraphicFramePr>
        <p:xfrm>
          <a:off x="9000565" y="44450"/>
          <a:ext cx="3152540" cy="2485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 담긴 제품 없을 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로그인후 장바구니 진입 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내 제품 중 가격변동이 있을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첫번째 현재 진행 되고 있는 캠페인을 적용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두번째 제품가격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기준으로 취합 및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배너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&gt;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장바구니배너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혜택 제품 리스트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하고 특가 이동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sp>
        <p:nvSpPr>
          <p:cNvPr id="179" name="TextBox 178"/>
          <p:cNvSpPr txBox="1"/>
          <p:nvPr/>
        </p:nvSpPr>
        <p:spPr>
          <a:xfrm>
            <a:off x="1052657" y="750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cs typeface="Pretendard Light" panose="02000403000000020004" pitchFamily="50" charset="-127"/>
              </a:rPr>
              <a:t>장바구니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400" y="474118"/>
            <a:ext cx="2241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로그인전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후 동일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담긴 제품이 없는 경우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16188" y="1863527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장바구니에 담긴 제품이 없습니다</a:t>
            </a:r>
            <a:r>
              <a:rPr lang="en-US" altLang="ko-KR" sz="800" dirty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하단의 </a:t>
            </a:r>
            <a:r>
              <a:rPr lang="ko-KR" altLang="en-US" sz="800" dirty="0" err="1"/>
              <a:t>특가혜택</a:t>
            </a:r>
            <a:r>
              <a:rPr lang="ko-KR" altLang="en-US" sz="800" dirty="0"/>
              <a:t> 제품들을 살펴보세요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102219"/>
            <a:ext cx="696483" cy="651341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839416" y="2435159"/>
            <a:ext cx="2899518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장바구니 배너</a:t>
            </a:r>
          </a:p>
        </p:txBody>
      </p:sp>
      <p:sp>
        <p:nvSpPr>
          <p:cNvPr id="93" name="타원 92"/>
          <p:cNvSpPr/>
          <p:nvPr/>
        </p:nvSpPr>
        <p:spPr>
          <a:xfrm>
            <a:off x="3510571" y="3092068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222850" y="3373313"/>
            <a:ext cx="1409647" cy="2377892"/>
            <a:chOff x="6704412" y="1025425"/>
            <a:chExt cx="1360246" cy="2294560"/>
          </a:xfrm>
        </p:grpSpPr>
        <p:grpSp>
          <p:nvGrpSpPr>
            <p:cNvPr id="95" name="그룹 94"/>
            <p:cNvGrpSpPr/>
            <p:nvPr/>
          </p:nvGrpSpPr>
          <p:grpSpPr>
            <a:xfrm>
              <a:off x="6704412" y="2698708"/>
              <a:ext cx="1360246" cy="621277"/>
              <a:chOff x="6606770" y="2671945"/>
              <a:chExt cx="1360246" cy="62127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606770" y="2914462"/>
                <a:ext cx="8947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640868" y="3093165"/>
                <a:ext cx="484428" cy="20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9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7" name="직사각형 146"/>
          <p:cNvSpPr/>
          <p:nvPr/>
        </p:nvSpPr>
        <p:spPr>
          <a:xfrm>
            <a:off x="887112" y="5768113"/>
            <a:ext cx="313591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/>
              <a:t>증정</a:t>
            </a:r>
          </a:p>
        </p:txBody>
      </p:sp>
      <p:sp>
        <p:nvSpPr>
          <p:cNvPr id="14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74098" y="5960199"/>
            <a:ext cx="1142139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948375" y="6046887"/>
            <a:ext cx="154903" cy="199454"/>
            <a:chOff x="4276983" y="4207340"/>
            <a:chExt cx="773640" cy="996141"/>
          </a:xfrm>
        </p:grpSpPr>
        <p:sp>
          <p:nvSpPr>
            <p:cNvPr id="15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163753" y="6046887"/>
            <a:ext cx="154903" cy="199454"/>
            <a:chOff x="4276983" y="4207340"/>
            <a:chExt cx="773640" cy="996141"/>
          </a:xfrm>
        </p:grpSpPr>
        <p:sp>
          <p:nvSpPr>
            <p:cNvPr id="15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2344187" y="5768113"/>
            <a:ext cx="417390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/>
              <a:t>첫구매전용</a:t>
            </a:r>
            <a:endParaRPr lang="ko-KR" altLang="en-US" sz="600" dirty="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8" y="4788694"/>
            <a:ext cx="179632" cy="190519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20" y="4788694"/>
            <a:ext cx="179632" cy="190519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837132" y="3059356"/>
            <a:ext cx="12634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이니스프리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혜택모음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18" y="7187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5775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30670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807968" y="2793524"/>
            <a:ext cx="1800200" cy="135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315409" y="3789040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454" y="3097565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장바구니에 가격 및 혜택이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변동 된 제품이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기준의 가격으로 적용됩니다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5120" y="2386776"/>
            <a:ext cx="2324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장바구니 진입 시 변경 된 데이터가 있을 시 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54" name="직사각형 53"/>
          <p:cNvSpPr/>
          <p:nvPr/>
        </p:nvSpPr>
        <p:spPr>
          <a:xfrm>
            <a:off x="861852" y="6466154"/>
            <a:ext cx="2746991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더 많은 특가 혜택 확인하기 </a:t>
            </a:r>
            <a:r>
              <a:rPr lang="en-US" altLang="ko-KR" sz="800" b="1" dirty="0">
                <a:solidFill>
                  <a:schemeClr val="bg1"/>
                </a:solidFill>
              </a:rPr>
              <a:t>&gt;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81249" y="6298987"/>
            <a:ext cx="3010495" cy="219327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20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개까지만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노출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120" y="24060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0454" y="288265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알림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265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/>
              <a:t>장바구니</a:t>
            </a:r>
            <a:r>
              <a:rPr lang="en-US" altLang="ko-KR" dirty="0"/>
              <a:t>_</a:t>
            </a:r>
            <a:r>
              <a:rPr lang="ko-KR" altLang="en-US" dirty="0"/>
              <a:t>담긴 제품 있을 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IN_MO_CAR_01_02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52849"/>
              </p:ext>
            </p:extLst>
          </p:nvPr>
        </p:nvGraphicFramePr>
        <p:xfrm>
          <a:off x="9000565" y="44450"/>
          <a:ext cx="3152540" cy="684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상태가 디폴트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 시 장바구니에 담긴 제품 모두 체크 해제 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제품리스트에서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한개씩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체크하여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전체상품이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되었을 시 자동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선택삭제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(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선택된 제품이 삭제 됨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즉시삭제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제품별 개별 삭제 가능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버튼 선택 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시 장바구니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되면서 장바구니 합계 금액에 반영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제품영역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영역 선택 시 해당 제품 상세 화면으로 이동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수량수정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-,+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버튼으로 제품 수량 수정 가능 또는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입력창에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숫자를 직접 입력하여 수정 가능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숫자 외 문자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입력창에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안되고 자동 삭제 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기간내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구매제한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또한 캠페인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구매제한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있을 경우 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다음장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5798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영역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N+%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구분하여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노출 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프로모션 조건을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미충족시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할인전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가격으로 표기 되며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 시 할인 된 가격으로 표기됨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타이틀은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 노출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1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넘어갈 시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프로모션안내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N+N/N+%/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제품할인 된 제품영역 하단으로 노출 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동일 하게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프로모션별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다음장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프로모션제품더보기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프로모션 상세 팝업 노출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전체화면팝업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2-6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유의사항 팝업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별도장표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프로모션 구매조건 안내 영역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특가타이틀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노출 후 펼침 하면 전체 내용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닫힘상태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개이상구매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최대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[40%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   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더 담기 영역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리스트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선택한 제품을 장바구니에 바로 담을 수 있음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리스트는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미체크가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2-5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장바구니담기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고정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선택 없이 누르면 확인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제품을 선택해주세요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79" name="TextBox 178"/>
          <p:cNvSpPr txBox="1"/>
          <p:nvPr/>
        </p:nvSpPr>
        <p:spPr>
          <a:xfrm>
            <a:off x="1052657" y="750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cs typeface="Pretendard Light" panose="02000403000000020004" pitchFamily="50" charset="-127"/>
              </a:rPr>
              <a:t>장바구니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782930" y="100712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230" y="108025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800" b="1" dirty="0" err="1"/>
              <a:t>전체선택</a:t>
            </a:r>
            <a:endParaRPr lang="ko-KR" altLang="en-US" sz="800" b="1" dirty="0"/>
          </a:p>
        </p:txBody>
      </p:sp>
      <p:sp>
        <p:nvSpPr>
          <p:cNvPr id="5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0322" y="1090041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9012" y="1326914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{</a:t>
            </a:r>
            <a:r>
              <a:rPr lang="ko-KR" altLang="en-US" sz="800" b="1" dirty="0" err="1"/>
              <a:t>캠페인명</a:t>
            </a:r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1670181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85547" y="1835158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8661" y="207116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80240" y="208413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5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165585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1951" y="159174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39416" y="1556726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76126"/>
              </p:ext>
            </p:extLst>
          </p:nvPr>
        </p:nvGraphicFramePr>
        <p:xfrm>
          <a:off x="1579607" y="208201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63" name="직선 연결선 62"/>
          <p:cNvCxnSpPr/>
          <p:nvPr/>
        </p:nvCxnSpPr>
        <p:spPr>
          <a:xfrm>
            <a:off x="839416" y="2417466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2570969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585547" y="260857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255663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1951" y="249253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576142" y="1684811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5196" y="296009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76775" y="296924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77837"/>
              </p:ext>
            </p:extLst>
          </p:nvPr>
        </p:nvGraphicFramePr>
        <p:xfrm>
          <a:off x="1576142" y="297094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12" y="11134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531" y="10954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29" y="16509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891782" y="69269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299494" y="72347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프로모션 제품</a:t>
            </a:r>
          </a:p>
        </p:txBody>
      </p:sp>
      <p:cxnSp>
        <p:nvCxnSpPr>
          <p:cNvPr id="224" name="구부러진 연결선 22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endCxn id="223" idx="1"/>
          </p:cNvCxnSpPr>
          <p:nvPr/>
        </p:nvCxnSpPr>
        <p:spPr>
          <a:xfrm flipH="1" flipV="1">
            <a:off x="5299494" y="846584"/>
            <a:ext cx="936576" cy="2154811"/>
          </a:xfrm>
          <a:prstGeom prst="curvedConnector5">
            <a:avLst>
              <a:gd name="adj1" fmla="val -24408"/>
              <a:gd name="adj2" fmla="val 50893"/>
              <a:gd name="adj3" fmla="val 124408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그림 224"/>
          <p:cNvPicPr>
            <a:picLocks noChangeAspect="1"/>
          </p:cNvPicPr>
          <p:nvPr/>
        </p:nvPicPr>
        <p:blipFill rotWithShape="1">
          <a:blip r:embed="rId3"/>
          <a:srcRect l="4207" t="14357" r="5548" b="15269"/>
          <a:stretch/>
        </p:blipFill>
        <p:spPr>
          <a:xfrm>
            <a:off x="5316015" y="1000473"/>
            <a:ext cx="2520280" cy="2343975"/>
          </a:xfrm>
          <a:prstGeom prst="rect">
            <a:avLst/>
          </a:prstGeom>
        </p:spPr>
      </p:pic>
      <p:grpSp>
        <p:nvGrpSpPr>
          <p:cNvPr id="22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84144" y="3699709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957032" y="373731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944646" y="4055975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731" y="4095996"/>
            <a:ext cx="161925" cy="171450"/>
          </a:xfrm>
          <a:prstGeom prst="rect">
            <a:avLst/>
          </a:prstGeom>
        </p:spPr>
      </p:pic>
      <p:sp>
        <p:nvSpPr>
          <p:cNvPr id="233" name="직사각형 232"/>
          <p:cNvSpPr/>
          <p:nvPr/>
        </p:nvSpPr>
        <p:spPr>
          <a:xfrm>
            <a:off x="5343362" y="442939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7255903" y="479655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13095" y="446756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6" name="표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37237"/>
              </p:ext>
            </p:extLst>
          </p:nvPr>
        </p:nvGraphicFramePr>
        <p:xfrm>
          <a:off x="5411010" y="480464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37" name="TextBox 236"/>
          <p:cNvSpPr txBox="1"/>
          <p:nvPr/>
        </p:nvSpPr>
        <p:spPr>
          <a:xfrm>
            <a:off x="5463373" y="453993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04 </a:t>
            </a:r>
            <a:r>
              <a:rPr lang="ko-KR" altLang="en-US" sz="800" b="1" dirty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8" name="구부러진 연결선 23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31" idx="3"/>
            <a:endCxn id="233" idx="3"/>
          </p:cNvCxnSpPr>
          <p:nvPr/>
        </p:nvCxnSpPr>
        <p:spPr>
          <a:xfrm>
            <a:off x="8108248" y="4184417"/>
            <a:ext cx="62038" cy="574560"/>
          </a:xfrm>
          <a:prstGeom prst="curvedConnector3">
            <a:avLst>
              <a:gd name="adj1" fmla="val 468484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6333168" y="6100549"/>
            <a:ext cx="1869136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/>
              <a:t>장바구니 담기</a:t>
            </a:r>
            <a:endParaRPr lang="ko-KR" altLang="en-US" sz="800" dirty="0"/>
          </a:p>
        </p:txBody>
      </p:sp>
      <p:grpSp>
        <p:nvGrpSpPr>
          <p:cNvPr id="2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93488" y="5257310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5966376" y="5294912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196025" y="564644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05154"/>
              </p:ext>
            </p:extLst>
          </p:nvPr>
        </p:nvGraphicFramePr>
        <p:xfrm>
          <a:off x="5956971" y="565728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4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13095" y="526681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7716750" y="480551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49" name="직사각형 248"/>
          <p:cNvSpPr/>
          <p:nvPr/>
        </p:nvSpPr>
        <p:spPr>
          <a:xfrm>
            <a:off x="7716750" y="566881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299494" y="3384110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프로모션 제품 더 담기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9012" y="394767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{</a:t>
            </a:r>
            <a:r>
              <a:rPr lang="ko-KR" altLang="en-US" sz="800" b="1" dirty="0" err="1"/>
              <a:t>캠페인명</a:t>
            </a:r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grpSp>
        <p:nvGrpSpPr>
          <p:cNvPr id="11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4290943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585547" y="4455920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18661" y="469193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280240" y="471215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427661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41951" y="421251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0" name="직선 연결선 129"/>
          <p:cNvCxnSpPr/>
          <p:nvPr/>
        </p:nvCxnSpPr>
        <p:spPr>
          <a:xfrm>
            <a:off x="839416" y="417748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22504"/>
              </p:ext>
            </p:extLst>
          </p:nvPr>
        </p:nvGraphicFramePr>
        <p:xfrm>
          <a:off x="1579607" y="470277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32" name="직선 연결선 131"/>
          <p:cNvCxnSpPr/>
          <p:nvPr/>
        </p:nvCxnSpPr>
        <p:spPr>
          <a:xfrm>
            <a:off x="839416" y="503822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5191731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585547" y="522933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517740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41951" y="51132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576142" y="4305573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 smtClean="0"/>
              <a:t>20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815196" y="558086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276775" y="560108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31320"/>
              </p:ext>
            </p:extLst>
          </p:nvPr>
        </p:nvGraphicFramePr>
        <p:xfrm>
          <a:off x="1576142" y="559170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29" y="42717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4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6525344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다음페이지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 ▼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344" y="1326914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N+%</a:t>
            </a:r>
            <a:endParaRPr lang="ko-KR" altLang="en-US" sz="8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191344" y="3947676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1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97" y="14247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525" y="25579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276" y="534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68" y="1844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9198404" y="3842576"/>
            <a:ext cx="2802252" cy="586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9249215" y="3897992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캠페인명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노출</a:t>
            </a:r>
            <a:endParaRPr lang="en-US" altLang="ko-KR" sz="700" b="1" dirty="0"/>
          </a:p>
          <a:p>
            <a:endParaRPr lang="en-US" altLang="ko-KR" sz="700" b="1" dirty="0">
              <a:solidFill>
                <a:srgbClr val="C00000"/>
              </a:solidFill>
            </a:endParaRPr>
          </a:p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861" y="10423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556" y="3385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5125567" y="361816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5125567" y="517531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7250" y="104290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▲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7144" y="467034"/>
            <a:ext cx="12506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IN_MO_CAR_01_02_01</a:t>
            </a: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77" y="22360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836244" y="5846951"/>
            <a:ext cx="2899518" cy="63989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62302" y="5890871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</a:t>
            </a:r>
            <a:r>
              <a:rPr lang="ko-KR" altLang="en-US" sz="700" b="1" dirty="0"/>
              <a:t>개 구매 시 반값할인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</a:t>
            </a:r>
            <a:endParaRPr lang="en-US" altLang="ko-KR" sz="7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137431" y="5906678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4972" y="6150953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8309" y="6305419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N+N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824179" y="3244093"/>
            <a:ext cx="2899518" cy="64313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850237" y="3288013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</a:t>
            </a:r>
            <a:r>
              <a:rPr lang="ko-KR" altLang="en-US" sz="700" b="1" dirty="0"/>
              <a:t>개 이상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구매 시 </a:t>
            </a:r>
            <a:r>
              <a:rPr lang="en-US" altLang="ko-KR" sz="700" b="1" dirty="0"/>
              <a:t>50% </a:t>
            </a:r>
            <a:r>
              <a:rPr lang="ko-KR" altLang="en-US" sz="700" b="1" dirty="0"/>
              <a:t>할인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줄까지 타이틀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줄</a:t>
            </a:r>
            <a:endParaRPr lang="en-US" altLang="ko-KR" sz="7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125366" y="3303820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822907" y="3548095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836244" y="3702561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2C63563-25CC-45CC-A2D7-FBA4A1640405}"/>
              </a:ext>
            </a:extLst>
          </p:cNvPr>
          <p:cNvSpPr/>
          <p:nvPr/>
        </p:nvSpPr>
        <p:spPr>
          <a:xfrm>
            <a:off x="10920536" y="-4179"/>
            <a:ext cx="1271464" cy="8410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>
                <a:solidFill>
                  <a:schemeClr val="tx1"/>
                </a:solidFill>
              </a:rPr>
              <a:t>그룹핑제품</a:t>
            </a:r>
            <a:r>
              <a:rPr lang="ko-KR" altLang="en-US" sz="800" b="1" dirty="0">
                <a:solidFill>
                  <a:schemeClr val="tx1"/>
                </a:solidFill>
              </a:rPr>
              <a:t> 캠페인명 노출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err="1">
                <a:solidFill>
                  <a:schemeClr val="tx1"/>
                </a:solidFill>
              </a:rPr>
              <a:t>그룹핑제품</a:t>
            </a:r>
            <a:r>
              <a:rPr lang="ko-KR" altLang="en-US" sz="800" b="1" dirty="0">
                <a:solidFill>
                  <a:schemeClr val="tx1"/>
                </a:solidFill>
              </a:rPr>
              <a:t> 유의사항 자동 조건 노출</a:t>
            </a:r>
          </a:p>
        </p:txBody>
      </p:sp>
      <p:sp>
        <p:nvSpPr>
          <p:cNvPr id="1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75" y="31617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DB7683-BFEF-4BFD-9174-50F062F9FFB6}"/>
              </a:ext>
            </a:extLst>
          </p:cNvPr>
          <p:cNvSpPr txBox="1"/>
          <p:nvPr/>
        </p:nvSpPr>
        <p:spPr>
          <a:xfrm>
            <a:off x="11379589" y="3983645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65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97" y="35316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66" name="Oval 611">
            <a:extLst>
              <a:ext uri="{FF2B5EF4-FFF2-40B4-BE49-F238E27FC236}">
                <a16:creationId xmlns:a16="http://schemas.microsoft.com/office/drawing/2014/main" id="{576F1A54-8513-4420-8112-2C030894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370" y="3199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</a:p>
        </p:txBody>
      </p:sp>
      <p:sp>
        <p:nvSpPr>
          <p:cNvPr id="172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05" y="34143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33432" y="6100549"/>
            <a:ext cx="1099735" cy="307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/>
              <a:t>취소</a:t>
            </a:r>
            <a:endParaRPr lang="ko-KR" altLang="en-US" sz="800" dirty="0"/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346" y="61509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282026" y="4264635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2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215956</TotalTime>
  <Words>4743</Words>
  <Application>Microsoft Office PowerPoint</Application>
  <PresentationFormat>와이드스크린</PresentationFormat>
  <Paragraphs>1430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-apple-system</vt:lpstr>
      <vt:lpstr>Pretendard Light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FO 장바구니&amp;주문서 요구사항 및 관련 정책</vt:lpstr>
      <vt:lpstr>FO 장바구니 -&gt; 주문서 할인적용</vt:lpstr>
      <vt:lpstr>FO 장바구니 제품 리스트 노출 순서</vt:lpstr>
      <vt:lpstr>장바구니 전체화면 – 노출 순서</vt:lpstr>
      <vt:lpstr>장바구니 전체화면</vt:lpstr>
      <vt:lpstr>FO_장바구니_담긴 제품 없을 시</vt:lpstr>
      <vt:lpstr>FO_장바구니_담긴 제품 있을 시</vt:lpstr>
      <vt:lpstr>제품 구매개수 초과시</vt:lpstr>
      <vt:lpstr>장바구니 태그 및 유의사항 안내 영역 노출 기준</vt:lpstr>
      <vt:lpstr>주문프로모션 제품 할인 개수 초과시</vt:lpstr>
      <vt:lpstr>FO_장바구니_N+N/N+% 옵션제품일 시</vt:lpstr>
      <vt:lpstr>FO_장바구니_담긴 제품 있을 시</vt:lpstr>
      <vt:lpstr>FO_장바구니_담긴 제품 있을 시</vt:lpstr>
      <vt:lpstr>FO_장바구니_담긴 제품 있을 시</vt:lpstr>
      <vt:lpstr>장바구니 -&gt; 주문서 이동시 알럿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4311</cp:revision>
  <cp:lastPrinted>2022-10-17T06:12:39Z</cp:lastPrinted>
  <dcterms:created xsi:type="dcterms:W3CDTF">2018-04-18T08:51:39Z</dcterms:created>
  <dcterms:modified xsi:type="dcterms:W3CDTF">2024-05-24T05:46:02Z</dcterms:modified>
</cp:coreProperties>
</file>