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63" r:id="rId3"/>
    <p:sldId id="1492" r:id="rId4"/>
    <p:sldId id="1490" r:id="rId5"/>
    <p:sldId id="1497" r:id="rId6"/>
    <p:sldId id="1507" r:id="rId7"/>
    <p:sldId id="1509" r:id="rId8"/>
    <p:sldId id="1499" r:id="rId9"/>
    <p:sldId id="1500" r:id="rId10"/>
    <p:sldId id="1501" r:id="rId11"/>
    <p:sldId id="1502" r:id="rId12"/>
    <p:sldId id="1504" r:id="rId13"/>
    <p:sldId id="1503" r:id="rId14"/>
    <p:sldId id="1505" r:id="rId15"/>
    <p:sldId id="1495" r:id="rId16"/>
    <p:sldId id="1494" r:id="rId17"/>
    <p:sldId id="1493" r:id="rId18"/>
    <p:sldId id="1506" r:id="rId19"/>
    <p:sldId id="1508" r:id="rId20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DFD976FC-F6CD-4CEF-A0DB-463D0CB5FF0D}">
          <p14:sldIdLst>
            <p14:sldId id="256"/>
            <p14:sldId id="263"/>
          </p14:sldIdLst>
        </p14:section>
        <p14:section name="제품상세최저가혜택 정책" id="{D5BC061C-EC36-4901-9C32-B2A53F4AA4EA}">
          <p14:sldIdLst>
            <p14:sldId id="1492"/>
          </p14:sldIdLst>
        </p14:section>
        <p14:section name="제품상세최저가영역_MO_로그인전" id="{B28BF2AD-DD87-4D34-A571-C227B1EF6FA9}">
          <p14:sldIdLst>
            <p14:sldId id="1490"/>
          </p14:sldIdLst>
        </p14:section>
        <p14:section name="제품상세_조건별_케이스" id="{798171D4-F15C-4101-B519-29356E098FDC}">
          <p14:sldIdLst>
            <p14:sldId id="1497"/>
            <p14:sldId id="1507"/>
            <p14:sldId id="1509"/>
            <p14:sldId id="1499"/>
            <p14:sldId id="1500"/>
            <p14:sldId id="1501"/>
            <p14:sldId id="1502"/>
            <p14:sldId id="1504"/>
            <p14:sldId id="1503"/>
          </p14:sldIdLst>
        </p14:section>
        <p14:section name="제품상세_조건별옵션선택" id="{425AE208-2D0A-42FE-8BD0-9C10A39F442D}">
          <p14:sldIdLst>
            <p14:sldId id="1505"/>
            <p14:sldId id="1495"/>
            <p14:sldId id="1494"/>
            <p14:sldId id="1493"/>
            <p14:sldId id="1506"/>
            <p14:sldId id="150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72" userDrawn="1">
          <p15:clr>
            <a:srgbClr val="A4A3A4"/>
          </p15:clr>
        </p15:guide>
        <p15:guide id="2" pos="3205" userDrawn="1">
          <p15:clr>
            <a:srgbClr val="A4A3A4"/>
          </p15:clr>
        </p15:guide>
        <p15:guide id="5" pos="574" userDrawn="1">
          <p15:clr>
            <a:srgbClr val="A4A3A4"/>
          </p15:clr>
        </p15:guide>
        <p15:guide id="10" orient="horz" pos="4156" userDrawn="1">
          <p15:clr>
            <a:srgbClr val="A4A3A4"/>
          </p15:clr>
        </p15:guide>
        <p15:guide id="11" orient="horz" pos="391" userDrawn="1">
          <p15:clr>
            <a:srgbClr val="A4A3A4"/>
          </p15:clr>
        </p15:guide>
        <p15:guide id="12" pos="515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C70"/>
    <a:srgbClr val="F2F2F2"/>
    <a:srgbClr val="87E5B4"/>
    <a:srgbClr val="DBF8EA"/>
    <a:srgbClr val="EEEEEE"/>
    <a:srgbClr val="29BC70"/>
    <a:srgbClr val="0000FF"/>
    <a:srgbClr val="BDF1D6"/>
    <a:srgbClr val="687379"/>
    <a:srgbClr val="414A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07" autoAdjust="0"/>
    <p:restoredTop sz="95059" autoAdjust="0"/>
  </p:normalViewPr>
  <p:slideViewPr>
    <p:cSldViewPr>
      <p:cViewPr varScale="1">
        <p:scale>
          <a:sx n="83" d="100"/>
          <a:sy n="83" d="100"/>
        </p:scale>
        <p:origin x="936" y="48"/>
      </p:cViewPr>
      <p:guideLst>
        <p:guide orient="horz" pos="572"/>
        <p:guide pos="3205"/>
        <p:guide pos="574"/>
        <p:guide orient="horz" pos="4156"/>
        <p:guide orient="horz" pos="391"/>
        <p:guide pos="5155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9" d="100"/>
          <a:sy n="79" d="100"/>
        </p:scale>
        <p:origin x="395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2.xml"/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8056"/>
          </a:xfrm>
          <a:prstGeom prst="rect">
            <a:avLst/>
          </a:prstGeom>
        </p:spPr>
        <p:txBody>
          <a:bodyPr vert="horz" lIns="95557" tIns="47778" rIns="95557" bIns="4777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8056"/>
          </a:xfrm>
          <a:prstGeom prst="rect">
            <a:avLst/>
          </a:prstGeom>
        </p:spPr>
        <p:txBody>
          <a:bodyPr vert="horz" lIns="95557" tIns="47778" rIns="95557" bIns="47778" rtlCol="0"/>
          <a:lstStyle>
            <a:lvl1pPr algn="r">
              <a:defRPr sz="1300"/>
            </a:lvl1pPr>
          </a:lstStyle>
          <a:p>
            <a:fld id="{821777BE-CA2A-4794-AAF6-4255D016CCDF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28585"/>
            <a:ext cx="2945659" cy="498055"/>
          </a:xfrm>
          <a:prstGeom prst="rect">
            <a:avLst/>
          </a:prstGeom>
        </p:spPr>
        <p:txBody>
          <a:bodyPr vert="horz" lIns="95557" tIns="47778" rIns="95557" bIns="4777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4" y="9428585"/>
            <a:ext cx="2945659" cy="498055"/>
          </a:xfrm>
          <a:prstGeom prst="rect">
            <a:avLst/>
          </a:prstGeom>
        </p:spPr>
        <p:txBody>
          <a:bodyPr vert="horz" lIns="95557" tIns="47778" rIns="95557" bIns="47778" rtlCol="0" anchor="b"/>
          <a:lstStyle>
            <a:lvl1pPr algn="r">
              <a:defRPr sz="1300"/>
            </a:lvl1pPr>
          </a:lstStyle>
          <a:p>
            <a:fld id="{1FA78CE8-3046-4A6F-B16C-64F64F6CFB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354042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8056"/>
          </a:xfrm>
          <a:prstGeom prst="rect">
            <a:avLst/>
          </a:prstGeom>
        </p:spPr>
        <p:txBody>
          <a:bodyPr vert="horz" lIns="95557" tIns="47778" rIns="95557" bIns="4777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8056"/>
          </a:xfrm>
          <a:prstGeom prst="rect">
            <a:avLst/>
          </a:prstGeom>
        </p:spPr>
        <p:txBody>
          <a:bodyPr vert="horz" lIns="95557" tIns="47778" rIns="95557" bIns="47778" rtlCol="0"/>
          <a:lstStyle>
            <a:lvl1pPr algn="r">
              <a:defRPr sz="1300"/>
            </a:lvl1pPr>
          </a:lstStyle>
          <a:p>
            <a:fld id="{842D98B4-3167-41AF-8D55-234B1FD2CD86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57" tIns="47778" rIns="95557" bIns="4777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5557" tIns="47778" rIns="95557" bIns="47778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8585"/>
            <a:ext cx="2945659" cy="498055"/>
          </a:xfrm>
          <a:prstGeom prst="rect">
            <a:avLst/>
          </a:prstGeom>
        </p:spPr>
        <p:txBody>
          <a:bodyPr vert="horz" lIns="95557" tIns="47778" rIns="95557" bIns="4777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28585"/>
            <a:ext cx="2945659" cy="498055"/>
          </a:xfrm>
          <a:prstGeom prst="rect">
            <a:avLst/>
          </a:prstGeom>
        </p:spPr>
        <p:txBody>
          <a:bodyPr vert="horz" lIns="95557" tIns="47778" rIns="95557" bIns="47778" rtlCol="0" anchor="b"/>
          <a:lstStyle>
            <a:lvl1pPr algn="r">
              <a:defRPr sz="1300"/>
            </a:lvl1pPr>
          </a:lstStyle>
          <a:p>
            <a:fld id="{1D8BDFA2-A74A-40EE-8360-B385A107A9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979323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BDFA2-A74A-40EE-8360-B385A107A97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171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Untitled-1.png"/>
          <p:cNvPicPr>
            <a:picLocks noChangeAspect="1"/>
          </p:cNvPicPr>
          <p:nvPr userDrawn="1"/>
        </p:nvPicPr>
        <p:blipFill>
          <a:blip r:embed="rId2" cstate="print"/>
          <a:srcRect t="15099" r="29625"/>
          <a:stretch>
            <a:fillRect/>
          </a:stretch>
        </p:blipFill>
        <p:spPr>
          <a:xfrm>
            <a:off x="5214538" y="9538"/>
            <a:ext cx="6969224" cy="5822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472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92553"/>
            <a:ext cx="8910258" cy="6155896"/>
          </a:xfrm>
          <a:prstGeom prst="rect">
            <a:avLst/>
          </a:prstGeom>
          <a:solidFill>
            <a:srgbClr val="F0EFEC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화면아이디입력</a:t>
            </a:r>
            <a:endParaRPr lang="ko-KR" altLang="en-US" dirty="0"/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4502595" y="260648"/>
            <a:ext cx="0" cy="643900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sp>
        <p:nvSpPr>
          <p:cNvPr id="9" name="Rectangle 108"/>
          <p:cNvSpPr>
            <a:spLocks noChangeArrowheads="1"/>
          </p:cNvSpPr>
          <p:nvPr userDrawn="1"/>
        </p:nvSpPr>
        <p:spPr bwMode="auto">
          <a:xfrm>
            <a:off x="45238" y="490907"/>
            <a:ext cx="8892244" cy="2254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이전페이지 이어짐</a:t>
            </a:r>
          </a:p>
        </p:txBody>
      </p:sp>
    </p:spTree>
    <p:extLst>
      <p:ext uri="{BB962C8B-B14F-4D97-AF65-F5344CB8AC3E}">
        <p14:creationId xmlns:p14="http://schemas.microsoft.com/office/powerpoint/2010/main" val="3659693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92553"/>
            <a:ext cx="8910258" cy="6155896"/>
          </a:xfrm>
          <a:prstGeom prst="rect">
            <a:avLst/>
          </a:prstGeom>
          <a:solidFill>
            <a:srgbClr val="F0EFEC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화면아이디입력</a:t>
            </a:r>
            <a:endParaRPr lang="ko-KR" altLang="en-US" dirty="0"/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4502595" y="260648"/>
            <a:ext cx="0" cy="643900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sp>
        <p:nvSpPr>
          <p:cNvPr id="9" name="Rectangle 108"/>
          <p:cNvSpPr>
            <a:spLocks noChangeArrowheads="1"/>
          </p:cNvSpPr>
          <p:nvPr userDrawn="1"/>
        </p:nvSpPr>
        <p:spPr bwMode="auto">
          <a:xfrm>
            <a:off x="45238" y="490907"/>
            <a:ext cx="8892244" cy="2254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이전페이지 이어짐</a:t>
            </a:r>
          </a:p>
        </p:txBody>
      </p:sp>
      <p:sp>
        <p:nvSpPr>
          <p:cNvPr id="13" name="Rectangle 28"/>
          <p:cNvSpPr>
            <a:spLocks noChangeArrowheads="1"/>
          </p:cNvSpPr>
          <p:nvPr userDrawn="1"/>
        </p:nvSpPr>
        <p:spPr bwMode="auto">
          <a:xfrm>
            <a:off x="45238" y="6424667"/>
            <a:ext cx="8915032" cy="2254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다음페이지 이어짐</a:t>
            </a:r>
          </a:p>
        </p:txBody>
      </p:sp>
    </p:spTree>
    <p:extLst>
      <p:ext uri="{BB962C8B-B14F-4D97-AF65-F5344CB8AC3E}">
        <p14:creationId xmlns:p14="http://schemas.microsoft.com/office/powerpoint/2010/main" val="10647356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92553"/>
            <a:ext cx="8910258" cy="6155896"/>
          </a:xfrm>
          <a:prstGeom prst="rect">
            <a:avLst/>
          </a:prstGeom>
          <a:solidFill>
            <a:srgbClr val="F0EFEC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화면아이디입력</a:t>
            </a:r>
            <a:endParaRPr lang="ko-KR" altLang="en-US" dirty="0"/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4502595" y="260648"/>
            <a:ext cx="0" cy="643900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sp>
        <p:nvSpPr>
          <p:cNvPr id="9" name="Rectangle 28"/>
          <p:cNvSpPr>
            <a:spLocks noChangeArrowheads="1"/>
          </p:cNvSpPr>
          <p:nvPr userDrawn="1"/>
        </p:nvSpPr>
        <p:spPr bwMode="auto">
          <a:xfrm>
            <a:off x="45238" y="6424667"/>
            <a:ext cx="8915032" cy="2254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다음페이지 이어짐</a:t>
            </a:r>
          </a:p>
        </p:txBody>
      </p:sp>
    </p:spTree>
    <p:extLst>
      <p:ext uri="{BB962C8B-B14F-4D97-AF65-F5344CB8AC3E}">
        <p14:creationId xmlns:p14="http://schemas.microsoft.com/office/powerpoint/2010/main" val="11656183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59079"/>
            <a:ext cx="8910258" cy="618937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780555709"/>
              </p:ext>
            </p:extLst>
          </p:nvPr>
        </p:nvGraphicFramePr>
        <p:xfrm>
          <a:off x="788753" y="670947"/>
          <a:ext cx="2999014" cy="5727974"/>
        </p:xfrm>
        <a:graphic>
          <a:graphicData uri="http://schemas.openxmlformats.org/drawingml/2006/table">
            <a:tbl>
              <a:tblPr/>
              <a:tblGrid>
                <a:gridCol w="2999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27974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endParaRPr lang="en-US" altLang="ko-KR" sz="1200" b="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Group 157">
            <a:extLst>
              <a:ext uri="{FF2B5EF4-FFF2-40B4-BE49-F238E27FC236}">
                <a16:creationId xmlns:a16="http://schemas.microsoft.com/office/drawing/2014/main" id="{F87B1F06-65BD-9E92-72D5-FB142E47626C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sp>
        <p:nvSpPr>
          <p:cNvPr id="8" name="제목 1">
            <a:extLst>
              <a:ext uri="{FF2B5EF4-FFF2-40B4-BE49-F238E27FC236}">
                <a16:creationId xmlns:a16="http://schemas.microsoft.com/office/drawing/2014/main" id="{CA1A3AB5-EBDC-C222-6149-BA21C91C687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C92A7F53-56B3-1B50-7548-79A9B7CE200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화면아이디입력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66282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59079"/>
            <a:ext cx="8910258" cy="618937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320103044"/>
              </p:ext>
            </p:extLst>
          </p:nvPr>
        </p:nvGraphicFramePr>
        <p:xfrm>
          <a:off x="788753" y="670947"/>
          <a:ext cx="2999014" cy="5727974"/>
        </p:xfrm>
        <a:graphic>
          <a:graphicData uri="http://schemas.openxmlformats.org/drawingml/2006/table">
            <a:tbl>
              <a:tblPr/>
              <a:tblGrid>
                <a:gridCol w="2999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27974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endParaRPr lang="en-US" altLang="ko-KR" sz="1200" b="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Group 157">
            <a:extLst>
              <a:ext uri="{FF2B5EF4-FFF2-40B4-BE49-F238E27FC236}">
                <a16:creationId xmlns:a16="http://schemas.microsoft.com/office/drawing/2014/main" id="{F87B1F06-65BD-9E92-72D5-FB142E47626C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sp>
        <p:nvSpPr>
          <p:cNvPr id="8" name="제목 1">
            <a:extLst>
              <a:ext uri="{FF2B5EF4-FFF2-40B4-BE49-F238E27FC236}">
                <a16:creationId xmlns:a16="http://schemas.microsoft.com/office/drawing/2014/main" id="{CA1A3AB5-EBDC-C222-6149-BA21C91C687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C92A7F53-56B3-1B50-7548-79A9B7CE200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화면아이디입력</a:t>
            </a:r>
          </a:p>
        </p:txBody>
      </p:sp>
    </p:spTree>
    <p:extLst>
      <p:ext uri="{BB962C8B-B14F-4D97-AF65-F5344CB8AC3E}">
        <p14:creationId xmlns:p14="http://schemas.microsoft.com/office/powerpoint/2010/main" val="16510119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59079"/>
            <a:ext cx="8910258" cy="618936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graphicFrame>
        <p:nvGraphicFramePr>
          <p:cNvPr id="13" name="표 1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01019062"/>
              </p:ext>
            </p:extLst>
          </p:nvPr>
        </p:nvGraphicFramePr>
        <p:xfrm>
          <a:off x="5209186" y="670945"/>
          <a:ext cx="2999014" cy="5727975"/>
        </p:xfrm>
        <a:graphic>
          <a:graphicData uri="http://schemas.openxmlformats.org/drawingml/2006/table">
            <a:tbl>
              <a:tblPr/>
              <a:tblGrid>
                <a:gridCol w="2999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27975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endParaRPr lang="en-US" altLang="ko-KR" sz="1200" b="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Group 157">
            <a:extLst>
              <a:ext uri="{FF2B5EF4-FFF2-40B4-BE49-F238E27FC236}">
                <a16:creationId xmlns:a16="http://schemas.microsoft.com/office/drawing/2014/main" id="{7FC650D1-4CA5-05DA-0D5C-99648AE52345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sp>
        <p:nvSpPr>
          <p:cNvPr id="8" name="제목 1">
            <a:extLst>
              <a:ext uri="{FF2B5EF4-FFF2-40B4-BE49-F238E27FC236}">
                <a16:creationId xmlns:a16="http://schemas.microsoft.com/office/drawing/2014/main" id="{3344CA86-4C68-2870-F9D3-D93ED899F6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7D7114B9-B157-BC35-2229-2B623FFBC3A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화면아이디입력</a:t>
            </a:r>
            <a:endParaRPr lang="ko-KR" altLang="en-US" dirty="0"/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97DF4B90-B03C-BFEB-0DEB-5B3FE661899E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126621649"/>
              </p:ext>
            </p:extLst>
          </p:nvPr>
        </p:nvGraphicFramePr>
        <p:xfrm>
          <a:off x="788753" y="670947"/>
          <a:ext cx="2999014" cy="5727974"/>
        </p:xfrm>
        <a:graphic>
          <a:graphicData uri="http://schemas.openxmlformats.org/drawingml/2006/table">
            <a:tbl>
              <a:tblPr/>
              <a:tblGrid>
                <a:gridCol w="2999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27974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endParaRPr lang="en-US" altLang="ko-KR" sz="1200" b="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3BDF8453-A6A6-5F3C-D9D4-C8353BD8C536}"/>
              </a:ext>
            </a:extLst>
          </p:cNvPr>
          <p:cNvCxnSpPr>
            <a:cxnSpLocks/>
          </p:cNvCxnSpPr>
          <p:nvPr userDrawn="1"/>
        </p:nvCxnSpPr>
        <p:spPr>
          <a:xfrm>
            <a:off x="4502383" y="478559"/>
            <a:ext cx="212" cy="6221094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70286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59079"/>
            <a:ext cx="8910258" cy="618936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graphicFrame>
        <p:nvGraphicFramePr>
          <p:cNvPr id="13" name="표 1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410625756"/>
              </p:ext>
            </p:extLst>
          </p:nvPr>
        </p:nvGraphicFramePr>
        <p:xfrm>
          <a:off x="5209186" y="670945"/>
          <a:ext cx="2999014" cy="5727975"/>
        </p:xfrm>
        <a:graphic>
          <a:graphicData uri="http://schemas.openxmlformats.org/drawingml/2006/table">
            <a:tbl>
              <a:tblPr/>
              <a:tblGrid>
                <a:gridCol w="2999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27975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endParaRPr lang="en-US" altLang="ko-KR" sz="1200" b="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Group 157">
            <a:extLst>
              <a:ext uri="{FF2B5EF4-FFF2-40B4-BE49-F238E27FC236}">
                <a16:creationId xmlns:a16="http://schemas.microsoft.com/office/drawing/2014/main" id="{7FC650D1-4CA5-05DA-0D5C-99648AE52345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sp>
        <p:nvSpPr>
          <p:cNvPr id="8" name="제목 1">
            <a:extLst>
              <a:ext uri="{FF2B5EF4-FFF2-40B4-BE49-F238E27FC236}">
                <a16:creationId xmlns:a16="http://schemas.microsoft.com/office/drawing/2014/main" id="{3344CA86-4C68-2870-F9D3-D93ED899F6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7D7114B9-B157-BC35-2229-2B623FFBC3A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화면아이디입력</a:t>
            </a:r>
            <a:endParaRPr lang="ko-KR" altLang="en-US" dirty="0"/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97DF4B90-B03C-BFEB-0DEB-5B3FE661899E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768272188"/>
              </p:ext>
            </p:extLst>
          </p:nvPr>
        </p:nvGraphicFramePr>
        <p:xfrm>
          <a:off x="788753" y="670947"/>
          <a:ext cx="2999014" cy="5727974"/>
        </p:xfrm>
        <a:graphic>
          <a:graphicData uri="http://schemas.openxmlformats.org/drawingml/2006/table">
            <a:tbl>
              <a:tblPr/>
              <a:tblGrid>
                <a:gridCol w="2999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27974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endParaRPr lang="en-US" altLang="ko-KR" sz="1200" b="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3BDF8453-A6A6-5F3C-D9D4-C8353BD8C536}"/>
              </a:ext>
            </a:extLst>
          </p:cNvPr>
          <p:cNvCxnSpPr>
            <a:cxnSpLocks/>
          </p:cNvCxnSpPr>
          <p:nvPr userDrawn="1"/>
        </p:nvCxnSpPr>
        <p:spPr>
          <a:xfrm>
            <a:off x="4502383" y="478559"/>
            <a:ext cx="212" cy="6221094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41073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51267" y="459079"/>
            <a:ext cx="8910258" cy="618993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6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sp>
        <p:nvSpPr>
          <p:cNvPr id="18" name="직사각형 17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graphicFrame>
        <p:nvGraphicFramePr>
          <p:cNvPr id="3" name="Group 157">
            <a:extLst>
              <a:ext uri="{FF2B5EF4-FFF2-40B4-BE49-F238E27FC236}">
                <a16:creationId xmlns:a16="http://schemas.microsoft.com/office/drawing/2014/main" id="{4DC212CE-5659-F950-BD14-ED7A4D551D37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BC8A8C7-12DA-B562-AA7B-F30C4AAE1F51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609092346"/>
              </p:ext>
            </p:extLst>
          </p:nvPr>
        </p:nvGraphicFramePr>
        <p:xfrm>
          <a:off x="788753" y="670947"/>
          <a:ext cx="2999014" cy="5727974"/>
        </p:xfrm>
        <a:graphic>
          <a:graphicData uri="http://schemas.openxmlformats.org/drawingml/2006/table">
            <a:tbl>
              <a:tblPr/>
              <a:tblGrid>
                <a:gridCol w="2999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27974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endParaRPr lang="en-US" altLang="ko-KR" sz="1200" b="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801460883"/>
              </p:ext>
            </p:extLst>
          </p:nvPr>
        </p:nvGraphicFramePr>
        <p:xfrm>
          <a:off x="789201" y="656600"/>
          <a:ext cx="2998566" cy="4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65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20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indent="0" algn="ctr" defTabSz="92551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2551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 Symbol" panose="020B0502040204020203" pitchFamily="34" charset="0"/>
                          <a:ea typeface="+mn-ea"/>
                        </a:rPr>
                        <a:t>✕</a:t>
                      </a:r>
                      <a:endParaRPr lang="en-US" altLang="ko-KR" sz="1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62701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51267" y="459079"/>
            <a:ext cx="8910258" cy="618993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6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sp>
        <p:nvSpPr>
          <p:cNvPr id="18" name="직사각형 17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graphicFrame>
        <p:nvGraphicFramePr>
          <p:cNvPr id="3" name="Group 157">
            <a:extLst>
              <a:ext uri="{FF2B5EF4-FFF2-40B4-BE49-F238E27FC236}">
                <a16:creationId xmlns:a16="http://schemas.microsoft.com/office/drawing/2014/main" id="{4DC212CE-5659-F950-BD14-ED7A4D551D37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BC8A8C7-12DA-B562-AA7B-F30C4AAE1F51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287435763"/>
              </p:ext>
            </p:extLst>
          </p:nvPr>
        </p:nvGraphicFramePr>
        <p:xfrm>
          <a:off x="788753" y="670947"/>
          <a:ext cx="2999014" cy="5727974"/>
        </p:xfrm>
        <a:graphic>
          <a:graphicData uri="http://schemas.openxmlformats.org/drawingml/2006/table">
            <a:tbl>
              <a:tblPr/>
              <a:tblGrid>
                <a:gridCol w="2999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27974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endParaRPr lang="en-US" altLang="ko-KR" sz="1200" b="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 userDrawn="1"/>
        </p:nvGraphicFramePr>
        <p:xfrm>
          <a:off x="789201" y="656600"/>
          <a:ext cx="2998566" cy="4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65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20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indent="0" algn="ctr" defTabSz="92551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2551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 Symbol" panose="020B0502040204020203" pitchFamily="34" charset="0"/>
                          <a:ea typeface="+mn-ea"/>
                        </a:rPr>
                        <a:t>✕</a:t>
                      </a:r>
                      <a:endParaRPr lang="en-US" altLang="ko-KR" sz="1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69866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9" name="직사각형 8"/>
          <p:cNvSpPr/>
          <p:nvPr userDrawn="1"/>
        </p:nvSpPr>
        <p:spPr>
          <a:xfrm>
            <a:off x="0" y="3068960"/>
            <a:ext cx="662523" cy="7200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cxnSp>
        <p:nvCxnSpPr>
          <p:cNvPr id="10" name="Straight Connector 5"/>
          <p:cNvCxnSpPr/>
          <p:nvPr userDrawn="1"/>
        </p:nvCxnSpPr>
        <p:spPr>
          <a:xfrm>
            <a:off x="777407" y="3804138"/>
            <a:ext cx="10753177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5"/>
          <p:cNvCxnSpPr/>
          <p:nvPr userDrawn="1"/>
        </p:nvCxnSpPr>
        <p:spPr>
          <a:xfrm>
            <a:off x="777407" y="4303054"/>
            <a:ext cx="10753177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573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>
                <a:solidFill>
                  <a:srgbClr val="000000"/>
                </a:solidFill>
              </a:rPr>
              <a:t>Page</a:t>
            </a:r>
          </a:p>
        </p:txBody>
      </p:sp>
      <p:sp>
        <p:nvSpPr>
          <p:cNvPr id="6" name="제목 1"/>
          <p:cNvSpPr>
            <a:spLocks noGrp="1"/>
          </p:cNvSpPr>
          <p:nvPr>
            <p:ph type="ctrTitle"/>
          </p:nvPr>
        </p:nvSpPr>
        <p:spPr>
          <a:xfrm>
            <a:off x="53789" y="67830"/>
            <a:ext cx="12091193" cy="288000"/>
          </a:xfrm>
          <a:prstGeom prst="rect">
            <a:avLst/>
          </a:prstGeom>
          <a:solidFill>
            <a:schemeClr val="tx1"/>
          </a:solidFill>
        </p:spPr>
        <p:txBody>
          <a:bodyPr anchor="ctr" anchorCtr="0"/>
          <a:lstStyle>
            <a:lvl1pPr algn="l">
              <a:defRPr sz="1000">
                <a:ln>
                  <a:solidFill>
                    <a:schemeClr val="bg1">
                      <a:alpha val="40000"/>
                    </a:schemeClr>
                  </a:solidFill>
                </a:ln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8" name="직선 연결선 7"/>
          <p:cNvCxnSpPr/>
          <p:nvPr userDrawn="1"/>
        </p:nvCxnSpPr>
        <p:spPr>
          <a:xfrm flipV="1">
            <a:off x="6099387" y="369117"/>
            <a:ext cx="0" cy="627933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5754206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060896" y="2777577"/>
            <a:ext cx="9144000" cy="540000"/>
          </a:xfrm>
          <a:prstGeom prst="rect">
            <a:avLst/>
          </a:prstGeom>
          <a:ln>
            <a:noFill/>
          </a:ln>
        </p:spPr>
        <p:txBody>
          <a:bodyPr anchor="b"/>
          <a:lstStyle>
            <a:lvl1pPr algn="l">
              <a:defRPr sz="2800">
                <a:ln>
                  <a:solidFill>
                    <a:schemeClr val="tx1">
                      <a:lumMod val="50000"/>
                      <a:lumOff val="50000"/>
                      <a:alpha val="40000"/>
                    </a:schemeClr>
                  </a:solidFill>
                </a:ln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060896" y="3317577"/>
            <a:ext cx="9144000" cy="1665484"/>
          </a:xfrm>
          <a:prstGeom prst="rect">
            <a:avLst/>
          </a:prstGeom>
        </p:spPr>
        <p:txBody>
          <a:bodyPr lIns="396000" tIns="180000" bIns="180000"/>
          <a:lstStyle>
            <a:lvl1pPr marL="179388" indent="-179388" algn="l">
              <a:buFont typeface="Arial" panose="020B0604020202020204" pitchFamily="34" charset="0"/>
              <a:buChar char="•"/>
              <a:defRPr sz="1800">
                <a:ln>
                  <a:solidFill>
                    <a:schemeClr val="tx1">
                      <a:lumMod val="50000"/>
                      <a:lumOff val="50000"/>
                      <a:alpha val="50000"/>
                    </a:schemeClr>
                  </a:solidFill>
                </a:ln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직사각형 3"/>
          <p:cNvSpPr/>
          <p:nvPr userDrawn="1"/>
        </p:nvSpPr>
        <p:spPr>
          <a:xfrm>
            <a:off x="1438823" y="2777577"/>
            <a:ext cx="540000" cy="54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cxnSp>
        <p:nvCxnSpPr>
          <p:cNvPr id="5" name="Straight Connector 5"/>
          <p:cNvCxnSpPr/>
          <p:nvPr userDrawn="1"/>
        </p:nvCxnSpPr>
        <p:spPr>
          <a:xfrm>
            <a:off x="1438823" y="3317577"/>
            <a:ext cx="10753177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51639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060896" y="2777577"/>
            <a:ext cx="9144000" cy="540000"/>
          </a:xfrm>
          <a:prstGeom prst="rect">
            <a:avLst/>
          </a:prstGeom>
          <a:ln>
            <a:noFill/>
          </a:ln>
        </p:spPr>
        <p:txBody>
          <a:bodyPr anchor="b"/>
          <a:lstStyle>
            <a:lvl1pPr algn="l">
              <a:defRPr sz="2800">
                <a:ln>
                  <a:solidFill>
                    <a:schemeClr val="tx1">
                      <a:lumMod val="50000"/>
                      <a:lumOff val="50000"/>
                      <a:alpha val="40000"/>
                    </a:schemeClr>
                  </a:solidFill>
                </a:ln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직사각형 3"/>
          <p:cNvSpPr/>
          <p:nvPr userDrawn="1"/>
        </p:nvSpPr>
        <p:spPr>
          <a:xfrm>
            <a:off x="1438823" y="2777577"/>
            <a:ext cx="540000" cy="54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cxnSp>
        <p:nvCxnSpPr>
          <p:cNvPr id="5" name="Straight Connector 5"/>
          <p:cNvCxnSpPr/>
          <p:nvPr userDrawn="1"/>
        </p:nvCxnSpPr>
        <p:spPr>
          <a:xfrm>
            <a:off x="1438823" y="3317577"/>
            <a:ext cx="10753177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51101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041971" y="2777577"/>
            <a:ext cx="9144000" cy="540000"/>
          </a:xfrm>
          <a:prstGeom prst="rect">
            <a:avLst/>
          </a:prstGeom>
          <a:ln>
            <a:noFill/>
          </a:ln>
        </p:spPr>
        <p:txBody>
          <a:bodyPr anchor="b"/>
          <a:lstStyle>
            <a:lvl1pPr algn="l">
              <a:defRPr sz="2800">
                <a:ln>
                  <a:solidFill>
                    <a:schemeClr val="tx1">
                      <a:lumMod val="50000"/>
                      <a:lumOff val="50000"/>
                      <a:alpha val="40000"/>
                    </a:schemeClr>
                  </a:solidFill>
                </a:ln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직사각형 3"/>
          <p:cNvSpPr/>
          <p:nvPr userDrawn="1"/>
        </p:nvSpPr>
        <p:spPr>
          <a:xfrm>
            <a:off x="2381798" y="2777577"/>
            <a:ext cx="540000" cy="54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cxnSp>
        <p:nvCxnSpPr>
          <p:cNvPr id="5" name="Straight Connector 5"/>
          <p:cNvCxnSpPr/>
          <p:nvPr userDrawn="1"/>
        </p:nvCxnSpPr>
        <p:spPr>
          <a:xfrm>
            <a:off x="2381798" y="3317577"/>
            <a:ext cx="981020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부제목 2"/>
          <p:cNvSpPr>
            <a:spLocks noGrp="1"/>
          </p:cNvSpPr>
          <p:nvPr>
            <p:ph type="subTitle" idx="1"/>
          </p:nvPr>
        </p:nvSpPr>
        <p:spPr>
          <a:xfrm>
            <a:off x="3041971" y="3317577"/>
            <a:ext cx="9144000" cy="1665484"/>
          </a:xfrm>
          <a:prstGeom prst="rect">
            <a:avLst/>
          </a:prstGeom>
        </p:spPr>
        <p:txBody>
          <a:bodyPr lIns="396000" tIns="180000" bIns="180000"/>
          <a:lstStyle>
            <a:lvl1pPr marL="179388" indent="-179388" algn="l">
              <a:buFont typeface="Arial" panose="020B0604020202020204" pitchFamily="34" charset="0"/>
              <a:buChar char="•"/>
              <a:defRPr sz="1800">
                <a:ln>
                  <a:solidFill>
                    <a:schemeClr val="tx1">
                      <a:lumMod val="50000"/>
                      <a:lumOff val="50000"/>
                      <a:alpha val="50000"/>
                    </a:schemeClr>
                  </a:solidFill>
                </a:ln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8179247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041971" y="2777577"/>
            <a:ext cx="9144000" cy="540000"/>
          </a:xfrm>
          <a:prstGeom prst="rect">
            <a:avLst/>
          </a:prstGeom>
          <a:ln>
            <a:noFill/>
          </a:ln>
        </p:spPr>
        <p:txBody>
          <a:bodyPr anchor="b"/>
          <a:lstStyle>
            <a:lvl1pPr algn="l">
              <a:defRPr sz="2800">
                <a:ln>
                  <a:solidFill>
                    <a:schemeClr val="tx1">
                      <a:lumMod val="50000"/>
                      <a:lumOff val="50000"/>
                      <a:alpha val="40000"/>
                    </a:schemeClr>
                  </a:solidFill>
                </a:ln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직사각형 3"/>
          <p:cNvSpPr/>
          <p:nvPr userDrawn="1"/>
        </p:nvSpPr>
        <p:spPr>
          <a:xfrm>
            <a:off x="2381798" y="2777577"/>
            <a:ext cx="540000" cy="54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cxnSp>
        <p:nvCxnSpPr>
          <p:cNvPr id="5" name="Straight Connector 5"/>
          <p:cNvCxnSpPr/>
          <p:nvPr userDrawn="1"/>
        </p:nvCxnSpPr>
        <p:spPr>
          <a:xfrm>
            <a:off x="2381798" y="3317577"/>
            <a:ext cx="981020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119487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838200" y="2636912"/>
            <a:ext cx="10515600" cy="1325563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228503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6351363D-9B7C-4E8B-9EA3-0DAE8CE342AA}"/>
              </a:ext>
            </a:extLst>
          </p:cNvPr>
          <p:cNvSpPr/>
          <p:nvPr userDrawn="1"/>
        </p:nvSpPr>
        <p:spPr>
          <a:xfrm>
            <a:off x="53790" y="369117"/>
            <a:ext cx="12091193" cy="62793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/>
          </p:nvPr>
        </p:nvSpPr>
        <p:spPr>
          <a:xfrm>
            <a:off x="53789" y="67830"/>
            <a:ext cx="12091193" cy="288000"/>
          </a:xfrm>
          <a:prstGeom prst="rect">
            <a:avLst/>
          </a:prstGeom>
          <a:solidFill>
            <a:schemeClr val="tx1"/>
          </a:solidFill>
        </p:spPr>
        <p:txBody>
          <a:bodyPr anchor="ctr" anchorCtr="0"/>
          <a:lstStyle>
            <a:lvl1pPr algn="l">
              <a:defRPr sz="1000">
                <a:ln>
                  <a:solidFill>
                    <a:schemeClr val="bg1">
                      <a:alpha val="40000"/>
                    </a:schemeClr>
                  </a:solidFill>
                </a:ln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3" name="직선 연결선 2"/>
          <p:cNvCxnSpPr>
            <a:stCxn id="9" idx="2"/>
            <a:endCxn id="9" idx="0"/>
          </p:cNvCxnSpPr>
          <p:nvPr userDrawn="1"/>
        </p:nvCxnSpPr>
        <p:spPr>
          <a:xfrm flipV="1">
            <a:off x="6099387" y="369117"/>
            <a:ext cx="0" cy="6279332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>
                <a:solidFill>
                  <a:srgbClr val="000000"/>
                </a:solidFill>
              </a:rPr>
              <a:t>Page</a:t>
            </a:r>
          </a:p>
        </p:txBody>
      </p:sp>
      <p:sp>
        <p:nvSpPr>
          <p:cNvPr id="13" name="직사각형 12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007253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C43386E-E424-4971-A012-186C51024BFD}"/>
              </a:ext>
            </a:extLst>
          </p:cNvPr>
          <p:cNvCxnSpPr/>
          <p:nvPr userDrawn="1"/>
        </p:nvCxnSpPr>
        <p:spPr>
          <a:xfrm>
            <a:off x="4566710" y="762003"/>
            <a:ext cx="0" cy="5961339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13F0A93-F6AB-4764-87A1-3D2803C82EDD}"/>
              </a:ext>
            </a:extLst>
          </p:cNvPr>
          <p:cNvCxnSpPr>
            <a:cxnSpLocks/>
          </p:cNvCxnSpPr>
          <p:nvPr userDrawn="1"/>
        </p:nvCxnSpPr>
        <p:spPr>
          <a:xfrm>
            <a:off x="6091988" y="302363"/>
            <a:ext cx="0" cy="6346086"/>
          </a:xfrm>
          <a:prstGeom prst="line">
            <a:avLst/>
          </a:prstGeom>
          <a:ln>
            <a:solidFill>
              <a:srgbClr val="FF0000">
                <a:alpha val="40000"/>
              </a:srgb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4" y="515263"/>
            <a:ext cx="12091249" cy="613318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800">
              <a:solidFill>
                <a:schemeClr val="tx1"/>
              </a:solidFill>
            </a:endParaRPr>
          </a:p>
        </p:txBody>
      </p:sp>
      <p:graphicFrame>
        <p:nvGraphicFramePr>
          <p:cNvPr id="14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773917258"/>
              </p:ext>
            </p:extLst>
          </p:nvPr>
        </p:nvGraphicFramePr>
        <p:xfrm>
          <a:off x="47624" y="47519"/>
          <a:ext cx="12091246" cy="431040"/>
        </p:xfrm>
        <a:graphic>
          <a:graphicData uri="http://schemas.openxmlformats.org/drawingml/2006/table">
            <a:tbl>
              <a:tblPr/>
              <a:tblGrid>
                <a:gridCol w="9722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901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98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39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6806755"/>
                  </a:ext>
                </a:extLst>
              </a:tr>
            </a:tbl>
          </a:graphicData>
        </a:graphic>
      </p:graphicFrame>
      <p:sp>
        <p:nvSpPr>
          <p:cNvPr id="17" name="제목 1"/>
          <p:cNvSpPr>
            <a:spLocks noGrp="1"/>
          </p:cNvSpPr>
          <p:nvPr>
            <p:ph type="ctrTitle" hasCustomPrompt="1"/>
          </p:nvPr>
        </p:nvSpPr>
        <p:spPr>
          <a:xfrm>
            <a:off x="6107187" y="47328"/>
            <a:ext cx="6031686" cy="213090"/>
          </a:xfrm>
          <a:prstGeom prst="rect">
            <a:avLst/>
          </a:prstGeom>
        </p:spPr>
        <p:txBody>
          <a:bodyPr anchor="b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18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012273" y="49659"/>
            <a:ext cx="3995955" cy="210759"/>
          </a:xfrm>
          <a:prstGeom prst="rect">
            <a:avLst/>
          </a:prstGeom>
        </p:spPr>
        <p:txBody>
          <a:bodyPr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화면아이디입력</a:t>
            </a:r>
            <a:endParaRPr lang="ko-KR" altLang="en-US" dirty="0"/>
          </a:p>
        </p:txBody>
      </p:sp>
      <p:cxnSp>
        <p:nvCxnSpPr>
          <p:cNvPr id="19" name="직선 연결선 18"/>
          <p:cNvCxnSpPr>
            <a:endCxn id="13" idx="0"/>
          </p:cNvCxnSpPr>
          <p:nvPr userDrawn="1"/>
        </p:nvCxnSpPr>
        <p:spPr>
          <a:xfrm flipH="1" flipV="1">
            <a:off x="6093249" y="515263"/>
            <a:ext cx="6138" cy="6133186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>
                <a:solidFill>
                  <a:srgbClr val="000000"/>
                </a:solidFill>
              </a:rPr>
              <a:t>Page</a:t>
            </a:r>
          </a:p>
        </p:txBody>
      </p:sp>
      <p:sp>
        <p:nvSpPr>
          <p:cNvPr id="15" name="직사각형 14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802021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627219490"/>
              </p:ext>
            </p:extLst>
          </p:nvPr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7373111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92551"/>
            <a:ext cx="8910258" cy="615589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화면아이디입력</a:t>
            </a:r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4502595" y="260648"/>
            <a:ext cx="0" cy="643900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98373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545423915"/>
              </p:ext>
            </p:extLst>
          </p:nvPr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7373111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92551"/>
            <a:ext cx="8910258" cy="615589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화면아이디입력</a:t>
            </a:r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4502595" y="260648"/>
            <a:ext cx="0" cy="643900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sp>
        <p:nvSpPr>
          <p:cNvPr id="9" name="Rectangle 108"/>
          <p:cNvSpPr>
            <a:spLocks noChangeArrowheads="1"/>
          </p:cNvSpPr>
          <p:nvPr userDrawn="1"/>
        </p:nvSpPr>
        <p:spPr bwMode="auto">
          <a:xfrm>
            <a:off x="45238" y="490907"/>
            <a:ext cx="8892244" cy="2254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이전페이지 이어짐</a:t>
            </a:r>
          </a:p>
        </p:txBody>
      </p:sp>
    </p:spTree>
    <p:extLst>
      <p:ext uri="{BB962C8B-B14F-4D97-AF65-F5344CB8AC3E}">
        <p14:creationId xmlns:p14="http://schemas.microsoft.com/office/powerpoint/2010/main" val="810146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181281643"/>
              </p:ext>
            </p:extLst>
          </p:nvPr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7373111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92551"/>
            <a:ext cx="8910258" cy="615589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화면아이디입력</a:t>
            </a:r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4502595" y="260648"/>
            <a:ext cx="0" cy="643900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sp>
        <p:nvSpPr>
          <p:cNvPr id="9" name="Rectangle 108"/>
          <p:cNvSpPr>
            <a:spLocks noChangeArrowheads="1"/>
          </p:cNvSpPr>
          <p:nvPr userDrawn="1"/>
        </p:nvSpPr>
        <p:spPr bwMode="auto">
          <a:xfrm>
            <a:off x="45238" y="490907"/>
            <a:ext cx="8892244" cy="2254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이전페이지 이어짐</a:t>
            </a:r>
          </a:p>
        </p:txBody>
      </p:sp>
      <p:sp>
        <p:nvSpPr>
          <p:cNvPr id="13" name="Rectangle 28"/>
          <p:cNvSpPr>
            <a:spLocks noChangeArrowheads="1"/>
          </p:cNvSpPr>
          <p:nvPr userDrawn="1"/>
        </p:nvSpPr>
        <p:spPr bwMode="auto">
          <a:xfrm>
            <a:off x="45238" y="6424667"/>
            <a:ext cx="8915032" cy="2254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다음페이지 이어짐</a:t>
            </a:r>
          </a:p>
        </p:txBody>
      </p:sp>
    </p:spTree>
    <p:extLst>
      <p:ext uri="{BB962C8B-B14F-4D97-AF65-F5344CB8AC3E}">
        <p14:creationId xmlns:p14="http://schemas.microsoft.com/office/powerpoint/2010/main" val="81758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636486767"/>
              </p:ext>
            </p:extLst>
          </p:nvPr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7373111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92551"/>
            <a:ext cx="8910258" cy="615589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화면아이디입력</a:t>
            </a:r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4502595" y="260648"/>
            <a:ext cx="0" cy="643900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sp>
        <p:nvSpPr>
          <p:cNvPr id="13" name="Rectangle 28"/>
          <p:cNvSpPr>
            <a:spLocks noChangeArrowheads="1"/>
          </p:cNvSpPr>
          <p:nvPr userDrawn="1"/>
        </p:nvSpPr>
        <p:spPr bwMode="auto">
          <a:xfrm>
            <a:off x="45238" y="6424667"/>
            <a:ext cx="8915032" cy="2254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다음페이지 이어짐</a:t>
            </a:r>
          </a:p>
        </p:txBody>
      </p:sp>
    </p:spTree>
    <p:extLst>
      <p:ext uri="{BB962C8B-B14F-4D97-AF65-F5344CB8AC3E}">
        <p14:creationId xmlns:p14="http://schemas.microsoft.com/office/powerpoint/2010/main" val="4236730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492993953"/>
              </p:ext>
            </p:extLst>
          </p:nvPr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92553"/>
            <a:ext cx="8910258" cy="6155896"/>
          </a:xfrm>
          <a:prstGeom prst="rect">
            <a:avLst/>
          </a:prstGeom>
          <a:solidFill>
            <a:srgbClr val="F0EFEC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화면아이디입력</a:t>
            </a:r>
            <a:endParaRPr lang="ko-KR" altLang="en-US" dirty="0"/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4502595" y="260648"/>
            <a:ext cx="0" cy="643900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356541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8568" y="6692311"/>
            <a:ext cx="900000" cy="114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768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72" r:id="rId2"/>
    <p:sldLayoutId id="2147483657" r:id="rId3"/>
    <p:sldLayoutId id="2147483649" r:id="rId4"/>
    <p:sldLayoutId id="2147483679" r:id="rId5"/>
    <p:sldLayoutId id="2147483682" r:id="rId6"/>
    <p:sldLayoutId id="2147483680" r:id="rId7"/>
    <p:sldLayoutId id="2147483681" r:id="rId8"/>
    <p:sldLayoutId id="2147483678" r:id="rId9"/>
    <p:sldLayoutId id="2147483683" r:id="rId10"/>
    <p:sldLayoutId id="2147483684" r:id="rId11"/>
    <p:sldLayoutId id="2147483685" r:id="rId12"/>
    <p:sldLayoutId id="2147483686" r:id="rId13"/>
    <p:sldLayoutId id="2147483689" r:id="rId14"/>
    <p:sldLayoutId id="2147483688" r:id="rId15"/>
    <p:sldLayoutId id="2147483690" r:id="rId16"/>
    <p:sldLayoutId id="2147483687" r:id="rId17"/>
    <p:sldLayoutId id="2147483691" r:id="rId18"/>
    <p:sldLayoutId id="2147483670" r:id="rId19"/>
    <p:sldLayoutId id="2147483673" r:id="rId20"/>
    <p:sldLayoutId id="2147483674" r:id="rId21"/>
    <p:sldLayoutId id="2147483675" r:id="rId22"/>
    <p:sldLayoutId id="2147483676" r:id="rId23"/>
    <p:sldLayoutId id="2147483677" r:id="rId24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4.png"/><Relationship Id="rId5" Type="http://schemas.openxmlformats.org/officeDocument/2006/relationships/image" Target="../media/image15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4.png"/><Relationship Id="rId5" Type="http://schemas.openxmlformats.org/officeDocument/2006/relationships/image" Target="../media/image15.png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5"/>
          <p:cNvCxnSpPr/>
          <p:nvPr/>
        </p:nvCxnSpPr>
        <p:spPr>
          <a:xfrm>
            <a:off x="1964369" y="3414252"/>
            <a:ext cx="8454516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제목 7"/>
          <p:cNvSpPr txBox="1">
            <a:spLocks/>
          </p:cNvSpPr>
          <p:nvPr/>
        </p:nvSpPr>
        <p:spPr>
          <a:xfrm>
            <a:off x="335360" y="2708920"/>
            <a:ext cx="11636232" cy="676275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800" dirty="0">
                <a:latin typeface="+mj-ea"/>
              </a:rPr>
              <a:t>innisfree_FO</a:t>
            </a:r>
            <a:r>
              <a:rPr lang="ko-KR" altLang="en-US" sz="2800" dirty="0">
                <a:latin typeface="+mj-ea"/>
              </a:rPr>
              <a:t>리뉴얼</a:t>
            </a:r>
            <a:r>
              <a:rPr lang="en-US" altLang="ko-KR" sz="2800" dirty="0"/>
              <a:t>_MO</a:t>
            </a:r>
            <a:r>
              <a:rPr lang="en-US" altLang="ko-KR" sz="2800" dirty="0" smtClean="0"/>
              <a:t>_</a:t>
            </a:r>
            <a:r>
              <a:rPr lang="ko-KR" altLang="en-US" sz="2800" dirty="0" smtClean="0">
                <a:latin typeface="+mj-ea"/>
              </a:rPr>
              <a:t>제품상세최저가혜택</a:t>
            </a:r>
            <a:r>
              <a:rPr lang="ko-KR" altLang="en-US" sz="2800" dirty="0" smtClean="0">
                <a:ln w="6350">
                  <a:solidFill>
                    <a:schemeClr val="tx1">
                      <a:lumMod val="50000"/>
                      <a:lumOff val="50000"/>
                      <a:alpha val="40000"/>
                    </a:schemeClr>
                  </a:solidFill>
                </a:ln>
                <a:latin typeface="+mj-ea"/>
              </a:rPr>
              <a:t> </a:t>
            </a:r>
            <a:r>
              <a:rPr lang="ko-KR" altLang="en-US" sz="2800" dirty="0">
                <a:ln w="6350">
                  <a:solidFill>
                    <a:schemeClr val="tx1">
                      <a:lumMod val="50000"/>
                      <a:lumOff val="50000"/>
                      <a:alpha val="40000"/>
                    </a:schemeClr>
                  </a:solidFill>
                </a:ln>
                <a:latin typeface="+mj-ea"/>
              </a:rPr>
              <a:t>화면설계서</a:t>
            </a:r>
          </a:p>
        </p:txBody>
      </p:sp>
      <p:sp>
        <p:nvSpPr>
          <p:cNvPr id="15" name="부제목 9"/>
          <p:cNvSpPr txBox="1">
            <a:spLocks/>
          </p:cNvSpPr>
          <p:nvPr/>
        </p:nvSpPr>
        <p:spPr>
          <a:xfrm>
            <a:off x="1964369" y="3538339"/>
            <a:ext cx="3512795" cy="466725"/>
          </a:xfrm>
          <a:prstGeom prst="rect">
            <a:avLst/>
          </a:prstGeom>
        </p:spPr>
        <p:txBody>
          <a:bodyPr lIns="72000" tIns="36000" rIns="36000" bIns="36000" anchor="ctr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ko-KR" sz="1200" b="1" dirty="0">
                <a:latin typeface="+mn-ea"/>
              </a:rPr>
              <a:t>Version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0.9/ </a:t>
            </a: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2024-07-08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김슬기</a:t>
            </a:r>
            <a:endParaRPr lang="ko-KR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64896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MO </a:t>
            </a:r>
            <a:r>
              <a:rPr lang="ko-KR" altLang="en-US" dirty="0" err="1" smtClean="0"/>
              <a:t>제품상세</a:t>
            </a:r>
            <a:r>
              <a:rPr lang="en-US" altLang="ko-KR" dirty="0" smtClean="0"/>
              <a:t>_</a:t>
            </a:r>
            <a:r>
              <a:rPr lang="ko-KR" altLang="en-US" dirty="0" smtClean="0"/>
              <a:t>주문프로모션별 </a:t>
            </a:r>
            <a:r>
              <a:rPr lang="ko-KR" altLang="en-US" dirty="0" err="1" smtClean="0"/>
              <a:t>가격표기</a:t>
            </a:r>
            <a:r>
              <a:rPr lang="ko-KR" altLang="en-US" dirty="0" smtClean="0"/>
              <a:t> 및 </a:t>
            </a:r>
            <a:r>
              <a:rPr lang="ko-KR" altLang="en-US" dirty="0" err="1" smtClean="0"/>
              <a:t>구매버튼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알럿</a:t>
            </a:r>
            <a:endParaRPr lang="ko-KR" altLang="en-US" dirty="0"/>
          </a:p>
        </p:txBody>
      </p:sp>
      <p:graphicFrame>
        <p:nvGraphicFramePr>
          <p:cNvPr id="49" name="표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4650893"/>
              </p:ext>
            </p:extLst>
          </p:nvPr>
        </p:nvGraphicFramePr>
        <p:xfrm>
          <a:off x="335360" y="908720"/>
          <a:ext cx="11233246" cy="158417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675702">
                  <a:extLst>
                    <a:ext uri="{9D8B030D-6E8A-4147-A177-3AD203B41FA5}">
                      <a16:colId xmlns:a16="http://schemas.microsoft.com/office/drawing/2014/main" val="1617353999"/>
                    </a:ext>
                  </a:extLst>
                </a:gridCol>
                <a:gridCol w="957538">
                  <a:extLst>
                    <a:ext uri="{9D8B030D-6E8A-4147-A177-3AD203B41FA5}">
                      <a16:colId xmlns:a16="http://schemas.microsoft.com/office/drawing/2014/main" val="2718176231"/>
                    </a:ext>
                  </a:extLst>
                </a:gridCol>
                <a:gridCol w="957538">
                  <a:extLst>
                    <a:ext uri="{9D8B030D-6E8A-4147-A177-3AD203B41FA5}">
                      <a16:colId xmlns:a16="http://schemas.microsoft.com/office/drawing/2014/main" val="4252979340"/>
                    </a:ext>
                  </a:extLst>
                </a:gridCol>
                <a:gridCol w="957538">
                  <a:extLst>
                    <a:ext uri="{9D8B030D-6E8A-4147-A177-3AD203B41FA5}">
                      <a16:colId xmlns:a16="http://schemas.microsoft.com/office/drawing/2014/main" val="4081631298"/>
                    </a:ext>
                  </a:extLst>
                </a:gridCol>
                <a:gridCol w="957538">
                  <a:extLst>
                    <a:ext uri="{9D8B030D-6E8A-4147-A177-3AD203B41FA5}">
                      <a16:colId xmlns:a16="http://schemas.microsoft.com/office/drawing/2014/main" val="3786018186"/>
                    </a:ext>
                  </a:extLst>
                </a:gridCol>
                <a:gridCol w="1118882">
                  <a:extLst>
                    <a:ext uri="{9D8B030D-6E8A-4147-A177-3AD203B41FA5}">
                      <a16:colId xmlns:a16="http://schemas.microsoft.com/office/drawing/2014/main" val="431447621"/>
                    </a:ext>
                  </a:extLst>
                </a:gridCol>
                <a:gridCol w="872407">
                  <a:extLst>
                    <a:ext uri="{9D8B030D-6E8A-4147-A177-3AD203B41FA5}">
                      <a16:colId xmlns:a16="http://schemas.microsoft.com/office/drawing/2014/main" val="2690394885"/>
                    </a:ext>
                  </a:extLst>
                </a:gridCol>
                <a:gridCol w="872407">
                  <a:extLst>
                    <a:ext uri="{9D8B030D-6E8A-4147-A177-3AD203B41FA5}">
                      <a16:colId xmlns:a16="http://schemas.microsoft.com/office/drawing/2014/main" val="1439524699"/>
                    </a:ext>
                  </a:extLst>
                </a:gridCol>
                <a:gridCol w="1135506">
                  <a:extLst>
                    <a:ext uri="{9D8B030D-6E8A-4147-A177-3AD203B41FA5}">
                      <a16:colId xmlns:a16="http://schemas.microsoft.com/office/drawing/2014/main" val="2755841210"/>
                    </a:ext>
                  </a:extLst>
                </a:gridCol>
                <a:gridCol w="864095">
                  <a:extLst>
                    <a:ext uri="{9D8B030D-6E8A-4147-A177-3AD203B41FA5}">
                      <a16:colId xmlns:a16="http://schemas.microsoft.com/office/drawing/2014/main" val="1994799261"/>
                    </a:ext>
                  </a:extLst>
                </a:gridCol>
                <a:gridCol w="864095">
                  <a:extLst>
                    <a:ext uri="{9D8B030D-6E8A-4147-A177-3AD203B41FA5}">
                      <a16:colId xmlns:a16="http://schemas.microsoft.com/office/drawing/2014/main" val="2746108270"/>
                    </a:ext>
                  </a:extLst>
                </a:gridCol>
              </a:tblGrid>
              <a:tr h="360040"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 smtClean="0">
                          <a:latin typeface="+mn-ea"/>
                          <a:ea typeface="+mn-ea"/>
                        </a:rPr>
                        <a:t>캠페인</a:t>
                      </a:r>
                      <a:endParaRPr sz="800" b="1" dirty="0"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 err="1" smtClean="0">
                          <a:latin typeface="+mn-ea"/>
                          <a:ea typeface="+mn-ea"/>
                        </a:rPr>
                        <a:t>제품리스트</a:t>
                      </a:r>
                      <a:r>
                        <a:rPr lang="ko-KR" altLang="en-US" sz="800" b="1" dirty="0" smtClean="0">
                          <a:latin typeface="+mn-ea"/>
                          <a:ea typeface="+mn-ea"/>
                        </a:rPr>
                        <a:t> 가격</a:t>
                      </a:r>
                      <a:endParaRPr sz="800" b="1" dirty="0"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 err="1" smtClean="0">
                          <a:latin typeface="+mn-ea"/>
                          <a:ea typeface="+mn-ea"/>
                        </a:rPr>
                        <a:t>제품상세</a:t>
                      </a:r>
                      <a:r>
                        <a:rPr lang="ko-KR" altLang="en-US" sz="800" b="1" dirty="0" smtClean="0">
                          <a:latin typeface="+mn-ea"/>
                          <a:ea typeface="+mn-ea"/>
                        </a:rPr>
                        <a:t> 가격</a:t>
                      </a:r>
                      <a:endParaRPr sz="800" b="1" dirty="0"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 smtClean="0">
                          <a:latin typeface="+mn-ea"/>
                          <a:ea typeface="+mn-ea"/>
                        </a:rPr>
                        <a:t>장바구니 </a:t>
                      </a:r>
                      <a:r>
                        <a:rPr lang="en-US" altLang="ko-KR" sz="800" b="1" dirty="0" smtClean="0"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800" b="1" dirty="0" smtClean="0">
                          <a:latin typeface="+mn-ea"/>
                          <a:ea typeface="+mn-ea"/>
                        </a:rPr>
                        <a:t>버튼</a:t>
                      </a:r>
                      <a:r>
                        <a:rPr lang="en-US" altLang="ko-KR" sz="800" b="1" dirty="0" smtClean="0">
                          <a:latin typeface="+mn-ea"/>
                          <a:ea typeface="+mn-ea"/>
                        </a:rPr>
                        <a:t>]</a:t>
                      </a:r>
                      <a:endParaRPr sz="800" b="1" dirty="0"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 err="1" smtClean="0">
                          <a:latin typeface="+mn-ea"/>
                          <a:ea typeface="+mn-ea"/>
                        </a:rPr>
                        <a:t>바로구매</a:t>
                      </a:r>
                      <a:r>
                        <a:rPr lang="ko-KR" altLang="en-US" sz="800" b="1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1" dirty="0" smtClean="0"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800" b="1" dirty="0" smtClean="0">
                          <a:latin typeface="+mn-ea"/>
                          <a:ea typeface="+mn-ea"/>
                        </a:rPr>
                        <a:t>버튼</a:t>
                      </a:r>
                      <a:r>
                        <a:rPr lang="en-US" altLang="ko-KR" sz="800" b="1" dirty="0" smtClean="0">
                          <a:latin typeface="+mn-ea"/>
                          <a:ea typeface="+mn-ea"/>
                        </a:rPr>
                        <a:t>]</a:t>
                      </a:r>
                      <a:endParaRPr sz="800" b="1" dirty="0"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8420204"/>
                  </a:ext>
                </a:extLst>
              </a:tr>
              <a:tr h="360040"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1" dirty="0"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 err="1" smtClean="0">
                          <a:latin typeface="+mn-ea"/>
                          <a:ea typeface="+mn-ea"/>
                        </a:rPr>
                        <a:t>로그인전</a:t>
                      </a:r>
                      <a:endParaRPr sz="800" b="1" dirty="0"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 smtClean="0">
                          <a:latin typeface="+mn-ea"/>
                          <a:ea typeface="+mn-ea"/>
                        </a:rPr>
                        <a:t>로그인후</a:t>
                      </a:r>
                      <a:endParaRPr sz="800" b="1" dirty="0"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 err="1" smtClean="0">
                          <a:latin typeface="+mn-ea"/>
                          <a:ea typeface="+mn-ea"/>
                        </a:rPr>
                        <a:t>로그인전</a:t>
                      </a:r>
                      <a:endParaRPr sz="800" b="1" dirty="0"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 smtClean="0">
                          <a:latin typeface="+mn-ea"/>
                          <a:ea typeface="+mn-ea"/>
                        </a:rPr>
                        <a:t>로그인후</a:t>
                      </a:r>
                      <a:endParaRPr sz="800" b="1" dirty="0"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 err="1" smtClean="0">
                          <a:latin typeface="+mn-ea"/>
                          <a:ea typeface="+mn-ea"/>
                        </a:rPr>
                        <a:t>로그인전</a:t>
                      </a:r>
                      <a:endParaRPr sz="800" b="1" dirty="0"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 smtClean="0">
                          <a:latin typeface="+mn-ea"/>
                          <a:ea typeface="+mn-ea"/>
                        </a:rPr>
                        <a:t>로그인후</a:t>
                      </a:r>
                      <a:endParaRPr sz="800" b="1" dirty="0"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 err="1" smtClean="0">
                          <a:latin typeface="+mn-ea"/>
                          <a:ea typeface="+mn-ea"/>
                        </a:rPr>
                        <a:t>로그인전</a:t>
                      </a:r>
                      <a:endParaRPr sz="800" b="1" dirty="0"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 smtClean="0">
                          <a:latin typeface="+mn-ea"/>
                          <a:ea typeface="+mn-ea"/>
                        </a:rPr>
                        <a:t>로그인후</a:t>
                      </a:r>
                      <a:endParaRPr sz="800" b="1" dirty="0"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169430"/>
                  </a:ext>
                </a:extLst>
              </a:tr>
              <a:tr h="432048"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="1" dirty="0" smtClean="0">
                          <a:latin typeface="+mn-ea"/>
                          <a:ea typeface="+mn-ea"/>
                        </a:rPr>
                        <a:t>N+N</a:t>
                      </a:r>
                      <a:r>
                        <a:rPr lang="en-US" altLang="ko-KR" sz="1000" b="1" baseline="0" dirty="0" smtClean="0">
                          <a:latin typeface="+mn-ea"/>
                          <a:ea typeface="+mn-ea"/>
                        </a:rPr>
                        <a:t> / N+%</a:t>
                      </a:r>
                      <a:endParaRPr sz="1000" b="1" dirty="0"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err="1" smtClean="0">
                          <a:latin typeface="+mn-ea"/>
                          <a:ea typeface="+mn-ea"/>
                        </a:rPr>
                        <a:t>최대할인가</a:t>
                      </a:r>
                      <a:endParaRPr lang="en-US" altLang="ko-KR" sz="800" dirty="0" smtClean="0">
                        <a:latin typeface="+mn-ea"/>
                        <a:ea typeface="+mn-ea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 smtClean="0">
                          <a:latin typeface="+mn-ea"/>
                          <a:ea typeface="+mn-ea"/>
                        </a:rPr>
                        <a:t>(~50% 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금액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)</a:t>
                      </a:r>
                      <a:endParaRPr sz="800" dirty="0"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err="1" smtClean="0">
                          <a:latin typeface="+mn-ea"/>
                          <a:ea typeface="+mn-ea"/>
                        </a:rPr>
                        <a:t>최대할인가</a:t>
                      </a:r>
                      <a:endParaRPr lang="ko-KR" altLang="en-US" sz="800" dirty="0" smtClean="0">
                        <a:latin typeface="+mn-ea"/>
                        <a:ea typeface="+mn-ea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(~50% 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금액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800" dirty="0" smtClean="0"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err="1" smtClean="0">
                          <a:latin typeface="+mn-ea"/>
                          <a:ea typeface="+mn-ea"/>
                        </a:rPr>
                        <a:t>최대할인가</a:t>
                      </a:r>
                      <a:endParaRPr lang="en-US" altLang="ko-KR" sz="800" dirty="0" smtClean="0">
                        <a:latin typeface="+mn-ea"/>
                        <a:ea typeface="+mn-ea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 smtClean="0">
                          <a:latin typeface="+mn-ea"/>
                          <a:ea typeface="+mn-ea"/>
                        </a:rPr>
                        <a:t>(~50% 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금액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)</a:t>
                      </a:r>
                      <a:endParaRPr sz="800" dirty="0"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err="1" smtClean="0">
                          <a:latin typeface="+mn-ea"/>
                          <a:ea typeface="+mn-ea"/>
                        </a:rPr>
                        <a:t>최대할인가</a:t>
                      </a:r>
                      <a:endParaRPr lang="ko-KR" altLang="en-US" sz="800" dirty="0" smtClean="0">
                        <a:latin typeface="+mn-ea"/>
                        <a:ea typeface="+mn-ea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(~50% 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금액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800" dirty="0" smtClean="0"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로그인 팝업</a:t>
                      </a:r>
                      <a:endParaRPr sz="800" dirty="0"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>
                          <a:latin typeface="+mn-ea"/>
                          <a:ea typeface="+mn-ea"/>
                        </a:rPr>
                        <a:t>조건충족</a:t>
                      </a:r>
                      <a:endParaRPr lang="ko-KR" altLang="en-US" sz="800" dirty="0" smtClean="0"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프로모션가로</a:t>
                      </a:r>
                      <a:endParaRPr lang="en-US" altLang="ko-KR" sz="800" dirty="0" smtClean="0"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장바구니 담김</a:t>
                      </a:r>
                    </a:p>
                  </a:txBody>
                  <a:tcPr marL="91450" marR="91450" marT="45725" marB="45725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로그인 팝업</a:t>
                      </a:r>
                      <a:endParaRPr sz="800" dirty="0"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>
                          <a:latin typeface="+mn-ea"/>
                          <a:ea typeface="+mn-ea"/>
                        </a:rPr>
                        <a:t>조건충족</a:t>
                      </a:r>
                      <a:endParaRPr lang="ko-KR" altLang="en-US" sz="800" dirty="0" smtClean="0"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프로모션가로</a:t>
                      </a:r>
                      <a:endParaRPr lang="en-US" altLang="ko-KR" sz="800" dirty="0" smtClean="0"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>
                          <a:latin typeface="+mn-ea"/>
                          <a:ea typeface="+mn-ea"/>
                        </a:rPr>
                        <a:t>주문서이동</a:t>
                      </a:r>
                      <a:endParaRPr lang="ko-KR" altLang="en-US" sz="800" dirty="0" smtClean="0"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745528"/>
                  </a:ext>
                </a:extLst>
              </a:tr>
              <a:tr h="432048"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800" dirty="0" smtClean="0"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800" dirty="0" smtClean="0"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>
                          <a:latin typeface="+mn-ea"/>
                          <a:ea typeface="+mn-ea"/>
                        </a:rPr>
                        <a:t>조건미충족</a:t>
                      </a:r>
                      <a:endParaRPr lang="ko-KR" altLang="en-US" sz="800" dirty="0" smtClean="0"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안내 </a:t>
                      </a:r>
                      <a:r>
                        <a:rPr lang="ko-KR" altLang="en-US" sz="800" dirty="0" err="1" smtClean="0">
                          <a:latin typeface="+mn-ea"/>
                          <a:ea typeface="+mn-ea"/>
                        </a:rPr>
                        <a:t>알럿</a:t>
                      </a:r>
                      <a:endParaRPr lang="ko-KR" altLang="en-US" sz="800" dirty="0" smtClean="0"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>
                          <a:latin typeface="+mn-ea"/>
                          <a:ea typeface="+mn-ea"/>
                        </a:rPr>
                        <a:t>조건미충족</a:t>
                      </a:r>
                      <a:endParaRPr lang="ko-KR" altLang="en-US" sz="800" dirty="0" smtClean="0"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안내 </a:t>
                      </a:r>
                      <a:r>
                        <a:rPr lang="ko-KR" altLang="en-US" sz="800" dirty="0" err="1" smtClean="0">
                          <a:latin typeface="+mn-ea"/>
                          <a:ea typeface="+mn-ea"/>
                        </a:rPr>
                        <a:t>알럿</a:t>
                      </a:r>
                      <a:endParaRPr lang="ko-KR" altLang="en-US" sz="800" dirty="0" smtClean="0"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2212612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63352" y="620688"/>
            <a:ext cx="164339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>
                <a:solidFill>
                  <a:srgbClr val="C00000"/>
                </a:solidFill>
              </a:rPr>
              <a:t>* </a:t>
            </a:r>
            <a:r>
              <a:rPr lang="ko-KR" altLang="en-US" sz="800" b="1" dirty="0" err="1" smtClean="0">
                <a:solidFill>
                  <a:srgbClr val="C00000"/>
                </a:solidFill>
              </a:rPr>
              <a:t>매가변경가</a:t>
            </a:r>
            <a:r>
              <a:rPr lang="ko-KR" altLang="en-US" sz="800" b="1" dirty="0" smtClean="0">
                <a:solidFill>
                  <a:srgbClr val="C00000"/>
                </a:solidFill>
              </a:rPr>
              <a:t> 없을 시 정가 표기</a:t>
            </a:r>
            <a:endParaRPr lang="ko-KR" altLang="en-US" sz="800" b="1" dirty="0">
              <a:solidFill>
                <a:srgbClr val="C0000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7888" y="2932919"/>
            <a:ext cx="6264696" cy="352478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132608" y="2639765"/>
            <a:ext cx="9509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/>
              <a:t>[ </a:t>
            </a:r>
            <a:r>
              <a:rPr lang="ko-KR" altLang="en-US" sz="800" b="1" dirty="0" smtClean="0"/>
              <a:t>특가 </a:t>
            </a:r>
            <a:r>
              <a:rPr lang="en-US" altLang="ko-KR" sz="800" b="1" dirty="0" smtClean="0"/>
              <a:t>FO </a:t>
            </a:r>
            <a:r>
              <a:rPr lang="ko-KR" altLang="en-US" sz="800" b="1" dirty="0" smtClean="0"/>
              <a:t>동일 </a:t>
            </a:r>
            <a:r>
              <a:rPr lang="en-US" altLang="ko-KR" sz="800" b="1" dirty="0" smtClean="0"/>
              <a:t>]</a:t>
            </a:r>
            <a:endParaRPr lang="ko-KR" altLang="en-US" sz="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59072" y="2636912"/>
            <a:ext cx="29113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BO &gt; </a:t>
            </a:r>
            <a:r>
              <a:rPr lang="ko-KR" altLang="en-US" sz="1000" b="1" dirty="0" err="1" smtClean="0"/>
              <a:t>캠페인관리</a:t>
            </a:r>
            <a:r>
              <a:rPr lang="ko-KR" altLang="en-US" sz="1000" b="1" dirty="0" smtClean="0"/>
              <a:t> </a:t>
            </a:r>
            <a:r>
              <a:rPr lang="en-US" altLang="ko-KR" sz="1000" b="1" dirty="0" smtClean="0"/>
              <a:t>&gt; </a:t>
            </a:r>
            <a:r>
              <a:rPr lang="ko-KR" altLang="en-US" sz="1000" b="1" dirty="0" smtClean="0"/>
              <a:t>주문프로모션 </a:t>
            </a:r>
            <a:r>
              <a:rPr lang="en-US" altLang="ko-KR" sz="1000" b="1" dirty="0" smtClean="0"/>
              <a:t>&gt; N+N tab </a:t>
            </a:r>
          </a:p>
          <a:p>
            <a:r>
              <a:rPr lang="en-US" altLang="ko-KR" sz="1000" b="1" dirty="0" smtClean="0"/>
              <a:t>BO </a:t>
            </a:r>
            <a:r>
              <a:rPr lang="en-US" altLang="ko-KR" sz="1000" b="1" dirty="0"/>
              <a:t>&gt; </a:t>
            </a:r>
            <a:r>
              <a:rPr lang="ko-KR" altLang="en-US" sz="1000" b="1" dirty="0" err="1"/>
              <a:t>캠페인관리</a:t>
            </a:r>
            <a:r>
              <a:rPr lang="ko-KR" altLang="en-US" sz="1000" b="1" dirty="0"/>
              <a:t> </a:t>
            </a:r>
            <a:r>
              <a:rPr lang="en-US" altLang="ko-KR" sz="1000" b="1" dirty="0"/>
              <a:t>&gt; </a:t>
            </a:r>
            <a:r>
              <a:rPr lang="ko-KR" altLang="en-US" sz="1000" b="1" dirty="0"/>
              <a:t>주문프로모션 </a:t>
            </a:r>
            <a:r>
              <a:rPr lang="en-US" altLang="ko-KR" sz="1000" b="1" dirty="0"/>
              <a:t>&gt; </a:t>
            </a:r>
            <a:r>
              <a:rPr lang="en-US" altLang="ko-KR" sz="1000" b="1" dirty="0" smtClean="0"/>
              <a:t>N+% tab</a:t>
            </a:r>
            <a:endParaRPr lang="en-US" altLang="ko-KR" sz="1000" b="1" dirty="0"/>
          </a:p>
        </p:txBody>
      </p:sp>
      <p:sp>
        <p:nvSpPr>
          <p:cNvPr id="8" name="직사각형 7"/>
          <p:cNvSpPr/>
          <p:nvPr/>
        </p:nvSpPr>
        <p:spPr>
          <a:xfrm>
            <a:off x="10632504" y="13560"/>
            <a:ext cx="1559496" cy="6110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800" b="1" dirty="0" smtClean="0">
                <a:solidFill>
                  <a:schemeClr val="bg1"/>
                </a:solidFill>
              </a:rPr>
              <a:t>6/26 </a:t>
            </a:r>
            <a:r>
              <a:rPr lang="ko-KR" altLang="en-US" sz="800" b="1" dirty="0" err="1" smtClean="0">
                <a:solidFill>
                  <a:schemeClr val="bg1"/>
                </a:solidFill>
              </a:rPr>
              <a:t>변경내역</a:t>
            </a:r>
            <a:endParaRPr lang="en-US" altLang="ko-KR" sz="800" b="1" dirty="0" smtClean="0">
              <a:solidFill>
                <a:schemeClr val="bg1"/>
              </a:solidFill>
            </a:endParaRPr>
          </a:p>
          <a:p>
            <a:r>
              <a:rPr lang="en-US" altLang="ko-KR" sz="800" b="1" dirty="0" smtClean="0">
                <a:solidFill>
                  <a:schemeClr val="bg1"/>
                </a:solidFill>
              </a:rPr>
              <a:t>1. </a:t>
            </a:r>
            <a:r>
              <a:rPr lang="ko-KR" altLang="en-US" sz="800" b="1" dirty="0" smtClean="0">
                <a:solidFill>
                  <a:schemeClr val="bg1"/>
                </a:solidFill>
              </a:rPr>
              <a:t>캠페인 경로 추가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88453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MO </a:t>
            </a:r>
            <a:r>
              <a:rPr lang="ko-KR" altLang="en-US" dirty="0" err="1" smtClean="0"/>
              <a:t>제품상세</a:t>
            </a:r>
            <a:r>
              <a:rPr lang="en-US" altLang="ko-KR" dirty="0" smtClean="0"/>
              <a:t>_</a:t>
            </a:r>
            <a:r>
              <a:rPr lang="ko-KR" altLang="en-US" dirty="0" smtClean="0"/>
              <a:t>주문프로모션별 </a:t>
            </a:r>
            <a:r>
              <a:rPr lang="ko-KR" altLang="en-US" dirty="0" err="1" smtClean="0"/>
              <a:t>가격표기</a:t>
            </a:r>
            <a:r>
              <a:rPr lang="ko-KR" altLang="en-US" dirty="0" smtClean="0"/>
              <a:t> 및 </a:t>
            </a:r>
            <a:r>
              <a:rPr lang="ko-KR" altLang="en-US" dirty="0" err="1" smtClean="0"/>
              <a:t>구매버튼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알럿</a:t>
            </a:r>
            <a:endParaRPr lang="ko-KR" altLang="en-US" dirty="0"/>
          </a:p>
        </p:txBody>
      </p:sp>
      <p:graphicFrame>
        <p:nvGraphicFramePr>
          <p:cNvPr id="49" name="표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4478839"/>
              </p:ext>
            </p:extLst>
          </p:nvPr>
        </p:nvGraphicFramePr>
        <p:xfrm>
          <a:off x="335360" y="908720"/>
          <a:ext cx="11593286" cy="158417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729410">
                  <a:extLst>
                    <a:ext uri="{9D8B030D-6E8A-4147-A177-3AD203B41FA5}">
                      <a16:colId xmlns:a16="http://schemas.microsoft.com/office/drawing/2014/main" val="1617353999"/>
                    </a:ext>
                  </a:extLst>
                </a:gridCol>
                <a:gridCol w="988229">
                  <a:extLst>
                    <a:ext uri="{9D8B030D-6E8A-4147-A177-3AD203B41FA5}">
                      <a16:colId xmlns:a16="http://schemas.microsoft.com/office/drawing/2014/main" val="2718176231"/>
                    </a:ext>
                  </a:extLst>
                </a:gridCol>
                <a:gridCol w="988229">
                  <a:extLst>
                    <a:ext uri="{9D8B030D-6E8A-4147-A177-3AD203B41FA5}">
                      <a16:colId xmlns:a16="http://schemas.microsoft.com/office/drawing/2014/main" val="4252979340"/>
                    </a:ext>
                  </a:extLst>
                </a:gridCol>
                <a:gridCol w="988229">
                  <a:extLst>
                    <a:ext uri="{9D8B030D-6E8A-4147-A177-3AD203B41FA5}">
                      <a16:colId xmlns:a16="http://schemas.microsoft.com/office/drawing/2014/main" val="4081631298"/>
                    </a:ext>
                  </a:extLst>
                </a:gridCol>
                <a:gridCol w="988229">
                  <a:extLst>
                    <a:ext uri="{9D8B030D-6E8A-4147-A177-3AD203B41FA5}">
                      <a16:colId xmlns:a16="http://schemas.microsoft.com/office/drawing/2014/main" val="3786018186"/>
                    </a:ext>
                  </a:extLst>
                </a:gridCol>
                <a:gridCol w="1086426">
                  <a:extLst>
                    <a:ext uri="{9D8B030D-6E8A-4147-A177-3AD203B41FA5}">
                      <a16:colId xmlns:a16="http://schemas.microsoft.com/office/drawing/2014/main" val="43144762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690394885"/>
                    </a:ext>
                  </a:extLst>
                </a:gridCol>
                <a:gridCol w="1004958">
                  <a:extLst>
                    <a:ext uri="{9D8B030D-6E8A-4147-A177-3AD203B41FA5}">
                      <a16:colId xmlns:a16="http://schemas.microsoft.com/office/drawing/2014/main" val="2236879210"/>
                    </a:ext>
                  </a:extLst>
                </a:gridCol>
                <a:gridCol w="1227290">
                  <a:extLst>
                    <a:ext uri="{9D8B030D-6E8A-4147-A177-3AD203B41FA5}">
                      <a16:colId xmlns:a16="http://schemas.microsoft.com/office/drawing/2014/main" val="2755841210"/>
                    </a:ext>
                  </a:extLst>
                </a:gridCol>
                <a:gridCol w="864095">
                  <a:extLst>
                    <a:ext uri="{9D8B030D-6E8A-4147-A177-3AD203B41FA5}">
                      <a16:colId xmlns:a16="http://schemas.microsoft.com/office/drawing/2014/main" val="1994799261"/>
                    </a:ext>
                  </a:extLst>
                </a:gridCol>
                <a:gridCol w="864095">
                  <a:extLst>
                    <a:ext uri="{9D8B030D-6E8A-4147-A177-3AD203B41FA5}">
                      <a16:colId xmlns:a16="http://schemas.microsoft.com/office/drawing/2014/main" val="1307519752"/>
                    </a:ext>
                  </a:extLst>
                </a:gridCol>
              </a:tblGrid>
              <a:tr h="360040"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 smtClean="0">
                          <a:latin typeface="+mn-ea"/>
                          <a:ea typeface="+mn-ea"/>
                        </a:rPr>
                        <a:t>캠페인</a:t>
                      </a:r>
                      <a:endParaRPr sz="800" b="1" dirty="0"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 err="1" smtClean="0">
                          <a:latin typeface="+mn-ea"/>
                          <a:ea typeface="+mn-ea"/>
                        </a:rPr>
                        <a:t>제품리스트</a:t>
                      </a:r>
                      <a:r>
                        <a:rPr lang="ko-KR" altLang="en-US" sz="800" b="1" dirty="0" smtClean="0">
                          <a:latin typeface="+mn-ea"/>
                          <a:ea typeface="+mn-ea"/>
                        </a:rPr>
                        <a:t> 가격</a:t>
                      </a:r>
                      <a:endParaRPr sz="800" b="1" dirty="0"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 err="1" smtClean="0">
                          <a:latin typeface="+mn-ea"/>
                          <a:ea typeface="+mn-ea"/>
                        </a:rPr>
                        <a:t>제품상세</a:t>
                      </a:r>
                      <a:r>
                        <a:rPr lang="ko-KR" altLang="en-US" sz="800" b="1" dirty="0" smtClean="0">
                          <a:latin typeface="+mn-ea"/>
                          <a:ea typeface="+mn-ea"/>
                        </a:rPr>
                        <a:t> 가격</a:t>
                      </a:r>
                      <a:endParaRPr sz="800" b="1" dirty="0"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 smtClean="0">
                          <a:latin typeface="+mn-ea"/>
                          <a:ea typeface="+mn-ea"/>
                        </a:rPr>
                        <a:t>장바구니 </a:t>
                      </a:r>
                      <a:r>
                        <a:rPr lang="en-US" altLang="ko-KR" sz="800" b="1" dirty="0" smtClean="0"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800" b="1" dirty="0" smtClean="0">
                          <a:latin typeface="+mn-ea"/>
                          <a:ea typeface="+mn-ea"/>
                        </a:rPr>
                        <a:t>버튼</a:t>
                      </a:r>
                      <a:r>
                        <a:rPr lang="en-US" altLang="ko-KR" sz="800" b="1" dirty="0" smtClean="0">
                          <a:latin typeface="+mn-ea"/>
                          <a:ea typeface="+mn-ea"/>
                        </a:rPr>
                        <a:t>]</a:t>
                      </a:r>
                      <a:endParaRPr sz="800" b="1" dirty="0"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 err="1" smtClean="0">
                          <a:latin typeface="+mn-ea"/>
                          <a:ea typeface="+mn-ea"/>
                        </a:rPr>
                        <a:t>바로구매</a:t>
                      </a:r>
                      <a:r>
                        <a:rPr lang="ko-KR" altLang="en-US" sz="800" b="1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1" dirty="0" smtClean="0"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800" b="1" dirty="0" smtClean="0">
                          <a:latin typeface="+mn-ea"/>
                          <a:ea typeface="+mn-ea"/>
                        </a:rPr>
                        <a:t>버튼</a:t>
                      </a:r>
                      <a:r>
                        <a:rPr lang="en-US" altLang="ko-KR" sz="800" b="1" dirty="0" smtClean="0">
                          <a:latin typeface="+mn-ea"/>
                          <a:ea typeface="+mn-ea"/>
                        </a:rPr>
                        <a:t>]</a:t>
                      </a:r>
                      <a:endParaRPr sz="800" b="1" dirty="0"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8420204"/>
                  </a:ext>
                </a:extLst>
              </a:tr>
              <a:tr h="360040"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1" dirty="0"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 err="1" smtClean="0">
                          <a:latin typeface="+mn-ea"/>
                          <a:ea typeface="+mn-ea"/>
                        </a:rPr>
                        <a:t>로그인전</a:t>
                      </a:r>
                      <a:endParaRPr sz="800" b="1" dirty="0"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 smtClean="0">
                          <a:latin typeface="+mn-ea"/>
                          <a:ea typeface="+mn-ea"/>
                        </a:rPr>
                        <a:t>로그인후</a:t>
                      </a:r>
                      <a:endParaRPr sz="800" b="1" dirty="0"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 err="1" smtClean="0">
                          <a:latin typeface="+mn-ea"/>
                          <a:ea typeface="+mn-ea"/>
                        </a:rPr>
                        <a:t>로그인전</a:t>
                      </a:r>
                      <a:endParaRPr sz="800" b="1" dirty="0"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 smtClean="0">
                          <a:latin typeface="+mn-ea"/>
                          <a:ea typeface="+mn-ea"/>
                        </a:rPr>
                        <a:t>로그인후</a:t>
                      </a:r>
                      <a:endParaRPr sz="800" b="1" dirty="0"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 err="1" smtClean="0">
                          <a:latin typeface="+mn-ea"/>
                          <a:ea typeface="+mn-ea"/>
                        </a:rPr>
                        <a:t>로그인전</a:t>
                      </a:r>
                      <a:endParaRPr sz="800" b="1" dirty="0"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 smtClean="0">
                          <a:latin typeface="+mn-ea"/>
                          <a:ea typeface="+mn-ea"/>
                        </a:rPr>
                        <a:t>로그인후</a:t>
                      </a:r>
                      <a:endParaRPr sz="800" b="1" dirty="0"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 err="1" smtClean="0">
                          <a:latin typeface="+mn-ea"/>
                          <a:ea typeface="+mn-ea"/>
                        </a:rPr>
                        <a:t>로그인전</a:t>
                      </a:r>
                      <a:endParaRPr sz="800" b="1" dirty="0"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 smtClean="0">
                          <a:latin typeface="+mn-ea"/>
                          <a:ea typeface="+mn-ea"/>
                        </a:rPr>
                        <a:t>로그인후</a:t>
                      </a:r>
                      <a:endParaRPr sz="800" b="1" dirty="0"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169430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1" dirty="0" err="1" smtClean="0">
                          <a:latin typeface="+mn-ea"/>
                          <a:ea typeface="+mn-ea"/>
                        </a:rPr>
                        <a:t>첫구매</a:t>
                      </a:r>
                      <a:endParaRPr sz="1000" b="1" dirty="0"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err="1" smtClean="0">
                          <a:latin typeface="+mn-ea"/>
                          <a:ea typeface="+mn-ea"/>
                        </a:rPr>
                        <a:t>첫구매가</a:t>
                      </a:r>
                      <a:endParaRPr sz="800" dirty="0"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첫구매가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50" marR="91450" marT="45725" marB="45725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첫구매가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50" marR="91450" marT="45725" marB="45725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첫구매가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50" marR="91450" marT="45725" marB="45725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로그인 팝업</a:t>
                      </a:r>
                      <a:endParaRPr sz="800" dirty="0"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대상자</a:t>
                      </a:r>
                      <a:endParaRPr lang="en-US" altLang="ko-KR" sz="800" dirty="0" smtClean="0"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x</a:t>
                      </a:r>
                      <a:endParaRPr lang="ko-KR" altLang="en-US" sz="800" dirty="0" smtClean="0"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>
                          <a:latin typeface="+mn-ea"/>
                          <a:ea typeface="+mn-ea"/>
                        </a:rPr>
                        <a:t>알럿</a:t>
                      </a:r>
                      <a:endParaRPr lang="ko-KR" altLang="en-US" sz="800" dirty="0" smtClean="0"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로그인 팝업</a:t>
                      </a:r>
                      <a:endParaRPr sz="800" dirty="0"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대상자</a:t>
                      </a:r>
                      <a:endParaRPr lang="en-US" altLang="ko-KR" sz="800" dirty="0" smtClean="0"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x</a:t>
                      </a:r>
                      <a:endParaRPr lang="ko-KR" altLang="en-US" sz="800" dirty="0" smtClean="0"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>
                          <a:latin typeface="+mn-ea"/>
                          <a:ea typeface="+mn-ea"/>
                        </a:rPr>
                        <a:t>알럿</a:t>
                      </a:r>
                      <a:endParaRPr lang="ko-KR" altLang="en-US" sz="800" dirty="0" smtClean="0"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745528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1" dirty="0" err="1" smtClean="0">
                          <a:latin typeface="+mn-ea"/>
                          <a:ea typeface="+mn-ea"/>
                        </a:rPr>
                        <a:t>첫구매</a:t>
                      </a:r>
                      <a:r>
                        <a:rPr lang="en-US" altLang="ko-KR" sz="1000" b="1" dirty="0" smtClean="0">
                          <a:latin typeface="+mn-ea"/>
                          <a:ea typeface="+mn-ea"/>
                        </a:rPr>
                        <a:t>+</a:t>
                      </a:r>
                      <a:r>
                        <a:rPr lang="ko-KR" altLang="en-US" sz="1000" b="1" dirty="0" err="1" smtClean="0">
                          <a:latin typeface="+mn-ea"/>
                          <a:ea typeface="+mn-ea"/>
                        </a:rPr>
                        <a:t>수신동의</a:t>
                      </a:r>
                      <a:endParaRPr sz="1000" b="1" dirty="0"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err="1" smtClean="0">
                          <a:latin typeface="+mn-ea"/>
                          <a:ea typeface="+mn-ea"/>
                        </a:rPr>
                        <a:t>첫구매가</a:t>
                      </a:r>
                      <a:endParaRPr sz="800" dirty="0"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첫구매가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50" marR="91450" marT="45725" marB="45725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첫구매가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50" marR="91450" marT="45725" marB="45725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첫구매가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50" marR="91450" marT="45725" marB="45725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로그인 팝업</a:t>
                      </a:r>
                    </a:p>
                  </a:txBody>
                  <a:tcPr marL="91450" marR="91450" marT="45725" marB="45725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대상자</a:t>
                      </a:r>
                      <a:endParaRPr lang="en-US" altLang="ko-KR" sz="800" dirty="0" smtClean="0"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o</a:t>
                      </a:r>
                      <a:endParaRPr lang="ko-KR" altLang="en-US" sz="800" dirty="0" smtClean="0"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장바구니</a:t>
                      </a:r>
                      <a:r>
                        <a:rPr lang="en-US" altLang="ko-KR" sz="8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담김</a:t>
                      </a:r>
                    </a:p>
                  </a:txBody>
                  <a:tcPr marL="91450" marR="91450" marT="45725" marB="45725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로그인 팝업</a:t>
                      </a:r>
                    </a:p>
                  </a:txBody>
                  <a:tcPr marL="91450" marR="91450" marT="45725" marB="45725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대상자</a:t>
                      </a:r>
                      <a:endParaRPr lang="en-US" altLang="ko-KR" sz="800" dirty="0" smtClean="0"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o</a:t>
                      </a:r>
                      <a:endParaRPr lang="ko-KR" altLang="en-US" sz="800" dirty="0" smtClean="0"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장바구니</a:t>
                      </a:r>
                      <a:r>
                        <a:rPr lang="en-US" altLang="ko-KR" sz="8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담김</a:t>
                      </a:r>
                    </a:p>
                  </a:txBody>
                  <a:tcPr marL="91450" marR="91450" marT="45725" marB="45725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1841821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63352" y="620688"/>
            <a:ext cx="164339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>
                <a:solidFill>
                  <a:srgbClr val="C00000"/>
                </a:solidFill>
              </a:rPr>
              <a:t>* </a:t>
            </a:r>
            <a:r>
              <a:rPr lang="ko-KR" altLang="en-US" sz="800" b="1" dirty="0" err="1" smtClean="0">
                <a:solidFill>
                  <a:srgbClr val="C00000"/>
                </a:solidFill>
              </a:rPr>
              <a:t>매가변경가</a:t>
            </a:r>
            <a:r>
              <a:rPr lang="ko-KR" altLang="en-US" sz="800" b="1" dirty="0" smtClean="0">
                <a:solidFill>
                  <a:srgbClr val="C00000"/>
                </a:solidFill>
              </a:rPr>
              <a:t> 없을 시 정가 표기</a:t>
            </a:r>
            <a:endParaRPr lang="ko-KR" altLang="en-US" sz="800" b="1" dirty="0">
              <a:solidFill>
                <a:srgbClr val="C0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12592" y="3776470"/>
            <a:ext cx="1722968" cy="122713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44351" y="4030658"/>
            <a:ext cx="14734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해당제품은 </a:t>
            </a:r>
            <a:r>
              <a:rPr lang="ko-KR" altLang="en-US" sz="7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첫구매전용제품으로</a:t>
            </a:r>
            <a:endParaRPr lang="en-US" altLang="ko-KR" sz="7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대상자가 아닙니다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sz="7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최근구매일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{24.5.5}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30068" y="4643823"/>
            <a:ext cx="864096" cy="269836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1"/>
                </a:solidFill>
              </a:rPr>
              <a:t>확인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10888" y="5697450"/>
            <a:ext cx="2632168" cy="61187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970380" y="5917007"/>
            <a:ext cx="171713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>
                <a:solidFill>
                  <a:srgbClr val="29BC70"/>
                </a:solidFill>
              </a:rPr>
              <a:t>장바구니담기가 완료 되었습니다</a:t>
            </a:r>
            <a:r>
              <a:rPr lang="en-US" altLang="ko-KR" sz="800" dirty="0">
                <a:solidFill>
                  <a:srgbClr val="29BC70"/>
                </a:solidFill>
              </a:rPr>
              <a:t>.</a:t>
            </a:r>
            <a:endParaRPr lang="ko-KR" altLang="en-US" sz="800" dirty="0">
              <a:solidFill>
                <a:srgbClr val="29BC7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4389" y="3502380"/>
            <a:ext cx="15616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/>
              <a:t>[ </a:t>
            </a:r>
            <a:r>
              <a:rPr lang="ko-KR" altLang="en-US" sz="800" b="1" dirty="0" err="1" smtClean="0"/>
              <a:t>첫구매</a:t>
            </a:r>
            <a:r>
              <a:rPr lang="ko-KR" altLang="en-US" sz="800" b="1" dirty="0" smtClean="0"/>
              <a:t> 대상자가 아닐 경우 </a:t>
            </a:r>
            <a:r>
              <a:rPr lang="en-US" altLang="ko-KR" sz="800" b="1" dirty="0" smtClean="0"/>
              <a:t>]</a:t>
            </a:r>
            <a:endParaRPr lang="ko-KR" altLang="en-US" sz="8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10888" y="5085764"/>
            <a:ext cx="19752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장바구니</a:t>
            </a:r>
            <a:r>
              <a:rPr lang="en-US" altLang="ko-KR" sz="800" dirty="0" smtClean="0"/>
              <a:t>/</a:t>
            </a:r>
            <a:r>
              <a:rPr lang="ko-KR" altLang="en-US" sz="800" dirty="0" err="1" smtClean="0"/>
              <a:t>바로구매</a:t>
            </a:r>
            <a:r>
              <a:rPr lang="ko-KR" altLang="en-US" sz="800" dirty="0" smtClean="0"/>
              <a:t> </a:t>
            </a:r>
            <a:r>
              <a:rPr lang="en-US" altLang="ko-KR" sz="800" dirty="0" smtClean="0"/>
              <a:t>[</a:t>
            </a:r>
            <a:r>
              <a:rPr lang="ko-KR" altLang="en-US" sz="800" dirty="0" smtClean="0"/>
              <a:t>버튼</a:t>
            </a:r>
            <a:r>
              <a:rPr lang="en-US" altLang="ko-KR" sz="800" dirty="0" smtClean="0"/>
              <a:t>] </a:t>
            </a:r>
            <a:r>
              <a:rPr lang="ko-KR" altLang="en-US" sz="800" dirty="0" smtClean="0"/>
              <a:t>클릭 했을 시</a:t>
            </a:r>
            <a:endParaRPr lang="en-US" altLang="ko-KR" sz="800" dirty="0" smtClean="0"/>
          </a:p>
        </p:txBody>
      </p:sp>
      <p:sp>
        <p:nvSpPr>
          <p:cNvPr id="14" name="직사각형 13"/>
          <p:cNvSpPr/>
          <p:nvPr/>
        </p:nvSpPr>
        <p:spPr>
          <a:xfrm>
            <a:off x="6600056" y="3776470"/>
            <a:ext cx="2304256" cy="122713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6798236" y="4084519"/>
            <a:ext cx="190789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첫구매전용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제품은 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개만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주문 가능합니다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이미 장바구니에 </a:t>
            </a:r>
            <a:r>
              <a:rPr lang="ko-KR" altLang="en-US" sz="7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첫구매전용제품이</a:t>
            </a:r>
            <a:endParaRPr lang="en-US" altLang="ko-KR" sz="7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담겨 있습니다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822059" y="5132691"/>
            <a:ext cx="18341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이미 장바구니에 </a:t>
            </a:r>
            <a:r>
              <a:rPr lang="ko-KR" altLang="en-US" sz="800" dirty="0" err="1" smtClean="0"/>
              <a:t>첫구매전용</a:t>
            </a:r>
            <a:r>
              <a:rPr lang="ko-KR" altLang="en-US" sz="800" dirty="0" smtClean="0"/>
              <a:t> 제품이</a:t>
            </a:r>
            <a:endParaRPr lang="en-US" altLang="ko-KR" sz="800" dirty="0" smtClean="0"/>
          </a:p>
          <a:p>
            <a:r>
              <a:rPr lang="ko-KR" altLang="en-US" sz="800" dirty="0" smtClean="0"/>
              <a:t>담겨 있을 시</a:t>
            </a:r>
            <a:endParaRPr lang="en-US" altLang="ko-KR" sz="800" dirty="0" smtClean="0"/>
          </a:p>
        </p:txBody>
      </p:sp>
      <p:sp>
        <p:nvSpPr>
          <p:cNvPr id="17" name="직사각형 16"/>
          <p:cNvSpPr/>
          <p:nvPr/>
        </p:nvSpPr>
        <p:spPr>
          <a:xfrm>
            <a:off x="7790705" y="4644703"/>
            <a:ext cx="864096" cy="269836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1"/>
                </a:solidFill>
              </a:rPr>
              <a:t>장바구니가기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854601" y="4644703"/>
            <a:ext cx="864096" cy="26983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확인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54389" y="5422680"/>
            <a:ext cx="25923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/>
              <a:t>[ </a:t>
            </a:r>
            <a:r>
              <a:rPr lang="ko-KR" altLang="en-US" sz="800" b="1" dirty="0" err="1" smtClean="0"/>
              <a:t>첫구매</a:t>
            </a:r>
            <a:r>
              <a:rPr lang="ko-KR" altLang="en-US" sz="800" b="1" dirty="0" smtClean="0"/>
              <a:t> 대상자 일 경우 </a:t>
            </a:r>
            <a:r>
              <a:rPr lang="en-US" altLang="ko-KR" sz="800" b="1" dirty="0" smtClean="0"/>
              <a:t>/ (</a:t>
            </a:r>
            <a:r>
              <a:rPr lang="ko-KR" altLang="en-US" sz="800" b="1" dirty="0" err="1" smtClean="0"/>
              <a:t>수신동의</a:t>
            </a:r>
            <a:r>
              <a:rPr lang="en-US" altLang="ko-KR" sz="800" b="1" dirty="0" smtClean="0"/>
              <a:t>) </a:t>
            </a:r>
            <a:r>
              <a:rPr lang="ko-KR" altLang="en-US" sz="800" b="1" dirty="0" smtClean="0"/>
              <a:t>완료 한 경우 </a:t>
            </a:r>
            <a:r>
              <a:rPr lang="en-US" altLang="ko-KR" sz="800" b="1" dirty="0" smtClean="0"/>
              <a:t>]</a:t>
            </a:r>
            <a:endParaRPr lang="ko-KR" altLang="en-US" sz="8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6612871" y="3502380"/>
            <a:ext cx="22236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/>
              <a:t>[ </a:t>
            </a:r>
            <a:r>
              <a:rPr lang="ko-KR" altLang="en-US" sz="800" b="1" dirty="0" err="1" smtClean="0"/>
              <a:t>첫구매</a:t>
            </a:r>
            <a:r>
              <a:rPr lang="ko-KR" altLang="en-US" sz="800" b="1" dirty="0" smtClean="0"/>
              <a:t> 제품을 장바구니에 이미 담은 경우</a:t>
            </a:r>
            <a:r>
              <a:rPr lang="en-US" altLang="ko-KR" sz="800" b="1" dirty="0" smtClean="0"/>
              <a:t>]</a:t>
            </a:r>
            <a:endParaRPr lang="ko-KR" altLang="en-US" sz="800" b="1" dirty="0"/>
          </a:p>
        </p:txBody>
      </p:sp>
      <p:sp>
        <p:nvSpPr>
          <p:cNvPr id="24" name="직사각형 23"/>
          <p:cNvSpPr/>
          <p:nvPr/>
        </p:nvSpPr>
        <p:spPr>
          <a:xfrm>
            <a:off x="3521392" y="3776470"/>
            <a:ext cx="1614521" cy="122713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3647728" y="4117182"/>
            <a:ext cx="12875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해당제품은 </a:t>
            </a:r>
            <a:r>
              <a:rPr lang="ko-KR" altLang="en-US" sz="7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수신동의를</a:t>
            </a:r>
            <a:endParaRPr lang="en-US" altLang="ko-KR" sz="7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완료 해야 구매 가능합니다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3899369" y="4609862"/>
            <a:ext cx="864096" cy="269836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1"/>
                </a:solidFill>
              </a:rPr>
              <a:t>확인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463189" y="3502380"/>
            <a:ext cx="228940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/>
              <a:t>[ </a:t>
            </a:r>
            <a:r>
              <a:rPr lang="ko-KR" altLang="en-US" sz="800" b="1" dirty="0" err="1" smtClean="0"/>
              <a:t>첫구매대상자인데</a:t>
            </a:r>
            <a:r>
              <a:rPr lang="ko-KR" altLang="en-US" sz="800" b="1" dirty="0" smtClean="0"/>
              <a:t> </a:t>
            </a:r>
            <a:r>
              <a:rPr lang="ko-KR" altLang="en-US" sz="800" b="1" dirty="0" err="1" smtClean="0"/>
              <a:t>수신동의를</a:t>
            </a:r>
            <a:r>
              <a:rPr lang="ko-KR" altLang="en-US" sz="800" b="1" dirty="0" smtClean="0"/>
              <a:t> 안 했을 경우</a:t>
            </a:r>
            <a:r>
              <a:rPr lang="en-US" altLang="ko-KR" sz="800" b="1" dirty="0" smtClean="0"/>
              <a:t>]</a:t>
            </a:r>
            <a:endParaRPr lang="ko-KR" altLang="en-US" sz="8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420153" y="3813229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/>
              <a:t>알림</a:t>
            </a:r>
            <a:endParaRPr lang="ko-KR" altLang="en-US" sz="8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3647728" y="3839815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/>
              <a:t>알림</a:t>
            </a:r>
            <a:endParaRPr lang="ko-KR" altLang="en-US" sz="8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6818168" y="3839815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/>
              <a:t>알림</a:t>
            </a:r>
            <a:endParaRPr lang="ko-KR" altLang="en-US" sz="8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259072" y="2708920"/>
            <a:ext cx="39308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BO &gt; </a:t>
            </a:r>
            <a:r>
              <a:rPr lang="ko-KR" altLang="en-US" sz="1000" b="1" dirty="0" err="1"/>
              <a:t>캠페인관리</a:t>
            </a:r>
            <a:r>
              <a:rPr lang="ko-KR" altLang="en-US" sz="1000" b="1" dirty="0"/>
              <a:t> </a:t>
            </a:r>
            <a:r>
              <a:rPr lang="en-US" altLang="ko-KR" sz="1000" b="1" dirty="0"/>
              <a:t>&gt; </a:t>
            </a:r>
            <a:r>
              <a:rPr lang="ko-KR" altLang="en-US" sz="1000" b="1" dirty="0"/>
              <a:t>주문프로모션 </a:t>
            </a:r>
            <a:r>
              <a:rPr lang="en-US" altLang="ko-KR" sz="1000" b="1" dirty="0"/>
              <a:t>&gt; </a:t>
            </a:r>
            <a:r>
              <a:rPr lang="ko-KR" altLang="en-US" sz="1000" b="1" dirty="0" err="1" smtClean="0"/>
              <a:t>첫구매</a:t>
            </a:r>
            <a:r>
              <a:rPr lang="en-US" altLang="ko-KR" sz="1000" b="1" dirty="0" smtClean="0"/>
              <a:t>Tab + </a:t>
            </a:r>
            <a:r>
              <a:rPr lang="ko-KR" altLang="en-US" sz="1000" b="1" dirty="0" err="1" smtClean="0"/>
              <a:t>수신동의</a:t>
            </a:r>
            <a:r>
              <a:rPr lang="ko-KR" altLang="en-US" sz="1000" b="1" dirty="0" smtClean="0"/>
              <a:t> 조건</a:t>
            </a:r>
            <a:endParaRPr lang="en-US" altLang="ko-KR" sz="1000" b="1" dirty="0" smtClean="0"/>
          </a:p>
        </p:txBody>
      </p:sp>
      <p:sp>
        <p:nvSpPr>
          <p:cNvPr id="32" name="직사각형 31"/>
          <p:cNvSpPr/>
          <p:nvPr/>
        </p:nvSpPr>
        <p:spPr>
          <a:xfrm>
            <a:off x="10632504" y="13560"/>
            <a:ext cx="1559496" cy="6110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800" b="1" dirty="0" smtClean="0">
                <a:solidFill>
                  <a:schemeClr val="bg1"/>
                </a:solidFill>
              </a:rPr>
              <a:t>6/26 </a:t>
            </a:r>
            <a:r>
              <a:rPr lang="ko-KR" altLang="en-US" sz="800" b="1" dirty="0" err="1" smtClean="0">
                <a:solidFill>
                  <a:schemeClr val="bg1"/>
                </a:solidFill>
              </a:rPr>
              <a:t>변경내역</a:t>
            </a:r>
            <a:endParaRPr lang="en-US" altLang="ko-KR" sz="800" b="1" dirty="0" smtClean="0">
              <a:solidFill>
                <a:schemeClr val="bg1"/>
              </a:solidFill>
            </a:endParaRPr>
          </a:p>
          <a:p>
            <a:r>
              <a:rPr lang="en-US" altLang="ko-KR" sz="800" b="1" dirty="0" smtClean="0">
                <a:solidFill>
                  <a:schemeClr val="bg1"/>
                </a:solidFill>
              </a:rPr>
              <a:t>1. </a:t>
            </a:r>
            <a:r>
              <a:rPr lang="ko-KR" altLang="en-US" sz="800" b="1" dirty="0" smtClean="0">
                <a:solidFill>
                  <a:schemeClr val="bg1"/>
                </a:solidFill>
              </a:rPr>
              <a:t>캠페인 경로 추가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7705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MO </a:t>
            </a:r>
            <a:r>
              <a:rPr lang="ko-KR" altLang="en-US" dirty="0" err="1" smtClean="0"/>
              <a:t>제품상세</a:t>
            </a:r>
            <a:r>
              <a:rPr lang="en-US" altLang="ko-KR" dirty="0" smtClean="0"/>
              <a:t>_</a:t>
            </a:r>
            <a:r>
              <a:rPr lang="ko-KR" altLang="en-US" dirty="0" smtClean="0"/>
              <a:t>주문프로모션별 </a:t>
            </a:r>
            <a:r>
              <a:rPr lang="ko-KR" altLang="en-US" dirty="0" err="1" smtClean="0"/>
              <a:t>가격표기</a:t>
            </a:r>
            <a:r>
              <a:rPr lang="ko-KR" altLang="en-US" dirty="0" smtClean="0"/>
              <a:t> 및 </a:t>
            </a:r>
            <a:r>
              <a:rPr lang="ko-KR" altLang="en-US" dirty="0" err="1" smtClean="0"/>
              <a:t>구매버튼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알럿</a:t>
            </a:r>
            <a:endParaRPr lang="ko-KR" altLang="en-US" dirty="0"/>
          </a:p>
        </p:txBody>
      </p:sp>
      <p:graphicFrame>
        <p:nvGraphicFramePr>
          <p:cNvPr id="49" name="표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219373"/>
              </p:ext>
            </p:extLst>
          </p:nvPr>
        </p:nvGraphicFramePr>
        <p:xfrm>
          <a:off x="335360" y="908720"/>
          <a:ext cx="11593286" cy="201622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729410">
                  <a:extLst>
                    <a:ext uri="{9D8B030D-6E8A-4147-A177-3AD203B41FA5}">
                      <a16:colId xmlns:a16="http://schemas.microsoft.com/office/drawing/2014/main" val="1617353999"/>
                    </a:ext>
                  </a:extLst>
                </a:gridCol>
                <a:gridCol w="988229">
                  <a:extLst>
                    <a:ext uri="{9D8B030D-6E8A-4147-A177-3AD203B41FA5}">
                      <a16:colId xmlns:a16="http://schemas.microsoft.com/office/drawing/2014/main" val="2718176231"/>
                    </a:ext>
                  </a:extLst>
                </a:gridCol>
                <a:gridCol w="988229">
                  <a:extLst>
                    <a:ext uri="{9D8B030D-6E8A-4147-A177-3AD203B41FA5}">
                      <a16:colId xmlns:a16="http://schemas.microsoft.com/office/drawing/2014/main" val="4252979340"/>
                    </a:ext>
                  </a:extLst>
                </a:gridCol>
                <a:gridCol w="988229">
                  <a:extLst>
                    <a:ext uri="{9D8B030D-6E8A-4147-A177-3AD203B41FA5}">
                      <a16:colId xmlns:a16="http://schemas.microsoft.com/office/drawing/2014/main" val="4081631298"/>
                    </a:ext>
                  </a:extLst>
                </a:gridCol>
                <a:gridCol w="988229">
                  <a:extLst>
                    <a:ext uri="{9D8B030D-6E8A-4147-A177-3AD203B41FA5}">
                      <a16:colId xmlns:a16="http://schemas.microsoft.com/office/drawing/2014/main" val="3786018186"/>
                    </a:ext>
                  </a:extLst>
                </a:gridCol>
                <a:gridCol w="1302450">
                  <a:extLst>
                    <a:ext uri="{9D8B030D-6E8A-4147-A177-3AD203B41FA5}">
                      <a16:colId xmlns:a16="http://schemas.microsoft.com/office/drawing/2014/main" val="43144762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690394885"/>
                    </a:ext>
                  </a:extLst>
                </a:gridCol>
                <a:gridCol w="1004958">
                  <a:extLst>
                    <a:ext uri="{9D8B030D-6E8A-4147-A177-3AD203B41FA5}">
                      <a16:colId xmlns:a16="http://schemas.microsoft.com/office/drawing/2014/main" val="1249579267"/>
                    </a:ext>
                  </a:extLst>
                </a:gridCol>
                <a:gridCol w="1299298">
                  <a:extLst>
                    <a:ext uri="{9D8B030D-6E8A-4147-A177-3AD203B41FA5}">
                      <a16:colId xmlns:a16="http://schemas.microsoft.com/office/drawing/2014/main" val="2755841210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1994799261"/>
                    </a:ext>
                  </a:extLst>
                </a:gridCol>
                <a:gridCol w="1008110">
                  <a:extLst>
                    <a:ext uri="{9D8B030D-6E8A-4147-A177-3AD203B41FA5}">
                      <a16:colId xmlns:a16="http://schemas.microsoft.com/office/drawing/2014/main" val="3165002053"/>
                    </a:ext>
                  </a:extLst>
                </a:gridCol>
              </a:tblGrid>
              <a:tr h="360040"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 smtClean="0">
                          <a:latin typeface="+mn-ea"/>
                          <a:ea typeface="+mn-ea"/>
                        </a:rPr>
                        <a:t>캠페인</a:t>
                      </a:r>
                      <a:endParaRPr sz="800" b="1" dirty="0"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 err="1" smtClean="0">
                          <a:latin typeface="+mn-ea"/>
                          <a:ea typeface="+mn-ea"/>
                        </a:rPr>
                        <a:t>제품리스트</a:t>
                      </a:r>
                      <a:r>
                        <a:rPr lang="ko-KR" altLang="en-US" sz="800" b="1" dirty="0" smtClean="0">
                          <a:latin typeface="+mn-ea"/>
                          <a:ea typeface="+mn-ea"/>
                        </a:rPr>
                        <a:t> 가격</a:t>
                      </a:r>
                      <a:endParaRPr sz="800" b="1" dirty="0"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 err="1" smtClean="0">
                          <a:latin typeface="+mn-ea"/>
                          <a:ea typeface="+mn-ea"/>
                        </a:rPr>
                        <a:t>제품상세</a:t>
                      </a:r>
                      <a:r>
                        <a:rPr lang="ko-KR" altLang="en-US" sz="800" b="1" dirty="0" smtClean="0">
                          <a:latin typeface="+mn-ea"/>
                          <a:ea typeface="+mn-ea"/>
                        </a:rPr>
                        <a:t> 가격</a:t>
                      </a:r>
                      <a:endParaRPr sz="800" b="1" dirty="0"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 smtClean="0">
                          <a:latin typeface="+mn-ea"/>
                          <a:ea typeface="+mn-ea"/>
                        </a:rPr>
                        <a:t>장바구니 </a:t>
                      </a:r>
                      <a:r>
                        <a:rPr lang="en-US" altLang="ko-KR" sz="800" b="1" dirty="0" smtClean="0"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800" b="1" dirty="0" smtClean="0">
                          <a:latin typeface="+mn-ea"/>
                          <a:ea typeface="+mn-ea"/>
                        </a:rPr>
                        <a:t>버튼</a:t>
                      </a:r>
                      <a:r>
                        <a:rPr lang="en-US" altLang="ko-KR" sz="800" b="1" dirty="0" smtClean="0">
                          <a:latin typeface="+mn-ea"/>
                          <a:ea typeface="+mn-ea"/>
                        </a:rPr>
                        <a:t>]</a:t>
                      </a:r>
                      <a:endParaRPr sz="800" b="1" dirty="0"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 err="1" smtClean="0">
                          <a:latin typeface="+mn-ea"/>
                          <a:ea typeface="+mn-ea"/>
                        </a:rPr>
                        <a:t>바로구매</a:t>
                      </a:r>
                      <a:r>
                        <a:rPr lang="ko-KR" altLang="en-US" sz="800" b="1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1" dirty="0" smtClean="0"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800" b="1" dirty="0" smtClean="0">
                          <a:latin typeface="+mn-ea"/>
                          <a:ea typeface="+mn-ea"/>
                        </a:rPr>
                        <a:t>버튼</a:t>
                      </a:r>
                      <a:r>
                        <a:rPr lang="en-US" altLang="ko-KR" sz="800" b="1" dirty="0" smtClean="0">
                          <a:latin typeface="+mn-ea"/>
                          <a:ea typeface="+mn-ea"/>
                        </a:rPr>
                        <a:t>]</a:t>
                      </a:r>
                      <a:endParaRPr sz="800" b="1" dirty="0"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8420204"/>
                  </a:ext>
                </a:extLst>
              </a:tr>
              <a:tr h="360040"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1" dirty="0"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 err="1" smtClean="0">
                          <a:latin typeface="+mn-ea"/>
                          <a:ea typeface="+mn-ea"/>
                        </a:rPr>
                        <a:t>로그인전</a:t>
                      </a:r>
                      <a:endParaRPr sz="800" b="1" dirty="0"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 smtClean="0">
                          <a:latin typeface="+mn-ea"/>
                          <a:ea typeface="+mn-ea"/>
                        </a:rPr>
                        <a:t>로그인후</a:t>
                      </a:r>
                      <a:endParaRPr sz="800" b="1" dirty="0"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 err="1" smtClean="0">
                          <a:latin typeface="+mn-ea"/>
                          <a:ea typeface="+mn-ea"/>
                        </a:rPr>
                        <a:t>로그인전</a:t>
                      </a:r>
                      <a:endParaRPr sz="800" b="1" dirty="0"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 smtClean="0">
                          <a:latin typeface="+mn-ea"/>
                          <a:ea typeface="+mn-ea"/>
                        </a:rPr>
                        <a:t>로그인후</a:t>
                      </a:r>
                      <a:endParaRPr sz="800" b="1" dirty="0"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 err="1" smtClean="0">
                          <a:latin typeface="+mn-ea"/>
                          <a:ea typeface="+mn-ea"/>
                        </a:rPr>
                        <a:t>로그인전</a:t>
                      </a:r>
                      <a:endParaRPr sz="800" b="1" dirty="0"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 smtClean="0">
                          <a:latin typeface="+mn-ea"/>
                          <a:ea typeface="+mn-ea"/>
                        </a:rPr>
                        <a:t>로그인후</a:t>
                      </a:r>
                      <a:endParaRPr sz="800" b="1" dirty="0"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 err="1" smtClean="0">
                          <a:latin typeface="+mn-ea"/>
                          <a:ea typeface="+mn-ea"/>
                        </a:rPr>
                        <a:t>로그인전</a:t>
                      </a:r>
                      <a:endParaRPr sz="800" b="1" dirty="0"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 smtClean="0">
                          <a:latin typeface="+mn-ea"/>
                          <a:ea typeface="+mn-ea"/>
                        </a:rPr>
                        <a:t>로그인후</a:t>
                      </a:r>
                      <a:endParaRPr sz="800" b="1" dirty="0"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169430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1" dirty="0" err="1" smtClean="0">
                          <a:latin typeface="+mn-ea"/>
                          <a:ea typeface="+mn-ea"/>
                        </a:rPr>
                        <a:t>체험단</a:t>
                      </a:r>
                      <a:endParaRPr sz="1000" b="1" dirty="0"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체험단가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(0</a:t>
                      </a: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원</a:t>
                      </a: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50" marR="91450" marT="45725" marB="45725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체험단가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(0</a:t>
                      </a: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원</a:t>
                      </a: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50" marR="91450" marT="45725" marB="45725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체험단가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(0</a:t>
                      </a: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원</a:t>
                      </a: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50" marR="91450" marT="45725" marB="45725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체험단가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(0</a:t>
                      </a: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원</a:t>
                      </a: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50" marR="91450" marT="45725" marB="45725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로그인 팝업</a:t>
                      </a:r>
                      <a:endParaRPr sz="800" dirty="0"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대상자</a:t>
                      </a:r>
                      <a:endParaRPr lang="en-US" altLang="ko-KR" sz="800" dirty="0" smtClean="0"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x</a:t>
                      </a:r>
                      <a:endParaRPr lang="ko-KR" altLang="en-US" sz="800" dirty="0" smtClean="0"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>
                          <a:latin typeface="+mn-ea"/>
                          <a:ea typeface="+mn-ea"/>
                        </a:rPr>
                        <a:t>알럿</a:t>
                      </a:r>
                      <a:endParaRPr lang="ko-KR" altLang="en-US" sz="800" dirty="0" smtClean="0"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로그인 팝업</a:t>
                      </a:r>
                      <a:endParaRPr sz="800" dirty="0"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대상자</a:t>
                      </a:r>
                      <a:endParaRPr lang="en-US" altLang="ko-KR" sz="800" dirty="0" smtClean="0"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x</a:t>
                      </a:r>
                      <a:endParaRPr lang="ko-KR" altLang="en-US" sz="800" dirty="0" smtClean="0"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>
                          <a:latin typeface="+mn-ea"/>
                          <a:ea typeface="+mn-ea"/>
                        </a:rPr>
                        <a:t>알럿</a:t>
                      </a:r>
                      <a:endParaRPr lang="ko-KR" altLang="en-US" sz="800" dirty="0" smtClean="0"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745528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1" dirty="0" err="1" smtClean="0">
                          <a:latin typeface="+mn-ea"/>
                          <a:ea typeface="+mn-ea"/>
                        </a:rPr>
                        <a:t>체험단</a:t>
                      </a:r>
                      <a:r>
                        <a:rPr lang="ko-KR" altLang="en-US" sz="1000" b="1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1" dirty="0" smtClean="0">
                          <a:latin typeface="+mn-ea"/>
                          <a:ea typeface="+mn-ea"/>
                        </a:rPr>
                        <a:t>+ </a:t>
                      </a:r>
                      <a:r>
                        <a:rPr lang="ko-KR" altLang="en-US" sz="1000" b="1" dirty="0" err="1" smtClean="0">
                          <a:latin typeface="+mn-ea"/>
                          <a:ea typeface="+mn-ea"/>
                        </a:rPr>
                        <a:t>체험단이력</a:t>
                      </a:r>
                      <a:endParaRPr sz="1000" b="1" dirty="0"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체험단가</a:t>
                      </a:r>
                      <a:endParaRPr kumimoji="0" lang="ko-KR" altLang="en-US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(0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원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50" marR="91450" marT="45725" marB="45725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체험단가</a:t>
                      </a:r>
                      <a:endParaRPr kumimoji="0" lang="ko-KR" altLang="en-US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(0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원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50" marR="91450" marT="45725" marB="45725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체험단가</a:t>
                      </a:r>
                      <a:endParaRPr kumimoji="0" lang="ko-KR" altLang="en-US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(0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원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50" marR="91450" marT="45725" marB="45725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체험단가</a:t>
                      </a:r>
                      <a:endParaRPr kumimoji="0" lang="ko-KR" altLang="en-US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(0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원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50" marR="91450" marT="45725" marB="45725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로그인 팝업</a:t>
                      </a:r>
                    </a:p>
                  </a:txBody>
                  <a:tcPr marL="91450" marR="91450" marT="45725" marB="45725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대상자</a:t>
                      </a:r>
                      <a:endParaRPr lang="en-US" altLang="ko-KR" sz="800" dirty="0" smtClean="0"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o</a:t>
                      </a:r>
                      <a:endParaRPr lang="ko-KR" altLang="en-US" sz="800" dirty="0" smtClean="0"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장바구니</a:t>
                      </a:r>
                      <a:r>
                        <a:rPr lang="en-US" altLang="ko-KR" sz="8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담김</a:t>
                      </a:r>
                    </a:p>
                  </a:txBody>
                  <a:tcPr marL="91450" marR="91450" marT="45725" marB="45725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로그인 팝업</a:t>
                      </a:r>
                    </a:p>
                  </a:txBody>
                  <a:tcPr marL="91450" marR="91450" marT="45725" marB="45725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대상자</a:t>
                      </a:r>
                      <a:endParaRPr lang="en-US" altLang="ko-KR" sz="800" dirty="0" smtClean="0"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o</a:t>
                      </a:r>
                      <a:endParaRPr lang="ko-KR" altLang="en-US" sz="800" dirty="0" smtClean="0"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>
                          <a:latin typeface="+mn-ea"/>
                          <a:ea typeface="+mn-ea"/>
                        </a:rPr>
                        <a:t>주문서이동</a:t>
                      </a:r>
                      <a:endParaRPr lang="ko-KR" altLang="en-US" sz="800" dirty="0" smtClean="0"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8655178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1" dirty="0" err="1" smtClean="0">
                          <a:latin typeface="+mn-ea"/>
                          <a:ea typeface="+mn-ea"/>
                        </a:rPr>
                        <a:t>체험단</a:t>
                      </a:r>
                      <a:r>
                        <a:rPr lang="ko-KR" altLang="en-US" sz="1000" b="1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1" dirty="0" smtClean="0">
                          <a:latin typeface="+mn-ea"/>
                          <a:ea typeface="+mn-ea"/>
                        </a:rPr>
                        <a:t>+ </a:t>
                      </a:r>
                      <a:r>
                        <a:rPr lang="ko-KR" altLang="en-US" sz="1000" b="1" dirty="0" err="1" smtClean="0">
                          <a:latin typeface="+mn-ea"/>
                          <a:ea typeface="+mn-ea"/>
                        </a:rPr>
                        <a:t>구매이력</a:t>
                      </a:r>
                      <a:endParaRPr sz="1000" b="1" dirty="0"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체험단가</a:t>
                      </a:r>
                      <a:endParaRPr kumimoji="0" lang="ko-KR" altLang="en-US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(0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원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50" marR="91450" marT="45725" marB="45725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체험단가</a:t>
                      </a:r>
                      <a:endParaRPr kumimoji="0" lang="ko-KR" altLang="en-US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(0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원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50" marR="91450" marT="45725" marB="45725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체험단가</a:t>
                      </a:r>
                      <a:endParaRPr kumimoji="0" lang="ko-KR" altLang="en-US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(0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원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50" marR="91450" marT="45725" marB="45725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체험단가</a:t>
                      </a:r>
                      <a:endParaRPr kumimoji="0" lang="ko-KR" altLang="en-US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(0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원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50" marR="91450" marT="45725" marB="45725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로그인 팝업</a:t>
                      </a:r>
                    </a:p>
                  </a:txBody>
                  <a:tcPr marL="91450" marR="91450" marT="45725" marB="45725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대상자</a:t>
                      </a:r>
                      <a:endParaRPr lang="en-US" altLang="ko-KR" sz="800" dirty="0" smtClean="0"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o</a:t>
                      </a:r>
                      <a:endParaRPr lang="ko-KR" altLang="en-US" sz="800" dirty="0" smtClean="0"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장바구니</a:t>
                      </a:r>
                      <a:r>
                        <a:rPr lang="en-US" altLang="ko-KR" sz="8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담김</a:t>
                      </a:r>
                    </a:p>
                  </a:txBody>
                  <a:tcPr marL="91450" marR="91450" marT="45725" marB="45725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로그인 팝업</a:t>
                      </a:r>
                    </a:p>
                  </a:txBody>
                  <a:tcPr marL="91450" marR="91450" marT="45725" marB="45725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대상자</a:t>
                      </a:r>
                      <a:endParaRPr lang="en-US" altLang="ko-KR" sz="800" dirty="0" smtClean="0"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o</a:t>
                      </a:r>
                      <a:endParaRPr lang="ko-KR" altLang="en-US" sz="800" dirty="0" smtClean="0"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>
                          <a:latin typeface="+mn-ea"/>
                          <a:ea typeface="+mn-ea"/>
                        </a:rPr>
                        <a:t>주문서이동</a:t>
                      </a:r>
                      <a:endParaRPr lang="ko-KR" altLang="en-US" sz="800" dirty="0" smtClean="0"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1841821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63352" y="620688"/>
            <a:ext cx="164339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>
                <a:solidFill>
                  <a:srgbClr val="C00000"/>
                </a:solidFill>
              </a:rPr>
              <a:t>* </a:t>
            </a:r>
            <a:r>
              <a:rPr lang="ko-KR" altLang="en-US" sz="800" b="1" dirty="0" err="1" smtClean="0">
                <a:solidFill>
                  <a:srgbClr val="C00000"/>
                </a:solidFill>
              </a:rPr>
              <a:t>매가변경가</a:t>
            </a:r>
            <a:r>
              <a:rPr lang="ko-KR" altLang="en-US" sz="800" b="1" dirty="0" smtClean="0">
                <a:solidFill>
                  <a:srgbClr val="C00000"/>
                </a:solidFill>
              </a:rPr>
              <a:t> 없을 시 정가 표기</a:t>
            </a:r>
            <a:endParaRPr lang="ko-KR" altLang="en-US" sz="800" b="1" dirty="0">
              <a:solidFill>
                <a:srgbClr val="C00000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12592" y="3801745"/>
            <a:ext cx="1722968" cy="97286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484668" y="4034783"/>
            <a:ext cx="1473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해당제품은 </a:t>
            </a:r>
            <a:r>
              <a:rPr lang="ko-KR" altLang="en-US" sz="7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체헌단전용제품으로</a:t>
            </a:r>
            <a:endParaRPr lang="en-US" altLang="ko-KR" sz="7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대상자가 아닙니다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842028" y="4435216"/>
            <a:ext cx="864096" cy="269836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1"/>
                </a:solidFill>
              </a:rPr>
              <a:t>확인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10888" y="5697450"/>
            <a:ext cx="2632168" cy="61187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70380" y="5917007"/>
            <a:ext cx="171713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>
                <a:solidFill>
                  <a:srgbClr val="29BC70"/>
                </a:solidFill>
              </a:rPr>
              <a:t>장바구니담기가 완료 되었습니다</a:t>
            </a:r>
            <a:r>
              <a:rPr lang="en-US" altLang="ko-KR" sz="800" dirty="0">
                <a:solidFill>
                  <a:srgbClr val="29BC70"/>
                </a:solidFill>
              </a:rPr>
              <a:t>.</a:t>
            </a:r>
            <a:endParaRPr lang="ko-KR" altLang="en-US" sz="800" dirty="0">
              <a:solidFill>
                <a:srgbClr val="29BC7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54389" y="3527655"/>
            <a:ext cx="271580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/>
              <a:t>[ </a:t>
            </a:r>
            <a:r>
              <a:rPr lang="ko-KR" altLang="en-US" sz="800" b="1" dirty="0" err="1" smtClean="0"/>
              <a:t>체험단</a:t>
            </a:r>
            <a:r>
              <a:rPr lang="ko-KR" altLang="en-US" sz="800" b="1" dirty="0" smtClean="0"/>
              <a:t> 대상자</a:t>
            </a:r>
            <a:r>
              <a:rPr lang="en-US" altLang="ko-KR" sz="800" b="1" dirty="0" smtClean="0"/>
              <a:t>(</a:t>
            </a:r>
            <a:r>
              <a:rPr lang="ko-KR" altLang="en-US" sz="800" b="1" dirty="0" err="1" smtClean="0"/>
              <a:t>체험단</a:t>
            </a:r>
            <a:r>
              <a:rPr lang="en-US" altLang="ko-KR" sz="800" b="1" dirty="0" smtClean="0"/>
              <a:t>OR</a:t>
            </a:r>
            <a:r>
              <a:rPr lang="ko-KR" altLang="en-US" sz="800" b="1" dirty="0" smtClean="0"/>
              <a:t>구매이력포함</a:t>
            </a:r>
            <a:r>
              <a:rPr lang="en-US" altLang="ko-KR" sz="800" b="1" dirty="0" smtClean="0"/>
              <a:t>)</a:t>
            </a:r>
            <a:r>
              <a:rPr lang="ko-KR" altLang="en-US" sz="800" b="1" dirty="0" smtClean="0"/>
              <a:t>가 아닐 경우 </a:t>
            </a:r>
            <a:r>
              <a:rPr lang="en-US" altLang="ko-KR" sz="800" b="1" dirty="0" smtClean="0"/>
              <a:t>]</a:t>
            </a:r>
            <a:endParaRPr lang="ko-KR" altLang="en-US" sz="8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410888" y="4846616"/>
            <a:ext cx="19752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장바구니</a:t>
            </a:r>
            <a:r>
              <a:rPr lang="en-US" altLang="ko-KR" sz="800" dirty="0" smtClean="0"/>
              <a:t>/</a:t>
            </a:r>
            <a:r>
              <a:rPr lang="ko-KR" altLang="en-US" sz="800" dirty="0" err="1" smtClean="0"/>
              <a:t>바로구매</a:t>
            </a:r>
            <a:r>
              <a:rPr lang="ko-KR" altLang="en-US" sz="800" dirty="0" smtClean="0"/>
              <a:t> </a:t>
            </a:r>
            <a:r>
              <a:rPr lang="en-US" altLang="ko-KR" sz="800" dirty="0" smtClean="0"/>
              <a:t>[</a:t>
            </a:r>
            <a:r>
              <a:rPr lang="ko-KR" altLang="en-US" sz="800" dirty="0" smtClean="0"/>
              <a:t>버튼</a:t>
            </a:r>
            <a:r>
              <a:rPr lang="en-US" altLang="ko-KR" sz="800" dirty="0" smtClean="0"/>
              <a:t>] </a:t>
            </a:r>
            <a:r>
              <a:rPr lang="ko-KR" altLang="en-US" sz="800" dirty="0" smtClean="0"/>
              <a:t>클릭 했을 시</a:t>
            </a:r>
            <a:endParaRPr lang="en-US" altLang="ko-KR" sz="800" dirty="0" smtClean="0"/>
          </a:p>
        </p:txBody>
      </p:sp>
      <p:sp>
        <p:nvSpPr>
          <p:cNvPr id="29" name="직사각형 28"/>
          <p:cNvSpPr/>
          <p:nvPr/>
        </p:nvSpPr>
        <p:spPr>
          <a:xfrm>
            <a:off x="3575720" y="3801745"/>
            <a:ext cx="2304256" cy="122713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3722570" y="4130949"/>
            <a:ext cx="190789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체험단전용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제품은 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개만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주문 가능합니다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이미 장바구니에 체험단전용제품이</a:t>
            </a:r>
            <a:endParaRPr lang="en-US" altLang="ko-KR" sz="7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담겨 있습니다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797723" y="5157966"/>
            <a:ext cx="18341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이미 장바구니에 </a:t>
            </a:r>
            <a:r>
              <a:rPr lang="ko-KR" altLang="en-US" sz="800" dirty="0" err="1" smtClean="0"/>
              <a:t>체험단전용</a:t>
            </a:r>
            <a:r>
              <a:rPr lang="ko-KR" altLang="en-US" sz="800" dirty="0" smtClean="0"/>
              <a:t> 제품이</a:t>
            </a:r>
            <a:endParaRPr lang="en-US" altLang="ko-KR" sz="800" dirty="0" smtClean="0"/>
          </a:p>
          <a:p>
            <a:r>
              <a:rPr lang="ko-KR" altLang="en-US" sz="800" dirty="0" smtClean="0"/>
              <a:t>담겨 있을 시</a:t>
            </a:r>
            <a:endParaRPr lang="en-US" altLang="ko-KR" sz="800" dirty="0" smtClean="0"/>
          </a:p>
        </p:txBody>
      </p:sp>
      <p:sp>
        <p:nvSpPr>
          <p:cNvPr id="32" name="직사각형 31"/>
          <p:cNvSpPr/>
          <p:nvPr/>
        </p:nvSpPr>
        <p:spPr>
          <a:xfrm>
            <a:off x="4766369" y="4669978"/>
            <a:ext cx="864096" cy="269836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1"/>
                </a:solidFill>
              </a:rPr>
              <a:t>장바구니가기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830265" y="4669978"/>
            <a:ext cx="864096" cy="26983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확인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54389" y="5422680"/>
            <a:ext cx="20185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/>
              <a:t>[ </a:t>
            </a:r>
            <a:r>
              <a:rPr lang="ko-KR" altLang="en-US" sz="800" b="1" dirty="0" err="1" smtClean="0"/>
              <a:t>체험단</a:t>
            </a:r>
            <a:r>
              <a:rPr lang="ko-KR" altLang="en-US" sz="800" b="1" dirty="0" smtClean="0"/>
              <a:t> 대상자</a:t>
            </a:r>
            <a:r>
              <a:rPr lang="en-US" altLang="ko-KR" sz="800" b="1" dirty="0" smtClean="0"/>
              <a:t>(</a:t>
            </a:r>
            <a:r>
              <a:rPr lang="ko-KR" altLang="en-US" sz="800" b="1" dirty="0" smtClean="0"/>
              <a:t>구매이력포함</a:t>
            </a:r>
            <a:r>
              <a:rPr lang="en-US" altLang="ko-KR" sz="800" b="1" dirty="0" smtClean="0"/>
              <a:t>)</a:t>
            </a:r>
            <a:r>
              <a:rPr lang="ko-KR" altLang="en-US" sz="800" b="1" dirty="0" smtClean="0"/>
              <a:t> 일 경우</a:t>
            </a:r>
            <a:r>
              <a:rPr lang="en-US" altLang="ko-KR" sz="800" b="1" dirty="0" smtClean="0"/>
              <a:t>]</a:t>
            </a:r>
            <a:endParaRPr lang="ko-KR" altLang="en-US" sz="8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3588535" y="3527655"/>
            <a:ext cx="22236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/>
              <a:t>[ </a:t>
            </a:r>
            <a:r>
              <a:rPr lang="ko-KR" altLang="en-US" sz="800" b="1" dirty="0" err="1" smtClean="0"/>
              <a:t>체험단</a:t>
            </a:r>
            <a:r>
              <a:rPr lang="ko-KR" altLang="en-US" sz="800" b="1" dirty="0" smtClean="0"/>
              <a:t> 제품을 장바구니에 이미 담은 경우</a:t>
            </a:r>
            <a:r>
              <a:rPr lang="en-US" altLang="ko-KR" sz="800" b="1" dirty="0" smtClean="0"/>
              <a:t>]</a:t>
            </a:r>
            <a:endParaRPr lang="ko-KR" altLang="en-US" sz="8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420153" y="3838504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/>
              <a:t>알림</a:t>
            </a:r>
            <a:endParaRPr lang="ko-KR" altLang="en-US" sz="8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3722570" y="3872624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/>
              <a:t>알림</a:t>
            </a:r>
            <a:endParaRPr lang="ko-KR" altLang="en-US" sz="8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259072" y="3038763"/>
            <a:ext cx="35942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BO &gt; </a:t>
            </a:r>
            <a:r>
              <a:rPr lang="ko-KR" altLang="en-US" sz="1000" b="1" dirty="0" err="1"/>
              <a:t>캠페인관리</a:t>
            </a:r>
            <a:r>
              <a:rPr lang="ko-KR" altLang="en-US" sz="1000" b="1" dirty="0"/>
              <a:t> </a:t>
            </a:r>
            <a:r>
              <a:rPr lang="en-US" altLang="ko-KR" sz="1000" b="1" dirty="0"/>
              <a:t>&gt; </a:t>
            </a:r>
            <a:r>
              <a:rPr lang="ko-KR" altLang="en-US" sz="1000" b="1" dirty="0" smtClean="0"/>
              <a:t>신청 </a:t>
            </a:r>
            <a:r>
              <a:rPr lang="en-US" altLang="ko-KR" sz="1000" b="1" dirty="0" smtClean="0"/>
              <a:t>&gt; </a:t>
            </a:r>
            <a:r>
              <a:rPr lang="ko-KR" altLang="en-US" sz="1000" b="1" dirty="0" err="1" smtClean="0"/>
              <a:t>체험단</a:t>
            </a:r>
            <a:r>
              <a:rPr lang="ko-KR" altLang="en-US" sz="1000" b="1" dirty="0" smtClean="0"/>
              <a:t> </a:t>
            </a:r>
            <a:r>
              <a:rPr lang="en-US" altLang="ko-KR" sz="1000" b="1" dirty="0" smtClean="0"/>
              <a:t>+ </a:t>
            </a:r>
            <a:r>
              <a:rPr lang="ko-KR" altLang="en-US" sz="1000" b="1" dirty="0" err="1" smtClean="0"/>
              <a:t>체험단</a:t>
            </a:r>
            <a:r>
              <a:rPr lang="ko-KR" altLang="en-US" sz="1000" b="1" dirty="0" smtClean="0"/>
              <a:t> </a:t>
            </a:r>
            <a:r>
              <a:rPr lang="en-US" altLang="ko-KR" sz="1000" b="1" dirty="0" smtClean="0"/>
              <a:t>OR </a:t>
            </a:r>
            <a:r>
              <a:rPr lang="ko-KR" altLang="en-US" sz="1000" b="1" dirty="0" err="1" smtClean="0"/>
              <a:t>구매이력</a:t>
            </a:r>
            <a:r>
              <a:rPr lang="en-US" altLang="ko-KR" sz="1000" b="1" dirty="0" smtClean="0"/>
              <a:t> 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10632504" y="13560"/>
            <a:ext cx="1559496" cy="6110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800" b="1" dirty="0" smtClean="0">
                <a:solidFill>
                  <a:schemeClr val="bg1"/>
                </a:solidFill>
              </a:rPr>
              <a:t>6/26 </a:t>
            </a:r>
            <a:r>
              <a:rPr lang="ko-KR" altLang="en-US" sz="800" b="1" dirty="0" err="1" smtClean="0">
                <a:solidFill>
                  <a:schemeClr val="bg1"/>
                </a:solidFill>
              </a:rPr>
              <a:t>변경내역</a:t>
            </a:r>
            <a:endParaRPr lang="en-US" altLang="ko-KR" sz="800" b="1" dirty="0" smtClean="0">
              <a:solidFill>
                <a:schemeClr val="bg1"/>
              </a:solidFill>
            </a:endParaRPr>
          </a:p>
          <a:p>
            <a:r>
              <a:rPr lang="en-US" altLang="ko-KR" sz="800" b="1" dirty="0" smtClean="0">
                <a:solidFill>
                  <a:schemeClr val="bg1"/>
                </a:solidFill>
              </a:rPr>
              <a:t>1. </a:t>
            </a:r>
            <a:r>
              <a:rPr lang="ko-KR" altLang="en-US" sz="800" b="1" dirty="0" smtClean="0">
                <a:solidFill>
                  <a:schemeClr val="bg1"/>
                </a:solidFill>
              </a:rPr>
              <a:t>캠페인 경로 추가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03514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MO </a:t>
            </a:r>
            <a:r>
              <a:rPr lang="ko-KR" altLang="en-US" dirty="0" err="1" smtClean="0"/>
              <a:t>제품상세</a:t>
            </a:r>
            <a:r>
              <a:rPr lang="en-US" altLang="ko-KR" dirty="0" smtClean="0"/>
              <a:t>_</a:t>
            </a:r>
            <a:r>
              <a:rPr lang="ko-KR" altLang="en-US" dirty="0" smtClean="0"/>
              <a:t>주문프로모션별 </a:t>
            </a:r>
            <a:r>
              <a:rPr lang="ko-KR" altLang="en-US" dirty="0" err="1" smtClean="0"/>
              <a:t>가격표기</a:t>
            </a:r>
            <a:r>
              <a:rPr lang="ko-KR" altLang="en-US" dirty="0" smtClean="0"/>
              <a:t> 및 </a:t>
            </a:r>
            <a:r>
              <a:rPr lang="ko-KR" altLang="en-US" dirty="0" err="1" smtClean="0"/>
              <a:t>구매버튼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알럿</a:t>
            </a:r>
            <a:endParaRPr lang="ko-KR" altLang="en-US" dirty="0"/>
          </a:p>
        </p:txBody>
      </p:sp>
      <p:graphicFrame>
        <p:nvGraphicFramePr>
          <p:cNvPr id="49" name="표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6279991"/>
              </p:ext>
            </p:extLst>
          </p:nvPr>
        </p:nvGraphicFramePr>
        <p:xfrm>
          <a:off x="335360" y="908720"/>
          <a:ext cx="11593286" cy="115212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729410">
                  <a:extLst>
                    <a:ext uri="{9D8B030D-6E8A-4147-A177-3AD203B41FA5}">
                      <a16:colId xmlns:a16="http://schemas.microsoft.com/office/drawing/2014/main" val="1617353999"/>
                    </a:ext>
                  </a:extLst>
                </a:gridCol>
                <a:gridCol w="988229">
                  <a:extLst>
                    <a:ext uri="{9D8B030D-6E8A-4147-A177-3AD203B41FA5}">
                      <a16:colId xmlns:a16="http://schemas.microsoft.com/office/drawing/2014/main" val="2718176231"/>
                    </a:ext>
                  </a:extLst>
                </a:gridCol>
                <a:gridCol w="988229">
                  <a:extLst>
                    <a:ext uri="{9D8B030D-6E8A-4147-A177-3AD203B41FA5}">
                      <a16:colId xmlns:a16="http://schemas.microsoft.com/office/drawing/2014/main" val="4252979340"/>
                    </a:ext>
                  </a:extLst>
                </a:gridCol>
                <a:gridCol w="988229">
                  <a:extLst>
                    <a:ext uri="{9D8B030D-6E8A-4147-A177-3AD203B41FA5}">
                      <a16:colId xmlns:a16="http://schemas.microsoft.com/office/drawing/2014/main" val="4081631298"/>
                    </a:ext>
                  </a:extLst>
                </a:gridCol>
                <a:gridCol w="988229">
                  <a:extLst>
                    <a:ext uri="{9D8B030D-6E8A-4147-A177-3AD203B41FA5}">
                      <a16:colId xmlns:a16="http://schemas.microsoft.com/office/drawing/2014/main" val="3786018186"/>
                    </a:ext>
                  </a:extLst>
                </a:gridCol>
                <a:gridCol w="1477740">
                  <a:extLst>
                    <a:ext uri="{9D8B030D-6E8A-4147-A177-3AD203B41FA5}">
                      <a16:colId xmlns:a16="http://schemas.microsoft.com/office/drawing/2014/main" val="431447621"/>
                    </a:ext>
                  </a:extLst>
                </a:gridCol>
                <a:gridCol w="1477740">
                  <a:extLst>
                    <a:ext uri="{9D8B030D-6E8A-4147-A177-3AD203B41FA5}">
                      <a16:colId xmlns:a16="http://schemas.microsoft.com/office/drawing/2014/main" val="2690394885"/>
                    </a:ext>
                  </a:extLst>
                </a:gridCol>
                <a:gridCol w="1477740">
                  <a:extLst>
                    <a:ext uri="{9D8B030D-6E8A-4147-A177-3AD203B41FA5}">
                      <a16:colId xmlns:a16="http://schemas.microsoft.com/office/drawing/2014/main" val="2755841210"/>
                    </a:ext>
                  </a:extLst>
                </a:gridCol>
                <a:gridCol w="1477740">
                  <a:extLst>
                    <a:ext uri="{9D8B030D-6E8A-4147-A177-3AD203B41FA5}">
                      <a16:colId xmlns:a16="http://schemas.microsoft.com/office/drawing/2014/main" val="1994799261"/>
                    </a:ext>
                  </a:extLst>
                </a:gridCol>
              </a:tblGrid>
              <a:tr h="360040"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 smtClean="0">
                          <a:latin typeface="+mn-ea"/>
                          <a:ea typeface="+mn-ea"/>
                        </a:rPr>
                        <a:t>캠페인</a:t>
                      </a:r>
                      <a:endParaRPr sz="800" b="1" dirty="0"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 err="1" smtClean="0">
                          <a:latin typeface="+mn-ea"/>
                          <a:ea typeface="+mn-ea"/>
                        </a:rPr>
                        <a:t>제품리스트</a:t>
                      </a:r>
                      <a:r>
                        <a:rPr lang="ko-KR" altLang="en-US" sz="800" b="1" dirty="0" smtClean="0">
                          <a:latin typeface="+mn-ea"/>
                          <a:ea typeface="+mn-ea"/>
                        </a:rPr>
                        <a:t> 가격</a:t>
                      </a:r>
                      <a:endParaRPr sz="800" b="1" dirty="0"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 err="1" smtClean="0">
                          <a:latin typeface="+mn-ea"/>
                          <a:ea typeface="+mn-ea"/>
                        </a:rPr>
                        <a:t>제품상세</a:t>
                      </a:r>
                      <a:r>
                        <a:rPr lang="ko-KR" altLang="en-US" sz="800" b="1" dirty="0" smtClean="0">
                          <a:latin typeface="+mn-ea"/>
                          <a:ea typeface="+mn-ea"/>
                        </a:rPr>
                        <a:t> 가격</a:t>
                      </a:r>
                      <a:endParaRPr sz="800" b="1" dirty="0"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 smtClean="0">
                          <a:latin typeface="+mn-ea"/>
                          <a:ea typeface="+mn-ea"/>
                        </a:rPr>
                        <a:t>장바구니 </a:t>
                      </a:r>
                      <a:r>
                        <a:rPr lang="en-US" altLang="ko-KR" sz="800" b="1" dirty="0" smtClean="0"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800" b="1" dirty="0" smtClean="0">
                          <a:latin typeface="+mn-ea"/>
                          <a:ea typeface="+mn-ea"/>
                        </a:rPr>
                        <a:t>버튼</a:t>
                      </a:r>
                      <a:r>
                        <a:rPr lang="en-US" altLang="ko-KR" sz="800" b="1" dirty="0" smtClean="0">
                          <a:latin typeface="+mn-ea"/>
                          <a:ea typeface="+mn-ea"/>
                        </a:rPr>
                        <a:t>]</a:t>
                      </a:r>
                      <a:endParaRPr sz="800" b="1" dirty="0"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 err="1" smtClean="0">
                          <a:latin typeface="+mn-ea"/>
                          <a:ea typeface="+mn-ea"/>
                        </a:rPr>
                        <a:t>바로구매</a:t>
                      </a:r>
                      <a:r>
                        <a:rPr lang="ko-KR" altLang="en-US" sz="800" b="1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1" dirty="0" smtClean="0"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800" b="1" dirty="0" smtClean="0">
                          <a:latin typeface="+mn-ea"/>
                          <a:ea typeface="+mn-ea"/>
                        </a:rPr>
                        <a:t>버튼</a:t>
                      </a:r>
                      <a:r>
                        <a:rPr lang="en-US" altLang="ko-KR" sz="800" b="1" dirty="0" smtClean="0">
                          <a:latin typeface="+mn-ea"/>
                          <a:ea typeface="+mn-ea"/>
                        </a:rPr>
                        <a:t>]</a:t>
                      </a:r>
                      <a:endParaRPr sz="800" b="1" dirty="0"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8420204"/>
                  </a:ext>
                </a:extLst>
              </a:tr>
              <a:tr h="360040"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1" dirty="0"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 err="1" smtClean="0">
                          <a:latin typeface="+mn-ea"/>
                          <a:ea typeface="+mn-ea"/>
                        </a:rPr>
                        <a:t>로그인전</a:t>
                      </a:r>
                      <a:endParaRPr sz="800" b="1" dirty="0"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 smtClean="0">
                          <a:latin typeface="+mn-ea"/>
                          <a:ea typeface="+mn-ea"/>
                        </a:rPr>
                        <a:t>로그인후</a:t>
                      </a:r>
                      <a:endParaRPr sz="800" b="1" dirty="0"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 err="1" smtClean="0">
                          <a:latin typeface="+mn-ea"/>
                          <a:ea typeface="+mn-ea"/>
                        </a:rPr>
                        <a:t>로그인전</a:t>
                      </a:r>
                      <a:endParaRPr sz="800" b="1" dirty="0"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 smtClean="0">
                          <a:latin typeface="+mn-ea"/>
                          <a:ea typeface="+mn-ea"/>
                        </a:rPr>
                        <a:t>로그인후</a:t>
                      </a:r>
                      <a:endParaRPr sz="800" b="1" dirty="0"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 err="1" smtClean="0">
                          <a:latin typeface="+mn-ea"/>
                          <a:ea typeface="+mn-ea"/>
                        </a:rPr>
                        <a:t>로그인전</a:t>
                      </a:r>
                      <a:endParaRPr sz="800" b="1" dirty="0"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 smtClean="0">
                          <a:latin typeface="+mn-ea"/>
                          <a:ea typeface="+mn-ea"/>
                        </a:rPr>
                        <a:t>로그인후</a:t>
                      </a:r>
                      <a:endParaRPr sz="800" b="1" dirty="0"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 err="1" smtClean="0">
                          <a:latin typeface="+mn-ea"/>
                          <a:ea typeface="+mn-ea"/>
                        </a:rPr>
                        <a:t>로그인전</a:t>
                      </a:r>
                      <a:endParaRPr sz="800" b="1" dirty="0"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 smtClean="0">
                          <a:latin typeface="+mn-ea"/>
                          <a:ea typeface="+mn-ea"/>
                        </a:rPr>
                        <a:t>로그인후</a:t>
                      </a:r>
                      <a:endParaRPr sz="800" b="1" dirty="0"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8169430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1" dirty="0" smtClean="0">
                          <a:latin typeface="+mn-ea"/>
                          <a:ea typeface="+mn-ea"/>
                        </a:rPr>
                        <a:t>임직원</a:t>
                      </a:r>
                      <a:endParaRPr sz="1000" b="1" dirty="0"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err="1" smtClean="0">
                          <a:latin typeface="+mn-ea"/>
                          <a:ea typeface="+mn-ea"/>
                        </a:rPr>
                        <a:t>매가변경가</a:t>
                      </a:r>
                      <a:endParaRPr sz="800" dirty="0"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err="1" smtClean="0">
                          <a:latin typeface="+mn-ea"/>
                          <a:ea typeface="+mn-ea"/>
                        </a:rPr>
                        <a:t>매가변경가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매가변경가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50" marR="91450" marT="45725" marB="45725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매가변경가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50" marR="91450" marT="45725" marB="45725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로그인 팝업</a:t>
                      </a:r>
                      <a:endParaRPr sz="800" dirty="0"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장바구니 담김</a:t>
                      </a:r>
                      <a:endParaRPr lang="en-US" altLang="ko-KR" sz="800" dirty="0" smtClean="0"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( 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각 캠페인 조건 적용 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800" dirty="0" smtClean="0"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로그인 팝업</a:t>
                      </a:r>
                      <a:endParaRPr sz="800" dirty="0"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장바구니 담김</a:t>
                      </a:r>
                      <a:endParaRPr lang="en-US" altLang="ko-KR" sz="800" dirty="0" smtClean="0"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( 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각 캠페인 조건 적용 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800" dirty="0" smtClean="0"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745528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63352" y="620688"/>
            <a:ext cx="164339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>
                <a:solidFill>
                  <a:srgbClr val="C00000"/>
                </a:solidFill>
              </a:rPr>
              <a:t>* </a:t>
            </a:r>
            <a:r>
              <a:rPr lang="ko-KR" altLang="en-US" sz="800" b="1" dirty="0" err="1" smtClean="0">
                <a:solidFill>
                  <a:srgbClr val="C00000"/>
                </a:solidFill>
              </a:rPr>
              <a:t>매가변경가</a:t>
            </a:r>
            <a:r>
              <a:rPr lang="ko-KR" altLang="en-US" sz="800" b="1" dirty="0" smtClean="0">
                <a:solidFill>
                  <a:srgbClr val="C00000"/>
                </a:solidFill>
              </a:rPr>
              <a:t> 없을 시 정가 표기</a:t>
            </a:r>
            <a:endParaRPr lang="ko-KR" altLang="en-US" sz="800" b="1" dirty="0">
              <a:solidFill>
                <a:srgbClr val="C0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591944" y="2204864"/>
            <a:ext cx="649729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>
                <a:solidFill>
                  <a:srgbClr val="C00000"/>
                </a:solidFill>
              </a:rPr>
              <a:t>* </a:t>
            </a:r>
            <a:r>
              <a:rPr lang="ko-KR" altLang="en-US" sz="900" b="1" dirty="0" err="1" smtClean="0">
                <a:solidFill>
                  <a:srgbClr val="C00000"/>
                </a:solidFill>
              </a:rPr>
              <a:t>임직원가는</a:t>
            </a:r>
            <a:r>
              <a:rPr lang="ko-KR" altLang="en-US" sz="900" b="1" dirty="0" smtClean="0">
                <a:solidFill>
                  <a:srgbClr val="C00000"/>
                </a:solidFill>
              </a:rPr>
              <a:t> </a:t>
            </a:r>
            <a:r>
              <a:rPr lang="ko-KR" altLang="en-US" sz="900" b="1" dirty="0" err="1" smtClean="0">
                <a:solidFill>
                  <a:srgbClr val="C00000"/>
                </a:solidFill>
              </a:rPr>
              <a:t>임직원쿠폰</a:t>
            </a:r>
            <a:r>
              <a:rPr lang="ko-KR" altLang="en-US" sz="900" b="1" dirty="0" smtClean="0">
                <a:solidFill>
                  <a:srgbClr val="C00000"/>
                </a:solidFill>
              </a:rPr>
              <a:t> 적용으로 주문서에서 </a:t>
            </a:r>
            <a:r>
              <a:rPr lang="ko-KR" altLang="en-US" sz="900" b="1" dirty="0" err="1" smtClean="0">
                <a:solidFill>
                  <a:srgbClr val="C00000"/>
                </a:solidFill>
              </a:rPr>
              <a:t>최종가격</a:t>
            </a:r>
            <a:r>
              <a:rPr lang="ko-KR" altLang="en-US" sz="900" b="1" dirty="0" smtClean="0">
                <a:solidFill>
                  <a:srgbClr val="C00000"/>
                </a:solidFill>
              </a:rPr>
              <a:t> 확인 가능 </a:t>
            </a:r>
            <a:r>
              <a:rPr lang="en-US" altLang="ko-KR" sz="900" b="1" dirty="0" smtClean="0">
                <a:solidFill>
                  <a:srgbClr val="C00000"/>
                </a:solidFill>
              </a:rPr>
              <a:t>(</a:t>
            </a:r>
            <a:r>
              <a:rPr lang="ko-KR" altLang="en-US" sz="900" b="1" dirty="0" smtClean="0">
                <a:solidFill>
                  <a:srgbClr val="C00000"/>
                </a:solidFill>
              </a:rPr>
              <a:t>제품상세에서 </a:t>
            </a:r>
            <a:r>
              <a:rPr lang="ko-KR" altLang="en-US" sz="900" b="1" dirty="0" err="1" smtClean="0">
                <a:solidFill>
                  <a:srgbClr val="C00000"/>
                </a:solidFill>
              </a:rPr>
              <a:t>혜택가</a:t>
            </a:r>
            <a:r>
              <a:rPr lang="ko-KR" altLang="en-US" sz="900" b="1" dirty="0" smtClean="0">
                <a:solidFill>
                  <a:srgbClr val="C00000"/>
                </a:solidFill>
              </a:rPr>
              <a:t> 계산으로 할인가 </a:t>
            </a:r>
            <a:r>
              <a:rPr lang="ko-KR" altLang="en-US" sz="900" b="1" dirty="0" err="1" smtClean="0">
                <a:solidFill>
                  <a:srgbClr val="C00000"/>
                </a:solidFill>
              </a:rPr>
              <a:t>미리보기</a:t>
            </a:r>
            <a:r>
              <a:rPr lang="ko-KR" altLang="en-US" sz="900" b="1" dirty="0" smtClean="0">
                <a:solidFill>
                  <a:srgbClr val="C00000"/>
                </a:solidFill>
              </a:rPr>
              <a:t> 가능</a:t>
            </a:r>
            <a:r>
              <a:rPr lang="en-US" altLang="ko-KR" sz="900" b="1" dirty="0" smtClean="0">
                <a:solidFill>
                  <a:srgbClr val="C00000"/>
                </a:solidFill>
              </a:rPr>
              <a:t>)</a:t>
            </a:r>
            <a:endParaRPr lang="ko-KR" altLang="en-US" sz="900" b="1" dirty="0">
              <a:solidFill>
                <a:srgbClr val="C0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0632504" y="13560"/>
            <a:ext cx="1559496" cy="6110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800" b="1" dirty="0" smtClean="0">
                <a:solidFill>
                  <a:schemeClr val="bg1"/>
                </a:solidFill>
              </a:rPr>
              <a:t>6/26 </a:t>
            </a:r>
            <a:r>
              <a:rPr lang="ko-KR" altLang="en-US" sz="800" b="1" dirty="0" err="1" smtClean="0">
                <a:solidFill>
                  <a:schemeClr val="bg1"/>
                </a:solidFill>
              </a:rPr>
              <a:t>변경내역</a:t>
            </a:r>
            <a:endParaRPr lang="en-US" altLang="ko-KR" sz="800" b="1" dirty="0" smtClean="0">
              <a:solidFill>
                <a:schemeClr val="bg1"/>
              </a:solidFill>
            </a:endParaRPr>
          </a:p>
          <a:p>
            <a:r>
              <a:rPr lang="en-US" altLang="ko-KR" sz="800" b="1" dirty="0" smtClean="0">
                <a:solidFill>
                  <a:schemeClr val="bg1"/>
                </a:solidFill>
              </a:rPr>
              <a:t>1. </a:t>
            </a:r>
            <a:r>
              <a:rPr lang="ko-KR" altLang="en-US" sz="800" b="1" dirty="0" smtClean="0">
                <a:solidFill>
                  <a:schemeClr val="bg1"/>
                </a:solidFill>
              </a:rPr>
              <a:t>캠페인 경로 추가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3352" y="2204864"/>
            <a:ext cx="30348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BO &gt; </a:t>
            </a:r>
            <a:r>
              <a:rPr lang="ko-KR" altLang="en-US" sz="1000" b="1" dirty="0" err="1" smtClean="0"/>
              <a:t>캠페인관리</a:t>
            </a:r>
            <a:r>
              <a:rPr lang="ko-KR" altLang="en-US" sz="1000" b="1" dirty="0" smtClean="0"/>
              <a:t> </a:t>
            </a:r>
            <a:r>
              <a:rPr lang="en-US" altLang="ko-KR" sz="1000" b="1" dirty="0" smtClean="0"/>
              <a:t>&gt; </a:t>
            </a:r>
            <a:r>
              <a:rPr lang="ko-KR" altLang="en-US" sz="1000" b="1" dirty="0" smtClean="0"/>
              <a:t>주문프로모션 </a:t>
            </a:r>
            <a:r>
              <a:rPr lang="en-US" altLang="ko-KR" sz="1000" b="1" dirty="0" smtClean="0"/>
              <a:t>&gt; </a:t>
            </a:r>
            <a:r>
              <a:rPr lang="ko-KR" altLang="en-US" sz="1000" b="1" dirty="0" err="1" smtClean="0"/>
              <a:t>매가변경</a:t>
            </a:r>
            <a:r>
              <a:rPr lang="en-US" altLang="ko-KR" sz="1000" b="1" dirty="0" smtClean="0"/>
              <a:t>Tab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26543945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FO</a:t>
            </a:r>
            <a:r>
              <a:rPr lang="en-US" altLang="ko-KR" dirty="0" smtClean="0"/>
              <a:t>_</a:t>
            </a:r>
            <a:r>
              <a:rPr lang="ko-KR" altLang="en-US" dirty="0" err="1" smtClean="0"/>
              <a:t>제품상세</a:t>
            </a:r>
            <a:r>
              <a:rPr lang="en-US" altLang="ko-KR" dirty="0" smtClean="0"/>
              <a:t>_</a:t>
            </a:r>
            <a:r>
              <a:rPr lang="ko-KR" altLang="en-US" dirty="0" smtClean="0"/>
              <a:t>옵션 없는 제품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IN_MO_PRD_01_01_02</a:t>
            </a:r>
            <a:endParaRPr lang="ko-KR" altLang="en-US" dirty="0"/>
          </a:p>
        </p:txBody>
      </p:sp>
      <p:graphicFrame>
        <p:nvGraphicFramePr>
          <p:cNvPr id="75" name="표 74">
            <a:extLst>
              <a:ext uri="{FF2B5EF4-FFF2-40B4-BE49-F238E27FC236}">
                <a16:creationId xmlns:a16="http://schemas.microsoft.com/office/drawing/2014/main" id="{E8503181-DC09-D704-A395-D5196B532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0689350"/>
              </p:ext>
            </p:extLst>
          </p:nvPr>
        </p:nvGraphicFramePr>
        <p:xfrm>
          <a:off x="9000565" y="44450"/>
          <a:ext cx="3152540" cy="5228606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제품상세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_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옵션팝업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옵션 없는 제품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바닥 화면에서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장바구니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또는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바로구매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 누르면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하단팝업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노출 됨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1-1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옵션이 없는 경우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본품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수량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개가 디폴트로 선택 되어 영역에 노출 됨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제품명은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줄까지만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노출되고 길어지면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(…)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말줄임표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표기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ㄴ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옵션 없는 경우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본품은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삭제 불가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1-2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수량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금액 영역 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하위화면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기능동일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선택한 제품 수량 만큼 합계되어 수량 노출 및 수량에 따른 합계금액 노출됨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제품가격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매가변경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)*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수량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=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합계금액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1-3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제품 수량 선택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좌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마이너스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)/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우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플러스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버튼으로 수량 증가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차감 가능하고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입력창을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눌럭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직접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구매개수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입력 가능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3906972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2</a:t>
                      </a: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장바구니 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하위화면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기능동일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선택 된 제품이 장바구니에 담김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ㄴ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버튼 누르면 장바구니에 담기 완료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토스트팝업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노출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옵션제품의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경우 선택된 옵션이 없을 시 </a:t>
                      </a:r>
                      <a:r>
                        <a:rPr lang="ko-KR" altLang="en-US" sz="800" b="0" u="none" kern="1200" baseline="0" dirty="0" err="1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알럿</a:t>
                      </a:r>
                      <a:endParaRPr lang="en-US" altLang="ko-KR" sz="800" b="0" u="none" kern="1200" baseline="0" dirty="0" smtClean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제품이 모두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일시품절로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구매 불가 일 때 버튼 누르면 </a:t>
                      </a:r>
                      <a:r>
                        <a:rPr lang="ko-KR" altLang="en-US" sz="800" b="0" u="none" kern="1200" baseline="0" dirty="0" err="1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알럿</a:t>
                      </a:r>
                      <a:endParaRPr lang="en-US" altLang="ko-KR" sz="800" b="0" u="none" kern="1200" baseline="0" dirty="0" smtClean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2382280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3</a:t>
                      </a: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바로구매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하위화면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기능동일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선택 된 제품으로 주문서로 이동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옵션제품의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경우 선택된 옵션이 없을 시 </a:t>
                      </a:r>
                      <a:r>
                        <a:rPr lang="en-US" altLang="ko-KR" sz="800" b="0" u="none" kern="1200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800" b="0" u="none" kern="1200" baseline="0" dirty="0" err="1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번알럿동일</a:t>
                      </a:r>
                      <a:endParaRPr lang="en-US" altLang="ko-KR" sz="800" b="0" u="none" kern="1200" baseline="0" dirty="0" smtClean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제품이 모두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일시품절로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구매 불가 일 때 버튼 누르면 </a:t>
                      </a:r>
                      <a:r>
                        <a:rPr lang="ko-KR" altLang="en-US" sz="800" b="0" u="none" kern="1200" baseline="0" dirty="0" err="1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알럿</a:t>
                      </a:r>
                      <a:endParaRPr lang="en-US" altLang="ko-KR" sz="800" b="0" u="none" kern="1200" baseline="0" dirty="0" smtClean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u="none" kern="1200" baseline="0" dirty="0" smtClean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7222507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4</a:t>
                      </a: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일시품절일때 바닥에 표기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3335389"/>
                  </a:ext>
                </a:extLst>
              </a:tr>
            </a:tbl>
          </a:graphicData>
        </a:graphic>
      </p:graphicFrame>
      <p:pic>
        <p:nvPicPr>
          <p:cNvPr id="160" name="그림 15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5495" y="719992"/>
            <a:ext cx="622595" cy="243314"/>
          </a:xfrm>
          <a:prstGeom prst="rect">
            <a:avLst/>
          </a:prstGeom>
        </p:spPr>
      </p:pic>
      <p:cxnSp>
        <p:nvCxnSpPr>
          <p:cNvPr id="180" name="직선 연결선 179"/>
          <p:cNvCxnSpPr/>
          <p:nvPr/>
        </p:nvCxnSpPr>
        <p:spPr>
          <a:xfrm>
            <a:off x="777382" y="1008018"/>
            <a:ext cx="30143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0" name="그림 7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16" y="731319"/>
            <a:ext cx="216801" cy="24532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71" b="3860"/>
          <a:stretch/>
        </p:blipFill>
        <p:spPr>
          <a:xfrm>
            <a:off x="801135" y="684086"/>
            <a:ext cx="2964489" cy="5737186"/>
          </a:xfrm>
          <a:prstGeom prst="rect">
            <a:avLst/>
          </a:prstGeom>
        </p:spPr>
      </p:pic>
      <p:sp>
        <p:nvSpPr>
          <p:cNvPr id="52" name="양쪽 모서리가 둥근 사각형 51"/>
          <p:cNvSpPr/>
          <p:nvPr/>
        </p:nvSpPr>
        <p:spPr>
          <a:xfrm>
            <a:off x="791899" y="4509120"/>
            <a:ext cx="3000942" cy="1890680"/>
          </a:xfrm>
          <a:prstGeom prst="round2SameRect">
            <a:avLst>
              <a:gd name="adj1" fmla="val 9270"/>
              <a:gd name="adj2" fmla="val 0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788982" y="5975927"/>
            <a:ext cx="2997927" cy="422056"/>
            <a:chOff x="4077812" y="4032160"/>
            <a:chExt cx="1728192" cy="269836"/>
          </a:xfrm>
        </p:grpSpPr>
        <p:sp>
          <p:nvSpPr>
            <p:cNvPr id="61" name="직사각형 60"/>
            <p:cNvSpPr/>
            <p:nvPr/>
          </p:nvSpPr>
          <p:spPr>
            <a:xfrm>
              <a:off x="4077812" y="4032160"/>
              <a:ext cx="864096" cy="269836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smtClean="0">
                  <a:solidFill>
                    <a:schemeClr val="bg1"/>
                  </a:solidFill>
                </a:rPr>
                <a:t>장바구니</a:t>
              </a:r>
              <a:endParaRPr lang="ko-KR" altLang="en-US" sz="900" b="1" dirty="0">
                <a:solidFill>
                  <a:schemeClr val="bg1"/>
                </a:solidFill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4941908" y="4032160"/>
              <a:ext cx="864096" cy="269836"/>
            </a:xfrm>
            <a:prstGeom prst="rect">
              <a:avLst/>
            </a:prstGeom>
            <a:solidFill>
              <a:srgbClr val="00BC70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 err="1" smtClean="0">
                  <a:solidFill>
                    <a:schemeClr val="bg1"/>
                  </a:solidFill>
                </a:rPr>
                <a:t>바로구매</a:t>
              </a:r>
              <a:endParaRPr lang="ko-KR" altLang="en-US" sz="9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893926" y="5646626"/>
            <a:ext cx="8018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/>
              <a:t>총 수량 </a:t>
            </a:r>
            <a:r>
              <a:rPr lang="en-US" altLang="ko-KR" sz="800" b="1" dirty="0" smtClean="0"/>
              <a:t>{</a:t>
            </a:r>
            <a:r>
              <a:rPr lang="en-US" altLang="ko-KR" sz="800" b="1" dirty="0">
                <a:solidFill>
                  <a:srgbClr val="00BC70"/>
                </a:solidFill>
              </a:rPr>
              <a:t>1</a:t>
            </a:r>
            <a:r>
              <a:rPr lang="en-US" altLang="ko-KR" sz="800" b="1" dirty="0" smtClean="0"/>
              <a:t>}</a:t>
            </a:r>
            <a:r>
              <a:rPr lang="ko-KR" altLang="en-US" sz="800" b="1" dirty="0" smtClean="0"/>
              <a:t>개</a:t>
            </a:r>
            <a:endParaRPr lang="ko-KR" altLang="en-US" sz="800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2647832" y="5646626"/>
            <a:ext cx="11320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/>
              <a:t>합계금액 </a:t>
            </a:r>
            <a:r>
              <a:rPr lang="en-US" altLang="ko-KR" sz="800" b="1" dirty="0" smtClean="0"/>
              <a:t>{</a:t>
            </a:r>
            <a:r>
              <a:rPr lang="en-US" altLang="ko-KR" sz="800" b="1" dirty="0" smtClean="0">
                <a:solidFill>
                  <a:srgbClr val="00BC70"/>
                </a:solidFill>
              </a:rPr>
              <a:t>10,000</a:t>
            </a:r>
            <a:r>
              <a:rPr lang="en-US" altLang="ko-KR" sz="800" b="1" dirty="0" smtClean="0"/>
              <a:t>}</a:t>
            </a:r>
            <a:r>
              <a:rPr lang="ko-KR" altLang="en-US" sz="800" b="1" dirty="0"/>
              <a:t>원</a:t>
            </a:r>
          </a:p>
        </p:txBody>
      </p:sp>
      <p:sp>
        <p:nvSpPr>
          <p:cNvPr id="84" name="직사각형 83"/>
          <p:cNvSpPr/>
          <p:nvPr/>
        </p:nvSpPr>
        <p:spPr>
          <a:xfrm>
            <a:off x="775014" y="520405"/>
            <a:ext cx="3016729" cy="28981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</a:rPr>
              <a:t>옵션</a:t>
            </a:r>
            <a:r>
              <a:rPr lang="en-US" altLang="ko-KR" sz="800" b="1" dirty="0" smtClean="0">
                <a:solidFill>
                  <a:schemeClr val="tx1"/>
                </a:solidFill>
              </a:rPr>
              <a:t>X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859117" y="4751297"/>
            <a:ext cx="2826924" cy="65916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i="1" dirty="0"/>
          </a:p>
        </p:txBody>
      </p:sp>
      <p:sp>
        <p:nvSpPr>
          <p:cNvPr id="91" name="TextBox 90"/>
          <p:cNvSpPr txBox="1"/>
          <p:nvPr/>
        </p:nvSpPr>
        <p:spPr>
          <a:xfrm>
            <a:off x="2771658" y="5118458"/>
            <a:ext cx="9143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/>
              <a:t>10,000</a:t>
            </a:r>
            <a:endParaRPr lang="ko-KR" altLang="en-US" sz="600" dirty="0">
              <a:solidFill>
                <a:srgbClr val="FF0000"/>
              </a:solidFill>
            </a:endParaRPr>
          </a:p>
        </p:txBody>
      </p:sp>
      <p:graphicFrame>
        <p:nvGraphicFramePr>
          <p:cNvPr id="93" name="표 92"/>
          <p:cNvGraphicFramePr>
            <a:graphicFrameLocks noGrp="1"/>
          </p:cNvGraphicFramePr>
          <p:nvPr>
            <p:extLst/>
          </p:nvPr>
        </p:nvGraphicFramePr>
        <p:xfrm>
          <a:off x="926765" y="5126544"/>
          <a:ext cx="752395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940693946"/>
                    </a:ext>
                  </a:extLst>
                </a:gridCol>
                <a:gridCol w="335835">
                  <a:extLst>
                    <a:ext uri="{9D8B030D-6E8A-4147-A177-3AD203B41FA5}">
                      <a16:colId xmlns:a16="http://schemas.microsoft.com/office/drawing/2014/main" val="185054936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61422548"/>
                    </a:ext>
                  </a:extLst>
                </a:gridCol>
              </a:tblGrid>
              <a:tr h="2014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-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047244"/>
                  </a:ext>
                </a:extLst>
              </a:tr>
            </a:tbl>
          </a:graphicData>
        </a:graphic>
      </p:graphicFrame>
      <p:sp>
        <p:nvSpPr>
          <p:cNvPr id="94" name="TextBox 93"/>
          <p:cNvSpPr txBox="1"/>
          <p:nvPr/>
        </p:nvSpPr>
        <p:spPr>
          <a:xfrm>
            <a:off x="979128" y="4861837"/>
            <a:ext cx="158994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800" b="1" dirty="0" err="1" smtClean="0"/>
              <a:t>그린티</a:t>
            </a:r>
            <a:r>
              <a:rPr lang="ko-KR" altLang="en-US" sz="800" b="1" dirty="0" smtClean="0"/>
              <a:t> </a:t>
            </a:r>
            <a:r>
              <a:rPr lang="ko-KR" altLang="en-US" sz="800" b="1" dirty="0" err="1" smtClean="0"/>
              <a:t>씨드</a:t>
            </a:r>
            <a:r>
              <a:rPr lang="ko-KR" altLang="en-US" sz="800" b="1" dirty="0" smtClean="0"/>
              <a:t> </a:t>
            </a:r>
            <a:r>
              <a:rPr lang="ko-KR" altLang="en-US" sz="800" b="1" dirty="0" err="1" smtClean="0"/>
              <a:t>세럼</a:t>
            </a:r>
            <a:endParaRPr lang="ko-KR" altLang="en-US" sz="800" spc="-15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3232505" y="5127422"/>
            <a:ext cx="53949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00" strike="sngStrike" dirty="0">
                <a:solidFill>
                  <a:prstClr val="white">
                    <a:lumMod val="65000"/>
                  </a:prstClr>
                </a:solidFill>
              </a:rPr>
              <a:t>53,000</a:t>
            </a:r>
            <a:r>
              <a:rPr lang="en-US" altLang="ko-KR" sz="700" dirty="0">
                <a:solidFill>
                  <a:prstClr val="black"/>
                </a:solidFill>
              </a:rPr>
              <a:t> </a:t>
            </a:r>
            <a:endParaRPr lang="ko-KR" altLang="en-US" sz="1600" dirty="0"/>
          </a:p>
        </p:txBody>
      </p:sp>
      <p:sp>
        <p:nvSpPr>
          <p:cNvPr id="53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189" y="4671684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54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416" y="5629852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55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4728" y="6060225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56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4250" y="6060225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5394220" y="5077027"/>
            <a:ext cx="2032183" cy="54452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5545211" y="5259338"/>
            <a:ext cx="171713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>
                <a:solidFill>
                  <a:srgbClr val="29BC70"/>
                </a:solidFill>
              </a:rPr>
              <a:t>장바구니담기가 완료 되었습니다</a:t>
            </a:r>
            <a:r>
              <a:rPr lang="en-US" altLang="ko-KR" sz="800" dirty="0">
                <a:solidFill>
                  <a:srgbClr val="29BC70"/>
                </a:solidFill>
              </a:rPr>
              <a:t>.</a:t>
            </a:r>
            <a:endParaRPr lang="ko-KR" altLang="en-US" sz="800" dirty="0">
              <a:solidFill>
                <a:srgbClr val="29BC70"/>
              </a:solidFill>
            </a:endParaRPr>
          </a:p>
        </p:txBody>
      </p:sp>
      <p:cxnSp>
        <p:nvCxnSpPr>
          <p:cNvPr id="59" name="구부러진 연결선 58">
            <a:extLst>
              <a:ext uri="{FF2B5EF4-FFF2-40B4-BE49-F238E27FC236}">
                <a16:creationId xmlns:a16="http://schemas.microsoft.com/office/drawing/2014/main" id="{8F374B01-4202-357D-A67F-983DD9D4059D}"/>
              </a:ext>
            </a:extLst>
          </p:cNvPr>
          <p:cNvCxnSpPr>
            <a:cxnSpLocks/>
            <a:stCxn id="55" idx="4"/>
            <a:endCxn id="57" idx="2"/>
          </p:cNvCxnSpPr>
          <p:nvPr/>
        </p:nvCxnSpPr>
        <p:spPr>
          <a:xfrm rot="5400000" flipH="1" flipV="1">
            <a:off x="3849184" y="3715097"/>
            <a:ext cx="654672" cy="4467584"/>
          </a:xfrm>
          <a:prstGeom prst="curvedConnector3">
            <a:avLst>
              <a:gd name="adj1" fmla="val -34918"/>
            </a:avLst>
          </a:prstGeom>
          <a:ln w="12700">
            <a:solidFill>
              <a:srgbClr val="C8373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/>
          <p:cNvSpPr/>
          <p:nvPr/>
        </p:nvSpPr>
        <p:spPr>
          <a:xfrm>
            <a:off x="5394220" y="3789040"/>
            <a:ext cx="1349852" cy="113591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5454280" y="4127629"/>
            <a:ext cx="2187961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옵션을 선택해주세요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5637098" y="4509848"/>
            <a:ext cx="864096" cy="269836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1"/>
                </a:solidFill>
              </a:rPr>
              <a:t>확인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70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6220" y="3835593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71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6220" y="4999741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7577395" y="5408300"/>
            <a:ext cx="1450388" cy="111704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7651589" y="5780203"/>
            <a:ext cx="1523193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7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일시품절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제품입니다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7897123" y="6108748"/>
            <a:ext cx="864096" cy="269836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1"/>
                </a:solidFill>
              </a:rPr>
              <a:t>확인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47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4123" y="5165056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48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1476" y="5165056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38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546" y="5091884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454280" y="3891595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/>
              <a:t>알림</a:t>
            </a:r>
            <a:endParaRPr lang="ko-KR" altLang="en-US" sz="8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7684128" y="5529026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/>
              <a:t>알림</a:t>
            </a: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23928279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FO</a:t>
            </a:r>
            <a:r>
              <a:rPr lang="en-US" altLang="ko-KR" dirty="0" smtClean="0"/>
              <a:t>_</a:t>
            </a:r>
            <a:r>
              <a:rPr lang="ko-KR" altLang="en-US" dirty="0" err="1" smtClean="0"/>
              <a:t>제품상세</a:t>
            </a:r>
            <a:r>
              <a:rPr lang="en-US" altLang="ko-KR" dirty="0" smtClean="0"/>
              <a:t>_</a:t>
            </a:r>
            <a:r>
              <a:rPr lang="ko-KR" altLang="en-US" dirty="0" smtClean="0"/>
              <a:t>옵션 없고 </a:t>
            </a:r>
            <a:r>
              <a:rPr lang="ko-KR" altLang="en-US" dirty="0" err="1" smtClean="0"/>
              <a:t>추가구성품</a:t>
            </a:r>
            <a:r>
              <a:rPr lang="ko-KR" altLang="en-US" dirty="0" smtClean="0"/>
              <a:t> 할인 있는 제품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IN_MO_PRD_01_01_03</a:t>
            </a:r>
            <a:endParaRPr lang="ko-KR" altLang="en-US" dirty="0"/>
          </a:p>
        </p:txBody>
      </p:sp>
      <p:graphicFrame>
        <p:nvGraphicFramePr>
          <p:cNvPr id="75" name="표 74">
            <a:extLst>
              <a:ext uri="{FF2B5EF4-FFF2-40B4-BE49-F238E27FC236}">
                <a16:creationId xmlns:a16="http://schemas.microsoft.com/office/drawing/2014/main" id="{E8503181-DC09-D704-A395-D5196B532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2293149"/>
              </p:ext>
            </p:extLst>
          </p:nvPr>
        </p:nvGraphicFramePr>
        <p:xfrm>
          <a:off x="9000565" y="44450"/>
          <a:ext cx="3152540" cy="6159600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제품상세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_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옵션팝업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제품옵션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없고 추가구성품할인 있는 경우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상단에 추가구성품할인 옵션 선택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영역노출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1-1 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대상제품당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추가구성품할인가능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구매수량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표기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BO &gt;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캠페인관리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&gt;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조건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&gt;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제품구매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+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추가구성품할인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할인구매가능수량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ㄴ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번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대상제품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본품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수량에 따라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1-1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수량 계산되어 표기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1-2 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추가구성품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셀렉트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박스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ㄴ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추가구성품은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BO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제품관리에서 추가구성품여부 체크된 것만 캠페인에서 연결 가능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※ </a:t>
                      </a:r>
                      <a:r>
                        <a:rPr lang="ko-KR" altLang="en-US" sz="800" b="1" u="none" kern="1200" baseline="0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본품</a:t>
                      </a:r>
                      <a:r>
                        <a:rPr lang="ko-KR" altLang="en-US" sz="800" b="1" u="none" kern="12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1" u="none" kern="1200" baseline="0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일시품절</a:t>
                      </a:r>
                      <a:r>
                        <a:rPr lang="ko-KR" altLang="en-US" sz="800" b="1" u="none" kern="12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 또는 판매중지 일 시 </a:t>
                      </a:r>
                      <a:r>
                        <a:rPr lang="ko-KR" altLang="en-US" sz="800" b="1" u="none" kern="1200" baseline="0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추가구성품</a:t>
                      </a:r>
                      <a:r>
                        <a:rPr lang="ko-KR" altLang="en-US" sz="800" b="1" u="none" kern="12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1" u="none" kern="1200" baseline="0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셀렉트박스도</a:t>
                      </a:r>
                      <a:r>
                        <a:rPr lang="ko-KR" altLang="en-US" sz="800" b="1" u="none" kern="12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 비활성화</a:t>
                      </a:r>
                      <a:endParaRPr lang="en-US" altLang="ko-KR" sz="800" b="1" u="none" kern="1200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1-3 [1-2] 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추가구성품셀렉트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박스 눌렀을 시 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추가구성품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선택 영역 펼침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옵션선택은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영역 선택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(as-is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동일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1-4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해당 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대상제품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본품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구매 시 할인 받아 구매 할 수 있는 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추가구성품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모두 노출 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BO &gt;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캠페인관리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&gt;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조건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&gt;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제품구매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+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추가구성품할인 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ㄴ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구매가능수량 이미 선택 후 다시 옵션 영역 누르면 </a:t>
                      </a:r>
                      <a:r>
                        <a:rPr lang="ko-KR" altLang="en-US" sz="800" b="0" u="none" kern="1200" baseline="0" dirty="0" err="1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알럿</a:t>
                      </a:r>
                      <a:endParaRPr lang="en-US" altLang="ko-KR" sz="800" b="0" u="none" kern="1200" baseline="0" dirty="0" smtClean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ㄴ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해당영역내에서 스크롤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추가구성품은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제품재고를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적용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-&gt;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단독구매가능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상품일시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입고알림신청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 노출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추가구성품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셀렉트박스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옵션 내 제품 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일시품절일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시 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-&gt;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단독구매가능한 경우에는 우측에 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입고알림신청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 노출 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-&gt;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단독구매불가일 경우에는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일시품절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텍스트만 노출 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-&gt;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판매중지 상태값일때는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미노출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kern="1200" baseline="0" dirty="0" smtClean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1-5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선택한 제품 영역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본품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하단으로 선택한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추가구성품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노출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선택한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추가구성품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삭제 시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[1-4]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영역에서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재선택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가능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3906972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2</a:t>
                      </a: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옵션이 없는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대상제품의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경우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본품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수량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개가 디폴트로 선택 되어 영역에 노출 됨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2382280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3</a:t>
                      </a: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팝업 영역 내 스크롤 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하위화면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기능동일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디자인에서 잡은 하단 팝업 최대 높이 내에서 장바구니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바로구매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버튼 위 영역까지 스크롤로 팝업 화면 확인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7222507"/>
                  </a:ext>
                </a:extLst>
              </a:tr>
            </a:tbl>
          </a:graphicData>
        </a:graphic>
      </p:graphicFrame>
      <p:pic>
        <p:nvPicPr>
          <p:cNvPr id="160" name="그림 15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5495" y="719992"/>
            <a:ext cx="622595" cy="243314"/>
          </a:xfrm>
          <a:prstGeom prst="rect">
            <a:avLst/>
          </a:prstGeom>
        </p:spPr>
      </p:pic>
      <p:cxnSp>
        <p:nvCxnSpPr>
          <p:cNvPr id="180" name="직선 연결선 179"/>
          <p:cNvCxnSpPr/>
          <p:nvPr/>
        </p:nvCxnSpPr>
        <p:spPr>
          <a:xfrm>
            <a:off x="777382" y="1008018"/>
            <a:ext cx="30143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0" name="그림 7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16" y="731319"/>
            <a:ext cx="216801" cy="24532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71" b="3860"/>
          <a:stretch/>
        </p:blipFill>
        <p:spPr>
          <a:xfrm>
            <a:off x="801135" y="684086"/>
            <a:ext cx="2964489" cy="5737186"/>
          </a:xfrm>
          <a:prstGeom prst="rect">
            <a:avLst/>
          </a:prstGeom>
        </p:spPr>
      </p:pic>
      <p:sp>
        <p:nvSpPr>
          <p:cNvPr id="52" name="양쪽 모서리가 둥근 사각형 51"/>
          <p:cNvSpPr/>
          <p:nvPr/>
        </p:nvSpPr>
        <p:spPr>
          <a:xfrm>
            <a:off x="791899" y="3780626"/>
            <a:ext cx="3000942" cy="2619174"/>
          </a:xfrm>
          <a:prstGeom prst="round2SameRect">
            <a:avLst>
              <a:gd name="adj1" fmla="val 9270"/>
              <a:gd name="adj2" fmla="val 0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788982" y="5975927"/>
            <a:ext cx="2997927" cy="422056"/>
            <a:chOff x="4077812" y="4032160"/>
            <a:chExt cx="1728192" cy="269836"/>
          </a:xfrm>
        </p:grpSpPr>
        <p:sp>
          <p:nvSpPr>
            <p:cNvPr id="61" name="직사각형 60"/>
            <p:cNvSpPr/>
            <p:nvPr/>
          </p:nvSpPr>
          <p:spPr>
            <a:xfrm>
              <a:off x="4077812" y="4032160"/>
              <a:ext cx="864096" cy="269836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smtClean="0">
                  <a:solidFill>
                    <a:schemeClr val="bg1"/>
                  </a:solidFill>
                </a:rPr>
                <a:t>장바구니</a:t>
              </a:r>
              <a:endParaRPr lang="ko-KR" altLang="en-US" sz="900" b="1" dirty="0">
                <a:solidFill>
                  <a:schemeClr val="bg1"/>
                </a:solidFill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4941908" y="4032160"/>
              <a:ext cx="864096" cy="269836"/>
            </a:xfrm>
            <a:prstGeom prst="rect">
              <a:avLst/>
            </a:prstGeom>
            <a:solidFill>
              <a:srgbClr val="00BC70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 err="1" smtClean="0">
                  <a:solidFill>
                    <a:schemeClr val="bg1"/>
                  </a:solidFill>
                </a:rPr>
                <a:t>바로구매</a:t>
              </a:r>
              <a:endParaRPr lang="ko-KR" altLang="en-US" sz="9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63" name="양쪽 모서리가 둥근 사각형 62"/>
          <p:cNvSpPr/>
          <p:nvPr/>
        </p:nvSpPr>
        <p:spPr>
          <a:xfrm>
            <a:off x="5196840" y="2708920"/>
            <a:ext cx="3000942" cy="3690880"/>
          </a:xfrm>
          <a:prstGeom prst="round2SameRect">
            <a:avLst>
              <a:gd name="adj1" fmla="val 9270"/>
              <a:gd name="adj2" fmla="val 0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4" name="그룹 63"/>
          <p:cNvGrpSpPr/>
          <p:nvPr/>
        </p:nvGrpSpPr>
        <p:grpSpPr>
          <a:xfrm>
            <a:off x="5193923" y="5975927"/>
            <a:ext cx="2997927" cy="422056"/>
            <a:chOff x="4077812" y="4032160"/>
            <a:chExt cx="1728192" cy="269836"/>
          </a:xfrm>
        </p:grpSpPr>
        <p:sp>
          <p:nvSpPr>
            <p:cNvPr id="65" name="직사각형 64"/>
            <p:cNvSpPr/>
            <p:nvPr/>
          </p:nvSpPr>
          <p:spPr>
            <a:xfrm>
              <a:off x="4077812" y="4032160"/>
              <a:ext cx="864096" cy="269836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smtClean="0">
                  <a:solidFill>
                    <a:schemeClr val="bg1"/>
                  </a:solidFill>
                </a:rPr>
                <a:t>장바구니</a:t>
              </a:r>
              <a:endParaRPr lang="ko-KR" altLang="en-US" sz="900" b="1" dirty="0">
                <a:solidFill>
                  <a:schemeClr val="bg1"/>
                </a:solidFill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4941908" y="4032160"/>
              <a:ext cx="864096" cy="269836"/>
            </a:xfrm>
            <a:prstGeom prst="rect">
              <a:avLst/>
            </a:prstGeom>
            <a:solidFill>
              <a:srgbClr val="00BC70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 err="1" smtClean="0">
                  <a:solidFill>
                    <a:schemeClr val="bg1"/>
                  </a:solidFill>
                </a:rPr>
                <a:t>바로구매</a:t>
              </a:r>
              <a:endParaRPr lang="ko-KR" altLang="en-US" sz="9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74" name="직사각형 73"/>
          <p:cNvSpPr/>
          <p:nvPr/>
        </p:nvSpPr>
        <p:spPr>
          <a:xfrm>
            <a:off x="5285440" y="4153304"/>
            <a:ext cx="2826924" cy="65916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i="1" dirty="0"/>
          </a:p>
        </p:txBody>
      </p:sp>
      <p:sp>
        <p:nvSpPr>
          <p:cNvPr id="76" name="TextBox 75"/>
          <p:cNvSpPr txBox="1"/>
          <p:nvPr/>
        </p:nvSpPr>
        <p:spPr>
          <a:xfrm>
            <a:off x="7197981" y="4520465"/>
            <a:ext cx="9143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/>
              <a:t>10,000</a:t>
            </a:r>
            <a:endParaRPr lang="ko-KR" altLang="en-US" sz="600" dirty="0">
              <a:solidFill>
                <a:srgbClr val="FF0000"/>
              </a:solidFill>
            </a:endParaRPr>
          </a:p>
        </p:txBody>
      </p:sp>
      <p:graphicFrame>
        <p:nvGraphicFramePr>
          <p:cNvPr id="78" name="표 77"/>
          <p:cNvGraphicFramePr>
            <a:graphicFrameLocks noGrp="1"/>
          </p:cNvGraphicFramePr>
          <p:nvPr>
            <p:extLst/>
          </p:nvPr>
        </p:nvGraphicFramePr>
        <p:xfrm>
          <a:off x="5353088" y="4528551"/>
          <a:ext cx="752395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940693946"/>
                    </a:ext>
                  </a:extLst>
                </a:gridCol>
                <a:gridCol w="335835">
                  <a:extLst>
                    <a:ext uri="{9D8B030D-6E8A-4147-A177-3AD203B41FA5}">
                      <a16:colId xmlns:a16="http://schemas.microsoft.com/office/drawing/2014/main" val="185054936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61422548"/>
                    </a:ext>
                  </a:extLst>
                </a:gridCol>
              </a:tblGrid>
              <a:tr h="2014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-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047244"/>
                  </a:ext>
                </a:extLst>
              </a:tr>
            </a:tbl>
          </a:graphicData>
        </a:graphic>
      </p:graphicFrame>
      <p:sp>
        <p:nvSpPr>
          <p:cNvPr id="79" name="TextBox 78"/>
          <p:cNvSpPr txBox="1"/>
          <p:nvPr/>
        </p:nvSpPr>
        <p:spPr>
          <a:xfrm>
            <a:off x="5405451" y="4263844"/>
            <a:ext cx="158994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800" b="1" dirty="0" err="1" smtClean="0"/>
              <a:t>그린티</a:t>
            </a:r>
            <a:r>
              <a:rPr lang="ko-KR" altLang="en-US" sz="800" b="1" dirty="0" smtClean="0"/>
              <a:t> </a:t>
            </a:r>
            <a:r>
              <a:rPr lang="ko-KR" altLang="en-US" sz="800" b="1" dirty="0" err="1" smtClean="0"/>
              <a:t>씨드</a:t>
            </a:r>
            <a:r>
              <a:rPr lang="ko-KR" altLang="en-US" sz="800" b="1" dirty="0" smtClean="0"/>
              <a:t> </a:t>
            </a:r>
            <a:r>
              <a:rPr lang="ko-KR" altLang="en-US" sz="800" b="1" dirty="0" err="1" smtClean="0"/>
              <a:t>세럼</a:t>
            </a:r>
            <a:endParaRPr lang="ko-KR" altLang="en-US" sz="800" spc="-15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7658828" y="4529429"/>
            <a:ext cx="53949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00" strike="sngStrike" dirty="0">
                <a:solidFill>
                  <a:prstClr val="white">
                    <a:lumMod val="65000"/>
                  </a:prstClr>
                </a:solidFill>
              </a:rPr>
              <a:t>53,000</a:t>
            </a:r>
            <a:r>
              <a:rPr lang="en-US" altLang="ko-KR" sz="700" dirty="0">
                <a:solidFill>
                  <a:prstClr val="black"/>
                </a:solidFill>
              </a:rPr>
              <a:t> </a:t>
            </a:r>
            <a:endParaRPr lang="ko-KR" altLang="en-US" sz="1600" dirty="0"/>
          </a:p>
        </p:txBody>
      </p:sp>
      <p:sp>
        <p:nvSpPr>
          <p:cNvPr id="47" name="직사각형 46"/>
          <p:cNvSpPr/>
          <p:nvPr/>
        </p:nvSpPr>
        <p:spPr>
          <a:xfrm>
            <a:off x="7658828" y="5243427"/>
            <a:ext cx="53949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00" strike="sngStrike" dirty="0">
                <a:solidFill>
                  <a:prstClr val="white">
                    <a:lumMod val="65000"/>
                  </a:prstClr>
                </a:solidFill>
              </a:rPr>
              <a:t>53,000</a:t>
            </a:r>
            <a:r>
              <a:rPr lang="en-US" altLang="ko-KR" sz="700" dirty="0">
                <a:solidFill>
                  <a:prstClr val="black"/>
                </a:solidFill>
              </a:rPr>
              <a:t> </a:t>
            </a:r>
            <a:endParaRPr lang="ko-KR" alt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5260343" y="5646626"/>
            <a:ext cx="8018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/>
              <a:t>총 수량 </a:t>
            </a:r>
            <a:r>
              <a:rPr lang="en-US" altLang="ko-KR" sz="800" b="1" dirty="0" smtClean="0"/>
              <a:t>{</a:t>
            </a:r>
            <a:r>
              <a:rPr lang="en-US" altLang="ko-KR" sz="800" b="1" dirty="0">
                <a:solidFill>
                  <a:srgbClr val="00BC70"/>
                </a:solidFill>
              </a:rPr>
              <a:t>2</a:t>
            </a:r>
            <a:r>
              <a:rPr lang="en-US" altLang="ko-KR" sz="800" b="1" dirty="0" smtClean="0"/>
              <a:t>}</a:t>
            </a:r>
            <a:r>
              <a:rPr lang="ko-KR" altLang="en-US" sz="800" b="1" dirty="0" smtClean="0"/>
              <a:t>개</a:t>
            </a:r>
            <a:endParaRPr lang="ko-KR" altLang="en-US" sz="8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7014249" y="5646626"/>
            <a:ext cx="11320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/>
              <a:t>합계금액 </a:t>
            </a:r>
            <a:r>
              <a:rPr lang="en-US" altLang="ko-KR" sz="800" b="1" dirty="0" smtClean="0"/>
              <a:t>{</a:t>
            </a:r>
            <a:r>
              <a:rPr lang="en-US" altLang="ko-KR" sz="800" b="1" dirty="0" smtClean="0">
                <a:solidFill>
                  <a:srgbClr val="00BC70"/>
                </a:solidFill>
              </a:rPr>
              <a:t>14,900</a:t>
            </a:r>
            <a:r>
              <a:rPr lang="en-US" altLang="ko-KR" sz="800" b="1" dirty="0" smtClean="0"/>
              <a:t>}</a:t>
            </a:r>
            <a:r>
              <a:rPr lang="ko-KR" altLang="en-US" sz="800" b="1" dirty="0"/>
              <a:t>원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893926" y="5646626"/>
            <a:ext cx="8018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/>
              <a:t>총 수량 </a:t>
            </a:r>
            <a:r>
              <a:rPr lang="en-US" altLang="ko-KR" sz="800" b="1" dirty="0" smtClean="0"/>
              <a:t>{</a:t>
            </a:r>
            <a:r>
              <a:rPr lang="en-US" altLang="ko-KR" sz="800" b="1" dirty="0">
                <a:solidFill>
                  <a:srgbClr val="00BC70"/>
                </a:solidFill>
              </a:rPr>
              <a:t>1</a:t>
            </a:r>
            <a:r>
              <a:rPr lang="en-US" altLang="ko-KR" sz="800" b="1" dirty="0" smtClean="0"/>
              <a:t>}</a:t>
            </a:r>
            <a:r>
              <a:rPr lang="ko-KR" altLang="en-US" sz="800" b="1" dirty="0" smtClean="0"/>
              <a:t>개</a:t>
            </a:r>
            <a:endParaRPr lang="ko-KR" altLang="en-US" sz="800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2647832" y="5646626"/>
            <a:ext cx="11320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/>
              <a:t>합계금액 </a:t>
            </a:r>
            <a:r>
              <a:rPr lang="en-US" altLang="ko-KR" sz="800" b="1" dirty="0" smtClean="0"/>
              <a:t>{</a:t>
            </a:r>
            <a:r>
              <a:rPr lang="en-US" altLang="ko-KR" sz="800" b="1" dirty="0" smtClean="0">
                <a:solidFill>
                  <a:srgbClr val="00BC70"/>
                </a:solidFill>
              </a:rPr>
              <a:t>10,000</a:t>
            </a:r>
            <a:r>
              <a:rPr lang="en-US" altLang="ko-KR" sz="800" b="1" dirty="0" smtClean="0"/>
              <a:t>}</a:t>
            </a:r>
            <a:r>
              <a:rPr lang="ko-KR" altLang="en-US" sz="800" b="1" dirty="0"/>
              <a:t>원</a:t>
            </a:r>
          </a:p>
        </p:txBody>
      </p:sp>
      <p:pic>
        <p:nvPicPr>
          <p:cNvPr id="83" name="그림 82"/>
          <p:cNvPicPr>
            <a:picLocks noChangeAspect="1"/>
          </p:cNvPicPr>
          <p:nvPr/>
        </p:nvPicPr>
        <p:blipFill>
          <a:blip r:embed="rId5">
            <a:biLevel thresh="50000"/>
          </a:blip>
          <a:stretch>
            <a:fillRect/>
          </a:stretch>
        </p:blipFill>
        <p:spPr>
          <a:xfrm>
            <a:off x="8577482" y="4252986"/>
            <a:ext cx="360000" cy="360000"/>
          </a:xfrm>
          <a:prstGeom prst="rect">
            <a:avLst/>
          </a:prstGeom>
        </p:spPr>
      </p:pic>
      <p:sp>
        <p:nvSpPr>
          <p:cNvPr id="84" name="직사각형 83"/>
          <p:cNvSpPr/>
          <p:nvPr/>
        </p:nvSpPr>
        <p:spPr>
          <a:xfrm>
            <a:off x="775014" y="520405"/>
            <a:ext cx="3016729" cy="28981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</a:rPr>
              <a:t>옵션</a:t>
            </a:r>
            <a:r>
              <a:rPr lang="en-US" altLang="ko-KR" sz="800" b="1" dirty="0">
                <a:solidFill>
                  <a:schemeClr val="tx1"/>
                </a:solidFill>
              </a:rPr>
              <a:t>X + </a:t>
            </a:r>
            <a:r>
              <a:rPr lang="ko-KR" altLang="en-US" sz="800" b="1" dirty="0" smtClean="0">
                <a:solidFill>
                  <a:schemeClr val="tx1"/>
                </a:solidFill>
              </a:rPr>
              <a:t>추가구성품할인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5196897" y="520405"/>
            <a:ext cx="3016729" cy="28981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</a:rPr>
              <a:t>추가구성품할인 선택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822831" y="4005064"/>
            <a:ext cx="2953436" cy="216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추가구성품할인 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선택</a:t>
            </a:r>
            <a:r>
              <a:rPr lang="en-US" altLang="ko-KR" sz="800" dirty="0" smtClean="0"/>
              <a:t>)</a:t>
            </a:r>
            <a:r>
              <a:rPr lang="ko-KR" altLang="en-US" sz="800" dirty="0" smtClean="0"/>
              <a:t> </a:t>
            </a:r>
            <a:endParaRPr lang="ko-KR" altLang="en-US" sz="800" dirty="0"/>
          </a:p>
        </p:txBody>
      </p:sp>
      <p:sp>
        <p:nvSpPr>
          <p:cNvPr id="86" name="Border">
            <a:extLst>
              <a:ext uri="{FF2B5EF4-FFF2-40B4-BE49-F238E27FC236}">
                <a16:creationId xmlns:a16="http://schemas.microsoft.com/office/drawing/2014/main" id="{9D9E10A7-23B9-4D33-97E2-B90F2A76D05C}"/>
              </a:ext>
            </a:extLst>
          </p:cNvPr>
          <p:cNvSpPr>
            <a:spLocks/>
          </p:cNvSpPr>
          <p:nvPr/>
        </p:nvSpPr>
        <p:spPr bwMode="auto">
          <a:xfrm>
            <a:off x="859117" y="4306790"/>
            <a:ext cx="2859616" cy="274338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추가구성품을 선택해주세요</a:t>
            </a:r>
            <a:endParaRPr lang="en-US" sz="8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7" name="그림 8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24438" y="4346811"/>
            <a:ext cx="161925" cy="171450"/>
          </a:xfrm>
          <a:prstGeom prst="rect">
            <a:avLst/>
          </a:prstGeom>
        </p:spPr>
      </p:pic>
      <p:sp>
        <p:nvSpPr>
          <p:cNvPr id="90" name="직사각형 89"/>
          <p:cNvSpPr/>
          <p:nvPr/>
        </p:nvSpPr>
        <p:spPr>
          <a:xfrm>
            <a:off x="859117" y="4751297"/>
            <a:ext cx="2826924" cy="65916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i="1" dirty="0"/>
          </a:p>
        </p:txBody>
      </p:sp>
      <p:sp>
        <p:nvSpPr>
          <p:cNvPr id="91" name="TextBox 90"/>
          <p:cNvSpPr txBox="1"/>
          <p:nvPr/>
        </p:nvSpPr>
        <p:spPr>
          <a:xfrm>
            <a:off x="2771658" y="5118458"/>
            <a:ext cx="9143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/>
              <a:t>10,000</a:t>
            </a:r>
            <a:endParaRPr lang="ko-KR" altLang="en-US" sz="600" dirty="0">
              <a:solidFill>
                <a:srgbClr val="FF0000"/>
              </a:solidFill>
            </a:endParaRPr>
          </a:p>
        </p:txBody>
      </p:sp>
      <p:graphicFrame>
        <p:nvGraphicFramePr>
          <p:cNvPr id="93" name="표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5234422"/>
              </p:ext>
            </p:extLst>
          </p:nvPr>
        </p:nvGraphicFramePr>
        <p:xfrm>
          <a:off x="926765" y="5126544"/>
          <a:ext cx="752395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940693946"/>
                    </a:ext>
                  </a:extLst>
                </a:gridCol>
                <a:gridCol w="335835">
                  <a:extLst>
                    <a:ext uri="{9D8B030D-6E8A-4147-A177-3AD203B41FA5}">
                      <a16:colId xmlns:a16="http://schemas.microsoft.com/office/drawing/2014/main" val="185054936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61422548"/>
                    </a:ext>
                  </a:extLst>
                </a:gridCol>
              </a:tblGrid>
              <a:tr h="2014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-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047244"/>
                  </a:ext>
                </a:extLst>
              </a:tr>
            </a:tbl>
          </a:graphicData>
        </a:graphic>
      </p:graphicFrame>
      <p:sp>
        <p:nvSpPr>
          <p:cNvPr id="94" name="TextBox 93"/>
          <p:cNvSpPr txBox="1"/>
          <p:nvPr/>
        </p:nvSpPr>
        <p:spPr>
          <a:xfrm>
            <a:off x="979128" y="4861837"/>
            <a:ext cx="158994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800" b="1" dirty="0" err="1" smtClean="0"/>
              <a:t>그린티</a:t>
            </a:r>
            <a:r>
              <a:rPr lang="ko-KR" altLang="en-US" sz="800" b="1" dirty="0" smtClean="0"/>
              <a:t> </a:t>
            </a:r>
            <a:r>
              <a:rPr lang="ko-KR" altLang="en-US" sz="800" b="1" dirty="0" err="1" smtClean="0"/>
              <a:t>씨드</a:t>
            </a:r>
            <a:r>
              <a:rPr lang="ko-KR" altLang="en-US" sz="800" b="1" dirty="0" smtClean="0"/>
              <a:t> </a:t>
            </a:r>
            <a:r>
              <a:rPr lang="ko-KR" altLang="en-US" sz="800" b="1" dirty="0" err="1" smtClean="0"/>
              <a:t>세럼</a:t>
            </a:r>
            <a:endParaRPr lang="ko-KR" altLang="en-US" sz="800" spc="-15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3232505" y="5127422"/>
            <a:ext cx="53949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00" strike="sngStrike" dirty="0">
                <a:solidFill>
                  <a:prstClr val="white">
                    <a:lumMod val="65000"/>
                  </a:prstClr>
                </a:solidFill>
              </a:rPr>
              <a:t>53,000</a:t>
            </a:r>
            <a:r>
              <a:rPr lang="en-US" altLang="ko-KR" sz="700" dirty="0">
                <a:solidFill>
                  <a:prstClr val="black"/>
                </a:solidFill>
              </a:rPr>
              <a:t> </a:t>
            </a:r>
            <a:endParaRPr lang="ko-KR" altLang="en-US" sz="1600" dirty="0"/>
          </a:p>
        </p:txBody>
      </p:sp>
      <p:sp>
        <p:nvSpPr>
          <p:cNvPr id="96" name="TextBox 95"/>
          <p:cNvSpPr txBox="1"/>
          <p:nvPr/>
        </p:nvSpPr>
        <p:spPr>
          <a:xfrm>
            <a:off x="5224057" y="2877073"/>
            <a:ext cx="2953436" cy="216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추가구성품할인 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선택</a:t>
            </a:r>
            <a:r>
              <a:rPr lang="en-US" altLang="ko-KR" sz="800" dirty="0" smtClean="0"/>
              <a:t>)</a:t>
            </a:r>
            <a:r>
              <a:rPr lang="ko-KR" altLang="en-US" sz="800" dirty="0" smtClean="0"/>
              <a:t> </a:t>
            </a:r>
            <a:endParaRPr lang="ko-KR" altLang="en-US" sz="800" dirty="0"/>
          </a:p>
        </p:txBody>
      </p:sp>
      <p:sp>
        <p:nvSpPr>
          <p:cNvPr id="97" name="Border">
            <a:extLst>
              <a:ext uri="{FF2B5EF4-FFF2-40B4-BE49-F238E27FC236}">
                <a16:creationId xmlns:a16="http://schemas.microsoft.com/office/drawing/2014/main" id="{9D9E10A7-23B9-4D33-97E2-B90F2A76D05C}"/>
              </a:ext>
            </a:extLst>
          </p:cNvPr>
          <p:cNvSpPr>
            <a:spLocks/>
          </p:cNvSpPr>
          <p:nvPr/>
        </p:nvSpPr>
        <p:spPr bwMode="auto">
          <a:xfrm>
            <a:off x="5260343" y="3151091"/>
            <a:ext cx="2859616" cy="274338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추가구성품을 선택해주세요</a:t>
            </a:r>
            <a:endParaRPr lang="en-US" sz="8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8" name="그림 9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25664" y="3191112"/>
            <a:ext cx="161925" cy="171450"/>
          </a:xfrm>
          <a:prstGeom prst="rect">
            <a:avLst/>
          </a:prstGeom>
        </p:spPr>
      </p:pic>
      <p:sp>
        <p:nvSpPr>
          <p:cNvPr id="99" name="Border">
            <a:extLst>
              <a:ext uri="{FF2B5EF4-FFF2-40B4-BE49-F238E27FC236}">
                <a16:creationId xmlns:a16="http://schemas.microsoft.com/office/drawing/2014/main" id="{9D9E10A7-23B9-4D33-97E2-B90F2A76D05C}"/>
              </a:ext>
            </a:extLst>
          </p:cNvPr>
          <p:cNvSpPr>
            <a:spLocks/>
          </p:cNvSpPr>
          <p:nvPr/>
        </p:nvSpPr>
        <p:spPr bwMode="auto">
          <a:xfrm>
            <a:off x="5267503" y="3421380"/>
            <a:ext cx="2852456" cy="637348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5295296" y="3771724"/>
            <a:ext cx="187262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err="1" smtClean="0">
                <a:solidFill>
                  <a:srgbClr val="C00000"/>
                </a:solidFill>
              </a:rPr>
              <a:t>일시품절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립앤아이리무버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(+3,900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원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" name="모서리가 둥근 직사각형 101"/>
          <p:cNvSpPr/>
          <p:nvPr/>
        </p:nvSpPr>
        <p:spPr>
          <a:xfrm flipH="1">
            <a:off x="8056854" y="3494582"/>
            <a:ext cx="45719" cy="489527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TextBox 102"/>
          <p:cNvSpPr txBox="1"/>
          <p:nvPr/>
        </p:nvSpPr>
        <p:spPr>
          <a:xfrm>
            <a:off x="5260343" y="5233091"/>
            <a:ext cx="8018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/>
              <a:t>총 수량 </a:t>
            </a:r>
            <a:r>
              <a:rPr lang="en-US" altLang="ko-KR" sz="800" b="1" dirty="0" smtClean="0"/>
              <a:t>{</a:t>
            </a:r>
            <a:r>
              <a:rPr lang="en-US" altLang="ko-KR" sz="800" b="1" dirty="0" smtClean="0">
                <a:solidFill>
                  <a:srgbClr val="00BC70"/>
                </a:solidFill>
              </a:rPr>
              <a:t>0</a:t>
            </a:r>
            <a:r>
              <a:rPr lang="en-US" altLang="ko-KR" sz="800" b="1" dirty="0" smtClean="0"/>
              <a:t>}</a:t>
            </a:r>
            <a:r>
              <a:rPr lang="ko-KR" altLang="en-US" sz="800" b="1" dirty="0" smtClean="0"/>
              <a:t>개</a:t>
            </a:r>
            <a:endParaRPr lang="ko-KR" altLang="en-US" sz="800" b="1" dirty="0"/>
          </a:p>
        </p:txBody>
      </p:sp>
      <p:sp>
        <p:nvSpPr>
          <p:cNvPr id="104" name="직사각형 103"/>
          <p:cNvSpPr/>
          <p:nvPr/>
        </p:nvSpPr>
        <p:spPr>
          <a:xfrm>
            <a:off x="5285440" y="4867302"/>
            <a:ext cx="2826924" cy="65916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i="1" dirty="0"/>
          </a:p>
        </p:txBody>
      </p:sp>
      <p:sp>
        <p:nvSpPr>
          <p:cNvPr id="105" name="Border">
            <a:extLst>
              <a:ext uri="{FF2B5EF4-FFF2-40B4-BE49-F238E27FC236}">
                <a16:creationId xmlns:a16="http://schemas.microsoft.com/office/drawing/2014/main" id="{9D9E10A7-23B9-4D33-97E2-B90F2A76D05C}"/>
              </a:ext>
            </a:extLst>
          </p:cNvPr>
          <p:cNvSpPr>
            <a:spLocks/>
          </p:cNvSpPr>
          <p:nvPr/>
        </p:nvSpPr>
        <p:spPr bwMode="auto">
          <a:xfrm>
            <a:off x="7655173" y="4923946"/>
            <a:ext cx="422019" cy="241364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삭제</a:t>
            </a:r>
            <a:endParaRPr lang="en-US" sz="7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06" name="표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045949"/>
              </p:ext>
            </p:extLst>
          </p:nvPr>
        </p:nvGraphicFramePr>
        <p:xfrm>
          <a:off x="5353088" y="5242549"/>
          <a:ext cx="752395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940693946"/>
                    </a:ext>
                  </a:extLst>
                </a:gridCol>
                <a:gridCol w="335835">
                  <a:extLst>
                    <a:ext uri="{9D8B030D-6E8A-4147-A177-3AD203B41FA5}">
                      <a16:colId xmlns:a16="http://schemas.microsoft.com/office/drawing/2014/main" val="185054936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61422548"/>
                    </a:ext>
                  </a:extLst>
                </a:gridCol>
              </a:tblGrid>
              <a:tr h="2014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-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047244"/>
                  </a:ext>
                </a:extLst>
              </a:tr>
            </a:tbl>
          </a:graphicData>
        </a:graphic>
      </p:graphicFrame>
      <p:sp>
        <p:nvSpPr>
          <p:cNvPr id="107" name="TextBox 106"/>
          <p:cNvSpPr txBox="1"/>
          <p:nvPr/>
        </p:nvSpPr>
        <p:spPr>
          <a:xfrm>
            <a:off x="5405451" y="4977842"/>
            <a:ext cx="158994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800" b="1" dirty="0" err="1" smtClean="0">
                <a:solidFill>
                  <a:srgbClr val="00BC70"/>
                </a:solidFill>
              </a:rPr>
              <a:t>추가구성</a:t>
            </a:r>
            <a:r>
              <a:rPr lang="ko-KR" altLang="en-US" sz="800" b="1" dirty="0" smtClean="0"/>
              <a:t> </a:t>
            </a:r>
            <a:r>
              <a:rPr lang="ko-KR" altLang="en-US" sz="800" b="1" dirty="0" err="1" smtClean="0"/>
              <a:t>피크닉매트</a:t>
            </a:r>
            <a:endParaRPr lang="ko-KR" altLang="en-US" sz="800" spc="-15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7197981" y="5289231"/>
            <a:ext cx="9143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/>
              <a:t>4,900</a:t>
            </a:r>
            <a:endParaRPr lang="ko-KR" altLang="en-US" sz="600" dirty="0">
              <a:solidFill>
                <a:srgbClr val="FF0000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2647832" y="4028549"/>
            <a:ext cx="10709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/>
              <a:t>구매가능수량 </a:t>
            </a:r>
            <a:r>
              <a:rPr lang="en-US" altLang="ko-KR" sz="800" dirty="0" smtClean="0">
                <a:solidFill>
                  <a:srgbClr val="C00000"/>
                </a:solidFill>
              </a:rPr>
              <a:t>1</a:t>
            </a:r>
            <a:r>
              <a:rPr lang="ko-KR" altLang="en-US" sz="800" dirty="0" smtClean="0"/>
              <a:t>개</a:t>
            </a:r>
            <a:endParaRPr lang="ko-KR" altLang="en-US" sz="800" dirty="0"/>
          </a:p>
        </p:txBody>
      </p:sp>
      <p:sp>
        <p:nvSpPr>
          <p:cNvPr id="110" name="TextBox 109"/>
          <p:cNvSpPr txBox="1"/>
          <p:nvPr/>
        </p:nvSpPr>
        <p:spPr>
          <a:xfrm>
            <a:off x="7075389" y="2867912"/>
            <a:ext cx="10709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/>
              <a:t>구매가능수량 </a:t>
            </a:r>
            <a:r>
              <a:rPr lang="en-US" altLang="ko-KR" sz="800" dirty="0" smtClean="0">
                <a:solidFill>
                  <a:srgbClr val="C00000"/>
                </a:solidFill>
              </a:rPr>
              <a:t>1</a:t>
            </a:r>
            <a:r>
              <a:rPr lang="ko-KR" altLang="en-US" sz="800" dirty="0" smtClean="0"/>
              <a:t>개</a:t>
            </a:r>
            <a:endParaRPr lang="ko-KR" altLang="en-US" sz="800" dirty="0"/>
          </a:p>
        </p:txBody>
      </p:sp>
      <p:sp>
        <p:nvSpPr>
          <p:cNvPr id="111" name="직사각형 110"/>
          <p:cNvSpPr/>
          <p:nvPr/>
        </p:nvSpPr>
        <p:spPr>
          <a:xfrm>
            <a:off x="4943872" y="1199695"/>
            <a:ext cx="1749015" cy="121828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2" name="직사각형 111"/>
          <p:cNvSpPr/>
          <p:nvPr/>
        </p:nvSpPr>
        <p:spPr>
          <a:xfrm>
            <a:off x="5295296" y="1959337"/>
            <a:ext cx="864096" cy="269836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1"/>
                </a:solidFill>
              </a:rPr>
              <a:t>확인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4960435" y="1513252"/>
            <a:ext cx="17203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추가구성품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할인은</a:t>
            </a:r>
            <a:endParaRPr lang="en-US" altLang="ko-KR" sz="7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sz="7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본품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개 </a:t>
            </a:r>
            <a:r>
              <a:rPr lang="ko-KR" altLang="en-US" sz="7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구매당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개 구매 가능합니다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4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599" y="4005088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15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0687" y="4007972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16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4604" y="4691668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17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481" y="431469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18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6692" y="3175971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20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3140" y="1078463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1-4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21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9340" y="5097675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1-5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8" name="오른쪽 중괄호 7"/>
          <p:cNvSpPr/>
          <p:nvPr/>
        </p:nvSpPr>
        <p:spPr>
          <a:xfrm>
            <a:off x="8268514" y="2877073"/>
            <a:ext cx="245777" cy="2877275"/>
          </a:xfrm>
          <a:prstGeom prst="righ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1384" y="3937304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7254072" y="3784962"/>
            <a:ext cx="774746" cy="179736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rgbClr val="C00000"/>
                </a:solidFill>
              </a:rPr>
              <a:t>입고알림신청</a:t>
            </a:r>
            <a:endParaRPr lang="ko-KR" altLang="en-US" sz="700" dirty="0">
              <a:solidFill>
                <a:srgbClr val="C00000"/>
              </a:solidFill>
            </a:endParaRPr>
          </a:p>
        </p:txBody>
      </p:sp>
      <p:cxnSp>
        <p:nvCxnSpPr>
          <p:cNvPr id="68" name="구부러진 연결선 67">
            <a:extLst>
              <a:ext uri="{FF2B5EF4-FFF2-40B4-BE49-F238E27FC236}">
                <a16:creationId xmlns:a16="http://schemas.microsoft.com/office/drawing/2014/main" id="{8F374B01-4202-357D-A67F-983DD9D4059D}"/>
              </a:ext>
            </a:extLst>
          </p:cNvPr>
          <p:cNvCxnSpPr>
            <a:cxnSpLocks/>
            <a:stCxn id="119" idx="2"/>
            <a:endCxn id="120" idx="2"/>
          </p:cNvCxnSpPr>
          <p:nvPr/>
        </p:nvCxnSpPr>
        <p:spPr>
          <a:xfrm rot="10800000">
            <a:off x="4873141" y="1186463"/>
            <a:ext cx="259945" cy="2536350"/>
          </a:xfrm>
          <a:prstGeom prst="curvedConnector3">
            <a:avLst>
              <a:gd name="adj1" fmla="val 187942"/>
            </a:avLst>
          </a:prstGeom>
          <a:ln w="12700">
            <a:solidFill>
              <a:srgbClr val="C8373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4981140" y="1264350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/>
              <a:t>알림</a:t>
            </a:r>
            <a:endParaRPr lang="ko-KR" altLang="en-US" sz="800" b="1" dirty="0"/>
          </a:p>
        </p:txBody>
      </p:sp>
      <p:cxnSp>
        <p:nvCxnSpPr>
          <p:cNvPr id="70" name="직선 연결선 69"/>
          <p:cNvCxnSpPr/>
          <p:nvPr/>
        </p:nvCxnSpPr>
        <p:spPr>
          <a:xfrm flipV="1">
            <a:off x="5300263" y="3719126"/>
            <a:ext cx="2687326" cy="6824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5285439" y="3449144"/>
            <a:ext cx="2702149" cy="2495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/>
          <p:cNvSpPr/>
          <p:nvPr/>
        </p:nvSpPr>
        <p:spPr>
          <a:xfrm>
            <a:off x="5295296" y="3483210"/>
            <a:ext cx="12202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err="1" smtClean="0"/>
              <a:t>피크닉매트</a:t>
            </a:r>
            <a:r>
              <a:rPr lang="ko-KR" altLang="en-US" sz="800" dirty="0" smtClean="0"/>
              <a:t> </a:t>
            </a:r>
            <a:r>
              <a:rPr lang="en-US" altLang="ko-KR" sz="800" dirty="0" smtClean="0"/>
              <a:t>(+4,900</a:t>
            </a:r>
            <a:r>
              <a:rPr lang="ko-KR" altLang="en-US" sz="800" dirty="0" smtClean="0"/>
              <a:t>원</a:t>
            </a:r>
            <a:r>
              <a:rPr lang="en-US" altLang="ko-KR" sz="800" dirty="0" smtClean="0"/>
              <a:t>)</a:t>
            </a:r>
            <a:endParaRPr lang="ko-KR" altLang="en-US" dirty="0"/>
          </a:p>
        </p:txBody>
      </p:sp>
      <p:sp>
        <p:nvSpPr>
          <p:cNvPr id="119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3085" y="3614813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1-4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10813112" y="6362"/>
            <a:ext cx="1378888" cy="80385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800" b="1" dirty="0" smtClean="0">
                <a:solidFill>
                  <a:schemeClr val="tx1"/>
                </a:solidFill>
              </a:rPr>
              <a:t>5/20 </a:t>
            </a:r>
            <a:r>
              <a:rPr lang="ko-KR" altLang="en-US" sz="800" b="1" dirty="0" err="1" smtClean="0">
                <a:solidFill>
                  <a:schemeClr val="tx1"/>
                </a:solidFill>
              </a:rPr>
              <a:t>변경내역</a:t>
            </a:r>
            <a:endParaRPr lang="en-US" altLang="ko-KR" sz="800" b="1" dirty="0" smtClean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800" b="1" dirty="0" smtClean="0">
                <a:solidFill>
                  <a:schemeClr val="tx1"/>
                </a:solidFill>
              </a:rPr>
              <a:t>옵션 선택 시 체크박스 삭제 </a:t>
            </a:r>
            <a:r>
              <a:rPr lang="en-US" altLang="ko-KR" sz="800" b="1" dirty="0" smtClean="0">
                <a:solidFill>
                  <a:schemeClr val="tx1"/>
                </a:solidFill>
              </a:rPr>
              <a:t>– </a:t>
            </a:r>
            <a:r>
              <a:rPr lang="ko-KR" altLang="en-US" sz="800" b="1" dirty="0" err="1" smtClean="0">
                <a:solidFill>
                  <a:schemeClr val="tx1"/>
                </a:solidFill>
              </a:rPr>
              <a:t>영역선택</a:t>
            </a:r>
            <a:endParaRPr lang="en-US" altLang="ko-KR" sz="800" b="1" dirty="0" smtClean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800" b="1" dirty="0" err="1" smtClean="0">
                <a:solidFill>
                  <a:schemeClr val="tx1"/>
                </a:solidFill>
              </a:rPr>
              <a:t>추가구성품</a:t>
            </a:r>
            <a:r>
              <a:rPr lang="ko-KR" altLang="en-US" sz="800" b="1" dirty="0" smtClean="0">
                <a:solidFill>
                  <a:schemeClr val="tx1"/>
                </a:solidFill>
              </a:rPr>
              <a:t> 재고 체크 사항 </a:t>
            </a:r>
            <a:r>
              <a:rPr lang="ko-KR" altLang="en-US" sz="800" b="1" dirty="0" err="1" smtClean="0">
                <a:solidFill>
                  <a:schemeClr val="tx1"/>
                </a:solidFill>
              </a:rPr>
              <a:t>디스크립션</a:t>
            </a:r>
            <a:r>
              <a:rPr lang="ko-KR" altLang="en-US" sz="800" b="1" dirty="0" smtClean="0">
                <a:solidFill>
                  <a:schemeClr val="tx1"/>
                </a:solidFill>
              </a:rPr>
              <a:t> 추가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37718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FO</a:t>
            </a:r>
            <a:r>
              <a:rPr lang="en-US" altLang="ko-KR" dirty="0" smtClean="0"/>
              <a:t>_</a:t>
            </a:r>
            <a:r>
              <a:rPr lang="ko-KR" altLang="en-US" dirty="0" err="1" smtClean="0"/>
              <a:t>제품상세</a:t>
            </a:r>
            <a:r>
              <a:rPr lang="en-US" altLang="ko-KR" dirty="0" smtClean="0"/>
              <a:t>_</a:t>
            </a:r>
            <a:r>
              <a:rPr lang="ko-KR" altLang="en-US" dirty="0"/>
              <a:t>옵션 </a:t>
            </a:r>
            <a:r>
              <a:rPr lang="ko-KR" altLang="en-US" dirty="0" smtClean="0"/>
              <a:t>제품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IN_MO_PRD_01_01_04</a:t>
            </a:r>
            <a:endParaRPr lang="ko-KR" altLang="en-US" dirty="0"/>
          </a:p>
        </p:txBody>
      </p:sp>
      <p:graphicFrame>
        <p:nvGraphicFramePr>
          <p:cNvPr id="75" name="표 74">
            <a:extLst>
              <a:ext uri="{FF2B5EF4-FFF2-40B4-BE49-F238E27FC236}">
                <a16:creationId xmlns:a16="http://schemas.microsoft.com/office/drawing/2014/main" id="{E8503181-DC09-D704-A395-D5196B532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0479592"/>
              </p:ext>
            </p:extLst>
          </p:nvPr>
        </p:nvGraphicFramePr>
        <p:xfrm>
          <a:off x="9000565" y="44450"/>
          <a:ext cx="3152540" cy="2308218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제품상세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_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옵션팝업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제품옵션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있고 추가구성품할인 없는 경우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AS-IS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기능과 동일하며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영역별 기능 상위와 동일함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1-1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옵션이 있는 제품의 경우 옵션 선택 필수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1-2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선택한 옵션이 하단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제품선택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영역에 추가한 순서대로 하위로 노출 됨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ㄴ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이미 추가 된 동일 옵션 누르면 해당 옵션 수량 증가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3906972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2</a:t>
                      </a: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2382280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3</a:t>
                      </a: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7222507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4</a:t>
                      </a: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3335389"/>
                  </a:ext>
                </a:extLst>
              </a:tr>
            </a:tbl>
          </a:graphicData>
        </a:graphic>
      </p:graphicFrame>
      <p:pic>
        <p:nvPicPr>
          <p:cNvPr id="160" name="그림 15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5495" y="719992"/>
            <a:ext cx="622595" cy="243314"/>
          </a:xfrm>
          <a:prstGeom prst="rect">
            <a:avLst/>
          </a:prstGeom>
        </p:spPr>
      </p:pic>
      <p:cxnSp>
        <p:nvCxnSpPr>
          <p:cNvPr id="180" name="직선 연결선 179"/>
          <p:cNvCxnSpPr/>
          <p:nvPr/>
        </p:nvCxnSpPr>
        <p:spPr>
          <a:xfrm>
            <a:off x="777382" y="1008018"/>
            <a:ext cx="30143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0" name="그림 7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16" y="731319"/>
            <a:ext cx="216801" cy="24532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71" b="3860"/>
          <a:stretch/>
        </p:blipFill>
        <p:spPr>
          <a:xfrm>
            <a:off x="801135" y="684086"/>
            <a:ext cx="2964489" cy="5737186"/>
          </a:xfrm>
          <a:prstGeom prst="rect">
            <a:avLst/>
          </a:prstGeom>
        </p:spPr>
      </p:pic>
      <p:sp>
        <p:nvSpPr>
          <p:cNvPr id="52" name="양쪽 모서리가 둥근 사각형 51"/>
          <p:cNvSpPr/>
          <p:nvPr/>
        </p:nvSpPr>
        <p:spPr>
          <a:xfrm>
            <a:off x="791899" y="4077072"/>
            <a:ext cx="3000942" cy="2322728"/>
          </a:xfrm>
          <a:prstGeom prst="round2SameRect">
            <a:avLst>
              <a:gd name="adj1" fmla="val 9270"/>
              <a:gd name="adj2" fmla="val 0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812188" y="4365104"/>
            <a:ext cx="2953436" cy="216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옵션선택</a:t>
            </a:r>
            <a:r>
              <a:rPr lang="ko-KR" altLang="en-US" sz="800" dirty="0" smtClean="0"/>
              <a:t> 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필수</a:t>
            </a:r>
            <a:r>
              <a:rPr lang="en-US" altLang="ko-KR" sz="800" dirty="0" smtClean="0"/>
              <a:t>) </a:t>
            </a:r>
            <a:r>
              <a:rPr lang="en-US" altLang="ko-KR" sz="800" b="1" dirty="0" smtClean="0">
                <a:solidFill>
                  <a:srgbClr val="C00000"/>
                </a:solidFill>
              </a:rPr>
              <a:t>*</a:t>
            </a:r>
            <a:r>
              <a:rPr lang="ko-KR" altLang="en-US" sz="800" dirty="0" smtClean="0"/>
              <a:t> </a:t>
            </a:r>
            <a:endParaRPr lang="ko-KR" altLang="en-US" sz="800" dirty="0"/>
          </a:p>
        </p:txBody>
      </p:sp>
      <p:sp>
        <p:nvSpPr>
          <p:cNvPr id="55" name="Border">
            <a:extLst>
              <a:ext uri="{FF2B5EF4-FFF2-40B4-BE49-F238E27FC236}">
                <a16:creationId xmlns:a16="http://schemas.microsoft.com/office/drawing/2014/main" id="{9D9E10A7-23B9-4D33-97E2-B90F2A76D05C}"/>
              </a:ext>
            </a:extLst>
          </p:cNvPr>
          <p:cNvSpPr>
            <a:spLocks/>
          </p:cNvSpPr>
          <p:nvPr/>
        </p:nvSpPr>
        <p:spPr bwMode="auto">
          <a:xfrm>
            <a:off x="848474" y="4666830"/>
            <a:ext cx="2859616" cy="274338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옵션을 선택해주세요</a:t>
            </a:r>
            <a:endParaRPr lang="en-US" sz="8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13795" y="4706672"/>
            <a:ext cx="161925" cy="171450"/>
          </a:xfrm>
          <a:prstGeom prst="rect">
            <a:avLst/>
          </a:prstGeom>
        </p:spPr>
      </p:pic>
      <p:grpSp>
        <p:nvGrpSpPr>
          <p:cNvPr id="4" name="그룹 3"/>
          <p:cNvGrpSpPr/>
          <p:nvPr/>
        </p:nvGrpSpPr>
        <p:grpSpPr>
          <a:xfrm>
            <a:off x="788982" y="5975927"/>
            <a:ext cx="2997927" cy="422056"/>
            <a:chOff x="4077812" y="4032160"/>
            <a:chExt cx="1728192" cy="269836"/>
          </a:xfrm>
        </p:grpSpPr>
        <p:sp>
          <p:nvSpPr>
            <p:cNvPr id="61" name="직사각형 60"/>
            <p:cNvSpPr/>
            <p:nvPr/>
          </p:nvSpPr>
          <p:spPr>
            <a:xfrm>
              <a:off x="4077812" y="4032160"/>
              <a:ext cx="864096" cy="269836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smtClean="0">
                  <a:solidFill>
                    <a:schemeClr val="bg1"/>
                  </a:solidFill>
                </a:rPr>
                <a:t>장바구니</a:t>
              </a:r>
              <a:endParaRPr lang="ko-KR" altLang="en-US" sz="900" b="1" dirty="0">
                <a:solidFill>
                  <a:schemeClr val="bg1"/>
                </a:solidFill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4941908" y="4032160"/>
              <a:ext cx="864096" cy="269836"/>
            </a:xfrm>
            <a:prstGeom prst="rect">
              <a:avLst/>
            </a:prstGeom>
            <a:solidFill>
              <a:srgbClr val="00BC70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 err="1" smtClean="0">
                  <a:solidFill>
                    <a:schemeClr val="bg1"/>
                  </a:solidFill>
                </a:rPr>
                <a:t>바로구매</a:t>
              </a:r>
              <a:endParaRPr lang="ko-KR" altLang="en-US" sz="9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63" name="양쪽 모서리가 둥근 사각형 62"/>
          <p:cNvSpPr/>
          <p:nvPr/>
        </p:nvSpPr>
        <p:spPr>
          <a:xfrm>
            <a:off x="5196840" y="1916832"/>
            <a:ext cx="3000942" cy="4482968"/>
          </a:xfrm>
          <a:prstGeom prst="round2SameRect">
            <a:avLst>
              <a:gd name="adj1" fmla="val 9270"/>
              <a:gd name="adj2" fmla="val 0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4" name="그룹 63"/>
          <p:cNvGrpSpPr/>
          <p:nvPr/>
        </p:nvGrpSpPr>
        <p:grpSpPr>
          <a:xfrm>
            <a:off x="5193923" y="5975927"/>
            <a:ext cx="2997927" cy="422056"/>
            <a:chOff x="4077812" y="4032160"/>
            <a:chExt cx="1728192" cy="269836"/>
          </a:xfrm>
        </p:grpSpPr>
        <p:sp>
          <p:nvSpPr>
            <p:cNvPr id="65" name="직사각형 64"/>
            <p:cNvSpPr/>
            <p:nvPr/>
          </p:nvSpPr>
          <p:spPr>
            <a:xfrm>
              <a:off x="4077812" y="4032160"/>
              <a:ext cx="864096" cy="269836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smtClean="0">
                  <a:solidFill>
                    <a:schemeClr val="bg1"/>
                  </a:solidFill>
                </a:rPr>
                <a:t>장바구니</a:t>
              </a:r>
              <a:endParaRPr lang="ko-KR" altLang="en-US" sz="900" b="1" dirty="0">
                <a:solidFill>
                  <a:schemeClr val="bg1"/>
                </a:solidFill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4941908" y="4032160"/>
              <a:ext cx="864096" cy="269836"/>
            </a:xfrm>
            <a:prstGeom prst="rect">
              <a:avLst/>
            </a:prstGeom>
            <a:solidFill>
              <a:srgbClr val="00BC70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 err="1" smtClean="0">
                  <a:solidFill>
                    <a:schemeClr val="bg1"/>
                  </a:solidFill>
                </a:rPr>
                <a:t>바로구매</a:t>
              </a:r>
              <a:endParaRPr lang="ko-KR" altLang="en-US" sz="9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67" name="TextBox 66"/>
          <p:cNvSpPr txBox="1"/>
          <p:nvPr/>
        </p:nvSpPr>
        <p:spPr>
          <a:xfrm>
            <a:off x="5224057" y="2109372"/>
            <a:ext cx="2953436" cy="216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옵션선택</a:t>
            </a:r>
            <a:r>
              <a:rPr lang="ko-KR" altLang="en-US" sz="800" dirty="0" smtClean="0"/>
              <a:t> 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필수</a:t>
            </a:r>
            <a:r>
              <a:rPr lang="en-US" altLang="ko-KR" sz="800" dirty="0" smtClean="0"/>
              <a:t>) </a:t>
            </a:r>
            <a:r>
              <a:rPr lang="en-US" altLang="ko-KR" sz="800" b="1" dirty="0" smtClean="0">
                <a:solidFill>
                  <a:srgbClr val="C00000"/>
                </a:solidFill>
              </a:rPr>
              <a:t>*</a:t>
            </a:r>
            <a:r>
              <a:rPr lang="ko-KR" altLang="en-US" sz="800" dirty="0" smtClean="0"/>
              <a:t> </a:t>
            </a:r>
            <a:endParaRPr lang="ko-KR" altLang="en-US" sz="800" dirty="0"/>
          </a:p>
        </p:txBody>
      </p:sp>
      <p:sp>
        <p:nvSpPr>
          <p:cNvPr id="68" name="Border">
            <a:extLst>
              <a:ext uri="{FF2B5EF4-FFF2-40B4-BE49-F238E27FC236}">
                <a16:creationId xmlns:a16="http://schemas.microsoft.com/office/drawing/2014/main" id="{9D9E10A7-23B9-4D33-97E2-B90F2A76D05C}"/>
              </a:ext>
            </a:extLst>
          </p:cNvPr>
          <p:cNvSpPr>
            <a:spLocks/>
          </p:cNvSpPr>
          <p:nvPr/>
        </p:nvSpPr>
        <p:spPr bwMode="auto">
          <a:xfrm>
            <a:off x="5260343" y="2411098"/>
            <a:ext cx="2859616" cy="274338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옵션을 선택해주세요</a:t>
            </a:r>
            <a:endParaRPr lang="en-US" sz="8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9" name="그림 6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25664" y="2450940"/>
            <a:ext cx="161925" cy="171450"/>
          </a:xfrm>
          <a:prstGeom prst="rect">
            <a:avLst/>
          </a:prstGeom>
        </p:spPr>
      </p:pic>
      <p:sp>
        <p:nvSpPr>
          <p:cNvPr id="73" name="Border">
            <a:extLst>
              <a:ext uri="{FF2B5EF4-FFF2-40B4-BE49-F238E27FC236}">
                <a16:creationId xmlns:a16="http://schemas.microsoft.com/office/drawing/2014/main" id="{9D9E10A7-23B9-4D33-97E2-B90F2A76D05C}"/>
              </a:ext>
            </a:extLst>
          </p:cNvPr>
          <p:cNvSpPr>
            <a:spLocks/>
          </p:cNvSpPr>
          <p:nvPr/>
        </p:nvSpPr>
        <p:spPr bwMode="auto">
          <a:xfrm>
            <a:off x="5260343" y="2679086"/>
            <a:ext cx="2859616" cy="1365265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5285440" y="4153304"/>
            <a:ext cx="2826924" cy="65916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i="1" dirty="0"/>
          </a:p>
        </p:txBody>
      </p:sp>
      <p:sp>
        <p:nvSpPr>
          <p:cNvPr id="76" name="TextBox 75"/>
          <p:cNvSpPr txBox="1"/>
          <p:nvPr/>
        </p:nvSpPr>
        <p:spPr>
          <a:xfrm>
            <a:off x="7197981" y="4520465"/>
            <a:ext cx="9143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/>
              <a:t>37,000</a:t>
            </a:r>
            <a:endParaRPr lang="ko-KR" altLang="en-US" sz="600" dirty="0">
              <a:solidFill>
                <a:srgbClr val="FF0000"/>
              </a:solidFill>
            </a:endParaRPr>
          </a:p>
        </p:txBody>
      </p:sp>
      <p:sp>
        <p:nvSpPr>
          <p:cNvPr id="77" name="Border">
            <a:extLst>
              <a:ext uri="{FF2B5EF4-FFF2-40B4-BE49-F238E27FC236}">
                <a16:creationId xmlns:a16="http://schemas.microsoft.com/office/drawing/2014/main" id="{9D9E10A7-23B9-4D33-97E2-B90F2A76D05C}"/>
              </a:ext>
            </a:extLst>
          </p:cNvPr>
          <p:cNvSpPr>
            <a:spLocks/>
          </p:cNvSpPr>
          <p:nvPr/>
        </p:nvSpPr>
        <p:spPr bwMode="auto">
          <a:xfrm>
            <a:off x="7655173" y="4191476"/>
            <a:ext cx="422019" cy="241364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삭제</a:t>
            </a:r>
            <a:endParaRPr lang="en-US" sz="7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78" name="표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5392362"/>
              </p:ext>
            </p:extLst>
          </p:nvPr>
        </p:nvGraphicFramePr>
        <p:xfrm>
          <a:off x="5353088" y="4528551"/>
          <a:ext cx="752395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940693946"/>
                    </a:ext>
                  </a:extLst>
                </a:gridCol>
                <a:gridCol w="335835">
                  <a:extLst>
                    <a:ext uri="{9D8B030D-6E8A-4147-A177-3AD203B41FA5}">
                      <a16:colId xmlns:a16="http://schemas.microsoft.com/office/drawing/2014/main" val="185054936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61422548"/>
                    </a:ext>
                  </a:extLst>
                </a:gridCol>
              </a:tblGrid>
              <a:tr h="2014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-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047244"/>
                  </a:ext>
                </a:extLst>
              </a:tr>
            </a:tbl>
          </a:graphicData>
        </a:graphic>
      </p:graphicFrame>
      <p:sp>
        <p:nvSpPr>
          <p:cNvPr id="79" name="TextBox 78"/>
          <p:cNvSpPr txBox="1"/>
          <p:nvPr/>
        </p:nvSpPr>
        <p:spPr>
          <a:xfrm>
            <a:off x="5405451" y="4263844"/>
            <a:ext cx="158994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b="1" dirty="0" smtClean="0"/>
              <a:t>01 </a:t>
            </a:r>
            <a:r>
              <a:rPr lang="ko-KR" altLang="en-US" sz="800" b="1" dirty="0" smtClean="0"/>
              <a:t>베이지</a:t>
            </a:r>
            <a:endParaRPr lang="ko-KR" altLang="en-US" sz="800" spc="-15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7658828" y="4529429"/>
            <a:ext cx="53949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00" strike="sngStrike" dirty="0">
                <a:solidFill>
                  <a:prstClr val="white">
                    <a:lumMod val="65000"/>
                  </a:prstClr>
                </a:solidFill>
              </a:rPr>
              <a:t>53,000</a:t>
            </a:r>
            <a:r>
              <a:rPr lang="en-US" altLang="ko-KR" sz="700" dirty="0">
                <a:solidFill>
                  <a:prstClr val="black"/>
                </a:solidFill>
              </a:rPr>
              <a:t> </a:t>
            </a:r>
            <a:endParaRPr lang="ko-KR" altLang="en-US" sz="1600" dirty="0"/>
          </a:p>
        </p:txBody>
      </p:sp>
      <p:sp>
        <p:nvSpPr>
          <p:cNvPr id="5" name="직사각형 4"/>
          <p:cNvSpPr/>
          <p:nvPr/>
        </p:nvSpPr>
        <p:spPr>
          <a:xfrm>
            <a:off x="5295296" y="2991867"/>
            <a:ext cx="69762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베이비핑크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5295296" y="3248634"/>
            <a:ext cx="69762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err="1" smtClean="0"/>
              <a:t>러브베이지</a:t>
            </a:r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5295296" y="3512701"/>
            <a:ext cx="104227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err="1" smtClean="0">
                <a:solidFill>
                  <a:srgbClr val="C00000"/>
                </a:solidFill>
              </a:rPr>
              <a:t>일시품절</a:t>
            </a:r>
            <a:r>
              <a:rPr lang="ko-KR" altLang="en-US" sz="800" dirty="0" smtClean="0"/>
              <a:t> </a:t>
            </a:r>
            <a:r>
              <a:rPr lang="ko-KR" altLang="en-US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다크로즈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295296" y="3780626"/>
            <a:ext cx="46358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 코랄 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8062653" y="2867055"/>
            <a:ext cx="45719" cy="1108481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5285440" y="4867302"/>
            <a:ext cx="2826924" cy="65916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i="1" dirty="0"/>
          </a:p>
        </p:txBody>
      </p:sp>
      <p:sp>
        <p:nvSpPr>
          <p:cNvPr id="43" name="TextBox 42"/>
          <p:cNvSpPr txBox="1"/>
          <p:nvPr/>
        </p:nvSpPr>
        <p:spPr>
          <a:xfrm>
            <a:off x="7197981" y="5234463"/>
            <a:ext cx="9143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/>
              <a:t>37,000</a:t>
            </a:r>
            <a:endParaRPr lang="ko-KR" altLang="en-US" sz="600" dirty="0">
              <a:solidFill>
                <a:srgbClr val="FF0000"/>
              </a:solidFill>
            </a:endParaRPr>
          </a:p>
        </p:txBody>
      </p:sp>
      <p:sp>
        <p:nvSpPr>
          <p:cNvPr id="44" name="Border">
            <a:extLst>
              <a:ext uri="{FF2B5EF4-FFF2-40B4-BE49-F238E27FC236}">
                <a16:creationId xmlns:a16="http://schemas.microsoft.com/office/drawing/2014/main" id="{9D9E10A7-23B9-4D33-97E2-B90F2A76D05C}"/>
              </a:ext>
            </a:extLst>
          </p:cNvPr>
          <p:cNvSpPr>
            <a:spLocks/>
          </p:cNvSpPr>
          <p:nvPr/>
        </p:nvSpPr>
        <p:spPr bwMode="auto">
          <a:xfrm>
            <a:off x="7655173" y="4905474"/>
            <a:ext cx="422019" cy="241364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삭제</a:t>
            </a:r>
            <a:endParaRPr lang="en-US" sz="7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7931852"/>
              </p:ext>
            </p:extLst>
          </p:nvPr>
        </p:nvGraphicFramePr>
        <p:xfrm>
          <a:off x="5353088" y="5242549"/>
          <a:ext cx="752395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940693946"/>
                    </a:ext>
                  </a:extLst>
                </a:gridCol>
                <a:gridCol w="335835">
                  <a:extLst>
                    <a:ext uri="{9D8B030D-6E8A-4147-A177-3AD203B41FA5}">
                      <a16:colId xmlns:a16="http://schemas.microsoft.com/office/drawing/2014/main" val="185054936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61422548"/>
                    </a:ext>
                  </a:extLst>
                </a:gridCol>
              </a:tblGrid>
              <a:tr h="2014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-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047244"/>
                  </a:ext>
                </a:extLst>
              </a:tr>
            </a:tbl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5405451" y="4977842"/>
            <a:ext cx="158994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b="1" dirty="0" smtClean="0"/>
              <a:t>02 </a:t>
            </a:r>
            <a:r>
              <a:rPr lang="ko-KR" altLang="en-US" sz="800" b="1" dirty="0" smtClean="0"/>
              <a:t>베이비핑크</a:t>
            </a:r>
            <a:endParaRPr lang="ko-KR" altLang="en-US" sz="800" spc="-15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7658828" y="5243427"/>
            <a:ext cx="53949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00" strike="sngStrike" dirty="0">
                <a:solidFill>
                  <a:prstClr val="white">
                    <a:lumMod val="65000"/>
                  </a:prstClr>
                </a:solidFill>
              </a:rPr>
              <a:t>53,000</a:t>
            </a:r>
            <a:r>
              <a:rPr lang="en-US" altLang="ko-KR" sz="700" dirty="0">
                <a:solidFill>
                  <a:prstClr val="black"/>
                </a:solidFill>
              </a:rPr>
              <a:t> </a:t>
            </a:r>
            <a:endParaRPr lang="ko-KR" alt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5260343" y="5646626"/>
            <a:ext cx="8018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/>
              <a:t>총 수량 </a:t>
            </a:r>
            <a:r>
              <a:rPr lang="en-US" altLang="ko-KR" sz="800" b="1" dirty="0" smtClean="0"/>
              <a:t>{</a:t>
            </a:r>
            <a:r>
              <a:rPr lang="en-US" altLang="ko-KR" sz="800" b="1" dirty="0" smtClean="0">
                <a:solidFill>
                  <a:srgbClr val="00BC70"/>
                </a:solidFill>
              </a:rPr>
              <a:t>0</a:t>
            </a:r>
            <a:r>
              <a:rPr lang="en-US" altLang="ko-KR" sz="800" b="1" dirty="0" smtClean="0"/>
              <a:t>}</a:t>
            </a:r>
            <a:r>
              <a:rPr lang="ko-KR" altLang="en-US" sz="800" b="1" dirty="0" smtClean="0"/>
              <a:t>개</a:t>
            </a:r>
            <a:endParaRPr lang="ko-KR" altLang="en-US" sz="8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7014249" y="5646626"/>
            <a:ext cx="108304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/>
              <a:t>합계금액 </a:t>
            </a:r>
            <a:r>
              <a:rPr lang="en-US" altLang="ko-KR" sz="800" b="1" dirty="0" smtClean="0"/>
              <a:t>{</a:t>
            </a:r>
            <a:r>
              <a:rPr lang="en-US" altLang="ko-KR" sz="800" b="1" dirty="0" smtClean="0">
                <a:solidFill>
                  <a:srgbClr val="00BC70"/>
                </a:solidFill>
              </a:rPr>
              <a:t>000,000</a:t>
            </a:r>
            <a:r>
              <a:rPr lang="en-US" altLang="ko-KR" sz="800" b="1" dirty="0" smtClean="0"/>
              <a:t>}</a:t>
            </a:r>
            <a:r>
              <a:rPr lang="ko-KR" altLang="en-US" sz="800" b="1" dirty="0"/>
              <a:t>원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7209578" y="2126850"/>
            <a:ext cx="97654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/>
              <a:t>□ </a:t>
            </a:r>
            <a:r>
              <a:rPr lang="ko-KR" altLang="en-US" sz="800" dirty="0" smtClean="0"/>
              <a:t> 품절제품제외</a:t>
            </a:r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893926" y="5646626"/>
            <a:ext cx="8018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/>
              <a:t>총 수량 </a:t>
            </a:r>
            <a:r>
              <a:rPr lang="en-US" altLang="ko-KR" sz="800" b="1" dirty="0" smtClean="0"/>
              <a:t>{</a:t>
            </a:r>
            <a:r>
              <a:rPr lang="en-US" altLang="ko-KR" sz="800" b="1" dirty="0" smtClean="0">
                <a:solidFill>
                  <a:srgbClr val="00BC70"/>
                </a:solidFill>
              </a:rPr>
              <a:t>0</a:t>
            </a:r>
            <a:r>
              <a:rPr lang="en-US" altLang="ko-KR" sz="800" b="1" dirty="0" smtClean="0"/>
              <a:t>}</a:t>
            </a:r>
            <a:r>
              <a:rPr lang="ko-KR" altLang="en-US" sz="800" b="1" dirty="0" smtClean="0"/>
              <a:t>개</a:t>
            </a:r>
            <a:endParaRPr lang="ko-KR" altLang="en-US" sz="800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2647832" y="5646626"/>
            <a:ext cx="108304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/>
              <a:t>합계금액 </a:t>
            </a:r>
            <a:r>
              <a:rPr lang="en-US" altLang="ko-KR" sz="800" b="1" dirty="0" smtClean="0"/>
              <a:t>{</a:t>
            </a:r>
            <a:r>
              <a:rPr lang="en-US" altLang="ko-KR" sz="800" b="1" dirty="0" smtClean="0">
                <a:solidFill>
                  <a:srgbClr val="00BC70"/>
                </a:solidFill>
              </a:rPr>
              <a:t>000,000</a:t>
            </a:r>
            <a:r>
              <a:rPr lang="en-US" altLang="ko-KR" sz="800" b="1" dirty="0" smtClean="0"/>
              <a:t>}</a:t>
            </a:r>
            <a:r>
              <a:rPr lang="ko-KR" altLang="en-US" sz="800" b="1" dirty="0"/>
              <a:t>원</a:t>
            </a:r>
          </a:p>
        </p:txBody>
      </p:sp>
      <p:pic>
        <p:nvPicPr>
          <p:cNvPr id="83" name="그림 82"/>
          <p:cNvPicPr>
            <a:picLocks noChangeAspect="1"/>
          </p:cNvPicPr>
          <p:nvPr/>
        </p:nvPicPr>
        <p:blipFill>
          <a:blip r:embed="rId6">
            <a:biLevel thresh="50000"/>
          </a:blip>
          <a:stretch>
            <a:fillRect/>
          </a:stretch>
        </p:blipFill>
        <p:spPr>
          <a:xfrm>
            <a:off x="8112364" y="5377339"/>
            <a:ext cx="360000" cy="360000"/>
          </a:xfrm>
          <a:prstGeom prst="rect">
            <a:avLst/>
          </a:prstGeom>
        </p:spPr>
      </p:pic>
      <p:sp>
        <p:nvSpPr>
          <p:cNvPr id="84" name="직사각형 83"/>
          <p:cNvSpPr/>
          <p:nvPr/>
        </p:nvSpPr>
        <p:spPr>
          <a:xfrm>
            <a:off x="775014" y="520405"/>
            <a:ext cx="3016729" cy="28981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err="1" smtClean="0">
                <a:solidFill>
                  <a:schemeClr val="tx1"/>
                </a:solidFill>
              </a:rPr>
              <a:t>옵션제품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5196897" y="520405"/>
            <a:ext cx="3016729" cy="28981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</a:rPr>
              <a:t>옵션 선택 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86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926" y="4693714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87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6057" y="2963972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88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6057" y="438581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7254072" y="3525248"/>
            <a:ext cx="774746" cy="179736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rgbClr val="C00000"/>
                </a:solidFill>
              </a:rPr>
              <a:t>입고알림신청</a:t>
            </a:r>
            <a:endParaRPr lang="ko-KR" altLang="en-US" sz="700" dirty="0">
              <a:solidFill>
                <a:srgbClr val="C00000"/>
              </a:solidFill>
            </a:endParaRPr>
          </a:p>
        </p:txBody>
      </p:sp>
      <p:cxnSp>
        <p:nvCxnSpPr>
          <p:cNvPr id="59" name="직선 연결선 58"/>
          <p:cNvCxnSpPr/>
          <p:nvPr/>
        </p:nvCxnSpPr>
        <p:spPr>
          <a:xfrm flipV="1">
            <a:off x="5336646" y="2937819"/>
            <a:ext cx="2687326" cy="6824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/>
          <p:cNvSpPr/>
          <p:nvPr/>
        </p:nvSpPr>
        <p:spPr>
          <a:xfrm>
            <a:off x="5321823" y="2706568"/>
            <a:ext cx="2702149" cy="2495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1" name="직선 연결선 70"/>
          <p:cNvCxnSpPr/>
          <p:nvPr/>
        </p:nvCxnSpPr>
        <p:spPr>
          <a:xfrm flipV="1">
            <a:off x="5336646" y="3197084"/>
            <a:ext cx="2687326" cy="6824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 flipV="1">
            <a:off x="5336646" y="3471572"/>
            <a:ext cx="2687326" cy="6824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/>
          <p:cNvCxnSpPr/>
          <p:nvPr/>
        </p:nvCxnSpPr>
        <p:spPr>
          <a:xfrm flipV="1">
            <a:off x="5336646" y="3793254"/>
            <a:ext cx="2687326" cy="6824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5295296" y="2722380"/>
            <a:ext cx="49244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베이지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10813112" y="6362"/>
            <a:ext cx="1378888" cy="6143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800" b="1" dirty="0" smtClean="0">
                <a:solidFill>
                  <a:schemeClr val="tx1"/>
                </a:solidFill>
              </a:rPr>
              <a:t>5/20 </a:t>
            </a:r>
            <a:r>
              <a:rPr lang="ko-KR" altLang="en-US" sz="800" b="1" dirty="0" err="1" smtClean="0">
                <a:solidFill>
                  <a:schemeClr val="tx1"/>
                </a:solidFill>
              </a:rPr>
              <a:t>변경내역</a:t>
            </a:r>
            <a:endParaRPr lang="en-US" altLang="ko-KR" sz="800" b="1" dirty="0" smtClean="0">
              <a:solidFill>
                <a:schemeClr val="tx1"/>
              </a:solidFill>
            </a:endParaRPr>
          </a:p>
          <a:p>
            <a:r>
              <a:rPr lang="en-US" altLang="ko-KR" sz="800" b="1" dirty="0" smtClean="0">
                <a:solidFill>
                  <a:schemeClr val="tx1"/>
                </a:solidFill>
              </a:rPr>
              <a:t>1. </a:t>
            </a:r>
            <a:r>
              <a:rPr lang="ko-KR" altLang="en-US" sz="800" b="1" dirty="0" smtClean="0">
                <a:solidFill>
                  <a:schemeClr val="tx1"/>
                </a:solidFill>
              </a:rPr>
              <a:t>옵션 선택 시 체크박스 삭제 </a:t>
            </a:r>
            <a:r>
              <a:rPr lang="en-US" altLang="ko-KR" sz="800" b="1" dirty="0" smtClean="0">
                <a:solidFill>
                  <a:schemeClr val="tx1"/>
                </a:solidFill>
              </a:rPr>
              <a:t>- </a:t>
            </a:r>
            <a:r>
              <a:rPr lang="ko-KR" altLang="en-US" sz="800" b="1" dirty="0" err="1" smtClean="0">
                <a:solidFill>
                  <a:schemeClr val="tx1"/>
                </a:solidFill>
              </a:rPr>
              <a:t>영역선택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3807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FO</a:t>
            </a:r>
            <a:r>
              <a:rPr lang="en-US" altLang="ko-KR" dirty="0" smtClean="0"/>
              <a:t>_</a:t>
            </a:r>
            <a:r>
              <a:rPr lang="ko-KR" altLang="en-US" dirty="0" err="1" smtClean="0"/>
              <a:t>제품상세</a:t>
            </a:r>
            <a:r>
              <a:rPr lang="en-US" altLang="ko-KR" dirty="0" smtClean="0"/>
              <a:t>_</a:t>
            </a:r>
            <a:r>
              <a:rPr lang="ko-KR" altLang="en-US" dirty="0" smtClean="0"/>
              <a:t>옵션 있고 </a:t>
            </a:r>
            <a:r>
              <a:rPr lang="ko-KR" altLang="en-US" dirty="0" err="1" smtClean="0"/>
              <a:t>추가구성품</a:t>
            </a:r>
            <a:r>
              <a:rPr lang="ko-KR" altLang="en-US" dirty="0" smtClean="0"/>
              <a:t> 할인도 있는 제품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IN_MO_PRD_01_01_05</a:t>
            </a:r>
            <a:endParaRPr lang="ko-KR" altLang="en-US" dirty="0"/>
          </a:p>
        </p:txBody>
      </p:sp>
      <p:graphicFrame>
        <p:nvGraphicFramePr>
          <p:cNvPr id="75" name="표 74">
            <a:extLst>
              <a:ext uri="{FF2B5EF4-FFF2-40B4-BE49-F238E27FC236}">
                <a16:creationId xmlns:a16="http://schemas.microsoft.com/office/drawing/2014/main" id="{E8503181-DC09-D704-A395-D5196B532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5231781"/>
              </p:ext>
            </p:extLst>
          </p:nvPr>
        </p:nvGraphicFramePr>
        <p:xfrm>
          <a:off x="9000565" y="44450"/>
          <a:ext cx="3152540" cy="4289418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제품상세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_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옵션팝업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제품옵션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있고 추가구성품할인 있는 경우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영역별 기능 상위와 동일함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1-1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옵션이 있는 제품의 경우 옵션 선택 필수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ㄴ</a:t>
                      </a:r>
                      <a:r>
                        <a:rPr lang="ko-KR" altLang="en-US" sz="800" b="0" u="none" kern="12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 선택된 </a:t>
                      </a:r>
                      <a:r>
                        <a:rPr lang="ko-KR" altLang="en-US" sz="800" b="0" u="none" kern="1200" baseline="0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옵션제품</a:t>
                      </a:r>
                      <a:r>
                        <a:rPr lang="en-US" altLang="ko-KR" sz="800" b="0" u="none" kern="12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b="0" u="none" kern="1200" baseline="0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본품</a:t>
                      </a:r>
                      <a:r>
                        <a:rPr lang="en-US" altLang="ko-KR" sz="800" b="0" u="none" kern="12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800" b="0" u="none" kern="12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없을 시 </a:t>
                      </a:r>
                      <a:r>
                        <a:rPr lang="ko-KR" altLang="en-US" sz="800" b="0" u="none" kern="1200" baseline="0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추가구성품셀렉트</a:t>
                      </a:r>
                      <a:r>
                        <a:rPr lang="ko-KR" altLang="en-US" sz="800" b="0" u="none" kern="12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 박스 비활성화</a:t>
                      </a:r>
                      <a:endParaRPr lang="en-US" altLang="ko-KR" sz="800" b="0" u="none" kern="1200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※ </a:t>
                      </a:r>
                      <a:r>
                        <a:rPr lang="ko-KR" altLang="en-US" sz="800" b="1" u="none" kern="1200" baseline="0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본품</a:t>
                      </a:r>
                      <a:r>
                        <a:rPr lang="en-US" altLang="ko-KR" sz="800" b="1" u="none" kern="12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b="1" u="none" kern="12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옵션</a:t>
                      </a:r>
                      <a:r>
                        <a:rPr lang="en-US" altLang="ko-KR" sz="800" b="1" u="none" kern="12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800" b="1" u="none" kern="12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모두 </a:t>
                      </a:r>
                      <a:r>
                        <a:rPr lang="ko-KR" altLang="en-US" sz="800" b="1" u="none" kern="1200" baseline="0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일시품절</a:t>
                      </a:r>
                      <a:r>
                        <a:rPr lang="ko-KR" altLang="en-US" sz="800" b="1" u="none" kern="12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 또는 판매중지 일 시 </a:t>
                      </a:r>
                      <a:r>
                        <a:rPr lang="ko-KR" altLang="en-US" sz="800" b="1" u="none" kern="1200" baseline="0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추가구성품</a:t>
                      </a:r>
                      <a:r>
                        <a:rPr lang="ko-KR" altLang="en-US" sz="800" b="1" u="none" kern="12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1" u="none" kern="1200" baseline="0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셀렉트박스도</a:t>
                      </a:r>
                      <a:r>
                        <a:rPr lang="ko-KR" altLang="en-US" sz="800" b="1" u="none" kern="12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 비활성화</a:t>
                      </a:r>
                      <a:endParaRPr lang="en-US" altLang="ko-KR" sz="800" b="1" u="none" kern="1200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kern="1200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1-2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선택한 옵션이 하단 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제품선택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영역에 추가한 순서대로 하위로 노출 됨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ㄴ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이미 추가 된 동일 옵션 누르면 해당 옵션 수량 증가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1-3 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추가구성품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선택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ㄴ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구매가능수량보다 초과하여 선택 시 </a:t>
                      </a:r>
                      <a:r>
                        <a:rPr lang="ko-KR" altLang="en-US" sz="800" b="0" u="none" kern="1200" baseline="0" dirty="0" err="1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알럿</a:t>
                      </a:r>
                      <a:endParaRPr lang="en-US" altLang="ko-KR" sz="800" b="0" u="none" kern="1200" baseline="0" dirty="0" smtClean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ㄴ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1-2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본품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구매 수량에 따라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추가구성품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가능수량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카운팅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1-4 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본품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영역 하위로 추가 되어 노출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3906972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2</a:t>
                      </a: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2382280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3</a:t>
                      </a: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7222507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4</a:t>
                      </a: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3335389"/>
                  </a:ext>
                </a:extLst>
              </a:tr>
            </a:tbl>
          </a:graphicData>
        </a:graphic>
      </p:graphicFrame>
      <p:pic>
        <p:nvPicPr>
          <p:cNvPr id="160" name="그림 15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5495" y="719992"/>
            <a:ext cx="622595" cy="243314"/>
          </a:xfrm>
          <a:prstGeom prst="rect">
            <a:avLst/>
          </a:prstGeom>
        </p:spPr>
      </p:pic>
      <p:cxnSp>
        <p:nvCxnSpPr>
          <p:cNvPr id="180" name="직선 연결선 179"/>
          <p:cNvCxnSpPr/>
          <p:nvPr/>
        </p:nvCxnSpPr>
        <p:spPr>
          <a:xfrm>
            <a:off x="777382" y="1008018"/>
            <a:ext cx="30143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0" name="그림 7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16" y="731319"/>
            <a:ext cx="216801" cy="24532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71" b="3860"/>
          <a:stretch/>
        </p:blipFill>
        <p:spPr>
          <a:xfrm>
            <a:off x="801135" y="684086"/>
            <a:ext cx="2964489" cy="5737186"/>
          </a:xfrm>
          <a:prstGeom prst="rect">
            <a:avLst/>
          </a:prstGeom>
        </p:spPr>
      </p:pic>
      <p:sp>
        <p:nvSpPr>
          <p:cNvPr id="52" name="양쪽 모서리가 둥근 사각형 51"/>
          <p:cNvSpPr/>
          <p:nvPr/>
        </p:nvSpPr>
        <p:spPr>
          <a:xfrm>
            <a:off x="791899" y="4077072"/>
            <a:ext cx="3000942" cy="2322728"/>
          </a:xfrm>
          <a:prstGeom prst="round2SameRect">
            <a:avLst>
              <a:gd name="adj1" fmla="val 9270"/>
              <a:gd name="adj2" fmla="val 0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812188" y="4293096"/>
            <a:ext cx="2953436" cy="216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옵션선택</a:t>
            </a:r>
            <a:r>
              <a:rPr lang="ko-KR" altLang="en-US" sz="800" dirty="0" smtClean="0"/>
              <a:t> 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필수</a:t>
            </a:r>
            <a:r>
              <a:rPr lang="en-US" altLang="ko-KR" sz="800" dirty="0" smtClean="0"/>
              <a:t>) </a:t>
            </a:r>
            <a:r>
              <a:rPr lang="en-US" altLang="ko-KR" sz="800" b="1" dirty="0" smtClean="0">
                <a:solidFill>
                  <a:srgbClr val="C00000"/>
                </a:solidFill>
              </a:rPr>
              <a:t>*</a:t>
            </a:r>
            <a:r>
              <a:rPr lang="ko-KR" altLang="en-US" sz="800" dirty="0" smtClean="0"/>
              <a:t> </a:t>
            </a:r>
            <a:endParaRPr lang="ko-KR" altLang="en-US" sz="800" dirty="0"/>
          </a:p>
        </p:txBody>
      </p:sp>
      <p:sp>
        <p:nvSpPr>
          <p:cNvPr id="55" name="Border">
            <a:extLst>
              <a:ext uri="{FF2B5EF4-FFF2-40B4-BE49-F238E27FC236}">
                <a16:creationId xmlns:a16="http://schemas.microsoft.com/office/drawing/2014/main" id="{9D9E10A7-23B9-4D33-97E2-B90F2A76D05C}"/>
              </a:ext>
            </a:extLst>
          </p:cNvPr>
          <p:cNvSpPr>
            <a:spLocks/>
          </p:cNvSpPr>
          <p:nvPr/>
        </p:nvSpPr>
        <p:spPr bwMode="auto">
          <a:xfrm>
            <a:off x="848474" y="4594822"/>
            <a:ext cx="2859616" cy="274338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옵션을 선택해주세요</a:t>
            </a:r>
            <a:endParaRPr lang="en-US" sz="8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13795" y="4634664"/>
            <a:ext cx="161925" cy="171450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>
            <a:off x="812188" y="4985468"/>
            <a:ext cx="2953436" cy="216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추가구성품할인 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선택</a:t>
            </a:r>
            <a:r>
              <a:rPr lang="en-US" altLang="ko-KR" sz="800" dirty="0" smtClean="0"/>
              <a:t>)</a:t>
            </a:r>
            <a:r>
              <a:rPr lang="ko-KR" altLang="en-US" sz="800" dirty="0" smtClean="0"/>
              <a:t> </a:t>
            </a:r>
            <a:endParaRPr lang="ko-KR" altLang="en-US" sz="800" dirty="0"/>
          </a:p>
        </p:txBody>
      </p:sp>
      <p:sp>
        <p:nvSpPr>
          <p:cNvPr id="58" name="Border">
            <a:extLst>
              <a:ext uri="{FF2B5EF4-FFF2-40B4-BE49-F238E27FC236}">
                <a16:creationId xmlns:a16="http://schemas.microsoft.com/office/drawing/2014/main" id="{9D9E10A7-23B9-4D33-97E2-B90F2A76D05C}"/>
              </a:ext>
            </a:extLst>
          </p:cNvPr>
          <p:cNvSpPr>
            <a:spLocks/>
          </p:cNvSpPr>
          <p:nvPr/>
        </p:nvSpPr>
        <p:spPr bwMode="auto">
          <a:xfrm>
            <a:off x="848474" y="5287194"/>
            <a:ext cx="2859616" cy="27433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추가구성품을 선택해주세요</a:t>
            </a:r>
            <a:endParaRPr lang="en-US" sz="8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9" name="그림 5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13795" y="5327215"/>
            <a:ext cx="161925" cy="171450"/>
          </a:xfrm>
          <a:prstGeom prst="rect">
            <a:avLst/>
          </a:prstGeom>
          <a:solidFill>
            <a:srgbClr val="F2F2F2"/>
          </a:solidFill>
        </p:spPr>
      </p:pic>
      <p:grpSp>
        <p:nvGrpSpPr>
          <p:cNvPr id="4" name="그룹 3"/>
          <p:cNvGrpSpPr/>
          <p:nvPr/>
        </p:nvGrpSpPr>
        <p:grpSpPr>
          <a:xfrm>
            <a:off x="788982" y="5975927"/>
            <a:ext cx="2997927" cy="422056"/>
            <a:chOff x="4077812" y="4032160"/>
            <a:chExt cx="1728192" cy="269836"/>
          </a:xfrm>
        </p:grpSpPr>
        <p:sp>
          <p:nvSpPr>
            <p:cNvPr id="61" name="직사각형 60"/>
            <p:cNvSpPr/>
            <p:nvPr/>
          </p:nvSpPr>
          <p:spPr>
            <a:xfrm>
              <a:off x="4077812" y="4032160"/>
              <a:ext cx="864096" cy="269836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smtClean="0">
                  <a:solidFill>
                    <a:schemeClr val="bg1"/>
                  </a:solidFill>
                </a:rPr>
                <a:t>장바구니</a:t>
              </a:r>
              <a:endParaRPr lang="ko-KR" altLang="en-US" sz="900" b="1" dirty="0">
                <a:solidFill>
                  <a:schemeClr val="bg1"/>
                </a:solidFill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4941908" y="4032160"/>
              <a:ext cx="864096" cy="269836"/>
            </a:xfrm>
            <a:prstGeom prst="rect">
              <a:avLst/>
            </a:prstGeom>
            <a:solidFill>
              <a:srgbClr val="00BC70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 err="1" smtClean="0">
                  <a:solidFill>
                    <a:schemeClr val="bg1"/>
                  </a:solidFill>
                </a:rPr>
                <a:t>바로구매</a:t>
              </a:r>
              <a:endParaRPr lang="ko-KR" altLang="en-US" sz="9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63" name="양쪽 모서리가 둥근 사각형 62"/>
          <p:cNvSpPr/>
          <p:nvPr/>
        </p:nvSpPr>
        <p:spPr>
          <a:xfrm>
            <a:off x="5196840" y="1008018"/>
            <a:ext cx="3000942" cy="5391782"/>
          </a:xfrm>
          <a:prstGeom prst="round2SameRect">
            <a:avLst>
              <a:gd name="adj1" fmla="val 9270"/>
              <a:gd name="adj2" fmla="val 0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4" name="그룹 63"/>
          <p:cNvGrpSpPr/>
          <p:nvPr/>
        </p:nvGrpSpPr>
        <p:grpSpPr>
          <a:xfrm>
            <a:off x="5193923" y="5975927"/>
            <a:ext cx="2997927" cy="422056"/>
            <a:chOff x="4077812" y="4032160"/>
            <a:chExt cx="1728192" cy="269836"/>
          </a:xfrm>
        </p:grpSpPr>
        <p:sp>
          <p:nvSpPr>
            <p:cNvPr id="65" name="직사각형 64"/>
            <p:cNvSpPr/>
            <p:nvPr/>
          </p:nvSpPr>
          <p:spPr>
            <a:xfrm>
              <a:off x="4077812" y="4032160"/>
              <a:ext cx="864096" cy="269836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smtClean="0">
                  <a:solidFill>
                    <a:schemeClr val="bg1"/>
                  </a:solidFill>
                </a:rPr>
                <a:t>장바구니</a:t>
              </a:r>
              <a:endParaRPr lang="ko-KR" altLang="en-US" sz="900" b="1" dirty="0">
                <a:solidFill>
                  <a:schemeClr val="bg1"/>
                </a:solidFill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4941908" y="4032160"/>
              <a:ext cx="864096" cy="269836"/>
            </a:xfrm>
            <a:prstGeom prst="rect">
              <a:avLst/>
            </a:prstGeom>
            <a:solidFill>
              <a:srgbClr val="00BC70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 err="1" smtClean="0">
                  <a:solidFill>
                    <a:schemeClr val="bg1"/>
                  </a:solidFill>
                </a:rPr>
                <a:t>바로구매</a:t>
              </a:r>
              <a:endParaRPr lang="ko-KR" altLang="en-US" sz="9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67" name="TextBox 66"/>
          <p:cNvSpPr txBox="1"/>
          <p:nvPr/>
        </p:nvSpPr>
        <p:spPr>
          <a:xfrm>
            <a:off x="5224057" y="1313082"/>
            <a:ext cx="2953436" cy="216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옵션선택</a:t>
            </a:r>
            <a:r>
              <a:rPr lang="ko-KR" altLang="en-US" sz="800" dirty="0" smtClean="0"/>
              <a:t> 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필수</a:t>
            </a:r>
            <a:r>
              <a:rPr lang="en-US" altLang="ko-KR" sz="800" dirty="0" smtClean="0"/>
              <a:t>) </a:t>
            </a:r>
            <a:r>
              <a:rPr lang="en-US" altLang="ko-KR" sz="800" b="1" dirty="0" smtClean="0">
                <a:solidFill>
                  <a:srgbClr val="C00000"/>
                </a:solidFill>
              </a:rPr>
              <a:t>*</a:t>
            </a:r>
            <a:r>
              <a:rPr lang="ko-KR" altLang="en-US" sz="800" dirty="0" smtClean="0"/>
              <a:t> </a:t>
            </a:r>
            <a:endParaRPr lang="ko-KR" altLang="en-US" sz="800" dirty="0"/>
          </a:p>
        </p:txBody>
      </p:sp>
      <p:sp>
        <p:nvSpPr>
          <p:cNvPr id="68" name="Border">
            <a:extLst>
              <a:ext uri="{FF2B5EF4-FFF2-40B4-BE49-F238E27FC236}">
                <a16:creationId xmlns:a16="http://schemas.microsoft.com/office/drawing/2014/main" id="{9D9E10A7-23B9-4D33-97E2-B90F2A76D05C}"/>
              </a:ext>
            </a:extLst>
          </p:cNvPr>
          <p:cNvSpPr>
            <a:spLocks/>
          </p:cNvSpPr>
          <p:nvPr/>
        </p:nvSpPr>
        <p:spPr bwMode="auto">
          <a:xfrm>
            <a:off x="5260343" y="1614808"/>
            <a:ext cx="2859616" cy="274338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옵션을 선택해주세요</a:t>
            </a:r>
            <a:endParaRPr lang="en-US" sz="8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9" name="그림 6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25664" y="1654650"/>
            <a:ext cx="161925" cy="171450"/>
          </a:xfrm>
          <a:prstGeom prst="rect">
            <a:avLst/>
          </a:prstGeom>
        </p:spPr>
      </p:pic>
      <p:sp>
        <p:nvSpPr>
          <p:cNvPr id="70" name="TextBox 69"/>
          <p:cNvSpPr txBox="1"/>
          <p:nvPr/>
        </p:nvSpPr>
        <p:spPr>
          <a:xfrm>
            <a:off x="5224057" y="2812421"/>
            <a:ext cx="2953436" cy="216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추가구성품할인 선택 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선택</a:t>
            </a:r>
            <a:r>
              <a:rPr lang="en-US" altLang="ko-KR" sz="800" dirty="0" smtClean="0"/>
              <a:t>)</a:t>
            </a:r>
            <a:r>
              <a:rPr lang="ko-KR" altLang="en-US" sz="800" dirty="0" smtClean="0"/>
              <a:t> </a:t>
            </a:r>
            <a:endParaRPr lang="ko-KR" altLang="en-US" sz="800" dirty="0"/>
          </a:p>
        </p:txBody>
      </p:sp>
      <p:sp>
        <p:nvSpPr>
          <p:cNvPr id="71" name="Border">
            <a:extLst>
              <a:ext uri="{FF2B5EF4-FFF2-40B4-BE49-F238E27FC236}">
                <a16:creationId xmlns:a16="http://schemas.microsoft.com/office/drawing/2014/main" id="{9D9E10A7-23B9-4D33-97E2-B90F2A76D05C}"/>
              </a:ext>
            </a:extLst>
          </p:cNvPr>
          <p:cNvSpPr>
            <a:spLocks/>
          </p:cNvSpPr>
          <p:nvPr/>
        </p:nvSpPr>
        <p:spPr bwMode="auto">
          <a:xfrm>
            <a:off x="5260343" y="3086439"/>
            <a:ext cx="2859616" cy="274338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추가구성품을 선택해주세요</a:t>
            </a:r>
            <a:endParaRPr lang="en-US" sz="8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2" name="그림 7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25664" y="3126460"/>
            <a:ext cx="161925" cy="171450"/>
          </a:xfrm>
          <a:prstGeom prst="rect">
            <a:avLst/>
          </a:prstGeom>
        </p:spPr>
      </p:pic>
      <p:sp>
        <p:nvSpPr>
          <p:cNvPr id="73" name="Border">
            <a:extLst>
              <a:ext uri="{FF2B5EF4-FFF2-40B4-BE49-F238E27FC236}">
                <a16:creationId xmlns:a16="http://schemas.microsoft.com/office/drawing/2014/main" id="{9D9E10A7-23B9-4D33-97E2-B90F2A76D05C}"/>
              </a:ext>
            </a:extLst>
          </p:cNvPr>
          <p:cNvSpPr>
            <a:spLocks/>
          </p:cNvSpPr>
          <p:nvPr/>
        </p:nvSpPr>
        <p:spPr bwMode="auto">
          <a:xfrm>
            <a:off x="5267503" y="1896057"/>
            <a:ext cx="2852456" cy="821847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5285440" y="4065978"/>
            <a:ext cx="2826924" cy="65916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i="1" dirty="0"/>
          </a:p>
        </p:txBody>
      </p:sp>
      <p:sp>
        <p:nvSpPr>
          <p:cNvPr id="76" name="TextBox 75"/>
          <p:cNvSpPr txBox="1"/>
          <p:nvPr/>
        </p:nvSpPr>
        <p:spPr>
          <a:xfrm>
            <a:off x="7197981" y="4433139"/>
            <a:ext cx="9143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/>
              <a:t>10,000</a:t>
            </a:r>
            <a:endParaRPr lang="ko-KR" altLang="en-US" sz="600" dirty="0">
              <a:solidFill>
                <a:srgbClr val="FF0000"/>
              </a:solidFill>
            </a:endParaRPr>
          </a:p>
        </p:txBody>
      </p:sp>
      <p:sp>
        <p:nvSpPr>
          <p:cNvPr id="77" name="Border">
            <a:extLst>
              <a:ext uri="{FF2B5EF4-FFF2-40B4-BE49-F238E27FC236}">
                <a16:creationId xmlns:a16="http://schemas.microsoft.com/office/drawing/2014/main" id="{9D9E10A7-23B9-4D33-97E2-B90F2A76D05C}"/>
              </a:ext>
            </a:extLst>
          </p:cNvPr>
          <p:cNvSpPr>
            <a:spLocks/>
          </p:cNvSpPr>
          <p:nvPr/>
        </p:nvSpPr>
        <p:spPr bwMode="auto">
          <a:xfrm>
            <a:off x="7655173" y="4122622"/>
            <a:ext cx="422019" cy="241364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삭제</a:t>
            </a:r>
            <a:endParaRPr lang="en-US" sz="7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78" name="표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2916490"/>
              </p:ext>
            </p:extLst>
          </p:nvPr>
        </p:nvGraphicFramePr>
        <p:xfrm>
          <a:off x="5353088" y="4441225"/>
          <a:ext cx="752395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940693946"/>
                    </a:ext>
                  </a:extLst>
                </a:gridCol>
                <a:gridCol w="335835">
                  <a:extLst>
                    <a:ext uri="{9D8B030D-6E8A-4147-A177-3AD203B41FA5}">
                      <a16:colId xmlns:a16="http://schemas.microsoft.com/office/drawing/2014/main" val="185054936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61422548"/>
                    </a:ext>
                  </a:extLst>
                </a:gridCol>
              </a:tblGrid>
              <a:tr h="2014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-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047244"/>
                  </a:ext>
                </a:extLst>
              </a:tr>
            </a:tbl>
          </a:graphicData>
        </a:graphic>
      </p:graphicFrame>
      <p:sp>
        <p:nvSpPr>
          <p:cNvPr id="79" name="TextBox 78"/>
          <p:cNvSpPr txBox="1"/>
          <p:nvPr/>
        </p:nvSpPr>
        <p:spPr>
          <a:xfrm>
            <a:off x="5405451" y="4176518"/>
            <a:ext cx="158994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b="1" dirty="0" smtClean="0"/>
              <a:t>04 </a:t>
            </a:r>
            <a:r>
              <a:rPr lang="ko-KR" altLang="en-US" sz="800" b="1" dirty="0" smtClean="0"/>
              <a:t>베이지</a:t>
            </a:r>
            <a:endParaRPr lang="ko-KR" altLang="en-US" sz="800" spc="-15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7658828" y="4442103"/>
            <a:ext cx="53949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00" strike="sngStrike" dirty="0">
                <a:solidFill>
                  <a:prstClr val="white">
                    <a:lumMod val="65000"/>
                  </a:prstClr>
                </a:solidFill>
              </a:rPr>
              <a:t>53,000</a:t>
            </a:r>
            <a:r>
              <a:rPr lang="en-US" altLang="ko-KR" sz="700" dirty="0">
                <a:solidFill>
                  <a:prstClr val="black"/>
                </a:solidFill>
              </a:rPr>
              <a:t> </a:t>
            </a:r>
            <a:endParaRPr lang="ko-KR" altLang="en-US" sz="1600" dirty="0"/>
          </a:p>
        </p:txBody>
      </p:sp>
      <p:sp>
        <p:nvSpPr>
          <p:cNvPr id="82" name="직사각형 81"/>
          <p:cNvSpPr/>
          <p:nvPr/>
        </p:nvSpPr>
        <p:spPr>
          <a:xfrm>
            <a:off x="5295296" y="2210903"/>
            <a:ext cx="69762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베이비핑크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295296" y="1941416"/>
            <a:ext cx="49244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베이지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295296" y="2467670"/>
            <a:ext cx="69762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err="1" smtClean="0"/>
              <a:t>러브베이지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7209578" y="1313662"/>
            <a:ext cx="97654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/>
              <a:t>□ </a:t>
            </a:r>
            <a:r>
              <a:rPr lang="ko-KR" altLang="en-US" sz="800" dirty="0" smtClean="0"/>
              <a:t> 품절상품제외</a:t>
            </a:r>
            <a:endParaRPr lang="ko-KR" altLang="en-US" dirty="0"/>
          </a:p>
        </p:txBody>
      </p:sp>
      <p:sp>
        <p:nvSpPr>
          <p:cNvPr id="86" name="Border">
            <a:extLst>
              <a:ext uri="{FF2B5EF4-FFF2-40B4-BE49-F238E27FC236}">
                <a16:creationId xmlns:a16="http://schemas.microsoft.com/office/drawing/2014/main" id="{9D9E10A7-23B9-4D33-97E2-B90F2A76D05C}"/>
              </a:ext>
            </a:extLst>
          </p:cNvPr>
          <p:cNvSpPr>
            <a:spLocks/>
          </p:cNvSpPr>
          <p:nvPr/>
        </p:nvSpPr>
        <p:spPr bwMode="auto">
          <a:xfrm>
            <a:off x="5267503" y="3356728"/>
            <a:ext cx="2852456" cy="637348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5295296" y="3439030"/>
            <a:ext cx="12202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err="1" smtClean="0"/>
              <a:t>피크닉매트</a:t>
            </a:r>
            <a:r>
              <a:rPr lang="ko-KR" altLang="en-US" sz="800" dirty="0" smtClean="0"/>
              <a:t> </a:t>
            </a:r>
            <a:r>
              <a:rPr lang="en-US" altLang="ko-KR" sz="800" dirty="0" smtClean="0"/>
              <a:t>(+4,900</a:t>
            </a:r>
            <a:r>
              <a:rPr lang="ko-KR" altLang="en-US" sz="800" dirty="0" smtClean="0"/>
              <a:t>원</a:t>
            </a:r>
            <a:r>
              <a:rPr lang="en-US" altLang="ko-KR" sz="800" dirty="0" smtClean="0"/>
              <a:t>)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5295296" y="3707072"/>
            <a:ext cx="142539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err="1" smtClean="0"/>
              <a:t>립앤아이리무버</a:t>
            </a:r>
            <a:r>
              <a:rPr lang="ko-KR" altLang="en-US" sz="800" dirty="0" smtClean="0"/>
              <a:t> </a:t>
            </a:r>
            <a:r>
              <a:rPr lang="en-US" altLang="ko-KR" sz="800" dirty="0" smtClean="0"/>
              <a:t>(+3,900</a:t>
            </a:r>
            <a:r>
              <a:rPr lang="ko-KR" altLang="en-US" sz="800" dirty="0" smtClean="0"/>
              <a:t>원</a:t>
            </a:r>
            <a:r>
              <a:rPr lang="en-US" altLang="ko-KR" sz="800" dirty="0" smtClean="0"/>
              <a:t>)</a:t>
            </a:r>
            <a:endParaRPr lang="ko-KR" alt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5260343" y="5162941"/>
            <a:ext cx="8018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/>
              <a:t>총 수량 </a:t>
            </a:r>
            <a:r>
              <a:rPr lang="en-US" altLang="ko-KR" sz="800" b="1" dirty="0" smtClean="0"/>
              <a:t>{</a:t>
            </a:r>
            <a:r>
              <a:rPr lang="en-US" altLang="ko-KR" sz="800" b="1" dirty="0" smtClean="0">
                <a:solidFill>
                  <a:srgbClr val="00BC70"/>
                </a:solidFill>
              </a:rPr>
              <a:t>0</a:t>
            </a:r>
            <a:r>
              <a:rPr lang="en-US" altLang="ko-KR" sz="800" b="1" dirty="0" smtClean="0"/>
              <a:t>}</a:t>
            </a:r>
            <a:r>
              <a:rPr lang="ko-KR" altLang="en-US" sz="800" b="1" dirty="0" smtClean="0"/>
              <a:t>개</a:t>
            </a:r>
            <a:endParaRPr lang="ko-KR" altLang="en-US" sz="800" b="1" dirty="0"/>
          </a:p>
        </p:txBody>
      </p:sp>
      <p:sp>
        <p:nvSpPr>
          <p:cNvPr id="91" name="TextBox 90"/>
          <p:cNvSpPr txBox="1"/>
          <p:nvPr/>
        </p:nvSpPr>
        <p:spPr>
          <a:xfrm>
            <a:off x="893926" y="5646626"/>
            <a:ext cx="8018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/>
              <a:t>총 수량 </a:t>
            </a:r>
            <a:r>
              <a:rPr lang="en-US" altLang="ko-KR" sz="800" b="1" dirty="0" smtClean="0"/>
              <a:t>{</a:t>
            </a:r>
            <a:r>
              <a:rPr lang="en-US" altLang="ko-KR" sz="800" b="1" dirty="0" smtClean="0">
                <a:solidFill>
                  <a:srgbClr val="00BC70"/>
                </a:solidFill>
              </a:rPr>
              <a:t>0</a:t>
            </a:r>
            <a:r>
              <a:rPr lang="en-US" altLang="ko-KR" sz="800" b="1" dirty="0" smtClean="0"/>
              <a:t>}</a:t>
            </a:r>
            <a:r>
              <a:rPr lang="ko-KR" altLang="en-US" sz="800" b="1" dirty="0" smtClean="0"/>
              <a:t>개</a:t>
            </a:r>
            <a:endParaRPr lang="ko-KR" altLang="en-US" sz="800" b="1" dirty="0"/>
          </a:p>
        </p:txBody>
      </p:sp>
      <p:sp>
        <p:nvSpPr>
          <p:cNvPr id="94" name="TextBox 93"/>
          <p:cNvSpPr txBox="1"/>
          <p:nvPr/>
        </p:nvSpPr>
        <p:spPr>
          <a:xfrm>
            <a:off x="2647832" y="5646626"/>
            <a:ext cx="108304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/>
              <a:t>합계금액 </a:t>
            </a:r>
            <a:r>
              <a:rPr lang="en-US" altLang="ko-KR" sz="800" b="1" dirty="0" smtClean="0"/>
              <a:t>{</a:t>
            </a:r>
            <a:r>
              <a:rPr lang="en-US" altLang="ko-KR" sz="800" b="1" dirty="0" smtClean="0">
                <a:solidFill>
                  <a:srgbClr val="00BC70"/>
                </a:solidFill>
              </a:rPr>
              <a:t>000,000</a:t>
            </a:r>
            <a:r>
              <a:rPr lang="en-US" altLang="ko-KR" sz="800" b="1" dirty="0" smtClean="0"/>
              <a:t>}</a:t>
            </a:r>
            <a:r>
              <a:rPr lang="ko-KR" altLang="en-US" sz="800" b="1" dirty="0"/>
              <a:t>원</a:t>
            </a:r>
          </a:p>
        </p:txBody>
      </p:sp>
      <p:sp>
        <p:nvSpPr>
          <p:cNvPr id="95" name="직사각형 94"/>
          <p:cNvSpPr/>
          <p:nvPr/>
        </p:nvSpPr>
        <p:spPr>
          <a:xfrm>
            <a:off x="5285440" y="4797152"/>
            <a:ext cx="2826924" cy="65916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i="1" dirty="0"/>
          </a:p>
        </p:txBody>
      </p:sp>
      <p:sp>
        <p:nvSpPr>
          <p:cNvPr id="97" name="Border">
            <a:extLst>
              <a:ext uri="{FF2B5EF4-FFF2-40B4-BE49-F238E27FC236}">
                <a16:creationId xmlns:a16="http://schemas.microsoft.com/office/drawing/2014/main" id="{9D9E10A7-23B9-4D33-97E2-B90F2A76D05C}"/>
              </a:ext>
            </a:extLst>
          </p:cNvPr>
          <p:cNvSpPr>
            <a:spLocks/>
          </p:cNvSpPr>
          <p:nvPr/>
        </p:nvSpPr>
        <p:spPr bwMode="auto">
          <a:xfrm>
            <a:off x="7655173" y="4853796"/>
            <a:ext cx="422019" cy="241364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삭제</a:t>
            </a:r>
            <a:endParaRPr lang="en-US" sz="7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98" name="표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1829175"/>
              </p:ext>
            </p:extLst>
          </p:nvPr>
        </p:nvGraphicFramePr>
        <p:xfrm>
          <a:off x="5353088" y="5172399"/>
          <a:ext cx="752395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940693946"/>
                    </a:ext>
                  </a:extLst>
                </a:gridCol>
                <a:gridCol w="335835">
                  <a:extLst>
                    <a:ext uri="{9D8B030D-6E8A-4147-A177-3AD203B41FA5}">
                      <a16:colId xmlns:a16="http://schemas.microsoft.com/office/drawing/2014/main" val="185054936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61422548"/>
                    </a:ext>
                  </a:extLst>
                </a:gridCol>
              </a:tblGrid>
              <a:tr h="2014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-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047244"/>
                  </a:ext>
                </a:extLst>
              </a:tr>
            </a:tbl>
          </a:graphicData>
        </a:graphic>
      </p:graphicFrame>
      <p:sp>
        <p:nvSpPr>
          <p:cNvPr id="99" name="TextBox 98"/>
          <p:cNvSpPr txBox="1"/>
          <p:nvPr/>
        </p:nvSpPr>
        <p:spPr>
          <a:xfrm>
            <a:off x="5405451" y="4907692"/>
            <a:ext cx="158994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800" b="1" dirty="0" err="1" smtClean="0">
                <a:solidFill>
                  <a:srgbClr val="00BC70"/>
                </a:solidFill>
              </a:rPr>
              <a:t>추가구성</a:t>
            </a:r>
            <a:r>
              <a:rPr lang="ko-KR" altLang="en-US" sz="800" b="1" dirty="0" smtClean="0"/>
              <a:t> </a:t>
            </a:r>
            <a:r>
              <a:rPr lang="ko-KR" altLang="en-US" sz="800" b="1" dirty="0" err="1" smtClean="0"/>
              <a:t>피크닉매트</a:t>
            </a:r>
            <a:endParaRPr lang="ko-KR" altLang="en-US" sz="800" spc="-15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7197981" y="5219081"/>
            <a:ext cx="9143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/>
              <a:t>4,900</a:t>
            </a:r>
            <a:endParaRPr lang="ko-KR" altLang="en-US" sz="600" dirty="0">
              <a:solidFill>
                <a:srgbClr val="FF0000"/>
              </a:solidFill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7658828" y="5228045"/>
            <a:ext cx="53949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00" strike="sngStrike" dirty="0" smtClean="0">
                <a:solidFill>
                  <a:prstClr val="white">
                    <a:lumMod val="65000"/>
                  </a:prstClr>
                </a:solidFill>
              </a:rPr>
              <a:t>10,000</a:t>
            </a:r>
            <a:r>
              <a:rPr lang="en-US" altLang="ko-KR" sz="700" dirty="0" smtClean="0">
                <a:solidFill>
                  <a:prstClr val="black"/>
                </a:solidFill>
              </a:rPr>
              <a:t> </a:t>
            </a:r>
            <a:endParaRPr lang="ko-KR" altLang="en-US" sz="1600" dirty="0"/>
          </a:p>
        </p:txBody>
      </p:sp>
      <p:sp>
        <p:nvSpPr>
          <p:cNvPr id="104" name="TextBox 103"/>
          <p:cNvSpPr txBox="1"/>
          <p:nvPr/>
        </p:nvSpPr>
        <p:spPr>
          <a:xfrm>
            <a:off x="5240782" y="5646626"/>
            <a:ext cx="8018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/>
              <a:t>총 수량 </a:t>
            </a:r>
            <a:r>
              <a:rPr lang="en-US" altLang="ko-KR" sz="800" b="1" dirty="0" smtClean="0"/>
              <a:t>{</a:t>
            </a:r>
            <a:r>
              <a:rPr lang="en-US" altLang="ko-KR" sz="800" b="1" dirty="0" smtClean="0">
                <a:solidFill>
                  <a:srgbClr val="00BC70"/>
                </a:solidFill>
              </a:rPr>
              <a:t>3</a:t>
            </a:r>
            <a:r>
              <a:rPr lang="en-US" altLang="ko-KR" sz="800" b="1" dirty="0" smtClean="0"/>
              <a:t>}</a:t>
            </a:r>
            <a:r>
              <a:rPr lang="ko-KR" altLang="en-US" sz="800" b="1" dirty="0" smtClean="0"/>
              <a:t>개</a:t>
            </a:r>
            <a:endParaRPr lang="ko-KR" altLang="en-US" sz="800" b="1" dirty="0"/>
          </a:p>
        </p:txBody>
      </p:sp>
      <p:sp>
        <p:nvSpPr>
          <p:cNvPr id="105" name="TextBox 104"/>
          <p:cNvSpPr txBox="1"/>
          <p:nvPr/>
        </p:nvSpPr>
        <p:spPr>
          <a:xfrm>
            <a:off x="6994688" y="5646626"/>
            <a:ext cx="11320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/>
              <a:t>합계금액 </a:t>
            </a:r>
            <a:r>
              <a:rPr lang="en-US" altLang="ko-KR" sz="800" b="1" dirty="0" smtClean="0"/>
              <a:t>{</a:t>
            </a:r>
            <a:r>
              <a:rPr lang="en-US" altLang="ko-KR" sz="800" b="1" dirty="0" smtClean="0">
                <a:solidFill>
                  <a:srgbClr val="00BC70"/>
                </a:solidFill>
              </a:rPr>
              <a:t>24,900</a:t>
            </a:r>
            <a:r>
              <a:rPr lang="en-US" altLang="ko-KR" sz="800" b="1" dirty="0" smtClean="0"/>
              <a:t>}</a:t>
            </a:r>
            <a:r>
              <a:rPr lang="ko-KR" altLang="en-US" sz="800" b="1" dirty="0"/>
              <a:t>원</a:t>
            </a:r>
          </a:p>
        </p:txBody>
      </p:sp>
      <p:sp>
        <p:nvSpPr>
          <p:cNvPr id="106" name="모서리가 둥근 직사각형 105"/>
          <p:cNvSpPr/>
          <p:nvPr/>
        </p:nvSpPr>
        <p:spPr>
          <a:xfrm flipH="1">
            <a:off x="8056854" y="2133600"/>
            <a:ext cx="45719" cy="489527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모서리가 둥근 직사각형 106"/>
          <p:cNvSpPr/>
          <p:nvPr/>
        </p:nvSpPr>
        <p:spPr>
          <a:xfrm flipH="1">
            <a:off x="8056854" y="3429930"/>
            <a:ext cx="45719" cy="489527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8" name="그림 107"/>
          <p:cNvPicPr>
            <a:picLocks noChangeAspect="1"/>
          </p:cNvPicPr>
          <p:nvPr/>
        </p:nvPicPr>
        <p:blipFill>
          <a:blip r:embed="rId6">
            <a:biLevel thresh="50000"/>
          </a:blip>
          <a:stretch>
            <a:fillRect/>
          </a:stretch>
        </p:blipFill>
        <p:spPr>
          <a:xfrm>
            <a:off x="8112364" y="5377339"/>
            <a:ext cx="360000" cy="360000"/>
          </a:xfrm>
          <a:prstGeom prst="rect">
            <a:avLst/>
          </a:prstGeom>
        </p:spPr>
      </p:pic>
      <p:sp>
        <p:nvSpPr>
          <p:cNvPr id="109" name="직사각형 108"/>
          <p:cNvSpPr/>
          <p:nvPr/>
        </p:nvSpPr>
        <p:spPr>
          <a:xfrm>
            <a:off x="2799718" y="4302934"/>
            <a:ext cx="97654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/>
              <a:t>□ </a:t>
            </a:r>
            <a:r>
              <a:rPr lang="ko-KR" altLang="en-US" sz="800" dirty="0" smtClean="0"/>
              <a:t> 품절상품제외</a:t>
            </a:r>
            <a:endParaRPr lang="ko-KR" altLang="en-US" dirty="0"/>
          </a:p>
        </p:txBody>
      </p:sp>
      <p:sp>
        <p:nvSpPr>
          <p:cNvPr id="110" name="직사각형 109"/>
          <p:cNvSpPr/>
          <p:nvPr/>
        </p:nvSpPr>
        <p:spPr>
          <a:xfrm>
            <a:off x="775014" y="520405"/>
            <a:ext cx="3016729" cy="28981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</a:rPr>
              <a:t>옵션 </a:t>
            </a:r>
            <a:r>
              <a:rPr lang="en-US" altLang="ko-KR" sz="800" b="1" dirty="0" smtClean="0">
                <a:solidFill>
                  <a:schemeClr val="tx1"/>
                </a:solidFill>
              </a:rPr>
              <a:t>+ </a:t>
            </a:r>
            <a:r>
              <a:rPr lang="ko-KR" altLang="en-US" sz="800" b="1" dirty="0" smtClean="0">
                <a:solidFill>
                  <a:schemeClr val="tx1"/>
                </a:solidFill>
              </a:rPr>
              <a:t>추가구성품할인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5203422" y="520405"/>
            <a:ext cx="3016729" cy="28981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</a:rPr>
              <a:t>옵션 </a:t>
            </a:r>
            <a:r>
              <a:rPr lang="en-US" altLang="ko-KR" sz="800" b="1" dirty="0" smtClean="0">
                <a:solidFill>
                  <a:schemeClr val="tx1"/>
                </a:solidFill>
              </a:rPr>
              <a:t>+ </a:t>
            </a:r>
            <a:r>
              <a:rPr lang="ko-KR" altLang="en-US" sz="800" b="1" dirty="0" smtClean="0">
                <a:solidFill>
                  <a:schemeClr val="tx1"/>
                </a:solidFill>
              </a:rPr>
              <a:t>추가구성품할인 선택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7075389" y="2815992"/>
            <a:ext cx="10709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/>
              <a:t>구매가능수량 </a:t>
            </a:r>
            <a:r>
              <a:rPr lang="en-US" altLang="ko-KR" sz="800" dirty="0" smtClean="0">
                <a:solidFill>
                  <a:srgbClr val="C00000"/>
                </a:solidFill>
              </a:rPr>
              <a:t>4</a:t>
            </a:r>
            <a:r>
              <a:rPr lang="ko-KR" altLang="en-US" sz="800" dirty="0" smtClean="0"/>
              <a:t>개</a:t>
            </a:r>
            <a:endParaRPr lang="ko-KR" altLang="en-US" sz="800" dirty="0"/>
          </a:p>
        </p:txBody>
      </p:sp>
      <p:sp>
        <p:nvSpPr>
          <p:cNvPr id="114" name="직사각형 113"/>
          <p:cNvSpPr/>
          <p:nvPr/>
        </p:nvSpPr>
        <p:spPr>
          <a:xfrm>
            <a:off x="9145012" y="5410463"/>
            <a:ext cx="1973075" cy="121828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직사각형 114"/>
          <p:cNvSpPr/>
          <p:nvPr/>
        </p:nvSpPr>
        <p:spPr>
          <a:xfrm>
            <a:off x="9699501" y="6252208"/>
            <a:ext cx="864096" cy="269836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1"/>
                </a:solidFill>
              </a:rPr>
              <a:t>확인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9415651" y="5668575"/>
            <a:ext cx="14318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err="1" smtClean="0"/>
              <a:t>추가구성품</a:t>
            </a:r>
            <a:r>
              <a:rPr lang="ko-KR" altLang="en-US" sz="800" dirty="0" smtClean="0"/>
              <a:t> 할인은</a:t>
            </a:r>
            <a:endParaRPr lang="en-US" altLang="ko-KR" sz="800" dirty="0" smtClean="0"/>
          </a:p>
          <a:p>
            <a:pPr algn="ctr"/>
            <a:r>
              <a:rPr lang="ko-KR" altLang="en-US" sz="800" dirty="0" err="1" smtClean="0"/>
              <a:t>본품</a:t>
            </a:r>
            <a:r>
              <a:rPr lang="ko-KR" altLang="en-US" sz="800" dirty="0" smtClean="0"/>
              <a:t> </a:t>
            </a:r>
            <a:r>
              <a:rPr lang="en-US" altLang="ko-KR" sz="800" dirty="0" smtClean="0"/>
              <a:t>1</a:t>
            </a:r>
            <a:r>
              <a:rPr lang="ko-KR" altLang="en-US" sz="800" dirty="0" smtClean="0"/>
              <a:t>개 </a:t>
            </a:r>
            <a:r>
              <a:rPr lang="ko-KR" altLang="en-US" sz="800" dirty="0" err="1" smtClean="0"/>
              <a:t>구매당</a:t>
            </a:r>
            <a:r>
              <a:rPr lang="ko-KR" altLang="en-US" sz="800" dirty="0" smtClean="0"/>
              <a:t> </a:t>
            </a:r>
            <a:r>
              <a:rPr lang="en-US" altLang="ko-KR" sz="800" dirty="0" smtClean="0"/>
              <a:t>{2}</a:t>
            </a:r>
            <a:r>
              <a:rPr lang="ko-KR" altLang="en-US" sz="800" dirty="0" smtClean="0"/>
              <a:t>개까지 </a:t>
            </a:r>
            <a:endParaRPr lang="en-US" altLang="ko-KR" sz="800" dirty="0" smtClean="0"/>
          </a:p>
          <a:p>
            <a:pPr algn="ctr"/>
            <a:r>
              <a:rPr lang="ko-KR" altLang="en-US" sz="800" dirty="0" smtClean="0"/>
              <a:t>구매 가능합니다</a:t>
            </a:r>
            <a:r>
              <a:rPr lang="en-US" altLang="ko-KR" sz="800" dirty="0" smtClean="0"/>
              <a:t>.</a:t>
            </a:r>
            <a:endParaRPr lang="ko-KR" altLang="en-US" sz="800" dirty="0"/>
          </a:p>
        </p:txBody>
      </p:sp>
      <p:sp>
        <p:nvSpPr>
          <p:cNvPr id="117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174" y="4637796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18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9473" y="2182767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19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1803" y="4302656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21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2465" y="3542144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22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2465" y="5029453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1-4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23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43479" y="5327215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cxnSp>
        <p:nvCxnSpPr>
          <p:cNvPr id="90" name="직선 연결선 89"/>
          <p:cNvCxnSpPr/>
          <p:nvPr/>
        </p:nvCxnSpPr>
        <p:spPr>
          <a:xfrm flipV="1">
            <a:off x="5336646" y="2163920"/>
            <a:ext cx="2687326" cy="6824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/>
          <p:cNvCxnSpPr/>
          <p:nvPr/>
        </p:nvCxnSpPr>
        <p:spPr>
          <a:xfrm flipV="1">
            <a:off x="5336646" y="2436772"/>
            <a:ext cx="2687326" cy="6824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/>
        </p:nvCxnSpPr>
        <p:spPr>
          <a:xfrm flipV="1">
            <a:off x="5336646" y="3693695"/>
            <a:ext cx="2687326" cy="6824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/>
          <p:cNvSpPr/>
          <p:nvPr/>
        </p:nvSpPr>
        <p:spPr>
          <a:xfrm>
            <a:off x="10813112" y="6362"/>
            <a:ext cx="1378888" cy="6143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800" b="1" dirty="0" smtClean="0">
                <a:solidFill>
                  <a:schemeClr val="tx1"/>
                </a:solidFill>
              </a:rPr>
              <a:t>5/20 </a:t>
            </a:r>
            <a:r>
              <a:rPr lang="ko-KR" altLang="en-US" sz="800" b="1" dirty="0" err="1" smtClean="0">
                <a:solidFill>
                  <a:schemeClr val="tx1"/>
                </a:solidFill>
              </a:rPr>
              <a:t>변경내역</a:t>
            </a:r>
            <a:endParaRPr lang="en-US" altLang="ko-KR" sz="800" b="1" dirty="0" smtClean="0">
              <a:solidFill>
                <a:schemeClr val="tx1"/>
              </a:solidFill>
            </a:endParaRPr>
          </a:p>
          <a:p>
            <a:r>
              <a:rPr lang="en-US" altLang="ko-KR" sz="800" b="1" dirty="0" smtClean="0">
                <a:solidFill>
                  <a:schemeClr val="tx1"/>
                </a:solidFill>
              </a:rPr>
              <a:t>1. </a:t>
            </a:r>
            <a:r>
              <a:rPr lang="ko-KR" altLang="en-US" sz="800" b="1" dirty="0" smtClean="0">
                <a:solidFill>
                  <a:schemeClr val="tx1"/>
                </a:solidFill>
              </a:rPr>
              <a:t>옵션 선택 시 체크박스 삭제 </a:t>
            </a:r>
            <a:r>
              <a:rPr lang="en-US" altLang="ko-KR" sz="800" b="1" dirty="0" smtClean="0">
                <a:solidFill>
                  <a:schemeClr val="tx1"/>
                </a:solidFill>
              </a:rPr>
              <a:t>- </a:t>
            </a:r>
            <a:r>
              <a:rPr lang="ko-KR" altLang="en-US" sz="800" b="1" dirty="0" err="1" smtClean="0">
                <a:solidFill>
                  <a:schemeClr val="tx1"/>
                </a:solidFill>
              </a:rPr>
              <a:t>영역선택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95620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93" b="3765"/>
          <a:stretch/>
        </p:blipFill>
        <p:spPr>
          <a:xfrm>
            <a:off x="812760" y="1106272"/>
            <a:ext cx="2974150" cy="4896543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FO</a:t>
            </a:r>
            <a:r>
              <a:rPr lang="en-US" altLang="ko-KR" dirty="0" smtClean="0"/>
              <a:t>_</a:t>
            </a:r>
            <a:r>
              <a:rPr lang="ko-KR" altLang="en-US" dirty="0" err="1" smtClean="0"/>
              <a:t>제품상세</a:t>
            </a:r>
            <a:r>
              <a:rPr lang="en-US" altLang="ko-KR" dirty="0" smtClean="0"/>
              <a:t>_N+%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IN_MO_PRD_01_01_06</a:t>
            </a:r>
            <a:endParaRPr lang="ko-KR" altLang="en-US" dirty="0"/>
          </a:p>
        </p:txBody>
      </p:sp>
      <p:graphicFrame>
        <p:nvGraphicFramePr>
          <p:cNvPr id="75" name="표 74">
            <a:extLst>
              <a:ext uri="{FF2B5EF4-FFF2-40B4-BE49-F238E27FC236}">
                <a16:creationId xmlns:a16="http://schemas.microsoft.com/office/drawing/2014/main" id="{E8503181-DC09-D704-A395-D5196B532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8467271"/>
              </p:ext>
            </p:extLst>
          </p:nvPr>
        </p:nvGraphicFramePr>
        <p:xfrm>
          <a:off x="9000565" y="44450"/>
          <a:ext cx="3152540" cy="3375018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N+%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수량 선택에 따른 가격표시 정의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(as-is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동일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ㄴ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이외 옵션 선택 및 수량 선택 방법은 상위 화면과 동일함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수량 차등 할인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예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1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30%, 2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 이상 구매 시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50%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할인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1-1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정가 노출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옵션영역에는 정가 노출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1-2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합계금액 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할인 적용 된 가격 노출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할인 적용 된 가격 노출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ㄴ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BO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에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등록 된 마지막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최대개수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이상은 마지막 등록 된 할인율로 모두 적용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(3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 구매 시에도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50%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할인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1-3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기간내 최대구매가능수량 넘을 시 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알럿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그 이상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수량증가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불가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3906972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2</a:t>
                      </a: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u="none" kern="1200" baseline="0" dirty="0" smtClean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2382280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3</a:t>
                      </a: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u="none" kern="1200" baseline="0" dirty="0" smtClean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7222507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4</a:t>
                      </a: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3335389"/>
                  </a:ext>
                </a:extLst>
              </a:tr>
            </a:tbl>
          </a:graphicData>
        </a:graphic>
      </p:graphicFrame>
      <p:pic>
        <p:nvPicPr>
          <p:cNvPr id="160" name="그림 15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5495" y="719992"/>
            <a:ext cx="622595" cy="243314"/>
          </a:xfrm>
          <a:prstGeom prst="rect">
            <a:avLst/>
          </a:prstGeom>
        </p:spPr>
      </p:pic>
      <p:cxnSp>
        <p:nvCxnSpPr>
          <p:cNvPr id="180" name="직선 연결선 179"/>
          <p:cNvCxnSpPr/>
          <p:nvPr/>
        </p:nvCxnSpPr>
        <p:spPr>
          <a:xfrm>
            <a:off x="777382" y="1008018"/>
            <a:ext cx="30143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0" name="그림 7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416" y="731319"/>
            <a:ext cx="216801" cy="245327"/>
          </a:xfrm>
          <a:prstGeom prst="rect">
            <a:avLst/>
          </a:prstGeom>
        </p:spPr>
      </p:pic>
      <p:sp>
        <p:nvSpPr>
          <p:cNvPr id="52" name="양쪽 모서리가 둥근 사각형 51"/>
          <p:cNvSpPr/>
          <p:nvPr/>
        </p:nvSpPr>
        <p:spPr>
          <a:xfrm>
            <a:off x="791899" y="4149080"/>
            <a:ext cx="3000942" cy="2250720"/>
          </a:xfrm>
          <a:prstGeom prst="round2SameRect">
            <a:avLst>
              <a:gd name="adj1" fmla="val 9270"/>
              <a:gd name="adj2" fmla="val 0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788982" y="5975927"/>
            <a:ext cx="2997927" cy="422056"/>
            <a:chOff x="4077812" y="4032160"/>
            <a:chExt cx="1728192" cy="269836"/>
          </a:xfrm>
        </p:grpSpPr>
        <p:sp>
          <p:nvSpPr>
            <p:cNvPr id="61" name="직사각형 60"/>
            <p:cNvSpPr/>
            <p:nvPr/>
          </p:nvSpPr>
          <p:spPr>
            <a:xfrm>
              <a:off x="4077812" y="4032160"/>
              <a:ext cx="864096" cy="269836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smtClean="0">
                  <a:solidFill>
                    <a:schemeClr val="bg1"/>
                  </a:solidFill>
                </a:rPr>
                <a:t>장바구니</a:t>
              </a:r>
              <a:endParaRPr lang="ko-KR" altLang="en-US" sz="900" b="1" dirty="0">
                <a:solidFill>
                  <a:schemeClr val="bg1"/>
                </a:solidFill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4941908" y="4032160"/>
              <a:ext cx="864096" cy="269836"/>
            </a:xfrm>
            <a:prstGeom prst="rect">
              <a:avLst/>
            </a:prstGeom>
            <a:solidFill>
              <a:srgbClr val="00BC70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 err="1" smtClean="0">
                  <a:solidFill>
                    <a:schemeClr val="bg1"/>
                  </a:solidFill>
                </a:rPr>
                <a:t>바로구매</a:t>
              </a:r>
              <a:endParaRPr lang="ko-KR" altLang="en-US" sz="9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893926" y="5646626"/>
            <a:ext cx="8018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/>
              <a:t>총 수량 </a:t>
            </a:r>
            <a:r>
              <a:rPr lang="en-US" altLang="ko-KR" sz="800" b="1" dirty="0" smtClean="0"/>
              <a:t>{</a:t>
            </a:r>
            <a:r>
              <a:rPr lang="en-US" altLang="ko-KR" sz="800" b="1" dirty="0">
                <a:solidFill>
                  <a:srgbClr val="00BC70"/>
                </a:solidFill>
              </a:rPr>
              <a:t>1</a:t>
            </a:r>
            <a:r>
              <a:rPr lang="en-US" altLang="ko-KR" sz="800" b="1" dirty="0" smtClean="0"/>
              <a:t>}</a:t>
            </a:r>
            <a:r>
              <a:rPr lang="ko-KR" altLang="en-US" sz="800" b="1" dirty="0" smtClean="0"/>
              <a:t>개</a:t>
            </a:r>
            <a:endParaRPr lang="ko-KR" altLang="en-US" sz="800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2647832" y="5646626"/>
            <a:ext cx="10727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/>
              <a:t>합계금액 </a:t>
            </a:r>
            <a:r>
              <a:rPr lang="en-US" altLang="ko-KR" sz="800" b="1" dirty="0" smtClean="0"/>
              <a:t>{</a:t>
            </a:r>
            <a:r>
              <a:rPr lang="en-US" altLang="ko-KR" sz="800" b="1" dirty="0" smtClean="0">
                <a:solidFill>
                  <a:srgbClr val="00BC70"/>
                </a:solidFill>
              </a:rPr>
              <a:t>9,100</a:t>
            </a:r>
            <a:r>
              <a:rPr lang="en-US" altLang="ko-KR" sz="800" b="1" dirty="0" smtClean="0"/>
              <a:t>}</a:t>
            </a:r>
            <a:r>
              <a:rPr lang="ko-KR" altLang="en-US" sz="800" b="1" dirty="0"/>
              <a:t>원</a:t>
            </a:r>
          </a:p>
        </p:txBody>
      </p:sp>
      <p:sp>
        <p:nvSpPr>
          <p:cNvPr id="84" name="직사각형 83"/>
          <p:cNvSpPr/>
          <p:nvPr/>
        </p:nvSpPr>
        <p:spPr>
          <a:xfrm>
            <a:off x="775014" y="520405"/>
            <a:ext cx="3016729" cy="28981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tx1"/>
                </a:solidFill>
              </a:rPr>
              <a:t>N+%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859117" y="4930074"/>
            <a:ext cx="2826924" cy="65916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i="1" dirty="0"/>
          </a:p>
        </p:txBody>
      </p:sp>
      <p:sp>
        <p:nvSpPr>
          <p:cNvPr id="91" name="TextBox 90"/>
          <p:cNvSpPr txBox="1"/>
          <p:nvPr/>
        </p:nvSpPr>
        <p:spPr>
          <a:xfrm>
            <a:off x="3165393" y="5358408"/>
            <a:ext cx="9143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/>
              <a:t>13,000</a:t>
            </a:r>
            <a:endParaRPr lang="ko-KR" altLang="en-US" sz="600" dirty="0">
              <a:solidFill>
                <a:srgbClr val="FF0000"/>
              </a:solidFill>
            </a:endParaRPr>
          </a:p>
        </p:txBody>
      </p:sp>
      <p:graphicFrame>
        <p:nvGraphicFramePr>
          <p:cNvPr id="93" name="표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8101027"/>
              </p:ext>
            </p:extLst>
          </p:nvPr>
        </p:nvGraphicFramePr>
        <p:xfrm>
          <a:off x="926765" y="5305321"/>
          <a:ext cx="752395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940693946"/>
                    </a:ext>
                  </a:extLst>
                </a:gridCol>
                <a:gridCol w="335835">
                  <a:extLst>
                    <a:ext uri="{9D8B030D-6E8A-4147-A177-3AD203B41FA5}">
                      <a16:colId xmlns:a16="http://schemas.microsoft.com/office/drawing/2014/main" val="185054936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61422548"/>
                    </a:ext>
                  </a:extLst>
                </a:gridCol>
              </a:tblGrid>
              <a:tr h="2014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-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047244"/>
                  </a:ext>
                </a:extLst>
              </a:tr>
            </a:tbl>
          </a:graphicData>
        </a:graphic>
      </p:graphicFrame>
      <p:sp>
        <p:nvSpPr>
          <p:cNvPr id="94" name="TextBox 93"/>
          <p:cNvSpPr txBox="1"/>
          <p:nvPr/>
        </p:nvSpPr>
        <p:spPr>
          <a:xfrm>
            <a:off x="979128" y="5040614"/>
            <a:ext cx="158994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b="1" dirty="0" smtClean="0"/>
              <a:t>1</a:t>
            </a:r>
            <a:r>
              <a:rPr lang="ko-KR" altLang="en-US" sz="800" b="1" dirty="0" smtClean="0"/>
              <a:t>호 블랙</a:t>
            </a:r>
            <a:endParaRPr lang="ko-KR" altLang="en-US" sz="800" spc="-15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133" b="3384"/>
          <a:stretch/>
        </p:blipFill>
        <p:spPr>
          <a:xfrm>
            <a:off x="4604420" y="2953249"/>
            <a:ext cx="2226705" cy="219560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007" b="4039"/>
          <a:stretch/>
        </p:blipFill>
        <p:spPr>
          <a:xfrm>
            <a:off x="4604421" y="665312"/>
            <a:ext cx="2226705" cy="2170102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812188" y="4293096"/>
            <a:ext cx="2953436" cy="216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옵션선택</a:t>
            </a:r>
            <a:r>
              <a:rPr lang="ko-KR" altLang="en-US" sz="800" dirty="0" smtClean="0"/>
              <a:t> 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필수</a:t>
            </a:r>
            <a:r>
              <a:rPr lang="en-US" altLang="ko-KR" sz="800" dirty="0" smtClean="0"/>
              <a:t>) </a:t>
            </a:r>
            <a:r>
              <a:rPr lang="en-US" altLang="ko-KR" sz="800" b="1" dirty="0" smtClean="0">
                <a:solidFill>
                  <a:srgbClr val="C00000"/>
                </a:solidFill>
              </a:rPr>
              <a:t>*</a:t>
            </a:r>
            <a:r>
              <a:rPr lang="ko-KR" altLang="en-US" sz="800" dirty="0" smtClean="0"/>
              <a:t> </a:t>
            </a:r>
            <a:endParaRPr lang="ko-KR" altLang="en-US" sz="800" dirty="0"/>
          </a:p>
        </p:txBody>
      </p:sp>
      <p:sp>
        <p:nvSpPr>
          <p:cNvPr id="51" name="Border">
            <a:extLst>
              <a:ext uri="{FF2B5EF4-FFF2-40B4-BE49-F238E27FC236}">
                <a16:creationId xmlns:a16="http://schemas.microsoft.com/office/drawing/2014/main" id="{9D9E10A7-23B9-4D33-97E2-B90F2A76D05C}"/>
              </a:ext>
            </a:extLst>
          </p:cNvPr>
          <p:cNvSpPr>
            <a:spLocks/>
          </p:cNvSpPr>
          <p:nvPr/>
        </p:nvSpPr>
        <p:spPr bwMode="auto">
          <a:xfrm>
            <a:off x="848474" y="4594822"/>
            <a:ext cx="2859616" cy="274338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옵션을 선택해주세요</a:t>
            </a:r>
            <a:endParaRPr lang="en-US" sz="8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3" name="그림 6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13795" y="4634664"/>
            <a:ext cx="161925" cy="171450"/>
          </a:xfrm>
          <a:prstGeom prst="rect">
            <a:avLst/>
          </a:prstGeom>
        </p:spPr>
      </p:pic>
      <p:sp>
        <p:nvSpPr>
          <p:cNvPr id="49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829" y="4967413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72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6927" y="5359171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73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3297" y="5646626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6870889" y="2132857"/>
            <a:ext cx="1169328" cy="2160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tx1"/>
                </a:solidFill>
              </a:rPr>
              <a:t>1</a:t>
            </a:r>
            <a:r>
              <a:rPr lang="ko-KR" altLang="en-US" sz="800" b="1" dirty="0" smtClean="0">
                <a:solidFill>
                  <a:schemeClr val="tx1"/>
                </a:solidFill>
              </a:rPr>
              <a:t>개 선택 시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6870889" y="4451076"/>
            <a:ext cx="1169328" cy="2160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2</a:t>
            </a:r>
            <a:r>
              <a:rPr lang="ko-KR" altLang="en-US" sz="800" b="1" dirty="0" smtClean="0">
                <a:solidFill>
                  <a:schemeClr val="tx1"/>
                </a:solidFill>
              </a:rPr>
              <a:t>개 선택 시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4604421" y="5322780"/>
            <a:ext cx="1901368" cy="107520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5158909" y="6002815"/>
            <a:ext cx="864096" cy="269836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1"/>
                </a:solidFill>
              </a:rPr>
              <a:t>확인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637969" y="5623197"/>
            <a:ext cx="18678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기간내 최대 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r>
              <a:rPr lang="ko-KR" altLang="en-US" sz="7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개까지만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구매 가능합니다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프로모션 기간 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3/1~3/5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1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5035" y="5309053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83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0489" y="5358408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652959" y="5397043"/>
            <a:ext cx="3898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b="1" smtClean="0"/>
              <a:t>알림</a:t>
            </a: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36411618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81" b="12202"/>
          <a:stretch/>
        </p:blipFill>
        <p:spPr>
          <a:xfrm>
            <a:off x="801590" y="1052730"/>
            <a:ext cx="2965514" cy="4797237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FO</a:t>
            </a:r>
            <a:r>
              <a:rPr lang="en-US" altLang="ko-KR" dirty="0" smtClean="0"/>
              <a:t>_</a:t>
            </a:r>
            <a:r>
              <a:rPr lang="ko-KR" altLang="en-US" dirty="0" err="1" smtClean="0"/>
              <a:t>제품상세</a:t>
            </a:r>
            <a:r>
              <a:rPr lang="en-US" altLang="ko-KR" dirty="0" smtClean="0"/>
              <a:t>_N+N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IN_MO_PRD_01_01_07</a:t>
            </a:r>
            <a:endParaRPr lang="ko-KR" altLang="en-US" dirty="0"/>
          </a:p>
        </p:txBody>
      </p:sp>
      <p:graphicFrame>
        <p:nvGraphicFramePr>
          <p:cNvPr id="75" name="표 74">
            <a:extLst>
              <a:ext uri="{FF2B5EF4-FFF2-40B4-BE49-F238E27FC236}">
                <a16:creationId xmlns:a16="http://schemas.microsoft.com/office/drawing/2014/main" id="{E8503181-DC09-D704-A395-D5196B532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6367293"/>
              </p:ext>
            </p:extLst>
          </p:nvPr>
        </p:nvGraphicFramePr>
        <p:xfrm>
          <a:off x="9000565" y="44450"/>
          <a:ext cx="3152540" cy="4289418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N+N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수량 선택에 따른 가격표시 정의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(as-is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동일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ㄴ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이외 옵션 선택 및 수량 선택 방법은 상위 화면과 동일함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N+N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지정된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총개수를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모두 담아야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50%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할인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예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2+2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구매시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50%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할인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-&gt; 4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 제품을 담아야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50%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할인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1-1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정가 노출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옵션영역에는 정가 노출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1-2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합계금액 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할인 적용 된 가격 노출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할인 적용 된 가격 노출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ㄴ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BO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에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등록 된 배수의 개수를 모두 담아야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50%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할인 적용 됨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10+10 50%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할인일 경우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19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 담으면 할인 적용 안됨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20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 모두 담았을 시 합계금액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50%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할인 적용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21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 담았을 시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개에 대한 제품의 가격은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50%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할인 적용 안되어서 합산 됨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정가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천원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-&gt;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그 다음 할인 적용은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40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개를 담아야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50%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할인 적용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1-3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기간내 최대구매가능수량 넘을 시 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알럿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그 이상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수량증가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불가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3906972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2</a:t>
                      </a: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u="none" kern="1200" baseline="0" dirty="0" smtClean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2382280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3</a:t>
                      </a: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u="none" kern="1200" baseline="0" dirty="0" smtClean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7222507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4</a:t>
                      </a: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3335389"/>
                  </a:ext>
                </a:extLst>
              </a:tr>
            </a:tbl>
          </a:graphicData>
        </a:graphic>
      </p:graphicFrame>
      <p:pic>
        <p:nvPicPr>
          <p:cNvPr id="160" name="그림 15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5495" y="719992"/>
            <a:ext cx="622595" cy="243314"/>
          </a:xfrm>
          <a:prstGeom prst="rect">
            <a:avLst/>
          </a:prstGeom>
        </p:spPr>
      </p:pic>
      <p:cxnSp>
        <p:nvCxnSpPr>
          <p:cNvPr id="180" name="직선 연결선 179"/>
          <p:cNvCxnSpPr/>
          <p:nvPr/>
        </p:nvCxnSpPr>
        <p:spPr>
          <a:xfrm>
            <a:off x="777382" y="1008018"/>
            <a:ext cx="30143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0" name="그림 7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416" y="731319"/>
            <a:ext cx="216801" cy="245327"/>
          </a:xfrm>
          <a:prstGeom prst="rect">
            <a:avLst/>
          </a:prstGeom>
        </p:spPr>
      </p:pic>
      <p:sp>
        <p:nvSpPr>
          <p:cNvPr id="52" name="양쪽 모서리가 둥근 사각형 51"/>
          <p:cNvSpPr/>
          <p:nvPr/>
        </p:nvSpPr>
        <p:spPr>
          <a:xfrm>
            <a:off x="791899" y="4149080"/>
            <a:ext cx="3000942" cy="2250720"/>
          </a:xfrm>
          <a:prstGeom prst="round2SameRect">
            <a:avLst>
              <a:gd name="adj1" fmla="val 9270"/>
              <a:gd name="adj2" fmla="val 0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788982" y="5975927"/>
            <a:ext cx="2997927" cy="422056"/>
            <a:chOff x="4077812" y="4032160"/>
            <a:chExt cx="1728192" cy="269836"/>
          </a:xfrm>
        </p:grpSpPr>
        <p:sp>
          <p:nvSpPr>
            <p:cNvPr id="61" name="직사각형 60"/>
            <p:cNvSpPr/>
            <p:nvPr/>
          </p:nvSpPr>
          <p:spPr>
            <a:xfrm>
              <a:off x="4077812" y="4032160"/>
              <a:ext cx="864096" cy="269836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smtClean="0">
                  <a:solidFill>
                    <a:schemeClr val="bg1"/>
                  </a:solidFill>
                </a:rPr>
                <a:t>장바구니</a:t>
              </a:r>
              <a:endParaRPr lang="ko-KR" altLang="en-US" sz="900" b="1" dirty="0">
                <a:solidFill>
                  <a:schemeClr val="bg1"/>
                </a:solidFill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4941908" y="4032160"/>
              <a:ext cx="864096" cy="269836"/>
            </a:xfrm>
            <a:prstGeom prst="rect">
              <a:avLst/>
            </a:prstGeom>
            <a:solidFill>
              <a:srgbClr val="00BC70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 err="1" smtClean="0">
                  <a:solidFill>
                    <a:schemeClr val="bg1"/>
                  </a:solidFill>
                </a:rPr>
                <a:t>바로구매</a:t>
              </a:r>
              <a:endParaRPr lang="ko-KR" altLang="en-US" sz="9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893926" y="5646626"/>
            <a:ext cx="86113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/>
              <a:t>총 수량 </a:t>
            </a:r>
            <a:r>
              <a:rPr lang="en-US" altLang="ko-KR" sz="800" b="1" dirty="0" smtClean="0"/>
              <a:t>{</a:t>
            </a:r>
            <a:r>
              <a:rPr lang="en-US" altLang="ko-KR" sz="800" b="1" dirty="0" smtClean="0">
                <a:solidFill>
                  <a:srgbClr val="00BC70"/>
                </a:solidFill>
              </a:rPr>
              <a:t>19</a:t>
            </a:r>
            <a:r>
              <a:rPr lang="en-US" altLang="ko-KR" sz="800" b="1" dirty="0" smtClean="0"/>
              <a:t>}</a:t>
            </a:r>
            <a:r>
              <a:rPr lang="ko-KR" altLang="en-US" sz="800" b="1" dirty="0" smtClean="0"/>
              <a:t>개</a:t>
            </a:r>
            <a:endParaRPr lang="ko-KR" altLang="en-US" sz="800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2647832" y="5646626"/>
            <a:ext cx="11320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/>
              <a:t>합계금액 </a:t>
            </a:r>
            <a:r>
              <a:rPr lang="en-US" altLang="ko-KR" sz="800" b="1" dirty="0" smtClean="0"/>
              <a:t>{</a:t>
            </a:r>
            <a:r>
              <a:rPr lang="en-US" altLang="ko-KR" sz="800" b="1" dirty="0" smtClean="0">
                <a:solidFill>
                  <a:srgbClr val="00BC70"/>
                </a:solidFill>
              </a:rPr>
              <a:t>38,000</a:t>
            </a:r>
            <a:r>
              <a:rPr lang="en-US" altLang="ko-KR" sz="800" b="1" dirty="0" smtClean="0"/>
              <a:t>}</a:t>
            </a:r>
            <a:r>
              <a:rPr lang="ko-KR" altLang="en-US" sz="800" b="1" dirty="0"/>
              <a:t>원</a:t>
            </a:r>
          </a:p>
        </p:txBody>
      </p:sp>
      <p:sp>
        <p:nvSpPr>
          <p:cNvPr id="84" name="직사각형 83"/>
          <p:cNvSpPr/>
          <p:nvPr/>
        </p:nvSpPr>
        <p:spPr>
          <a:xfrm>
            <a:off x="775014" y="520405"/>
            <a:ext cx="3016729" cy="28981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tx1"/>
                </a:solidFill>
              </a:rPr>
              <a:t>N+N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859117" y="4930074"/>
            <a:ext cx="2826924" cy="65916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i="1" dirty="0"/>
          </a:p>
        </p:txBody>
      </p:sp>
      <p:sp>
        <p:nvSpPr>
          <p:cNvPr id="91" name="TextBox 90"/>
          <p:cNvSpPr txBox="1"/>
          <p:nvPr/>
        </p:nvSpPr>
        <p:spPr>
          <a:xfrm>
            <a:off x="3165393" y="5358408"/>
            <a:ext cx="9143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/>
              <a:t>2,000</a:t>
            </a:r>
            <a:endParaRPr lang="ko-KR" altLang="en-US" sz="600" dirty="0">
              <a:solidFill>
                <a:srgbClr val="FF0000"/>
              </a:solidFill>
            </a:endParaRPr>
          </a:p>
        </p:txBody>
      </p:sp>
      <p:graphicFrame>
        <p:nvGraphicFramePr>
          <p:cNvPr id="93" name="표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5636214"/>
              </p:ext>
            </p:extLst>
          </p:nvPr>
        </p:nvGraphicFramePr>
        <p:xfrm>
          <a:off x="926765" y="5305321"/>
          <a:ext cx="752395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940693946"/>
                    </a:ext>
                  </a:extLst>
                </a:gridCol>
                <a:gridCol w="335835">
                  <a:extLst>
                    <a:ext uri="{9D8B030D-6E8A-4147-A177-3AD203B41FA5}">
                      <a16:colId xmlns:a16="http://schemas.microsoft.com/office/drawing/2014/main" val="185054936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61422548"/>
                    </a:ext>
                  </a:extLst>
                </a:gridCol>
              </a:tblGrid>
              <a:tr h="2014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-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047244"/>
                  </a:ext>
                </a:extLst>
              </a:tr>
            </a:tbl>
          </a:graphicData>
        </a:graphic>
      </p:graphicFrame>
      <p:sp>
        <p:nvSpPr>
          <p:cNvPr id="94" name="TextBox 93"/>
          <p:cNvSpPr txBox="1"/>
          <p:nvPr/>
        </p:nvSpPr>
        <p:spPr>
          <a:xfrm>
            <a:off x="979128" y="5040614"/>
            <a:ext cx="158994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800" b="1" dirty="0" smtClean="0"/>
              <a:t>알로에</a:t>
            </a:r>
            <a:endParaRPr lang="ko-KR" altLang="en-US" sz="800" spc="-15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754" b="3595"/>
          <a:stretch/>
        </p:blipFill>
        <p:spPr>
          <a:xfrm>
            <a:off x="4022293" y="3479874"/>
            <a:ext cx="2656696" cy="285972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504" b="4947"/>
          <a:stretch/>
        </p:blipFill>
        <p:spPr>
          <a:xfrm>
            <a:off x="4008832" y="546565"/>
            <a:ext cx="2670156" cy="2810427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812188" y="4293096"/>
            <a:ext cx="2953436" cy="216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옵션선택</a:t>
            </a:r>
            <a:r>
              <a:rPr lang="ko-KR" altLang="en-US" sz="800" dirty="0" smtClean="0"/>
              <a:t> 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필수</a:t>
            </a:r>
            <a:r>
              <a:rPr lang="en-US" altLang="ko-KR" sz="800" dirty="0" smtClean="0"/>
              <a:t>) </a:t>
            </a:r>
            <a:r>
              <a:rPr lang="en-US" altLang="ko-KR" sz="800" b="1" dirty="0" smtClean="0">
                <a:solidFill>
                  <a:srgbClr val="C00000"/>
                </a:solidFill>
              </a:rPr>
              <a:t>*</a:t>
            </a:r>
            <a:r>
              <a:rPr lang="ko-KR" altLang="en-US" sz="800" dirty="0" smtClean="0"/>
              <a:t> </a:t>
            </a:r>
            <a:endParaRPr lang="ko-KR" altLang="en-US" sz="800" dirty="0"/>
          </a:p>
        </p:txBody>
      </p:sp>
      <p:sp>
        <p:nvSpPr>
          <p:cNvPr id="51" name="Border">
            <a:extLst>
              <a:ext uri="{FF2B5EF4-FFF2-40B4-BE49-F238E27FC236}">
                <a16:creationId xmlns:a16="http://schemas.microsoft.com/office/drawing/2014/main" id="{9D9E10A7-23B9-4D33-97E2-B90F2A76D05C}"/>
              </a:ext>
            </a:extLst>
          </p:cNvPr>
          <p:cNvSpPr>
            <a:spLocks/>
          </p:cNvSpPr>
          <p:nvPr/>
        </p:nvSpPr>
        <p:spPr bwMode="auto">
          <a:xfrm>
            <a:off x="848474" y="4594822"/>
            <a:ext cx="2859616" cy="274338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옵션을 선택해주세요</a:t>
            </a:r>
            <a:endParaRPr lang="en-US" sz="8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3" name="그림 6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13795" y="4634664"/>
            <a:ext cx="161925" cy="171450"/>
          </a:xfrm>
          <a:prstGeom prst="rect">
            <a:avLst/>
          </a:prstGeom>
        </p:spPr>
      </p:pic>
      <p:sp>
        <p:nvSpPr>
          <p:cNvPr id="49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829" y="4967413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72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6927" y="5359171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73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3297" y="5646626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6870889" y="2132857"/>
            <a:ext cx="1169328" cy="2160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tx1"/>
                </a:solidFill>
              </a:rPr>
              <a:t>20</a:t>
            </a:r>
            <a:r>
              <a:rPr lang="ko-KR" altLang="en-US" sz="800" b="1" dirty="0" smtClean="0">
                <a:solidFill>
                  <a:schemeClr val="tx1"/>
                </a:solidFill>
              </a:rPr>
              <a:t>개 선택 시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6857174" y="5538614"/>
            <a:ext cx="1169328" cy="2160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tx1"/>
                </a:solidFill>
              </a:rPr>
              <a:t>21</a:t>
            </a:r>
            <a:r>
              <a:rPr lang="ko-KR" altLang="en-US" sz="800" b="1" dirty="0" smtClean="0">
                <a:solidFill>
                  <a:schemeClr val="tx1"/>
                </a:solidFill>
              </a:rPr>
              <a:t>개 선택 시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32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9345" y="5309053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33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9936" y="2597125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37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8333" y="5145616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8616280" y="5247091"/>
            <a:ext cx="1901368" cy="107520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9170768" y="5927126"/>
            <a:ext cx="864096" cy="269836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1"/>
                </a:solidFill>
              </a:rPr>
              <a:t>확인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649828" y="5547508"/>
            <a:ext cx="19175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기간내 최대 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100</a:t>
            </a:r>
            <a:r>
              <a:rPr lang="ko-KR" altLang="en-US" sz="7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개까지만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구매 가능합니다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프로모션 기간 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3/1~3/5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664818" y="5321354"/>
            <a:ext cx="3898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b="1" smtClean="0"/>
              <a:t>알림</a:t>
            </a: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2579600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5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95447266"/>
              </p:ext>
            </p:extLst>
          </p:nvPr>
        </p:nvGraphicFramePr>
        <p:xfrm>
          <a:off x="65314" y="410330"/>
          <a:ext cx="5996592" cy="5832502"/>
        </p:xfrm>
        <a:graphic>
          <a:graphicData uri="http://schemas.openxmlformats.org/drawingml/2006/table">
            <a:tbl>
              <a:tblPr/>
              <a:tblGrid>
                <a:gridCol w="5580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42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521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0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Version. </a:t>
                      </a:r>
                    </a:p>
                  </a:txBody>
                  <a:tcPr marL="82773" marR="82773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Date</a:t>
                      </a:r>
                    </a:p>
                  </a:txBody>
                  <a:tcPr marL="82773" marR="82773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82773" marR="82773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상세 내용</a:t>
                      </a:r>
                      <a:endParaRPr kumimoji="1" lang="en-US" altLang="ko-KR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0.1</a:t>
                      </a: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최초 작성</a:t>
                      </a: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0.5</a:t>
                      </a: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2024-04-23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김슬기</a:t>
                      </a: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요구사항 반영 초안작성</a:t>
                      </a: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0.6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2024-04-25</a:t>
                      </a: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김슬기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사업부 피드백 반영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0.61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2024-04-30</a:t>
                      </a: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김슬기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추가구성품할인 옵션 추가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0.62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2024-05-05</a:t>
                      </a: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김슬기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구매버튼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별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알럿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케이스 추가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0.63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2024-05-09</a:t>
                      </a: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김슬기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사업부 리뷰 피드백 반영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8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0.7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2024-05-10</a:t>
                      </a: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김슬기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사업부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+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개발 리뷰 피드백 반영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0.71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2024-05-11</a:t>
                      </a: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김슬기</a:t>
                      </a: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추가 케이스 적용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(N+N/N+%)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0.72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2024-05-14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김슬기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혜택명칭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확정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–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나의혜택가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ㄴ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쿠폰은 혜택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높은순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&gt;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사용기간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임박순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증정품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일시품절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표시 안함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변경내역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우측상단 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0.73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2024-05-20</a:t>
                      </a: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김슬기</a:t>
                      </a: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개발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PC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리뷰 시 수정 사항 적용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변경내역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우측상단 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0.73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2024-05-20</a:t>
                      </a: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김슬기</a:t>
                      </a: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변경내역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우측상단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0.9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2024-05-22</a:t>
                      </a: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김슬기</a:t>
                      </a: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개발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,PMO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검토완료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0.9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2024-05-30</a:t>
                      </a: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김슬기</a:t>
                      </a: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재부여 기입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0.9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2024-06-21</a:t>
                      </a: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김슬기</a:t>
                      </a: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추가구성품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상세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구매버튼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정책 추가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0.9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2024-06-26</a:t>
                      </a: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김슬기</a:t>
                      </a: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캠페인조건별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가격표기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보완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증정 안내 문구 보완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0.9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2024-07-08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김슬기</a:t>
                      </a: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대체증정품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정책 변경사항 반영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sp>
        <p:nvSpPr>
          <p:cNvPr id="10" name="제목 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n>
                  <a:noFill/>
                </a:ln>
              </a:rPr>
              <a:t>Version History #1</a:t>
            </a:r>
            <a:endParaRPr lang="ko-KR" altLang="en-US">
              <a:ln>
                <a:noFill/>
              </a:ln>
            </a:endParaRPr>
          </a:p>
        </p:txBody>
      </p:sp>
      <p:graphicFrame>
        <p:nvGraphicFramePr>
          <p:cNvPr id="5" name="Group 5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1769018"/>
              </p:ext>
            </p:extLst>
          </p:nvPr>
        </p:nvGraphicFramePr>
        <p:xfrm>
          <a:off x="6119815" y="410330"/>
          <a:ext cx="5996592" cy="6065820"/>
        </p:xfrm>
        <a:graphic>
          <a:graphicData uri="http://schemas.openxmlformats.org/drawingml/2006/table">
            <a:tbl>
              <a:tblPr/>
              <a:tblGrid>
                <a:gridCol w="5580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42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521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0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Version. </a:t>
                      </a:r>
                    </a:p>
                  </a:txBody>
                  <a:tcPr marL="82773" marR="82773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Date</a:t>
                      </a:r>
                    </a:p>
                  </a:txBody>
                  <a:tcPr marL="82773" marR="82773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82773" marR="82773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상세 내용</a:t>
                      </a:r>
                      <a:endParaRPr kumimoji="1" lang="en-US" altLang="ko-KR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3105945" y="3623118"/>
            <a:ext cx="432048" cy="18864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800" b="1" dirty="0" smtClean="0">
                <a:solidFill>
                  <a:schemeClr val="tx1"/>
                </a:solidFill>
              </a:rPr>
              <a:t>5/14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105945" y="4149080"/>
            <a:ext cx="432048" cy="18864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800" b="1" dirty="0" smtClean="0">
                <a:solidFill>
                  <a:schemeClr val="tx1"/>
                </a:solidFill>
              </a:rPr>
              <a:t>5/20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105945" y="4420391"/>
            <a:ext cx="432048" cy="188640"/>
          </a:xfrm>
          <a:prstGeom prst="rect">
            <a:avLst/>
          </a:prstGeom>
          <a:solidFill>
            <a:srgbClr val="00BC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800" b="1" dirty="0" smtClean="0">
                <a:solidFill>
                  <a:schemeClr val="tx1"/>
                </a:solidFill>
              </a:rPr>
              <a:t>5/22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935760" y="5229200"/>
            <a:ext cx="432048" cy="18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800" b="1" dirty="0" smtClean="0">
                <a:solidFill>
                  <a:schemeClr val="tx1"/>
                </a:solidFill>
              </a:rPr>
              <a:t>6/21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583832" y="5483112"/>
            <a:ext cx="432048" cy="18864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800" b="1" dirty="0" smtClean="0">
                <a:solidFill>
                  <a:schemeClr val="bg1"/>
                </a:solidFill>
              </a:rPr>
              <a:t>6/26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725910" y="5736923"/>
            <a:ext cx="419700" cy="2160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800" b="1" dirty="0" smtClean="0">
                <a:solidFill>
                  <a:schemeClr val="tx1"/>
                </a:solidFill>
              </a:rPr>
              <a:t>7/8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1607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제품상세최대혜택가</a:t>
            </a:r>
            <a:r>
              <a:rPr lang="en-US" altLang="ko-KR" dirty="0" smtClean="0"/>
              <a:t>FO</a:t>
            </a:r>
            <a:r>
              <a:rPr lang="ko-KR" altLang="en-US" dirty="0" smtClean="0"/>
              <a:t> </a:t>
            </a:r>
            <a:r>
              <a:rPr lang="ko-KR" altLang="en-US" dirty="0"/>
              <a:t>요구사항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76" y="1988840"/>
            <a:ext cx="3000208" cy="214863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9776" y="1988840"/>
            <a:ext cx="3927123" cy="259228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23392" y="704863"/>
            <a:ext cx="7382149" cy="8965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900" dirty="0" err="1" smtClean="0"/>
              <a:t>제품상세</a:t>
            </a:r>
            <a:r>
              <a:rPr lang="ko-KR" altLang="en-US" sz="900" dirty="0" smtClean="0"/>
              <a:t> 제품 </a:t>
            </a:r>
            <a:r>
              <a:rPr lang="en-US" altLang="ko-KR" sz="900" dirty="0" smtClean="0"/>
              <a:t>1</a:t>
            </a:r>
            <a:r>
              <a:rPr lang="ko-KR" altLang="en-US" sz="900" dirty="0" smtClean="0"/>
              <a:t>개 기준 적용 할 수 있는 쿠폰 </a:t>
            </a:r>
            <a:r>
              <a:rPr lang="ko-KR" altLang="en-US" sz="900" dirty="0" err="1" smtClean="0"/>
              <a:t>혜택가를</a:t>
            </a:r>
            <a:r>
              <a:rPr lang="ko-KR" altLang="en-US" sz="900" dirty="0" smtClean="0"/>
              <a:t> 노출함</a:t>
            </a:r>
            <a:endParaRPr lang="en-US" altLang="ko-KR" sz="9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900" dirty="0" smtClean="0"/>
              <a:t>해당 제품에 사용 할 수 있는 </a:t>
            </a:r>
            <a:r>
              <a:rPr lang="ko-KR" altLang="en-US" sz="900" dirty="0" err="1" smtClean="0"/>
              <a:t>제품일반</a:t>
            </a:r>
            <a:r>
              <a:rPr lang="en-US" altLang="ko-KR" sz="900" dirty="0" smtClean="0"/>
              <a:t>/</a:t>
            </a:r>
            <a:r>
              <a:rPr lang="ko-KR" altLang="en-US" sz="900" dirty="0" err="1" smtClean="0"/>
              <a:t>추가쿠폰</a:t>
            </a:r>
            <a:r>
              <a:rPr lang="ko-KR" altLang="en-US" sz="900" dirty="0" smtClean="0"/>
              <a:t> 노출</a:t>
            </a:r>
            <a:endParaRPr lang="en-US" altLang="ko-KR" sz="9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900" dirty="0" smtClean="0"/>
              <a:t>해당 제품에 사용 할 수 있는 주문서 일반</a:t>
            </a:r>
            <a:r>
              <a:rPr lang="en-US" altLang="ko-KR" sz="900" dirty="0" smtClean="0"/>
              <a:t>/</a:t>
            </a:r>
            <a:r>
              <a:rPr lang="ko-KR" altLang="en-US" sz="900" dirty="0" err="1" smtClean="0"/>
              <a:t>추가쿠폰</a:t>
            </a:r>
            <a:r>
              <a:rPr lang="ko-KR" altLang="en-US" sz="900" dirty="0" smtClean="0"/>
              <a:t> 노출 </a:t>
            </a:r>
            <a:r>
              <a:rPr lang="en-US" altLang="ko-KR" sz="900" dirty="0" smtClean="0"/>
              <a:t>-&gt; </a:t>
            </a:r>
            <a:r>
              <a:rPr lang="ko-KR" altLang="en-US" sz="900" dirty="0" smtClean="0"/>
              <a:t>단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주문서 조건 가격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결제금액</a:t>
            </a:r>
            <a:r>
              <a:rPr lang="en-US" altLang="ko-KR" sz="900" dirty="0" smtClean="0"/>
              <a:t>)</a:t>
            </a:r>
            <a:r>
              <a:rPr lang="ko-KR" altLang="en-US" sz="900" dirty="0" smtClean="0"/>
              <a:t>이 제품가격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매가변경적용포함</a:t>
            </a:r>
            <a:r>
              <a:rPr lang="en-US" altLang="ko-KR" sz="900" dirty="0" smtClean="0"/>
              <a:t>)</a:t>
            </a:r>
            <a:r>
              <a:rPr lang="ko-KR" altLang="en-US" sz="900" dirty="0" smtClean="0"/>
              <a:t> 이상 일 시</a:t>
            </a:r>
            <a:endParaRPr lang="en-US" altLang="ko-KR" sz="9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900" dirty="0" smtClean="0"/>
              <a:t>다운로드 가능한 쿠폰 노출 되어 제품상세에서 즉시 다운로드 가능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914887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FO</a:t>
            </a:r>
            <a:r>
              <a:rPr lang="en-US" altLang="ko-KR" dirty="0" smtClean="0"/>
              <a:t>_</a:t>
            </a:r>
            <a:r>
              <a:rPr lang="ko-KR" altLang="en-US" dirty="0" err="1" smtClean="0"/>
              <a:t>제품상세최대혜택가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IN_MO_PRD_01_01_01</a:t>
            </a:r>
            <a:endParaRPr lang="ko-KR" altLang="en-US" dirty="0"/>
          </a:p>
        </p:txBody>
      </p:sp>
      <p:graphicFrame>
        <p:nvGraphicFramePr>
          <p:cNvPr id="75" name="표 74">
            <a:extLst>
              <a:ext uri="{FF2B5EF4-FFF2-40B4-BE49-F238E27FC236}">
                <a16:creationId xmlns:a16="http://schemas.microsoft.com/office/drawing/2014/main" id="{E8503181-DC09-D704-A395-D5196B532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7872441"/>
              </p:ext>
            </p:extLst>
          </p:nvPr>
        </p:nvGraphicFramePr>
        <p:xfrm>
          <a:off x="9000565" y="44450"/>
          <a:ext cx="3152540" cy="7256880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나의 최대 </a:t>
                      </a:r>
                      <a:r>
                        <a:rPr lang="ko-KR" altLang="en-US" sz="7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혜택가</a:t>
                      </a:r>
                      <a:r>
                        <a:rPr lang="ko-KR" altLang="en-US" sz="7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영역</a:t>
                      </a:r>
                      <a:endParaRPr lang="en-US" altLang="ko-KR" sz="7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7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제품상세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7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가격영역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하단에 위치</a:t>
                      </a:r>
                      <a:endParaRPr lang="en-US" altLang="ko-KR" sz="7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1-2 [</a:t>
                      </a:r>
                      <a:r>
                        <a:rPr lang="ko-KR" altLang="en-US" sz="7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로그인전</a:t>
                      </a:r>
                      <a:r>
                        <a:rPr lang="en-US" altLang="ko-KR" sz="7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해당 영역에 화면 문구 노출</a:t>
                      </a:r>
                      <a:endParaRPr lang="en-US" altLang="ko-KR" sz="7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로그인 텍스트 선택 시 로그인 팝업 노출</a:t>
                      </a:r>
                      <a:endParaRPr lang="en-US" altLang="ko-KR" sz="7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1-3 </a:t>
                      </a:r>
                      <a:r>
                        <a:rPr lang="ko-KR" altLang="en-US" sz="7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증정품</a:t>
                      </a:r>
                      <a:r>
                        <a:rPr lang="ko-KR" altLang="en-US" sz="7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영역</a:t>
                      </a:r>
                      <a:endParaRPr lang="en-US" altLang="ko-KR" sz="7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BO &gt; 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캠페인 </a:t>
                      </a:r>
                      <a:r>
                        <a:rPr lang="en-US" altLang="ko-KR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&gt; 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증정</a:t>
                      </a:r>
                      <a:endParaRPr lang="en-US" altLang="ko-KR" sz="7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700" b="1" dirty="0" smtClean="0">
                          <a:solidFill>
                            <a:srgbClr val="C00000"/>
                          </a:solidFill>
                        </a:rPr>
                        <a:t>※ </a:t>
                      </a:r>
                      <a:r>
                        <a:rPr lang="ko-KR" altLang="en-US" sz="700" b="1" dirty="0" err="1" smtClean="0">
                          <a:solidFill>
                            <a:srgbClr val="C00000"/>
                          </a:solidFill>
                        </a:rPr>
                        <a:t>증정품</a:t>
                      </a:r>
                      <a:r>
                        <a:rPr lang="ko-KR" altLang="en-US" sz="700" b="1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ko-KR" altLang="en-US" sz="700" b="1" dirty="0" err="1" smtClean="0">
                          <a:solidFill>
                            <a:srgbClr val="C00000"/>
                          </a:solidFill>
                        </a:rPr>
                        <a:t>제품상세</a:t>
                      </a:r>
                      <a:r>
                        <a:rPr lang="ko-KR" altLang="en-US" sz="700" b="1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ko-KR" altLang="en-US" sz="700" b="1" dirty="0" err="1" smtClean="0">
                          <a:solidFill>
                            <a:srgbClr val="C00000"/>
                          </a:solidFill>
                        </a:rPr>
                        <a:t>노출정책</a:t>
                      </a:r>
                      <a:endParaRPr lang="en-US" altLang="ko-KR" sz="700" b="1" dirty="0" smtClean="0">
                        <a:solidFill>
                          <a:srgbClr val="C00000"/>
                        </a:solidFill>
                      </a:endParaRPr>
                    </a:p>
                    <a:p>
                      <a:r>
                        <a:rPr lang="en-US" altLang="ko-KR" sz="700" dirty="0" smtClean="0"/>
                        <a:t>: </a:t>
                      </a:r>
                      <a:r>
                        <a:rPr lang="ko-KR" altLang="en-US" sz="700" dirty="0" err="1" smtClean="0"/>
                        <a:t>증정캠페인</a:t>
                      </a:r>
                      <a:r>
                        <a:rPr lang="ko-KR" altLang="en-US" sz="700" dirty="0" smtClean="0"/>
                        <a:t> 등록 된 제품은</a:t>
                      </a:r>
                      <a:r>
                        <a:rPr lang="en-US" altLang="ko-KR" sz="700" dirty="0" smtClean="0"/>
                        <a:t> </a:t>
                      </a:r>
                      <a:r>
                        <a:rPr lang="ko-KR" altLang="en-US" sz="700" dirty="0" err="1" smtClean="0"/>
                        <a:t>증정품</a:t>
                      </a:r>
                      <a:r>
                        <a:rPr lang="ko-KR" altLang="en-US" sz="700" dirty="0" smtClean="0"/>
                        <a:t> 노출</a:t>
                      </a:r>
                      <a:endParaRPr lang="en-US" altLang="ko-KR" sz="700" dirty="0" smtClean="0"/>
                    </a:p>
                    <a:p>
                      <a:r>
                        <a:rPr lang="en-US" altLang="ko-KR" sz="700" dirty="0" smtClean="0"/>
                        <a:t>- </a:t>
                      </a:r>
                      <a:r>
                        <a:rPr lang="ko-KR" altLang="en-US" sz="700" dirty="0" smtClean="0"/>
                        <a:t>개별 </a:t>
                      </a:r>
                      <a:r>
                        <a:rPr lang="en-US" altLang="ko-KR" sz="700" dirty="0" smtClean="0"/>
                        <a:t>: </a:t>
                      </a:r>
                      <a:r>
                        <a:rPr lang="ko-KR" altLang="en-US" sz="700" dirty="0" err="1" smtClean="0"/>
                        <a:t>캠페인별</a:t>
                      </a:r>
                      <a:r>
                        <a:rPr lang="en-US" altLang="ko-KR" sz="700" dirty="0" smtClean="0"/>
                        <a:t>(</a:t>
                      </a:r>
                      <a:r>
                        <a:rPr lang="ko-KR" altLang="en-US" sz="700" dirty="0" err="1" smtClean="0"/>
                        <a:t>중복가능</a:t>
                      </a:r>
                      <a:r>
                        <a:rPr lang="en-US" altLang="ko-KR" sz="700" dirty="0" smtClean="0"/>
                        <a:t>) </a:t>
                      </a:r>
                      <a:r>
                        <a:rPr lang="ko-KR" altLang="en-US" sz="700" dirty="0" smtClean="0"/>
                        <a:t>등록된 </a:t>
                      </a:r>
                      <a:r>
                        <a:rPr lang="ko-KR" altLang="en-US" sz="700" dirty="0" err="1" smtClean="0"/>
                        <a:t>증정품</a:t>
                      </a:r>
                      <a:r>
                        <a:rPr lang="ko-KR" altLang="en-US" sz="700" dirty="0" smtClean="0"/>
                        <a:t> </a:t>
                      </a:r>
                      <a:r>
                        <a:rPr lang="ko-KR" altLang="en-US" sz="700" dirty="0" err="1" smtClean="0"/>
                        <a:t>썸네일</a:t>
                      </a:r>
                      <a:r>
                        <a:rPr lang="ko-KR" altLang="en-US" sz="700" dirty="0" smtClean="0"/>
                        <a:t> 모두 노출</a:t>
                      </a:r>
                      <a:endParaRPr lang="en-US" altLang="ko-KR" sz="700" dirty="0" smtClean="0"/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altLang="ko-KR" sz="700" dirty="0" smtClean="0"/>
                        <a:t>- </a:t>
                      </a:r>
                      <a:r>
                        <a:rPr lang="ko-KR" altLang="en-US" sz="700" dirty="0" smtClean="0"/>
                        <a:t>선택 </a:t>
                      </a:r>
                      <a:r>
                        <a:rPr lang="en-US" altLang="ko-KR" sz="700" dirty="0" smtClean="0"/>
                        <a:t>: </a:t>
                      </a:r>
                      <a:r>
                        <a:rPr lang="ko-KR" altLang="en-US" sz="700" dirty="0" smtClean="0"/>
                        <a:t>캠페인</a:t>
                      </a:r>
                      <a:r>
                        <a:rPr lang="en-US" altLang="ko-KR" sz="700" dirty="0" smtClean="0"/>
                        <a:t>(</a:t>
                      </a:r>
                      <a:r>
                        <a:rPr lang="ko-KR" altLang="en-US" sz="700" dirty="0" err="1" smtClean="0"/>
                        <a:t>중복불가</a:t>
                      </a:r>
                      <a:r>
                        <a:rPr lang="en-US" altLang="ko-KR" sz="700" dirty="0" smtClean="0"/>
                        <a:t>) </a:t>
                      </a:r>
                      <a:r>
                        <a:rPr lang="ko-KR" altLang="en-US" sz="700" dirty="0" smtClean="0"/>
                        <a:t>등록된 </a:t>
                      </a:r>
                      <a:r>
                        <a:rPr lang="ko-KR" altLang="en-US" sz="700" dirty="0" err="1" smtClean="0"/>
                        <a:t>선택증정품</a:t>
                      </a:r>
                      <a:r>
                        <a:rPr lang="ko-KR" altLang="en-US" sz="700" dirty="0" smtClean="0"/>
                        <a:t> </a:t>
                      </a:r>
                      <a:r>
                        <a:rPr lang="ko-KR" altLang="en-US" sz="700" dirty="0" err="1" smtClean="0"/>
                        <a:t>썸네일</a:t>
                      </a:r>
                      <a:r>
                        <a:rPr lang="ko-KR" altLang="en-US" sz="700" dirty="0" smtClean="0"/>
                        <a:t> 모두 노출</a:t>
                      </a:r>
                      <a:endParaRPr lang="en-US" altLang="ko-KR" sz="700" dirty="0" smtClean="0"/>
                    </a:p>
                    <a:p>
                      <a:r>
                        <a:rPr lang="ko-KR" altLang="en-US" sz="700" dirty="0" err="1" smtClean="0"/>
                        <a:t>ㄴ</a:t>
                      </a:r>
                      <a:r>
                        <a:rPr lang="ko-KR" altLang="en-US" sz="700" dirty="0" smtClean="0"/>
                        <a:t> 영역 선택 시 </a:t>
                      </a:r>
                      <a:r>
                        <a:rPr lang="ko-KR" altLang="en-US" sz="700" dirty="0" err="1" smtClean="0"/>
                        <a:t>증정품</a:t>
                      </a:r>
                      <a:r>
                        <a:rPr lang="ko-KR" altLang="en-US" sz="700" dirty="0" smtClean="0"/>
                        <a:t> 안내 팝업 노출 </a:t>
                      </a:r>
                      <a:endParaRPr lang="en-US" altLang="ko-KR" sz="700" dirty="0" smtClean="0"/>
                    </a:p>
                    <a:p>
                      <a:r>
                        <a:rPr lang="ko-KR" altLang="en-US" sz="700" dirty="0" err="1" smtClean="0"/>
                        <a:t>ㄴ</a:t>
                      </a:r>
                      <a:r>
                        <a:rPr lang="ko-KR" altLang="en-US" sz="700" dirty="0" smtClean="0"/>
                        <a:t> </a:t>
                      </a:r>
                      <a:r>
                        <a:rPr lang="ko-KR" altLang="en-US" sz="700" dirty="0" err="1" smtClean="0"/>
                        <a:t>썸네일</a:t>
                      </a:r>
                      <a:r>
                        <a:rPr lang="ko-KR" altLang="en-US" sz="700" dirty="0" smtClean="0"/>
                        <a:t> 디자인 최대 </a:t>
                      </a:r>
                      <a:r>
                        <a:rPr lang="ko-KR" altLang="en-US" sz="700" dirty="0" err="1" smtClean="0"/>
                        <a:t>개수만큼만</a:t>
                      </a:r>
                      <a:r>
                        <a:rPr lang="ko-KR" altLang="en-US" sz="700" dirty="0" smtClean="0"/>
                        <a:t> 노출</a:t>
                      </a:r>
                      <a:endParaRPr lang="en-US" altLang="ko-KR" sz="700" dirty="0" smtClean="0"/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7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증정개수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안내 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문구 화면정의대로 노출</a:t>
                      </a:r>
                      <a:endParaRPr lang="en-US" altLang="ko-KR" sz="7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7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개별증정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7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개구매시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{2}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 증정 </a:t>
                      </a:r>
                      <a:r>
                        <a:rPr lang="ko-KR" altLang="en-US" sz="7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캠페인관리</a:t>
                      </a:r>
                      <a:r>
                        <a:rPr lang="en-US" altLang="ko-KR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&gt;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증정</a:t>
                      </a:r>
                      <a:r>
                        <a:rPr lang="en-US" altLang="ko-KR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&gt;</a:t>
                      </a:r>
                      <a:r>
                        <a:rPr lang="ko-KR" altLang="en-US" sz="7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개별증정</a:t>
                      </a:r>
                      <a:r>
                        <a:rPr lang="en-US" altLang="ko-KR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&gt;</a:t>
                      </a:r>
                      <a:r>
                        <a:rPr lang="ko-KR" altLang="en-US" sz="7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지급수량</a:t>
                      </a:r>
                      <a:endParaRPr lang="en-US" altLang="ko-KR" sz="7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7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선택증정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7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개구매시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7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택</a:t>
                      </a:r>
                      <a:r>
                        <a:rPr lang="en-US" altLang="ko-KR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 </a:t>
                      </a:r>
                      <a:r>
                        <a:rPr lang="ko-KR" altLang="en-US" sz="7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선택증정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고정</a:t>
                      </a:r>
                      <a:r>
                        <a:rPr lang="en-US" altLang="ko-KR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3906972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2</a:t>
                      </a: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7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7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로그인후</a:t>
                      </a:r>
                      <a:r>
                        <a:rPr lang="en-US" altLang="ko-KR" sz="7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나의 </a:t>
                      </a:r>
                      <a:r>
                        <a:rPr lang="ko-KR" altLang="en-US" sz="7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혜택가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텍스트와 </a:t>
                      </a:r>
                      <a:r>
                        <a:rPr lang="ko-KR" altLang="en-US" sz="7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쿠폰할인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적용 된 가격 노출</a:t>
                      </a:r>
                      <a:endParaRPr lang="en-US" altLang="ko-KR" sz="7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※ 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일반</a:t>
                      </a:r>
                      <a:r>
                        <a:rPr lang="en-US" altLang="ko-KR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7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추가쿠폰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적용 가능한 것 중 최대 할인 받을 수 있는 쿠폰 자동 선택됨 </a:t>
                      </a:r>
                      <a:r>
                        <a:rPr lang="en-US" altLang="ko-KR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7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쿠폰유형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자동</a:t>
                      </a:r>
                      <a:r>
                        <a:rPr lang="en-US" altLang="ko-KR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다운로드만 노출됨</a:t>
                      </a:r>
                      <a:r>
                        <a:rPr lang="en-US" altLang="ko-KR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7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ㄴ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7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해당영역은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닫힘</a:t>
                      </a:r>
                      <a:r>
                        <a:rPr lang="en-US" altLang="ko-KR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펼침 형태이며 닫힘 형태가 디폴트</a:t>
                      </a:r>
                      <a:endParaRPr lang="en-US" altLang="ko-KR" sz="7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7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ㄴ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뷰티포인트전용</a:t>
                      </a:r>
                      <a:r>
                        <a:rPr lang="en-US" altLang="ko-KR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7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임직원전용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제품에는 해당 영역 </a:t>
                      </a:r>
                      <a:r>
                        <a:rPr lang="ko-KR" altLang="en-US" sz="7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미노출</a:t>
                      </a:r>
                      <a:endParaRPr lang="en-US" altLang="ko-KR" sz="7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7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펼침시</a:t>
                      </a:r>
                      <a:endParaRPr lang="en-US" altLang="ko-KR" sz="7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7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일반쿠폰과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7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추가쿠폰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영역이 구분되어 해당제품에 적용 할 수 있는 보유한 쿠폰과 다운로드 가능 쿠폰이 노출 됨</a:t>
                      </a:r>
                      <a:endParaRPr lang="en-US" altLang="ko-KR" sz="7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2-1 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보유한 또는 다운로드가능 쿠폰 중 최대 할인가 적용이 가능한 쿠폰이 자동 선택 되어 </a:t>
                      </a:r>
                      <a:r>
                        <a:rPr lang="ko-KR" altLang="en-US" sz="7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최대혜택가</a:t>
                      </a:r>
                      <a:r>
                        <a:rPr lang="en-US" altLang="ko-KR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[2-3]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에 반영됨</a:t>
                      </a:r>
                      <a:endParaRPr lang="en-US" altLang="ko-KR" sz="7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7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ㄴ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쿠폰은 선택</a:t>
                      </a:r>
                      <a:r>
                        <a:rPr lang="en-US" altLang="ko-KR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7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라디오버튼</a:t>
                      </a:r>
                      <a:r>
                        <a:rPr lang="en-US" altLang="ko-KR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을 통해 변경 할 수 있으며</a:t>
                      </a:r>
                      <a:r>
                        <a:rPr lang="en-US" altLang="ko-KR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7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일반쿠폰과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추가 쿠폰 각 </a:t>
                      </a:r>
                      <a:r>
                        <a:rPr lang="en-US" altLang="ko-KR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개씩 체크 가능함 </a:t>
                      </a:r>
                      <a:r>
                        <a:rPr lang="en-US" altLang="ko-KR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7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다운로드전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쿠폰도 할인가격에 적용 가능 </a:t>
                      </a:r>
                      <a:r>
                        <a:rPr lang="en-US" altLang="ko-KR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-&gt; 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실 다운로드 받기 전에는 주문서에서 </a:t>
                      </a:r>
                      <a:r>
                        <a:rPr lang="ko-KR" altLang="en-US" sz="7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적용불가</a:t>
                      </a:r>
                      <a:r>
                        <a:rPr lang="en-US" altLang="ko-KR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제품상세에서는 </a:t>
                      </a:r>
                      <a:r>
                        <a:rPr lang="en-US" altLang="ko-KR" sz="700" b="0" u="none" kern="12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※</a:t>
                      </a:r>
                      <a:r>
                        <a:rPr lang="ko-KR" altLang="en-US" sz="700" b="0" u="none" kern="12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제품 </a:t>
                      </a:r>
                      <a:r>
                        <a:rPr lang="en-US" altLang="ko-KR" sz="700" b="0" u="none" kern="12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700" b="0" u="none" kern="12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개 기준 단순 할인가 계산만 적용</a:t>
                      </a:r>
                      <a:r>
                        <a:rPr lang="en-US" altLang="ko-KR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7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ㄴ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7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일반쿠폰과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7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적용불가한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7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추가쿠폰은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비활성화 </a:t>
                      </a:r>
                      <a:r>
                        <a:rPr lang="en-US" altLang="ko-KR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주문서 기준 동일</a:t>
                      </a:r>
                      <a:r>
                        <a:rPr lang="en-US" altLang="ko-KR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-&gt; </a:t>
                      </a:r>
                      <a:r>
                        <a:rPr lang="ko-KR" altLang="en-US" sz="7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추가쿠폰이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7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일반쿠폰과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적용불가하면 </a:t>
                      </a:r>
                      <a:r>
                        <a:rPr lang="ko-KR" altLang="en-US" sz="7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일반쿠폰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해제</a:t>
                      </a:r>
                      <a:endParaRPr lang="en-US" altLang="ko-KR" sz="7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7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ㄴ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체크 된 쿠폰 할인가가 합산 되어 </a:t>
                      </a:r>
                      <a:r>
                        <a:rPr lang="en-US" altLang="ko-KR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2-3 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에 </a:t>
                      </a:r>
                      <a:r>
                        <a:rPr lang="ko-KR" altLang="en-US" sz="7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최종할인가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적용 되어 노출 </a:t>
                      </a:r>
                      <a:r>
                        <a:rPr lang="en-US" altLang="ko-KR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– </a:t>
                      </a:r>
                      <a:r>
                        <a:rPr lang="ko-KR" altLang="en-US" sz="7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체크될때마다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가격 적용</a:t>
                      </a:r>
                      <a:endParaRPr lang="en-US" altLang="ko-KR" sz="7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쿠폰 적용 순서는 정가 </a:t>
                      </a:r>
                      <a:r>
                        <a:rPr lang="en-US" altLang="ko-KR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-&gt; </a:t>
                      </a:r>
                      <a:r>
                        <a:rPr lang="ko-KR" altLang="en-US" sz="7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일반쿠폰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-&gt; </a:t>
                      </a:r>
                      <a:r>
                        <a:rPr lang="ko-KR" altLang="en-US" sz="7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일반쿠폰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할인 된 금액에서 </a:t>
                      </a:r>
                      <a:r>
                        <a:rPr lang="ko-KR" altLang="en-US" sz="7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추가쿠폰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적용 </a:t>
                      </a:r>
                      <a:r>
                        <a:rPr lang="en-US" altLang="ko-KR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7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매가변경이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있어도 정가 기준 계산</a:t>
                      </a:r>
                      <a:r>
                        <a:rPr lang="en-US" altLang="ko-KR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700" dirty="0" smtClean="0"/>
                        <a:t>예</a:t>
                      </a:r>
                      <a:r>
                        <a:rPr lang="en-US" altLang="ko-KR" sz="700" dirty="0" smtClean="0"/>
                        <a:t>. 10,000</a:t>
                      </a:r>
                      <a:r>
                        <a:rPr lang="ko-KR" altLang="en-US" sz="700" dirty="0" smtClean="0"/>
                        <a:t>원 </a:t>
                      </a:r>
                      <a:r>
                        <a:rPr lang="en-US" altLang="ko-KR" sz="700" dirty="0" smtClean="0"/>
                        <a:t>- (</a:t>
                      </a:r>
                      <a:r>
                        <a:rPr lang="ko-KR" altLang="en-US" sz="700" dirty="0" err="1" smtClean="0"/>
                        <a:t>일반쿠폰</a:t>
                      </a:r>
                      <a:r>
                        <a:rPr lang="ko-KR" altLang="en-US" sz="700" dirty="0" smtClean="0"/>
                        <a:t> </a:t>
                      </a:r>
                      <a:r>
                        <a:rPr lang="en-US" altLang="ko-KR" sz="700" dirty="0" smtClean="0"/>
                        <a:t>10%) = 9,000</a:t>
                      </a:r>
                      <a:r>
                        <a:rPr lang="ko-KR" altLang="en-US" sz="700" dirty="0" smtClean="0"/>
                        <a:t>원 </a:t>
                      </a:r>
                      <a:r>
                        <a:rPr lang="en-US" altLang="ko-KR" sz="700" dirty="0" smtClean="0"/>
                        <a:t>– (</a:t>
                      </a:r>
                      <a:r>
                        <a:rPr lang="ko-KR" altLang="en-US" sz="700" dirty="0" err="1" smtClean="0"/>
                        <a:t>추가쿠폰</a:t>
                      </a:r>
                      <a:r>
                        <a:rPr lang="ko-KR" altLang="en-US" sz="700" dirty="0" smtClean="0"/>
                        <a:t> </a:t>
                      </a:r>
                      <a:r>
                        <a:rPr lang="en-US" altLang="ko-KR" sz="700" dirty="0" smtClean="0"/>
                        <a:t>10%) = 8,100</a:t>
                      </a:r>
                      <a:r>
                        <a:rPr lang="ko-KR" altLang="en-US" sz="700" dirty="0" smtClean="0"/>
                        <a:t>원</a:t>
                      </a:r>
                      <a:endParaRPr lang="en-US" altLang="ko-KR" sz="6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7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ㄴ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해당영역에서의 </a:t>
                      </a:r>
                      <a:r>
                        <a:rPr lang="ko-KR" altLang="en-US" sz="7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가격표시이며</a:t>
                      </a:r>
                      <a:r>
                        <a:rPr lang="en-US" altLang="ko-KR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위의 실제 제품가격과는 무관</a:t>
                      </a:r>
                      <a:endParaRPr lang="en-US" altLang="ko-KR" sz="7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700" b="0" u="none" kern="1200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※ </a:t>
                      </a:r>
                      <a:r>
                        <a:rPr lang="ko-KR" altLang="en-US" sz="700" b="0" u="none" kern="1200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임직원일 경우 </a:t>
                      </a:r>
                      <a:r>
                        <a:rPr lang="ko-KR" altLang="en-US" sz="700" b="0" u="none" kern="1200" baseline="0" dirty="0" err="1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임직원쿠폰</a:t>
                      </a:r>
                      <a:r>
                        <a:rPr lang="ko-KR" altLang="en-US" sz="700" b="0" u="none" kern="1200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 노출 됨</a:t>
                      </a:r>
                      <a:endParaRPr lang="en-US" altLang="ko-KR" sz="700" b="0" u="none" kern="1200" baseline="0" dirty="0" smtClean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쿠폰 노출 순서는 혜택 높은 순 </a:t>
                      </a:r>
                      <a:r>
                        <a:rPr lang="en-US" altLang="ko-KR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&gt; 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사용기간 임박 순</a:t>
                      </a:r>
                      <a:endParaRPr lang="en-US" altLang="ko-KR" sz="7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2-2 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해당제품에 적용 할 수 있는 다운로드 쿠폰 있을 시 노출 되며</a:t>
                      </a:r>
                      <a:r>
                        <a:rPr lang="en-US" altLang="ko-KR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해당 영역에서 즉시 다운로드 받기 가능</a:t>
                      </a:r>
                      <a:endParaRPr lang="en-US" altLang="ko-KR" sz="7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받기</a:t>
                      </a:r>
                      <a:r>
                        <a:rPr lang="en-US" altLang="ko-KR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 클릭 시 다운로드 완료 </a:t>
                      </a:r>
                      <a:r>
                        <a:rPr lang="ko-KR" altLang="en-US" sz="7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토스트팝업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노출 되고</a:t>
                      </a:r>
                      <a:r>
                        <a:rPr lang="en-US" altLang="ko-KR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[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받기</a:t>
                      </a:r>
                      <a:r>
                        <a:rPr lang="en-US" altLang="ko-KR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 -&gt; [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보유</a:t>
                      </a:r>
                      <a:r>
                        <a:rPr lang="en-US" altLang="ko-KR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로 변경됨</a:t>
                      </a:r>
                      <a:endParaRPr lang="en-US" altLang="ko-KR" sz="7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2382280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3</a:t>
                      </a: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7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나의 </a:t>
                      </a:r>
                      <a:r>
                        <a:rPr lang="ko-KR" altLang="en-US" sz="7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혜택가</a:t>
                      </a:r>
                      <a:r>
                        <a:rPr lang="ko-KR" altLang="en-US" sz="7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7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안내 영역 </a:t>
                      </a:r>
                      <a:r>
                        <a:rPr lang="en-US" altLang="ko-KR" sz="7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7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물음표</a:t>
                      </a:r>
                      <a:r>
                        <a:rPr lang="en-US" altLang="ko-KR" sz="7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선택 시 확인 레이어 노출</a:t>
                      </a:r>
                      <a:endParaRPr lang="en-US" altLang="ko-KR" sz="7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7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화면정의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문구 노출</a:t>
                      </a:r>
                      <a:endParaRPr lang="en-US" altLang="ko-KR" sz="7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X 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선택 시 레이어 닫힘</a:t>
                      </a:r>
                      <a:endParaRPr lang="en-US" altLang="ko-KR" sz="7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7222507"/>
                  </a:ext>
                </a:extLst>
              </a:tr>
            </a:tbl>
          </a:graphicData>
        </a:graphic>
      </p:graphicFrame>
      <p:pic>
        <p:nvPicPr>
          <p:cNvPr id="160" name="그림 15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5495" y="719992"/>
            <a:ext cx="622595" cy="243314"/>
          </a:xfrm>
          <a:prstGeom prst="rect">
            <a:avLst/>
          </a:prstGeom>
        </p:spPr>
      </p:pic>
      <p:cxnSp>
        <p:nvCxnSpPr>
          <p:cNvPr id="180" name="직선 연결선 179"/>
          <p:cNvCxnSpPr/>
          <p:nvPr/>
        </p:nvCxnSpPr>
        <p:spPr>
          <a:xfrm>
            <a:off x="777382" y="1008018"/>
            <a:ext cx="30143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0" name="그림 7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16" y="731319"/>
            <a:ext cx="216801" cy="24532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71" b="3860"/>
          <a:stretch/>
        </p:blipFill>
        <p:spPr>
          <a:xfrm>
            <a:off x="801135" y="684086"/>
            <a:ext cx="2964489" cy="5737186"/>
          </a:xfrm>
          <a:prstGeom prst="rect">
            <a:avLst/>
          </a:prstGeom>
        </p:spPr>
      </p:pic>
      <p:sp>
        <p:nvSpPr>
          <p:cNvPr id="92" name="직사각형 91"/>
          <p:cNvSpPr/>
          <p:nvPr/>
        </p:nvSpPr>
        <p:spPr>
          <a:xfrm>
            <a:off x="5238831" y="2047279"/>
            <a:ext cx="2933837" cy="24618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/>
          <p:cNvSpPr/>
          <p:nvPr/>
        </p:nvSpPr>
        <p:spPr>
          <a:xfrm>
            <a:off x="816460" y="2636912"/>
            <a:ext cx="2933837" cy="3418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u="sng" dirty="0" smtClean="0">
                <a:solidFill>
                  <a:srgbClr val="00BC70"/>
                </a:solidFill>
              </a:rPr>
              <a:t>로그인</a:t>
            </a:r>
            <a:r>
              <a:rPr lang="ko-KR" altLang="en-US" sz="800" dirty="0" smtClean="0">
                <a:solidFill>
                  <a:schemeClr val="tx1"/>
                </a:solidFill>
              </a:rPr>
              <a:t> 후 나의 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혜택가를</a:t>
            </a:r>
            <a:r>
              <a:rPr lang="ko-KR" altLang="en-US" sz="800" dirty="0" smtClean="0">
                <a:solidFill>
                  <a:schemeClr val="tx1"/>
                </a:solidFill>
              </a:rPr>
              <a:t> 확인하세요</a:t>
            </a:r>
            <a:r>
              <a:rPr lang="en-US" altLang="ko-KR" sz="800" dirty="0" smtClean="0">
                <a:solidFill>
                  <a:schemeClr val="tx1"/>
                </a:solidFill>
              </a:rPr>
              <a:t>!!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3750297" y="2780928"/>
            <a:ext cx="1488534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252685" y="2122463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err="1" smtClean="0"/>
              <a:t>나의혜택가</a:t>
            </a:r>
            <a:endParaRPr lang="ko-KR" altLang="en-US" sz="8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7192117" y="2105307"/>
            <a:ext cx="7152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rgbClr val="00BC70"/>
                </a:solidFill>
              </a:rPr>
              <a:t>36,800</a:t>
            </a:r>
            <a:r>
              <a:rPr lang="ko-KR" altLang="en-US" sz="1000" b="1" dirty="0" smtClean="0">
                <a:solidFill>
                  <a:srgbClr val="00BC70"/>
                </a:solidFill>
              </a:rPr>
              <a:t>원</a:t>
            </a:r>
            <a:endParaRPr lang="ko-KR" altLang="en-US" sz="1000" b="1" dirty="0">
              <a:solidFill>
                <a:srgbClr val="00BC70"/>
              </a:solidFill>
            </a:endParaRPr>
          </a:p>
        </p:txBody>
      </p:sp>
      <p:sp>
        <p:nvSpPr>
          <p:cNvPr id="142" name="직사각형 141"/>
          <p:cNvSpPr/>
          <p:nvPr/>
        </p:nvSpPr>
        <p:spPr>
          <a:xfrm>
            <a:off x="5318050" y="2379263"/>
            <a:ext cx="2742021" cy="11649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/>
          <p:cNvSpPr txBox="1"/>
          <p:nvPr/>
        </p:nvSpPr>
        <p:spPr>
          <a:xfrm>
            <a:off x="5315493" y="2382565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err="1" smtClean="0"/>
              <a:t>일반쿠폰</a:t>
            </a:r>
            <a:endParaRPr lang="ko-KR" altLang="en-US" sz="800" b="1" dirty="0"/>
          </a:p>
        </p:txBody>
      </p:sp>
      <p:sp>
        <p:nvSpPr>
          <p:cNvPr id="143" name="직사각형 142"/>
          <p:cNvSpPr/>
          <p:nvPr/>
        </p:nvSpPr>
        <p:spPr>
          <a:xfrm>
            <a:off x="5318050" y="3669748"/>
            <a:ext cx="2742021" cy="6953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TextBox 143"/>
          <p:cNvSpPr txBox="1"/>
          <p:nvPr/>
        </p:nvSpPr>
        <p:spPr>
          <a:xfrm>
            <a:off x="5315493" y="3673049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err="1" smtClean="0"/>
              <a:t>추가쿠폰</a:t>
            </a:r>
            <a:endParaRPr lang="ko-KR" altLang="en-US" sz="800" b="1" dirty="0"/>
          </a:p>
        </p:txBody>
      </p:sp>
      <p:sp>
        <p:nvSpPr>
          <p:cNvPr id="147" name="TextBox 146"/>
          <p:cNvSpPr txBox="1"/>
          <p:nvPr/>
        </p:nvSpPr>
        <p:spPr>
          <a:xfrm>
            <a:off x="7768181" y="2122463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/>
              <a:t>▲</a:t>
            </a:r>
            <a:endParaRPr lang="ko-KR" altLang="en-US" sz="800" b="1" dirty="0"/>
          </a:p>
        </p:txBody>
      </p:sp>
      <p:sp>
        <p:nvSpPr>
          <p:cNvPr id="148" name="직사각형 147"/>
          <p:cNvSpPr/>
          <p:nvPr/>
        </p:nvSpPr>
        <p:spPr>
          <a:xfrm>
            <a:off x="5238831" y="1268760"/>
            <a:ext cx="2933837" cy="3569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TextBox 148"/>
          <p:cNvSpPr txBox="1"/>
          <p:nvPr/>
        </p:nvSpPr>
        <p:spPr>
          <a:xfrm>
            <a:off x="5252685" y="1326645"/>
            <a:ext cx="7344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/>
              <a:t>나의 </a:t>
            </a:r>
            <a:r>
              <a:rPr lang="ko-KR" altLang="en-US" sz="800" b="1" dirty="0" err="1" smtClean="0"/>
              <a:t>혜택가</a:t>
            </a:r>
            <a:endParaRPr lang="ko-KR" altLang="en-US" sz="800" b="1" dirty="0"/>
          </a:p>
        </p:txBody>
      </p:sp>
      <p:sp>
        <p:nvSpPr>
          <p:cNvPr id="150" name="TextBox 149"/>
          <p:cNvSpPr txBox="1"/>
          <p:nvPr/>
        </p:nvSpPr>
        <p:spPr>
          <a:xfrm>
            <a:off x="7192117" y="1309489"/>
            <a:ext cx="7152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rgbClr val="00BC70"/>
                </a:solidFill>
              </a:rPr>
              <a:t>36,800</a:t>
            </a:r>
            <a:r>
              <a:rPr lang="ko-KR" altLang="en-US" sz="1000" b="1" dirty="0" smtClean="0">
                <a:solidFill>
                  <a:srgbClr val="00BC70"/>
                </a:solidFill>
              </a:rPr>
              <a:t>원</a:t>
            </a:r>
            <a:endParaRPr lang="ko-KR" altLang="en-US" sz="1000" b="1" dirty="0">
              <a:solidFill>
                <a:srgbClr val="00BC70"/>
              </a:solidFill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7768181" y="1326645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/>
              <a:t>▼</a:t>
            </a:r>
            <a:endParaRPr lang="ko-KR" altLang="en-US" sz="8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5203751" y="1015724"/>
            <a:ext cx="10919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/>
              <a:t>[</a:t>
            </a:r>
            <a:r>
              <a:rPr lang="ko-KR" altLang="en-US" sz="800" b="1" dirty="0" err="1" smtClean="0"/>
              <a:t>영역닫힘</a:t>
            </a:r>
            <a:r>
              <a:rPr lang="ko-KR" altLang="en-US" sz="800" b="1" dirty="0" smtClean="0"/>
              <a:t> </a:t>
            </a:r>
            <a:r>
              <a:rPr lang="en-US" altLang="ko-KR" sz="800" b="1" dirty="0" smtClean="0"/>
              <a:t>- </a:t>
            </a:r>
            <a:r>
              <a:rPr lang="ko-KR" altLang="en-US" sz="800" b="1" dirty="0" smtClean="0"/>
              <a:t>디폴트</a:t>
            </a:r>
            <a:r>
              <a:rPr lang="en-US" altLang="ko-KR" sz="800" b="1" dirty="0" smtClean="0"/>
              <a:t>]</a:t>
            </a:r>
            <a:endParaRPr lang="ko-KR" altLang="en-US" sz="800" b="1" dirty="0"/>
          </a:p>
        </p:txBody>
      </p:sp>
      <p:sp>
        <p:nvSpPr>
          <p:cNvPr id="152" name="TextBox 151"/>
          <p:cNvSpPr txBox="1"/>
          <p:nvPr/>
        </p:nvSpPr>
        <p:spPr>
          <a:xfrm>
            <a:off x="5203751" y="1816879"/>
            <a:ext cx="66877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/>
              <a:t>[</a:t>
            </a:r>
            <a:r>
              <a:rPr lang="ko-KR" altLang="en-US" sz="800" b="1" dirty="0" err="1" smtClean="0"/>
              <a:t>영역펼침</a:t>
            </a:r>
            <a:r>
              <a:rPr lang="en-US" altLang="ko-KR" sz="800" b="1" dirty="0" smtClean="0"/>
              <a:t>]</a:t>
            </a:r>
            <a:endParaRPr lang="ko-KR" altLang="en-US" sz="800" b="1" dirty="0"/>
          </a:p>
        </p:txBody>
      </p:sp>
      <p:sp>
        <p:nvSpPr>
          <p:cNvPr id="16" name="직사각형 15"/>
          <p:cNvSpPr/>
          <p:nvPr/>
        </p:nvSpPr>
        <p:spPr>
          <a:xfrm>
            <a:off x="5315493" y="2599913"/>
            <a:ext cx="2358338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 dirty="0" smtClean="0"/>
              <a:t>■ </a:t>
            </a:r>
            <a:r>
              <a:rPr lang="ko-KR" altLang="en-US" sz="700" dirty="0" err="1" smtClean="0"/>
              <a:t>그린티</a:t>
            </a:r>
            <a:r>
              <a:rPr lang="ko-KR" altLang="en-US" sz="700" dirty="0" smtClean="0"/>
              <a:t> </a:t>
            </a:r>
            <a:r>
              <a:rPr lang="ko-KR" altLang="en-US" sz="700" dirty="0" err="1" smtClean="0"/>
              <a:t>씨드</a:t>
            </a:r>
            <a:r>
              <a:rPr lang="ko-KR" altLang="en-US" sz="700" dirty="0" smtClean="0"/>
              <a:t> 라인 </a:t>
            </a:r>
            <a:r>
              <a:rPr lang="en-US" altLang="ko-KR" sz="700" dirty="0"/>
              <a:t>10% </a:t>
            </a:r>
            <a:r>
              <a:rPr lang="ko-KR" altLang="en-US" sz="700" dirty="0" smtClean="0"/>
              <a:t>할인쿠폰             </a:t>
            </a:r>
            <a:r>
              <a:rPr lang="en-US" altLang="ko-KR" sz="700" dirty="0" smtClean="0"/>
              <a:t>-4,200</a:t>
            </a:r>
            <a:r>
              <a:rPr lang="ko-KR" altLang="en-US" sz="700" dirty="0" smtClean="0"/>
              <a:t>원</a:t>
            </a:r>
            <a:endParaRPr lang="en-US" altLang="ko-KR" sz="700" dirty="0"/>
          </a:p>
        </p:txBody>
      </p:sp>
      <p:sp>
        <p:nvSpPr>
          <p:cNvPr id="154" name="직사각형 153"/>
          <p:cNvSpPr/>
          <p:nvPr/>
        </p:nvSpPr>
        <p:spPr>
          <a:xfrm>
            <a:off x="5317571" y="2839361"/>
            <a:ext cx="2366353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 dirty="0" smtClean="0"/>
              <a:t>□ </a:t>
            </a:r>
            <a:r>
              <a:rPr lang="ko-KR" altLang="en-US" sz="700" dirty="0" err="1"/>
              <a:t>그린티</a:t>
            </a:r>
            <a:r>
              <a:rPr lang="ko-KR" altLang="en-US" sz="700" dirty="0"/>
              <a:t> </a:t>
            </a:r>
            <a:r>
              <a:rPr lang="ko-KR" altLang="en-US" sz="700" dirty="0" err="1"/>
              <a:t>씨드</a:t>
            </a:r>
            <a:r>
              <a:rPr lang="ko-KR" altLang="en-US" sz="700" dirty="0"/>
              <a:t> </a:t>
            </a:r>
            <a:r>
              <a:rPr lang="ko-KR" altLang="en-US" sz="700" dirty="0" err="1" smtClean="0"/>
              <a:t>세럼</a:t>
            </a:r>
            <a:r>
              <a:rPr lang="ko-KR" altLang="en-US" sz="700" dirty="0" smtClean="0"/>
              <a:t> </a:t>
            </a:r>
            <a:r>
              <a:rPr lang="ko-KR" altLang="en-US" sz="700" dirty="0" err="1" smtClean="0"/>
              <a:t>본품</a:t>
            </a:r>
            <a:r>
              <a:rPr lang="en-US" altLang="ko-KR" sz="700" dirty="0" smtClean="0"/>
              <a:t>+</a:t>
            </a:r>
            <a:r>
              <a:rPr lang="ko-KR" altLang="en-US" sz="700" dirty="0" smtClean="0"/>
              <a:t>리필 </a:t>
            </a:r>
            <a:r>
              <a:rPr lang="en-US" altLang="ko-KR" sz="700" dirty="0" smtClean="0"/>
              <a:t>3</a:t>
            </a:r>
            <a:r>
              <a:rPr lang="ko-KR" altLang="en-US" sz="700" dirty="0" smtClean="0"/>
              <a:t>천원 할인   </a:t>
            </a:r>
            <a:r>
              <a:rPr lang="en-US" altLang="ko-KR" sz="700" dirty="0" smtClean="0"/>
              <a:t>-1,000</a:t>
            </a:r>
            <a:r>
              <a:rPr lang="ko-KR" altLang="en-US" sz="700" dirty="0" smtClean="0"/>
              <a:t>원</a:t>
            </a:r>
            <a:endParaRPr lang="en-US" altLang="ko-KR" sz="700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7599956" y="2851741"/>
            <a:ext cx="419479" cy="182042"/>
          </a:xfrm>
          <a:prstGeom prst="roundRect">
            <a:avLst>
              <a:gd name="adj" fmla="val 50000"/>
            </a:avLst>
          </a:prstGeom>
          <a:solidFill>
            <a:srgbClr val="00BC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smtClean="0"/>
              <a:t>받기</a:t>
            </a:r>
            <a:endParaRPr lang="ko-KR" altLang="en-US" sz="700" dirty="0"/>
          </a:p>
        </p:txBody>
      </p:sp>
      <p:sp>
        <p:nvSpPr>
          <p:cNvPr id="155" name="모서리가 둥근 직사각형 154"/>
          <p:cNvSpPr/>
          <p:nvPr/>
        </p:nvSpPr>
        <p:spPr>
          <a:xfrm>
            <a:off x="7599956" y="2604713"/>
            <a:ext cx="419479" cy="182042"/>
          </a:xfrm>
          <a:prstGeom prst="roundRect">
            <a:avLst>
              <a:gd name="adj" fmla="val 50000"/>
            </a:avLst>
          </a:prstGeom>
          <a:noFill/>
          <a:ln>
            <a:solidFill>
              <a:srgbClr val="87E5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보유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6" name="직사각형 155"/>
          <p:cNvSpPr/>
          <p:nvPr/>
        </p:nvSpPr>
        <p:spPr>
          <a:xfrm>
            <a:off x="5315493" y="3887504"/>
            <a:ext cx="2348720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 dirty="0" smtClean="0"/>
              <a:t>■ </a:t>
            </a:r>
            <a:r>
              <a:rPr lang="ko-KR" altLang="en-US" sz="700" dirty="0" err="1" smtClean="0"/>
              <a:t>그린티</a:t>
            </a:r>
            <a:r>
              <a:rPr lang="ko-KR" altLang="en-US" sz="700" dirty="0" smtClean="0"/>
              <a:t> </a:t>
            </a:r>
            <a:r>
              <a:rPr lang="ko-KR" altLang="en-US" sz="700" dirty="0" err="1" smtClean="0"/>
              <a:t>씨드</a:t>
            </a:r>
            <a:r>
              <a:rPr lang="ko-KR" altLang="en-US" sz="700" dirty="0" smtClean="0"/>
              <a:t> </a:t>
            </a:r>
            <a:r>
              <a:rPr lang="ko-KR" altLang="en-US" sz="700" dirty="0" err="1" smtClean="0"/>
              <a:t>세럼</a:t>
            </a:r>
            <a:r>
              <a:rPr lang="ko-KR" altLang="en-US" sz="700" dirty="0" smtClean="0"/>
              <a:t> </a:t>
            </a:r>
            <a:r>
              <a:rPr lang="en-US" altLang="ko-KR" sz="700" dirty="0" smtClean="0"/>
              <a:t>1</a:t>
            </a:r>
            <a:r>
              <a:rPr lang="ko-KR" altLang="en-US" sz="700" dirty="0" smtClean="0"/>
              <a:t>천원 </a:t>
            </a:r>
            <a:r>
              <a:rPr lang="ko-KR" altLang="en-US" sz="700" dirty="0" err="1" smtClean="0"/>
              <a:t>추가쿠폰</a:t>
            </a:r>
            <a:r>
              <a:rPr lang="ko-KR" altLang="en-US" sz="700" dirty="0" smtClean="0"/>
              <a:t>           </a:t>
            </a:r>
            <a:r>
              <a:rPr lang="en-US" altLang="ko-KR" sz="700" dirty="0" smtClean="0"/>
              <a:t>-1,000</a:t>
            </a:r>
            <a:r>
              <a:rPr lang="ko-KR" altLang="en-US" sz="700" dirty="0" smtClean="0"/>
              <a:t>원</a:t>
            </a:r>
            <a:endParaRPr lang="en-US" altLang="ko-KR" sz="700" dirty="0"/>
          </a:p>
        </p:txBody>
      </p:sp>
      <p:sp>
        <p:nvSpPr>
          <p:cNvPr id="157" name="모서리가 둥근 직사각형 156"/>
          <p:cNvSpPr/>
          <p:nvPr/>
        </p:nvSpPr>
        <p:spPr>
          <a:xfrm>
            <a:off x="7599956" y="3892304"/>
            <a:ext cx="419479" cy="182042"/>
          </a:xfrm>
          <a:prstGeom prst="roundRect">
            <a:avLst>
              <a:gd name="adj" fmla="val 50000"/>
            </a:avLst>
          </a:prstGeom>
          <a:noFill/>
          <a:ln>
            <a:solidFill>
              <a:srgbClr val="87E5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보유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8" name="직사각형 157"/>
          <p:cNvSpPr/>
          <p:nvPr/>
        </p:nvSpPr>
        <p:spPr>
          <a:xfrm>
            <a:off x="775014" y="520405"/>
            <a:ext cx="3016729" cy="28981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smtClean="0">
                <a:solidFill>
                  <a:schemeClr val="tx1"/>
                </a:solidFill>
              </a:rPr>
              <a:t>로그인전</a:t>
            </a:r>
            <a:r>
              <a:rPr lang="ko-KR" altLang="en-US" sz="800" b="1" dirty="0" smtClean="0">
                <a:solidFill>
                  <a:schemeClr val="tx1"/>
                </a:solidFill>
              </a:rPr>
              <a:t> 영역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5317571" y="3094211"/>
            <a:ext cx="2371162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 dirty="0" smtClean="0"/>
              <a:t>□ </a:t>
            </a:r>
            <a:r>
              <a:rPr lang="en-US" altLang="ko-KR" sz="700" dirty="0"/>
              <a:t>5</a:t>
            </a:r>
            <a:r>
              <a:rPr lang="ko-KR" altLang="en-US" sz="700" dirty="0" smtClean="0"/>
              <a:t>만원 이상 결제 시 </a:t>
            </a:r>
            <a:r>
              <a:rPr lang="en-US" altLang="ko-KR" sz="700" dirty="0" smtClean="0"/>
              <a:t>5% </a:t>
            </a:r>
            <a:r>
              <a:rPr lang="ko-KR" altLang="en-US" sz="700" dirty="0" smtClean="0"/>
              <a:t>할인                  </a:t>
            </a:r>
            <a:r>
              <a:rPr lang="en-US" altLang="ko-KR" sz="700" dirty="0" smtClean="0"/>
              <a:t>-2,100</a:t>
            </a:r>
            <a:r>
              <a:rPr lang="ko-KR" altLang="en-US" sz="700" dirty="0" smtClean="0"/>
              <a:t>원</a:t>
            </a:r>
            <a:endParaRPr lang="en-US" altLang="ko-KR" sz="700" dirty="0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7599956" y="3110041"/>
            <a:ext cx="419479" cy="182042"/>
          </a:xfrm>
          <a:prstGeom prst="roundRect">
            <a:avLst>
              <a:gd name="adj" fmla="val 50000"/>
            </a:avLst>
          </a:prstGeom>
          <a:noFill/>
          <a:ln>
            <a:solidFill>
              <a:srgbClr val="87E5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보유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317571" y="4125732"/>
            <a:ext cx="2371162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 dirty="0" smtClean="0"/>
              <a:t>□ </a:t>
            </a:r>
            <a:r>
              <a:rPr lang="en-US" altLang="ko-KR" sz="700" dirty="0" smtClean="0"/>
              <a:t>7</a:t>
            </a:r>
            <a:r>
              <a:rPr lang="ko-KR" altLang="en-US" sz="700" dirty="0" smtClean="0"/>
              <a:t>만원 이상 결제 시 </a:t>
            </a:r>
            <a:r>
              <a:rPr lang="en-US" altLang="ko-KR" sz="700" dirty="0" smtClean="0"/>
              <a:t>500</a:t>
            </a:r>
            <a:r>
              <a:rPr lang="ko-KR" altLang="en-US" sz="700" dirty="0" smtClean="0"/>
              <a:t>원 추가할인          </a:t>
            </a:r>
            <a:r>
              <a:rPr lang="en-US" altLang="ko-KR" sz="700" dirty="0" smtClean="0"/>
              <a:t>-500</a:t>
            </a:r>
            <a:r>
              <a:rPr lang="ko-KR" altLang="en-US" sz="700" dirty="0" smtClean="0"/>
              <a:t>원</a:t>
            </a:r>
            <a:endParaRPr lang="en-US" altLang="ko-KR" sz="700" dirty="0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7599956" y="4141562"/>
            <a:ext cx="419479" cy="182042"/>
          </a:xfrm>
          <a:prstGeom prst="roundRect">
            <a:avLst>
              <a:gd name="adj" fmla="val 50000"/>
            </a:avLst>
          </a:prstGeom>
          <a:noFill/>
          <a:ln>
            <a:solidFill>
              <a:srgbClr val="87E5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보유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384032" y="5643945"/>
            <a:ext cx="2032183" cy="54452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6695500" y="5826256"/>
            <a:ext cx="147508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>
                <a:solidFill>
                  <a:srgbClr val="29BC70"/>
                </a:solidFill>
              </a:rPr>
              <a:t>다운로드가 완료되었습니다</a:t>
            </a:r>
            <a:r>
              <a:rPr lang="en-US" altLang="ko-KR" sz="800" dirty="0" smtClean="0">
                <a:solidFill>
                  <a:srgbClr val="29BC70"/>
                </a:solidFill>
              </a:rPr>
              <a:t>.</a:t>
            </a:r>
            <a:endParaRPr lang="ko-KR" altLang="en-US" sz="800" dirty="0">
              <a:solidFill>
                <a:srgbClr val="29BC70"/>
              </a:solidFill>
            </a:endParaRPr>
          </a:p>
        </p:txBody>
      </p:sp>
      <p:cxnSp>
        <p:nvCxnSpPr>
          <p:cNvPr id="40" name="구부러진 연결선 39">
            <a:extLst>
              <a:ext uri="{FF2B5EF4-FFF2-40B4-BE49-F238E27FC236}">
                <a16:creationId xmlns:a16="http://schemas.microsoft.com/office/drawing/2014/main" id="{8F374B01-4202-357D-A67F-983DD9D4059D}"/>
              </a:ext>
            </a:extLst>
          </p:cNvPr>
          <p:cNvCxnSpPr>
            <a:cxnSpLocks/>
            <a:stCxn id="17" idx="3"/>
            <a:endCxn id="38" idx="3"/>
          </p:cNvCxnSpPr>
          <p:nvPr/>
        </p:nvCxnSpPr>
        <p:spPr>
          <a:xfrm>
            <a:off x="8019435" y="2942762"/>
            <a:ext cx="396780" cy="2973446"/>
          </a:xfrm>
          <a:prstGeom prst="curvedConnector3">
            <a:avLst>
              <a:gd name="adj1" fmla="val 157614"/>
            </a:avLst>
          </a:prstGeom>
          <a:ln w="12700">
            <a:solidFill>
              <a:srgbClr val="C8373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5188721" y="520405"/>
            <a:ext cx="3016729" cy="28981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</a:rPr>
              <a:t>로그인후 영역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44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075" y="2528912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45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731" y="2775178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46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0721" y="1309875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47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6841" y="2525535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48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0705" y="3870415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49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4518" y="2807819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50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2576" y="2114944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2-3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51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0919" y="1260355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5317571" y="3325895"/>
            <a:ext cx="241444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 dirty="0" smtClean="0"/>
              <a:t>□ </a:t>
            </a:r>
            <a:r>
              <a:rPr lang="ko-KR" altLang="en-US" sz="700" dirty="0" err="1" smtClean="0"/>
              <a:t>임직원쿠폰</a:t>
            </a:r>
            <a:r>
              <a:rPr lang="ko-KR" altLang="en-US" sz="700" dirty="0" smtClean="0"/>
              <a:t> </a:t>
            </a:r>
            <a:r>
              <a:rPr lang="en-US" altLang="ko-KR" sz="700" dirty="0" smtClean="0"/>
              <a:t>40%                                -16,800</a:t>
            </a:r>
            <a:r>
              <a:rPr lang="ko-KR" altLang="en-US" sz="700" dirty="0" smtClean="0"/>
              <a:t>원</a:t>
            </a:r>
            <a:endParaRPr lang="en-US" altLang="ko-KR" sz="700" dirty="0"/>
          </a:p>
        </p:txBody>
      </p:sp>
      <p:sp>
        <p:nvSpPr>
          <p:cNvPr id="53" name="모서리가 둥근 직사각형 52"/>
          <p:cNvSpPr/>
          <p:nvPr/>
        </p:nvSpPr>
        <p:spPr>
          <a:xfrm>
            <a:off x="7599956" y="3334901"/>
            <a:ext cx="419479" cy="182042"/>
          </a:xfrm>
          <a:prstGeom prst="roundRect">
            <a:avLst>
              <a:gd name="adj" fmla="val 50000"/>
            </a:avLst>
          </a:prstGeom>
          <a:noFill/>
          <a:ln>
            <a:solidFill>
              <a:srgbClr val="87E5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보유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5967232" y="1366541"/>
            <a:ext cx="123687" cy="1147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?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5985852" y="2165559"/>
            <a:ext cx="123687" cy="1147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?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4116347" y="4652090"/>
            <a:ext cx="2453209" cy="103556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800" dirty="0" smtClean="0">
              <a:solidFill>
                <a:schemeClr val="tx1"/>
              </a:solidFill>
            </a:endParaRPr>
          </a:p>
          <a:p>
            <a:r>
              <a:rPr lang="ko-KR" altLang="en-US" sz="800" b="1" dirty="0" smtClean="0">
                <a:solidFill>
                  <a:schemeClr val="tx1"/>
                </a:solidFill>
              </a:rPr>
              <a:t>나의 </a:t>
            </a:r>
            <a:r>
              <a:rPr lang="ko-KR" altLang="en-US" sz="800" b="1" dirty="0" err="1" smtClean="0">
                <a:solidFill>
                  <a:schemeClr val="tx1"/>
                </a:solidFill>
              </a:rPr>
              <a:t>혜택가</a:t>
            </a:r>
            <a:r>
              <a:rPr lang="ko-KR" altLang="en-US" sz="800" b="1" dirty="0" smtClean="0">
                <a:solidFill>
                  <a:schemeClr val="tx1"/>
                </a:solidFill>
              </a:rPr>
              <a:t> 안내</a:t>
            </a:r>
            <a:endParaRPr lang="en-US" altLang="ko-KR" sz="800" b="1" dirty="0" smtClean="0">
              <a:solidFill>
                <a:schemeClr val="tx1"/>
              </a:solidFill>
            </a:endParaRPr>
          </a:p>
          <a:p>
            <a:endParaRPr lang="en-US" altLang="ko-KR" sz="800" dirty="0" smtClean="0">
              <a:solidFill>
                <a:schemeClr val="tx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회원님이 보유한 뷰티포인트를 제외한 쿠폰 최대 할인을 반영한 </a:t>
            </a:r>
            <a:r>
              <a:rPr lang="ko-KR" altLang="en-US" sz="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할인금액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입니다</a:t>
            </a:r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600" b="1" dirty="0">
                <a:solidFill>
                  <a:srgbClr val="00BC70"/>
                </a:solidFill>
              </a:rPr>
              <a:t>제품 </a:t>
            </a:r>
            <a:r>
              <a:rPr lang="en-US" altLang="ko-KR" sz="600" b="1" dirty="0">
                <a:solidFill>
                  <a:srgbClr val="00BC70"/>
                </a:solidFill>
              </a:rPr>
              <a:t>1</a:t>
            </a:r>
            <a:r>
              <a:rPr lang="ko-KR" altLang="en-US" sz="600" b="1" dirty="0">
                <a:solidFill>
                  <a:srgbClr val="00BC70"/>
                </a:solidFill>
              </a:rPr>
              <a:t>개를 기준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으로 계산되었으며</a:t>
            </a:r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주문서에서 해당 쿠폰을 사용시 적용됩니다</a:t>
            </a:r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6245490" y="4743310"/>
            <a:ext cx="26962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9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8797" y="4553838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cxnSp>
        <p:nvCxnSpPr>
          <p:cNvPr id="60" name="구부러진 연결선 59">
            <a:extLst>
              <a:ext uri="{FF2B5EF4-FFF2-40B4-BE49-F238E27FC236}">
                <a16:creationId xmlns:a16="http://schemas.microsoft.com/office/drawing/2014/main" id="{8F374B01-4202-357D-A67F-983DD9D4059D}"/>
              </a:ext>
            </a:extLst>
          </p:cNvPr>
          <p:cNvCxnSpPr>
            <a:cxnSpLocks/>
            <a:stCxn id="51" idx="4"/>
            <a:endCxn id="59" idx="0"/>
          </p:cNvCxnSpPr>
          <p:nvPr/>
        </p:nvCxnSpPr>
        <p:spPr>
          <a:xfrm rot="5400000">
            <a:off x="3639117" y="1994035"/>
            <a:ext cx="3077483" cy="2042122"/>
          </a:xfrm>
          <a:prstGeom prst="curvedConnector3">
            <a:avLst>
              <a:gd name="adj1" fmla="val 10531"/>
            </a:avLst>
          </a:prstGeom>
          <a:ln w="12700">
            <a:solidFill>
              <a:srgbClr val="C8373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731" y="307504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638094" y="0"/>
            <a:ext cx="1547522" cy="81022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800" b="1" dirty="0" smtClean="0">
                <a:solidFill>
                  <a:schemeClr val="tx1"/>
                </a:solidFill>
              </a:rPr>
              <a:t>5/14 </a:t>
            </a:r>
            <a:r>
              <a:rPr lang="ko-KR" altLang="en-US" sz="800" b="1" dirty="0" err="1" smtClean="0">
                <a:solidFill>
                  <a:schemeClr val="tx1"/>
                </a:solidFill>
              </a:rPr>
              <a:t>변경내역</a:t>
            </a:r>
            <a:r>
              <a:rPr lang="ko-KR" altLang="en-US" sz="800" b="1" dirty="0" smtClean="0">
                <a:solidFill>
                  <a:schemeClr val="tx1"/>
                </a:solidFill>
              </a:rPr>
              <a:t> </a:t>
            </a:r>
            <a:r>
              <a:rPr lang="en-US" altLang="ko-KR" sz="800" b="1" dirty="0" smtClean="0">
                <a:solidFill>
                  <a:schemeClr val="tx1"/>
                </a:solidFill>
              </a:rPr>
              <a:t>(</a:t>
            </a:r>
            <a:r>
              <a:rPr lang="ko-KR" altLang="en-US" sz="800" b="1" dirty="0" err="1" smtClean="0">
                <a:solidFill>
                  <a:schemeClr val="tx1"/>
                </a:solidFill>
              </a:rPr>
              <a:t>주소희님</a:t>
            </a:r>
            <a:r>
              <a:rPr lang="en-US" altLang="ko-KR" sz="800" b="1" dirty="0" smtClean="0">
                <a:solidFill>
                  <a:schemeClr val="tx1"/>
                </a:solidFill>
              </a:rPr>
              <a:t>)</a:t>
            </a:r>
          </a:p>
          <a:p>
            <a:pPr marL="228600" indent="-228600">
              <a:buAutoNum type="arabicPeriod"/>
            </a:pPr>
            <a:r>
              <a:rPr lang="ko-KR" altLang="en-US" sz="800" dirty="0" smtClean="0">
                <a:solidFill>
                  <a:schemeClr val="tx1"/>
                </a:solidFill>
              </a:rPr>
              <a:t>명칭 확정 </a:t>
            </a:r>
            <a:r>
              <a:rPr lang="en-US" altLang="ko-KR" sz="800" dirty="0" smtClean="0">
                <a:solidFill>
                  <a:schemeClr val="tx1"/>
                </a:solidFill>
              </a:rPr>
              <a:t>: </a:t>
            </a:r>
            <a:r>
              <a:rPr lang="ko-KR" altLang="en-US" sz="800" dirty="0" smtClean="0">
                <a:solidFill>
                  <a:schemeClr val="tx1"/>
                </a:solidFill>
              </a:rPr>
              <a:t>나의 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혜택가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800" dirty="0" smtClean="0">
                <a:solidFill>
                  <a:schemeClr val="tx1"/>
                </a:solidFill>
              </a:rPr>
              <a:t>쿠폰 적용 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디스크립션</a:t>
            </a:r>
            <a:r>
              <a:rPr lang="ko-KR" altLang="en-US" sz="800" dirty="0" smtClean="0">
                <a:solidFill>
                  <a:schemeClr val="tx1"/>
                </a:solidFill>
              </a:rPr>
              <a:t> 보완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800" dirty="0" err="1" smtClean="0">
                <a:solidFill>
                  <a:schemeClr val="tx1"/>
                </a:solidFill>
              </a:rPr>
              <a:t>증정품</a:t>
            </a:r>
            <a:r>
              <a:rPr lang="ko-KR" altLang="en-US" sz="800" dirty="0" smtClean="0">
                <a:solidFill>
                  <a:schemeClr val="tx1"/>
                </a:solidFill>
              </a:rPr>
              <a:t> 노출 기준 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디스크립션</a:t>
            </a:r>
            <a:r>
              <a:rPr lang="ko-KR" altLang="en-US" sz="800" dirty="0" smtClean="0">
                <a:solidFill>
                  <a:schemeClr val="tx1"/>
                </a:solidFill>
              </a:rPr>
              <a:t> 보완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84877E9-D48C-4854-B181-249BDE6DEE05}"/>
              </a:ext>
            </a:extLst>
          </p:cNvPr>
          <p:cNvSpPr txBox="1"/>
          <p:nvPr/>
        </p:nvSpPr>
        <p:spPr>
          <a:xfrm>
            <a:off x="1676388" y="4965308"/>
            <a:ext cx="119135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 dirty="0">
                <a:solidFill>
                  <a:srgbClr val="C00000"/>
                </a:solidFill>
              </a:rPr>
              <a:t>1</a:t>
            </a:r>
            <a:r>
              <a:rPr lang="ko-KR" altLang="en-US" sz="700" b="1" dirty="0">
                <a:solidFill>
                  <a:srgbClr val="C00000"/>
                </a:solidFill>
              </a:rPr>
              <a:t>개 </a:t>
            </a:r>
            <a:r>
              <a:rPr lang="ko-KR" altLang="en-US" sz="700" b="1" dirty="0" err="1">
                <a:solidFill>
                  <a:srgbClr val="C00000"/>
                </a:solidFill>
              </a:rPr>
              <a:t>구매시</a:t>
            </a:r>
            <a:r>
              <a:rPr lang="ko-KR" altLang="en-US" sz="700" b="1" dirty="0">
                <a:solidFill>
                  <a:srgbClr val="C00000"/>
                </a:solidFill>
              </a:rPr>
              <a:t> </a:t>
            </a:r>
            <a:r>
              <a:rPr lang="ko-KR" altLang="en-US" sz="700" b="1" dirty="0" err="1" smtClean="0">
                <a:solidFill>
                  <a:srgbClr val="C00000"/>
                </a:solidFill>
              </a:rPr>
              <a:t>택</a:t>
            </a:r>
            <a:r>
              <a:rPr lang="en-US" altLang="ko-KR" sz="700" b="1" dirty="0" smtClean="0">
                <a:solidFill>
                  <a:srgbClr val="C00000"/>
                </a:solidFill>
              </a:rPr>
              <a:t>1 </a:t>
            </a:r>
            <a:r>
              <a:rPr lang="ko-KR" altLang="en-US" sz="700" b="1" dirty="0" err="1" smtClean="0">
                <a:solidFill>
                  <a:srgbClr val="C00000"/>
                </a:solidFill>
              </a:rPr>
              <a:t>선택증정</a:t>
            </a:r>
            <a:endParaRPr lang="ko-KR" altLang="en-US" sz="700" b="1" dirty="0">
              <a:solidFill>
                <a:srgbClr val="C00000"/>
              </a:solidFill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 flipH="1">
            <a:off x="623392" y="4865427"/>
            <a:ext cx="1007515" cy="3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384877E9-D48C-4854-B181-249BDE6DEE05}"/>
              </a:ext>
            </a:extLst>
          </p:cNvPr>
          <p:cNvSpPr txBox="1"/>
          <p:nvPr/>
        </p:nvSpPr>
        <p:spPr>
          <a:xfrm>
            <a:off x="75802" y="4769838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err="1" smtClean="0">
                <a:solidFill>
                  <a:srgbClr val="C00000"/>
                </a:solidFill>
              </a:rPr>
              <a:t>개별증정</a:t>
            </a:r>
            <a:endParaRPr lang="ko-KR" altLang="en-US" sz="800" b="1" dirty="0">
              <a:solidFill>
                <a:srgbClr val="C00000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84877E9-D48C-4854-B181-249BDE6DEE05}"/>
              </a:ext>
            </a:extLst>
          </p:cNvPr>
          <p:cNvSpPr txBox="1"/>
          <p:nvPr/>
        </p:nvSpPr>
        <p:spPr>
          <a:xfrm>
            <a:off x="75802" y="5001945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err="1" smtClean="0">
                <a:solidFill>
                  <a:srgbClr val="C00000"/>
                </a:solidFill>
              </a:rPr>
              <a:t>선택증정</a:t>
            </a:r>
            <a:endParaRPr lang="ko-KR" altLang="en-US" sz="800" b="1" dirty="0">
              <a:solidFill>
                <a:srgbClr val="C00000"/>
              </a:solidFill>
            </a:endParaRPr>
          </a:p>
        </p:txBody>
      </p:sp>
      <p:cxnSp>
        <p:nvCxnSpPr>
          <p:cNvPr id="64" name="직선 화살표 연결선 63"/>
          <p:cNvCxnSpPr/>
          <p:nvPr/>
        </p:nvCxnSpPr>
        <p:spPr>
          <a:xfrm flipH="1">
            <a:off x="623393" y="5111087"/>
            <a:ext cx="1014338" cy="2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4226911" y="4453594"/>
            <a:ext cx="12137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smtClean="0"/>
              <a:t>IN_MO_PRD_01_01_08</a:t>
            </a:r>
            <a:endParaRPr lang="ko-KR" altLang="en-US" sz="800" dirty="0"/>
          </a:p>
        </p:txBody>
      </p:sp>
      <p:sp>
        <p:nvSpPr>
          <p:cNvPr id="65" name="직사각형 64"/>
          <p:cNvSpPr/>
          <p:nvPr/>
        </p:nvSpPr>
        <p:spPr>
          <a:xfrm>
            <a:off x="10638094" y="160502"/>
            <a:ext cx="1547522" cy="64971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800" b="1" dirty="0" smtClean="0">
                <a:solidFill>
                  <a:schemeClr val="bg1"/>
                </a:solidFill>
              </a:rPr>
              <a:t>6/26 </a:t>
            </a:r>
            <a:r>
              <a:rPr lang="ko-KR" altLang="en-US" sz="800" b="1" dirty="0" err="1" smtClean="0">
                <a:solidFill>
                  <a:schemeClr val="bg1"/>
                </a:solidFill>
              </a:rPr>
              <a:t>변경내역</a:t>
            </a:r>
            <a:endParaRPr lang="en-US" altLang="ko-KR" sz="800" b="1" dirty="0" smtClean="0">
              <a:solidFill>
                <a:schemeClr val="bg1"/>
              </a:solidFill>
            </a:endParaRPr>
          </a:p>
          <a:p>
            <a:r>
              <a:rPr lang="en-US" altLang="ko-KR" sz="800" b="1" dirty="0" smtClean="0">
                <a:solidFill>
                  <a:schemeClr val="bg1"/>
                </a:solidFill>
              </a:rPr>
              <a:t>1. </a:t>
            </a:r>
            <a:r>
              <a:rPr lang="ko-KR" altLang="en-US" sz="800" b="1" dirty="0" smtClean="0">
                <a:solidFill>
                  <a:schemeClr val="bg1"/>
                </a:solidFill>
              </a:rPr>
              <a:t>개별</a:t>
            </a:r>
            <a:r>
              <a:rPr lang="en-US" altLang="ko-KR" sz="800" b="1" dirty="0" smtClean="0">
                <a:solidFill>
                  <a:schemeClr val="bg1"/>
                </a:solidFill>
              </a:rPr>
              <a:t>,</a:t>
            </a:r>
            <a:r>
              <a:rPr lang="ko-KR" altLang="en-US" sz="800" b="1" dirty="0" err="1" smtClean="0">
                <a:solidFill>
                  <a:schemeClr val="bg1"/>
                </a:solidFill>
              </a:rPr>
              <a:t>선택증정</a:t>
            </a:r>
            <a:r>
              <a:rPr lang="ko-KR" altLang="en-US" sz="800" b="1" dirty="0" smtClean="0">
                <a:solidFill>
                  <a:schemeClr val="bg1"/>
                </a:solidFill>
              </a:rPr>
              <a:t> 조건 문구 추가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10638094" y="336501"/>
            <a:ext cx="1547522" cy="8946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800" b="1" dirty="0" smtClean="0">
                <a:solidFill>
                  <a:schemeClr val="tx1"/>
                </a:solidFill>
              </a:rPr>
              <a:t>7/8 </a:t>
            </a:r>
            <a:r>
              <a:rPr lang="ko-KR" altLang="en-US" sz="800" b="1" dirty="0" err="1" smtClean="0">
                <a:solidFill>
                  <a:schemeClr val="tx1"/>
                </a:solidFill>
              </a:rPr>
              <a:t>변경내역</a:t>
            </a:r>
            <a:r>
              <a:rPr lang="ko-KR" altLang="en-US" sz="800" b="1" dirty="0" smtClean="0">
                <a:solidFill>
                  <a:schemeClr val="tx1"/>
                </a:solidFill>
              </a:rPr>
              <a:t> </a:t>
            </a:r>
            <a:r>
              <a:rPr lang="en-US" altLang="ko-KR" sz="800" b="1" dirty="0" smtClean="0">
                <a:solidFill>
                  <a:schemeClr val="tx1"/>
                </a:solidFill>
              </a:rPr>
              <a:t>(</a:t>
            </a:r>
            <a:r>
              <a:rPr lang="ko-KR" altLang="en-US" sz="800" b="1" dirty="0" smtClean="0">
                <a:solidFill>
                  <a:schemeClr val="tx1"/>
                </a:solidFill>
              </a:rPr>
              <a:t>사업부</a:t>
            </a:r>
            <a:r>
              <a:rPr lang="en-US" altLang="ko-KR" sz="800" b="1" dirty="0" smtClean="0">
                <a:solidFill>
                  <a:schemeClr val="tx1"/>
                </a:solidFill>
              </a:rPr>
              <a:t>)</a:t>
            </a:r>
          </a:p>
          <a:p>
            <a:pPr marL="228600" indent="-228600">
              <a:buAutoNum type="arabicPeriod"/>
            </a:pPr>
            <a:r>
              <a:rPr lang="ko-KR" altLang="en-US" sz="800" b="1" dirty="0" smtClean="0">
                <a:solidFill>
                  <a:schemeClr val="tx1"/>
                </a:solidFill>
              </a:rPr>
              <a:t>증정 캠페인 정책 변경으로 </a:t>
            </a:r>
            <a:r>
              <a:rPr lang="ko-KR" altLang="en-US" sz="800" b="1" dirty="0" err="1" smtClean="0">
                <a:solidFill>
                  <a:schemeClr val="tx1"/>
                </a:solidFill>
              </a:rPr>
              <a:t>개별증정</a:t>
            </a:r>
            <a:r>
              <a:rPr lang="ko-KR" altLang="en-US" sz="800" b="1" dirty="0" smtClean="0">
                <a:solidFill>
                  <a:schemeClr val="tx1"/>
                </a:solidFill>
              </a:rPr>
              <a:t> 중복 </a:t>
            </a:r>
            <a:r>
              <a:rPr lang="ko-KR" altLang="en-US" sz="800" b="1" dirty="0" smtClean="0">
                <a:solidFill>
                  <a:schemeClr val="tx1"/>
                </a:solidFill>
              </a:rPr>
              <a:t>캠페인 </a:t>
            </a:r>
            <a:r>
              <a:rPr lang="ko-KR" altLang="en-US" sz="800" b="1" dirty="0" err="1" smtClean="0">
                <a:solidFill>
                  <a:schemeClr val="tx1"/>
                </a:solidFill>
              </a:rPr>
              <a:t>등록시</a:t>
            </a:r>
            <a:r>
              <a:rPr lang="ko-KR" altLang="en-US" sz="800" b="1" dirty="0" smtClean="0">
                <a:solidFill>
                  <a:schemeClr val="tx1"/>
                </a:solidFill>
              </a:rPr>
              <a:t> </a:t>
            </a:r>
            <a:r>
              <a:rPr lang="ko-KR" altLang="en-US" sz="800" b="1" dirty="0" err="1" smtClean="0">
                <a:solidFill>
                  <a:schemeClr val="tx1"/>
                </a:solidFill>
              </a:rPr>
              <a:t>증정썸네일</a:t>
            </a:r>
            <a:r>
              <a:rPr lang="ko-KR" altLang="en-US" sz="800" b="1" dirty="0" smtClean="0">
                <a:solidFill>
                  <a:schemeClr val="tx1"/>
                </a:solidFill>
              </a:rPr>
              <a:t> 모두 </a:t>
            </a:r>
            <a:r>
              <a:rPr lang="ko-KR" altLang="en-US" sz="800" b="1" dirty="0" smtClean="0">
                <a:solidFill>
                  <a:schemeClr val="tx1"/>
                </a:solidFill>
              </a:rPr>
              <a:t>노출 </a:t>
            </a:r>
            <a:r>
              <a:rPr lang="en-US" altLang="ko-KR" sz="800" b="1" dirty="0" smtClean="0">
                <a:solidFill>
                  <a:schemeClr val="tx1"/>
                </a:solidFill>
              </a:rPr>
              <a:t>(1-3)</a:t>
            </a:r>
          </a:p>
          <a:p>
            <a:pPr marL="228600" indent="-228600">
              <a:buAutoNum type="arabicPeriod"/>
            </a:pPr>
            <a:r>
              <a:rPr lang="ko-KR" altLang="en-US" sz="800" b="1" dirty="0" err="1" smtClean="0">
                <a:solidFill>
                  <a:schemeClr val="tx1"/>
                </a:solidFill>
              </a:rPr>
              <a:t>대체증정품</a:t>
            </a:r>
            <a:r>
              <a:rPr lang="ko-KR" altLang="en-US" sz="800" b="1" dirty="0" smtClean="0">
                <a:solidFill>
                  <a:schemeClr val="tx1"/>
                </a:solidFill>
              </a:rPr>
              <a:t> 내용 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3859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MO </a:t>
            </a:r>
            <a:r>
              <a:rPr lang="ko-KR" altLang="en-US" dirty="0" err="1" smtClean="0"/>
              <a:t>제품상세</a:t>
            </a:r>
            <a:r>
              <a:rPr lang="en-US" altLang="ko-KR" dirty="0" smtClean="0"/>
              <a:t>_</a:t>
            </a:r>
            <a:r>
              <a:rPr lang="ko-KR" altLang="en-US" dirty="0" smtClean="0"/>
              <a:t>구매버튼영역 노출 정의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73" b="3531"/>
          <a:stretch/>
        </p:blipFill>
        <p:spPr>
          <a:xfrm>
            <a:off x="5794288" y="548680"/>
            <a:ext cx="2317936" cy="451740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65" b="3992"/>
          <a:stretch/>
        </p:blipFill>
        <p:spPr>
          <a:xfrm>
            <a:off x="3100828" y="575137"/>
            <a:ext cx="2317936" cy="446449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65" b="3992"/>
          <a:stretch/>
        </p:blipFill>
        <p:spPr>
          <a:xfrm>
            <a:off x="407368" y="575137"/>
            <a:ext cx="2317936" cy="4464496"/>
          </a:xfrm>
          <a:prstGeom prst="rect">
            <a:avLst/>
          </a:prstGeom>
        </p:spPr>
      </p:pic>
      <p:cxnSp>
        <p:nvCxnSpPr>
          <p:cNvPr id="20" name="꺾인 연결선 19"/>
          <p:cNvCxnSpPr>
            <a:stCxn id="10" idx="2"/>
            <a:endCxn id="9" idx="2"/>
          </p:cNvCxnSpPr>
          <p:nvPr/>
        </p:nvCxnSpPr>
        <p:spPr>
          <a:xfrm rot="16200000" flipH="1">
            <a:off x="2913066" y="3692903"/>
            <a:ext cx="12700" cy="2693460"/>
          </a:xfrm>
          <a:prstGeom prst="bentConnector3">
            <a:avLst>
              <a:gd name="adj1" fmla="val 330447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1930013" y="4693241"/>
            <a:ext cx="795291" cy="332977"/>
          </a:xfrm>
          <a:prstGeom prst="rect">
            <a:avLst/>
          </a:prstGeom>
          <a:solidFill>
            <a:srgbClr val="00BC70">
              <a:alpha val="0"/>
            </a:srgbClr>
          </a:solidFill>
          <a:ln>
            <a:solidFill>
              <a:srgbClr val="00B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꺾인 연결선 27"/>
          <p:cNvCxnSpPr>
            <a:stCxn id="26" idx="2"/>
            <a:endCxn id="8" idx="2"/>
          </p:cNvCxnSpPr>
          <p:nvPr/>
        </p:nvCxnSpPr>
        <p:spPr>
          <a:xfrm rot="16200000" flipH="1">
            <a:off x="4620522" y="2733354"/>
            <a:ext cx="39871" cy="4625597"/>
          </a:xfrm>
          <a:prstGeom prst="bentConnector3">
            <a:avLst>
              <a:gd name="adj1" fmla="val 2076770"/>
            </a:avLst>
          </a:prstGeom>
          <a:ln>
            <a:solidFill>
              <a:srgbClr val="00BC7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7394" y="4752177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35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4974" y="4752177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36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9024" y="4756285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37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5256" y="4756285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38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2553" y="3779547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540545" y="4008548"/>
            <a:ext cx="21996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/>
              <a:t>장바구니 </a:t>
            </a:r>
            <a:r>
              <a:rPr lang="en-US" altLang="ko-KR" sz="800" b="1" dirty="0" smtClean="0"/>
              <a:t>[</a:t>
            </a:r>
            <a:r>
              <a:rPr lang="ko-KR" altLang="en-US" sz="800" b="1" dirty="0" smtClean="0"/>
              <a:t>버튼</a:t>
            </a:r>
            <a:r>
              <a:rPr lang="en-US" altLang="ko-KR" sz="800" b="1" dirty="0" smtClean="0"/>
              <a:t>]</a:t>
            </a:r>
            <a:r>
              <a:rPr lang="ko-KR" altLang="en-US" sz="800" b="1" dirty="0" smtClean="0"/>
              <a:t> 선택 시 </a:t>
            </a:r>
            <a:endParaRPr lang="en-US" altLang="ko-KR" sz="800" b="1" dirty="0" smtClean="0"/>
          </a:p>
          <a:p>
            <a:r>
              <a:rPr lang="en-US" altLang="ko-KR" sz="800" dirty="0" smtClean="0"/>
              <a:t>: </a:t>
            </a:r>
            <a:r>
              <a:rPr lang="ko-KR" altLang="en-US" sz="800" dirty="0" err="1" smtClean="0"/>
              <a:t>제품선택</a:t>
            </a:r>
            <a:r>
              <a:rPr lang="ko-KR" altLang="en-US" sz="800" dirty="0" smtClean="0"/>
              <a:t> 팝업에서 장바구니 </a:t>
            </a:r>
            <a:r>
              <a:rPr lang="en-US" altLang="ko-KR" sz="800" dirty="0" smtClean="0"/>
              <a:t>[</a:t>
            </a:r>
            <a:r>
              <a:rPr lang="ko-KR" altLang="en-US" sz="800" dirty="0" smtClean="0"/>
              <a:t>버튼</a:t>
            </a:r>
            <a:r>
              <a:rPr lang="en-US" altLang="ko-KR" sz="800" dirty="0" smtClean="0"/>
              <a:t>]</a:t>
            </a:r>
            <a:r>
              <a:rPr lang="ko-KR" altLang="en-US" sz="800" dirty="0" smtClean="0"/>
              <a:t>만 노출</a:t>
            </a:r>
            <a:endParaRPr lang="ko-KR" altLang="en-US" sz="800" dirty="0"/>
          </a:p>
        </p:txBody>
      </p:sp>
      <p:sp>
        <p:nvSpPr>
          <p:cNvPr id="40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2553" y="4406133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540545" y="4635134"/>
            <a:ext cx="27895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err="1" smtClean="0"/>
              <a:t>바로구매</a:t>
            </a:r>
            <a:r>
              <a:rPr lang="ko-KR" altLang="en-US" sz="800" b="1" dirty="0" smtClean="0"/>
              <a:t> </a:t>
            </a:r>
            <a:r>
              <a:rPr lang="en-US" altLang="ko-KR" sz="800" b="1" dirty="0" smtClean="0"/>
              <a:t>[</a:t>
            </a:r>
            <a:r>
              <a:rPr lang="ko-KR" altLang="en-US" sz="800" b="1" dirty="0" smtClean="0"/>
              <a:t>버튼</a:t>
            </a:r>
            <a:r>
              <a:rPr lang="en-US" altLang="ko-KR" sz="800" b="1" dirty="0" smtClean="0"/>
              <a:t>]</a:t>
            </a:r>
            <a:r>
              <a:rPr lang="ko-KR" altLang="en-US" sz="800" b="1" dirty="0" smtClean="0"/>
              <a:t> 선택 시 </a:t>
            </a:r>
            <a:endParaRPr lang="en-US" altLang="ko-KR" sz="800" b="1" dirty="0" smtClean="0"/>
          </a:p>
          <a:p>
            <a:r>
              <a:rPr lang="en-US" altLang="ko-KR" sz="800" dirty="0" smtClean="0"/>
              <a:t>: </a:t>
            </a:r>
            <a:r>
              <a:rPr lang="ko-KR" altLang="en-US" sz="800" dirty="0" err="1" smtClean="0"/>
              <a:t>제품선택</a:t>
            </a:r>
            <a:r>
              <a:rPr lang="ko-KR" altLang="en-US" sz="800" dirty="0" smtClean="0"/>
              <a:t> 팝업에서 장바구니</a:t>
            </a:r>
            <a:r>
              <a:rPr lang="en-US" altLang="ko-KR" sz="800" dirty="0" smtClean="0"/>
              <a:t>/</a:t>
            </a:r>
            <a:r>
              <a:rPr lang="ko-KR" altLang="en-US" sz="800" dirty="0" err="1" smtClean="0"/>
              <a:t>바로구매</a:t>
            </a:r>
            <a:r>
              <a:rPr lang="ko-KR" altLang="en-US" sz="800" dirty="0" smtClean="0"/>
              <a:t> </a:t>
            </a:r>
            <a:r>
              <a:rPr lang="en-US" altLang="ko-KR" sz="800" dirty="0" smtClean="0"/>
              <a:t>[</a:t>
            </a:r>
            <a:r>
              <a:rPr lang="ko-KR" altLang="en-US" sz="800" dirty="0" smtClean="0"/>
              <a:t>버튼</a:t>
            </a:r>
            <a:r>
              <a:rPr lang="en-US" altLang="ko-KR" sz="800" dirty="0" smtClean="0"/>
              <a:t>]</a:t>
            </a:r>
            <a:r>
              <a:rPr lang="ko-KR" altLang="en-US" sz="800" dirty="0"/>
              <a:t> </a:t>
            </a:r>
            <a:r>
              <a:rPr lang="ko-KR" altLang="en-US" sz="800" dirty="0" smtClean="0"/>
              <a:t>모두 노출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215347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MO </a:t>
            </a:r>
            <a:r>
              <a:rPr lang="ko-KR" altLang="en-US" dirty="0" err="1" smtClean="0"/>
              <a:t>제품상세</a:t>
            </a:r>
            <a:r>
              <a:rPr lang="en-US" altLang="ko-KR" dirty="0" smtClean="0"/>
              <a:t>_</a:t>
            </a:r>
            <a:r>
              <a:rPr lang="ko-KR" altLang="en-US" dirty="0" smtClean="0"/>
              <a:t>구매버튼영역 노출 정의</a:t>
            </a:r>
            <a:endParaRPr lang="ko-KR" altLang="en-US" dirty="0"/>
          </a:p>
        </p:txBody>
      </p:sp>
      <p:sp>
        <p:nvSpPr>
          <p:cNvPr id="17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61583" y="4215383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489575" y="4444384"/>
            <a:ext cx="20104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/>
              <a:t>일시품절일시 </a:t>
            </a:r>
            <a:r>
              <a:rPr lang="en-US" altLang="ko-KR" sz="800" b="1" dirty="0" smtClean="0"/>
              <a:t>(</a:t>
            </a:r>
            <a:r>
              <a:rPr lang="ko-KR" altLang="en-US" sz="800" b="1" dirty="0" smtClean="0"/>
              <a:t>옵션까지 모두 </a:t>
            </a:r>
            <a:r>
              <a:rPr lang="ko-KR" altLang="en-US" sz="800" b="1" dirty="0" err="1" smtClean="0"/>
              <a:t>일시품절</a:t>
            </a:r>
            <a:r>
              <a:rPr lang="en-US" altLang="ko-KR" sz="800" b="1" dirty="0" smtClean="0"/>
              <a:t>)</a:t>
            </a:r>
          </a:p>
          <a:p>
            <a:r>
              <a:rPr lang="en-US" altLang="ko-KR" sz="800" dirty="0" smtClean="0"/>
              <a:t>: </a:t>
            </a:r>
            <a:r>
              <a:rPr lang="ko-KR" altLang="en-US" sz="800" dirty="0" smtClean="0"/>
              <a:t>입고알림신청 버튼</a:t>
            </a:r>
            <a:endParaRPr lang="en-US" altLang="ko-KR" sz="8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346" y="553199"/>
            <a:ext cx="2326302" cy="4492783"/>
          </a:xfrm>
          <a:prstGeom prst="rect">
            <a:avLst/>
          </a:prstGeom>
        </p:spPr>
      </p:pic>
      <p:sp>
        <p:nvSpPr>
          <p:cNvPr id="21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2197" y="342900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22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8503" y="4752177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9820" y="553199"/>
            <a:ext cx="2326302" cy="4492783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5663928" y="3429000"/>
            <a:ext cx="552194" cy="21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 smtClean="0">
                <a:solidFill>
                  <a:srgbClr val="C00000"/>
                </a:solidFill>
              </a:rPr>
              <a:t>판매중지</a:t>
            </a:r>
            <a:endParaRPr lang="ko-KR" altLang="en-US" sz="700" b="1" dirty="0">
              <a:solidFill>
                <a:srgbClr val="C000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583832" y="4682837"/>
            <a:ext cx="1632290" cy="36292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구매불가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5636" y="342900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4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47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8328" y="4742368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4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pic>
        <p:nvPicPr>
          <p:cNvPr id="48" name="그림 4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0134" y="553199"/>
            <a:ext cx="2326302" cy="4492783"/>
          </a:xfrm>
          <a:prstGeom prst="rect">
            <a:avLst/>
          </a:prstGeom>
        </p:spPr>
      </p:pic>
      <p:sp>
        <p:nvSpPr>
          <p:cNvPr id="49" name="직사각형 48"/>
          <p:cNvSpPr/>
          <p:nvPr/>
        </p:nvSpPr>
        <p:spPr>
          <a:xfrm>
            <a:off x="8684242" y="3429000"/>
            <a:ext cx="552194" cy="21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 err="1" smtClean="0">
                <a:solidFill>
                  <a:srgbClr val="C00000"/>
                </a:solidFill>
              </a:rPr>
              <a:t>출시예정</a:t>
            </a:r>
            <a:endParaRPr lang="ko-KR" altLang="en-US" sz="700" b="1" dirty="0">
              <a:solidFill>
                <a:srgbClr val="C00000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7604146" y="4698999"/>
            <a:ext cx="1632290" cy="3467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bg1"/>
                </a:solidFill>
              </a:rPr>
              <a:t>입고알림</a:t>
            </a:r>
            <a:r>
              <a:rPr lang="ko-KR" altLang="en-US" sz="800" dirty="0" smtClean="0">
                <a:solidFill>
                  <a:schemeClr val="bg1"/>
                </a:solidFill>
              </a:rPr>
              <a:t> 신청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51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5950" y="342900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5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52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8813" y="4759987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5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53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61583" y="4977313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4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9489575" y="5206314"/>
            <a:ext cx="13805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/>
              <a:t>판매중지 일 시</a:t>
            </a:r>
            <a:endParaRPr lang="en-US" altLang="ko-KR" sz="800" b="1" dirty="0" smtClean="0"/>
          </a:p>
          <a:p>
            <a:r>
              <a:rPr lang="en-US" altLang="ko-KR" sz="800" dirty="0" smtClean="0"/>
              <a:t>: </a:t>
            </a:r>
            <a:r>
              <a:rPr lang="ko-KR" altLang="en-US" sz="800" dirty="0" err="1" smtClean="0"/>
              <a:t>구매불가</a:t>
            </a:r>
            <a:r>
              <a:rPr lang="ko-KR" altLang="en-US" sz="800" dirty="0" smtClean="0"/>
              <a:t> 버튼 클릭 불가</a:t>
            </a:r>
            <a:endParaRPr lang="en-US" altLang="ko-KR" sz="800" dirty="0" smtClean="0"/>
          </a:p>
        </p:txBody>
      </p:sp>
      <p:sp>
        <p:nvSpPr>
          <p:cNvPr id="55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61583" y="5713591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5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9489575" y="5942592"/>
            <a:ext cx="11015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err="1" smtClean="0"/>
              <a:t>출시예정일</a:t>
            </a:r>
            <a:r>
              <a:rPr lang="ko-KR" altLang="en-US" sz="800" b="1" dirty="0" smtClean="0"/>
              <a:t> 시</a:t>
            </a:r>
            <a:endParaRPr lang="en-US" altLang="ko-KR" sz="800" b="1" dirty="0" smtClean="0"/>
          </a:p>
          <a:p>
            <a:r>
              <a:rPr lang="en-US" altLang="ko-KR" sz="800" dirty="0" smtClean="0"/>
              <a:t>: </a:t>
            </a:r>
            <a:r>
              <a:rPr lang="ko-KR" altLang="en-US" sz="800" dirty="0" smtClean="0"/>
              <a:t>입고알림신청 버튼</a:t>
            </a:r>
            <a:endParaRPr lang="en-US" altLang="ko-KR" sz="800" dirty="0" smtClean="0"/>
          </a:p>
        </p:txBody>
      </p:sp>
      <p:sp>
        <p:nvSpPr>
          <p:cNvPr id="34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384" y="5085313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364424" y="5652314"/>
            <a:ext cx="25539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/>
              <a:t>입고알림신청</a:t>
            </a:r>
            <a:endParaRPr lang="en-US" altLang="ko-KR" sz="800" b="1" dirty="0" smtClean="0"/>
          </a:p>
          <a:p>
            <a:r>
              <a:rPr lang="en-US" altLang="ko-KR" sz="800" dirty="0" smtClean="0"/>
              <a:t>: </a:t>
            </a:r>
            <a:r>
              <a:rPr lang="ko-KR" altLang="en-US" sz="800" dirty="0" smtClean="0"/>
              <a:t>옵션 있을 시 버튼 클릭하면 </a:t>
            </a:r>
            <a:r>
              <a:rPr lang="ko-KR" altLang="en-US" sz="800" dirty="0" err="1" smtClean="0"/>
              <a:t>옵션별</a:t>
            </a:r>
            <a:r>
              <a:rPr lang="ko-KR" altLang="en-US" sz="800" dirty="0" smtClean="0"/>
              <a:t> 입고알림신청 </a:t>
            </a:r>
            <a:endParaRPr lang="en-US" altLang="ko-KR" sz="800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t="36917"/>
          <a:stretch/>
        </p:blipFill>
        <p:spPr>
          <a:xfrm>
            <a:off x="682891" y="5122846"/>
            <a:ext cx="1687306" cy="1639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098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2138" y="553199"/>
            <a:ext cx="2326302" cy="4492783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MO </a:t>
            </a:r>
            <a:r>
              <a:rPr lang="ko-KR" altLang="en-US" dirty="0" err="1" smtClean="0"/>
              <a:t>제품상세</a:t>
            </a:r>
            <a:r>
              <a:rPr lang="en-US" altLang="ko-KR" dirty="0" smtClean="0"/>
              <a:t>_</a:t>
            </a:r>
            <a:r>
              <a:rPr lang="ko-KR" altLang="en-US" dirty="0" smtClean="0"/>
              <a:t>구매버튼영역 노출 정의</a:t>
            </a:r>
            <a:endParaRPr lang="ko-KR" altLang="en-US" dirty="0"/>
          </a:p>
        </p:txBody>
      </p:sp>
      <p:sp>
        <p:nvSpPr>
          <p:cNvPr id="17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61583" y="4215383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6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489575" y="4444384"/>
            <a:ext cx="25699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err="1" smtClean="0"/>
              <a:t>추가구성품</a:t>
            </a:r>
            <a:r>
              <a:rPr lang="ko-KR" altLang="en-US" sz="800" b="1" dirty="0" smtClean="0"/>
              <a:t> </a:t>
            </a:r>
            <a:r>
              <a:rPr lang="ko-KR" altLang="en-US" sz="800" b="1" dirty="0" err="1" smtClean="0"/>
              <a:t>단독구매</a:t>
            </a:r>
            <a:r>
              <a:rPr lang="ko-KR" altLang="en-US" sz="800" b="1" dirty="0" smtClean="0"/>
              <a:t> 불가시</a:t>
            </a:r>
            <a:endParaRPr lang="en-US" altLang="ko-KR" sz="800" b="1" dirty="0" smtClean="0"/>
          </a:p>
          <a:p>
            <a:r>
              <a:rPr lang="en-US" altLang="ko-KR" sz="800" dirty="0" smtClean="0"/>
              <a:t>: </a:t>
            </a:r>
            <a:r>
              <a:rPr lang="ko-KR" altLang="en-US" sz="800" dirty="0" smtClean="0"/>
              <a:t>단독구매불가 버튼 노출</a:t>
            </a:r>
            <a:endParaRPr lang="en-US" altLang="ko-KR" sz="800" dirty="0" smtClean="0"/>
          </a:p>
          <a:p>
            <a:r>
              <a:rPr lang="en-US" altLang="ko-KR" sz="800" dirty="0" smtClean="0"/>
              <a:t>: </a:t>
            </a:r>
            <a:r>
              <a:rPr lang="ko-KR" altLang="en-US" sz="800" dirty="0" smtClean="0"/>
              <a:t>금액은 캠페인 가격 노출 </a:t>
            </a:r>
            <a:r>
              <a:rPr lang="en-US" altLang="ko-KR" sz="800" dirty="0" smtClean="0"/>
              <a:t>– </a:t>
            </a:r>
            <a:r>
              <a:rPr lang="ko-KR" altLang="en-US" sz="800" dirty="0" smtClean="0"/>
              <a:t>캠페인종료시 </a:t>
            </a:r>
            <a:r>
              <a:rPr lang="ko-KR" altLang="en-US" sz="800" dirty="0" err="1" smtClean="0"/>
              <a:t>정가노출</a:t>
            </a:r>
            <a:endParaRPr lang="en-US" altLang="ko-KR" sz="800" dirty="0" smtClean="0"/>
          </a:p>
          <a:p>
            <a:r>
              <a:rPr lang="ko-KR" altLang="en-US" sz="800" dirty="0" err="1" smtClean="0"/>
              <a:t>ㄴ</a:t>
            </a:r>
            <a:r>
              <a:rPr lang="ko-KR" altLang="en-US" sz="800" dirty="0" smtClean="0"/>
              <a:t> </a:t>
            </a:r>
            <a:r>
              <a:rPr lang="ko-KR" altLang="en-US" sz="800" dirty="0" err="1" smtClean="0"/>
              <a:t>단독구매</a:t>
            </a:r>
            <a:r>
              <a:rPr lang="ko-KR" altLang="en-US" sz="800" dirty="0" smtClean="0"/>
              <a:t> 불가시 주문완료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상세 화면 등에서</a:t>
            </a:r>
            <a:endParaRPr lang="en-US" altLang="ko-KR" sz="800" dirty="0" smtClean="0"/>
          </a:p>
          <a:p>
            <a:r>
              <a:rPr lang="ko-KR" altLang="en-US" sz="800" dirty="0" err="1" smtClean="0"/>
              <a:t>추가구성품</a:t>
            </a:r>
            <a:r>
              <a:rPr lang="ko-KR" altLang="en-US" sz="800" dirty="0" smtClean="0"/>
              <a:t> 상세페이지로 진입 시 케이스</a:t>
            </a:r>
            <a:endParaRPr lang="en-US" altLang="ko-KR" sz="800" dirty="0" smtClean="0"/>
          </a:p>
          <a:p>
            <a:endParaRPr lang="en-US" altLang="ko-KR" sz="800" dirty="0"/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76" y="553199"/>
            <a:ext cx="2326302" cy="4492783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991544" y="3438236"/>
            <a:ext cx="814134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 smtClean="0">
                <a:solidFill>
                  <a:srgbClr val="C00000"/>
                </a:solidFill>
              </a:rPr>
              <a:t>단독구매불가</a:t>
            </a:r>
            <a:endParaRPr lang="ko-KR" altLang="en-US" sz="700" b="1" dirty="0">
              <a:solidFill>
                <a:srgbClr val="C000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173388" y="4682837"/>
            <a:ext cx="1632290" cy="36292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단독구매불가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3061" y="342900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6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47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9652" y="4742368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6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632504" y="3680"/>
            <a:ext cx="1559496" cy="781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800" b="1" dirty="0" smtClean="0">
                <a:solidFill>
                  <a:schemeClr val="tx1"/>
                </a:solidFill>
              </a:rPr>
              <a:t>6/21 </a:t>
            </a:r>
            <a:r>
              <a:rPr lang="ko-KR" altLang="en-US" sz="800" b="1" dirty="0" err="1" smtClean="0">
                <a:solidFill>
                  <a:schemeClr val="tx1"/>
                </a:solidFill>
              </a:rPr>
              <a:t>변경내역</a:t>
            </a:r>
            <a:endParaRPr lang="en-US" altLang="ko-KR" sz="800" b="1" dirty="0" smtClean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800" b="1" dirty="0" err="1" smtClean="0">
                <a:solidFill>
                  <a:schemeClr val="tx1"/>
                </a:solidFill>
              </a:rPr>
              <a:t>추가구성품</a:t>
            </a:r>
            <a:r>
              <a:rPr lang="ko-KR" altLang="en-US" sz="800" b="1" dirty="0" smtClean="0">
                <a:solidFill>
                  <a:schemeClr val="tx1"/>
                </a:solidFill>
              </a:rPr>
              <a:t> 상세 </a:t>
            </a:r>
            <a:r>
              <a:rPr lang="ko-KR" altLang="en-US" sz="800" b="1" dirty="0" err="1" smtClean="0">
                <a:solidFill>
                  <a:schemeClr val="tx1"/>
                </a:solidFill>
              </a:rPr>
              <a:t>구매버튼</a:t>
            </a:r>
            <a:r>
              <a:rPr lang="ko-KR" altLang="en-US" sz="800" b="1" dirty="0" smtClean="0">
                <a:solidFill>
                  <a:schemeClr val="tx1"/>
                </a:solidFill>
              </a:rPr>
              <a:t> 케이스 추가</a:t>
            </a:r>
            <a:endParaRPr lang="en-US" altLang="ko-KR" sz="800" b="1" dirty="0" smtClean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800" b="1" dirty="0" err="1" smtClean="0">
                <a:solidFill>
                  <a:schemeClr val="tx1"/>
                </a:solidFill>
              </a:rPr>
              <a:t>패키지제품</a:t>
            </a:r>
            <a:r>
              <a:rPr lang="ko-KR" altLang="en-US" sz="800" b="1" dirty="0" smtClean="0">
                <a:solidFill>
                  <a:schemeClr val="tx1"/>
                </a:solidFill>
              </a:rPr>
              <a:t> </a:t>
            </a:r>
            <a:r>
              <a:rPr lang="ko-KR" altLang="en-US" sz="800" b="1" dirty="0" err="1" smtClean="0">
                <a:solidFill>
                  <a:schemeClr val="tx1"/>
                </a:solidFill>
              </a:rPr>
              <a:t>구매버튼</a:t>
            </a:r>
            <a:r>
              <a:rPr lang="ko-KR" altLang="en-US" sz="800" b="1" dirty="0" smtClean="0">
                <a:solidFill>
                  <a:schemeClr val="tx1"/>
                </a:solidFill>
              </a:rPr>
              <a:t> 케이스 추가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011858" y="3438236"/>
            <a:ext cx="814134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 err="1" smtClean="0">
                <a:solidFill>
                  <a:srgbClr val="C00000"/>
                </a:solidFill>
              </a:rPr>
              <a:t>일시품절</a:t>
            </a:r>
            <a:endParaRPr lang="ko-KR" altLang="en-US" sz="700" b="1" dirty="0">
              <a:solidFill>
                <a:srgbClr val="C00000"/>
              </a:solidFill>
            </a:endParaRPr>
          </a:p>
        </p:txBody>
      </p:sp>
      <p:sp>
        <p:nvSpPr>
          <p:cNvPr id="14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1710" y="342900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7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5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9966" y="4742368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7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9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61583" y="527952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7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489575" y="5508521"/>
            <a:ext cx="19030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/>
              <a:t>패키지제품일시</a:t>
            </a:r>
            <a:endParaRPr lang="en-US" altLang="ko-KR" sz="800" b="1" dirty="0" smtClean="0"/>
          </a:p>
          <a:p>
            <a:r>
              <a:rPr lang="en-US" altLang="ko-KR" sz="800" dirty="0" smtClean="0"/>
              <a:t>: </a:t>
            </a:r>
            <a:r>
              <a:rPr lang="ko-KR" altLang="en-US" sz="800" dirty="0" err="1" smtClean="0"/>
              <a:t>입고알림신청버튼</a:t>
            </a:r>
            <a:r>
              <a:rPr lang="ko-KR" altLang="en-US" sz="800" dirty="0" smtClean="0"/>
              <a:t> 노출</a:t>
            </a:r>
            <a:endParaRPr lang="en-US" altLang="ko-KR" sz="800" dirty="0" smtClean="0"/>
          </a:p>
          <a:p>
            <a:r>
              <a:rPr lang="en-US" altLang="ko-KR" sz="800" dirty="0" smtClean="0"/>
              <a:t>( </a:t>
            </a:r>
            <a:r>
              <a:rPr lang="ko-KR" altLang="en-US" sz="800" dirty="0" smtClean="0"/>
              <a:t>패키지제품은 옵션을 특정하지 않아</a:t>
            </a:r>
            <a:endParaRPr lang="en-US" altLang="ko-KR" sz="800" dirty="0" smtClean="0"/>
          </a:p>
          <a:p>
            <a:r>
              <a:rPr lang="ko-KR" altLang="en-US" sz="800" dirty="0" smtClean="0"/>
              <a:t>재고관리 테이블 기준으로 적용</a:t>
            </a:r>
            <a:r>
              <a:rPr lang="en-US" altLang="ko-KR" sz="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55821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MO </a:t>
            </a:r>
            <a:r>
              <a:rPr lang="ko-KR" altLang="en-US" dirty="0" err="1" smtClean="0"/>
              <a:t>제품상세</a:t>
            </a:r>
            <a:r>
              <a:rPr lang="en-US" altLang="ko-KR" dirty="0" smtClean="0"/>
              <a:t>_</a:t>
            </a:r>
            <a:r>
              <a:rPr lang="ko-KR" altLang="en-US" dirty="0" smtClean="0"/>
              <a:t>주문프로모션별 </a:t>
            </a:r>
            <a:r>
              <a:rPr lang="ko-KR" altLang="en-US" dirty="0" err="1" smtClean="0"/>
              <a:t>가격표기</a:t>
            </a:r>
            <a:r>
              <a:rPr lang="ko-KR" altLang="en-US" dirty="0" smtClean="0"/>
              <a:t> 및 </a:t>
            </a:r>
            <a:r>
              <a:rPr lang="ko-KR" altLang="en-US" dirty="0" err="1" smtClean="0"/>
              <a:t>구매버튼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알럿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63352" y="620688"/>
            <a:ext cx="164339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>
                <a:solidFill>
                  <a:srgbClr val="C00000"/>
                </a:solidFill>
              </a:rPr>
              <a:t>* </a:t>
            </a:r>
            <a:r>
              <a:rPr lang="ko-KR" altLang="en-US" sz="800" b="1" dirty="0" err="1" smtClean="0">
                <a:solidFill>
                  <a:srgbClr val="C00000"/>
                </a:solidFill>
              </a:rPr>
              <a:t>매가변경가</a:t>
            </a:r>
            <a:r>
              <a:rPr lang="ko-KR" altLang="en-US" sz="800" b="1" dirty="0" smtClean="0">
                <a:solidFill>
                  <a:srgbClr val="C00000"/>
                </a:solidFill>
              </a:rPr>
              <a:t> 없을 시 정가 표기</a:t>
            </a:r>
            <a:endParaRPr lang="ko-KR" altLang="en-US" sz="800" b="1" dirty="0">
              <a:solidFill>
                <a:srgbClr val="C00000"/>
              </a:solidFill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2145217"/>
              </p:ext>
            </p:extLst>
          </p:nvPr>
        </p:nvGraphicFramePr>
        <p:xfrm>
          <a:off x="335360" y="908720"/>
          <a:ext cx="10513169" cy="115212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68285">
                  <a:extLst>
                    <a:ext uri="{9D8B030D-6E8A-4147-A177-3AD203B41FA5}">
                      <a16:colId xmlns:a16="http://schemas.microsoft.com/office/drawing/2014/main" val="1617353999"/>
                    </a:ext>
                  </a:extLst>
                </a:gridCol>
                <a:gridCol w="896158">
                  <a:extLst>
                    <a:ext uri="{9D8B030D-6E8A-4147-A177-3AD203B41FA5}">
                      <a16:colId xmlns:a16="http://schemas.microsoft.com/office/drawing/2014/main" val="2718176231"/>
                    </a:ext>
                  </a:extLst>
                </a:gridCol>
                <a:gridCol w="896158">
                  <a:extLst>
                    <a:ext uri="{9D8B030D-6E8A-4147-A177-3AD203B41FA5}">
                      <a16:colId xmlns:a16="http://schemas.microsoft.com/office/drawing/2014/main" val="4252979340"/>
                    </a:ext>
                  </a:extLst>
                </a:gridCol>
                <a:gridCol w="896158">
                  <a:extLst>
                    <a:ext uri="{9D8B030D-6E8A-4147-A177-3AD203B41FA5}">
                      <a16:colId xmlns:a16="http://schemas.microsoft.com/office/drawing/2014/main" val="4081631298"/>
                    </a:ext>
                  </a:extLst>
                </a:gridCol>
                <a:gridCol w="896158">
                  <a:extLst>
                    <a:ext uri="{9D8B030D-6E8A-4147-A177-3AD203B41FA5}">
                      <a16:colId xmlns:a16="http://schemas.microsoft.com/office/drawing/2014/main" val="3786018186"/>
                    </a:ext>
                  </a:extLst>
                </a:gridCol>
                <a:gridCol w="1340063">
                  <a:extLst>
                    <a:ext uri="{9D8B030D-6E8A-4147-A177-3AD203B41FA5}">
                      <a16:colId xmlns:a16="http://schemas.microsoft.com/office/drawing/2014/main" val="431447621"/>
                    </a:ext>
                  </a:extLst>
                </a:gridCol>
                <a:gridCol w="1340063">
                  <a:extLst>
                    <a:ext uri="{9D8B030D-6E8A-4147-A177-3AD203B41FA5}">
                      <a16:colId xmlns:a16="http://schemas.microsoft.com/office/drawing/2014/main" val="2690394885"/>
                    </a:ext>
                  </a:extLst>
                </a:gridCol>
                <a:gridCol w="1340063">
                  <a:extLst>
                    <a:ext uri="{9D8B030D-6E8A-4147-A177-3AD203B41FA5}">
                      <a16:colId xmlns:a16="http://schemas.microsoft.com/office/drawing/2014/main" val="2755841210"/>
                    </a:ext>
                  </a:extLst>
                </a:gridCol>
                <a:gridCol w="1340063">
                  <a:extLst>
                    <a:ext uri="{9D8B030D-6E8A-4147-A177-3AD203B41FA5}">
                      <a16:colId xmlns:a16="http://schemas.microsoft.com/office/drawing/2014/main" val="1994799261"/>
                    </a:ext>
                  </a:extLst>
                </a:gridCol>
              </a:tblGrid>
              <a:tr h="360040"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 smtClean="0">
                          <a:latin typeface="+mn-ea"/>
                          <a:ea typeface="+mn-ea"/>
                        </a:rPr>
                        <a:t>캠페인</a:t>
                      </a:r>
                      <a:endParaRPr sz="800" b="1" dirty="0"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 err="1" smtClean="0">
                          <a:latin typeface="+mn-ea"/>
                          <a:ea typeface="+mn-ea"/>
                        </a:rPr>
                        <a:t>제품리스트</a:t>
                      </a:r>
                      <a:r>
                        <a:rPr lang="ko-KR" altLang="en-US" sz="800" b="1" dirty="0" smtClean="0">
                          <a:latin typeface="+mn-ea"/>
                          <a:ea typeface="+mn-ea"/>
                        </a:rPr>
                        <a:t> 가격</a:t>
                      </a:r>
                      <a:endParaRPr sz="800" b="1" dirty="0"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 err="1" smtClean="0">
                          <a:latin typeface="+mn-ea"/>
                          <a:ea typeface="+mn-ea"/>
                        </a:rPr>
                        <a:t>제품상세</a:t>
                      </a:r>
                      <a:r>
                        <a:rPr lang="ko-KR" altLang="en-US" sz="800" b="1" dirty="0" smtClean="0">
                          <a:latin typeface="+mn-ea"/>
                          <a:ea typeface="+mn-ea"/>
                        </a:rPr>
                        <a:t> 가격</a:t>
                      </a:r>
                      <a:endParaRPr sz="800" b="1" dirty="0"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 smtClean="0">
                          <a:latin typeface="+mn-ea"/>
                          <a:ea typeface="+mn-ea"/>
                        </a:rPr>
                        <a:t>장바구니 </a:t>
                      </a:r>
                      <a:r>
                        <a:rPr lang="en-US" altLang="ko-KR" sz="800" b="1" dirty="0" smtClean="0"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800" b="1" dirty="0" smtClean="0">
                          <a:latin typeface="+mn-ea"/>
                          <a:ea typeface="+mn-ea"/>
                        </a:rPr>
                        <a:t>버튼</a:t>
                      </a:r>
                      <a:r>
                        <a:rPr lang="en-US" altLang="ko-KR" sz="800" b="1" dirty="0" smtClean="0">
                          <a:latin typeface="+mn-ea"/>
                          <a:ea typeface="+mn-ea"/>
                        </a:rPr>
                        <a:t>]</a:t>
                      </a:r>
                      <a:endParaRPr sz="800" b="1" dirty="0"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 err="1" smtClean="0">
                          <a:latin typeface="+mn-ea"/>
                          <a:ea typeface="+mn-ea"/>
                        </a:rPr>
                        <a:t>바로구매</a:t>
                      </a:r>
                      <a:r>
                        <a:rPr lang="ko-KR" altLang="en-US" sz="800" b="1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1" dirty="0" smtClean="0"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800" b="1" dirty="0" smtClean="0">
                          <a:latin typeface="+mn-ea"/>
                          <a:ea typeface="+mn-ea"/>
                        </a:rPr>
                        <a:t>버튼</a:t>
                      </a:r>
                      <a:r>
                        <a:rPr lang="en-US" altLang="ko-KR" sz="800" b="1" dirty="0" smtClean="0">
                          <a:latin typeface="+mn-ea"/>
                          <a:ea typeface="+mn-ea"/>
                        </a:rPr>
                        <a:t>]</a:t>
                      </a:r>
                      <a:endParaRPr sz="800" b="1" dirty="0"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8420204"/>
                  </a:ext>
                </a:extLst>
              </a:tr>
              <a:tr h="360040"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1" dirty="0"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 err="1" smtClean="0">
                          <a:latin typeface="+mn-ea"/>
                          <a:ea typeface="+mn-ea"/>
                        </a:rPr>
                        <a:t>로그인전</a:t>
                      </a:r>
                      <a:endParaRPr sz="800" b="1" dirty="0"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 smtClean="0">
                          <a:latin typeface="+mn-ea"/>
                          <a:ea typeface="+mn-ea"/>
                        </a:rPr>
                        <a:t>로그인후</a:t>
                      </a:r>
                      <a:endParaRPr sz="800" b="1" dirty="0"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 err="1" smtClean="0">
                          <a:latin typeface="+mn-ea"/>
                          <a:ea typeface="+mn-ea"/>
                        </a:rPr>
                        <a:t>로그인전</a:t>
                      </a:r>
                      <a:endParaRPr sz="800" b="1" dirty="0"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 smtClean="0">
                          <a:latin typeface="+mn-ea"/>
                          <a:ea typeface="+mn-ea"/>
                        </a:rPr>
                        <a:t>로그인후</a:t>
                      </a:r>
                      <a:endParaRPr sz="800" b="1" dirty="0"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 err="1" smtClean="0">
                          <a:latin typeface="+mn-ea"/>
                          <a:ea typeface="+mn-ea"/>
                        </a:rPr>
                        <a:t>로그인전</a:t>
                      </a:r>
                      <a:endParaRPr sz="800" b="1" dirty="0"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 smtClean="0">
                          <a:latin typeface="+mn-ea"/>
                          <a:ea typeface="+mn-ea"/>
                        </a:rPr>
                        <a:t>로그인후</a:t>
                      </a:r>
                      <a:endParaRPr sz="800" b="1" dirty="0"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 err="1" smtClean="0">
                          <a:latin typeface="+mn-ea"/>
                          <a:ea typeface="+mn-ea"/>
                        </a:rPr>
                        <a:t>로그인전</a:t>
                      </a:r>
                      <a:endParaRPr sz="800" b="1" dirty="0"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 smtClean="0">
                          <a:latin typeface="+mn-ea"/>
                          <a:ea typeface="+mn-ea"/>
                        </a:rPr>
                        <a:t>로그인후</a:t>
                      </a:r>
                      <a:endParaRPr sz="800" b="1" dirty="0"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8169430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1" dirty="0" err="1" smtClean="0">
                          <a:latin typeface="+mn-ea"/>
                          <a:ea typeface="+mn-ea"/>
                        </a:rPr>
                        <a:t>매가변경</a:t>
                      </a:r>
                      <a:endParaRPr sz="1000" b="1" dirty="0"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err="1" smtClean="0">
                          <a:latin typeface="+mn-ea"/>
                          <a:ea typeface="+mn-ea"/>
                        </a:rPr>
                        <a:t>매가변경가</a:t>
                      </a:r>
                      <a:endParaRPr sz="800" dirty="0"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>
                          <a:latin typeface="+mn-ea"/>
                          <a:ea typeface="+mn-ea"/>
                        </a:rPr>
                        <a:t>매가변경가</a:t>
                      </a:r>
                      <a:endParaRPr lang="ko-KR" altLang="en-US" sz="800" dirty="0" smtClean="0"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err="1" smtClean="0">
                          <a:latin typeface="+mn-ea"/>
                          <a:ea typeface="+mn-ea"/>
                        </a:rPr>
                        <a:t>매가변경가</a:t>
                      </a:r>
                      <a:endParaRPr sz="800" dirty="0"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>
                          <a:latin typeface="+mn-ea"/>
                          <a:ea typeface="+mn-ea"/>
                        </a:rPr>
                        <a:t>매가변경가</a:t>
                      </a:r>
                      <a:endParaRPr lang="ko-KR" altLang="en-US" sz="800" dirty="0" smtClean="0"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로그인 팝업</a:t>
                      </a:r>
                      <a:endParaRPr sz="800" dirty="0"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장바구니 담김</a:t>
                      </a:r>
                    </a:p>
                  </a:txBody>
                  <a:tcPr marL="91450" marR="91450" marT="45725" marB="45725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로그인 팝업</a:t>
                      </a:r>
                    </a:p>
                  </a:txBody>
                  <a:tcPr marL="91450" marR="91450" marT="45725" marB="45725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주문서로 이동</a:t>
                      </a:r>
                      <a:endParaRPr sz="800" dirty="0"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745528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63352" y="2204864"/>
            <a:ext cx="30348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BO &gt; </a:t>
            </a:r>
            <a:r>
              <a:rPr lang="ko-KR" altLang="en-US" sz="1000" b="1" dirty="0" err="1" smtClean="0"/>
              <a:t>캠페인관리</a:t>
            </a:r>
            <a:r>
              <a:rPr lang="ko-KR" altLang="en-US" sz="1000" b="1" dirty="0" smtClean="0"/>
              <a:t> </a:t>
            </a:r>
            <a:r>
              <a:rPr lang="en-US" altLang="ko-KR" sz="1000" b="1" dirty="0" smtClean="0"/>
              <a:t>&gt; </a:t>
            </a:r>
            <a:r>
              <a:rPr lang="ko-KR" altLang="en-US" sz="1000" b="1" dirty="0" smtClean="0"/>
              <a:t>주문프로모션 </a:t>
            </a:r>
            <a:r>
              <a:rPr lang="en-US" altLang="ko-KR" sz="1000" b="1" dirty="0" smtClean="0"/>
              <a:t>&gt; </a:t>
            </a:r>
            <a:r>
              <a:rPr lang="ko-KR" altLang="en-US" sz="1000" b="1" dirty="0" err="1" smtClean="0"/>
              <a:t>매가변경</a:t>
            </a:r>
            <a:r>
              <a:rPr lang="en-US" altLang="ko-KR" sz="1000" b="1" dirty="0" smtClean="0"/>
              <a:t>Tab</a:t>
            </a:r>
            <a:endParaRPr lang="ko-KR" altLang="en-US" sz="1000" b="1" dirty="0"/>
          </a:p>
        </p:txBody>
      </p:sp>
      <p:sp>
        <p:nvSpPr>
          <p:cNvPr id="6" name="직사각형 5"/>
          <p:cNvSpPr/>
          <p:nvPr/>
        </p:nvSpPr>
        <p:spPr>
          <a:xfrm>
            <a:off x="10632504" y="13560"/>
            <a:ext cx="1559496" cy="6110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800" b="1" dirty="0" smtClean="0">
                <a:solidFill>
                  <a:schemeClr val="bg1"/>
                </a:solidFill>
              </a:rPr>
              <a:t>6/26 </a:t>
            </a:r>
            <a:r>
              <a:rPr lang="ko-KR" altLang="en-US" sz="800" b="1" dirty="0" err="1" smtClean="0">
                <a:solidFill>
                  <a:schemeClr val="bg1"/>
                </a:solidFill>
              </a:rPr>
              <a:t>변경내역</a:t>
            </a:r>
            <a:endParaRPr lang="en-US" altLang="ko-KR" sz="800" b="1" dirty="0" smtClean="0">
              <a:solidFill>
                <a:schemeClr val="bg1"/>
              </a:solidFill>
            </a:endParaRPr>
          </a:p>
          <a:p>
            <a:r>
              <a:rPr lang="en-US" altLang="ko-KR" sz="800" b="1" dirty="0" smtClean="0">
                <a:solidFill>
                  <a:schemeClr val="bg1"/>
                </a:solidFill>
              </a:rPr>
              <a:t>1. </a:t>
            </a:r>
            <a:r>
              <a:rPr lang="ko-KR" altLang="en-US" sz="800" b="1" dirty="0" smtClean="0">
                <a:solidFill>
                  <a:schemeClr val="bg1"/>
                </a:solidFill>
              </a:rPr>
              <a:t>캠페인 경로 추가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7266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MO </a:t>
            </a:r>
            <a:r>
              <a:rPr lang="ko-KR" altLang="en-US" dirty="0" err="1" smtClean="0"/>
              <a:t>제품상세</a:t>
            </a:r>
            <a:r>
              <a:rPr lang="en-US" altLang="ko-KR" dirty="0" smtClean="0"/>
              <a:t>_</a:t>
            </a:r>
            <a:r>
              <a:rPr lang="ko-KR" altLang="en-US" dirty="0" smtClean="0"/>
              <a:t>주문프로모션별 </a:t>
            </a:r>
            <a:r>
              <a:rPr lang="ko-KR" altLang="en-US" dirty="0" err="1" smtClean="0"/>
              <a:t>가격표기</a:t>
            </a:r>
            <a:r>
              <a:rPr lang="ko-KR" altLang="en-US" dirty="0" smtClean="0"/>
              <a:t> 및 </a:t>
            </a:r>
            <a:r>
              <a:rPr lang="ko-KR" altLang="en-US" dirty="0" err="1" smtClean="0"/>
              <a:t>구매버튼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알럿</a:t>
            </a:r>
            <a:endParaRPr lang="ko-KR" altLang="en-US" dirty="0"/>
          </a:p>
        </p:txBody>
      </p:sp>
      <p:graphicFrame>
        <p:nvGraphicFramePr>
          <p:cNvPr id="49" name="표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7320915"/>
              </p:ext>
            </p:extLst>
          </p:nvPr>
        </p:nvGraphicFramePr>
        <p:xfrm>
          <a:off x="335360" y="908720"/>
          <a:ext cx="11250919" cy="201622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728192">
                  <a:extLst>
                    <a:ext uri="{9D8B030D-6E8A-4147-A177-3AD203B41FA5}">
                      <a16:colId xmlns:a16="http://schemas.microsoft.com/office/drawing/2014/main" val="1617353999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71817623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425297934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4081631298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3786018186"/>
                    </a:ext>
                  </a:extLst>
                </a:gridCol>
                <a:gridCol w="644909">
                  <a:extLst>
                    <a:ext uri="{9D8B030D-6E8A-4147-A177-3AD203B41FA5}">
                      <a16:colId xmlns:a16="http://schemas.microsoft.com/office/drawing/2014/main" val="4183703008"/>
                    </a:ext>
                  </a:extLst>
                </a:gridCol>
                <a:gridCol w="596903">
                  <a:extLst>
                    <a:ext uri="{9D8B030D-6E8A-4147-A177-3AD203B41FA5}">
                      <a16:colId xmlns:a16="http://schemas.microsoft.com/office/drawing/2014/main" val="314679921"/>
                    </a:ext>
                  </a:extLst>
                </a:gridCol>
                <a:gridCol w="744642">
                  <a:extLst>
                    <a:ext uri="{9D8B030D-6E8A-4147-A177-3AD203B41FA5}">
                      <a16:colId xmlns:a16="http://schemas.microsoft.com/office/drawing/2014/main" val="431447621"/>
                    </a:ext>
                  </a:extLst>
                </a:gridCol>
                <a:gridCol w="862577">
                  <a:extLst>
                    <a:ext uri="{9D8B030D-6E8A-4147-A177-3AD203B41FA5}">
                      <a16:colId xmlns:a16="http://schemas.microsoft.com/office/drawing/2014/main" val="2690394885"/>
                    </a:ext>
                  </a:extLst>
                </a:gridCol>
                <a:gridCol w="926022">
                  <a:extLst>
                    <a:ext uri="{9D8B030D-6E8A-4147-A177-3AD203B41FA5}">
                      <a16:colId xmlns:a16="http://schemas.microsoft.com/office/drawing/2014/main" val="4178127"/>
                    </a:ext>
                  </a:extLst>
                </a:gridCol>
                <a:gridCol w="915890">
                  <a:extLst>
                    <a:ext uri="{9D8B030D-6E8A-4147-A177-3AD203B41FA5}">
                      <a16:colId xmlns:a16="http://schemas.microsoft.com/office/drawing/2014/main" val="2755841210"/>
                    </a:ext>
                  </a:extLst>
                </a:gridCol>
                <a:gridCol w="903724">
                  <a:extLst>
                    <a:ext uri="{9D8B030D-6E8A-4147-A177-3AD203B41FA5}">
                      <a16:colId xmlns:a16="http://schemas.microsoft.com/office/drawing/2014/main" val="1994799261"/>
                    </a:ext>
                  </a:extLst>
                </a:gridCol>
                <a:gridCol w="903724">
                  <a:extLst>
                    <a:ext uri="{9D8B030D-6E8A-4147-A177-3AD203B41FA5}">
                      <a16:colId xmlns:a16="http://schemas.microsoft.com/office/drawing/2014/main" val="1192132314"/>
                    </a:ext>
                  </a:extLst>
                </a:gridCol>
              </a:tblGrid>
              <a:tr h="360040"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 smtClean="0">
                          <a:latin typeface="+mn-ea"/>
                          <a:ea typeface="+mn-ea"/>
                        </a:rPr>
                        <a:t>캠페인</a:t>
                      </a:r>
                      <a:endParaRPr sz="800" b="1" dirty="0"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 err="1" smtClean="0">
                          <a:latin typeface="+mn-ea"/>
                          <a:ea typeface="+mn-ea"/>
                        </a:rPr>
                        <a:t>제품리스트</a:t>
                      </a:r>
                      <a:r>
                        <a:rPr lang="ko-KR" altLang="en-US" sz="800" b="1" dirty="0" smtClean="0">
                          <a:latin typeface="+mn-ea"/>
                          <a:ea typeface="+mn-ea"/>
                        </a:rPr>
                        <a:t> 가격</a:t>
                      </a:r>
                      <a:endParaRPr sz="800" b="1" dirty="0"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 err="1" smtClean="0">
                          <a:latin typeface="+mn-ea"/>
                          <a:ea typeface="+mn-ea"/>
                        </a:rPr>
                        <a:t>제품상세</a:t>
                      </a:r>
                      <a:r>
                        <a:rPr lang="ko-KR" altLang="en-US" sz="800" b="1" dirty="0" smtClean="0">
                          <a:latin typeface="+mn-ea"/>
                          <a:ea typeface="+mn-ea"/>
                        </a:rPr>
                        <a:t> 가격</a:t>
                      </a:r>
                      <a:endParaRPr sz="800" b="1" dirty="0"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 smtClean="0">
                          <a:latin typeface="+mn-ea"/>
                          <a:ea typeface="+mn-ea"/>
                        </a:rPr>
                        <a:t>추가구성품가격</a:t>
                      </a:r>
                      <a:endParaRPr sz="800" b="1" dirty="0"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 smtClean="0">
                          <a:latin typeface="+mn-ea"/>
                          <a:ea typeface="+mn-ea"/>
                        </a:rPr>
                        <a:t>장바구니 </a:t>
                      </a:r>
                      <a:r>
                        <a:rPr lang="en-US" altLang="ko-KR" sz="800" b="1" dirty="0" smtClean="0"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800" b="1" dirty="0" smtClean="0">
                          <a:latin typeface="+mn-ea"/>
                          <a:ea typeface="+mn-ea"/>
                        </a:rPr>
                        <a:t>버튼</a:t>
                      </a:r>
                      <a:r>
                        <a:rPr lang="en-US" altLang="ko-KR" sz="800" b="1" dirty="0" smtClean="0">
                          <a:latin typeface="+mn-ea"/>
                          <a:ea typeface="+mn-ea"/>
                        </a:rPr>
                        <a:t>]</a:t>
                      </a:r>
                      <a:endParaRPr sz="800" b="1" dirty="0"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 err="1" smtClean="0">
                          <a:latin typeface="+mn-ea"/>
                          <a:ea typeface="+mn-ea"/>
                        </a:rPr>
                        <a:t>바로구매</a:t>
                      </a:r>
                      <a:r>
                        <a:rPr lang="ko-KR" altLang="en-US" sz="800" b="1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1" dirty="0" smtClean="0"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800" b="1" dirty="0" smtClean="0">
                          <a:latin typeface="+mn-ea"/>
                          <a:ea typeface="+mn-ea"/>
                        </a:rPr>
                        <a:t>버튼</a:t>
                      </a:r>
                      <a:r>
                        <a:rPr lang="en-US" altLang="ko-KR" sz="800" b="1" dirty="0" smtClean="0">
                          <a:latin typeface="+mn-ea"/>
                          <a:ea typeface="+mn-ea"/>
                        </a:rPr>
                        <a:t>]</a:t>
                      </a:r>
                      <a:endParaRPr sz="800" b="1" dirty="0"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8420204"/>
                  </a:ext>
                </a:extLst>
              </a:tr>
              <a:tr h="360040"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1" dirty="0"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 err="1" smtClean="0">
                          <a:latin typeface="+mn-ea"/>
                          <a:ea typeface="+mn-ea"/>
                        </a:rPr>
                        <a:t>로그인전</a:t>
                      </a:r>
                      <a:endParaRPr sz="800" b="1" dirty="0"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 smtClean="0">
                          <a:latin typeface="+mn-ea"/>
                          <a:ea typeface="+mn-ea"/>
                        </a:rPr>
                        <a:t>로그인후</a:t>
                      </a:r>
                      <a:endParaRPr sz="800" b="1" dirty="0"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 err="1" smtClean="0">
                          <a:latin typeface="+mn-ea"/>
                          <a:ea typeface="+mn-ea"/>
                        </a:rPr>
                        <a:t>로그인전</a:t>
                      </a:r>
                      <a:endParaRPr sz="800" b="1" dirty="0"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 smtClean="0">
                          <a:latin typeface="+mn-ea"/>
                          <a:ea typeface="+mn-ea"/>
                        </a:rPr>
                        <a:t>로그인후</a:t>
                      </a:r>
                      <a:endParaRPr sz="800" b="1" dirty="0"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 err="1" smtClean="0">
                          <a:latin typeface="+mn-ea"/>
                          <a:ea typeface="+mn-ea"/>
                        </a:rPr>
                        <a:t>로그인전</a:t>
                      </a:r>
                      <a:endParaRPr sz="800" b="1" dirty="0"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 smtClean="0">
                          <a:latin typeface="+mn-ea"/>
                          <a:ea typeface="+mn-ea"/>
                        </a:rPr>
                        <a:t>로그인후</a:t>
                      </a:r>
                      <a:endParaRPr sz="800" b="1" dirty="0"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 err="1" smtClean="0">
                          <a:latin typeface="+mn-ea"/>
                          <a:ea typeface="+mn-ea"/>
                        </a:rPr>
                        <a:t>로그인전</a:t>
                      </a:r>
                      <a:endParaRPr sz="800" b="1" dirty="0"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 smtClean="0">
                          <a:latin typeface="+mn-ea"/>
                          <a:ea typeface="+mn-ea"/>
                        </a:rPr>
                        <a:t>로그인후</a:t>
                      </a:r>
                      <a:endParaRPr sz="800" b="1" dirty="0"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 err="1" smtClean="0">
                          <a:latin typeface="+mn-ea"/>
                          <a:ea typeface="+mn-ea"/>
                        </a:rPr>
                        <a:t>로그인전</a:t>
                      </a:r>
                      <a:endParaRPr sz="800" b="1" dirty="0"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 smtClean="0">
                          <a:latin typeface="+mn-ea"/>
                          <a:ea typeface="+mn-ea"/>
                        </a:rPr>
                        <a:t>로그인후</a:t>
                      </a:r>
                      <a:endParaRPr sz="800" b="1" dirty="0"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169430"/>
                  </a:ext>
                </a:extLst>
              </a:tr>
              <a:tr h="432048"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1" dirty="0" smtClean="0">
                          <a:latin typeface="+mn-ea"/>
                          <a:ea typeface="+mn-ea"/>
                        </a:rPr>
                        <a:t>제품구매</a:t>
                      </a:r>
                      <a:r>
                        <a:rPr lang="en-US" altLang="ko-KR" sz="1000" b="1" dirty="0" smtClean="0">
                          <a:latin typeface="+mn-ea"/>
                          <a:ea typeface="+mn-ea"/>
                        </a:rPr>
                        <a:t>+</a:t>
                      </a:r>
                      <a:r>
                        <a:rPr lang="ko-KR" altLang="en-US" sz="1000" b="1" dirty="0" smtClean="0">
                          <a:latin typeface="+mn-ea"/>
                          <a:ea typeface="+mn-ea"/>
                        </a:rPr>
                        <a:t>추가구성품할인</a:t>
                      </a:r>
                      <a:endParaRPr sz="1000" b="1" dirty="0"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err="1" smtClean="0">
                          <a:latin typeface="+mn-ea"/>
                          <a:ea typeface="+mn-ea"/>
                        </a:rPr>
                        <a:t>매가변경가</a:t>
                      </a:r>
                      <a:endParaRPr sz="800" dirty="0"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>
                          <a:latin typeface="+mn-ea"/>
                          <a:ea typeface="+mn-ea"/>
                        </a:rPr>
                        <a:t>매가변경가</a:t>
                      </a:r>
                      <a:endParaRPr lang="ko-KR" altLang="en-US" sz="800" dirty="0" smtClean="0"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err="1" smtClean="0">
                          <a:latin typeface="+mn-ea"/>
                          <a:ea typeface="+mn-ea"/>
                        </a:rPr>
                        <a:t>매가변경가</a:t>
                      </a:r>
                      <a:endParaRPr sz="800" dirty="0"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>
                          <a:latin typeface="+mn-ea"/>
                          <a:ea typeface="+mn-ea"/>
                        </a:rPr>
                        <a:t>매가변경가</a:t>
                      </a:r>
                      <a:endParaRPr lang="ko-KR" altLang="en-US" sz="800" dirty="0" smtClean="0"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할인가</a:t>
                      </a:r>
                      <a:endParaRPr lang="en-US" altLang="ko-KR" sz="700" dirty="0" smtClean="0"/>
                    </a:p>
                  </a:txBody>
                  <a:tcPr marL="91450" marR="91450" marT="45725" marB="45725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할인가</a:t>
                      </a:r>
                      <a:endParaRPr lang="en-US" altLang="ko-KR" sz="700" dirty="0" smtClean="0"/>
                    </a:p>
                  </a:txBody>
                  <a:tcPr marL="91450" marR="91450" marT="45725" marB="45725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로그인 팝업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>
                          <a:latin typeface="+mn-ea"/>
                          <a:ea typeface="+mn-ea"/>
                        </a:rPr>
                        <a:t>추가구성품</a:t>
                      </a:r>
                      <a:endParaRPr lang="en-US" altLang="ko-KR" sz="800" dirty="0" smtClean="0"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선택 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x</a:t>
                      </a:r>
                      <a:endParaRPr lang="ko-KR" altLang="en-US" sz="800" dirty="0" smtClean="0"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>
                          <a:latin typeface="+mn-ea"/>
                          <a:ea typeface="+mn-ea"/>
                        </a:rPr>
                        <a:t>알럿</a:t>
                      </a:r>
                      <a:endParaRPr lang="ko-KR" altLang="en-US" sz="800" dirty="0" smtClean="0"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로그인 팝업</a:t>
                      </a:r>
                    </a:p>
                  </a:txBody>
                  <a:tcPr marL="91450" marR="91450" marT="45725" marB="45725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>
                          <a:latin typeface="+mn-ea"/>
                          <a:ea typeface="+mn-ea"/>
                        </a:rPr>
                        <a:t>추가구성품</a:t>
                      </a:r>
                      <a:endParaRPr lang="en-US" altLang="ko-KR" sz="800" dirty="0" smtClean="0"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선택 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x</a:t>
                      </a:r>
                      <a:endParaRPr lang="ko-KR" altLang="en-US" sz="800" dirty="0" smtClean="0"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>
                          <a:latin typeface="+mn-ea"/>
                          <a:ea typeface="+mn-ea"/>
                        </a:rPr>
                        <a:t>알럿</a:t>
                      </a:r>
                      <a:endParaRPr lang="ko-KR" altLang="en-US" sz="800" dirty="0" smtClean="0"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745528"/>
                  </a:ext>
                </a:extLst>
              </a:tr>
              <a:tr h="432048"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 smtClean="0"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700" dirty="0" smtClean="0"/>
                    </a:p>
                  </a:txBody>
                  <a:tcPr marL="91450" marR="91450" marT="45725" marB="45725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로그인 팝업</a:t>
                      </a:r>
                    </a:p>
                  </a:txBody>
                  <a:tcPr marL="91450" marR="91450" marT="45725" marB="45725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>
                          <a:latin typeface="+mn-ea"/>
                          <a:ea typeface="+mn-ea"/>
                        </a:rPr>
                        <a:t>추가구성품</a:t>
                      </a:r>
                      <a:endParaRPr lang="en-US" altLang="ko-KR" sz="800" dirty="0" smtClean="0"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선택 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o</a:t>
                      </a:r>
                      <a:endParaRPr lang="ko-KR" altLang="en-US" sz="800" dirty="0" smtClean="0"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장바구니담김</a:t>
                      </a:r>
                    </a:p>
                  </a:txBody>
                  <a:tcPr marL="91450" marR="91450" marT="45725" marB="45725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로그인 팝업</a:t>
                      </a:r>
                    </a:p>
                  </a:txBody>
                  <a:tcPr marL="91450" marR="91450" marT="45725" marB="45725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>
                          <a:latin typeface="+mn-ea"/>
                          <a:ea typeface="+mn-ea"/>
                        </a:rPr>
                        <a:t>추가구성품</a:t>
                      </a:r>
                      <a:endParaRPr lang="en-US" altLang="ko-KR" sz="800" dirty="0" smtClean="0"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선택 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o</a:t>
                      </a:r>
                      <a:endParaRPr lang="ko-KR" altLang="en-US" sz="800" dirty="0" smtClean="0"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>
                          <a:latin typeface="+mn-ea"/>
                          <a:ea typeface="+mn-ea"/>
                        </a:rPr>
                        <a:t>주문서이동</a:t>
                      </a:r>
                      <a:endParaRPr lang="ko-KR" altLang="en-US" sz="800" dirty="0" smtClean="0"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5700757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1" dirty="0" smtClean="0">
                          <a:latin typeface="+mn-ea"/>
                          <a:ea typeface="+mn-ea"/>
                        </a:rPr>
                        <a:t>결제금액 </a:t>
                      </a:r>
                      <a:r>
                        <a:rPr lang="en-US" altLang="ko-KR" sz="1000" b="1" dirty="0" smtClean="0">
                          <a:latin typeface="+mn-ea"/>
                          <a:ea typeface="+mn-ea"/>
                        </a:rPr>
                        <a:t>+ </a:t>
                      </a:r>
                      <a:r>
                        <a:rPr lang="ko-KR" altLang="en-US" sz="1000" b="1" dirty="0" smtClean="0">
                          <a:latin typeface="+mn-ea"/>
                          <a:ea typeface="+mn-ea"/>
                        </a:rPr>
                        <a:t>제품구매할인</a:t>
                      </a:r>
                      <a:endParaRPr sz="1000" b="1" dirty="0"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매가변경가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50" marR="91450" marT="45725" marB="45725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매가변경가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50" marR="91450" marT="45725" marB="45725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매가변경가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50" marR="91450" marT="45725" marB="45725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매가변경가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50" marR="91450" marT="45725" marB="45725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50" marR="91450" marT="45725" marB="45725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x</a:t>
                      </a:r>
                      <a:endParaRPr lang="ko-KR" altLang="en-US" sz="700" dirty="0" smtClean="0"/>
                    </a:p>
                  </a:txBody>
                  <a:tcPr marL="91450" marR="91450" marT="45725" marB="45725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로그인 팝업</a:t>
                      </a:r>
                      <a:endParaRPr sz="800" dirty="0"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err="1" smtClean="0">
                          <a:latin typeface="+mn-ea"/>
                          <a:ea typeface="+mn-ea"/>
                        </a:rPr>
                        <a:t>안내알럿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-&gt; 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장바구니 담기</a:t>
                      </a:r>
                      <a:endParaRPr sz="800" dirty="0"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로그인 팝업</a:t>
                      </a:r>
                    </a:p>
                  </a:txBody>
                  <a:tcPr marL="91450" marR="91450" marT="45725" marB="45725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err="1" smtClean="0">
                          <a:latin typeface="+mn-ea"/>
                          <a:ea typeface="+mn-ea"/>
                        </a:rPr>
                        <a:t>안내알럿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-&gt; 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주문서 이동</a:t>
                      </a:r>
                      <a:endParaRPr lang="en-US" altLang="ko-KR" sz="800" dirty="0" smtClean="0"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1624309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63352" y="620688"/>
            <a:ext cx="164339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>
                <a:solidFill>
                  <a:srgbClr val="C00000"/>
                </a:solidFill>
              </a:rPr>
              <a:t>* </a:t>
            </a:r>
            <a:r>
              <a:rPr lang="ko-KR" altLang="en-US" sz="800" b="1" dirty="0" err="1" smtClean="0">
                <a:solidFill>
                  <a:srgbClr val="C00000"/>
                </a:solidFill>
              </a:rPr>
              <a:t>매가변경가</a:t>
            </a:r>
            <a:r>
              <a:rPr lang="ko-KR" altLang="en-US" sz="800" b="1" dirty="0" smtClean="0">
                <a:solidFill>
                  <a:srgbClr val="C00000"/>
                </a:solidFill>
              </a:rPr>
              <a:t> 없을 시 정가 표기</a:t>
            </a:r>
            <a:endParaRPr lang="ko-KR" altLang="en-US" sz="800" b="1" dirty="0">
              <a:solidFill>
                <a:srgbClr val="C0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079776" y="4176139"/>
            <a:ext cx="2736304" cy="115636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218033" y="4401488"/>
            <a:ext cx="215956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해당제품은 최종결제금액 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{00,000}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원</a:t>
            </a:r>
            <a:endParaRPr lang="en-US" altLang="ko-KR" sz="7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이상 </a:t>
            </a:r>
            <a:r>
              <a:rPr lang="ko-KR" altLang="en-US" sz="7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결제시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{0,000}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원으로 구매 가능합니다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최종 결제금액 </a:t>
            </a:r>
            <a:r>
              <a:rPr lang="ko-KR" altLang="en-US" sz="7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미충족시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할인 적용되지 않습니다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519936" y="4878621"/>
            <a:ext cx="864096" cy="269836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1"/>
                </a:solidFill>
              </a:rPr>
              <a:t>장바구니담기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583832" y="4878621"/>
            <a:ext cx="864096" cy="26983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확인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519936" y="5203237"/>
            <a:ext cx="864096" cy="269836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1"/>
                </a:solidFill>
              </a:rPr>
              <a:t>주문하기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cxnSp>
        <p:nvCxnSpPr>
          <p:cNvPr id="12" name="직선 화살표 연결선 11"/>
          <p:cNvCxnSpPr>
            <a:stCxn id="8" idx="3"/>
          </p:cNvCxnSpPr>
          <p:nvPr/>
        </p:nvCxnSpPr>
        <p:spPr>
          <a:xfrm>
            <a:off x="6384032" y="5013539"/>
            <a:ext cx="1017885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6384032" y="5332505"/>
            <a:ext cx="1017885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392918" y="4894153"/>
            <a:ext cx="15247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장바구니 </a:t>
            </a:r>
            <a:r>
              <a:rPr lang="en-US" altLang="ko-KR" sz="800" dirty="0" smtClean="0"/>
              <a:t>[</a:t>
            </a:r>
            <a:r>
              <a:rPr lang="ko-KR" altLang="en-US" sz="800" dirty="0" smtClean="0"/>
              <a:t>버튼</a:t>
            </a:r>
            <a:r>
              <a:rPr lang="en-US" altLang="ko-KR" sz="800" dirty="0" smtClean="0"/>
              <a:t>] </a:t>
            </a:r>
            <a:r>
              <a:rPr lang="ko-KR" altLang="en-US" sz="800" dirty="0" smtClean="0"/>
              <a:t>클릭 했을 시</a:t>
            </a:r>
            <a:endParaRPr lang="en-US" altLang="ko-KR" sz="800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7392918" y="5218769"/>
            <a:ext cx="15247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/>
              <a:t>바로구매</a:t>
            </a:r>
            <a:r>
              <a:rPr lang="ko-KR" altLang="en-US" sz="800" dirty="0" smtClean="0"/>
              <a:t> </a:t>
            </a:r>
            <a:r>
              <a:rPr lang="en-US" altLang="ko-KR" sz="800" dirty="0" smtClean="0"/>
              <a:t>[</a:t>
            </a:r>
            <a:r>
              <a:rPr lang="ko-KR" altLang="en-US" sz="800" dirty="0" smtClean="0"/>
              <a:t>버튼</a:t>
            </a:r>
            <a:r>
              <a:rPr lang="en-US" altLang="ko-KR" sz="800" dirty="0" smtClean="0"/>
              <a:t>] </a:t>
            </a:r>
            <a:r>
              <a:rPr lang="ko-KR" altLang="en-US" sz="800" dirty="0" smtClean="0"/>
              <a:t>클릭 했을 시</a:t>
            </a:r>
            <a:endParaRPr lang="en-US" altLang="ko-KR" sz="800" dirty="0" smtClean="0"/>
          </a:p>
        </p:txBody>
      </p:sp>
      <p:sp>
        <p:nvSpPr>
          <p:cNvPr id="18" name="직사각형 17"/>
          <p:cNvSpPr/>
          <p:nvPr/>
        </p:nvSpPr>
        <p:spPr>
          <a:xfrm>
            <a:off x="335360" y="4069744"/>
            <a:ext cx="2605073" cy="139132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20153" y="4339352"/>
            <a:ext cx="21018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해당제품과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같이 구매하면</a:t>
            </a:r>
            <a:endParaRPr lang="en-US" altLang="ko-KR" sz="7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할인 받을 수 있는 </a:t>
            </a:r>
            <a:r>
              <a:rPr lang="ko-KR" altLang="en-US" sz="7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추가구성품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옵션이 있습니다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추가구성품할인 없이 구매 하시겠습니까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?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599375" y="4973057"/>
            <a:ext cx="997679" cy="269836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추가구성품선택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564169" y="4973057"/>
            <a:ext cx="985812" cy="26983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장바구니담기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64169" y="5319261"/>
            <a:ext cx="985812" cy="26983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주문하기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36402" y="5913474"/>
            <a:ext cx="2632168" cy="61187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895894" y="6133031"/>
            <a:ext cx="171713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>
                <a:solidFill>
                  <a:srgbClr val="29BC70"/>
                </a:solidFill>
              </a:rPr>
              <a:t>장바구니담기가 완료 되었습니다</a:t>
            </a:r>
            <a:r>
              <a:rPr lang="en-US" altLang="ko-KR" sz="800" dirty="0">
                <a:solidFill>
                  <a:srgbClr val="29BC70"/>
                </a:solidFill>
              </a:rPr>
              <a:t>.</a:t>
            </a:r>
            <a:endParaRPr lang="ko-KR" altLang="en-US" sz="800" dirty="0">
              <a:solidFill>
                <a:srgbClr val="29BC7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63352" y="3821386"/>
            <a:ext cx="25811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/>
              <a:t>[ </a:t>
            </a:r>
            <a:r>
              <a:rPr lang="ko-KR" altLang="en-US" sz="800" b="1" dirty="0" smtClean="0"/>
              <a:t>제품구매 </a:t>
            </a:r>
            <a:r>
              <a:rPr lang="en-US" altLang="ko-KR" sz="800" b="1" dirty="0" smtClean="0"/>
              <a:t>+ </a:t>
            </a:r>
            <a:r>
              <a:rPr lang="ko-KR" altLang="en-US" sz="800" b="1" dirty="0" err="1" smtClean="0"/>
              <a:t>추가구성품</a:t>
            </a:r>
            <a:r>
              <a:rPr lang="ko-KR" altLang="en-US" sz="800" b="1" dirty="0" smtClean="0"/>
              <a:t> 할인 </a:t>
            </a:r>
            <a:r>
              <a:rPr lang="en-US" altLang="ko-KR" sz="800" b="1" dirty="0" smtClean="0"/>
              <a:t>– </a:t>
            </a:r>
            <a:r>
              <a:rPr lang="ko-KR" altLang="en-US" sz="800" b="1" dirty="0" err="1" smtClean="0"/>
              <a:t>추가구성품</a:t>
            </a:r>
            <a:r>
              <a:rPr lang="ko-KR" altLang="en-US" sz="800" b="1" dirty="0" smtClean="0"/>
              <a:t> 선택 </a:t>
            </a:r>
            <a:r>
              <a:rPr lang="en-US" altLang="ko-KR" sz="800" b="1" dirty="0" smtClean="0"/>
              <a:t>x]</a:t>
            </a:r>
            <a:endParaRPr lang="ko-KR" altLang="en-US" sz="8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3968064" y="3844031"/>
            <a:ext cx="15055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/>
              <a:t>[ </a:t>
            </a:r>
            <a:r>
              <a:rPr lang="ko-KR" altLang="en-US" sz="800" b="1" dirty="0" smtClean="0"/>
              <a:t>결제금액 </a:t>
            </a:r>
            <a:r>
              <a:rPr lang="en-US" altLang="ko-KR" sz="800" b="1" dirty="0" smtClean="0"/>
              <a:t>+ </a:t>
            </a:r>
            <a:r>
              <a:rPr lang="ko-KR" altLang="en-US" sz="800" b="1" dirty="0" smtClean="0"/>
              <a:t>제품구매 할인</a:t>
            </a:r>
            <a:r>
              <a:rPr lang="en-US" altLang="ko-KR" sz="800" b="1" dirty="0" smtClean="0"/>
              <a:t>]</a:t>
            </a:r>
            <a:endParaRPr lang="ko-KR" altLang="en-US" sz="8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263352" y="5642175"/>
            <a:ext cx="25907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/>
              <a:t>[ </a:t>
            </a:r>
            <a:r>
              <a:rPr lang="ko-KR" altLang="en-US" sz="800" b="1" dirty="0" smtClean="0"/>
              <a:t>제품구매 </a:t>
            </a:r>
            <a:r>
              <a:rPr lang="en-US" altLang="ko-KR" sz="800" b="1" dirty="0" smtClean="0"/>
              <a:t>+ </a:t>
            </a:r>
            <a:r>
              <a:rPr lang="ko-KR" altLang="en-US" sz="800" b="1" dirty="0" err="1" smtClean="0"/>
              <a:t>추가구성품</a:t>
            </a:r>
            <a:r>
              <a:rPr lang="ko-KR" altLang="en-US" sz="800" b="1" dirty="0" smtClean="0"/>
              <a:t> 할인 </a:t>
            </a:r>
            <a:r>
              <a:rPr lang="en-US" altLang="ko-KR" sz="800" b="1" dirty="0" smtClean="0"/>
              <a:t>– </a:t>
            </a:r>
            <a:r>
              <a:rPr lang="ko-KR" altLang="en-US" sz="800" b="1" dirty="0" err="1" smtClean="0"/>
              <a:t>추가구성품</a:t>
            </a:r>
            <a:r>
              <a:rPr lang="ko-KR" altLang="en-US" sz="800" b="1" dirty="0" smtClean="0"/>
              <a:t> 선택 </a:t>
            </a:r>
            <a:r>
              <a:rPr lang="en-US" altLang="ko-KR" sz="800" b="1" dirty="0" smtClean="0"/>
              <a:t>o]</a:t>
            </a:r>
            <a:endParaRPr lang="ko-KR" altLang="en-US" sz="800" b="1" dirty="0"/>
          </a:p>
        </p:txBody>
      </p:sp>
      <p:sp>
        <p:nvSpPr>
          <p:cNvPr id="31" name="직사각형 30"/>
          <p:cNvSpPr/>
          <p:nvPr/>
        </p:nvSpPr>
        <p:spPr>
          <a:xfrm>
            <a:off x="4152826" y="5913474"/>
            <a:ext cx="2632168" cy="61187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4712318" y="6133031"/>
            <a:ext cx="171713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>
                <a:solidFill>
                  <a:srgbClr val="29BC70"/>
                </a:solidFill>
              </a:rPr>
              <a:t>장바구니담기가 완료 되었습니다</a:t>
            </a:r>
            <a:r>
              <a:rPr lang="en-US" altLang="ko-KR" sz="800" dirty="0">
                <a:solidFill>
                  <a:srgbClr val="29BC70"/>
                </a:solidFill>
              </a:rPr>
              <a:t>.</a:t>
            </a:r>
            <a:endParaRPr lang="ko-KR" altLang="en-US" sz="800" dirty="0">
              <a:solidFill>
                <a:srgbClr val="29BC7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079776" y="5642175"/>
            <a:ext cx="23871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/>
              <a:t>[ </a:t>
            </a:r>
            <a:r>
              <a:rPr lang="ko-KR" altLang="en-US" sz="800" b="1" dirty="0" smtClean="0"/>
              <a:t>결제금액 </a:t>
            </a:r>
            <a:r>
              <a:rPr lang="en-US" altLang="ko-KR" sz="800" b="1" dirty="0" smtClean="0"/>
              <a:t>+ </a:t>
            </a:r>
            <a:r>
              <a:rPr lang="ko-KR" altLang="en-US" sz="800" b="1" dirty="0" smtClean="0"/>
              <a:t>제품구매 </a:t>
            </a:r>
            <a:r>
              <a:rPr lang="en-US" altLang="ko-KR" sz="800" b="1" dirty="0" smtClean="0"/>
              <a:t>– </a:t>
            </a:r>
            <a:r>
              <a:rPr lang="ko-KR" altLang="en-US" sz="800" b="1" dirty="0" smtClean="0"/>
              <a:t>장바구니담기 선택 시</a:t>
            </a:r>
            <a:r>
              <a:rPr lang="en-US" altLang="ko-KR" sz="800" b="1" dirty="0" smtClean="0"/>
              <a:t>]</a:t>
            </a:r>
            <a:endParaRPr lang="ko-KR" altLang="en-US" sz="800" b="1" dirty="0"/>
          </a:p>
        </p:txBody>
      </p:sp>
      <p:sp>
        <p:nvSpPr>
          <p:cNvPr id="35" name="직사각형 34"/>
          <p:cNvSpPr/>
          <p:nvPr/>
        </p:nvSpPr>
        <p:spPr>
          <a:xfrm>
            <a:off x="9364497" y="4758710"/>
            <a:ext cx="2679645" cy="1766056"/>
          </a:xfrm>
          <a:prstGeom prst="rect">
            <a:avLst/>
          </a:prstGeom>
          <a:solidFill>
            <a:srgbClr val="FFC000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800" b="1" dirty="0" smtClean="0">
                <a:solidFill>
                  <a:schemeClr val="tx1"/>
                </a:solidFill>
              </a:rPr>
              <a:t>※ 5/10 </a:t>
            </a:r>
            <a:r>
              <a:rPr lang="ko-KR" altLang="en-US" sz="800" b="1" dirty="0" smtClean="0">
                <a:solidFill>
                  <a:schemeClr val="tx1"/>
                </a:solidFill>
              </a:rPr>
              <a:t>주문 개발 </a:t>
            </a:r>
            <a:r>
              <a:rPr lang="ko-KR" altLang="en-US" sz="800" b="1" dirty="0" err="1" smtClean="0">
                <a:solidFill>
                  <a:schemeClr val="tx1"/>
                </a:solidFill>
              </a:rPr>
              <a:t>재전달</a:t>
            </a:r>
            <a:r>
              <a:rPr lang="ko-KR" altLang="en-US" sz="800" b="1" dirty="0" smtClean="0">
                <a:solidFill>
                  <a:schemeClr val="tx1"/>
                </a:solidFill>
              </a:rPr>
              <a:t> 완료</a:t>
            </a:r>
            <a:endParaRPr lang="en-US" altLang="ko-KR" sz="800" b="1" dirty="0" smtClean="0">
              <a:solidFill>
                <a:schemeClr val="tx1"/>
              </a:solidFill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( </a:t>
            </a:r>
            <a:r>
              <a:rPr lang="ko-KR" altLang="en-US" sz="800" dirty="0" smtClean="0">
                <a:solidFill>
                  <a:schemeClr val="tx1"/>
                </a:solidFill>
              </a:rPr>
              <a:t>이전 장바구니 리뷰 때 협의 내용</a:t>
            </a:r>
            <a:r>
              <a:rPr lang="en-US" altLang="ko-KR" sz="800" dirty="0" smtClean="0">
                <a:solidFill>
                  <a:schemeClr val="tx1"/>
                </a:solidFill>
              </a:rPr>
              <a:t>)</a:t>
            </a: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 smtClean="0">
                <a:solidFill>
                  <a:schemeClr val="tx1"/>
                </a:solidFill>
              </a:rPr>
              <a:t>추가구성품이 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단독구매</a:t>
            </a:r>
            <a:r>
              <a:rPr lang="ko-KR" altLang="en-US" sz="800" dirty="0" smtClean="0">
                <a:solidFill>
                  <a:schemeClr val="tx1"/>
                </a:solidFill>
              </a:rPr>
              <a:t> 가능할 시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endParaRPr lang="en-US" altLang="ko-KR" sz="800" dirty="0" smtClean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800" dirty="0" smtClean="0">
                <a:solidFill>
                  <a:schemeClr val="tx1"/>
                </a:solidFill>
              </a:rPr>
              <a:t>장바구니에 추가 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구성품을</a:t>
            </a:r>
            <a:r>
              <a:rPr lang="ko-KR" altLang="en-US" sz="800" dirty="0" smtClean="0">
                <a:solidFill>
                  <a:schemeClr val="tx1"/>
                </a:solidFill>
              </a:rPr>
              <a:t> 먼저 담은 상태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800" dirty="0" err="1" smtClean="0">
                <a:solidFill>
                  <a:schemeClr val="tx1"/>
                </a:solidFill>
              </a:rPr>
              <a:t>추가구성품</a:t>
            </a:r>
            <a:r>
              <a:rPr lang="ko-KR" altLang="en-US" sz="800" dirty="0" smtClean="0">
                <a:solidFill>
                  <a:schemeClr val="tx1"/>
                </a:solidFill>
              </a:rPr>
              <a:t> 할인 되는 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대상제품을</a:t>
            </a:r>
            <a:r>
              <a:rPr lang="ko-KR" altLang="en-US" sz="800" dirty="0" smtClean="0">
                <a:solidFill>
                  <a:schemeClr val="tx1"/>
                </a:solidFill>
              </a:rPr>
              <a:t> 그 다음 장바구니에 담은 경우 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그룹핑</a:t>
            </a:r>
            <a:r>
              <a:rPr lang="ko-KR" altLang="en-US" sz="800" dirty="0" smtClean="0">
                <a:solidFill>
                  <a:schemeClr val="tx1"/>
                </a:solidFill>
              </a:rPr>
              <a:t> 되어 추가구성품할인으로 적용됨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800" dirty="0" smtClean="0">
                <a:solidFill>
                  <a:schemeClr val="tx1"/>
                </a:solidFill>
              </a:rPr>
              <a:t>추가구성품을 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단독구매</a:t>
            </a:r>
            <a:r>
              <a:rPr lang="ko-KR" altLang="en-US" sz="800" dirty="0" smtClean="0">
                <a:solidFill>
                  <a:schemeClr val="tx1"/>
                </a:solidFill>
              </a:rPr>
              <a:t> 제품상세에서 </a:t>
            </a:r>
            <a:r>
              <a:rPr lang="en-US" altLang="ko-KR" sz="800" dirty="0" smtClean="0">
                <a:solidFill>
                  <a:schemeClr val="tx1"/>
                </a:solidFill>
              </a:rPr>
              <a:t>1</a:t>
            </a:r>
            <a:r>
              <a:rPr lang="ko-KR" altLang="en-US" sz="800" dirty="0" smtClean="0">
                <a:solidFill>
                  <a:schemeClr val="tx1"/>
                </a:solidFill>
              </a:rPr>
              <a:t>개 더 장바구니에 담음 </a:t>
            </a:r>
            <a:r>
              <a:rPr lang="en-US" altLang="ko-KR" sz="800" dirty="0" smtClean="0">
                <a:solidFill>
                  <a:schemeClr val="tx1"/>
                </a:solidFill>
              </a:rPr>
              <a:t>(</a:t>
            </a:r>
            <a:r>
              <a:rPr lang="ko-KR" altLang="en-US" sz="800" dirty="0" smtClean="0">
                <a:solidFill>
                  <a:schemeClr val="tx1"/>
                </a:solidFill>
              </a:rPr>
              <a:t>할인 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미적용</a:t>
            </a:r>
            <a:r>
              <a:rPr lang="en-US" altLang="ko-KR" sz="800" dirty="0" smtClean="0">
                <a:solidFill>
                  <a:schemeClr val="tx1"/>
                </a:solidFill>
              </a:rPr>
              <a:t>)</a:t>
            </a:r>
          </a:p>
          <a:p>
            <a:pPr marL="228600" indent="-228600">
              <a:buAutoNum type="arabicPeriod"/>
            </a:pPr>
            <a:r>
              <a:rPr lang="ko-KR" altLang="en-US" sz="800" dirty="0" err="1" smtClean="0">
                <a:solidFill>
                  <a:schemeClr val="tx1"/>
                </a:solidFill>
              </a:rPr>
              <a:t>대상제품을</a:t>
            </a:r>
            <a:r>
              <a:rPr lang="ko-KR" altLang="en-US" sz="800" dirty="0" smtClean="0">
                <a:solidFill>
                  <a:schemeClr val="tx1"/>
                </a:solidFill>
              </a:rPr>
              <a:t> 장바구니에서 수량 </a:t>
            </a:r>
            <a:r>
              <a:rPr lang="en-US" altLang="ko-KR" sz="800" dirty="0" smtClean="0">
                <a:solidFill>
                  <a:schemeClr val="tx1"/>
                </a:solidFill>
              </a:rPr>
              <a:t>1</a:t>
            </a:r>
            <a:r>
              <a:rPr lang="ko-KR" altLang="en-US" sz="800" dirty="0" smtClean="0">
                <a:solidFill>
                  <a:schemeClr val="tx1"/>
                </a:solidFill>
              </a:rPr>
              <a:t>개 증가 또는 제품상세에서 담았을 시 장바구니에서 자동 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그룹핑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20153" y="4140352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/>
              <a:t>알림</a:t>
            </a:r>
            <a:endParaRPr lang="ko-KR" altLang="en-US" sz="8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4218033" y="4201768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/>
              <a:t>알림</a:t>
            </a:r>
            <a:endParaRPr lang="ko-KR" altLang="en-US" sz="8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259072" y="2974251"/>
            <a:ext cx="442140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BO &gt; </a:t>
            </a:r>
            <a:r>
              <a:rPr lang="ko-KR" altLang="en-US" sz="1000" b="1" dirty="0" err="1"/>
              <a:t>캠페인관리</a:t>
            </a:r>
            <a:r>
              <a:rPr lang="ko-KR" altLang="en-US" sz="1000" b="1" dirty="0"/>
              <a:t> </a:t>
            </a:r>
            <a:r>
              <a:rPr lang="en-US" altLang="ko-KR" sz="1000" b="1" dirty="0"/>
              <a:t>&gt; </a:t>
            </a:r>
            <a:r>
              <a:rPr lang="ko-KR" altLang="en-US" sz="1000" b="1" dirty="0"/>
              <a:t>주문프로모션 </a:t>
            </a:r>
            <a:r>
              <a:rPr lang="en-US" altLang="ko-KR" sz="1000" b="1" dirty="0"/>
              <a:t>&gt; </a:t>
            </a:r>
            <a:r>
              <a:rPr lang="ko-KR" altLang="en-US" sz="1000" b="1" dirty="0" err="1"/>
              <a:t>매가변경</a:t>
            </a:r>
            <a:r>
              <a:rPr lang="en-US" altLang="ko-KR" sz="1000" b="1" dirty="0" smtClean="0"/>
              <a:t>Tab</a:t>
            </a:r>
          </a:p>
          <a:p>
            <a:r>
              <a:rPr lang="en-US" altLang="ko-KR" sz="1000" b="1" dirty="0" smtClean="0"/>
              <a:t>BO &gt; </a:t>
            </a:r>
            <a:r>
              <a:rPr lang="ko-KR" altLang="en-US" sz="1000" b="1" dirty="0" err="1" smtClean="0"/>
              <a:t>캠페인관리</a:t>
            </a:r>
            <a:r>
              <a:rPr lang="ko-KR" altLang="en-US" sz="1000" b="1" dirty="0" smtClean="0"/>
              <a:t> </a:t>
            </a:r>
            <a:r>
              <a:rPr lang="en-US" altLang="ko-KR" sz="1000" b="1" dirty="0" smtClean="0"/>
              <a:t>&gt; </a:t>
            </a:r>
            <a:r>
              <a:rPr lang="ko-KR" altLang="en-US" sz="1000" b="1" dirty="0" smtClean="0"/>
              <a:t>주문프로모션 </a:t>
            </a:r>
            <a:r>
              <a:rPr lang="en-US" altLang="ko-KR" sz="1000" b="1" dirty="0" smtClean="0"/>
              <a:t>&gt; </a:t>
            </a:r>
            <a:r>
              <a:rPr lang="ko-KR" altLang="en-US" sz="1000" b="1" dirty="0" smtClean="0"/>
              <a:t>조건</a:t>
            </a:r>
            <a:r>
              <a:rPr lang="en-US" altLang="ko-KR" sz="1000" b="1" dirty="0" smtClean="0"/>
              <a:t>tab &gt;</a:t>
            </a:r>
            <a:r>
              <a:rPr lang="ko-KR" altLang="en-US" sz="1000" b="1" dirty="0" smtClean="0"/>
              <a:t>제품구매</a:t>
            </a:r>
            <a:r>
              <a:rPr lang="en-US" altLang="ko-KR" sz="1000" b="1" dirty="0" smtClean="0"/>
              <a:t>+</a:t>
            </a:r>
            <a:r>
              <a:rPr lang="ko-KR" altLang="en-US" sz="1000" b="1" dirty="0" smtClean="0"/>
              <a:t>추가구성품할인</a:t>
            </a:r>
            <a:endParaRPr lang="en-US" altLang="ko-KR" sz="1000" b="1" dirty="0" smtClean="0"/>
          </a:p>
          <a:p>
            <a:r>
              <a:rPr lang="en-US" altLang="ko-KR" sz="1000" b="1" dirty="0"/>
              <a:t>BO &gt; </a:t>
            </a:r>
            <a:r>
              <a:rPr lang="ko-KR" altLang="en-US" sz="1000" b="1" dirty="0" err="1"/>
              <a:t>캠페인관리</a:t>
            </a:r>
            <a:r>
              <a:rPr lang="ko-KR" altLang="en-US" sz="1000" b="1" dirty="0"/>
              <a:t> </a:t>
            </a:r>
            <a:r>
              <a:rPr lang="en-US" altLang="ko-KR" sz="1000" b="1" dirty="0"/>
              <a:t>&gt; </a:t>
            </a:r>
            <a:r>
              <a:rPr lang="ko-KR" altLang="en-US" sz="1000" b="1" dirty="0"/>
              <a:t>주문프로모션 </a:t>
            </a:r>
            <a:r>
              <a:rPr lang="en-US" altLang="ko-KR" sz="1000" b="1" dirty="0"/>
              <a:t>&gt; </a:t>
            </a:r>
            <a:r>
              <a:rPr lang="ko-KR" altLang="en-US" sz="1000" b="1" dirty="0" smtClean="0"/>
              <a:t>조건</a:t>
            </a:r>
            <a:r>
              <a:rPr lang="en-US" altLang="ko-KR" sz="1000" b="1" dirty="0" smtClean="0"/>
              <a:t>tab &gt;</a:t>
            </a:r>
            <a:r>
              <a:rPr lang="ko-KR" altLang="en-US" sz="1000" b="1" dirty="0" smtClean="0"/>
              <a:t>결제금액 </a:t>
            </a:r>
            <a:r>
              <a:rPr lang="en-US" altLang="ko-KR" sz="1000" b="1" dirty="0" smtClean="0"/>
              <a:t>+</a:t>
            </a:r>
            <a:r>
              <a:rPr lang="ko-KR" altLang="en-US" sz="1000" b="1" dirty="0" smtClean="0"/>
              <a:t>제품구매할인</a:t>
            </a:r>
            <a:endParaRPr lang="en-US" altLang="ko-KR" sz="1000" b="1" dirty="0"/>
          </a:p>
        </p:txBody>
      </p:sp>
      <p:sp>
        <p:nvSpPr>
          <p:cNvPr id="38" name="직사각형 37"/>
          <p:cNvSpPr/>
          <p:nvPr/>
        </p:nvSpPr>
        <p:spPr>
          <a:xfrm>
            <a:off x="10632504" y="13560"/>
            <a:ext cx="1559496" cy="6110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800" b="1" dirty="0" smtClean="0">
                <a:solidFill>
                  <a:schemeClr val="bg1"/>
                </a:solidFill>
              </a:rPr>
              <a:t>6/26 </a:t>
            </a:r>
            <a:r>
              <a:rPr lang="ko-KR" altLang="en-US" sz="800" b="1" dirty="0" err="1" smtClean="0">
                <a:solidFill>
                  <a:schemeClr val="bg1"/>
                </a:solidFill>
              </a:rPr>
              <a:t>변경내역</a:t>
            </a:r>
            <a:endParaRPr lang="en-US" altLang="ko-KR" sz="800" b="1" dirty="0" smtClean="0">
              <a:solidFill>
                <a:schemeClr val="bg1"/>
              </a:solidFill>
            </a:endParaRPr>
          </a:p>
          <a:p>
            <a:r>
              <a:rPr lang="en-US" altLang="ko-KR" sz="800" b="1" dirty="0" smtClean="0">
                <a:solidFill>
                  <a:schemeClr val="bg1"/>
                </a:solidFill>
              </a:rPr>
              <a:t>1. </a:t>
            </a:r>
            <a:r>
              <a:rPr lang="ko-KR" altLang="en-US" sz="800" b="1" dirty="0" smtClean="0">
                <a:solidFill>
                  <a:schemeClr val="bg1"/>
                </a:solidFill>
              </a:rPr>
              <a:t>캠페인 경로 추가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7840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214566</TotalTime>
  <Words>3337</Words>
  <Application>Microsoft Office PowerPoint</Application>
  <PresentationFormat>와이드스크린</PresentationFormat>
  <Paragraphs>963</Paragraphs>
  <Slides>19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6" baseType="lpstr">
      <vt:lpstr>맑은 고딕</vt:lpstr>
      <vt:lpstr>Arial</vt:lpstr>
      <vt:lpstr>Segoe UI</vt:lpstr>
      <vt:lpstr>Segoe UI Symbol</vt:lpstr>
      <vt:lpstr>Wingdings</vt:lpstr>
      <vt:lpstr>Wingdings 2</vt:lpstr>
      <vt:lpstr>Office 테마</vt:lpstr>
      <vt:lpstr>PowerPoint 프레젠테이션</vt:lpstr>
      <vt:lpstr>Version History #1</vt:lpstr>
      <vt:lpstr>제품상세최대혜택가FO 요구사항</vt:lpstr>
      <vt:lpstr>FO_제품상세최대혜택가</vt:lpstr>
      <vt:lpstr>MO 제품상세_구매버튼영역 노출 정의</vt:lpstr>
      <vt:lpstr>MO 제품상세_구매버튼영역 노출 정의</vt:lpstr>
      <vt:lpstr>MO 제품상세_구매버튼영역 노출 정의</vt:lpstr>
      <vt:lpstr>MO 제품상세_주문프로모션별 가격표기 및 구매버튼 - 알럿</vt:lpstr>
      <vt:lpstr>MO 제품상세_주문프로모션별 가격표기 및 구매버튼 - 알럿</vt:lpstr>
      <vt:lpstr>MO 제품상세_주문프로모션별 가격표기 및 구매버튼 - 알럿</vt:lpstr>
      <vt:lpstr>MO 제품상세_주문프로모션별 가격표기 및 구매버튼 - 알럿</vt:lpstr>
      <vt:lpstr>MO 제품상세_주문프로모션별 가격표기 및 구매버튼 - 알럿</vt:lpstr>
      <vt:lpstr>MO 제품상세_주문프로모션별 가격표기 및 구매버튼 - 알럿</vt:lpstr>
      <vt:lpstr>FO_제품상세_옵션 없는 제품</vt:lpstr>
      <vt:lpstr>FO_제품상세_옵션 없고 추가구성품 할인 있는 제품</vt:lpstr>
      <vt:lpstr>FO_제품상세_옵션 제품</vt:lpstr>
      <vt:lpstr>FO_제품상세_옵션 있고 추가구성품 할인도 있는 제품</vt:lpstr>
      <vt:lpstr>FO_제품상세_N+%</vt:lpstr>
      <vt:lpstr>FO_제품상세_N+N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ELUO</cp:lastModifiedBy>
  <cp:revision>4276</cp:revision>
  <cp:lastPrinted>2022-10-17T06:12:39Z</cp:lastPrinted>
  <dcterms:created xsi:type="dcterms:W3CDTF">2018-04-18T08:51:39Z</dcterms:created>
  <dcterms:modified xsi:type="dcterms:W3CDTF">2024-07-09T23:42:13Z</dcterms:modified>
</cp:coreProperties>
</file>