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1510" r:id="rId4"/>
    <p:sldId id="1493" r:id="rId5"/>
    <p:sldId id="1494" r:id="rId6"/>
    <p:sldId id="1496" r:id="rId7"/>
    <p:sldId id="1492" r:id="rId8"/>
    <p:sldId id="1514" r:id="rId9"/>
    <p:sldId id="1513" r:id="rId10"/>
    <p:sldId id="1499" r:id="rId11"/>
    <p:sldId id="1498" r:id="rId12"/>
    <p:sldId id="1500" r:id="rId13"/>
    <p:sldId id="1516" r:id="rId14"/>
    <p:sldId id="1501" r:id="rId15"/>
    <p:sldId id="1507" r:id="rId16"/>
    <p:sldId id="1502" r:id="rId17"/>
    <p:sldId id="1503" r:id="rId18"/>
    <p:sldId id="1504" r:id="rId19"/>
    <p:sldId id="1511" r:id="rId20"/>
    <p:sldId id="1506" r:id="rId21"/>
    <p:sldId id="1512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  <p14:sldId id="1510"/>
            <p14:sldId id="1493"/>
          </p14:sldIdLst>
        </p14:section>
        <p14:section name="제품상세" id="{D5BC061C-EC36-4901-9C32-B2A53F4AA4EA}">
          <p14:sldIdLst>
            <p14:sldId id="1494"/>
            <p14:sldId id="1496"/>
            <p14:sldId id="1492"/>
            <p14:sldId id="1514"/>
            <p14:sldId id="1513"/>
            <p14:sldId id="1499"/>
            <p14:sldId id="1498"/>
          </p14:sldIdLst>
        </p14:section>
        <p14:section name="제품상세-리뷰 탭" id="{CAD204B2-27AF-426C-8AC9-2BE1F434034E}">
          <p14:sldIdLst>
            <p14:sldId id="1500"/>
            <p14:sldId id="1516"/>
            <p14:sldId id="1501"/>
            <p14:sldId id="1507"/>
          </p14:sldIdLst>
        </p14:section>
        <p14:section name="제품상세-유의사항 탭" id="{6F8F5D3E-BFCF-44AC-B570-73503F0260CC}">
          <p14:sldIdLst>
            <p14:sldId id="1502"/>
          </p14:sldIdLst>
        </p14:section>
        <p14:section name="제품상세-문의 탭" id="{24335628-93CB-4CE2-A3FA-B796CFC2BD43}">
          <p14:sldIdLst>
            <p14:sldId id="1503"/>
          </p14:sldIdLst>
        </p14:section>
        <p14:section name="로그인 등 팝업" id="{66EFB33A-C7F9-46B4-8A15-4B64B6F3E129}">
          <p14:sldIdLst>
            <p14:sldId id="1504"/>
            <p14:sldId id="1511"/>
            <p14:sldId id="1506"/>
            <p14:sldId id="1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5337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74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j" initials="j" lastIdx="1" clrIdx="0">
    <p:extLst>
      <p:ext uri="{19B8F6BF-5375-455C-9EA6-DF929625EA0E}">
        <p15:presenceInfo xmlns:p15="http://schemas.microsoft.com/office/powerpoint/2012/main" userId="jh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  <a:srgbClr val="87E5B4"/>
    <a:srgbClr val="DBF8EA"/>
    <a:srgbClr val="EEEEEE"/>
    <a:srgbClr val="29BC70"/>
    <a:srgbClr val="0000FF"/>
    <a:srgbClr val="BDF1D6"/>
    <a:srgbClr val="687379"/>
    <a:srgbClr val="414A4F"/>
    <a:srgbClr val="E0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402" y="84"/>
      </p:cViewPr>
      <p:guideLst>
        <p:guide orient="horz" pos="572"/>
        <p:guide pos="5337"/>
        <p:guide pos="574"/>
        <p:guide orient="horz" pos="4156"/>
        <p:guide orient="horz" pos="3974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9621042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02543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9704891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6545815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8246604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166462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398559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895151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1884275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66446481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_MO_</a:t>
            </a:r>
            <a:r>
              <a:rPr lang="ko-KR" altLang="en-US" sz="2800" dirty="0" err="1">
                <a:latin typeface="+mj-ea"/>
              </a:rPr>
              <a:t>제품상세</a:t>
            </a:r>
            <a:r>
              <a:rPr lang="ko-KR" altLang="en-US" sz="28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0.92/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2024-06-20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정효진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07">
            <a:extLst>
              <a:ext uri="{FF2B5EF4-FFF2-40B4-BE49-F238E27FC236}">
                <a16:creationId xmlns:a16="http://schemas.microsoft.com/office/drawing/2014/main" id="{21EF3121-544E-B67F-D831-EDD3D3DBC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9" name="부제목 108">
            <a:extLst>
              <a:ext uri="{FF2B5EF4-FFF2-40B4-BE49-F238E27FC236}">
                <a16:creationId xmlns:a16="http://schemas.microsoft.com/office/drawing/2014/main" id="{A16131D5-0CF8-79EC-A9D7-492E75D87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IN_MO_PRD_01_05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54901"/>
              </p:ext>
            </p:extLst>
          </p:nvPr>
        </p:nvGraphicFramePr>
        <p:xfrm>
          <a:off x="9000565" y="44450"/>
          <a:ext cx="3168000" cy="540864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</a:rPr>
                        <a:t>함께 진행하는 기획전 제품</a:t>
                      </a:r>
                      <a:endParaRPr lang="ko-KR" altLang="en-US" sz="1400" b="1" dirty="0">
                        <a:latin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 대상제품으로 등록된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((N+N, N+%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해당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프로모션에 등록된 대상제품이 해당 제품을 제외하고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이상이면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영역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켐페인명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캠페인명이 두 줄 입력되어 있을 시 첫번째 줄과 두번째 줄을 같은 줄에 출력하며 한 줄보다 길어질 시 말 줄임표 처리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첫번째 줄과 두번째 줄 사이에는 띄어쓰기 적용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캠페인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주문프로모션에 등록된 유의사항 있을 시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 프로모션 대상 제품 목록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조회중인 제품 제외하고 캠페인에 등록된 제품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화면 제품 목록 출력 순서와 동일하게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불러옴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</a:rPr>
                        <a:t>이 제품과 같은 라인</a:t>
                      </a:r>
                      <a:endParaRPr lang="ko-KR" altLang="en-US" sz="1400" b="1" dirty="0">
                        <a:latin typeface="+mn-ea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제품과 같은 라인에 대상제품이 해당 제품을 제외하고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7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 이상이면 해당 영역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라인명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라인 목록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라인 제품 목록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조회중인 제품 제외하고 같은 라인에 등록된 제품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라인 제품 목록 출력 순서와 동일하게 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불러옴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71425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</a:rPr>
                        <a:t>이 제품의 카테고리 </a:t>
                      </a:r>
                      <a:r>
                        <a:rPr lang="en-US" altLang="ko-KR" sz="800" b="1" dirty="0">
                          <a:latin typeface="+mn-ea"/>
                        </a:rPr>
                        <a:t>BEST</a:t>
                      </a:r>
                      <a:endParaRPr lang="ko-KR" altLang="en-US" sz="1400" b="1" dirty="0">
                        <a:latin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대상제품이 해당 제품을 제외하고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카테고리 기준은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BEST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목록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순위표시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조회중인 제품 제외하고 동일 카테고리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BEST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불러옴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83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+mn-ea"/>
                        </a:rPr>
                        <a:t>이 제품을 본 분들의 관심제품</a:t>
                      </a:r>
                      <a:endParaRPr lang="ko-KR" altLang="en-US" sz="1400" b="1" dirty="0">
                        <a:latin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대상제품이 해당 제품을 제외하고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관심제품 목록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조회중인 제품 제외하고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카테고리내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연관상품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불러옴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545694"/>
                  </a:ext>
                </a:extLst>
              </a:tr>
            </a:tbl>
          </a:graphicData>
        </a:graphic>
      </p:graphicFrame>
      <p:sp>
        <p:nvSpPr>
          <p:cNvPr id="80" name="자유형 68">
            <a:extLst>
              <a:ext uri="{FF2B5EF4-FFF2-40B4-BE49-F238E27FC236}">
                <a16:creationId xmlns:a16="http://schemas.microsoft.com/office/drawing/2014/main" id="{CA339116-7401-2F84-70A4-8DCCBA54D4AC}"/>
              </a:ext>
            </a:extLst>
          </p:cNvPr>
          <p:cNvSpPr/>
          <p:nvPr/>
        </p:nvSpPr>
        <p:spPr>
          <a:xfrm>
            <a:off x="777382" y="600244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68">
            <a:extLst>
              <a:ext uri="{FF2B5EF4-FFF2-40B4-BE49-F238E27FC236}">
                <a16:creationId xmlns:a16="http://schemas.microsoft.com/office/drawing/2014/main" id="{7BDF5312-49FD-B1AA-723D-02161CA10CBA}"/>
              </a:ext>
            </a:extLst>
          </p:cNvPr>
          <p:cNvSpPr/>
          <p:nvPr/>
        </p:nvSpPr>
        <p:spPr>
          <a:xfrm>
            <a:off x="783760" y="627022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B86BFC-4F0B-C968-5CB5-D45C2DB8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11" y="2924944"/>
            <a:ext cx="2828925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4C3149-6404-05E6-2729-C5C70C14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40" y="774452"/>
            <a:ext cx="2819400" cy="2352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6E57B1-C2AB-2D38-FBEC-380C245B0E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78"/>
          <a:stretch/>
        </p:blipFill>
        <p:spPr>
          <a:xfrm>
            <a:off x="5264638" y="3127127"/>
            <a:ext cx="2823236" cy="233362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D6A243-F86C-E354-B56D-80316410AD91}"/>
              </a:ext>
            </a:extLst>
          </p:cNvPr>
          <p:cNvSpPr/>
          <p:nvPr/>
        </p:nvSpPr>
        <p:spPr>
          <a:xfrm>
            <a:off x="839416" y="882619"/>
            <a:ext cx="14237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함께 진행하는 기획전 제품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046F48A-4F3B-3BC4-889D-AD01BF542605}"/>
              </a:ext>
            </a:extLst>
          </p:cNvPr>
          <p:cNvGrpSpPr/>
          <p:nvPr/>
        </p:nvGrpSpPr>
        <p:grpSpPr>
          <a:xfrm>
            <a:off x="925239" y="1328791"/>
            <a:ext cx="2834432" cy="1262829"/>
            <a:chOff x="3221713" y="5371998"/>
            <a:chExt cx="2642228" cy="11622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B5A0F0A-15D9-B1D7-E7C7-1870D0808472}"/>
                </a:ext>
              </a:extLst>
            </p:cNvPr>
            <p:cNvGrpSpPr/>
            <p:nvPr/>
          </p:nvGrpSpPr>
          <p:grpSpPr>
            <a:xfrm>
              <a:off x="3222828" y="5371998"/>
              <a:ext cx="2641113" cy="933817"/>
              <a:chOff x="6298892" y="1735408"/>
              <a:chExt cx="2880548" cy="1018474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841FB73-C64F-E80F-A775-DB18023A62B3}"/>
                  </a:ext>
                </a:extLst>
              </p:cNvPr>
              <p:cNvGrpSpPr/>
              <p:nvPr/>
            </p:nvGrpSpPr>
            <p:grpSpPr>
              <a:xfrm>
                <a:off x="6298892" y="1735408"/>
                <a:ext cx="1891639" cy="1018474"/>
                <a:chOff x="6298892" y="1735408"/>
                <a:chExt cx="1891639" cy="1018474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94FFF12-2033-8DDA-BAB7-759F14B359E6}"/>
                    </a:ext>
                  </a:extLst>
                </p:cNvPr>
                <p:cNvGrpSpPr/>
                <p:nvPr/>
              </p:nvGrpSpPr>
              <p:grpSpPr>
                <a:xfrm>
                  <a:off x="6298892" y="1735408"/>
                  <a:ext cx="1891138" cy="1000234"/>
                  <a:chOff x="3795600" y="2307231"/>
                  <a:chExt cx="1965358" cy="1039489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B10D37DB-F1B5-FD91-4AAD-FC890AFD987A}"/>
                      </a:ext>
                    </a:extLst>
                  </p:cNvPr>
                  <p:cNvSpPr/>
                  <p:nvPr/>
                </p:nvSpPr>
                <p:spPr>
                  <a:xfrm>
                    <a:off x="3795600" y="2307231"/>
                    <a:ext cx="931653" cy="10394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924F38E9-FAB2-6EFA-274A-6E2FED65B1A5}"/>
                      </a:ext>
                    </a:extLst>
                  </p:cNvPr>
                  <p:cNvSpPr/>
                  <p:nvPr/>
                </p:nvSpPr>
                <p:spPr>
                  <a:xfrm>
                    <a:off x="4829305" y="2307231"/>
                    <a:ext cx="931653" cy="10394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5B27A1A-54AA-66EE-60A2-C9206DEA512E}"/>
                    </a:ext>
                  </a:extLst>
                </p:cNvPr>
                <p:cNvCxnSpPr/>
                <p:nvPr/>
              </p:nvCxnSpPr>
              <p:spPr>
                <a:xfrm flipH="1" flipV="1">
                  <a:off x="6306817" y="1753648"/>
                  <a:ext cx="888544" cy="981994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D30419BD-B3E8-3E37-29C9-CFCF56F1F811}"/>
                    </a:ext>
                  </a:extLst>
                </p:cNvPr>
                <p:cNvCxnSpPr/>
                <p:nvPr/>
              </p:nvCxnSpPr>
              <p:spPr>
                <a:xfrm flipH="1">
                  <a:off x="6306817" y="1735408"/>
                  <a:ext cx="888544" cy="1018474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BC1FCBA2-CEB8-2E0F-EA06-E911FB356A33}"/>
                    </a:ext>
                  </a:extLst>
                </p:cNvPr>
                <p:cNvCxnSpPr/>
                <p:nvPr/>
              </p:nvCxnSpPr>
              <p:spPr>
                <a:xfrm flipH="1" flipV="1">
                  <a:off x="7301987" y="1753648"/>
                  <a:ext cx="888544" cy="981994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5AB2053A-244A-8790-F52B-71D0C3437870}"/>
                    </a:ext>
                  </a:extLst>
                </p:cNvPr>
                <p:cNvCxnSpPr/>
                <p:nvPr/>
              </p:nvCxnSpPr>
              <p:spPr>
                <a:xfrm flipH="1">
                  <a:off x="7301987" y="1735408"/>
                  <a:ext cx="888544" cy="1018474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EEF70BE-C247-69FD-8E99-B133DD70DE34}"/>
                  </a:ext>
                </a:extLst>
              </p:cNvPr>
              <p:cNvGrpSpPr/>
              <p:nvPr/>
            </p:nvGrpSpPr>
            <p:grpSpPr>
              <a:xfrm>
                <a:off x="8282970" y="1735408"/>
                <a:ext cx="896470" cy="1018474"/>
                <a:chOff x="6298892" y="1735408"/>
                <a:chExt cx="896470" cy="1018474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640F51B-E3FA-FF21-65B6-6F18DE2415A0}"/>
                    </a:ext>
                  </a:extLst>
                </p:cNvPr>
                <p:cNvSpPr/>
                <p:nvPr/>
              </p:nvSpPr>
              <p:spPr>
                <a:xfrm>
                  <a:off x="6298892" y="1735408"/>
                  <a:ext cx="896470" cy="1000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7A348F9B-39F5-D64E-D472-B9844626085A}"/>
                    </a:ext>
                  </a:extLst>
                </p:cNvPr>
                <p:cNvCxnSpPr/>
                <p:nvPr/>
              </p:nvCxnSpPr>
              <p:spPr>
                <a:xfrm flipH="1" flipV="1">
                  <a:off x="6306817" y="1753648"/>
                  <a:ext cx="888544" cy="981994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A81BED1E-9671-42DF-34AB-33757AD5C55B}"/>
                    </a:ext>
                  </a:extLst>
                </p:cNvPr>
                <p:cNvCxnSpPr/>
                <p:nvPr/>
              </p:nvCxnSpPr>
              <p:spPr>
                <a:xfrm flipH="1">
                  <a:off x="6306817" y="1735408"/>
                  <a:ext cx="888544" cy="1018474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CDDC61-6D10-C677-176F-41405FDD8A81}"/>
                </a:ext>
              </a:extLst>
            </p:cNvPr>
            <p:cNvSpPr txBox="1"/>
            <p:nvPr/>
          </p:nvSpPr>
          <p:spPr>
            <a:xfrm>
              <a:off x="3221713" y="6335957"/>
              <a:ext cx="816462" cy="198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err="1"/>
                <a:t>심플라벨</a:t>
              </a:r>
              <a:r>
                <a:rPr lang="ko-KR" altLang="en-US" sz="600" dirty="0"/>
                <a:t> 마스카라</a:t>
              </a:r>
              <a:r>
                <a:rPr lang="en-US" altLang="ko-KR" sz="600" dirty="0"/>
                <a:t>[</a:t>
              </a:r>
              <a:r>
                <a:rPr lang="ko-KR" altLang="en-US" sz="600" dirty="0" err="1"/>
                <a:t>롱앤컬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/ </a:t>
              </a:r>
              <a:r>
                <a:rPr lang="ko-KR" altLang="en-US" sz="600" dirty="0" err="1"/>
                <a:t>볼륨앤컬</a:t>
              </a:r>
              <a:r>
                <a:rPr lang="en-US" altLang="ko-KR" sz="600" dirty="0"/>
                <a:t>]</a:t>
              </a:r>
            </a:p>
            <a:p>
              <a:endParaRPr lang="en-US" altLang="ko-KR" sz="2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8E0B76-83A7-15CB-F1A7-079AAAAB0055}"/>
                </a:ext>
              </a:extLst>
            </p:cNvPr>
            <p:cNvSpPr txBox="1"/>
            <p:nvPr/>
          </p:nvSpPr>
          <p:spPr>
            <a:xfrm>
              <a:off x="4128212" y="6335957"/>
              <a:ext cx="816462" cy="198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err="1"/>
                <a:t>심플라벨</a:t>
              </a:r>
              <a:r>
                <a:rPr lang="ko-KR" altLang="en-US" sz="600" dirty="0"/>
                <a:t> 마스카라</a:t>
              </a:r>
              <a:r>
                <a:rPr lang="en-US" altLang="ko-KR" sz="600" dirty="0"/>
                <a:t>[</a:t>
              </a:r>
              <a:r>
                <a:rPr lang="ko-KR" altLang="en-US" sz="600" dirty="0" err="1"/>
                <a:t>롱앤컬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/ </a:t>
              </a:r>
              <a:r>
                <a:rPr lang="ko-KR" altLang="en-US" sz="600" dirty="0" err="1"/>
                <a:t>볼륨앤컬</a:t>
              </a:r>
              <a:r>
                <a:rPr lang="en-US" altLang="ko-KR" sz="600" dirty="0"/>
                <a:t>]</a:t>
              </a:r>
            </a:p>
            <a:p>
              <a:endParaRPr lang="en-US" altLang="ko-KR" sz="2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B1BBCE-70EE-13AD-CCB1-189617BBF2DB}"/>
                </a:ext>
              </a:extLst>
            </p:cNvPr>
            <p:cNvSpPr txBox="1"/>
            <p:nvPr/>
          </p:nvSpPr>
          <p:spPr>
            <a:xfrm>
              <a:off x="5042647" y="6335957"/>
              <a:ext cx="816462" cy="1982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 err="1"/>
                <a:t>심플라벨</a:t>
              </a:r>
              <a:r>
                <a:rPr lang="ko-KR" altLang="en-US" sz="600" dirty="0"/>
                <a:t> 마스카라</a:t>
              </a:r>
              <a:r>
                <a:rPr lang="en-US" altLang="ko-KR" sz="600" dirty="0"/>
                <a:t>[</a:t>
              </a:r>
              <a:r>
                <a:rPr lang="ko-KR" altLang="en-US" sz="600" dirty="0" err="1"/>
                <a:t>롱앤컬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/ </a:t>
              </a:r>
              <a:r>
                <a:rPr lang="ko-KR" altLang="en-US" sz="600" dirty="0" err="1"/>
                <a:t>볼륨앤컬</a:t>
              </a:r>
              <a:r>
                <a:rPr lang="en-US" altLang="ko-KR" sz="600" dirty="0"/>
                <a:t>]</a:t>
              </a:r>
            </a:p>
            <a:p>
              <a:endParaRPr lang="en-US" altLang="ko-KR" sz="200" b="1" dirty="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A00517-710F-0401-0C97-BC083617D772}"/>
              </a:ext>
            </a:extLst>
          </p:cNvPr>
          <p:cNvSpPr/>
          <p:nvPr/>
        </p:nvSpPr>
        <p:spPr>
          <a:xfrm>
            <a:off x="839416" y="1046086"/>
            <a:ext cx="16017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탄탄쫀쫀 콜라겐 꿀 조합 할인 혜택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A6394E-389E-18FF-5883-B08DFB069091}"/>
              </a:ext>
            </a:extLst>
          </p:cNvPr>
          <p:cNvGrpSpPr/>
          <p:nvPr/>
        </p:nvGrpSpPr>
        <p:grpSpPr>
          <a:xfrm>
            <a:off x="925239" y="2580934"/>
            <a:ext cx="2865648" cy="138499"/>
            <a:chOff x="6225221" y="500814"/>
            <a:chExt cx="2865648" cy="13849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502DF1-1B9F-5893-2912-1C8C254D8178}"/>
                </a:ext>
              </a:extLst>
            </p:cNvPr>
            <p:cNvSpPr txBox="1"/>
            <p:nvPr/>
          </p:nvSpPr>
          <p:spPr>
            <a:xfrm>
              <a:off x="6225221" y="500814"/>
              <a:ext cx="88712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altLang="ko-KR" sz="200" b="1" dirty="0"/>
            </a:p>
            <a:p>
              <a:r>
                <a:rPr lang="en-US" altLang="ko-KR" sz="700" b="1" dirty="0"/>
                <a:t>9,000</a:t>
              </a:r>
              <a:r>
                <a:rPr lang="en-US" altLang="ko-KR" sz="600" dirty="0"/>
                <a:t> </a:t>
              </a:r>
              <a:r>
                <a:rPr lang="en-US" altLang="ko-KR" sz="500" strike="sngStrike" dirty="0">
                  <a:solidFill>
                    <a:schemeClr val="bg1">
                      <a:lumMod val="65000"/>
                    </a:schemeClr>
                  </a:solidFill>
                </a:rPr>
                <a:t>18,000</a:t>
              </a:r>
              <a:r>
                <a:rPr lang="en-US" altLang="ko-KR" sz="500" dirty="0"/>
                <a:t> </a:t>
              </a:r>
              <a:r>
                <a:rPr lang="en-US" altLang="ko-KR" sz="400" b="1" dirty="0">
                  <a:solidFill>
                    <a:srgbClr val="FF0000"/>
                  </a:solidFill>
                </a:rPr>
                <a:t>~</a:t>
              </a:r>
              <a:r>
                <a:rPr lang="en-US" altLang="ko-KR" sz="700" b="1" dirty="0">
                  <a:solidFill>
                    <a:srgbClr val="FF0000"/>
                  </a:solidFill>
                </a:rPr>
                <a:t>50%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9A43017-E5FC-7AAD-42F3-D101A2726D81}"/>
                </a:ext>
              </a:extLst>
            </p:cNvPr>
            <p:cNvSpPr txBox="1"/>
            <p:nvPr/>
          </p:nvSpPr>
          <p:spPr>
            <a:xfrm>
              <a:off x="7210172" y="500814"/>
              <a:ext cx="88712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altLang="ko-KR" sz="200" b="1" dirty="0"/>
            </a:p>
            <a:p>
              <a:r>
                <a:rPr lang="en-US" altLang="ko-KR" sz="700" b="1" dirty="0"/>
                <a:t>9,000</a:t>
              </a:r>
              <a:r>
                <a:rPr lang="en-US" altLang="ko-KR" sz="600" dirty="0"/>
                <a:t> </a:t>
              </a:r>
              <a:r>
                <a:rPr lang="en-US" altLang="ko-KR" sz="500" strike="sngStrike" dirty="0">
                  <a:solidFill>
                    <a:schemeClr val="bg1">
                      <a:lumMod val="65000"/>
                    </a:schemeClr>
                  </a:solidFill>
                </a:rPr>
                <a:t>18,000</a:t>
              </a:r>
              <a:r>
                <a:rPr lang="en-US" altLang="ko-KR" sz="500" dirty="0"/>
                <a:t> </a:t>
              </a:r>
              <a:r>
                <a:rPr lang="en-US" altLang="ko-KR" sz="400" b="1" dirty="0">
                  <a:solidFill>
                    <a:srgbClr val="FF0000"/>
                  </a:solidFill>
                </a:rPr>
                <a:t>~</a:t>
              </a:r>
              <a:r>
                <a:rPr lang="en-US" altLang="ko-KR" sz="700" b="1" dirty="0">
                  <a:solidFill>
                    <a:srgbClr val="FF0000"/>
                  </a:solidFill>
                </a:rPr>
                <a:t>50%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D2F9FD-DF64-6D36-B757-CA2D1902C59B}"/>
                </a:ext>
              </a:extLst>
            </p:cNvPr>
            <p:cNvSpPr txBox="1"/>
            <p:nvPr/>
          </p:nvSpPr>
          <p:spPr>
            <a:xfrm>
              <a:off x="8203747" y="500814"/>
              <a:ext cx="88712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altLang="ko-KR" sz="200" b="1" dirty="0"/>
            </a:p>
            <a:p>
              <a:r>
                <a:rPr lang="en-US" altLang="ko-KR" sz="700" b="1" dirty="0"/>
                <a:t>9,000</a:t>
              </a:r>
              <a:r>
                <a:rPr lang="en-US" altLang="ko-KR" sz="600" dirty="0"/>
                <a:t> </a:t>
              </a:r>
              <a:r>
                <a:rPr lang="en-US" altLang="ko-KR" sz="500" strike="sngStrike" dirty="0">
                  <a:solidFill>
                    <a:schemeClr val="bg1">
                      <a:lumMod val="65000"/>
                    </a:schemeClr>
                  </a:solidFill>
                </a:rPr>
                <a:t>18,000</a:t>
              </a:r>
              <a:r>
                <a:rPr lang="en-US" altLang="ko-KR" sz="500" dirty="0"/>
                <a:t> </a:t>
              </a:r>
              <a:r>
                <a:rPr lang="en-US" altLang="ko-KR" sz="400" b="1" dirty="0">
                  <a:solidFill>
                    <a:srgbClr val="FF0000"/>
                  </a:solidFill>
                </a:rPr>
                <a:t>~</a:t>
              </a:r>
              <a:r>
                <a:rPr lang="en-US" altLang="ko-KR" sz="700" b="1" dirty="0">
                  <a:solidFill>
                    <a:srgbClr val="FF0000"/>
                  </a:solidFill>
                </a:rPr>
                <a:t>50%</a:t>
              </a:r>
              <a:endParaRPr lang="ko-KR" altLang="en-US" sz="7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2FC8F24A-EC31-07D7-3571-4FDA634BD4B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623279" y="2119203"/>
            <a:ext cx="200968" cy="20096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8BBFD9C-B769-5120-614C-89E5D545801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614469" y="2112394"/>
            <a:ext cx="200968" cy="200968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3AEB6F6-C9A2-D134-BD60-67A79EC3E28B}"/>
              </a:ext>
            </a:extLst>
          </p:cNvPr>
          <p:cNvCxnSpPr/>
          <p:nvPr/>
        </p:nvCxnSpPr>
        <p:spPr>
          <a:xfrm>
            <a:off x="839447" y="708893"/>
            <a:ext cx="285750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DFA1013-D2F5-2328-AEDB-908FF954774C}"/>
              </a:ext>
            </a:extLst>
          </p:cNvPr>
          <p:cNvSpPr/>
          <p:nvPr/>
        </p:nvSpPr>
        <p:spPr>
          <a:xfrm>
            <a:off x="3119070" y="79529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sz="800" u="sng" dirty="0">
                <a:solidFill>
                  <a:prstClr val="black"/>
                </a:solidFill>
                <a:latin typeface="+mn-ea"/>
              </a:rPr>
              <a:t>유의사항</a:t>
            </a:r>
            <a:endParaRPr lang="en-US" altLang="ko-KR" sz="800" u="sng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6DFA9CF2-2561-15C5-6E77-50DE973D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29" y="7184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E5179557-0AA8-15C0-DB7A-AA7559C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16" y="100382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3E9AD8E-C1F7-B2FE-4984-08DC010F39B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3564306" y="2105880"/>
            <a:ext cx="200968" cy="200968"/>
          </a:xfrm>
          <a:prstGeom prst="rect">
            <a:avLst/>
          </a:prstGeom>
        </p:spPr>
      </p:pic>
      <p:sp>
        <p:nvSpPr>
          <p:cNvPr id="100" name="Oval 611">
            <a:extLst>
              <a:ext uri="{FF2B5EF4-FFF2-40B4-BE49-F238E27FC236}">
                <a16:creationId xmlns:a16="http://schemas.microsoft.com/office/drawing/2014/main" id="{A9654591-9723-06F7-95BF-A3177ABE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987" y="75348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867FAF00-F629-6D0D-FC20-FA52D4F8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75" y="152182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0CB2B44B-2FD2-8D34-3BA8-D385DA50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60" y="28367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3CD35E72-0800-58C3-3E4D-0EDC8C9E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789" y="2993519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49915318-D1E2-7E5C-4BC6-94DA92F7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29" y="338227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111" name="자유형 68">
            <a:extLst>
              <a:ext uri="{FF2B5EF4-FFF2-40B4-BE49-F238E27FC236}">
                <a16:creationId xmlns:a16="http://schemas.microsoft.com/office/drawing/2014/main" id="{A391829C-9A8B-CCED-03AC-B38AFD2C9ADC}"/>
              </a:ext>
            </a:extLst>
          </p:cNvPr>
          <p:cNvSpPr/>
          <p:nvPr/>
        </p:nvSpPr>
        <p:spPr>
          <a:xfrm>
            <a:off x="5204064" y="598536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CDE1C383-13E4-0D12-107E-DB814BC0E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488" y="31488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5961C379-31B9-E3D2-BD64-2B6EB8FB6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057" y="3694368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9B017F02-BD88-1B34-A60D-6E42C6848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384" y="8517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CC806F8F-28EE-9556-4031-5F5F4C4A9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057" y="134519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119" name="자유형 68">
            <a:extLst>
              <a:ext uri="{FF2B5EF4-FFF2-40B4-BE49-F238E27FC236}">
                <a16:creationId xmlns:a16="http://schemas.microsoft.com/office/drawing/2014/main" id="{9AB86F18-C5FD-F386-89FF-B34B5FEDA2AB}"/>
              </a:ext>
            </a:extLst>
          </p:cNvPr>
          <p:cNvSpPr/>
          <p:nvPr/>
        </p:nvSpPr>
        <p:spPr>
          <a:xfrm>
            <a:off x="5197057" y="6259907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E55A0D-650E-AAAE-6DBB-E08CAAB9D289}"/>
              </a:ext>
            </a:extLst>
          </p:cNvPr>
          <p:cNvCxnSpPr/>
          <p:nvPr/>
        </p:nvCxnSpPr>
        <p:spPr>
          <a:xfrm>
            <a:off x="2614469" y="1773825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ECCEE7A-41B4-E207-EA65-06A5CE5C493A}"/>
              </a:ext>
            </a:extLst>
          </p:cNvPr>
          <p:cNvCxnSpPr/>
          <p:nvPr/>
        </p:nvCxnSpPr>
        <p:spPr>
          <a:xfrm>
            <a:off x="2614469" y="4077072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610DEDB-C6BA-4B3C-C779-036D284C6648}"/>
              </a:ext>
            </a:extLst>
          </p:cNvPr>
          <p:cNvCxnSpPr/>
          <p:nvPr/>
        </p:nvCxnSpPr>
        <p:spPr>
          <a:xfrm>
            <a:off x="6960096" y="1783255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F5EED53-2E20-3ADB-837F-1F1DA96A9066}"/>
              </a:ext>
            </a:extLst>
          </p:cNvPr>
          <p:cNvCxnSpPr/>
          <p:nvPr/>
        </p:nvCxnSpPr>
        <p:spPr>
          <a:xfrm>
            <a:off x="6888088" y="4149080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E7C068B-6351-37F9-8142-25406F14D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47865"/>
              </p:ext>
            </p:extLst>
          </p:nvPr>
        </p:nvGraphicFramePr>
        <p:xfrm>
          <a:off x="10247414" y="3065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V0.71 05/13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 노출 조건 수정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38446"/>
              </p:ext>
            </p:extLst>
          </p:nvPr>
        </p:nvGraphicFramePr>
        <p:xfrm>
          <a:off x="10247414" y="185451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추천제품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최대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노출개수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20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개로 통일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50560"/>
              </p:ext>
            </p:extLst>
          </p:nvPr>
        </p:nvGraphicFramePr>
        <p:xfrm>
          <a:off x="10247414" y="38982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함께 진행하는 기획전 제품 대상 기준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8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>
            <a:extLst>
              <a:ext uri="{FF2B5EF4-FFF2-40B4-BE49-F238E27FC236}">
                <a16:creationId xmlns:a16="http://schemas.microsoft.com/office/drawing/2014/main" id="{070EAEBA-FB5C-205E-8DE4-C08BE38A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4" name="부제목 93">
            <a:extLst>
              <a:ext uri="{FF2B5EF4-FFF2-40B4-BE49-F238E27FC236}">
                <a16:creationId xmlns:a16="http://schemas.microsoft.com/office/drawing/2014/main" id="{B8D48405-1AA5-0F09-9F09-5B3A67507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IN_MO_PRD_01_06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19628"/>
              </p:ext>
            </p:extLst>
          </p:nvPr>
        </p:nvGraphicFramePr>
        <p:xfrm>
          <a:off x="9000565" y="44450"/>
          <a:ext cx="3168000" cy="3798362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3382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공유하기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공유하기 공통 창 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ko-KR" alt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기존 공유하기에서 단말 지원 공유하기로 변경 </a:t>
                      </a:r>
                      <a:endParaRPr kumimoji="1" lang="en-US" altLang="ko-KR" sz="800" b="0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좋아요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좋아요 처리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(3-1)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 탭 시 좋아요 해제 처리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(3-1)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 팝업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3042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선택 창 열림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바로구매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옵션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선택 창 열림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6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로그인요청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열림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팝업 페이지 참고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67381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구매불가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비활성화 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4117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구매하기 버튼 영역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innisfree_FO</a:t>
                      </a:r>
                      <a:r>
                        <a:rPr lang="ko-KR" altLang="en-US" sz="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리뉴얼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_MO_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제품상세최저가혜택 </a:t>
                      </a:r>
                      <a:endParaRPr lang="en-US" altLang="ko-KR" sz="8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</a:t>
                      </a:r>
                      <a:r>
                        <a:rPr lang="en-US" altLang="ko-KR" sz="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기준으로 적용됨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21345"/>
                  </a:ext>
                </a:extLst>
              </a:tr>
            </a:tbl>
          </a:graphicData>
        </a:graphic>
      </p:graphicFrame>
      <p:sp>
        <p:nvSpPr>
          <p:cNvPr id="80" name="자유형 68">
            <a:extLst>
              <a:ext uri="{FF2B5EF4-FFF2-40B4-BE49-F238E27FC236}">
                <a16:creationId xmlns:a16="http://schemas.microsoft.com/office/drawing/2014/main" id="{CA339116-7401-2F84-70A4-8DCCBA54D4AC}"/>
              </a:ext>
            </a:extLst>
          </p:cNvPr>
          <p:cNvSpPr/>
          <p:nvPr/>
        </p:nvSpPr>
        <p:spPr>
          <a:xfrm>
            <a:off x="777382" y="600244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11897-1385-47AA-38C5-4D1505E9B783}"/>
              </a:ext>
            </a:extLst>
          </p:cNvPr>
          <p:cNvSpPr/>
          <p:nvPr/>
        </p:nvSpPr>
        <p:spPr>
          <a:xfrm>
            <a:off x="911225" y="908050"/>
            <a:ext cx="2776676" cy="81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8E8383-C633-CF6A-8C26-53721FA0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5" y="5933412"/>
            <a:ext cx="3006192" cy="464979"/>
          </a:xfrm>
          <a:prstGeom prst="rect">
            <a:avLst/>
          </a:prstGeom>
        </p:spPr>
      </p:pic>
      <p:sp>
        <p:nvSpPr>
          <p:cNvPr id="4" name="Oval 611">
            <a:extLst>
              <a:ext uri="{FF2B5EF4-FFF2-40B4-BE49-F238E27FC236}">
                <a16:creationId xmlns:a16="http://schemas.microsoft.com/office/drawing/2014/main" id="{D32E65E6-2EFB-F42F-85EE-085C880A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98" y="9012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31A68D3C-3BC2-09C2-6D02-E9A58069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26" y="58254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8A72AF9F-84EF-E373-34B4-A091AC0D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58254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62ADA9EF-A593-1752-BCCD-EFFCCE4E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205" y="58254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8B6D8B35-7060-2386-4195-AAD7D11A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806" y="58034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D9F7C2-5EA4-AECF-64BA-5F506B94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806" y="5933412"/>
            <a:ext cx="3011999" cy="468000"/>
          </a:xfrm>
          <a:prstGeom prst="rect">
            <a:avLst/>
          </a:prstGeom>
        </p:spPr>
      </p:pic>
      <p:sp>
        <p:nvSpPr>
          <p:cNvPr id="17" name="Oval 611">
            <a:extLst>
              <a:ext uri="{FF2B5EF4-FFF2-40B4-BE49-F238E27FC236}">
                <a16:creationId xmlns:a16="http://schemas.microsoft.com/office/drawing/2014/main" id="{45EA0586-787E-FDD8-2DE9-8A080FAD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664" y="58496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B7E5E0-92B3-C8A2-3B25-B35E116CFC83}"/>
              </a:ext>
            </a:extLst>
          </p:cNvPr>
          <p:cNvSpPr/>
          <p:nvPr/>
        </p:nvSpPr>
        <p:spPr>
          <a:xfrm>
            <a:off x="3929523" y="5048805"/>
            <a:ext cx="2985282" cy="4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구매불가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8F5647-81EE-B3AE-A512-979F98BCBCE7}"/>
              </a:ext>
            </a:extLst>
          </p:cNvPr>
          <p:cNvSpPr/>
          <p:nvPr/>
        </p:nvSpPr>
        <p:spPr>
          <a:xfrm>
            <a:off x="7248128" y="4667838"/>
            <a:ext cx="2430856" cy="10710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/>
              <a:t>사업확인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판매중지 </a:t>
            </a:r>
            <a:r>
              <a:rPr lang="ko-KR" altLang="en-US" sz="1000" dirty="0"/>
              <a:t>시 </a:t>
            </a:r>
            <a:endParaRPr lang="en-US" altLang="ko-KR" sz="1000" dirty="0"/>
          </a:p>
          <a:p>
            <a:r>
              <a:rPr lang="en-US" altLang="ko-KR" sz="1000" dirty="0"/>
              <a:t>SEO </a:t>
            </a:r>
            <a:r>
              <a:rPr lang="ko-KR" altLang="en-US" sz="1000" dirty="0"/>
              <a:t>적용 시 처리 기준 확인</a:t>
            </a:r>
            <a:endParaRPr lang="ko-KR" altLang="en-US" dirty="0"/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00EDAFCC-77C5-C703-1C15-A552ADFC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595" y="49408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0452A34C-0ED9-0A8C-B83D-963339A35846}"/>
              </a:ext>
            </a:extLst>
          </p:cNvPr>
          <p:cNvSpPr/>
          <p:nvPr/>
        </p:nvSpPr>
        <p:spPr>
          <a:xfrm>
            <a:off x="2084578" y="3123521"/>
            <a:ext cx="432047" cy="360040"/>
          </a:xfrm>
          <a:prstGeom prst="hear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>
            <a:extLst>
              <a:ext uri="{FF2B5EF4-FFF2-40B4-BE49-F238E27FC236}">
                <a16:creationId xmlns:a16="http://schemas.microsoft.com/office/drawing/2014/main" id="{CF230B0D-94C5-8200-86E1-05C76AD94812}"/>
              </a:ext>
            </a:extLst>
          </p:cNvPr>
          <p:cNvSpPr/>
          <p:nvPr/>
        </p:nvSpPr>
        <p:spPr>
          <a:xfrm>
            <a:off x="2084577" y="3789040"/>
            <a:ext cx="432047" cy="360040"/>
          </a:xfrm>
          <a:prstGeom prst="hear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4C77DFCB-4F77-1BDE-FF0B-D50D2D5F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849" y="30155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FD271F-0BB0-43A7-426D-059A01F1A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75854"/>
              </p:ext>
            </p:extLst>
          </p:nvPr>
        </p:nvGraphicFramePr>
        <p:xfrm>
          <a:off x="10271807" y="625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V0.71 05/13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좋아요 팝업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3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연결선 121"/>
          <p:cNvCxnSpPr/>
          <p:nvPr/>
        </p:nvCxnSpPr>
        <p:spPr>
          <a:xfrm>
            <a:off x="766613" y="4293096"/>
            <a:ext cx="299097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120">
            <a:extLst>
              <a:ext uri="{FF2B5EF4-FFF2-40B4-BE49-F238E27FC236}">
                <a16:creationId xmlns:a16="http://schemas.microsoft.com/office/drawing/2014/main" id="{602F28A5-A75D-3C8A-1248-9C335458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75" b="32647"/>
          <a:stretch/>
        </p:blipFill>
        <p:spPr>
          <a:xfrm>
            <a:off x="829097" y="5229200"/>
            <a:ext cx="2882916" cy="1090476"/>
          </a:xfrm>
          <a:prstGeom prst="rect">
            <a:avLst/>
          </a:prstGeom>
        </p:spPr>
      </p:pic>
      <p:sp>
        <p:nvSpPr>
          <p:cNvPr id="93" name="제목 92">
            <a:extLst>
              <a:ext uri="{FF2B5EF4-FFF2-40B4-BE49-F238E27FC236}">
                <a16:creationId xmlns:a16="http://schemas.microsoft.com/office/drawing/2014/main" id="{070EAEBA-FB5C-205E-8DE4-C08BE38A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리뷰 탭</a:t>
            </a:r>
          </a:p>
        </p:txBody>
      </p:sp>
      <p:sp>
        <p:nvSpPr>
          <p:cNvPr id="94" name="부제목 93">
            <a:extLst>
              <a:ext uri="{FF2B5EF4-FFF2-40B4-BE49-F238E27FC236}">
                <a16:creationId xmlns:a16="http://schemas.microsoft.com/office/drawing/2014/main" id="{B8D48405-1AA5-0F09-9F09-5B3A67507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IN_MO_PRD_01_07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90250"/>
              </p:ext>
            </p:extLst>
          </p:nvPr>
        </p:nvGraphicFramePr>
        <p:xfrm>
          <a:off x="9000565" y="44450"/>
          <a:ext cx="3168000" cy="81129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탭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이상이면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999+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차단건도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포함됨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관리자가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전시안함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한 리뷰는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포함안됨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리뷰점수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높은순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베스트순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AI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간략보기와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 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+ 5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개를 뺀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개수가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차단건도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포함되지만 차단된 리뷰는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탭 시 포토리뷰 모아보기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리뷰보기 선택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 선택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시트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정렬순서 선택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시트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추천순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콘텐츠리뷰관리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제품리뷰관리에서 관리되는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리뷰점수기준으로 노출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점수인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평점순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 평점일 경우 등록된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최신순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하이라이팅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속성값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노출 기준 업데이트 필요(사업 협의중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영역 기능 </a:t>
                      </a:r>
                      <a:r>
                        <a:rPr lang="en-US" altLang="ko-KR" sz="800" dirty="0"/>
                        <a:t>IN_MO_PRD_01_04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와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 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우수회원키트리뷰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기타리뷰는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일반리뷰와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텍스트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탭 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리뷰보기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페이지 열림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목록 하단에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리뷰 추가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고려 안함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옵션제품인</a:t>
                      </a:r>
                      <a:r>
                        <a:rPr lang="ko-KR" altLang="en-US" sz="800" b="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디폴트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옵션리스트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옵션만 노출함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시 해당 옵션으로 등록된 리뷰 리스트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332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Editor </a:t>
                      </a:r>
                      <a:r>
                        <a:rPr lang="ko-KR" altLang="en-US" sz="800" b="1" dirty="0" smtClean="0"/>
                        <a:t>포스팅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최대 </a:t>
                      </a:r>
                      <a:r>
                        <a:rPr lang="en-US" altLang="ko-KR" sz="800" b="0" dirty="0" smtClean="0"/>
                        <a:t>10</a:t>
                      </a:r>
                      <a:r>
                        <a:rPr lang="ko-KR" altLang="en-US" sz="800" b="0" dirty="0" smtClean="0"/>
                        <a:t>개 노출</a:t>
                      </a:r>
                      <a:r>
                        <a:rPr lang="en-US" altLang="ko-KR" sz="800" b="0" dirty="0" smtClean="0"/>
                        <a:t>(00</a:t>
                      </a:r>
                      <a:r>
                        <a:rPr lang="ko-KR" altLang="en-US" sz="800" b="0" dirty="0" smtClean="0"/>
                        <a:t>개 이상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제품이 등록된 포스팅이 없는 경우 영역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포스팅 내 첫번째 이미지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콘텐츠관리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포스팅관리에 등록된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포스팅의 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품이 해당 제품인 경우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포스팅 내 첫번째 이미지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탭 시 포스팅 상세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애디터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프로필 이미지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에디터명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포스팅을 등록한 에디터의 프로필이미지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에디터명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탭 시 에디터 보기 페이지로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44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기존 피부정보 관련 내용 삭제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79492"/>
                  </a:ext>
                </a:extLst>
              </a:tr>
            </a:tbl>
          </a:graphicData>
        </a:graphic>
      </p:graphicFrame>
      <p:sp>
        <p:nvSpPr>
          <p:cNvPr id="10" name="모서리가 둥근 직사각형 83">
            <a:extLst>
              <a:ext uri="{FF2B5EF4-FFF2-40B4-BE49-F238E27FC236}">
                <a16:creationId xmlns:a16="http://schemas.microsoft.com/office/drawing/2014/main" id="{5CB90FB7-1DCA-C84D-B48A-FA9C8C8B4150}"/>
              </a:ext>
            </a:extLst>
          </p:cNvPr>
          <p:cNvSpPr/>
          <p:nvPr/>
        </p:nvSpPr>
        <p:spPr>
          <a:xfrm>
            <a:off x="1041241" y="6494511"/>
            <a:ext cx="2606487" cy="254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err="1">
                <a:solidFill>
                  <a:schemeClr val="tx1"/>
                </a:solidFill>
                <a:latin typeface="+mn-ea"/>
              </a:rPr>
              <a:t>더보기</a:t>
            </a:r>
            <a:endParaRPr lang="ko-KR" altLang="en-US" sz="8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3BC4CDB-8DE4-7632-BBF6-7E67794D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36" y="656137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31" name="자유형 68">
            <a:extLst>
              <a:ext uri="{FF2B5EF4-FFF2-40B4-BE49-F238E27FC236}">
                <a16:creationId xmlns:a16="http://schemas.microsoft.com/office/drawing/2014/main" id="{4402A9F9-1646-BB58-F4FE-2E41C95ED977}"/>
              </a:ext>
            </a:extLst>
          </p:cNvPr>
          <p:cNvSpPr/>
          <p:nvPr/>
        </p:nvSpPr>
        <p:spPr>
          <a:xfrm>
            <a:off x="821374" y="6204714"/>
            <a:ext cx="2962980" cy="252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리뷰 생략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A93FA1-BA0C-DD2A-0C19-752C26DD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43930"/>
              </p:ext>
            </p:extLst>
          </p:nvPr>
        </p:nvGraphicFramePr>
        <p:xfrm>
          <a:off x="793380" y="684796"/>
          <a:ext cx="2988000" cy="323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00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996000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996000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</a:tblGrid>
              <a:tr h="323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상세정보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리뷰</a:t>
                      </a:r>
                      <a:r>
                        <a:rPr lang="en-US" altLang="ko-KR" sz="800" b="1" baseline="0" dirty="0"/>
                        <a:t> 999+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5C638DA-0A1E-8179-92E9-79428BD56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7" b="68090"/>
          <a:stretch/>
        </p:blipFill>
        <p:spPr>
          <a:xfrm>
            <a:off x="892613" y="2708920"/>
            <a:ext cx="2819400" cy="936104"/>
          </a:xfrm>
          <a:prstGeom prst="rect">
            <a:avLst/>
          </a:prstGeom>
        </p:spPr>
      </p:pic>
      <p:sp>
        <p:nvSpPr>
          <p:cNvPr id="6" name="Oval 611">
            <a:extLst>
              <a:ext uri="{FF2B5EF4-FFF2-40B4-BE49-F238E27FC236}">
                <a16:creationId xmlns:a16="http://schemas.microsoft.com/office/drawing/2014/main" id="{051BCA97-FF52-B56F-996C-74D38ABD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36" y="7647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67A48D3B-B059-3263-0F59-4260BE82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36" y="2744952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E92A455F-5EBC-0151-891A-D4C74746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4329128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9DC0B78E-BCDF-1117-650D-4519FC2D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36" y="53084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C69D329-40B6-84BD-0798-46AC86D0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3" y="5787231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0891396-D3EB-824D-693E-2362A888C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110" y="3602517"/>
            <a:ext cx="2268000" cy="2778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FE8C689-D00E-0C93-F52A-8031DFA06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999" y="3581255"/>
            <a:ext cx="2268000" cy="27781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8" name="구부러진 연결선 49">
            <a:extLst>
              <a:ext uri="{FF2B5EF4-FFF2-40B4-BE49-F238E27FC236}">
                <a16:creationId xmlns:a16="http://schemas.microsoft.com/office/drawing/2014/main" id="{AAE3D807-5687-6F42-E888-773F452B6815}"/>
              </a:ext>
            </a:extLst>
          </p:cNvPr>
          <p:cNvCxnSpPr>
            <a:cxnSpLocks/>
            <a:stCxn id="88" idx="0"/>
          </p:cNvCxnSpPr>
          <p:nvPr/>
        </p:nvCxnSpPr>
        <p:spPr>
          <a:xfrm>
            <a:off x="3719736" y="4417489"/>
            <a:ext cx="2840263" cy="978850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091" y="1974618"/>
            <a:ext cx="2396925" cy="117755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0BF68E-6E20-048C-49CD-DC6EF529A798}"/>
              </a:ext>
            </a:extLst>
          </p:cNvPr>
          <p:cNvSpPr/>
          <p:nvPr/>
        </p:nvSpPr>
        <p:spPr>
          <a:xfrm>
            <a:off x="6461733" y="1686043"/>
            <a:ext cx="2095445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[AI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리뷰요약서비스 </a:t>
            </a:r>
            <a:r>
              <a:rPr lang="ko-KR" altLang="en-US" sz="8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상세리뷰가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 있는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7C010CE-1438-C404-9B7A-D24828DE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041" y="429309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02565" y="5269696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47740916-E77E-5F0E-09EB-81F85E0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568" y="5313547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84566"/>
              </p:ext>
            </p:extLst>
          </p:nvPr>
        </p:nvGraphicFramePr>
        <p:xfrm>
          <a:off x="10248814" y="9608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05/23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누적구매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횟수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44212" y="110983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Editor </a:t>
            </a:r>
            <a:r>
              <a:rPr lang="ko-KR" altLang="en-US" sz="1000" b="1" dirty="0" smtClean="0"/>
              <a:t>포스팅</a:t>
            </a:r>
            <a:endParaRPr lang="ko-KR" altLang="en-US" sz="10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936110" y="1447372"/>
            <a:ext cx="5206186" cy="1109178"/>
            <a:chOff x="994803" y="1181309"/>
            <a:chExt cx="4668448" cy="994613"/>
          </a:xfrm>
        </p:grpSpPr>
        <p:grpSp>
          <p:nvGrpSpPr>
            <p:cNvPr id="37" name="그룹 36"/>
            <p:cNvGrpSpPr/>
            <p:nvPr/>
          </p:nvGrpSpPr>
          <p:grpSpPr>
            <a:xfrm>
              <a:off x="994803" y="1181309"/>
              <a:ext cx="729841" cy="742310"/>
              <a:chOff x="926435" y="1328791"/>
              <a:chExt cx="881745" cy="101463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1777514" y="1181309"/>
              <a:ext cx="729841" cy="742310"/>
              <a:chOff x="926435" y="1328791"/>
              <a:chExt cx="881745" cy="1014634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2562727" y="1181309"/>
              <a:ext cx="729841" cy="742310"/>
              <a:chOff x="926435" y="1328791"/>
              <a:chExt cx="881745" cy="101463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3355554" y="1181309"/>
              <a:ext cx="729841" cy="742310"/>
              <a:chOff x="926435" y="1328791"/>
              <a:chExt cx="881745" cy="101463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994808" y="1955349"/>
              <a:ext cx="675784" cy="220573"/>
              <a:chOff x="6574016" y="2298744"/>
              <a:chExt cx="1067161" cy="348318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D082EDC-5A55-497E-870C-A189FF1250B6}"/>
                  </a:ext>
                </a:extLst>
              </p:cNvPr>
              <p:cNvSpPr/>
              <p:nvPr/>
            </p:nvSpPr>
            <p:spPr>
              <a:xfrm>
                <a:off x="6574016" y="2324451"/>
                <a:ext cx="275844" cy="2758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6782534" y="2298744"/>
                <a:ext cx="858643" cy="348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ko-KR" altLang="en-US" sz="700" dirty="0" err="1" smtClean="0"/>
                  <a:t>에디터명</a:t>
                </a:r>
                <a:endParaRPr lang="en-US" altLang="ko-KR" sz="700" dirty="0" smtClean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777514" y="1955349"/>
              <a:ext cx="675784" cy="220573"/>
              <a:chOff x="6574016" y="2298744"/>
              <a:chExt cx="1067161" cy="348318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D082EDC-5A55-497E-870C-A189FF1250B6}"/>
                  </a:ext>
                </a:extLst>
              </p:cNvPr>
              <p:cNvSpPr/>
              <p:nvPr/>
            </p:nvSpPr>
            <p:spPr>
              <a:xfrm>
                <a:off x="6574016" y="2324451"/>
                <a:ext cx="275844" cy="2758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6782534" y="2298744"/>
                <a:ext cx="858643" cy="348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ko-KR" altLang="en-US" sz="700" dirty="0" err="1" smtClean="0"/>
                  <a:t>에디터명</a:t>
                </a:r>
                <a:endParaRPr lang="en-US" altLang="ko-KR" sz="700" dirty="0" smtClean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562727" y="1955349"/>
              <a:ext cx="675784" cy="220573"/>
              <a:chOff x="6574016" y="2298744"/>
              <a:chExt cx="1067161" cy="348318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D082EDC-5A55-497E-870C-A189FF1250B6}"/>
                  </a:ext>
                </a:extLst>
              </p:cNvPr>
              <p:cNvSpPr/>
              <p:nvPr/>
            </p:nvSpPr>
            <p:spPr>
              <a:xfrm>
                <a:off x="6574016" y="2324451"/>
                <a:ext cx="275844" cy="2758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6782534" y="2298744"/>
                <a:ext cx="858643" cy="348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ko-KR" altLang="en-US" sz="700" dirty="0" err="1" smtClean="0"/>
                  <a:t>에디터명</a:t>
                </a:r>
                <a:endParaRPr lang="en-US" altLang="ko-KR" sz="700" dirty="0" smtClean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355554" y="1955349"/>
              <a:ext cx="675784" cy="220573"/>
              <a:chOff x="6574016" y="2298744"/>
              <a:chExt cx="1067161" cy="348318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D082EDC-5A55-497E-870C-A189FF1250B6}"/>
                  </a:ext>
                </a:extLst>
              </p:cNvPr>
              <p:cNvSpPr/>
              <p:nvPr/>
            </p:nvSpPr>
            <p:spPr>
              <a:xfrm>
                <a:off x="6574016" y="2324451"/>
                <a:ext cx="275844" cy="2758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6782534" y="2298744"/>
                <a:ext cx="858643" cy="348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ko-KR" altLang="en-US" sz="700" dirty="0" err="1" smtClean="0"/>
                  <a:t>에디터명</a:t>
                </a:r>
                <a:endParaRPr lang="en-US" altLang="ko-KR" sz="700" dirty="0" smtClean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4140583" y="1181309"/>
              <a:ext cx="729841" cy="742310"/>
              <a:chOff x="926435" y="1328791"/>
              <a:chExt cx="881745" cy="101463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4933410" y="1181309"/>
              <a:ext cx="729841" cy="742310"/>
              <a:chOff x="926435" y="1328791"/>
              <a:chExt cx="881745" cy="101463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4140583" y="1955349"/>
              <a:ext cx="675784" cy="220573"/>
              <a:chOff x="6574016" y="2298744"/>
              <a:chExt cx="1067161" cy="348318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1D082EDC-5A55-497E-870C-A189FF1250B6}"/>
                  </a:ext>
                </a:extLst>
              </p:cNvPr>
              <p:cNvSpPr/>
              <p:nvPr/>
            </p:nvSpPr>
            <p:spPr>
              <a:xfrm>
                <a:off x="6574016" y="2324451"/>
                <a:ext cx="275844" cy="2758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6782534" y="2298744"/>
                <a:ext cx="858643" cy="348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ko-KR" altLang="en-US" sz="700" dirty="0" err="1" smtClean="0"/>
                  <a:t>에디터명</a:t>
                </a:r>
                <a:endParaRPr lang="en-US" altLang="ko-KR" sz="700" dirty="0" smtClean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933410" y="1955349"/>
              <a:ext cx="675784" cy="220573"/>
              <a:chOff x="6574016" y="2298744"/>
              <a:chExt cx="1067161" cy="348318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D082EDC-5A55-497E-870C-A189FF1250B6}"/>
                  </a:ext>
                </a:extLst>
              </p:cNvPr>
              <p:cNvSpPr/>
              <p:nvPr/>
            </p:nvSpPr>
            <p:spPr>
              <a:xfrm>
                <a:off x="6574016" y="2324451"/>
                <a:ext cx="275844" cy="2758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72F8CA-E110-47CC-B068-14EEC43753E6}"/>
                  </a:ext>
                </a:extLst>
              </p:cNvPr>
              <p:cNvSpPr txBox="1"/>
              <p:nvPr/>
            </p:nvSpPr>
            <p:spPr>
              <a:xfrm>
                <a:off x="6782534" y="2298744"/>
                <a:ext cx="858643" cy="348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ko-KR" altLang="en-US" sz="700" dirty="0" err="1" smtClean="0"/>
                  <a:t>에디터명</a:t>
                </a:r>
                <a:endParaRPr lang="en-US" altLang="ko-KR" sz="700" dirty="0" smtClean="0"/>
              </a:p>
            </p:txBody>
          </p:sp>
        </p:grp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EE302C-3630-1144-C2A4-1F7DD3E71D75}"/>
              </a:ext>
            </a:extLst>
          </p:cNvPr>
          <p:cNvCxnSpPr/>
          <p:nvPr/>
        </p:nvCxnSpPr>
        <p:spPr>
          <a:xfrm>
            <a:off x="2436907" y="1894863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93380" y="2636912"/>
            <a:ext cx="299097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848446" y="4293096"/>
            <a:ext cx="679273" cy="248786"/>
            <a:chOff x="928449" y="3978163"/>
            <a:chExt cx="679273" cy="248786"/>
          </a:xfrm>
        </p:grpSpPr>
        <p:sp>
          <p:nvSpPr>
            <p:cNvPr id="84" name="TextBox 83"/>
            <p:cNvSpPr txBox="1"/>
            <p:nvPr/>
          </p:nvSpPr>
          <p:spPr>
            <a:xfrm>
              <a:off x="928449" y="398480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전체리뷰</a:t>
              </a:r>
              <a:endParaRPr lang="ko-KR" alt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5400000">
              <a:off x="1375607" y="399483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126364" y="4293096"/>
            <a:ext cx="593372" cy="248786"/>
            <a:chOff x="3007918" y="3981985"/>
            <a:chExt cx="593372" cy="248786"/>
          </a:xfrm>
        </p:grpSpPr>
        <p:sp>
          <p:nvSpPr>
            <p:cNvPr id="87" name="TextBox 86"/>
            <p:cNvSpPr txBox="1"/>
            <p:nvPr/>
          </p:nvSpPr>
          <p:spPr>
            <a:xfrm>
              <a:off x="3007918" y="398480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추천순</a:t>
              </a:r>
              <a:endParaRPr lang="ko-KR" alt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5400000">
              <a:off x="3369175" y="3998656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937711" y="4604116"/>
            <a:ext cx="1951037" cy="196385"/>
            <a:chOff x="981696" y="4283802"/>
            <a:chExt cx="1773670" cy="178532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981696" y="4283802"/>
              <a:ext cx="621818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발림성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640136" y="4283802"/>
              <a:ext cx="392727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향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068094" y="4283802"/>
              <a:ext cx="687272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피부결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34520" y="3683011"/>
            <a:ext cx="2692959" cy="515791"/>
            <a:chOff x="4697732" y="3550878"/>
            <a:chExt cx="4322037" cy="827813"/>
          </a:xfrm>
        </p:grpSpPr>
        <p:grpSp>
          <p:nvGrpSpPr>
            <p:cNvPr id="98" name="그룹 97"/>
            <p:cNvGrpSpPr/>
            <p:nvPr/>
          </p:nvGrpSpPr>
          <p:grpSpPr>
            <a:xfrm>
              <a:off x="4697732" y="3550878"/>
              <a:ext cx="813908" cy="827813"/>
              <a:chOff x="926435" y="1328791"/>
              <a:chExt cx="881745" cy="1014634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5570600" y="3550878"/>
              <a:ext cx="813908" cy="827813"/>
              <a:chOff x="926435" y="1328791"/>
              <a:chExt cx="881745" cy="1014634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6446258" y="3550878"/>
              <a:ext cx="813908" cy="827813"/>
              <a:chOff x="926435" y="1328791"/>
              <a:chExt cx="881745" cy="1014634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7330408" y="3550878"/>
              <a:ext cx="813908" cy="827813"/>
              <a:chOff x="926435" y="1328791"/>
              <a:chExt cx="881745" cy="1014634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/>
            <p:cNvGrpSpPr/>
            <p:nvPr/>
          </p:nvGrpSpPr>
          <p:grpSpPr>
            <a:xfrm>
              <a:off x="8205861" y="3550878"/>
              <a:ext cx="813908" cy="827813"/>
              <a:chOff x="926435" y="1328791"/>
              <a:chExt cx="881745" cy="101463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TextBox 117"/>
          <p:cNvSpPr txBox="1"/>
          <p:nvPr/>
        </p:nvSpPr>
        <p:spPr>
          <a:xfrm>
            <a:off x="3110268" y="382588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+999</a:t>
            </a:r>
            <a:endParaRPr lang="ko-KR" altLang="en-US" sz="1000" b="1" dirty="0"/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495954B0-349A-8B58-5C40-033A0632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25" y="3609048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785225" y="4896788"/>
            <a:ext cx="299097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611">
            <a:extLst>
              <a:ext uri="{FF2B5EF4-FFF2-40B4-BE49-F238E27FC236}">
                <a16:creationId xmlns:a16="http://schemas.microsoft.com/office/drawing/2014/main" id="{051BCA97-FF52-B56F-996C-74D38ABD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92" y="10983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5" name="Oval 611">
            <a:extLst>
              <a:ext uri="{FF2B5EF4-FFF2-40B4-BE49-F238E27FC236}">
                <a16:creationId xmlns:a16="http://schemas.microsoft.com/office/drawing/2014/main" id="{051BCA97-FF52-B56F-996C-74D38ABD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92" y="1484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051BCA97-FF52-B56F-996C-74D38ABD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2768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40316"/>
              </p:ext>
            </p:extLst>
          </p:nvPr>
        </p:nvGraphicFramePr>
        <p:xfrm>
          <a:off x="10255607" y="217319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에디터 포스팅 영역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28" name="Oval 611">
            <a:extLst>
              <a:ext uri="{FF2B5EF4-FFF2-40B4-BE49-F238E27FC236}">
                <a16:creationId xmlns:a16="http://schemas.microsoft.com/office/drawing/2014/main" id="{77C010CE-1438-C404-9B7A-D24828DE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2" y="4537299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94597" y="5485140"/>
            <a:ext cx="790039" cy="14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25103"/>
              </p:ext>
            </p:extLst>
          </p:nvPr>
        </p:nvGraphicFramePr>
        <p:xfrm>
          <a:off x="10242021" y="38646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06/14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관리자가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전시안함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처리한 리뷰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2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69243" y="4964502"/>
            <a:ext cx="2812829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307" y="5004278"/>
            <a:ext cx="161925" cy="171450"/>
          </a:xfrm>
          <a:prstGeom prst="rect">
            <a:avLst/>
          </a:prstGeom>
        </p:spPr>
      </p:pic>
      <p:cxnSp>
        <p:nvCxnSpPr>
          <p:cNvPr id="35" name="구부러진 연결선 49">
            <a:extLst>
              <a:ext uri="{FF2B5EF4-FFF2-40B4-BE49-F238E27FC236}">
                <a16:creationId xmlns:a16="http://schemas.microsoft.com/office/drawing/2014/main" id="{5A737668-369B-A7AA-A1EC-FB2CD2828DDA}"/>
              </a:ext>
            </a:extLst>
          </p:cNvPr>
          <p:cNvCxnSpPr>
            <a:cxnSpLocks/>
            <a:stCxn id="85" idx="0"/>
          </p:cNvCxnSpPr>
          <p:nvPr/>
        </p:nvCxnSpPr>
        <p:spPr>
          <a:xfrm>
            <a:off x="1527719" y="4417489"/>
            <a:ext cx="2591714" cy="921280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611">
            <a:extLst>
              <a:ext uri="{FF2B5EF4-FFF2-40B4-BE49-F238E27FC236}">
                <a16:creationId xmlns:a16="http://schemas.microsoft.com/office/drawing/2014/main" id="{47740916-E77E-5F0E-09EB-81F85E0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693" y="4816577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16122"/>
              </p:ext>
            </p:extLst>
          </p:nvPr>
        </p:nvGraphicFramePr>
        <p:xfrm>
          <a:off x="10255607" y="602148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옵션선택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리스트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9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>
            <a:extLst>
              <a:ext uri="{FF2B5EF4-FFF2-40B4-BE49-F238E27FC236}">
                <a16:creationId xmlns:a16="http://schemas.microsoft.com/office/drawing/2014/main" id="{070EAEBA-FB5C-205E-8DE4-C08BE38A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리뷰 탭</a:t>
            </a:r>
          </a:p>
        </p:txBody>
      </p:sp>
      <p:sp>
        <p:nvSpPr>
          <p:cNvPr id="94" name="부제목 93">
            <a:extLst>
              <a:ext uri="{FF2B5EF4-FFF2-40B4-BE49-F238E27FC236}">
                <a16:creationId xmlns:a16="http://schemas.microsoft.com/office/drawing/2014/main" id="{B8D48405-1AA5-0F09-9F09-5B3A67507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IN_MO_PRD_01_07_01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69831"/>
              </p:ext>
            </p:extLst>
          </p:nvPr>
        </p:nvGraphicFramePr>
        <p:xfrm>
          <a:off x="9000565" y="44450"/>
          <a:ext cx="3168000" cy="92544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정렬 영역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리뷰탭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도달 시 고정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 속성값 선택</a:t>
                      </a:r>
                      <a:endParaRPr lang="en-US" altLang="ko-KR" dirty="0"/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속성값 선택 시 속성값에 해당하는 리뷰만 노출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리뷰 텍스트 영역에 속성값 정보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 처리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디스크립션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업데이트 필요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사업 협의중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자유형 68">
            <a:extLst>
              <a:ext uri="{FF2B5EF4-FFF2-40B4-BE49-F238E27FC236}">
                <a16:creationId xmlns:a16="http://schemas.microsoft.com/office/drawing/2014/main" id="{7BDF5312-49FD-B1AA-723D-02161CA10CBA}"/>
              </a:ext>
            </a:extLst>
          </p:cNvPr>
          <p:cNvSpPr/>
          <p:nvPr/>
        </p:nvSpPr>
        <p:spPr>
          <a:xfrm>
            <a:off x="783760" y="571275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1147385" y="3165474"/>
            <a:ext cx="952172" cy="93905"/>
          </a:xfrm>
          <a:prstGeom prst="rect">
            <a:avLst/>
          </a:prstGeom>
          <a:solidFill>
            <a:srgbClr val="00BC7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1322149" y="3373289"/>
            <a:ext cx="1104528" cy="93028"/>
          </a:xfrm>
          <a:prstGeom prst="rect">
            <a:avLst/>
          </a:prstGeom>
          <a:solidFill>
            <a:srgbClr val="00BC7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848446" y="1108765"/>
            <a:ext cx="679273" cy="248786"/>
            <a:chOff x="928449" y="3981985"/>
            <a:chExt cx="679273" cy="248786"/>
          </a:xfrm>
        </p:grpSpPr>
        <p:sp>
          <p:nvSpPr>
            <p:cNvPr id="131" name="TextBox 130"/>
            <p:cNvSpPr txBox="1"/>
            <p:nvPr/>
          </p:nvSpPr>
          <p:spPr>
            <a:xfrm>
              <a:off x="928449" y="398480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전체리뷰</a:t>
              </a:r>
              <a:endParaRPr lang="ko-KR" altLang="en-US" sz="800" dirty="0"/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1375607" y="3998656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126364" y="1108765"/>
            <a:ext cx="593372" cy="248786"/>
            <a:chOff x="3007918" y="3981985"/>
            <a:chExt cx="593372" cy="248786"/>
          </a:xfrm>
        </p:grpSpPr>
        <p:sp>
          <p:nvSpPr>
            <p:cNvPr id="134" name="TextBox 133"/>
            <p:cNvSpPr txBox="1"/>
            <p:nvPr/>
          </p:nvSpPr>
          <p:spPr>
            <a:xfrm>
              <a:off x="3007918" y="398480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추천순</a:t>
              </a:r>
              <a:endParaRPr lang="ko-KR" altLang="en-US" sz="800" dirty="0"/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3369175" y="3998656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36" name="직선 연결선 135"/>
          <p:cNvCxnSpPr/>
          <p:nvPr/>
        </p:nvCxnSpPr>
        <p:spPr>
          <a:xfrm>
            <a:off x="801172" y="1695329"/>
            <a:ext cx="297356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그림 140">
            <a:extLst>
              <a:ext uri="{FF2B5EF4-FFF2-40B4-BE49-F238E27FC236}">
                <a16:creationId xmlns:a16="http://schemas.microsoft.com/office/drawing/2014/main" id="{602F28A5-A75D-3C8A-1248-9C335458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75" b="48212"/>
          <a:stretch/>
        </p:blipFill>
        <p:spPr>
          <a:xfrm>
            <a:off x="836075" y="1760608"/>
            <a:ext cx="2882916" cy="432048"/>
          </a:xfrm>
          <a:prstGeom prst="rect">
            <a:avLst/>
          </a:prstGeom>
        </p:spPr>
      </p:pic>
      <p:grpSp>
        <p:nvGrpSpPr>
          <p:cNvPr id="142" name="그룹 141"/>
          <p:cNvGrpSpPr/>
          <p:nvPr/>
        </p:nvGrpSpPr>
        <p:grpSpPr>
          <a:xfrm>
            <a:off x="934520" y="2257156"/>
            <a:ext cx="3046896" cy="731815"/>
            <a:chOff x="4697732" y="3550878"/>
            <a:chExt cx="3446584" cy="827813"/>
          </a:xfrm>
        </p:grpSpPr>
        <p:grpSp>
          <p:nvGrpSpPr>
            <p:cNvPr id="143" name="그룹 142"/>
            <p:cNvGrpSpPr/>
            <p:nvPr/>
          </p:nvGrpSpPr>
          <p:grpSpPr>
            <a:xfrm>
              <a:off x="4697732" y="3550878"/>
              <a:ext cx="813908" cy="827813"/>
              <a:chOff x="926435" y="1328791"/>
              <a:chExt cx="881745" cy="1014634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/>
            <p:cNvGrpSpPr/>
            <p:nvPr/>
          </p:nvGrpSpPr>
          <p:grpSpPr>
            <a:xfrm>
              <a:off x="5570600" y="3550878"/>
              <a:ext cx="813908" cy="827813"/>
              <a:chOff x="926435" y="1328791"/>
              <a:chExt cx="881745" cy="1014634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6446258" y="3550878"/>
              <a:ext cx="813908" cy="827813"/>
              <a:chOff x="926435" y="1328791"/>
              <a:chExt cx="881745" cy="1014634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/>
            <p:cNvGrpSpPr/>
            <p:nvPr/>
          </p:nvGrpSpPr>
          <p:grpSpPr>
            <a:xfrm>
              <a:off x="7330408" y="3550878"/>
              <a:ext cx="813908" cy="827813"/>
              <a:chOff x="926435" y="1328791"/>
              <a:chExt cx="881745" cy="1014634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B10D37DB-F1B5-FD91-4AAD-FC890AFD987A}"/>
                  </a:ext>
                </a:extLst>
              </p:cNvPr>
              <p:cNvSpPr/>
              <p:nvPr/>
            </p:nvSpPr>
            <p:spPr>
              <a:xfrm>
                <a:off x="926435" y="1328791"/>
                <a:ext cx="881745" cy="9964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B27A1A-54AA-66EE-60A2-C9206DEA512E}"/>
                  </a:ext>
                </a:extLst>
              </p:cNvPr>
              <p:cNvCxnSpPr/>
              <p:nvPr/>
            </p:nvCxnSpPr>
            <p:spPr>
              <a:xfrm flipH="1" flipV="1">
                <a:off x="934230" y="1346962"/>
                <a:ext cx="873950" cy="97829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30419BD-B3E8-3E37-29C9-CFCF56F1F811}"/>
                  </a:ext>
                </a:extLst>
              </p:cNvPr>
              <p:cNvCxnSpPr/>
              <p:nvPr/>
            </p:nvCxnSpPr>
            <p:spPr>
              <a:xfrm flipH="1">
                <a:off x="934230" y="1328791"/>
                <a:ext cx="873950" cy="1014634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TextBox 158"/>
          <p:cNvSpPr txBox="1"/>
          <p:nvPr/>
        </p:nvSpPr>
        <p:spPr>
          <a:xfrm>
            <a:off x="843572" y="2997617"/>
            <a:ext cx="28318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수분감이</a:t>
            </a:r>
            <a:r>
              <a:rPr lang="ko-KR" altLang="en-US" sz="700" dirty="0" smtClean="0"/>
              <a:t> 느껴져서 세안 직후 </a:t>
            </a:r>
            <a:r>
              <a:rPr lang="ko-KR" altLang="en-US" sz="700" dirty="0" err="1" smtClean="0"/>
              <a:t>발랐을때</a:t>
            </a:r>
            <a:r>
              <a:rPr lang="ko-KR" altLang="en-US" sz="700" dirty="0" smtClean="0"/>
              <a:t> 건조함이 느껴지지 않아요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특히 </a:t>
            </a:r>
            <a:r>
              <a:rPr lang="ko-KR" altLang="en-US" sz="700" dirty="0" err="1" smtClean="0"/>
              <a:t>발림성이</a:t>
            </a:r>
            <a:r>
              <a:rPr lang="ko-KR" altLang="en-US" sz="700" dirty="0" smtClean="0"/>
              <a:t> 끈적이지 않고 </a:t>
            </a:r>
            <a:r>
              <a:rPr lang="ko-KR" altLang="en-US" sz="700" dirty="0" err="1" smtClean="0"/>
              <a:t>수분감이</a:t>
            </a:r>
            <a:r>
              <a:rPr lang="ko-KR" altLang="en-US" sz="700" dirty="0" smtClean="0"/>
              <a:t> 느껴져 너무 만족합니다</a:t>
            </a:r>
            <a:r>
              <a:rPr lang="en-US" altLang="ko-KR" sz="700" dirty="0" smtClean="0"/>
              <a:t>. </a:t>
            </a:r>
            <a:r>
              <a:rPr lang="ko-KR" altLang="en-US" sz="700" dirty="0" err="1" smtClean="0"/>
              <a:t>데일리로</a:t>
            </a:r>
            <a:r>
              <a:rPr lang="ko-KR" altLang="en-US" sz="700" dirty="0" smtClean="0"/>
              <a:t> 매일매일 쓸 수 있는 수분관리템으로 적극 추천하는 </a:t>
            </a:r>
            <a:r>
              <a:rPr lang="ko-KR" altLang="en-US" sz="700" dirty="0" err="1" smtClean="0"/>
              <a:t>제품이예요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바를 때 느껴지는 촉촉함이 자고 속수분감까지 채워주는 제품입니다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160" name="자유형 68">
            <a:extLst>
              <a:ext uri="{FF2B5EF4-FFF2-40B4-BE49-F238E27FC236}">
                <a16:creationId xmlns:a16="http://schemas.microsoft.com/office/drawing/2014/main" id="{4402A9F9-1646-BB58-F4FE-2E41C95ED977}"/>
              </a:ext>
            </a:extLst>
          </p:cNvPr>
          <p:cNvSpPr/>
          <p:nvPr/>
        </p:nvSpPr>
        <p:spPr>
          <a:xfrm>
            <a:off x="764772" y="3897080"/>
            <a:ext cx="3041811" cy="252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리뷰 생략</a:t>
            </a:r>
          </a:p>
        </p:txBody>
      </p:sp>
      <p:grpSp>
        <p:nvGrpSpPr>
          <p:cNvPr id="161" name="그룹 160"/>
          <p:cNvGrpSpPr/>
          <p:nvPr/>
        </p:nvGrpSpPr>
        <p:grpSpPr>
          <a:xfrm>
            <a:off x="844255" y="3635051"/>
            <a:ext cx="549883" cy="248786"/>
            <a:chOff x="928449" y="3973359"/>
            <a:chExt cx="549883" cy="248786"/>
          </a:xfrm>
        </p:grpSpPr>
        <p:sp>
          <p:nvSpPr>
            <p:cNvPr id="162" name="TextBox 161"/>
            <p:cNvSpPr txBox="1"/>
            <p:nvPr/>
          </p:nvSpPr>
          <p:spPr>
            <a:xfrm>
              <a:off x="928449" y="3984808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65000"/>
                    </a:schemeClr>
                  </a:solidFill>
                </a:rPr>
                <a:t>더보기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 rot="5400000">
              <a:off x="1246217" y="3990030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&gt;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2992192" y="3646499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신고 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|  </a:t>
            </a:r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차단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6" name="표 165">
            <a:extLst>
              <a:ext uri="{FF2B5EF4-FFF2-40B4-BE49-F238E27FC236}">
                <a16:creationId xmlns:a16="http://schemas.microsoft.com/office/drawing/2014/main" id="{32A93FA1-BA0C-DD2A-0C19-752C26DD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29257"/>
              </p:ext>
            </p:extLst>
          </p:nvPr>
        </p:nvGraphicFramePr>
        <p:xfrm>
          <a:off x="793380" y="684796"/>
          <a:ext cx="2988000" cy="323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00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996000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996000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</a:tblGrid>
              <a:tr h="323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상세정보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리뷰</a:t>
                      </a:r>
                      <a:r>
                        <a:rPr lang="en-US" altLang="ko-KR" sz="800" b="1" baseline="0" dirty="0"/>
                        <a:t> 999+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sp>
        <p:nvSpPr>
          <p:cNvPr id="167" name="Oval 611">
            <a:extLst>
              <a:ext uri="{FF2B5EF4-FFF2-40B4-BE49-F238E27FC236}">
                <a16:creationId xmlns:a16="http://schemas.microsoft.com/office/drawing/2014/main" id="{051BCA97-FF52-B56F-996C-74D38ABD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36" y="7647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68" name="Oval 611">
            <a:extLst>
              <a:ext uri="{FF2B5EF4-FFF2-40B4-BE49-F238E27FC236}">
                <a16:creationId xmlns:a16="http://schemas.microsoft.com/office/drawing/2014/main" id="{67A48D3B-B059-3263-0F59-4260BE82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24" y="90872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262619"/>
            <a:ext cx="2274785" cy="44073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A0BF68E-6E20-048C-49CD-DC6EF529A798}"/>
              </a:ext>
            </a:extLst>
          </p:cNvPr>
          <p:cNvSpPr/>
          <p:nvPr/>
        </p:nvSpPr>
        <p:spPr>
          <a:xfrm>
            <a:off x="5380025" y="1003692"/>
            <a:ext cx="14750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[</a:t>
            </a:r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참고 </a:t>
            </a:r>
            <a:r>
              <a:rPr lang="en-US" altLang="ko-KR" sz="8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– </a:t>
            </a:r>
            <a:r>
              <a:rPr lang="ko-KR" altLang="en-US" sz="8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네이버 음식점 리뷰</a:t>
            </a:r>
            <a:r>
              <a:rPr lang="en-US" altLang="ko-KR" sz="800" dirty="0" smtClean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rgbClr val="0070C0"/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rgbClr val="0070C0"/>
              </a:solidFill>
            </a:endParaRPr>
          </a:p>
        </p:txBody>
      </p:sp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00949"/>
              </p:ext>
            </p:extLst>
          </p:nvPr>
        </p:nvGraphicFramePr>
        <p:xfrm>
          <a:off x="10259265" y="-2445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하이라이트 속성값 페이지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pSp>
        <p:nvGrpSpPr>
          <p:cNvPr id="171" name="그룹 170"/>
          <p:cNvGrpSpPr/>
          <p:nvPr/>
        </p:nvGrpSpPr>
        <p:grpSpPr>
          <a:xfrm>
            <a:off x="911424" y="1403902"/>
            <a:ext cx="1951037" cy="196385"/>
            <a:chOff x="981696" y="4283802"/>
            <a:chExt cx="1773670" cy="178532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981696" y="4283802"/>
              <a:ext cx="621818" cy="178532"/>
            </a:xfrm>
            <a:prstGeom prst="roundRect">
              <a:avLst>
                <a:gd name="adj" fmla="val 50000"/>
              </a:avLst>
            </a:prstGeom>
            <a:solidFill>
              <a:srgbClr val="00BC7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발림성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1,111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40136" y="4283802"/>
              <a:ext cx="392727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향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2068094" y="4283802"/>
              <a:ext cx="687272" cy="1785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피부결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1,111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Oval 611">
            <a:extLst>
              <a:ext uri="{FF2B5EF4-FFF2-40B4-BE49-F238E27FC236}">
                <a16:creationId xmlns:a16="http://schemas.microsoft.com/office/drawing/2014/main" id="{67A48D3B-B059-3263-0F59-4260BE82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36" y="1324789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902910" y="2015045"/>
            <a:ext cx="790039" cy="14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102565" y="1845404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178" name="Oval 611">
            <a:extLst>
              <a:ext uri="{FF2B5EF4-FFF2-40B4-BE49-F238E27FC236}">
                <a16:creationId xmlns:a16="http://schemas.microsoft.com/office/drawing/2014/main" id="{67A48D3B-B059-3263-0F59-4260BE82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36" y="306896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2896395" y="1407506"/>
            <a:ext cx="755999" cy="1963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 </a:t>
            </a:r>
            <a:r>
              <a:rPr lang="en-US" altLang="ko-KR" sz="800" dirty="0" smtClean="0">
                <a:solidFill>
                  <a:schemeClr val="tx1"/>
                </a:solidFill>
              </a:rPr>
              <a:t>1,111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6EE302C-3630-1144-C2A4-1F7DD3E71D75}"/>
              </a:ext>
            </a:extLst>
          </p:cNvPr>
          <p:cNvCxnSpPr/>
          <p:nvPr/>
        </p:nvCxnSpPr>
        <p:spPr>
          <a:xfrm>
            <a:off x="2262268" y="1484784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537DE1B-FC2C-4496-D6C6-78C74E659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포토리뷰 모아보기</a:t>
            </a:r>
            <a:r>
              <a:rPr lang="en-US" altLang="ko-KR" dirty="0"/>
              <a:t>, </a:t>
            </a:r>
            <a:r>
              <a:rPr lang="ko-KR" altLang="en-US" dirty="0"/>
              <a:t>리뷰보기 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4FBE489B-CFD0-6B2C-5524-04889186F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IN_MO_PRD_01_08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0AD91-1A1F-2A3C-3649-ED1013E02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1"/>
          <a:stretch/>
        </p:blipFill>
        <p:spPr>
          <a:xfrm>
            <a:off x="5257823" y="707434"/>
            <a:ext cx="2888924" cy="55904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DE4A6C-5819-3E73-3EC6-A2E5ECA0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75" y="707434"/>
            <a:ext cx="2888924" cy="5400600"/>
          </a:xfrm>
          <a:prstGeom prst="rect">
            <a:avLst/>
          </a:prstGeom>
          <a:ln w="6350">
            <a:noFill/>
          </a:ln>
        </p:spPr>
      </p:pic>
      <p:sp>
        <p:nvSpPr>
          <p:cNvPr id="6" name="자유형 68">
            <a:extLst>
              <a:ext uri="{FF2B5EF4-FFF2-40B4-BE49-F238E27FC236}">
                <a16:creationId xmlns:a16="http://schemas.microsoft.com/office/drawing/2014/main" id="{D3FBCA18-7C3C-46F4-1EE1-C2AF3A869FC5}"/>
              </a:ext>
            </a:extLst>
          </p:cNvPr>
          <p:cNvSpPr/>
          <p:nvPr/>
        </p:nvSpPr>
        <p:spPr>
          <a:xfrm>
            <a:off x="785916" y="6087118"/>
            <a:ext cx="2979283" cy="21075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970C37C0-FDC6-E8BC-CD99-C19E3888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2" y="7074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FCD2612-9ECE-F05C-B702-0D60D3D7F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36847"/>
              </p:ext>
            </p:extLst>
          </p:nvPr>
        </p:nvGraphicFramePr>
        <p:xfrm>
          <a:off x="9000565" y="44450"/>
          <a:ext cx="3168000" cy="53865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모아보기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탭 시 팝업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닫힘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차단한 회원의 리뷰인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리스트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탭 시 리뷰 보기 페이지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포토개수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포토 개수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노출안함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리뷰보기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서브 헤더 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리뷰가 작성된 제품명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머리글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/BEST,NEW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 노출 안함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인 경우 노출 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스와이프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영역 기능 </a:t>
                      </a:r>
                      <a:r>
                        <a:rPr lang="en-US" altLang="ko-KR" sz="800" dirty="0"/>
                        <a:t>IN_MO_PRD_01_04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리뷰인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마이페이지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리뷰 작성페이지로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삭제하시겠습니까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 리뷰가 삭제되었습니다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포토리뷰 모아보기 페이지로 복귀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클릭 시 팝업 닫히고 화면복귀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리뷰인 경우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 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푸터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고려 안함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332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DE3D606F-7AD7-DFAE-1987-F0C166C9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24" y="111477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cxnSp>
        <p:nvCxnSpPr>
          <p:cNvPr id="13" name="구부러진 연결선 49">
            <a:extLst>
              <a:ext uri="{FF2B5EF4-FFF2-40B4-BE49-F238E27FC236}">
                <a16:creationId xmlns:a16="http://schemas.microsoft.com/office/drawing/2014/main" id="{EB816663-E6C3-6896-DFB5-3E7D343B243D}"/>
              </a:ext>
            </a:extLst>
          </p:cNvPr>
          <p:cNvCxnSpPr>
            <a:cxnSpLocks/>
          </p:cNvCxnSpPr>
          <p:nvPr/>
        </p:nvCxnSpPr>
        <p:spPr>
          <a:xfrm flipV="1">
            <a:off x="1688298" y="912661"/>
            <a:ext cx="3419626" cy="66304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11">
            <a:extLst>
              <a:ext uri="{FF2B5EF4-FFF2-40B4-BE49-F238E27FC236}">
                <a16:creationId xmlns:a16="http://schemas.microsoft.com/office/drawing/2014/main" id="{32079D36-19ED-97A4-90B0-E3D0016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375" y="692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ADF2B550-5E48-704D-2B18-5B4A559D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576" y="124077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BC7162D3-2ADC-932C-6798-10DF35F2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576" y="486916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31BE22-648D-A0B6-BE35-9035E3840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356" y="5055521"/>
            <a:ext cx="2305050" cy="210502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A22E26-BCB7-3FF7-E39B-A97287455A14}"/>
              </a:ext>
            </a:extLst>
          </p:cNvPr>
          <p:cNvCxnSpPr/>
          <p:nvPr/>
        </p:nvCxnSpPr>
        <p:spPr>
          <a:xfrm>
            <a:off x="6672064" y="2852936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0BF68E-6E20-048C-49CD-DC6EF529A798}"/>
              </a:ext>
            </a:extLst>
          </p:cNvPr>
          <p:cNvSpPr/>
          <p:nvPr/>
        </p:nvSpPr>
        <p:spPr>
          <a:xfrm>
            <a:off x="6995704" y="4941748"/>
            <a:ext cx="1404552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이미지가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8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장이상인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D27FB6-BA16-BEAA-8E48-7588F6ACEC0C}"/>
              </a:ext>
            </a:extLst>
          </p:cNvPr>
          <p:cNvSpPr/>
          <p:nvPr/>
        </p:nvSpPr>
        <p:spPr>
          <a:xfrm>
            <a:off x="3290111" y="1686301"/>
            <a:ext cx="216000" cy="216000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" name="Oval 611">
            <a:extLst>
              <a:ext uri="{FF2B5EF4-FFF2-40B4-BE49-F238E27FC236}">
                <a16:creationId xmlns:a16="http://schemas.microsoft.com/office/drawing/2014/main" id="{076153E0-A1DD-45CE-245D-2AE6AEC5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470" y="1560301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AD606-F474-0AB2-FA68-60FA29BC3181}"/>
              </a:ext>
            </a:extLst>
          </p:cNvPr>
          <p:cNvSpPr/>
          <p:nvPr/>
        </p:nvSpPr>
        <p:spPr>
          <a:xfrm>
            <a:off x="6359092" y="1902301"/>
            <a:ext cx="946737" cy="209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47740916-E77E-5F0E-09EB-81F85E0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488" y="4397297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EBD746-B4E8-619F-0344-2576DB631007}"/>
              </a:ext>
            </a:extLst>
          </p:cNvPr>
          <p:cNvSpPr/>
          <p:nvPr/>
        </p:nvSpPr>
        <p:spPr>
          <a:xfrm>
            <a:off x="7275689" y="4444222"/>
            <a:ext cx="766557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수정  </a:t>
            </a:r>
            <a:r>
              <a:rPr lang="en-US" altLang="ko-KR" sz="800" dirty="0"/>
              <a:t>| </a:t>
            </a:r>
            <a:r>
              <a:rPr lang="ko-KR" altLang="en-US" sz="800" dirty="0"/>
              <a:t> 삭제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14165"/>
              </p:ext>
            </p:extLst>
          </p:nvPr>
        </p:nvGraphicFramePr>
        <p:xfrm>
          <a:off x="10253661" y="-2738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V0.71 05/13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리뷰 수정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설명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68588" y="1750255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47740916-E77E-5F0E-09EB-81F85E0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802" y="1650301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90029"/>
              </p:ext>
            </p:extLst>
          </p:nvPr>
        </p:nvGraphicFramePr>
        <p:xfrm>
          <a:off x="10259265" y="173035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05/23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누적구매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횟수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EBD746-B4E8-619F-0344-2576DB631007}"/>
              </a:ext>
            </a:extLst>
          </p:cNvPr>
          <p:cNvSpPr/>
          <p:nvPr/>
        </p:nvSpPr>
        <p:spPr>
          <a:xfrm>
            <a:off x="7275506" y="4216632"/>
            <a:ext cx="80017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신고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차단</a:t>
            </a:r>
            <a:endParaRPr lang="ko-KR" altLang="en-US" sz="800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01661"/>
              </p:ext>
            </p:extLst>
          </p:nvPr>
        </p:nvGraphicFramePr>
        <p:xfrm>
          <a:off x="10255607" y="365908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 버튼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2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>
            <a:extLst>
              <a:ext uri="{FF2B5EF4-FFF2-40B4-BE49-F238E27FC236}">
                <a16:creationId xmlns:a16="http://schemas.microsoft.com/office/drawing/2014/main" id="{070EAEBA-FB5C-205E-8DE4-C08BE38A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리뷰 탭</a:t>
            </a:r>
            <a:r>
              <a:rPr lang="en-US" altLang="ko-KR" dirty="0"/>
              <a:t>(</a:t>
            </a:r>
            <a:r>
              <a:rPr lang="ko-KR" altLang="en-US" dirty="0"/>
              <a:t>리뷰가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18A6A33F-9C5C-0C31-0DBE-EFE28A98E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IN_MO_PRD_01_09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74320"/>
              </p:ext>
            </p:extLst>
          </p:nvPr>
        </p:nvGraphicFramePr>
        <p:xfrm>
          <a:off x="9000565" y="44450"/>
          <a:ext cx="3168000" cy="32986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탭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없는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포인트 혜택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리뷰 포인트 혜택 안내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최대포인트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운영관리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리뷰리워드관리에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등록된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포인트정보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리뷰작성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+$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$ 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마이페이지 리뷰페이지로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리뷰가 없습니다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포인트 혜택 안내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운영관리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리뷰리워드관리에 등록된 정보 노출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활동내용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적립기준이 입력된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구분값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제외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$ P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적립제한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적립기준에 월제한이라고 입력된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적립포인트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공통영역문구관리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포인트 혜택 안내에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9332"/>
                  </a:ext>
                </a:extLst>
              </a:tr>
            </a:tbl>
          </a:graphicData>
        </a:graphic>
      </p:graphicFrame>
      <p:sp>
        <p:nvSpPr>
          <p:cNvPr id="92" name="자유형 68">
            <a:extLst>
              <a:ext uri="{FF2B5EF4-FFF2-40B4-BE49-F238E27FC236}">
                <a16:creationId xmlns:a16="http://schemas.microsoft.com/office/drawing/2014/main" id="{7BDF5312-49FD-B1AA-723D-02161CA10CBA}"/>
              </a:ext>
            </a:extLst>
          </p:cNvPr>
          <p:cNvSpPr/>
          <p:nvPr/>
        </p:nvSpPr>
        <p:spPr>
          <a:xfrm>
            <a:off x="783760" y="627022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A93FA1-BA0C-DD2A-0C19-752C26DD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62619"/>
              </p:ext>
            </p:extLst>
          </p:nvPr>
        </p:nvGraphicFramePr>
        <p:xfrm>
          <a:off x="793380" y="684796"/>
          <a:ext cx="2988000" cy="323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00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996000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996000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</a:tblGrid>
              <a:tr h="323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상세정보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리뷰</a:t>
                      </a:r>
                      <a:r>
                        <a:rPr lang="en-US" altLang="ko-KR" sz="800" b="1" baseline="0" dirty="0"/>
                        <a:t> 0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7004B9-2E7C-563B-567C-AF2D94BF97E8}"/>
              </a:ext>
            </a:extLst>
          </p:cNvPr>
          <p:cNvSpPr/>
          <p:nvPr/>
        </p:nvSpPr>
        <p:spPr>
          <a:xfrm>
            <a:off x="913975" y="5317087"/>
            <a:ext cx="2776676" cy="81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9E3BF-4224-5793-FBFD-53B4835409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5" b="32380"/>
          <a:stretch/>
        </p:blipFill>
        <p:spPr>
          <a:xfrm>
            <a:off x="861115" y="1412776"/>
            <a:ext cx="2872068" cy="2671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2CDC62-30BF-6A82-2070-8F978427B8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1"/>
          <a:stretch/>
        </p:blipFill>
        <p:spPr>
          <a:xfrm>
            <a:off x="5229481" y="688721"/>
            <a:ext cx="2952000" cy="5581501"/>
          </a:xfrm>
          <a:prstGeom prst="rect">
            <a:avLst/>
          </a:prstGeom>
        </p:spPr>
      </p:pic>
      <p:sp>
        <p:nvSpPr>
          <p:cNvPr id="14" name="자유형 68">
            <a:extLst>
              <a:ext uri="{FF2B5EF4-FFF2-40B4-BE49-F238E27FC236}">
                <a16:creationId xmlns:a16="http://schemas.microsoft.com/office/drawing/2014/main" id="{86BCC7C8-B036-CD63-E888-B60862580906}"/>
              </a:ext>
            </a:extLst>
          </p:cNvPr>
          <p:cNvSpPr/>
          <p:nvPr/>
        </p:nvSpPr>
        <p:spPr>
          <a:xfrm>
            <a:off x="5194069" y="6258645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49">
            <a:extLst>
              <a:ext uri="{FF2B5EF4-FFF2-40B4-BE49-F238E27FC236}">
                <a16:creationId xmlns:a16="http://schemas.microsoft.com/office/drawing/2014/main" id="{7771EBCD-A692-9BB2-D9DB-BE1E40CA865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947682" y="700533"/>
            <a:ext cx="2211693" cy="586433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611">
            <a:extLst>
              <a:ext uri="{FF2B5EF4-FFF2-40B4-BE49-F238E27FC236}">
                <a16:creationId xmlns:a16="http://schemas.microsoft.com/office/drawing/2014/main" id="{051BCA97-FF52-B56F-996C-74D38ABD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39" y="6971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F9E4B80F-E03F-5133-4AD0-7D78097E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83" y="104760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28BABF51-5A02-C790-5BC1-00E8D47EC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383" y="1473988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4525BE1D-E0E5-94CB-E642-7EC023E4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80" y="224089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2DD81A1E-84E3-B348-0270-75C85AC1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453" y="5877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E0C10-58A2-91BA-123E-4BFF8DEDC477}"/>
              </a:ext>
            </a:extLst>
          </p:cNvPr>
          <p:cNvSpPr txBox="1"/>
          <p:nvPr/>
        </p:nvSpPr>
        <p:spPr>
          <a:xfrm>
            <a:off x="1656944" y="1179244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리뷰 포인트 혜택 안내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C01B32-3EF2-2180-465A-EE06CAEF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28802"/>
              </p:ext>
            </p:extLst>
          </p:nvPr>
        </p:nvGraphicFramePr>
        <p:xfrm>
          <a:off x="5353737" y="1239157"/>
          <a:ext cx="2703486" cy="1987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500">
                  <a:extLst>
                    <a:ext uri="{9D8B030D-6E8A-4147-A177-3AD203B41FA5}">
                      <a16:colId xmlns:a16="http://schemas.microsoft.com/office/drawing/2014/main" val="1886375975"/>
                    </a:ext>
                  </a:extLst>
                </a:gridCol>
                <a:gridCol w="676493">
                  <a:extLst>
                    <a:ext uri="{9D8B030D-6E8A-4147-A177-3AD203B41FA5}">
                      <a16:colId xmlns:a16="http://schemas.microsoft.com/office/drawing/2014/main" val="3584411255"/>
                    </a:ext>
                  </a:extLst>
                </a:gridCol>
                <a:gridCol w="676493">
                  <a:extLst>
                    <a:ext uri="{9D8B030D-6E8A-4147-A177-3AD203B41FA5}">
                      <a16:colId xmlns:a16="http://schemas.microsoft.com/office/drawing/2014/main" val="2893386313"/>
                    </a:ext>
                  </a:extLst>
                </a:gridCol>
              </a:tblGrid>
              <a:tr h="283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활동내역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적립포인트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적립제한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64499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150P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월 최대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6,000P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적립가능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6693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미만 리뷰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44945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일반리뷰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300P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367420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포토리뷰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(90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 이상 리뷰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600P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88273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50P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17136"/>
                  </a:ext>
                </a:extLst>
              </a:tr>
              <a:tr h="28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한달사용리뷰 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포토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</a:rPr>
                        <a:t>100P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09500"/>
                  </a:ext>
                </a:extLst>
              </a:tr>
            </a:tbl>
          </a:graphicData>
        </a:graphic>
      </p:graphicFrame>
      <p:sp>
        <p:nvSpPr>
          <p:cNvPr id="36" name="Oval 611">
            <a:extLst>
              <a:ext uri="{FF2B5EF4-FFF2-40B4-BE49-F238E27FC236}">
                <a16:creationId xmlns:a16="http://schemas.microsoft.com/office/drawing/2014/main" id="{126C64EF-F91F-1068-8870-C76DFFC5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69" y="141912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126C64EF-F91F-1068-8870-C76DFFC5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453" y="3396353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44063"/>
              </p:ext>
            </p:extLst>
          </p:nvPr>
        </p:nvGraphicFramePr>
        <p:xfrm>
          <a:off x="10271807" y="625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V0.73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05/13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최대포인트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노출기준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4481C8C6-6E7B-A208-3687-C13C6FBF8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유의사항 탭</a:t>
            </a:r>
          </a:p>
        </p:txBody>
      </p:sp>
      <p:sp>
        <p:nvSpPr>
          <p:cNvPr id="21" name="부제목 20">
            <a:extLst>
              <a:ext uri="{FF2B5EF4-FFF2-40B4-BE49-F238E27FC236}">
                <a16:creationId xmlns:a16="http://schemas.microsoft.com/office/drawing/2014/main" id="{D197F72C-61ED-7715-9750-1583F8DA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IN_MO_PRD_01_10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16975"/>
              </p:ext>
            </p:extLst>
          </p:nvPr>
        </p:nvGraphicFramePr>
        <p:xfrm>
          <a:off x="9000565" y="44450"/>
          <a:ext cx="3168000" cy="263232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탭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요약정보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패키지 제품에 고시정보연동이 여러 개 등록된 경우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선택박스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 제품코드가 중복인 경우 선택박스 없이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정보만 노출됨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제품에 등록한 고시정보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품목별 항목별 정보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책임판매원은 ㈜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이니스프리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반품안내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공통영역문구관리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안내에 등록된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유의사항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공통영역문구관리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유의사항에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여기서 잠깐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공통영역문구관리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여기서 잠깐에 등록된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자유형 68">
            <a:extLst>
              <a:ext uri="{FF2B5EF4-FFF2-40B4-BE49-F238E27FC236}">
                <a16:creationId xmlns:a16="http://schemas.microsoft.com/office/drawing/2014/main" id="{7BDF5312-49FD-B1AA-723D-02161CA10CBA}"/>
              </a:ext>
            </a:extLst>
          </p:cNvPr>
          <p:cNvSpPr/>
          <p:nvPr/>
        </p:nvSpPr>
        <p:spPr>
          <a:xfrm>
            <a:off x="783760" y="627022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A93FA1-BA0C-DD2A-0C19-752C26DD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55700"/>
              </p:ext>
            </p:extLst>
          </p:nvPr>
        </p:nvGraphicFramePr>
        <p:xfrm>
          <a:off x="793381" y="694314"/>
          <a:ext cx="2988000" cy="323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00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996000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996000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</a:tblGrid>
              <a:tr h="323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상세정보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리뷰</a:t>
                      </a:r>
                      <a:r>
                        <a:rPr lang="en-US" altLang="ko-KR" sz="800" baseline="0" dirty="0"/>
                        <a:t> 999+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sp>
        <p:nvSpPr>
          <p:cNvPr id="6" name="Oval 611">
            <a:extLst>
              <a:ext uri="{FF2B5EF4-FFF2-40B4-BE49-F238E27FC236}">
                <a16:creationId xmlns:a16="http://schemas.microsoft.com/office/drawing/2014/main" id="{051BCA97-FF52-B56F-996C-74D38ABD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6495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자유형 68">
            <a:extLst>
              <a:ext uri="{FF2B5EF4-FFF2-40B4-BE49-F238E27FC236}">
                <a16:creationId xmlns:a16="http://schemas.microsoft.com/office/drawing/2014/main" id="{D1CF0C90-BEEF-1BF5-6AC6-9AB9F393DDEC}"/>
              </a:ext>
            </a:extLst>
          </p:cNvPr>
          <p:cNvSpPr/>
          <p:nvPr/>
        </p:nvSpPr>
        <p:spPr>
          <a:xfrm>
            <a:off x="794572" y="4223578"/>
            <a:ext cx="2979283" cy="21075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04D91A-C7FD-0D65-8841-1992E495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47" y="4463814"/>
            <a:ext cx="2916668" cy="1485466"/>
          </a:xfrm>
          <a:prstGeom prst="rect">
            <a:avLst/>
          </a:prstGeom>
        </p:spPr>
      </p:pic>
      <p:sp>
        <p:nvSpPr>
          <p:cNvPr id="17" name="Oval 611">
            <a:extLst>
              <a:ext uri="{FF2B5EF4-FFF2-40B4-BE49-F238E27FC236}">
                <a16:creationId xmlns:a16="http://schemas.microsoft.com/office/drawing/2014/main" id="{DB330C67-725D-C677-BE56-EDCA34BD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1" y="451647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B36246-40AB-77D3-708C-4B19AB2D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812072"/>
            <a:ext cx="2778276" cy="1608816"/>
          </a:xfrm>
          <a:prstGeom prst="rect">
            <a:avLst/>
          </a:prstGeom>
        </p:spPr>
      </p:pic>
      <p:sp>
        <p:nvSpPr>
          <p:cNvPr id="27" name="자유형 68">
            <a:extLst>
              <a:ext uri="{FF2B5EF4-FFF2-40B4-BE49-F238E27FC236}">
                <a16:creationId xmlns:a16="http://schemas.microsoft.com/office/drawing/2014/main" id="{3C6AF83D-3B19-C12E-9717-6BEBBD769665}"/>
              </a:ext>
            </a:extLst>
          </p:cNvPr>
          <p:cNvSpPr/>
          <p:nvPr/>
        </p:nvSpPr>
        <p:spPr>
          <a:xfrm>
            <a:off x="5204280" y="541166"/>
            <a:ext cx="2979283" cy="21075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80494C72-9978-A63E-7728-6B870424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664" y="75192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BDBA398-D21A-4AF2-20FA-2F9EC53B1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40" y="2420888"/>
            <a:ext cx="2819448" cy="1353861"/>
          </a:xfrm>
          <a:prstGeom prst="rect">
            <a:avLst/>
          </a:prstGeom>
        </p:spPr>
      </p:pic>
      <p:sp>
        <p:nvSpPr>
          <p:cNvPr id="33" name="Oval 611">
            <a:extLst>
              <a:ext uri="{FF2B5EF4-FFF2-40B4-BE49-F238E27FC236}">
                <a16:creationId xmlns:a16="http://schemas.microsoft.com/office/drawing/2014/main" id="{9F5B763F-C4B2-2D96-F0DF-D657E96D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375" y="259171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61BE01-D654-390B-14B9-BCD9A7561676}"/>
              </a:ext>
            </a:extLst>
          </p:cNvPr>
          <p:cNvSpPr/>
          <p:nvPr/>
        </p:nvSpPr>
        <p:spPr>
          <a:xfrm>
            <a:off x="5316025" y="3752552"/>
            <a:ext cx="2776676" cy="81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759E2DC-7CD7-E9C1-08D3-5F1B90119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52" y="1085410"/>
            <a:ext cx="2916668" cy="3082091"/>
          </a:xfrm>
          <a:prstGeom prst="rect">
            <a:avLst/>
          </a:prstGeom>
        </p:spPr>
      </p:pic>
      <p:sp>
        <p:nvSpPr>
          <p:cNvPr id="9" name="Oval 611">
            <a:extLst>
              <a:ext uri="{FF2B5EF4-FFF2-40B4-BE49-F238E27FC236}">
                <a16:creationId xmlns:a16="http://schemas.microsoft.com/office/drawing/2014/main" id="{8E61248C-77F7-8E87-5EF4-277EF057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60" y="914131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</p:spTree>
    <p:extLst>
      <p:ext uri="{BB962C8B-B14F-4D97-AF65-F5344CB8AC3E}">
        <p14:creationId xmlns:p14="http://schemas.microsoft.com/office/powerpoint/2010/main" val="38345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1B58A-2F44-31F9-E56B-6187896A5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문의 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FBAC29-A831-D596-8A49-1DEE7150B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426DF-BB16-927E-4089-6A61227B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819150"/>
            <a:ext cx="3257550" cy="52197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AE5C09A-E557-010F-DEFA-19430243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18" y="719625"/>
            <a:ext cx="3029975" cy="5620999"/>
          </a:xfrm>
          <a:prstGeom prst="rect">
            <a:avLst/>
          </a:prstGeom>
        </p:spPr>
      </p:pic>
      <p:sp>
        <p:nvSpPr>
          <p:cNvPr id="16" name="Oval 611">
            <a:extLst>
              <a:ext uri="{FF2B5EF4-FFF2-40B4-BE49-F238E27FC236}">
                <a16:creationId xmlns:a16="http://schemas.microsoft.com/office/drawing/2014/main" id="{E5EDE162-BDCD-945F-A7A3-B3F56E55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93" y="24208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3728065-A016-E392-C4D1-0E529D7C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94666"/>
              </p:ext>
            </p:extLst>
          </p:nvPr>
        </p:nvGraphicFramePr>
        <p:xfrm>
          <a:off x="9000565" y="44450"/>
          <a:ext cx="3168000" cy="23884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시 제품문의 작성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제품문의 작성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 포함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이내 입력만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띄어쓰기 포함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이내 입력만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등록 시 필수항목 체크 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제목을 입력하세요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내용을 입력하세요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내용을 입력하세요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정상저장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작성하신 문의를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등록하시겠습니까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저장오류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중 장애가 발생하였습니다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잠시 후 재시도 후에도 지속적인 문제 발생 시 고객센터로 문의 바랍니다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저장완료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문의가 등록되었습니다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제품문의는 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문의에 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문의유형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제품으로 등록되어 관리됨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해당 제품번호 함께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저장되야함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구부러진 연결선 49">
            <a:extLst>
              <a:ext uri="{FF2B5EF4-FFF2-40B4-BE49-F238E27FC236}">
                <a16:creationId xmlns:a16="http://schemas.microsoft.com/office/drawing/2014/main" id="{9445B279-2907-D8D8-B021-6983D53381A5}"/>
              </a:ext>
            </a:extLst>
          </p:cNvPr>
          <p:cNvCxnSpPr>
            <a:cxnSpLocks/>
          </p:cNvCxnSpPr>
          <p:nvPr/>
        </p:nvCxnSpPr>
        <p:spPr>
          <a:xfrm flipV="1">
            <a:off x="3449562" y="1701410"/>
            <a:ext cx="1422302" cy="935478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611">
            <a:extLst>
              <a:ext uri="{FF2B5EF4-FFF2-40B4-BE49-F238E27FC236}">
                <a16:creationId xmlns:a16="http://schemas.microsoft.com/office/drawing/2014/main" id="{F9714BA7-7AA3-08C9-D60D-DAA5FDDB7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64" y="1299181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32315" y="5085184"/>
            <a:ext cx="576064" cy="216024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신청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443D-E1A6-83EC-69D1-F3E909D37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 요청 팝업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42E2B6C-9E57-8220-5BA3-2958D51CC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IN_MO_PRD_01_12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4E961B-B0CE-C2B5-329D-85C932360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2" y="620689"/>
            <a:ext cx="2988000" cy="576064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B8B10A-E5B9-EDD2-B355-5348B9DBD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8460"/>
              </p:ext>
            </p:extLst>
          </p:nvPr>
        </p:nvGraphicFramePr>
        <p:xfrm>
          <a:off x="9000565" y="44450"/>
          <a:ext cx="3168000" cy="43776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요청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47A820FE-7AA5-A5C8-CCCF-2B182BD8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12" y="27809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" name="제목 61">
            <a:extLst>
              <a:ext uri="{FF2B5EF4-FFF2-40B4-BE49-F238E27FC236}">
                <a16:creationId xmlns:a16="http://schemas.microsoft.com/office/drawing/2014/main" id="{4287D0B8-BDE6-1EC6-C18B-4814846C6838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6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443D-E1A6-83EC-69D1-F3E909D37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바로구매</a:t>
            </a:r>
            <a:r>
              <a:rPr lang="ko-KR" altLang="en-US" dirty="0"/>
              <a:t> 로그인 팝업</a:t>
            </a:r>
          </a:p>
        </p:txBody>
      </p:sp>
      <p:sp>
        <p:nvSpPr>
          <p:cNvPr id="24" name="부제목 23">
            <a:extLst>
              <a:ext uri="{FF2B5EF4-FFF2-40B4-BE49-F238E27FC236}">
                <a16:creationId xmlns:a16="http://schemas.microsoft.com/office/drawing/2014/main" id="{3E976EA5-FB92-A49F-E63B-1D6839552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IN_MO_PRD_01_13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B8B10A-E5B9-EDD2-B355-5348B9DBD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75701"/>
              </p:ext>
            </p:extLst>
          </p:nvPr>
        </p:nvGraphicFramePr>
        <p:xfrm>
          <a:off x="9000565" y="44450"/>
          <a:ext cx="3168000" cy="17788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로그인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팝업닫기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버튼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자세히보기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72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탭 시 신규가입안내 이벤트 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링크값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7C8BC2-041F-036B-2EB4-592FBD124C94}"/>
              </a:ext>
            </a:extLst>
          </p:cNvPr>
          <p:cNvSpPr/>
          <p:nvPr/>
        </p:nvSpPr>
        <p:spPr>
          <a:xfrm>
            <a:off x="777382" y="668632"/>
            <a:ext cx="3014362" cy="5724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61">
            <a:extLst>
              <a:ext uri="{FF2B5EF4-FFF2-40B4-BE49-F238E27FC236}">
                <a16:creationId xmlns:a16="http://schemas.microsoft.com/office/drawing/2014/main" id="{A9BC6F19-4C36-11B2-EE40-7AC376D495AC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C6929-49BE-8D68-500B-025828BD53E5}"/>
              </a:ext>
            </a:extLst>
          </p:cNvPr>
          <p:cNvSpPr/>
          <p:nvPr/>
        </p:nvSpPr>
        <p:spPr>
          <a:xfrm>
            <a:off x="1015820" y="1935650"/>
            <a:ext cx="2593770" cy="28524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38C16DB-1213-0A8F-FC88-9BC51E3B72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5" t="28834" r="10138" b="39916"/>
          <a:stretch/>
        </p:blipFill>
        <p:spPr>
          <a:xfrm>
            <a:off x="1144308" y="1967092"/>
            <a:ext cx="2376264" cy="1800200"/>
          </a:xfrm>
          <a:prstGeom prst="rect">
            <a:avLst/>
          </a:prstGeom>
        </p:spPr>
      </p:pic>
      <p:sp>
        <p:nvSpPr>
          <p:cNvPr id="31" name="Oval 611">
            <a:extLst>
              <a:ext uri="{FF2B5EF4-FFF2-40B4-BE49-F238E27FC236}">
                <a16:creationId xmlns:a16="http://schemas.microsoft.com/office/drawing/2014/main" id="{1C057D80-2AC5-5E8F-F202-BE5AFED1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96" y="1880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E44959-27C3-CE1B-339A-CD69FA365B5C}"/>
              </a:ext>
            </a:extLst>
          </p:cNvPr>
          <p:cNvSpPr/>
          <p:nvPr/>
        </p:nvSpPr>
        <p:spPr>
          <a:xfrm>
            <a:off x="2317116" y="4739436"/>
            <a:ext cx="1292473" cy="324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BDE0AA-4D88-179C-86FB-7E927636C2F8}"/>
              </a:ext>
            </a:extLst>
          </p:cNvPr>
          <p:cNvSpPr/>
          <p:nvPr/>
        </p:nvSpPr>
        <p:spPr>
          <a:xfrm>
            <a:off x="1015820" y="4739436"/>
            <a:ext cx="1343860" cy="3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취소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5835D8-91B9-1EA3-8337-EAA1827CCA3B}"/>
              </a:ext>
            </a:extLst>
          </p:cNvPr>
          <p:cNvSpPr/>
          <p:nvPr/>
        </p:nvSpPr>
        <p:spPr>
          <a:xfrm>
            <a:off x="1221396" y="4019356"/>
            <a:ext cx="2191439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52D05F-AB22-68BB-3FDE-1DF4FD034458}"/>
              </a:ext>
            </a:extLst>
          </p:cNvPr>
          <p:cNvSpPr/>
          <p:nvPr/>
        </p:nvSpPr>
        <p:spPr>
          <a:xfrm>
            <a:off x="1122201" y="2937539"/>
            <a:ext cx="2376264" cy="9660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+mn-ea"/>
              </a:rPr>
              <a:t>지금 </a:t>
            </a:r>
            <a:r>
              <a:rPr lang="ko-KR" altLang="en-US" sz="800" b="0" i="0" dirty="0" err="1">
                <a:solidFill>
                  <a:schemeClr val="tx1"/>
                </a:solidFill>
                <a:effectLst/>
                <a:latin typeface="+mn-ea"/>
              </a:rPr>
              <a:t>신규가입하면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+mn-ea"/>
              </a:rPr>
              <a:t>?</a:t>
            </a:r>
          </a:p>
          <a:p>
            <a:r>
              <a:rPr lang="ko-KR" altLang="en-US" sz="800" i="0" dirty="0">
                <a:solidFill>
                  <a:schemeClr val="tx1"/>
                </a:solidFill>
                <a:effectLst/>
                <a:latin typeface="+mn-ea"/>
              </a:rPr>
              <a:t>최대</a:t>
            </a:r>
            <a:r>
              <a:rPr lang="ko-KR" altLang="en-US" sz="800" b="1" i="0" dirty="0">
                <a:solidFill>
                  <a:srgbClr val="00BC70"/>
                </a:solidFill>
                <a:effectLst/>
                <a:latin typeface="+mn-ea"/>
              </a:rPr>
              <a:t> </a:t>
            </a:r>
            <a:r>
              <a:rPr lang="en-US" altLang="ko-KR" sz="800" b="1" i="0" dirty="0">
                <a:solidFill>
                  <a:srgbClr val="00BC70"/>
                </a:solidFill>
                <a:effectLst/>
                <a:latin typeface="+mn-ea"/>
              </a:rPr>
              <a:t>70,000</a:t>
            </a:r>
            <a:r>
              <a:rPr lang="ko-KR" altLang="en-US" sz="800" b="1" i="0" dirty="0">
                <a:solidFill>
                  <a:srgbClr val="00BC70"/>
                </a:solidFill>
                <a:effectLst/>
                <a:latin typeface="+mn-ea"/>
              </a:rPr>
              <a:t>원 </a:t>
            </a:r>
            <a:r>
              <a:rPr lang="ko-KR" altLang="en-US" sz="800" b="0" i="0" dirty="0" err="1">
                <a:solidFill>
                  <a:schemeClr val="tx1"/>
                </a:solidFill>
                <a:effectLst/>
                <a:latin typeface="+mn-ea"/>
              </a:rPr>
              <a:t>쿠폰팩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en-US" altLang="ko-KR" sz="800" b="0" i="0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즉시지급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자세히보기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endParaRPr lang="ko-KR" altLang="en-US" sz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A1BADE-1BB2-26D3-BC5A-801A6D1BB75D}"/>
              </a:ext>
            </a:extLst>
          </p:cNvPr>
          <p:cNvSpPr txBox="1"/>
          <p:nvPr/>
        </p:nvSpPr>
        <p:spPr>
          <a:xfrm>
            <a:off x="1122200" y="2322884"/>
            <a:ext cx="2304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atin typeface="Apple SD Gothic Neo"/>
              </a:rPr>
              <a:t>로그인 후 구매 가능합니다</a:t>
            </a:r>
            <a:r>
              <a:rPr lang="en-US" altLang="ko-KR" sz="800" dirty="0" smtClean="0">
                <a:latin typeface="Apple SD Gothic Neo"/>
              </a:rPr>
              <a:t>.</a:t>
            </a:r>
          </a:p>
          <a:p>
            <a:endParaRPr lang="en-US" altLang="ko-KR" sz="800" i="0" dirty="0" smtClean="0">
              <a:effectLst/>
              <a:latin typeface="Apple SD Gothic Neo"/>
            </a:endParaRPr>
          </a:p>
          <a:p>
            <a:r>
              <a:rPr lang="ko-KR" altLang="en-US" sz="800" i="0" dirty="0" err="1" smtClean="0">
                <a:effectLst/>
                <a:latin typeface="Apple SD Gothic Neo"/>
              </a:rPr>
              <a:t>뷰티포인트</a:t>
            </a:r>
            <a:r>
              <a:rPr lang="ko-KR" altLang="en-US" sz="800" i="0" dirty="0" smtClean="0">
                <a:effectLst/>
                <a:latin typeface="Apple SD Gothic Neo"/>
              </a:rPr>
              <a:t> </a:t>
            </a:r>
            <a:r>
              <a:rPr lang="ko-KR" altLang="en-US" sz="800" i="0" dirty="0">
                <a:effectLst/>
                <a:latin typeface="Apple SD Gothic Neo"/>
              </a:rPr>
              <a:t>적립</a:t>
            </a:r>
            <a:r>
              <a:rPr lang="en-US" altLang="ko-KR" sz="800" i="0" dirty="0">
                <a:effectLst/>
                <a:latin typeface="Apple SD Gothic Neo"/>
              </a:rPr>
              <a:t>, </a:t>
            </a:r>
            <a:r>
              <a:rPr lang="ko-KR" altLang="en-US" sz="800" i="0" dirty="0">
                <a:effectLst/>
                <a:latin typeface="Apple SD Gothic Neo"/>
              </a:rPr>
              <a:t>쿠폰할인</a:t>
            </a:r>
            <a:r>
              <a:rPr lang="en-US" altLang="ko-KR" sz="800" i="0" dirty="0">
                <a:effectLst/>
                <a:latin typeface="Apple SD Gothic Neo"/>
              </a:rPr>
              <a:t>, </a:t>
            </a:r>
            <a:r>
              <a:rPr lang="ko-KR" altLang="en-US" sz="800" i="0" dirty="0">
                <a:effectLst/>
                <a:latin typeface="Apple SD Gothic Neo"/>
              </a:rPr>
              <a:t>이벤트 참여 등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i="0" dirty="0">
                <a:effectLst/>
                <a:latin typeface="Apple SD Gothic Neo"/>
              </a:rPr>
              <a:t>다양한 회원 혜택을 받으세요</a:t>
            </a:r>
            <a:r>
              <a:rPr lang="en-US" altLang="ko-KR" sz="800" i="0" dirty="0">
                <a:effectLst/>
                <a:latin typeface="Apple SD Gothic Neo"/>
              </a:rPr>
              <a:t>.</a:t>
            </a:r>
            <a:endParaRPr lang="ko-KR" altLang="en-US" sz="8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25A2B6-B96C-AA6B-E586-5BF17C190869}"/>
              </a:ext>
            </a:extLst>
          </p:cNvPr>
          <p:cNvGrpSpPr/>
          <p:nvPr/>
        </p:nvGrpSpPr>
        <p:grpSpPr>
          <a:xfrm>
            <a:off x="2317116" y="3043444"/>
            <a:ext cx="1263544" cy="720080"/>
            <a:chOff x="8540824" y="3645024"/>
            <a:chExt cx="1263544" cy="7200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56CC843-17EC-9D82-B6DD-3B87716135AA}"/>
                </a:ext>
              </a:extLst>
            </p:cNvPr>
            <p:cNvSpPr/>
            <p:nvPr/>
          </p:nvSpPr>
          <p:spPr>
            <a:xfrm>
              <a:off x="8540824" y="3789040"/>
              <a:ext cx="1083567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COUPON</a:t>
              </a:r>
            </a:p>
            <a:p>
              <a:pPr algn="ctr"/>
              <a:r>
                <a:rPr lang="en-US" altLang="ko-KR" sz="1600" b="1" dirty="0"/>
                <a:t>70,000</a:t>
              </a:r>
              <a:r>
                <a:rPr lang="ko-KR" altLang="en-US" sz="1600" b="1" dirty="0"/>
                <a:t>원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6C9FFB2-0FCB-2401-1B6B-248A68C7DAFA}"/>
                </a:ext>
              </a:extLst>
            </p:cNvPr>
            <p:cNvSpPr/>
            <p:nvPr/>
          </p:nvSpPr>
          <p:spPr>
            <a:xfrm>
              <a:off x="9408368" y="3645024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err="1">
                  <a:solidFill>
                    <a:schemeClr val="tx1"/>
                  </a:solidFill>
                </a:rPr>
                <a:t>쿠폰팩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Oval 611">
            <a:extLst>
              <a:ext uri="{FF2B5EF4-FFF2-40B4-BE49-F238E27FC236}">
                <a16:creationId xmlns:a16="http://schemas.microsoft.com/office/drawing/2014/main" id="{79203687-667B-4792-CEA6-59960267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72" y="39427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9A02C332-D9EB-C639-7334-D1DA0D004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96" y="46918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085828DC-EF75-C333-1CDD-7ADE6B740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115" y="4685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94086DC2-4041-71F7-304C-0EC50CD5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172" y="35279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</p:spTree>
    <p:extLst>
      <p:ext uri="{BB962C8B-B14F-4D97-AF65-F5344CB8AC3E}">
        <p14:creationId xmlns:p14="http://schemas.microsoft.com/office/powerpoint/2010/main" val="602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598169"/>
              </p:ext>
            </p:extLst>
          </p:nvPr>
        </p:nvGraphicFramePr>
        <p:xfrm>
          <a:off x="65314" y="410331"/>
          <a:ext cx="5996592" cy="6217109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2024-05-08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사업피드백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반영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피드백 반영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배송비 노출정책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회원이 작성한 리뷰인 경우 수정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기능 설명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좋아요 팝업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신고하기 화면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추천 영역 노출 조건 수정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상단부가설명이미지 삭제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제품상세배너 영역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리뷰쓰기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최대포인트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노출기준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산출물 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고객사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PMO </a:t>
                      </a:r>
                      <a:r>
                        <a:rPr lang="ko-KR" altLang="en-US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검토완료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버전으로 변경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2024-05-23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 영역에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누적구매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횟수 노출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0.92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리뷰영역에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에디터 포스팅 건수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차단기능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추천제품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최대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노출개수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20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개로 통일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리뷰탭에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에디터 포스팅 영역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 하이라이트 속성값 페이지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0.92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2024-06-20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함께 진행하는 기획전 제품 대상 기준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리뷰에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옵션선택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영역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 버튼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875101"/>
              </p:ext>
            </p:extLst>
          </p:nvPr>
        </p:nvGraphicFramePr>
        <p:xfrm>
          <a:off x="6119815" y="410330"/>
          <a:ext cx="5996592" cy="6224316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01750A-0C8D-A8E1-35C9-190AE2E64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39547"/>
              </p:ext>
            </p:extLst>
          </p:nvPr>
        </p:nvGraphicFramePr>
        <p:xfrm>
          <a:off x="5138363" y="1700808"/>
          <a:ext cx="64807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V0.71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01750A-0C8D-A8E1-35C9-190AE2E64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23469"/>
              </p:ext>
            </p:extLst>
          </p:nvPr>
        </p:nvGraphicFramePr>
        <p:xfrm>
          <a:off x="5138363" y="3123200"/>
          <a:ext cx="64807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601750A-0C8D-A8E1-35C9-190AE2E64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89085"/>
              </p:ext>
            </p:extLst>
          </p:nvPr>
        </p:nvGraphicFramePr>
        <p:xfrm>
          <a:off x="5118753" y="4077072"/>
          <a:ext cx="64807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601750A-0C8D-A8E1-35C9-190AE2E64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29600"/>
              </p:ext>
            </p:extLst>
          </p:nvPr>
        </p:nvGraphicFramePr>
        <p:xfrm>
          <a:off x="5118753" y="4817584"/>
          <a:ext cx="648072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A29AB-6120-7ED7-7C84-92880BA1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유의사항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레이어팝업</a:t>
            </a:r>
            <a:endParaRPr lang="ko-KR" altLang="en-US" dirty="0"/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2D096C39-89F8-9BAC-ACD2-2493DB012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C9A12-A314-B793-68F1-1C5813B7F4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2" y="682062"/>
            <a:ext cx="3000968" cy="5724000"/>
          </a:xfrm>
          <a:prstGeom prst="rect">
            <a:avLst/>
          </a:prstGeom>
        </p:spPr>
      </p:pic>
      <p:sp>
        <p:nvSpPr>
          <p:cNvPr id="6" name="Oval 611">
            <a:extLst>
              <a:ext uri="{FF2B5EF4-FFF2-40B4-BE49-F238E27FC236}">
                <a16:creationId xmlns:a16="http://schemas.microsoft.com/office/drawing/2014/main" id="{2B8C939C-2250-508B-23FD-A7A00E93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12" y="27809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704F6D8-C82B-0254-52B6-9E766387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99665"/>
              </p:ext>
            </p:extLst>
          </p:nvPr>
        </p:nvGraphicFramePr>
        <p:xfrm>
          <a:off x="9000565" y="44450"/>
          <a:ext cx="3168000" cy="17788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주문프로모션에 등록된 유의사항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(N+N, N+%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해당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구매조건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캠페인기간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시작일과 종료일의 월이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)~DD(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HH:MM:SS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기간의 시작과 종료 날짜가 동일할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날짜만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HH:MM:SS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기간의 시작과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종료월이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다른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)~MM.DD 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HH:MM:SS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제목 61">
            <a:extLst>
              <a:ext uri="{FF2B5EF4-FFF2-40B4-BE49-F238E27FC236}">
                <a16:creationId xmlns:a16="http://schemas.microsoft.com/office/drawing/2014/main" id="{BE2AFF8D-F2FE-8C89-FEE9-6BF43E2B6ECE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A29AB-6120-7ED7-7C84-92880BA1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입고알림신청 </a:t>
            </a:r>
            <a:r>
              <a:rPr lang="ko-KR" altLang="en-US" dirty="0" err="1">
                <a:latin typeface="+mn-ea"/>
              </a:rPr>
              <a:t>레이어팝업</a:t>
            </a:r>
            <a:endParaRPr lang="ko-KR" altLang="en-US" dirty="0"/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2D096C39-89F8-9BAC-ACD2-2493DB012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IN_MO_PRD_01_15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704F6D8-C82B-0254-52B6-9E766387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82744"/>
              </p:ext>
            </p:extLst>
          </p:nvPr>
        </p:nvGraphicFramePr>
        <p:xfrm>
          <a:off x="9000565" y="44450"/>
          <a:ext cx="3168000" cy="23884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탭 시 팝업 닫힘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신청하는 제품명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용량이 있는 경우에만 항목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있는 경우에만 해당 항목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신청자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회원명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회원의 휴대전화번호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신청 버튼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 알림 신청이 완료되었습니다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닫히고 화면복귀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안된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후 신청 가능합니다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닫히고 화면복귀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신청된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입고알림은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재고추가 시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수기발송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발송된 대상 회원은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리스트에서 삭제처리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47334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F173A49-1A97-C058-77CE-7B06F27F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47" y="671429"/>
            <a:ext cx="2987299" cy="5724640"/>
          </a:xfrm>
          <a:prstGeom prst="rect">
            <a:avLst/>
          </a:prstGeom>
        </p:spPr>
      </p:pic>
      <p:sp>
        <p:nvSpPr>
          <p:cNvPr id="16" name="Oval 611">
            <a:extLst>
              <a:ext uri="{FF2B5EF4-FFF2-40B4-BE49-F238E27FC236}">
                <a16:creationId xmlns:a16="http://schemas.microsoft.com/office/drawing/2014/main" id="{C3482E0A-FD1E-328D-2987-A7A9A10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707" y="17776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" name="제목 61">
            <a:extLst>
              <a:ext uri="{FF2B5EF4-FFF2-40B4-BE49-F238E27FC236}">
                <a16:creationId xmlns:a16="http://schemas.microsoft.com/office/drawing/2014/main" id="{E6C7DD8D-BA40-4B64-1752-49E10A2A452D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5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0EEC5-2DD0-6BAC-8F52-EE7CBEE7F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기본정책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8CCC77-1217-2A23-6E12-B225C81AE530}"/>
              </a:ext>
            </a:extLst>
          </p:cNvPr>
          <p:cNvSpPr/>
          <p:nvPr/>
        </p:nvSpPr>
        <p:spPr>
          <a:xfrm>
            <a:off x="479376" y="908720"/>
            <a:ext cx="9505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증정품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샘플의 경우 </a:t>
            </a:r>
            <a:r>
              <a:rPr lang="ko-KR" altLang="en-US" sz="1200" b="1" dirty="0" err="1"/>
              <a:t>제품상세</a:t>
            </a:r>
            <a:r>
              <a:rPr lang="ko-KR" altLang="en-US" sz="1200" b="1" dirty="0"/>
              <a:t> 페이지 </a:t>
            </a:r>
            <a:r>
              <a:rPr lang="ko-KR" altLang="en-US" sz="1200" b="1" dirty="0" err="1"/>
              <a:t>제공안함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solidFill>
                  <a:srgbClr val="C00000"/>
                </a:solidFill>
              </a:rPr>
              <a:t>판매중지된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err="1">
                <a:solidFill>
                  <a:srgbClr val="C00000"/>
                </a:solidFill>
              </a:rPr>
              <a:t>제품상세</a:t>
            </a:r>
            <a:r>
              <a:rPr lang="ko-KR" altLang="en-US" sz="1200" b="1" dirty="0">
                <a:solidFill>
                  <a:srgbClr val="C00000"/>
                </a:solidFill>
              </a:rPr>
              <a:t> 페이지 접속 가능</a:t>
            </a:r>
            <a:r>
              <a:rPr lang="en-US" altLang="ko-KR" sz="1200" b="1" dirty="0">
                <a:solidFill>
                  <a:srgbClr val="C00000"/>
                </a:solidFill>
              </a:rPr>
              <a:t>. </a:t>
            </a:r>
            <a:r>
              <a:rPr lang="ko-KR" altLang="en-US" sz="1200" b="1" dirty="0">
                <a:solidFill>
                  <a:srgbClr val="C00000"/>
                </a:solidFill>
              </a:rPr>
              <a:t>구매불가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판매중지 </a:t>
            </a:r>
            <a:r>
              <a:rPr lang="ko-KR" altLang="en-US" sz="1200" b="1" dirty="0">
                <a:solidFill>
                  <a:srgbClr val="C00000"/>
                </a:solidFill>
              </a:rPr>
              <a:t>표시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-&gt;</a:t>
            </a:r>
            <a:r>
              <a:rPr lang="ko-KR" altLang="en-US" sz="1200" b="1" dirty="0" err="1">
                <a:solidFill>
                  <a:srgbClr val="C00000"/>
                </a:solidFill>
              </a:rPr>
              <a:t>전시안함</a:t>
            </a:r>
            <a:r>
              <a:rPr lang="ko-KR" altLang="en-US" sz="1200" b="1" dirty="0">
                <a:solidFill>
                  <a:srgbClr val="C00000"/>
                </a:solidFill>
              </a:rPr>
              <a:t> 처리 시에는 </a:t>
            </a:r>
            <a:r>
              <a:rPr lang="ko-KR" altLang="en-US" sz="1200" b="1" dirty="0" err="1">
                <a:solidFill>
                  <a:srgbClr val="C00000"/>
                </a:solidFill>
              </a:rPr>
              <a:t>접속불가능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hlinkClick r:id="" action="ppaction://noaction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제품의 </a:t>
            </a:r>
            <a:r>
              <a:rPr lang="ko-KR" altLang="en-US" sz="1200" b="1" dirty="0" err="1"/>
              <a:t>판매상태가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일시품절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출시예정인 경우 </a:t>
            </a:r>
            <a:r>
              <a:rPr lang="ko-KR" altLang="en-US" sz="1200" b="1" dirty="0" err="1"/>
              <a:t>입고알림</a:t>
            </a:r>
            <a:r>
              <a:rPr lang="ko-KR" altLang="en-US" sz="1200" b="1" dirty="0"/>
              <a:t> 신청 기능을 제공한다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옵션의 재고가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개 이하인 경우 </a:t>
            </a:r>
            <a:r>
              <a:rPr lang="ko-KR" altLang="en-US" sz="1200" b="1" dirty="0" err="1"/>
              <a:t>일시품절로</a:t>
            </a:r>
            <a:r>
              <a:rPr lang="ko-KR" altLang="en-US" sz="1200" b="1" dirty="0"/>
              <a:t> 노출하고 </a:t>
            </a:r>
            <a:r>
              <a:rPr lang="ko-KR" altLang="en-US" sz="1200" b="1" dirty="0" err="1"/>
              <a:t>입고알림</a:t>
            </a:r>
            <a:r>
              <a:rPr lang="ko-KR" altLang="en-US" sz="1200" b="1" dirty="0"/>
              <a:t> 신청 기능을 제공한다</a:t>
            </a:r>
            <a:r>
              <a:rPr lang="en-US" altLang="ko-KR" sz="12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옵션의 재고가 모두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개면 제품도 </a:t>
            </a:r>
            <a:r>
              <a:rPr lang="ko-KR" altLang="en-US" sz="1200" b="1" dirty="0" err="1"/>
              <a:t>일시품절로</a:t>
            </a:r>
            <a:r>
              <a:rPr lang="ko-KR" altLang="en-US" sz="1200" b="1" dirty="0"/>
              <a:t> 노출</a:t>
            </a:r>
          </a:p>
        </p:txBody>
      </p:sp>
    </p:spTree>
    <p:extLst>
      <p:ext uri="{BB962C8B-B14F-4D97-AF65-F5344CB8AC3E}">
        <p14:creationId xmlns:p14="http://schemas.microsoft.com/office/powerpoint/2010/main" val="1598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095B7F-9D97-20DD-8376-B673916E6ED2}"/>
              </a:ext>
            </a:extLst>
          </p:cNvPr>
          <p:cNvGrpSpPr/>
          <p:nvPr/>
        </p:nvGrpSpPr>
        <p:grpSpPr>
          <a:xfrm>
            <a:off x="1990147" y="1661605"/>
            <a:ext cx="2793977" cy="1767395"/>
            <a:chOff x="1618536" y="3344950"/>
            <a:chExt cx="1606665" cy="184242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235A-941B-236F-1484-38726D9014C4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82D2306-D981-06A6-F858-91CA7CBA2E57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33547D1-3AD5-92EC-A676-3232C2944B41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6A5F39F-AF99-C7A0-344C-79975D21B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ko-KR" altLang="en-US" dirty="0"/>
              <a:t> 레이아웃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BCE6C7-F76B-1392-B940-BBC2E635F69F}"/>
              </a:ext>
            </a:extLst>
          </p:cNvPr>
          <p:cNvCxnSpPr>
            <a:cxnSpLocks/>
          </p:cNvCxnSpPr>
          <p:nvPr/>
        </p:nvCxnSpPr>
        <p:spPr>
          <a:xfrm>
            <a:off x="4996936" y="1196752"/>
            <a:ext cx="0" cy="360467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2B19D6-FD97-F13A-BA86-9871639BBDCC}"/>
              </a:ext>
            </a:extLst>
          </p:cNvPr>
          <p:cNvSpPr txBox="1"/>
          <p:nvPr/>
        </p:nvSpPr>
        <p:spPr>
          <a:xfrm>
            <a:off x="5124508" y="1233657"/>
            <a:ext cx="933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하향 스크롤 시</a:t>
            </a:r>
            <a:endParaRPr lang="en-US" altLang="ko-KR" sz="9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9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헤더고정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19C485-EC10-2B36-B762-DFEECCD60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375"/>
              </p:ext>
            </p:extLst>
          </p:nvPr>
        </p:nvGraphicFramePr>
        <p:xfrm>
          <a:off x="1894461" y="926458"/>
          <a:ext cx="2999014" cy="5621341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1F1270-DCEB-6359-B9CE-21ACFE5818CF}"/>
              </a:ext>
            </a:extLst>
          </p:cNvPr>
          <p:cNvSpPr/>
          <p:nvPr/>
        </p:nvSpPr>
        <p:spPr>
          <a:xfrm>
            <a:off x="3021267" y="553100"/>
            <a:ext cx="835485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제품상세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5E15B-5227-47C5-99A2-32A008DEE01D}"/>
              </a:ext>
            </a:extLst>
          </p:cNvPr>
          <p:cNvSpPr txBox="1"/>
          <p:nvPr/>
        </p:nvSpPr>
        <p:spPr>
          <a:xfrm>
            <a:off x="4032782" y="3074191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하향 스크롤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74BCA5F-8D77-6FB0-3A96-27B4481CC49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157268" y="2619383"/>
            <a:ext cx="360000" cy="36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2D9822-7B28-5B63-CC67-3A470765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40" y="1277944"/>
            <a:ext cx="195171" cy="18866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11AF1EC-EDCD-3EE1-94B1-1F4F17D3C595}"/>
              </a:ext>
            </a:extLst>
          </p:cNvPr>
          <p:cNvGrpSpPr/>
          <p:nvPr/>
        </p:nvGrpSpPr>
        <p:grpSpPr>
          <a:xfrm>
            <a:off x="4365291" y="1268760"/>
            <a:ext cx="456176" cy="231262"/>
            <a:chOff x="2425249" y="890065"/>
            <a:chExt cx="456176" cy="231262"/>
          </a:xfrm>
        </p:grpSpPr>
        <p:pic>
          <p:nvPicPr>
            <p:cNvPr id="31" name="Picture 2" descr="icon_main2_fixed_search.png (100×100)">
              <a:extLst>
                <a:ext uri="{FF2B5EF4-FFF2-40B4-BE49-F238E27FC236}">
                  <a16:creationId xmlns:a16="http://schemas.microsoft.com/office/drawing/2014/main" id="{58D641C5-1954-4D54-7DA7-443CC37BC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0A45703-0053-B925-F314-4AEE05AF83DE}"/>
                </a:ext>
              </a:extLst>
            </p:cNvPr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421A166-A456-89D6-676D-56647803FF9E}"/>
                  </a:ext>
                </a:extLst>
              </p:cNvPr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B5F3530E-665F-42AB-1E92-08490A9E0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D1B2A9-3167-3821-6B33-CE38971CEC02}"/>
              </a:ext>
            </a:extLst>
          </p:cNvPr>
          <p:cNvCxnSpPr/>
          <p:nvPr/>
        </p:nvCxnSpPr>
        <p:spPr>
          <a:xfrm>
            <a:off x="1905557" y="1581649"/>
            <a:ext cx="2988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Home, essential, app">
            <a:extLst>
              <a:ext uri="{FF2B5EF4-FFF2-40B4-BE49-F238E27FC236}">
                <a16:creationId xmlns:a16="http://schemas.microsoft.com/office/drawing/2014/main" id="{D2CE1353-71B2-CA7E-9C0C-1DC29015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1" y="1297562"/>
            <a:ext cx="155853" cy="1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C61A4B-C7EA-E2C0-0854-78B8BACAF874}"/>
              </a:ext>
            </a:extLst>
          </p:cNvPr>
          <p:cNvSpPr/>
          <p:nvPr/>
        </p:nvSpPr>
        <p:spPr>
          <a:xfrm>
            <a:off x="1889746" y="931719"/>
            <a:ext cx="3014362" cy="258844"/>
          </a:xfrm>
          <a:prstGeom prst="rect">
            <a:avLst/>
          </a:prstGeom>
          <a:solidFill>
            <a:schemeClr val="tx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띠 배너 영역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사용 안할 경우 </a:t>
            </a:r>
            <a:r>
              <a:rPr lang="ko-KR" altLang="en-US" sz="800" dirty="0" err="1">
                <a:solidFill>
                  <a:schemeClr val="bg1"/>
                </a:solidFill>
              </a:rPr>
              <a:t>히든</a:t>
            </a:r>
            <a:r>
              <a:rPr lang="en-US" altLang="ko-KR" sz="800" dirty="0">
                <a:solidFill>
                  <a:schemeClr val="bg1"/>
                </a:solidFill>
              </a:rPr>
              <a:t>)                                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407CBA3-5298-DE00-316E-722987986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283" y="6097127"/>
            <a:ext cx="3006192" cy="464979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40D10FD-9C61-6E14-B375-80F3BDD11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77903"/>
              </p:ext>
            </p:extLst>
          </p:nvPr>
        </p:nvGraphicFramePr>
        <p:xfrm>
          <a:off x="1887662" y="5229200"/>
          <a:ext cx="3005812" cy="323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453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751453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751453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  <a:gridCol w="751453">
                  <a:extLst>
                    <a:ext uri="{9D8B030D-6E8A-4147-A177-3AD203B41FA5}">
                      <a16:colId xmlns:a16="http://schemas.microsoft.com/office/drawing/2014/main" val="2321622807"/>
                    </a:ext>
                  </a:extLst>
                </a:gridCol>
              </a:tblGrid>
              <a:tr h="323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리뷰</a:t>
                      </a:r>
                      <a:r>
                        <a:rPr lang="en-US" altLang="ko-KR" sz="800" baseline="0" dirty="0"/>
                        <a:t> 999+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996921C-D853-0920-27D3-853591A2964F}"/>
              </a:ext>
            </a:extLst>
          </p:cNvPr>
          <p:cNvCxnSpPr>
            <a:cxnSpLocks/>
          </p:cNvCxnSpPr>
          <p:nvPr/>
        </p:nvCxnSpPr>
        <p:spPr>
          <a:xfrm>
            <a:off x="5020043" y="6099866"/>
            <a:ext cx="0" cy="432000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CCF729-EF4F-D17C-4D23-EF9455B58746}"/>
              </a:ext>
            </a:extLst>
          </p:cNvPr>
          <p:cNvSpPr txBox="1"/>
          <p:nvPr/>
        </p:nvSpPr>
        <p:spPr>
          <a:xfrm>
            <a:off x="5141197" y="6258412"/>
            <a:ext cx="102431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구매하기 버튼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플로팅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4A117C0-B3F6-9DB6-D50C-021AB4B3F956}"/>
              </a:ext>
            </a:extLst>
          </p:cNvPr>
          <p:cNvCxnSpPr/>
          <p:nvPr/>
        </p:nvCxnSpPr>
        <p:spPr>
          <a:xfrm flipH="1">
            <a:off x="3479355" y="6089233"/>
            <a:ext cx="2078269" cy="0"/>
          </a:xfrm>
          <a:prstGeom prst="line">
            <a:avLst/>
          </a:prstGeom>
          <a:ln>
            <a:solidFill>
              <a:srgbClr val="C8373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92ADF12-BCEA-ABBA-8949-495C12014B44}"/>
              </a:ext>
            </a:extLst>
          </p:cNvPr>
          <p:cNvCxnSpPr/>
          <p:nvPr/>
        </p:nvCxnSpPr>
        <p:spPr>
          <a:xfrm flipH="1">
            <a:off x="3479355" y="6550701"/>
            <a:ext cx="2078269" cy="0"/>
          </a:xfrm>
          <a:prstGeom prst="line">
            <a:avLst/>
          </a:prstGeom>
          <a:ln>
            <a:solidFill>
              <a:srgbClr val="C8373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2C61D21-A76C-3E8B-D707-C23B5FE6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63676"/>
              </p:ext>
            </p:extLst>
          </p:nvPr>
        </p:nvGraphicFramePr>
        <p:xfrm>
          <a:off x="6418527" y="926458"/>
          <a:ext cx="2999014" cy="5621341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134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01AE77C-8168-8BEE-FEB3-20921A45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43863"/>
              </p:ext>
            </p:extLst>
          </p:nvPr>
        </p:nvGraphicFramePr>
        <p:xfrm>
          <a:off x="6436761" y="945635"/>
          <a:ext cx="2952000" cy="32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00">
                  <a:extLst>
                    <a:ext uri="{9D8B030D-6E8A-4147-A177-3AD203B41FA5}">
                      <a16:colId xmlns:a16="http://schemas.microsoft.com/office/drawing/2014/main" val="4190934494"/>
                    </a:ext>
                  </a:extLst>
                </a:gridCol>
                <a:gridCol w="984000">
                  <a:extLst>
                    <a:ext uri="{9D8B030D-6E8A-4147-A177-3AD203B41FA5}">
                      <a16:colId xmlns:a16="http://schemas.microsoft.com/office/drawing/2014/main" val="2006648122"/>
                    </a:ext>
                  </a:extLst>
                </a:gridCol>
                <a:gridCol w="984000">
                  <a:extLst>
                    <a:ext uri="{9D8B030D-6E8A-4147-A177-3AD203B41FA5}">
                      <a16:colId xmlns:a16="http://schemas.microsoft.com/office/drawing/2014/main" val="3768419166"/>
                    </a:ext>
                  </a:extLst>
                </a:gridCol>
              </a:tblGrid>
              <a:tr h="321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상세정보</a:t>
                      </a: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(999+)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유의사항</a:t>
                      </a:r>
                    </a:p>
                  </a:txBody>
                  <a:tcPr marL="36000" marR="3600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9239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FD7DDA-BCAC-BF0F-DA0A-0BBE81EF1220}"/>
              </a:ext>
            </a:extLst>
          </p:cNvPr>
          <p:cNvSpPr/>
          <p:nvPr/>
        </p:nvSpPr>
        <p:spPr>
          <a:xfrm>
            <a:off x="7070698" y="553100"/>
            <a:ext cx="1790875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제품상세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11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하향스크롤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F9067A-5A1E-ADFB-0799-E5FD530F5EBA}"/>
              </a:ext>
            </a:extLst>
          </p:cNvPr>
          <p:cNvSpPr txBox="1"/>
          <p:nvPr/>
        </p:nvSpPr>
        <p:spPr>
          <a:xfrm>
            <a:off x="9659940" y="908720"/>
            <a:ext cx="16206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하향스크롤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 시 상세정보 탭 영역이 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헤더 도달 시 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상단 고정</a:t>
            </a:r>
            <a:endParaRPr lang="en-US" altLang="ko-KR" sz="800" dirty="0">
              <a:solidFill>
                <a:srgbClr val="C83732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800" dirty="0" err="1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믄의</a:t>
            </a:r>
            <a:r>
              <a:rPr lang="ko-KR" altLang="en-US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 탭은 제공</a:t>
            </a:r>
            <a:r>
              <a:rPr lang="en-US" altLang="ko-KR" sz="8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A51A26A-4BAD-4345-3DEC-6A7F7E6B65FB}"/>
              </a:ext>
            </a:extLst>
          </p:cNvPr>
          <p:cNvCxnSpPr>
            <a:cxnSpLocks/>
          </p:cNvCxnSpPr>
          <p:nvPr/>
        </p:nvCxnSpPr>
        <p:spPr>
          <a:xfrm>
            <a:off x="9509528" y="926038"/>
            <a:ext cx="0" cy="360467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79CB601F-C7E3-25A7-0119-E0D094E1F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338" y="6097127"/>
            <a:ext cx="3006192" cy="46497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8290CF-59A7-7D25-9550-7A7AE1FD6DA1}"/>
              </a:ext>
            </a:extLst>
          </p:cNvPr>
          <p:cNvCxnSpPr>
            <a:cxnSpLocks/>
          </p:cNvCxnSpPr>
          <p:nvPr/>
        </p:nvCxnSpPr>
        <p:spPr>
          <a:xfrm>
            <a:off x="4996936" y="5199724"/>
            <a:ext cx="0" cy="360467"/>
          </a:xfrm>
          <a:prstGeom prst="line">
            <a:avLst/>
          </a:prstGeom>
          <a:ln>
            <a:solidFill>
              <a:srgbClr val="C8373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DE1D77-6B26-3F96-7472-18068D6662AF}"/>
              </a:ext>
            </a:extLst>
          </p:cNvPr>
          <p:cNvSpPr txBox="1"/>
          <p:nvPr/>
        </p:nvSpPr>
        <p:spPr>
          <a:xfrm>
            <a:off x="5124508" y="5301208"/>
            <a:ext cx="9330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solidFill>
                  <a:srgbClr val="C83732"/>
                </a:solidFill>
                <a:latin typeface="+mn-ea"/>
                <a:cs typeface="Arial" panose="020B0604020202020204" pitchFamily="34" charset="0"/>
              </a:rPr>
              <a:t>상세정보 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573CD4-603E-11F9-E422-DAC6FA713D4A}"/>
              </a:ext>
            </a:extLst>
          </p:cNvPr>
          <p:cNvSpPr/>
          <p:nvPr/>
        </p:nvSpPr>
        <p:spPr>
          <a:xfrm>
            <a:off x="6524423" y="5589240"/>
            <a:ext cx="2776676" cy="405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F5CBB-0486-59AE-985E-B59AECB3B661}"/>
              </a:ext>
            </a:extLst>
          </p:cNvPr>
          <p:cNvSpPr/>
          <p:nvPr/>
        </p:nvSpPr>
        <p:spPr>
          <a:xfrm>
            <a:off x="6511356" y="4683443"/>
            <a:ext cx="2776676" cy="833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함께 진행하는 기획전 제품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 제품과 같은 라인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 제품의 카테고리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BEST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 제품을 본 분들의 관심제품</a:t>
            </a:r>
          </a:p>
        </p:txBody>
      </p:sp>
      <p:pic>
        <p:nvPicPr>
          <p:cNvPr id="1026" name="Picture 2" descr="https://images.innisfree.co.kr/resources/mobile/images/ui/icon_fix_histor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16" y="5389246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innisfree.co.kr/resources/mobile/images/ui/icon_fix_to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75" y="57324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innisfree.co.kr/resources/mobile/images/ui/icon_fix_b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62" y="575734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987C3A-E07E-CB78-A2F9-02188AC4473D}"/>
              </a:ext>
            </a:extLst>
          </p:cNvPr>
          <p:cNvSpPr/>
          <p:nvPr/>
        </p:nvSpPr>
        <p:spPr>
          <a:xfrm>
            <a:off x="6515822" y="1346611"/>
            <a:ext cx="2787510" cy="46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상단부가설명이미지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42A82-7AFA-54FC-8F62-461F941A9D28}"/>
              </a:ext>
            </a:extLst>
          </p:cNvPr>
          <p:cNvSpPr/>
          <p:nvPr/>
        </p:nvSpPr>
        <p:spPr>
          <a:xfrm>
            <a:off x="6515822" y="1841098"/>
            <a:ext cx="2776676" cy="663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제품상세링크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C708E3-9992-A183-42B2-9E7BC61552B9}"/>
              </a:ext>
            </a:extLst>
          </p:cNvPr>
          <p:cNvSpPr/>
          <p:nvPr/>
        </p:nvSpPr>
        <p:spPr>
          <a:xfrm>
            <a:off x="6511356" y="3885727"/>
            <a:ext cx="2776676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리뷰 간략보기</a:t>
            </a:r>
          </a:p>
        </p:txBody>
      </p:sp>
      <p:sp>
        <p:nvSpPr>
          <p:cNvPr id="19" name="모서리가 둥근 직사각형 83">
            <a:extLst>
              <a:ext uri="{FF2B5EF4-FFF2-40B4-BE49-F238E27FC236}">
                <a16:creationId xmlns:a16="http://schemas.microsoft.com/office/drawing/2014/main" id="{D9721100-D46A-401A-5E39-150069B3AF2B}"/>
              </a:ext>
            </a:extLst>
          </p:cNvPr>
          <p:cNvSpPr/>
          <p:nvPr/>
        </p:nvSpPr>
        <p:spPr>
          <a:xfrm>
            <a:off x="6596450" y="2550707"/>
            <a:ext cx="2606487" cy="254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제품정보  </a:t>
            </a:r>
            <a:r>
              <a:rPr lang="ko-KR" altLang="en-US" sz="800" spc="-150" dirty="0" err="1">
                <a:solidFill>
                  <a:schemeClr val="tx1"/>
                </a:solidFill>
                <a:latin typeface="+mn-ea"/>
              </a:rPr>
              <a:t>더보기</a:t>
            </a:r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800" spc="-150" dirty="0">
                <a:solidFill>
                  <a:schemeClr val="tx1"/>
                </a:solidFill>
                <a:latin typeface="+mn-ea"/>
              </a:rPr>
              <a:t>Ⅴ</a:t>
            </a:r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20" name="모서리가 둥근 직사각형 83">
            <a:extLst>
              <a:ext uri="{FF2B5EF4-FFF2-40B4-BE49-F238E27FC236}">
                <a16:creationId xmlns:a16="http://schemas.microsoft.com/office/drawing/2014/main" id="{5640547C-29FE-BBD7-71DB-9E252E4E9518}"/>
              </a:ext>
            </a:extLst>
          </p:cNvPr>
          <p:cNvSpPr/>
          <p:nvPr/>
        </p:nvSpPr>
        <p:spPr>
          <a:xfrm>
            <a:off x="6596449" y="4369366"/>
            <a:ext cx="2606487" cy="254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리뷰  전체보기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F29196-2E18-69F0-089E-44EC9CBA23CA}"/>
              </a:ext>
            </a:extLst>
          </p:cNvPr>
          <p:cNvSpPr/>
          <p:nvPr/>
        </p:nvSpPr>
        <p:spPr>
          <a:xfrm>
            <a:off x="6511356" y="2876816"/>
            <a:ext cx="2787510" cy="46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뷰티포인트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배송비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유의사항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06321F-5A70-F207-70D1-5950F5CBA702}"/>
              </a:ext>
            </a:extLst>
          </p:cNvPr>
          <p:cNvSpPr/>
          <p:nvPr/>
        </p:nvSpPr>
        <p:spPr>
          <a:xfrm>
            <a:off x="6511356" y="3381271"/>
            <a:ext cx="2787510" cy="46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원포인트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해시태그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기능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776388-D0C3-0B43-2A48-1FB86DBF44CC}"/>
              </a:ext>
            </a:extLst>
          </p:cNvPr>
          <p:cNvSpPr/>
          <p:nvPr/>
        </p:nvSpPr>
        <p:spPr>
          <a:xfrm>
            <a:off x="1992440" y="3501008"/>
            <a:ext cx="2787510" cy="46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제품정보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리뷰수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07B08-A6D1-C5B0-5762-E8B254794419}"/>
              </a:ext>
            </a:extLst>
          </p:cNvPr>
          <p:cNvSpPr/>
          <p:nvPr/>
        </p:nvSpPr>
        <p:spPr>
          <a:xfrm>
            <a:off x="1992440" y="4005938"/>
            <a:ext cx="2787510" cy="331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schemeClr val="tx1"/>
                </a:solidFill>
              </a:rPr>
              <a:t>제품혜택가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A8D03D-E991-9F94-6244-7C2EFBFAA0E8}"/>
              </a:ext>
            </a:extLst>
          </p:cNvPr>
          <p:cNvSpPr/>
          <p:nvPr/>
        </p:nvSpPr>
        <p:spPr>
          <a:xfrm>
            <a:off x="1992440" y="4379530"/>
            <a:ext cx="2787510" cy="331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증정 혜택 영역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7BEDA5-BA96-856A-DA20-4F3EEE551315}"/>
              </a:ext>
            </a:extLst>
          </p:cNvPr>
          <p:cNvSpPr/>
          <p:nvPr/>
        </p:nvSpPr>
        <p:spPr>
          <a:xfrm>
            <a:off x="1992440" y="4753123"/>
            <a:ext cx="2787510" cy="400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결제혜택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관련이벤트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06AC3894-F2E5-47E0-E15C-64F82595D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43"/>
          <a:stretch/>
        </p:blipFill>
        <p:spPr>
          <a:xfrm>
            <a:off x="965922" y="4026888"/>
            <a:ext cx="2619375" cy="113285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6AC3894-F2E5-47E0-E15C-64F82595D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137"/>
          <a:stretch/>
        </p:blipFill>
        <p:spPr>
          <a:xfrm>
            <a:off x="949719" y="3632973"/>
            <a:ext cx="2619375" cy="22807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AF26A49-8361-A18D-7374-05EBA6853C7C}"/>
              </a:ext>
            </a:extLst>
          </p:cNvPr>
          <p:cNvGrpSpPr/>
          <p:nvPr/>
        </p:nvGrpSpPr>
        <p:grpSpPr>
          <a:xfrm>
            <a:off x="889135" y="1408298"/>
            <a:ext cx="2793977" cy="2133227"/>
            <a:chOff x="1618536" y="3344950"/>
            <a:chExt cx="1606665" cy="184242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E0C1DCC-05AF-5507-BE7A-F94C2AE00D5A}"/>
                </a:ext>
              </a:extLst>
            </p:cNvPr>
            <p:cNvSpPr/>
            <p:nvPr/>
          </p:nvSpPr>
          <p:spPr>
            <a:xfrm>
              <a:off x="1618536" y="3344950"/>
              <a:ext cx="1606665" cy="184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AA6FA2E-A355-F723-14CB-18377D9C7C1D}"/>
                </a:ext>
              </a:extLst>
            </p:cNvPr>
            <p:cNvCxnSpPr/>
            <p:nvPr/>
          </p:nvCxnSpPr>
          <p:spPr>
            <a:xfrm flipH="1" flipV="1">
              <a:off x="1632740" y="3344950"/>
              <a:ext cx="1592460" cy="184242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CF14825-779B-CA13-C152-8FBBE62FFA1E}"/>
                </a:ext>
              </a:extLst>
            </p:cNvPr>
            <p:cNvCxnSpPr/>
            <p:nvPr/>
          </p:nvCxnSpPr>
          <p:spPr>
            <a:xfrm flipH="1">
              <a:off x="1630400" y="3344950"/>
              <a:ext cx="1594800" cy="1832126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856992" y="1306563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8C87E5-2C2E-AC6D-7B2C-7B32B476FB72}"/>
              </a:ext>
            </a:extLst>
          </p:cNvPr>
          <p:cNvSpPr/>
          <p:nvPr/>
        </p:nvSpPr>
        <p:spPr>
          <a:xfrm>
            <a:off x="2094443" y="3285564"/>
            <a:ext cx="3369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1/5</a:t>
            </a:r>
            <a:endParaRPr lang="ko-KR" altLang="en-US" sz="8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1BAD4B-DA93-884B-5EFF-BA1C57134E05}"/>
              </a:ext>
            </a:extLst>
          </p:cNvPr>
          <p:cNvGrpSpPr/>
          <p:nvPr/>
        </p:nvGrpSpPr>
        <p:grpSpPr>
          <a:xfrm>
            <a:off x="1047019" y="2939664"/>
            <a:ext cx="2620393" cy="319203"/>
            <a:chOff x="268040" y="3639253"/>
            <a:chExt cx="2620393" cy="319203"/>
          </a:xfrm>
        </p:grpSpPr>
        <p:sp>
          <p:nvSpPr>
            <p:cNvPr id="36" name="모서리가 둥근 직사각형 170">
              <a:extLst>
                <a:ext uri="{FF2B5EF4-FFF2-40B4-BE49-F238E27FC236}">
                  <a16:creationId xmlns:a16="http://schemas.microsoft.com/office/drawing/2014/main" id="{835B583C-8D5B-34E0-E915-79BE248817C1}"/>
                </a:ext>
              </a:extLst>
            </p:cNvPr>
            <p:cNvSpPr/>
            <p:nvPr/>
          </p:nvSpPr>
          <p:spPr>
            <a:xfrm>
              <a:off x="268040" y="3639253"/>
              <a:ext cx="2606487" cy="319203"/>
            </a:xfrm>
            <a:prstGeom prst="roundRect">
              <a:avLst/>
            </a:prstGeom>
            <a:solidFill>
              <a:schemeClr val="bg1">
                <a:alpha val="56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rgbClr val="00BC70"/>
                  </a:solidFill>
                </a:rPr>
                <a:t>품절임박</a:t>
              </a:r>
              <a:r>
                <a:rPr lang="ko-KR" altLang="en-US" sz="800" b="1" dirty="0">
                  <a:solidFill>
                    <a:srgbClr val="C00000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재고가 얼마 남지 않았으니 서두르세요</a:t>
              </a:r>
              <a:r>
                <a:rPr lang="en-US" altLang="ko-KR" sz="800" dirty="0">
                  <a:solidFill>
                    <a:schemeClr val="tx1"/>
                  </a:solidFill>
                </a:rPr>
                <a:t>!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72F18DF-1B9B-90BD-D62F-0F3150801039}"/>
                </a:ext>
              </a:extLst>
            </p:cNvPr>
            <p:cNvSpPr/>
            <p:nvPr/>
          </p:nvSpPr>
          <p:spPr>
            <a:xfrm>
              <a:off x="2649265" y="3711810"/>
              <a:ext cx="23916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/>
                <a:t>X</a:t>
              </a:r>
              <a:endParaRPr lang="ko-KR" altLang="en-US" sz="700" dirty="0"/>
            </a:p>
          </p:txBody>
        </p:sp>
      </p:grpSp>
      <p:sp>
        <p:nvSpPr>
          <p:cNvPr id="22" name="Oval 611">
            <a:extLst>
              <a:ext uri="{FF2B5EF4-FFF2-40B4-BE49-F238E27FC236}">
                <a16:creationId xmlns:a16="http://schemas.microsoft.com/office/drawing/2014/main" id="{BAAE7CAF-4EE2-381A-6C6C-1B1C24C5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86" y="14056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E0D8D589-501B-3AC0-8E24-5BEC4F65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67" y="28303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74" y="1002858"/>
            <a:ext cx="195171" cy="1886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211236" y="1011662"/>
            <a:ext cx="456176" cy="231262"/>
            <a:chOff x="2425249" y="890065"/>
            <a:chExt cx="456176" cy="231262"/>
          </a:xfrm>
        </p:grpSpPr>
        <p:pic>
          <p:nvPicPr>
            <p:cNvPr id="6" name="Picture 2" descr="icon_main2_fixed_search.png (100×100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249" y="890065"/>
              <a:ext cx="231262" cy="23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2647065" y="894370"/>
              <a:ext cx="234360" cy="219362"/>
              <a:chOff x="8552362" y="917791"/>
              <a:chExt cx="234360" cy="21936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8552362" y="937098"/>
                <a:ext cx="2343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latin typeface="+mn-ea"/>
                  </a:rPr>
                  <a:t>0</a:t>
                </a:r>
                <a:endParaRPr lang="ko-KR" altLang="en-US" sz="700" dirty="0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>
                <a:off x="8571254" y="917791"/>
                <a:ext cx="200968" cy="200968"/>
              </a:xfrm>
              <a:prstGeom prst="rect">
                <a:avLst/>
              </a:prstGeom>
            </p:spPr>
          </p:pic>
        </p:grpSp>
      </p:grpSp>
      <p:pic>
        <p:nvPicPr>
          <p:cNvPr id="11" name="Picture 2" descr="Home, essential, ap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6" y="1040464"/>
            <a:ext cx="155853" cy="1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C40AFB-C9ED-EBD3-E500-A678B83CF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부제목 19">
            <a:extLst>
              <a:ext uri="{FF2B5EF4-FFF2-40B4-BE49-F238E27FC236}">
                <a16:creationId xmlns:a16="http://schemas.microsoft.com/office/drawing/2014/main" id="{5D07F5B6-0EE7-DD43-361F-19EE05E22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IN_MO_PRD_01_01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91132"/>
              </p:ext>
            </p:extLst>
          </p:nvPr>
        </p:nvGraphicFramePr>
        <p:xfrm>
          <a:off x="9000565" y="44450"/>
          <a:ext cx="3168000" cy="7801696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상단띠배너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MO_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메인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전체메뉴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설계서 기준으로 적용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기간내 전시중인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상단띠배너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설정시에만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노출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N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 등록 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최신등록순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자동롤링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5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 시 링크 페이지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새창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현재창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로 이동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X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탭 시 해당 배너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미전시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당일만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미전시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헤더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공통설계서 참고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이미지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제품관리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제품등록한 제품정보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기본이미지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마우스오버이미지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추가이미지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이상일 경우 좌우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뱃지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대용량 체크 시 대용량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직접태그입력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입력된 텍스트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품절임박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함께 보는 고객 수 알림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품절임박 기준에 해당하는 제품일 시 품절임박 문구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-&gt;10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개 이하 일시 품절임박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-&gt;n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전시 후 함께 보는 고객 수 문구로 변경됨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각각의 문구가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 동안 유지된 후 창 자동으로 닫힘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탭 메시지 창 닫힘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개수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이미지번호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전체이미지개수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제품관리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제품등록한 제품정보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증정마크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증정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증정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특정제품 대상 제품으로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등록된 경우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전용마크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첫구매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주문프로모션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첫구매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대상 제품으로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등록된 경우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체험단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대상 제품으로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등록된 경우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전용태그에 등록된 경우 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dirty="0" err="1">
                          <a:solidFill>
                            <a:srgbClr val="C00000"/>
                          </a:solidFill>
                        </a:rPr>
                        <a:t>뷰티포인트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 전용 </a:t>
                      </a:r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임직원 전용</a:t>
                      </a:r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임직원에게만 노출</a:t>
                      </a:r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  <a:p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&gt; APP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전용</a:t>
                      </a:r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 &gt; LIVE 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전용 </a:t>
                      </a:r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rgbClr val="C00000"/>
                          </a:solidFill>
                        </a:rPr>
                        <a:t>첫구매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 전용</a:t>
                      </a:r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캠페인</a:t>
                      </a:r>
                      <a:r>
                        <a:rPr lang="ko-KR" altLang="en-US" sz="800" b="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rgbClr val="C00000"/>
                          </a:solidFill>
                        </a:rPr>
                        <a:t>설정값</a:t>
                      </a:r>
                      <a:r>
                        <a:rPr lang="en-US" altLang="ko-KR" sz="800" b="0" baseline="0" dirty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&gt;</a:t>
                      </a:r>
                      <a:r>
                        <a:rPr lang="ko-KR" altLang="en-US" sz="800" b="0" dirty="0" err="1">
                          <a:solidFill>
                            <a:srgbClr val="C00000"/>
                          </a:solidFill>
                        </a:rPr>
                        <a:t>체험단</a:t>
                      </a:r>
                      <a:r>
                        <a:rPr lang="en-US" altLang="ko-KR" sz="800" b="0" dirty="0">
                          <a:solidFill>
                            <a:srgbClr val="C00000"/>
                          </a:solidFill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rgbClr val="C00000"/>
                          </a:solidFill>
                        </a:rPr>
                        <a:t>직접태그입력 순으로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개까지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4-1,4-2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에 등록된 정보가 없는 경우 영역 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머리글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머리글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4-4.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BEST : </a:t>
                      </a:r>
                      <a:r>
                        <a:rPr lang="ko-KR" altLang="en-US" sz="800" dirty="0">
                          <a:latin typeface="+mn-ea"/>
                        </a:rPr>
                        <a:t>실시간 베스트 </a:t>
                      </a:r>
                      <a:r>
                        <a:rPr lang="en-US" altLang="ko-KR" sz="800" dirty="0">
                          <a:latin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</a:rPr>
                        <a:t>위</a:t>
                      </a:r>
                      <a:r>
                        <a:rPr lang="en-US" altLang="ko-KR" sz="800" dirty="0">
                          <a:latin typeface="+mn-ea"/>
                        </a:rPr>
                        <a:t>~30</a:t>
                      </a:r>
                      <a:r>
                        <a:rPr lang="ko-KR" altLang="en-US" sz="800" dirty="0">
                          <a:latin typeface="+mn-ea"/>
                        </a:rPr>
                        <a:t>위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NEW :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제품등록시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new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태그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설정시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설정일 기준으로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개월간 노출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판매시작일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이전에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설정시에는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판매시작일로부터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개월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  * 3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개월후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</a:rPr>
                        <a:t>NEW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태그 설정은 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</a:rPr>
                        <a:t>자동해지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</a:rPr>
                        <a:t> 처리 필요</a:t>
                      </a:r>
                      <a:endParaRPr lang="en-US" altLang="ko-KR" sz="800" dirty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신제품이면서 베스트인 경우에는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제품명은 전체 출력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패키지의 경우 용량 없음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수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리뷰의 평균값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리뷰수는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 이상인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999+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차단건도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수에 포함됨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하이라이트요약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뒤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리뷰가 없는 경우</a:t>
                      </a: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-&gt;AI</a:t>
                      </a:r>
                      <a:r>
                        <a:rPr lang="ko-KR" altLang="en-US" sz="800" b="0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 영역 </a:t>
                      </a:r>
                      <a:r>
                        <a:rPr lang="ko-KR" altLang="en-US" sz="800" b="0" u="none" kern="120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1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 클릭 시 리뷰 탭 열린 상태로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344214-F1EA-8F0E-D6FE-C4B292DB45C0}"/>
              </a:ext>
            </a:extLst>
          </p:cNvPr>
          <p:cNvSpPr/>
          <p:nvPr/>
        </p:nvSpPr>
        <p:spPr>
          <a:xfrm>
            <a:off x="774046" y="667100"/>
            <a:ext cx="3014362" cy="258844"/>
          </a:xfrm>
          <a:prstGeom prst="rect">
            <a:avLst/>
          </a:prstGeom>
          <a:solidFill>
            <a:schemeClr val="tx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/>
                </a:solidFill>
              </a:rPr>
              <a:t>띠 배너 영역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사용 안할 경우 </a:t>
            </a:r>
            <a:r>
              <a:rPr lang="ko-KR" altLang="en-US" sz="800" dirty="0" err="1">
                <a:solidFill>
                  <a:schemeClr val="bg1"/>
                </a:solidFill>
              </a:rPr>
              <a:t>히든</a:t>
            </a:r>
            <a:r>
              <a:rPr lang="en-US" altLang="ko-KR" sz="800" dirty="0">
                <a:solidFill>
                  <a:schemeClr val="bg1"/>
                </a:solidFill>
              </a:rPr>
              <a:t>)                                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260F1777-80CE-22E2-CF2B-BCBC61AA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33" y="5985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7B6662DA-3D61-380A-E13F-1D7D2A89C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93" y="9845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2A46D65-A5AC-4771-DA68-6C43FC5FA815}"/>
              </a:ext>
            </a:extLst>
          </p:cNvPr>
          <p:cNvGrpSpPr/>
          <p:nvPr/>
        </p:nvGrpSpPr>
        <p:grpSpPr>
          <a:xfrm>
            <a:off x="3782561" y="2928782"/>
            <a:ext cx="2620393" cy="319203"/>
            <a:chOff x="268040" y="3639253"/>
            <a:chExt cx="2620393" cy="319203"/>
          </a:xfrm>
        </p:grpSpPr>
        <p:sp>
          <p:nvSpPr>
            <p:cNvPr id="43" name="모서리가 둥근 직사각형 170">
              <a:extLst>
                <a:ext uri="{FF2B5EF4-FFF2-40B4-BE49-F238E27FC236}">
                  <a16:creationId xmlns:a16="http://schemas.microsoft.com/office/drawing/2014/main" id="{CC572EA0-24B0-EC3C-E720-09B2C9BBF2E6}"/>
                </a:ext>
              </a:extLst>
            </p:cNvPr>
            <p:cNvSpPr/>
            <p:nvPr/>
          </p:nvSpPr>
          <p:spPr>
            <a:xfrm>
              <a:off x="268040" y="3639253"/>
              <a:ext cx="2606487" cy="319203"/>
            </a:xfrm>
            <a:prstGeom prst="roundRect">
              <a:avLst/>
            </a:prstGeom>
            <a:solidFill>
              <a:schemeClr val="bg1">
                <a:alpha val="56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>
                  <a:solidFill>
                    <a:srgbClr val="00BC70"/>
                  </a:solidFill>
                </a:rPr>
                <a:t>00</a:t>
              </a:r>
              <a:r>
                <a:rPr lang="ko-KR" altLang="en-US" sz="800" b="1" dirty="0">
                  <a:solidFill>
                    <a:srgbClr val="00BC70"/>
                  </a:solidFill>
                </a:rPr>
                <a:t>명 고객님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동시에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확인중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7A37512-A3A6-007C-E5CF-8A047FDFD964}"/>
                </a:ext>
              </a:extLst>
            </p:cNvPr>
            <p:cNvSpPr/>
            <p:nvPr/>
          </p:nvSpPr>
          <p:spPr>
            <a:xfrm>
              <a:off x="2649265" y="3711810"/>
              <a:ext cx="23916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/>
                <a:t>X</a:t>
              </a:r>
              <a:endParaRPr lang="ko-KR" altLang="en-US" sz="700" dirty="0"/>
            </a:p>
          </p:txBody>
        </p:sp>
      </p:grpSp>
      <p:sp>
        <p:nvSpPr>
          <p:cNvPr id="45" name="Oval 611">
            <a:extLst>
              <a:ext uri="{FF2B5EF4-FFF2-40B4-BE49-F238E27FC236}">
                <a16:creationId xmlns:a16="http://schemas.microsoft.com/office/drawing/2014/main" id="{DA9F7D8A-3047-5962-539A-13716A44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61" y="32618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85C79B1-3ED3-2AAB-A591-F56E7251FF8B}"/>
              </a:ext>
            </a:extLst>
          </p:cNvPr>
          <p:cNvSpPr/>
          <p:nvPr/>
        </p:nvSpPr>
        <p:spPr>
          <a:xfrm>
            <a:off x="2019844" y="3676923"/>
            <a:ext cx="458968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/>
              <a:t>LIVE </a:t>
            </a:r>
            <a:r>
              <a:rPr lang="ko-KR" altLang="en-US" sz="700" dirty="0"/>
              <a:t>전용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EE3628-840C-E161-F682-1697E81D9317}"/>
              </a:ext>
            </a:extLst>
          </p:cNvPr>
          <p:cNvSpPr/>
          <p:nvPr/>
        </p:nvSpPr>
        <p:spPr>
          <a:xfrm>
            <a:off x="1319568" y="3682327"/>
            <a:ext cx="671976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뷰티포인트 전용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43791F-35AF-AF04-1CE7-4D09632F7968}"/>
              </a:ext>
            </a:extLst>
          </p:cNvPr>
          <p:cNvSpPr txBox="1"/>
          <p:nvPr/>
        </p:nvSpPr>
        <p:spPr>
          <a:xfrm>
            <a:off x="902489" y="4998368"/>
            <a:ext cx="2723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900" b="1" dirty="0"/>
              <a:t>37,000 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~30%  </a:t>
            </a:r>
            <a:r>
              <a:rPr lang="en-US" altLang="ko-KR" sz="9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900" dirty="0">
                <a:solidFill>
                  <a:prstClr val="black"/>
                </a:solidFill>
              </a:rPr>
              <a:t>                         </a:t>
            </a:r>
            <a:r>
              <a:rPr lang="ko-KR" altLang="en-US" sz="700" dirty="0" err="1">
                <a:solidFill>
                  <a:srgbClr val="FF0000"/>
                </a:solidFill>
              </a:rPr>
              <a:t>일시품절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F242EC98-CBEC-69F7-0F21-DE44EC13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88" y="36099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DEE2F021-A413-2551-649F-46E4753B3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815" y="3558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92630A7E-C3FC-4B8E-8171-80CFCB6CF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40770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1683EB79-70F2-FF4F-90F9-5892A596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40" y="43651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058A44C4-1235-A467-3302-EA035F55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35" y="49568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4-6</a:t>
            </a: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8DF11FAA-F00F-74D4-DBB1-94A5E37D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297" y="49374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4-7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627EBC0-5670-0222-6A46-F5EC5CEC25DF}"/>
              </a:ext>
            </a:extLst>
          </p:cNvPr>
          <p:cNvSpPr/>
          <p:nvPr/>
        </p:nvSpPr>
        <p:spPr>
          <a:xfrm>
            <a:off x="982516" y="5348060"/>
            <a:ext cx="2639114" cy="445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제품 </a:t>
            </a:r>
            <a:r>
              <a:rPr lang="ko-KR" altLang="en-US" sz="800" dirty="0" err="1">
                <a:solidFill>
                  <a:schemeClr val="tx1"/>
                </a:solidFill>
              </a:rPr>
              <a:t>혜택가</a:t>
            </a:r>
            <a:r>
              <a:rPr lang="ko-KR" altLang="en-US" sz="800" dirty="0">
                <a:solidFill>
                  <a:schemeClr val="tx1"/>
                </a:solidFill>
              </a:rPr>
              <a:t> 영역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65B1CBDE-A4EA-4D7A-0F4A-1C289EFF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75" y="53768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4-8</a:t>
            </a:r>
          </a:p>
        </p:txBody>
      </p:sp>
      <p:sp>
        <p:nvSpPr>
          <p:cNvPr id="18" name="자유형 68">
            <a:extLst>
              <a:ext uri="{FF2B5EF4-FFF2-40B4-BE49-F238E27FC236}">
                <a16:creationId xmlns:a16="http://schemas.microsoft.com/office/drawing/2014/main" id="{EF2641A0-7C94-E3B1-5A4A-2DAA417C5E21}"/>
              </a:ext>
            </a:extLst>
          </p:cNvPr>
          <p:cNvSpPr/>
          <p:nvPr/>
        </p:nvSpPr>
        <p:spPr>
          <a:xfrm>
            <a:off x="778474" y="623307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8AF7C30-F556-4FAE-F624-57D03C9A4066}"/>
              </a:ext>
            </a:extLst>
          </p:cNvPr>
          <p:cNvCxnSpPr/>
          <p:nvPr/>
        </p:nvCxnSpPr>
        <p:spPr>
          <a:xfrm>
            <a:off x="2368249" y="2492896"/>
            <a:ext cx="936104" cy="0"/>
          </a:xfrm>
          <a:prstGeom prst="bentConnector3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1337" y="384731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머리글머리글</a:t>
            </a:r>
            <a:endParaRPr lang="ko-KR" altLang="en-US" sz="800" dirty="0"/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92630A7E-C3FC-4B8E-8171-80CFCB6CF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38610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16960"/>
              </p:ext>
            </p:extLst>
          </p:nvPr>
        </p:nvGraphicFramePr>
        <p:xfrm>
          <a:off x="5712399" y="3363767"/>
          <a:ext cx="3168000" cy="3155908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1805002979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1602581089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제품가격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별도 문서 참고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천단위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할인이 적용된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최대할인적용가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 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 비율 계산하여 소수점 이하 절삭 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할인율 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 (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할인가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)/</a:t>
                      </a:r>
                      <a:r>
                        <a:rPr lang="ko-KR" altLang="en-US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정가</a:t>
                      </a:r>
                      <a:r>
                        <a:rPr lang="en-US" altLang="ko-KR" sz="800" b="0" i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*100 %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00% 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주문프로모션대상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~00% </a:t>
                      </a: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할인이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적용안된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정가만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할인율이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100%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인 경우 제품가격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으로만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판매상태가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일시품절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출시예정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판매중지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경우 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상태 노출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개 이하인 경우 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일시품절로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조회일 기준 판매상태 노출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판매상태 예약기간 고려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제품혜택가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별도 문서 참고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4-9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 혜택 영역 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별도 문서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참고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4-10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포스팅 건수 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해당 제품이 등록된 에디터 포스팅 건수 노출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건 이상인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999+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포스팅이 없는 경우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탭 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탭 열린 상태로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33781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27EBC0-5670-0222-6A46-F5EC5CEC25DF}"/>
              </a:ext>
            </a:extLst>
          </p:cNvPr>
          <p:cNvSpPr/>
          <p:nvPr/>
        </p:nvSpPr>
        <p:spPr>
          <a:xfrm>
            <a:off x="982516" y="5837576"/>
            <a:ext cx="2639114" cy="445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증정 혜택 영역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65B1CBDE-A4EA-4D7A-0F4A-1C289EFF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58302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4-9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70918" y="1515835"/>
            <a:ext cx="488677" cy="1473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대용량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BC70D99-3880-C812-CE6A-17FB5198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04" y="14653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911D1-1BD7-8425-8C78-D72D6094D898}"/>
              </a:ext>
            </a:extLst>
          </p:cNvPr>
          <p:cNvSpPr txBox="1"/>
          <p:nvPr/>
        </p:nvSpPr>
        <p:spPr>
          <a:xfrm>
            <a:off x="3797039" y="5074802"/>
            <a:ext cx="651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출시예정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판매중지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50810" y="4413411"/>
            <a:ext cx="899605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600" u="sng" dirty="0" smtClean="0"/>
              <a:t>리뷰 </a:t>
            </a:r>
            <a:r>
              <a:rPr lang="en-US" altLang="ko-KR" sz="600" u="sng" dirty="0" smtClean="0"/>
              <a:t>999+</a:t>
            </a:r>
            <a:r>
              <a:rPr lang="en-US" altLang="ko-KR" sz="600" dirty="0" smtClean="0"/>
              <a:t>  </a:t>
            </a:r>
            <a:r>
              <a:rPr lang="ko-KR" altLang="en-US" sz="600" u="sng" dirty="0" smtClean="0"/>
              <a:t>포스팅 </a:t>
            </a:r>
            <a:r>
              <a:rPr lang="en-US" altLang="ko-KR" sz="600" u="sng" dirty="0" smtClean="0"/>
              <a:t>6</a:t>
            </a:r>
            <a:endParaRPr lang="ko-KR" altLang="en-US" sz="600" u="sng" dirty="0"/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8DF11FAA-F00F-74D4-DBB1-94A5E37D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113" y="43427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4680"/>
              </p:ext>
            </p:extLst>
          </p:nvPr>
        </p:nvGraphicFramePr>
        <p:xfrm>
          <a:off x="10234585" y="-19541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리뷰영역에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에디터 포스팅 건수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A49E56-87FD-3CC9-EC25-407C21BC4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3A1BC7B-7DA3-15BF-E8C0-4DBA1E623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IN_MO_PRD_01_02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65612"/>
              </p:ext>
            </p:extLst>
          </p:nvPr>
        </p:nvGraphicFramePr>
        <p:xfrm>
          <a:off x="9000565" y="44450"/>
          <a:ext cx="3168000" cy="572448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혜택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이벤트에서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제휴혜택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으로 등록된 이벤트 전체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 순서는 이벤트 목록의 출력 순서와 동일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이벤트명이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입력되어 있을 시 한 줄로 합쳐서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줄과 줄 사이는 띄어쓰기 적용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등록된 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제휴혜택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이벤트 없을 시 영역 숨김 처리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 시 해당 이벤트의 상세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관련이벤트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제품이 관련제품으로 등록된 이벤트 최대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순서는 이벤트 목록의 출력 순서와 동일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825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관련 제품으로 등록된 이벤트가 없을 시 영역 숨김 처리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기간과 이벤트 명 출력하며 탭 시 해당 이벤트 상세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YY.MM.DD~YY.MM.DD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출력 기준 결제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혜택 영역과 동일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유의사항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탭 제공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이상이면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999+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793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차단건도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리뷰 수에 포함됨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클릭 시 해당 페이지 열리며 탭 영역이 화면 최 상단으로 이동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탭은 예외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제품문의 작성 팝업 열림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제품상세배너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배너관리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제품상세배너애 등록된 기간내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전시중인 배너가 있는 경우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높이값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제한없음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기준으로 등록된 경우 해당카테고리에 등록된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전체에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기준으로 등록된 경우 해당 제품상세정보에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링크가 있는 경우 클릭 시 링크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194116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제품에 등록된 제품상세링크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제품상세링크가 여러 개인 경우 하단으로 이어서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제품상세링크 예약기능이 사용으로 등록된 경우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조회일 기준의 제품상세링크가 노출됨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정보 전체 열리며 제품정보 하단에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접기⋀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버튼으로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변경되어 출력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82563" algn="l"/>
                        </a:tabLst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접기 버튼 탭 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제품정보 접힌 상태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돌아옴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90793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765EAC-3F30-9FF7-6EA7-8F20598A7700}"/>
              </a:ext>
            </a:extLst>
          </p:cNvPr>
          <p:cNvSpPr/>
          <p:nvPr/>
        </p:nvSpPr>
        <p:spPr>
          <a:xfrm>
            <a:off x="830400" y="848344"/>
            <a:ext cx="8819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결제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카드 혜택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E69D570-3883-AB9D-34D2-1FA71A54F656}"/>
              </a:ext>
            </a:extLst>
          </p:cNvPr>
          <p:cNvSpPr/>
          <p:nvPr/>
        </p:nvSpPr>
        <p:spPr>
          <a:xfrm>
            <a:off x="849574" y="993755"/>
            <a:ext cx="2896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현대카드 </a:t>
            </a:r>
            <a:r>
              <a:rPr lang="en-US" altLang="ko-KR" sz="800" spc="-150" dirty="0">
                <a:solidFill>
                  <a:prstClr val="black"/>
                </a:solidFill>
                <a:latin typeface="+mn-ea"/>
              </a:rPr>
              <a:t>M</a:t>
            </a: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포인트 </a:t>
            </a:r>
            <a:r>
              <a:rPr lang="en-US" altLang="ko-KR" sz="800" spc="-150" dirty="0">
                <a:solidFill>
                  <a:prstClr val="black"/>
                </a:solidFill>
                <a:latin typeface="+mn-ea"/>
              </a:rPr>
              <a:t>20% </a:t>
            </a: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사용  </a:t>
            </a:r>
            <a:r>
              <a:rPr lang="en-US" altLang="ko-KR" sz="800" spc="-15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r>
              <a:rPr lang="ko-KR" altLang="en-US" sz="800" spc="-15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800" spc="-150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첫번째 줄에 입력한 타이틀 두번째 줄에 입력한 타이틀 길어질 시 </a:t>
            </a:r>
            <a:r>
              <a:rPr lang="ko-KR" altLang="en-US" sz="800" spc="-150" dirty="0" err="1">
                <a:solidFill>
                  <a:prstClr val="black"/>
                </a:solidFill>
                <a:latin typeface="+mn-ea"/>
              </a:rPr>
              <a:t>말줄임</a:t>
            </a:r>
            <a:r>
              <a:rPr lang="en-US" altLang="ko-KR" sz="800" spc="-150" dirty="0">
                <a:solidFill>
                  <a:prstClr val="black"/>
                </a:solidFill>
                <a:latin typeface="+mn-ea"/>
              </a:rPr>
              <a:t>… </a:t>
            </a:r>
            <a:r>
              <a:rPr lang="en-US" altLang="ko-KR" sz="800" spc="-15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800" spc="-150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800" spc="-150" dirty="0">
                <a:solidFill>
                  <a:prstClr val="black"/>
                </a:solidFill>
                <a:latin typeface="+mn-ea"/>
              </a:rPr>
              <a:t>KB pay 3</a:t>
            </a: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만원 결제 시 최대 </a:t>
            </a:r>
            <a:r>
              <a:rPr lang="en-US" altLang="ko-KR" sz="800" spc="-150" dirty="0">
                <a:solidFill>
                  <a:prstClr val="black"/>
                </a:solidFill>
                <a:latin typeface="+mn-ea"/>
              </a:rPr>
              <a:t>8</a:t>
            </a: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천원 혜택  </a:t>
            </a:r>
            <a:r>
              <a:rPr lang="en-US" altLang="ko-KR" sz="800" spc="-15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800" spc="-15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B3682C-CF59-0841-23A0-ED3D6CA49BF9}"/>
              </a:ext>
            </a:extLst>
          </p:cNvPr>
          <p:cNvSpPr/>
          <p:nvPr/>
        </p:nvSpPr>
        <p:spPr>
          <a:xfrm>
            <a:off x="841336" y="1832192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latin typeface="+mn-ea"/>
              </a:rPr>
              <a:t>관련 이벤트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1DA5A-8ABA-163F-0FA0-25BAD62E371C}"/>
              </a:ext>
            </a:extLst>
          </p:cNvPr>
          <p:cNvSpPr/>
          <p:nvPr/>
        </p:nvSpPr>
        <p:spPr>
          <a:xfrm>
            <a:off x="866589" y="1965746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23.1.1~23.1.14 </a:t>
            </a: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탄탄쫀쫀 콜라겐 꿀 조합 할인 혜택  </a:t>
            </a:r>
            <a:r>
              <a:rPr lang="en-US" altLang="ko-KR" sz="800" spc="-15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r>
              <a:rPr lang="ko-KR" altLang="en-US" sz="800" spc="-15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800" spc="-15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23.1.1~23.1.14 </a:t>
            </a:r>
            <a:r>
              <a:rPr lang="ko-KR" altLang="en-US" sz="800" spc="-150" dirty="0">
                <a:solidFill>
                  <a:prstClr val="black"/>
                </a:solidFill>
                <a:latin typeface="+mn-ea"/>
              </a:rPr>
              <a:t>첫번째 줄에 입력한 타이틀 두번째 줄에 입력한 타이</a:t>
            </a:r>
            <a:r>
              <a:rPr lang="en-US" altLang="ko-KR" sz="800" spc="-150" dirty="0">
                <a:solidFill>
                  <a:prstClr val="black"/>
                </a:solidFill>
                <a:latin typeface="+mn-ea"/>
              </a:rPr>
              <a:t>… </a:t>
            </a:r>
            <a:r>
              <a:rPr lang="en-US" altLang="ko-KR" sz="800" spc="-15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r>
              <a:rPr lang="ko-KR" altLang="en-US" sz="800" spc="-15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800" spc="-15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9B57A78-64AE-245E-612A-AFB2A1A1B390}"/>
              </a:ext>
            </a:extLst>
          </p:cNvPr>
          <p:cNvCxnSpPr/>
          <p:nvPr/>
        </p:nvCxnSpPr>
        <p:spPr>
          <a:xfrm>
            <a:off x="830400" y="745882"/>
            <a:ext cx="285750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4F7A110-0B05-5B82-CD01-376205A2D6B1}"/>
              </a:ext>
            </a:extLst>
          </p:cNvPr>
          <p:cNvCxnSpPr/>
          <p:nvPr/>
        </p:nvCxnSpPr>
        <p:spPr>
          <a:xfrm>
            <a:off x="849374" y="1723243"/>
            <a:ext cx="285750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493C1B6-9B9C-A6E8-A71A-E417E760F62C}"/>
              </a:ext>
            </a:extLst>
          </p:cNvPr>
          <p:cNvCxnSpPr/>
          <p:nvPr/>
        </p:nvCxnSpPr>
        <p:spPr>
          <a:xfrm>
            <a:off x="841782" y="2536753"/>
            <a:ext cx="285750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 68">
            <a:extLst>
              <a:ext uri="{FF2B5EF4-FFF2-40B4-BE49-F238E27FC236}">
                <a16:creationId xmlns:a16="http://schemas.microsoft.com/office/drawing/2014/main" id="{CA339116-7401-2F84-70A4-8DCCBA54D4AC}"/>
              </a:ext>
            </a:extLst>
          </p:cNvPr>
          <p:cNvSpPr/>
          <p:nvPr/>
        </p:nvSpPr>
        <p:spPr>
          <a:xfrm>
            <a:off x="777382" y="600244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06C88B44-79A7-15FF-3936-05D352C3E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33" y="800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F22FBD30-2F21-F2CB-C7B3-444DD87E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95" y="17753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2888F334-4023-787F-AE34-E68A5CD90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13181"/>
              </p:ext>
            </p:extLst>
          </p:nvPr>
        </p:nvGraphicFramePr>
        <p:xfrm>
          <a:off x="783760" y="2597360"/>
          <a:ext cx="3005812" cy="323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453">
                  <a:extLst>
                    <a:ext uri="{9D8B030D-6E8A-4147-A177-3AD203B41FA5}">
                      <a16:colId xmlns:a16="http://schemas.microsoft.com/office/drawing/2014/main" val="1607454277"/>
                    </a:ext>
                  </a:extLst>
                </a:gridCol>
                <a:gridCol w="751453">
                  <a:extLst>
                    <a:ext uri="{9D8B030D-6E8A-4147-A177-3AD203B41FA5}">
                      <a16:colId xmlns:a16="http://schemas.microsoft.com/office/drawing/2014/main" val="645845465"/>
                    </a:ext>
                  </a:extLst>
                </a:gridCol>
                <a:gridCol w="751453">
                  <a:extLst>
                    <a:ext uri="{9D8B030D-6E8A-4147-A177-3AD203B41FA5}">
                      <a16:colId xmlns:a16="http://schemas.microsoft.com/office/drawing/2014/main" val="522945384"/>
                    </a:ext>
                  </a:extLst>
                </a:gridCol>
                <a:gridCol w="751453">
                  <a:extLst>
                    <a:ext uri="{9D8B030D-6E8A-4147-A177-3AD203B41FA5}">
                      <a16:colId xmlns:a16="http://schemas.microsoft.com/office/drawing/2014/main" val="2321622807"/>
                    </a:ext>
                  </a:extLst>
                </a:gridCol>
              </a:tblGrid>
              <a:tr h="323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리뷰</a:t>
                      </a:r>
                      <a:r>
                        <a:rPr lang="en-US" altLang="ko-KR" sz="800" baseline="0" dirty="0"/>
                        <a:t> 999+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89923"/>
                  </a:ext>
                </a:extLst>
              </a:tr>
            </a:tbl>
          </a:graphicData>
        </a:graphic>
      </p:graphicFrame>
      <p:sp>
        <p:nvSpPr>
          <p:cNvPr id="84" name="Oval 611">
            <a:extLst>
              <a:ext uri="{FF2B5EF4-FFF2-40B4-BE49-F238E27FC236}">
                <a16:creationId xmlns:a16="http://schemas.microsoft.com/office/drawing/2014/main" id="{1F1CC3E9-218E-EF5E-A650-8F9CD18C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25" y="25331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5" name="모서리가 둥근 직사각형 83">
            <a:extLst>
              <a:ext uri="{FF2B5EF4-FFF2-40B4-BE49-F238E27FC236}">
                <a16:creationId xmlns:a16="http://schemas.microsoft.com/office/drawing/2014/main" id="{FAE1F495-F2EB-B835-29EA-2397D7061F99}"/>
              </a:ext>
            </a:extLst>
          </p:cNvPr>
          <p:cNvSpPr/>
          <p:nvPr/>
        </p:nvSpPr>
        <p:spPr>
          <a:xfrm>
            <a:off x="994803" y="5373216"/>
            <a:ext cx="2606487" cy="254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제품정보  </a:t>
            </a:r>
            <a:r>
              <a:rPr lang="ko-KR" altLang="en-US" sz="800" spc="-150" dirty="0" err="1">
                <a:solidFill>
                  <a:schemeClr val="tx1"/>
                </a:solidFill>
                <a:latin typeface="+mn-ea"/>
              </a:rPr>
              <a:t>더보기</a:t>
            </a:r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800" spc="-150" dirty="0">
                <a:solidFill>
                  <a:schemeClr val="tx1"/>
                </a:solidFill>
                <a:latin typeface="+mn-ea"/>
              </a:rPr>
              <a:t>Ⅴ</a:t>
            </a:r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86" name="모서리가 둥근 직사각형 83">
            <a:extLst>
              <a:ext uri="{FF2B5EF4-FFF2-40B4-BE49-F238E27FC236}">
                <a16:creationId xmlns:a16="http://schemas.microsoft.com/office/drawing/2014/main" id="{31C736F4-9B1F-72FB-8F0A-B7912407C582}"/>
              </a:ext>
            </a:extLst>
          </p:cNvPr>
          <p:cNvSpPr/>
          <p:nvPr/>
        </p:nvSpPr>
        <p:spPr>
          <a:xfrm>
            <a:off x="3945299" y="5373215"/>
            <a:ext cx="2606487" cy="254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제품정보  접기   </a:t>
            </a:r>
            <a:r>
              <a:rPr lang="ko-KR" altLang="en-US" sz="800" b="0" u="none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⋀</a:t>
            </a:r>
            <a:r>
              <a:rPr lang="en-US" altLang="ko-KR" sz="800" b="0" u="none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’ </a:t>
            </a:r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B1EB-1218-712D-1DA9-1FF87D9D018B}"/>
              </a:ext>
            </a:extLst>
          </p:cNvPr>
          <p:cNvSpPr/>
          <p:nvPr/>
        </p:nvSpPr>
        <p:spPr>
          <a:xfrm>
            <a:off x="881150" y="3037773"/>
            <a:ext cx="2787510" cy="46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400"/>
              </a:lnSpc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제품상세배너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CB66787-8A96-7E20-4A75-CEC257619952}"/>
              </a:ext>
            </a:extLst>
          </p:cNvPr>
          <p:cNvSpPr/>
          <p:nvPr/>
        </p:nvSpPr>
        <p:spPr>
          <a:xfrm>
            <a:off x="898328" y="3544292"/>
            <a:ext cx="2776676" cy="81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제품상세링크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464AEC-CFC7-CDA9-5A85-0AE0E7434E85}"/>
              </a:ext>
            </a:extLst>
          </p:cNvPr>
          <p:cNvSpPr/>
          <p:nvPr/>
        </p:nvSpPr>
        <p:spPr>
          <a:xfrm>
            <a:off x="891984" y="4411956"/>
            <a:ext cx="2776676" cy="81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제품상세링크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078E7D7B-6A3D-289B-B5A0-79D794E5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11" y="36631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384AAED2-2EAE-1BA1-F7AE-1FF14BC9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11" y="52842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</a:p>
        </p:txBody>
      </p:sp>
      <p:sp>
        <p:nvSpPr>
          <p:cNvPr id="92" name="자유형 68">
            <a:extLst>
              <a:ext uri="{FF2B5EF4-FFF2-40B4-BE49-F238E27FC236}">
                <a16:creationId xmlns:a16="http://schemas.microsoft.com/office/drawing/2014/main" id="{7BDF5312-49FD-B1AA-723D-02161CA10CBA}"/>
              </a:ext>
            </a:extLst>
          </p:cNvPr>
          <p:cNvSpPr/>
          <p:nvPr/>
        </p:nvSpPr>
        <p:spPr>
          <a:xfrm>
            <a:off x="783760" y="627022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078E7D7B-6A3D-289B-B5A0-79D794E5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29969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27910"/>
              </p:ext>
            </p:extLst>
          </p:nvPr>
        </p:nvGraphicFramePr>
        <p:xfrm>
          <a:off x="10271807" y="625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V0.72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05/13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상단부가설명이미지 삭제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제품상세배너 교체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92">
            <a:extLst>
              <a:ext uri="{FF2B5EF4-FFF2-40B4-BE49-F238E27FC236}">
                <a16:creationId xmlns:a16="http://schemas.microsoft.com/office/drawing/2014/main" id="{070EAEBA-FB5C-205E-8DE4-C08BE38A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부제목 93">
            <a:extLst>
              <a:ext uri="{FF2B5EF4-FFF2-40B4-BE49-F238E27FC236}">
                <a16:creationId xmlns:a16="http://schemas.microsoft.com/office/drawing/2014/main" id="{B8D48405-1AA5-0F09-9F09-5B3A67507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IN_MO_PRD_01_03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19746"/>
              </p:ext>
            </p:extLst>
          </p:nvPr>
        </p:nvGraphicFramePr>
        <p:xfrm>
          <a:off x="9000565" y="44450"/>
          <a:ext cx="3168000" cy="655584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적립률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하드코딩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캠페인관리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뷰티포인트추가적립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제품구매에 </a:t>
                      </a:r>
                      <a:endParaRPr lang="en-US" altLang="ko-KR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해당제품 구매 시 해당 기간내  지급되는 추가뷰티포인트가 있는 경우 추가 </a:t>
                      </a: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000P </a:t>
                      </a: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적립 으로 표시</a:t>
                      </a:r>
                      <a:endParaRPr lang="en-US" altLang="ko-KR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팝업에는 전시관리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공통영역문구관리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뷰티포인트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등록된 정보 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배송비 노출기준</a:t>
                      </a:r>
                      <a:endParaRPr lang="en-US" altLang="ko-KR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제품의 정가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할인가가 있는 경우 할인가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기준이 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최종결제금액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이상인 경우 무료배송으로 노출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2,500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(20,000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 구매 시 무료배송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BO&gt;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운영관리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배송비관리에 등록된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기본배송비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 구매 시 무료배송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BO&gt;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캠페인관리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배송비조건에 조회일 기준 진행중인 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배송비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캠페인이 있는 경우 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배송비기준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최종결제금액 기준 이상 </a:t>
                      </a:r>
                      <a:r>
                        <a:rPr lang="ko-KR" altLang="en-US" sz="800" b="0" u="none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구매시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무료배송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무료배송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단 최종결제금액 기준에 </a:t>
                      </a: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원으로 입력된 경우 무료배송으로 노출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기간이 겹칠 경우 가장 나중에 등록된 </a:t>
                      </a:r>
                      <a:r>
                        <a:rPr lang="ko-KR" altLang="en-US" sz="800" b="1" dirty="0" err="1">
                          <a:solidFill>
                            <a:srgbClr val="C00000"/>
                          </a:solidFill>
                        </a:rPr>
                        <a:t>배송비</a:t>
                      </a:r>
                      <a:r>
                        <a:rPr lang="ko-KR" altLang="en-US" sz="800" b="1" dirty="0">
                          <a:solidFill>
                            <a:srgbClr val="C00000"/>
                          </a:solidFill>
                        </a:rPr>
                        <a:t> 기준이 적용됨</a:t>
                      </a:r>
                      <a:endParaRPr lang="en-US" altLang="ko-KR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유의사항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대량구매제한에 기간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구매제한개수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전용제품기능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캠페인제외</a:t>
                      </a:r>
                      <a:r>
                        <a:rPr lang="en-US" altLang="ko-KR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반품교환불가능 기준 노출</a:t>
                      </a:r>
                      <a:endParaRPr lang="en-US" altLang="ko-KR" sz="800" b="1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대량구매제한이 사용으로 선택된 경우 해당 기간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시작일과 종료일의 월이 같은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MM.DD~DD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기간의 시작과 종료 날짜가 동일할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 날짜만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형태로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기간의 시작과 종료월이 다른 경우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MM.DD~MM.DD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구매제한개수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전용제품 기능에 체크된 항목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제외 체크된 항목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교환 불가능 선택된 경우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42787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원포인트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제품정보의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원포인트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전체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해시태그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제품정보에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등록된 해시태그 등록되어 있는 순으로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벗어날 경우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줄바꿈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해당 해시태그로 검색한 검색결과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공병수거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제품정보의 기능마크노출 항목에 등록된 내역 출력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제품정보에 등록된 순으로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3-2, 3-3</a:t>
                      </a:r>
                      <a:r>
                        <a:rPr lang="ko-KR" altLang="en-US" sz="800" b="0" u="none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등록된 내용이 없을 시 영역 숨김 처리</a:t>
                      </a:r>
                      <a:endParaRPr lang="en-US" altLang="ko-KR" sz="800" b="0" u="none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202713"/>
                  </a:ext>
                </a:extLst>
              </a:tr>
            </a:tbl>
          </a:graphicData>
        </a:graphic>
      </p:graphicFrame>
      <p:sp>
        <p:nvSpPr>
          <p:cNvPr id="80" name="자유형 68">
            <a:extLst>
              <a:ext uri="{FF2B5EF4-FFF2-40B4-BE49-F238E27FC236}">
                <a16:creationId xmlns:a16="http://schemas.microsoft.com/office/drawing/2014/main" id="{CA339116-7401-2F84-70A4-8DCCBA54D4AC}"/>
              </a:ext>
            </a:extLst>
          </p:cNvPr>
          <p:cNvSpPr/>
          <p:nvPr/>
        </p:nvSpPr>
        <p:spPr>
          <a:xfrm>
            <a:off x="777382" y="600244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68">
            <a:extLst>
              <a:ext uri="{FF2B5EF4-FFF2-40B4-BE49-F238E27FC236}">
                <a16:creationId xmlns:a16="http://schemas.microsoft.com/office/drawing/2014/main" id="{7BDF5312-49FD-B1AA-723D-02161CA10CBA}"/>
              </a:ext>
            </a:extLst>
          </p:cNvPr>
          <p:cNvSpPr/>
          <p:nvPr/>
        </p:nvSpPr>
        <p:spPr>
          <a:xfrm>
            <a:off x="783760" y="627022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AAF0C6A0-89C5-9A5F-210C-AD0BC5044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09069"/>
              </p:ext>
            </p:extLst>
          </p:nvPr>
        </p:nvGraphicFramePr>
        <p:xfrm>
          <a:off x="792951" y="908050"/>
          <a:ext cx="2964917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17">
                  <a:extLst>
                    <a:ext uri="{9D8B030D-6E8A-4147-A177-3AD203B41FA5}">
                      <a16:colId xmlns:a16="http://schemas.microsoft.com/office/drawing/2014/main" val="1551627054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1459447395"/>
                    </a:ext>
                  </a:extLst>
                </a:gridCol>
              </a:tblGrid>
              <a:tr h="203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뷰티포인트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결제 금액의 </a:t>
                      </a:r>
                      <a:r>
                        <a:rPr lang="en-US" altLang="ko-KR" sz="800" dirty="0"/>
                        <a:t>1%</a:t>
                      </a:r>
                      <a:r>
                        <a:rPr lang="ko-KR" altLang="en-US" sz="800" dirty="0"/>
                        <a:t>적립 </a:t>
                      </a:r>
                      <a:r>
                        <a:rPr lang="en-US" altLang="ko-KR" sz="800" dirty="0"/>
                        <a:t>?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5950"/>
                  </a:ext>
                </a:extLst>
              </a:tr>
              <a:tr h="203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배송비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2,500</a:t>
                      </a:r>
                      <a:r>
                        <a:rPr lang="ko-KR" altLang="en-US" sz="800" dirty="0"/>
                        <a:t>원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dirty="0"/>
                        <a:t>(20,000</a:t>
                      </a:r>
                      <a:r>
                        <a:rPr lang="ko-KR" altLang="en-US" sz="800" dirty="0"/>
                        <a:t>원 이상 구매 시 무료배송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770899"/>
                  </a:ext>
                </a:extLst>
              </a:tr>
              <a:tr h="251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유의사항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3.7~9 /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dirty="0"/>
                        <a:t>기간내 </a:t>
                      </a:r>
                      <a:r>
                        <a:rPr lang="en-US" altLang="ko-KR" sz="800" dirty="0"/>
                        <a:t>n</a:t>
                      </a:r>
                      <a:r>
                        <a:rPr lang="ko-KR" altLang="en-US" sz="800" dirty="0"/>
                        <a:t>개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 err="1"/>
                        <a:t>뷰티포인트</a:t>
                      </a:r>
                      <a:r>
                        <a:rPr lang="ko-KR" altLang="en-US" sz="800" dirty="0"/>
                        <a:t> 전용</a:t>
                      </a:r>
                      <a:r>
                        <a:rPr lang="en-US" altLang="ko-KR" sz="800" dirty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APP </a:t>
                      </a:r>
                      <a:r>
                        <a:rPr lang="ko-KR" altLang="en-US" sz="800" dirty="0"/>
                        <a:t>전용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할인제외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증정제외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구매금액 제외 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반품교환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smtClean="0"/>
                        <a:t>불가능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023478"/>
                  </a:ext>
                </a:extLst>
              </a:tr>
            </a:tbl>
          </a:graphicData>
        </a:graphic>
      </p:graphicFrame>
      <p:sp>
        <p:nvSpPr>
          <p:cNvPr id="97" name="Oval 611">
            <a:extLst>
              <a:ext uri="{FF2B5EF4-FFF2-40B4-BE49-F238E27FC236}">
                <a16:creationId xmlns:a16="http://schemas.microsoft.com/office/drawing/2014/main" id="{69A0D975-12D3-CEFE-713C-36A9B611C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33" y="8000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A9E38BB-F310-5170-E777-88F2FA8B454A}"/>
              </a:ext>
            </a:extLst>
          </p:cNvPr>
          <p:cNvCxnSpPr/>
          <p:nvPr/>
        </p:nvCxnSpPr>
        <p:spPr>
          <a:xfrm>
            <a:off x="936198" y="1832097"/>
            <a:ext cx="279081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417BD2-9172-CEF1-23AF-61C0E137C5D3}"/>
              </a:ext>
            </a:extLst>
          </p:cNvPr>
          <p:cNvSpPr/>
          <p:nvPr/>
        </p:nvSpPr>
        <p:spPr>
          <a:xfrm>
            <a:off x="904767" y="1880433"/>
            <a:ext cx="2793977" cy="1692583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altLang="ko-KR" sz="7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700" dirty="0">
                <a:solidFill>
                  <a:prstClr val="black"/>
                </a:solidFill>
                <a:latin typeface="맑은 고딕" panose="020B0503020000020004" pitchFamily="50" charset="-127"/>
              </a:rPr>
              <a:t>청각 유래 유사 콜라겐*과 </a:t>
            </a:r>
            <a:r>
              <a:rPr lang="ko-KR" altLang="en-US" sz="7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펩타이드를</a:t>
            </a:r>
            <a:r>
              <a:rPr lang="ko-KR" altLang="en-US" sz="700" dirty="0">
                <a:solidFill>
                  <a:prstClr val="black"/>
                </a:solidFill>
                <a:latin typeface="맑은 고딕" panose="020B0503020000020004" pitchFamily="50" charset="-127"/>
              </a:rPr>
              <a:t> 함유한 크림이 </a:t>
            </a:r>
            <a:r>
              <a:rPr lang="ko-KR" altLang="en-US" sz="7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앰플처럼</a:t>
            </a:r>
            <a:r>
              <a:rPr lang="ko-KR" altLang="en-US" sz="700" dirty="0">
                <a:solidFill>
                  <a:prstClr val="black"/>
                </a:solidFill>
                <a:latin typeface="맑은 고딕" panose="020B0503020000020004" pitchFamily="50" charset="-127"/>
              </a:rPr>
              <a:t> 피부 깊숙이 </a:t>
            </a:r>
            <a:r>
              <a:rPr lang="ko-KR" altLang="en-US" sz="7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잔여감</a:t>
            </a:r>
            <a:r>
              <a:rPr lang="ko-KR" altLang="en-US" sz="700" dirty="0">
                <a:solidFill>
                  <a:prstClr val="black"/>
                </a:solidFill>
                <a:latin typeface="맑은 고딕" panose="020B0503020000020004" pitchFamily="50" charset="-127"/>
              </a:rPr>
              <a:t> 없이 쏙 흡수되어 속부터 촉촉하게 탄탄한 피부로 케어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</a:rPr>
              <a:t>!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004A76E-4BB4-9C4C-C15C-1AAD58C6C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24"/>
          <a:stretch/>
        </p:blipFill>
        <p:spPr>
          <a:xfrm>
            <a:off x="3128593" y="2765217"/>
            <a:ext cx="382925" cy="43670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309E381F-9092-C38B-0E9A-68A964FB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56" y="2765217"/>
            <a:ext cx="376020" cy="404452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F02AD0BB-D643-C093-115B-ABDBC7A7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45" y="2765217"/>
            <a:ext cx="369354" cy="397282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07F70B3-9CF1-2050-ADA3-79C4EFC2D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07" y="2765217"/>
            <a:ext cx="368722" cy="396602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B6EF54-A959-4722-DEB4-298D09E743E2}"/>
              </a:ext>
            </a:extLst>
          </p:cNvPr>
          <p:cNvSpPr/>
          <p:nvPr/>
        </p:nvSpPr>
        <p:spPr>
          <a:xfrm>
            <a:off x="3090217" y="3243561"/>
            <a:ext cx="5519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>
                <a:latin typeface="+mn-ea"/>
              </a:rPr>
              <a:t>공병수거</a:t>
            </a:r>
            <a:r>
              <a:rPr lang="ko-KR" altLang="en-US" sz="700" b="1" dirty="0">
                <a:latin typeface="+mn-ea"/>
              </a:rPr>
              <a:t> </a:t>
            </a:r>
            <a:endParaRPr lang="en-US" altLang="ko-KR" sz="700" b="1" dirty="0"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AB55591-2CCF-12F9-4D9F-D5A435AF553A}"/>
              </a:ext>
            </a:extLst>
          </p:cNvPr>
          <p:cNvSpPr/>
          <p:nvPr/>
        </p:nvSpPr>
        <p:spPr>
          <a:xfrm>
            <a:off x="2514876" y="3243561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비건인증</a:t>
            </a:r>
            <a:endParaRPr lang="ko-KR" altLang="en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20AFB56-5B7D-36E9-5310-07EAE6FA3647}"/>
              </a:ext>
            </a:extLst>
          </p:cNvPr>
          <p:cNvSpPr/>
          <p:nvPr/>
        </p:nvSpPr>
        <p:spPr>
          <a:xfrm>
            <a:off x="1461252" y="3243561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>
                <a:latin typeface="+mn-ea"/>
              </a:rPr>
              <a:t>주름개선</a:t>
            </a:r>
            <a:endParaRPr lang="en-US" altLang="ko-KR" sz="700" b="1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CA43B5D-770D-DCAE-7256-A500226739A6}"/>
              </a:ext>
            </a:extLst>
          </p:cNvPr>
          <p:cNvSpPr/>
          <p:nvPr/>
        </p:nvSpPr>
        <p:spPr>
          <a:xfrm>
            <a:off x="904767" y="3243561"/>
            <a:ext cx="6335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>
                <a:latin typeface="+mn-ea"/>
              </a:rPr>
              <a:t>자외선차단</a:t>
            </a:r>
            <a:endParaRPr lang="en-US" altLang="ko-KR" sz="700" b="1" dirty="0">
              <a:latin typeface="+mn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A8D36E0-3411-E370-B9F5-E30C21331E27}"/>
              </a:ext>
            </a:extLst>
          </p:cNvPr>
          <p:cNvSpPr/>
          <p:nvPr/>
        </p:nvSpPr>
        <p:spPr>
          <a:xfrm>
            <a:off x="2055443" y="324356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dirty="0">
                <a:latin typeface="+mn-ea"/>
              </a:rPr>
              <a:t>미백</a:t>
            </a:r>
            <a:endParaRPr lang="en-US" altLang="ko-KR" sz="700" b="1" dirty="0">
              <a:latin typeface="+mn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C533878-32F1-C7D8-0C37-A9DCBE181A1C}"/>
              </a:ext>
            </a:extLst>
          </p:cNvPr>
          <p:cNvGrpSpPr/>
          <p:nvPr/>
        </p:nvGrpSpPr>
        <p:grpSpPr>
          <a:xfrm>
            <a:off x="2068415" y="2765217"/>
            <a:ext cx="382925" cy="436701"/>
            <a:chOff x="8666963" y="4863317"/>
            <a:chExt cx="382925" cy="406002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3C00CE60-84CC-81CA-A079-3F2EA03DB78F}"/>
                </a:ext>
              </a:extLst>
            </p:cNvPr>
            <p:cNvGrpSpPr/>
            <p:nvPr/>
          </p:nvGrpSpPr>
          <p:grpSpPr>
            <a:xfrm>
              <a:off x="8666963" y="4863317"/>
              <a:ext cx="382925" cy="406002"/>
              <a:chOff x="8666963" y="4863317"/>
              <a:chExt cx="382925" cy="406002"/>
            </a:xfrm>
          </p:grpSpPr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4BC06904-31F3-7134-B87F-15F6223A01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2324"/>
              <a:stretch/>
            </p:blipFill>
            <p:spPr>
              <a:xfrm>
                <a:off x="8666963" y="4863317"/>
                <a:ext cx="382925" cy="406002"/>
              </a:xfrm>
              <a:prstGeom prst="rect">
                <a:avLst/>
              </a:prstGeom>
            </p:spPr>
          </p:pic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E9F5D7F-C179-E43C-1C83-0E4D3189D4BA}"/>
                  </a:ext>
                </a:extLst>
              </p:cNvPr>
              <p:cNvSpPr/>
              <p:nvPr/>
            </p:nvSpPr>
            <p:spPr>
              <a:xfrm>
                <a:off x="8731831" y="4920055"/>
                <a:ext cx="253188" cy="253188"/>
              </a:xfrm>
              <a:prstGeom prst="ellipse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1" name="Picture 2" descr="Care, clean, cosmetology, dermatology, skin, whitening icon - Download on Iconfinder">
              <a:extLst>
                <a:ext uri="{FF2B5EF4-FFF2-40B4-BE49-F238E27FC236}">
                  <a16:creationId xmlns:a16="http://schemas.microsoft.com/office/drawing/2014/main" id="{A484E32D-6732-D00C-BB97-739EC6237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894" y="4897012"/>
              <a:ext cx="321101" cy="321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모서리가 둥근 직사각형 129">
            <a:extLst>
              <a:ext uri="{FF2B5EF4-FFF2-40B4-BE49-F238E27FC236}">
                <a16:creationId xmlns:a16="http://schemas.microsoft.com/office/drawing/2014/main" id="{40352D23-5C07-C05B-73DF-29275B1BC32A}"/>
              </a:ext>
            </a:extLst>
          </p:cNvPr>
          <p:cNvSpPr/>
          <p:nvPr/>
        </p:nvSpPr>
        <p:spPr>
          <a:xfrm>
            <a:off x="1543752" y="2436714"/>
            <a:ext cx="574387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콜라겐크림</a:t>
            </a:r>
          </a:p>
        </p:txBody>
      </p:sp>
      <p:sp>
        <p:nvSpPr>
          <p:cNvPr id="115" name="모서리가 둥근 직사각형 130">
            <a:extLst>
              <a:ext uri="{FF2B5EF4-FFF2-40B4-BE49-F238E27FC236}">
                <a16:creationId xmlns:a16="http://schemas.microsoft.com/office/drawing/2014/main" id="{39B024E6-60C7-FA0D-9AF2-1CFF6BBFC0C8}"/>
              </a:ext>
            </a:extLst>
          </p:cNvPr>
          <p:cNvSpPr/>
          <p:nvPr/>
        </p:nvSpPr>
        <p:spPr>
          <a:xfrm>
            <a:off x="2153221" y="2436714"/>
            <a:ext cx="356649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탄력</a:t>
            </a:r>
          </a:p>
        </p:txBody>
      </p:sp>
      <p:sp>
        <p:nvSpPr>
          <p:cNvPr id="116" name="모서리가 둥근 직사각형 131">
            <a:extLst>
              <a:ext uri="{FF2B5EF4-FFF2-40B4-BE49-F238E27FC236}">
                <a16:creationId xmlns:a16="http://schemas.microsoft.com/office/drawing/2014/main" id="{BE0E8C1D-C384-B1B5-43A6-F3701D42C657}"/>
              </a:ext>
            </a:extLst>
          </p:cNvPr>
          <p:cNvSpPr/>
          <p:nvPr/>
        </p:nvSpPr>
        <p:spPr>
          <a:xfrm>
            <a:off x="1146627" y="2436714"/>
            <a:ext cx="356649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모공</a:t>
            </a:r>
          </a:p>
        </p:txBody>
      </p:sp>
      <p:sp>
        <p:nvSpPr>
          <p:cNvPr id="117" name="모서리가 둥근 직사각형 132">
            <a:extLst>
              <a:ext uri="{FF2B5EF4-FFF2-40B4-BE49-F238E27FC236}">
                <a16:creationId xmlns:a16="http://schemas.microsoft.com/office/drawing/2014/main" id="{58885B29-8B8D-3035-2139-FC44E6E750B1}"/>
              </a:ext>
            </a:extLst>
          </p:cNvPr>
          <p:cNvSpPr/>
          <p:nvPr/>
        </p:nvSpPr>
        <p:spPr>
          <a:xfrm>
            <a:off x="2547655" y="2436714"/>
            <a:ext cx="356649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보습</a:t>
            </a:r>
          </a:p>
        </p:txBody>
      </p:sp>
      <p:sp>
        <p:nvSpPr>
          <p:cNvPr id="118" name="모서리가 둥근 직사각형 133">
            <a:extLst>
              <a:ext uri="{FF2B5EF4-FFF2-40B4-BE49-F238E27FC236}">
                <a16:creationId xmlns:a16="http://schemas.microsoft.com/office/drawing/2014/main" id="{9A561D6A-44A0-8C33-847D-D9D1AC8A7A9C}"/>
              </a:ext>
            </a:extLst>
          </p:cNvPr>
          <p:cNvSpPr/>
          <p:nvPr/>
        </p:nvSpPr>
        <p:spPr>
          <a:xfrm>
            <a:off x="2940972" y="2444751"/>
            <a:ext cx="522170" cy="167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수분크림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C7CFC68-6A1A-C5ED-8CB5-4FB5123FB441}"/>
              </a:ext>
            </a:extLst>
          </p:cNvPr>
          <p:cNvCxnSpPr>
            <a:cxnSpLocks/>
          </p:cNvCxnSpPr>
          <p:nvPr/>
        </p:nvCxnSpPr>
        <p:spPr>
          <a:xfrm>
            <a:off x="909840" y="3243561"/>
            <a:ext cx="285750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611">
            <a:extLst>
              <a:ext uri="{FF2B5EF4-FFF2-40B4-BE49-F238E27FC236}">
                <a16:creationId xmlns:a16="http://schemas.microsoft.com/office/drawing/2014/main" id="{7B3F80B1-3EDE-943B-ADF0-70D73416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96" y="14846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61CE3E25-B650-84BF-E4E4-9C4E5FA8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06" y="1936302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C9D4C460-FBB4-762D-FA78-225861FD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29" y="241558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204EA911-B456-FB51-24D5-B91A2182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95" y="271795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</a:p>
        </p:txBody>
      </p:sp>
      <p:cxnSp>
        <p:nvCxnSpPr>
          <p:cNvPr id="7" name="구부러진 연결선 49">
            <a:extLst>
              <a:ext uri="{FF2B5EF4-FFF2-40B4-BE49-F238E27FC236}">
                <a16:creationId xmlns:a16="http://schemas.microsoft.com/office/drawing/2014/main" id="{51D821FB-99F6-8643-05D9-FCB1EDE0AB38}"/>
              </a:ext>
            </a:extLst>
          </p:cNvPr>
          <p:cNvCxnSpPr>
            <a:cxnSpLocks/>
          </p:cNvCxnSpPr>
          <p:nvPr/>
        </p:nvCxnSpPr>
        <p:spPr>
          <a:xfrm>
            <a:off x="2642240" y="999616"/>
            <a:ext cx="2079796" cy="669794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A1993F-A74B-2953-74C0-57C6D0E7A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9920" y="993989"/>
            <a:ext cx="2044286" cy="1641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32917"/>
              </p:ext>
            </p:extLst>
          </p:nvPr>
        </p:nvGraphicFramePr>
        <p:xfrm>
          <a:off x="10271807" y="6254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V0.71 05/13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배송비 무료배송 노출기준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E498D3B-9ACC-F7DB-B94D-A6294C314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95"/>
          <a:stretch/>
        </p:blipFill>
        <p:spPr>
          <a:xfrm>
            <a:off x="4745997" y="1008805"/>
            <a:ext cx="2819400" cy="1152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2F28A5-A75D-3C8A-1248-9C335458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05" y="776460"/>
            <a:ext cx="2771775" cy="4067175"/>
          </a:xfrm>
          <a:prstGeom prst="rect">
            <a:avLst/>
          </a:prstGeom>
        </p:spPr>
      </p:pic>
      <p:sp>
        <p:nvSpPr>
          <p:cNvPr id="93" name="제목 92">
            <a:extLst>
              <a:ext uri="{FF2B5EF4-FFF2-40B4-BE49-F238E27FC236}">
                <a16:creationId xmlns:a16="http://schemas.microsoft.com/office/drawing/2014/main" id="{070EAEBA-FB5C-205E-8DE4-C08BE38A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제품상세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4" name="부제목 93">
            <a:extLst>
              <a:ext uri="{FF2B5EF4-FFF2-40B4-BE49-F238E27FC236}">
                <a16:creationId xmlns:a16="http://schemas.microsoft.com/office/drawing/2014/main" id="{B8D48405-1AA5-0F09-9F09-5B3A67507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IN_MO_PRD_01_04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13102-E333-319B-2FD4-E2ABC71E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74878"/>
              </p:ext>
            </p:extLst>
          </p:nvPr>
        </p:nvGraphicFramePr>
        <p:xfrm>
          <a:off x="9000565" y="44450"/>
          <a:ext cx="3168000" cy="7631040"/>
        </p:xfrm>
        <a:graphic>
          <a:graphicData uri="http://schemas.openxmlformats.org/drawingml/2006/table">
            <a:tbl>
              <a:tblPr/>
              <a:tblGrid>
                <a:gridCol w="17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간략보기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리뷰의 평균값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별점기준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노출문구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color-emoji"/>
                        </a:rPr>
                        <a:t>0~2.9 </a:t>
                      </a:r>
                      <a:r>
                        <a:rPr lang="ko-KR" altLang="en-US" sz="800" dirty="0">
                          <a:latin typeface="color-emoji"/>
                        </a:rPr>
                        <a:t>문구 및 아이콘 </a:t>
                      </a:r>
                      <a:r>
                        <a:rPr lang="ko-KR" altLang="en-US" sz="800" dirty="0" err="1">
                          <a:latin typeface="color-emoji"/>
                        </a:rPr>
                        <a:t>미노출</a:t>
                      </a:r>
                      <a:r>
                        <a:rPr lang="ko-KR" altLang="en-US" sz="800" dirty="0">
                          <a:latin typeface="color-emoji"/>
                        </a:rPr>
                        <a:t> </a:t>
                      </a:r>
                      <a:endParaRPr lang="en-US" altLang="ko-KR" sz="800" dirty="0">
                        <a:latin typeface="color-emoji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color-emoji"/>
                        </a:rPr>
                        <a:t>3.0~3.9 </a:t>
                      </a:r>
                      <a:r>
                        <a:rPr lang="ko-KR" altLang="en-US" sz="800" dirty="0">
                          <a:latin typeface="color-emoji"/>
                        </a:rPr>
                        <a:t>만족해요 문구 및 아이콘 노출</a:t>
                      </a:r>
                      <a:r>
                        <a:rPr lang="en-US" altLang="ko-KR" sz="800" dirty="0">
                          <a:latin typeface="color-emoji"/>
                        </a:rPr>
                        <a:t> </a:t>
                      </a: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color-emoji"/>
                        </a:rPr>
                        <a:t>4.0~4.4 </a:t>
                      </a:r>
                      <a:r>
                        <a:rPr lang="ko-KR" altLang="en-US" sz="800" dirty="0">
                          <a:latin typeface="color-emoji"/>
                        </a:rPr>
                        <a:t>또 </a:t>
                      </a:r>
                      <a:r>
                        <a:rPr lang="ko-KR" altLang="en-US" sz="800" dirty="0" err="1">
                          <a:latin typeface="color-emoji"/>
                        </a:rPr>
                        <a:t>사고싶어요</a:t>
                      </a:r>
                      <a:r>
                        <a:rPr lang="ko-KR" altLang="en-US" sz="800" dirty="0">
                          <a:latin typeface="color-emoji"/>
                        </a:rPr>
                        <a:t> 문구 및 아이콘 노출</a:t>
                      </a:r>
                      <a:endParaRPr lang="en-US" altLang="ko-KR" sz="800" dirty="0">
                        <a:latin typeface="color-emoji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color-emoji"/>
                        </a:rPr>
                        <a:t>4.5~5.0 </a:t>
                      </a:r>
                      <a:r>
                        <a:rPr lang="ko-KR" altLang="en-US" sz="800" dirty="0">
                          <a:latin typeface="color-emoji"/>
                        </a:rPr>
                        <a:t>최고</a:t>
                      </a:r>
                      <a:r>
                        <a:rPr lang="en-US" altLang="ko-KR" sz="800" dirty="0">
                          <a:latin typeface="color-emoji"/>
                        </a:rPr>
                        <a:t>! </a:t>
                      </a:r>
                      <a:r>
                        <a:rPr lang="ko-KR" altLang="en-US" sz="800" dirty="0" err="1">
                          <a:latin typeface="color-emoji"/>
                        </a:rPr>
                        <a:t>평생쓸래요</a:t>
                      </a:r>
                      <a:r>
                        <a:rPr lang="ko-KR" altLang="en-US" sz="800" dirty="0">
                          <a:latin typeface="color-emoji"/>
                        </a:rPr>
                        <a:t> 문구 및 아이콘 노출 </a:t>
                      </a:r>
                      <a:endParaRPr lang="en-US" altLang="ko-KR" sz="800" dirty="0">
                        <a:latin typeface="color-emoji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latin typeface="color-emoji"/>
                        </a:rPr>
                        <a:t>아이콘 </a:t>
                      </a:r>
                      <a:r>
                        <a:rPr lang="ko-KR" altLang="en-US" sz="800" dirty="0" err="1">
                          <a:latin typeface="color-emoji"/>
                        </a:rPr>
                        <a:t>미노출</a:t>
                      </a:r>
                      <a:r>
                        <a:rPr lang="ko-KR" altLang="en-US" sz="800" dirty="0">
                          <a:latin typeface="color-emoji"/>
                        </a:rPr>
                        <a:t> 시 리뷰 총 건수 및 </a:t>
                      </a:r>
                      <a:r>
                        <a:rPr lang="ko-KR" altLang="en-US" sz="800" dirty="0" err="1">
                          <a:latin typeface="color-emoji"/>
                        </a:rPr>
                        <a:t>별점</a:t>
                      </a:r>
                      <a:r>
                        <a:rPr lang="ko-KR" altLang="en-US" sz="800" dirty="0">
                          <a:latin typeface="color-emoji"/>
                        </a:rPr>
                        <a:t> </a:t>
                      </a:r>
                      <a:r>
                        <a:rPr lang="ko-KR" altLang="en-US" sz="800" dirty="0" err="1">
                          <a:latin typeface="color-emoji"/>
                        </a:rPr>
                        <a:t>중앙정렬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리뷰가 있을 시 추천순으로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리뷰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등록된 리뷰 없을 시 리뷰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간략보기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(1-4)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2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AI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 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상세리뷰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AI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리뷰요약서비스가 없는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리뷰요약서비스에 리뷰가 없는 경우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리뷰가 없는 경우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리뷰가 없습니다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리뷰리스트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영역 탭 시 리뷰보기 페이지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연령대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생년월일 기준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만나이의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앞자리 기준으로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연령대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확인필요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YYYY.MM.DD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포토리뷰 인 경우에만 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 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이상인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개를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뺀 개수가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+00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/>
                        <a:t>탭 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800" dirty="0" smtClean="0"/>
                        <a:t>리뷰보기 페이지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한달사용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 리뷰인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직원리뷰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 리뷰인 경우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 플래그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 노출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…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처리 후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탭 시 리뷰 전체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접기</a:t>
                      </a:r>
                      <a:r>
                        <a:rPr lang="ko-KR" altLang="en-US" sz="800" dirty="0"/>
                        <a:t>⋀ 노출</a:t>
                      </a: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접기 버튼 탭 시 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줄임 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신고여부 확인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신고완료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신고한 경우 이미 신고하셨습니다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토스트 팝업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로그인요청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시 해당 리뷰의 작성자를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차단하시겠습니까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고객님의 요청으로 해당 작성자의 리뷰가 차단 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Alert -&gt;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작성자의 글 모두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차단완료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리뷰인 경우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마이페이지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리뷰 작성페이지로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리뷰를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삭제하시겠습니까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클릭 시  리뷰가 삭제되었습니다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 클릭 시 팝업 닫히고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화면복귀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로그인한 회원이 작성한 리뷰인 경우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 버튼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자유형 68">
            <a:extLst>
              <a:ext uri="{FF2B5EF4-FFF2-40B4-BE49-F238E27FC236}">
                <a16:creationId xmlns:a16="http://schemas.microsoft.com/office/drawing/2014/main" id="{CA339116-7401-2F84-70A4-8DCCBA54D4AC}"/>
              </a:ext>
            </a:extLst>
          </p:cNvPr>
          <p:cNvSpPr/>
          <p:nvPr/>
        </p:nvSpPr>
        <p:spPr>
          <a:xfrm>
            <a:off x="777382" y="600244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68">
            <a:extLst>
              <a:ext uri="{FF2B5EF4-FFF2-40B4-BE49-F238E27FC236}">
                <a16:creationId xmlns:a16="http://schemas.microsoft.com/office/drawing/2014/main" id="{7BDF5312-49FD-B1AA-723D-02161CA10CBA}"/>
              </a:ext>
            </a:extLst>
          </p:cNvPr>
          <p:cNvSpPr/>
          <p:nvPr/>
        </p:nvSpPr>
        <p:spPr>
          <a:xfrm>
            <a:off x="783760" y="6270222"/>
            <a:ext cx="3022823" cy="193429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DF615B82-9947-1201-A2BB-999C5158F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37" y="7928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" name="모서리가 둥근 직사각형 83">
            <a:extLst>
              <a:ext uri="{FF2B5EF4-FFF2-40B4-BE49-F238E27FC236}">
                <a16:creationId xmlns:a16="http://schemas.microsoft.com/office/drawing/2014/main" id="{5CB90FB7-1DCA-C84D-B48A-FA9C8C8B4150}"/>
              </a:ext>
            </a:extLst>
          </p:cNvPr>
          <p:cNvSpPr/>
          <p:nvPr/>
        </p:nvSpPr>
        <p:spPr>
          <a:xfrm>
            <a:off x="994803" y="5373216"/>
            <a:ext cx="2606487" cy="2541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>
                <a:solidFill>
                  <a:schemeClr val="tx1"/>
                </a:solidFill>
                <a:latin typeface="+mn-ea"/>
              </a:rPr>
              <a:t>리뷰  전체보기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3BC4CDB-8DE4-7632-BBF6-7E67794D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36" y="5224057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BF68E-6E20-048C-49CD-DC6EF529A798}"/>
              </a:ext>
            </a:extLst>
          </p:cNvPr>
          <p:cNvSpPr/>
          <p:nvPr/>
        </p:nvSpPr>
        <p:spPr>
          <a:xfrm>
            <a:off x="5023387" y="818026"/>
            <a:ext cx="2095445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[AI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리뷰요약서비스 </a:t>
            </a:r>
            <a:r>
              <a:rPr lang="ko-KR" altLang="en-US" sz="800" dirty="0" err="1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상세리뷰가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없는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EB3DD8F8-57F2-79D6-25C5-F769FE21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03" y="1174611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8D81CFD1-DECA-3BFB-1DA4-AF1C03DB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515" y="921000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912D9E52-12A0-8853-1588-8FCD8051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70" y="239111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</a:p>
        </p:txBody>
      </p:sp>
      <p:sp>
        <p:nvSpPr>
          <p:cNvPr id="31" name="자유형 68">
            <a:extLst>
              <a:ext uri="{FF2B5EF4-FFF2-40B4-BE49-F238E27FC236}">
                <a16:creationId xmlns:a16="http://schemas.microsoft.com/office/drawing/2014/main" id="{4402A9F9-1646-BB58-F4FE-2E41C95ED977}"/>
              </a:ext>
            </a:extLst>
          </p:cNvPr>
          <p:cNvSpPr/>
          <p:nvPr/>
        </p:nvSpPr>
        <p:spPr>
          <a:xfrm>
            <a:off x="1003337" y="4866794"/>
            <a:ext cx="2597953" cy="252000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리뷰 생략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7FC4E3-F6BF-A16B-CF25-96288CDF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2" y="2907096"/>
            <a:ext cx="3756522" cy="846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554C9-F640-6C86-7C0B-01156488C078}"/>
              </a:ext>
            </a:extLst>
          </p:cNvPr>
          <p:cNvSpPr txBox="1"/>
          <p:nvPr/>
        </p:nvSpPr>
        <p:spPr>
          <a:xfrm>
            <a:off x="4089952" y="33917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EE302C-3630-1144-C2A4-1F7DD3E71D75}"/>
              </a:ext>
            </a:extLst>
          </p:cNvPr>
          <p:cNvCxnSpPr/>
          <p:nvPr/>
        </p:nvCxnSpPr>
        <p:spPr>
          <a:xfrm>
            <a:off x="2495600" y="3369318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56DB31-D720-B13D-1907-2D8F87497FD4}"/>
              </a:ext>
            </a:extLst>
          </p:cNvPr>
          <p:cNvSpPr/>
          <p:nvPr/>
        </p:nvSpPr>
        <p:spPr>
          <a:xfrm>
            <a:off x="5411375" y="2294259"/>
            <a:ext cx="1385316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작성된 리뷰가 없는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796D73A-C9CE-6B8A-EB03-56492DB2E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623" y="4091160"/>
            <a:ext cx="2638425" cy="7524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1CB241-8911-4D0C-B4B5-7B9093BA9A3D}"/>
              </a:ext>
            </a:extLst>
          </p:cNvPr>
          <p:cNvSpPr/>
          <p:nvPr/>
        </p:nvSpPr>
        <p:spPr>
          <a:xfrm>
            <a:off x="5435448" y="3894724"/>
            <a:ext cx="1524776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차단한 회원의 리뷰인 경우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4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6BD6342A-5AC8-F5A1-3D95-2FD9DC4F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3876446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8D81CFD1-DECA-3BFB-1DA4-AF1C03DB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283" y="229342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E1A2C1-1337-0BD7-E4F5-2958E198C108}"/>
              </a:ext>
            </a:extLst>
          </p:cNvPr>
          <p:cNvSpPr/>
          <p:nvPr/>
        </p:nvSpPr>
        <p:spPr>
          <a:xfrm>
            <a:off x="1927746" y="2643115"/>
            <a:ext cx="720080" cy="26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59FBC0-B9BF-22B0-9D35-EE54D8CA460C}"/>
              </a:ext>
            </a:extLst>
          </p:cNvPr>
          <p:cNvSpPr/>
          <p:nvPr/>
        </p:nvSpPr>
        <p:spPr>
          <a:xfrm>
            <a:off x="3935760" y="3894724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체험단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B6F36A-F18B-A011-392F-EA4486670CC5}"/>
              </a:ext>
            </a:extLst>
          </p:cNvPr>
          <p:cNvSpPr/>
          <p:nvPr/>
        </p:nvSpPr>
        <p:spPr>
          <a:xfrm>
            <a:off x="3937653" y="4100367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샘플마켓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CC6425-6230-0751-EF4B-C592D13A7700}"/>
              </a:ext>
            </a:extLst>
          </p:cNvPr>
          <p:cNvSpPr/>
          <p:nvPr/>
        </p:nvSpPr>
        <p:spPr>
          <a:xfrm>
            <a:off x="3935760" y="4320658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직원리뷰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1DC7A2-D7B1-83E8-F65B-AEE58A436881}"/>
              </a:ext>
            </a:extLst>
          </p:cNvPr>
          <p:cNvSpPr/>
          <p:nvPr/>
        </p:nvSpPr>
        <p:spPr>
          <a:xfrm>
            <a:off x="3937653" y="4526301"/>
            <a:ext cx="468000" cy="180000"/>
          </a:xfrm>
          <a:prstGeom prst="rect">
            <a:avLst/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/>
              <a:t>한달사용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6020403-C20A-6E91-589B-A14A361300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1" b="47816"/>
          <a:stretch/>
        </p:blipFill>
        <p:spPr>
          <a:xfrm>
            <a:off x="4776077" y="2622352"/>
            <a:ext cx="2683336" cy="760500"/>
          </a:xfrm>
          <a:prstGeom prst="rect">
            <a:avLst/>
          </a:prstGeom>
        </p:spPr>
      </p:pic>
      <p:sp>
        <p:nvSpPr>
          <p:cNvPr id="2" name="Oval 611">
            <a:extLst>
              <a:ext uri="{FF2B5EF4-FFF2-40B4-BE49-F238E27FC236}">
                <a16:creationId xmlns:a16="http://schemas.microsoft.com/office/drawing/2014/main" id="{384B8A39-E4DB-DD2B-6F41-FED472A1A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26" y="4730425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296D4-2D68-3561-00DD-5500EFE5349A}"/>
              </a:ext>
            </a:extLst>
          </p:cNvPr>
          <p:cNvSpPr/>
          <p:nvPr/>
        </p:nvSpPr>
        <p:spPr>
          <a:xfrm>
            <a:off x="2996427" y="4777350"/>
            <a:ext cx="766557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800" dirty="0"/>
              <a:t>수정  </a:t>
            </a:r>
            <a:r>
              <a:rPr lang="en-US" altLang="ko-KR" sz="800" dirty="0"/>
              <a:t>| </a:t>
            </a:r>
            <a:r>
              <a:rPr lang="ko-KR" altLang="en-US" sz="800" dirty="0"/>
              <a:t> 삭제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11CDF9-118E-7410-0B39-1D29A19ED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05412"/>
              </p:ext>
            </p:extLst>
          </p:nvPr>
        </p:nvGraphicFramePr>
        <p:xfrm>
          <a:off x="10273667" y="-2059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V0.71 05/13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리뷰 수정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설명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064538" y="2493476"/>
            <a:ext cx="70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BC70"/>
                </a:solidFill>
              </a:rPr>
              <a:t> 1</a:t>
            </a:r>
            <a:r>
              <a:rPr lang="ko-KR" altLang="en-US" sz="800" b="1" dirty="0" smtClean="0"/>
              <a:t>회 구매 </a:t>
            </a:r>
            <a:endParaRPr lang="ko-KR" altLang="en-US" sz="800" b="1" dirty="0"/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47740916-E77E-5F0E-09EB-81F85E0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752" y="2321514"/>
            <a:ext cx="252000" cy="252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0970392-EC90-D209-397D-8D32B62C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55909"/>
              </p:ext>
            </p:extLst>
          </p:nvPr>
        </p:nvGraphicFramePr>
        <p:xfrm>
          <a:off x="10273667" y="180327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05/23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누적구매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횟수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895951" y="4741296"/>
            <a:ext cx="1979089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336263" y="4958671"/>
            <a:ext cx="1167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29BC70"/>
                </a:solidFill>
              </a:rPr>
              <a:t>이미 신고하셨습니다</a:t>
            </a:r>
            <a:r>
              <a:rPr lang="en-US" altLang="ko-KR" sz="800" dirty="0" smtClean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83683"/>
              </p:ext>
            </p:extLst>
          </p:nvPr>
        </p:nvGraphicFramePr>
        <p:xfrm>
          <a:off x="10273667" y="396351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05/29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차단기능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디스크립션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36696"/>
              </p:ext>
            </p:extLst>
          </p:nvPr>
        </p:nvGraphicFramePr>
        <p:xfrm>
          <a:off x="5801024" y="5437404"/>
          <a:ext cx="3168000" cy="1205188"/>
        </p:xfrm>
        <a:graphic>
          <a:graphicData uri="http://schemas.openxmlformats.org/drawingml/2006/table">
            <a:tbl>
              <a:tblPr/>
              <a:tblGrid>
                <a:gridCol w="170930">
                  <a:extLst>
                    <a:ext uri="{9D8B030D-6E8A-4147-A177-3AD203B41FA5}">
                      <a16:colId xmlns:a16="http://schemas.microsoft.com/office/drawing/2014/main" val="1805002979"/>
                    </a:ext>
                  </a:extLst>
                </a:gridCol>
                <a:gridCol w="2997070">
                  <a:extLst>
                    <a:ext uri="{9D8B030D-6E8A-4147-A177-3AD203B41FA5}">
                      <a16:colId xmlns:a16="http://schemas.microsoft.com/office/drawing/2014/main" val="1602581089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1-6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차단한 회원의 리뷰인 경우 표시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1-7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전체보기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목록 하단에 출력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 탭으로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1-8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제품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누적구매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횟수 정보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반품 고려 안함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751" marR="0" marT="53954" marB="53954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3378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D9C5E166-E287-0FF1-4BAC-14484F37A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85680"/>
              </p:ext>
            </p:extLst>
          </p:nvPr>
        </p:nvGraphicFramePr>
        <p:xfrm>
          <a:off x="10273667" y="598458"/>
          <a:ext cx="1957415" cy="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1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V0.92 </a:t>
                      </a: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06/20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87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신고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차단 버튼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기준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2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12D54-E21E-751C-61E9-10A6AF9E9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신고 팝업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94A64C-B749-A13A-B302-467FE0759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58C45A-9AA3-5F2F-D780-8CE158A67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7" y="671430"/>
            <a:ext cx="3008837" cy="5732268"/>
          </a:xfrm>
          <a:prstGeom prst="rect">
            <a:avLst/>
          </a:prstGeom>
        </p:spPr>
      </p:pic>
      <p:sp>
        <p:nvSpPr>
          <p:cNvPr id="6" name="제목 61">
            <a:extLst>
              <a:ext uri="{FF2B5EF4-FFF2-40B4-BE49-F238E27FC236}">
                <a16:creationId xmlns:a16="http://schemas.microsoft.com/office/drawing/2014/main" id="{4837E58D-9FB2-B6C9-A7A3-1700CBD615FA}"/>
              </a:ext>
            </a:extLst>
          </p:cNvPr>
          <p:cNvSpPr txBox="1">
            <a:spLocks/>
          </p:cNvSpPr>
          <p:nvPr/>
        </p:nvSpPr>
        <p:spPr>
          <a:xfrm>
            <a:off x="4162113" y="266389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Layer popup 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94493"/>
              </p:ext>
            </p:extLst>
          </p:nvPr>
        </p:nvGraphicFramePr>
        <p:xfrm>
          <a:off x="9000565" y="44450"/>
          <a:ext cx="3152540" cy="375168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신고항목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체크박스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신고사유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라디오박스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사유 중 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탭시 기타 하단으로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내용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입력박스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한글키패드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 입력불가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사용자글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모두보지않기 체크박스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미전시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신고하기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또는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신고하시겠습니까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버튼 탭 시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신고완료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신고가 접수되었습니다 토스트 팝업 노출</a:t>
                      </a:r>
                      <a:endParaRPr lang="en-US" altLang="ko-KR" sz="800" dirty="0" smtClean="0"/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차단여부에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따라 완료 처리 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30596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52CC"/>
                          </a:solidFill>
                          <a:latin typeface="-apple-system"/>
                        </a:rPr>
                        <a:t>innisfree_FO</a:t>
                      </a:r>
                      <a:r>
                        <a:rPr lang="ko-KR" altLang="en-US" sz="800" dirty="0" err="1" smtClean="0">
                          <a:solidFill>
                            <a:srgbClr val="0052CC"/>
                          </a:solidFill>
                          <a:latin typeface="-apple-system"/>
                        </a:rPr>
                        <a:t>리뉴얼</a:t>
                      </a:r>
                      <a:r>
                        <a:rPr lang="en-US" altLang="ko-KR" sz="800" dirty="0" smtClean="0">
                          <a:solidFill>
                            <a:srgbClr val="0052CC"/>
                          </a:solidFill>
                          <a:latin typeface="-apple-system"/>
                        </a:rPr>
                        <a:t>_MO_</a:t>
                      </a:r>
                      <a:r>
                        <a:rPr lang="ko-KR" altLang="en-US" sz="800" dirty="0" smtClean="0">
                          <a:solidFill>
                            <a:srgbClr val="0052CC"/>
                          </a:solidFill>
                          <a:latin typeface="-apple-system"/>
                        </a:rPr>
                        <a:t>에디터</a:t>
                      </a:r>
                      <a:endParaRPr lang="ko-KR" altLang="en-US" sz="800" dirty="0" smtClean="0"/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IN_MO_HOM_01_11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동일</a:t>
                      </a:r>
                      <a:endParaRPr lang="ko-KR" altLang="en-US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60911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085395" y="5040071"/>
            <a:ext cx="1979089" cy="611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66061" y="5257446"/>
            <a:ext cx="12698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29BC70"/>
                </a:solidFill>
              </a:rPr>
              <a:t>신고가 접수되었습니다</a:t>
            </a:r>
            <a:r>
              <a:rPr lang="en-US" altLang="ko-KR" sz="800" dirty="0" smtClean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0419" y="1645548"/>
            <a:ext cx="43204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224641</TotalTime>
  <Words>4216</Words>
  <Application>Microsoft Office PowerPoint</Application>
  <PresentationFormat>와이드스크린</PresentationFormat>
  <Paragraphs>1052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Apple SD Gothic Neo</vt:lpstr>
      <vt:lpstr>-apple-system</vt:lpstr>
      <vt:lpstr>color-emoji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제품상세 기본정책</vt:lpstr>
      <vt:lpstr>제품상세 레이아웃</vt:lpstr>
      <vt:lpstr>제품상세1</vt:lpstr>
      <vt:lpstr>제품상세2</vt:lpstr>
      <vt:lpstr>제품상세3</vt:lpstr>
      <vt:lpstr>제품상세4</vt:lpstr>
      <vt:lpstr>신고 팝업</vt:lpstr>
      <vt:lpstr>제품상세5</vt:lpstr>
      <vt:lpstr>제품상세6</vt:lpstr>
      <vt:lpstr>제품상세_리뷰 탭</vt:lpstr>
      <vt:lpstr>제품상세_리뷰 탭</vt:lpstr>
      <vt:lpstr>포토리뷰 모아보기, 리뷰보기 </vt:lpstr>
      <vt:lpstr>제품상세_리뷰 탭(리뷰가 없는 경우)</vt:lpstr>
      <vt:lpstr>제품상세_유의사항 탭</vt:lpstr>
      <vt:lpstr>제품상세_문의 탭</vt:lpstr>
      <vt:lpstr>로그인 요청 팝업</vt:lpstr>
      <vt:lpstr>바로구매 로그인 팝업</vt:lpstr>
      <vt:lpstr>유의사항 레이어팝업</vt:lpstr>
      <vt:lpstr>입고알림신청 레이어팝업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hj.jung</cp:lastModifiedBy>
  <cp:revision>4328</cp:revision>
  <cp:lastPrinted>2022-10-17T06:12:39Z</cp:lastPrinted>
  <dcterms:created xsi:type="dcterms:W3CDTF">2018-04-18T08:51:39Z</dcterms:created>
  <dcterms:modified xsi:type="dcterms:W3CDTF">2024-06-20T00:27:52Z</dcterms:modified>
</cp:coreProperties>
</file>