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1515" r:id="rId4"/>
    <p:sldId id="1512" r:id="rId5"/>
    <p:sldId id="1513" r:id="rId6"/>
    <p:sldId id="1514" r:id="rId7"/>
    <p:sldId id="1521" r:id="rId8"/>
    <p:sldId id="1518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주문서영역" id="{59C69401-491D-4CF4-8B90-89EE6B9645A1}">
          <p14:sldIdLst>
            <p14:sldId id="1515"/>
            <p14:sldId id="1512"/>
            <p14:sldId id="1513"/>
            <p14:sldId id="1514"/>
            <p14:sldId id="1521"/>
            <p14:sldId id="1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  <a:srgbClr val="29BC70"/>
    <a:srgbClr val="F5F5F5"/>
    <a:srgbClr val="E0DDD5"/>
    <a:srgbClr val="0000FF"/>
    <a:srgbClr val="87E5B4"/>
    <a:srgbClr val="BDF1D6"/>
    <a:srgbClr val="687379"/>
    <a:srgbClr val="414A4F"/>
    <a:srgbClr val="004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46" autoAdjust="0"/>
    <p:restoredTop sz="96343" autoAdjust="0"/>
  </p:normalViewPr>
  <p:slideViewPr>
    <p:cSldViewPr>
      <p:cViewPr varScale="1">
        <p:scale>
          <a:sx n="112" d="100"/>
          <a:sy n="112" d="100"/>
        </p:scale>
        <p:origin x="792" y="82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 userDrawn="1">
            <p:extLst/>
          </p:nvPr>
        </p:nvGraphicFramePr>
        <p:xfrm>
          <a:off x="57140" y="71438"/>
          <a:ext cx="12060795" cy="432000"/>
        </p:xfrm>
        <a:graphic>
          <a:graphicData uri="http://schemas.openxmlformats.org/drawingml/2006/table">
            <a:tbl>
              <a:tblPr/>
              <a:tblGrid>
                <a:gridCol w="1273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61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타입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91" marR="53991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7520492" y="70326"/>
            <a:ext cx="1847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sz="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520492" y="288550"/>
            <a:ext cx="1847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sz="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70516" y="70326"/>
            <a:ext cx="1847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sz="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070516" y="288272"/>
            <a:ext cx="1847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726847" y="70326"/>
            <a:ext cx="1847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sz="800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1341438" y="62632"/>
            <a:ext cx="5160962" cy="21040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1341438" y="287438"/>
            <a:ext cx="5160962" cy="210402"/>
          </a:xfrm>
        </p:spPr>
        <p:txBody>
          <a:bodyPr anchor="ctr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7518718" y="71438"/>
            <a:ext cx="1483042" cy="201596"/>
          </a:xfrm>
        </p:spPr>
        <p:txBody>
          <a:bodyPr anchor="ctr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9723438" y="71438"/>
            <a:ext cx="705802" cy="20159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dirty="0" smtClean="0"/>
          </a:p>
          <a:p>
            <a:pPr lvl="0"/>
            <a:endParaRPr lang="ko-KR" altLang="en-US" dirty="0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7518718" y="273034"/>
            <a:ext cx="2910522" cy="215238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15"/>
          </p:nvPr>
        </p:nvSpPr>
        <p:spPr>
          <a:xfrm>
            <a:off x="11079480" y="80312"/>
            <a:ext cx="1038455" cy="20159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>
          <a:xfrm>
            <a:off x="11079480" y="301842"/>
            <a:ext cx="1038455" cy="201596"/>
          </a:xfrm>
        </p:spPr>
        <p:txBody>
          <a:bodyPr anchor="ctr">
            <a:normAutofit/>
          </a:bodyPr>
          <a:lstStyle>
            <a:lvl1pPr marL="0" indent="0">
              <a:buNone/>
              <a:defRPr sz="8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45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51FA-5D3B-46C0-8815-9E2A5D17F17F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EE59-A99B-4AF4-B613-D99D1611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5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92" r:id="rId25"/>
    <p:sldLayoutId id="2147483693" r:id="rId2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</a:t>
            </a:r>
            <a:r>
              <a:rPr lang="en-US" altLang="ko-KR" sz="2800" dirty="0" smtClean="0"/>
              <a:t>MO_</a:t>
            </a:r>
            <a:r>
              <a:rPr lang="ko-KR" altLang="en-US" sz="2800" dirty="0" smtClean="0">
                <a:latin typeface="+mj-ea"/>
              </a:rPr>
              <a:t>주문서</a:t>
            </a:r>
            <a:r>
              <a:rPr lang="en-US" altLang="ko-KR" sz="2800" dirty="0" smtClean="0">
                <a:latin typeface="+mj-ea"/>
              </a:rPr>
              <a:t>_</a:t>
            </a:r>
            <a:r>
              <a:rPr lang="ko-KR" altLang="en-US" sz="2800" dirty="0" smtClean="0">
                <a:latin typeface="+mj-ea"/>
              </a:rPr>
              <a:t>쿠폰</a:t>
            </a:r>
            <a:r>
              <a:rPr lang="en-US" altLang="ko-KR" sz="2800" dirty="0" smtClean="0">
                <a:latin typeface="+mj-ea"/>
              </a:rPr>
              <a:t>,</a:t>
            </a:r>
            <a:r>
              <a:rPr lang="ko-KR" altLang="en-US" sz="2800" dirty="0" err="1" smtClean="0">
                <a:latin typeface="+mj-ea"/>
              </a:rPr>
              <a:t>증정품영역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/ 2024-05-24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김슬기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269715"/>
              </p:ext>
            </p:extLst>
          </p:nvPr>
        </p:nvGraphicFramePr>
        <p:xfrm>
          <a:off x="65314" y="410330"/>
          <a:ext cx="5996592" cy="62772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2024-04-27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주문서 쿠폰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증정품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영역 작성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후 주문서화면설계서와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취합예정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사업부피드백반영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리뷰 후 피드백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피드백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PMO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 완료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2024-05-24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선택증정품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선택 개수 명칭 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으로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보완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2024-05-30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재부여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143672" y="2465600"/>
            <a:ext cx="432048" cy="2090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주문서 혜택 영역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IN_MO_ORD_01_01_01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611"/>
              </p:ext>
            </p:extLst>
          </p:nvPr>
        </p:nvGraphicFramePr>
        <p:xfrm>
          <a:off x="9000565" y="44450"/>
          <a:ext cx="3152540" cy="6849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쿠폰적용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정책에 따라 주문서 이동시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그룹핑제품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일반쿠폰적용불가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추가쿠폰적용제외 및 할인제외품목 제품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주문서쿠폰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제외한 </a:t>
                      </a:r>
                      <a:r>
                        <a:rPr lang="ko-KR" altLang="en-US" sz="7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최대쿠폰</a:t>
                      </a:r>
                      <a:r>
                        <a:rPr lang="ko-KR" altLang="en-US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적용가능한</a:t>
                      </a:r>
                      <a:r>
                        <a:rPr lang="ko-KR" altLang="en-US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쿠폰 자동 적용</a:t>
                      </a:r>
                      <a:endParaRPr lang="en-US" altLang="ko-KR" sz="7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적용쿠폰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우측최대할인 적용도 비활성화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최대할인적용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해제 시 토스트 팝업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[1-7]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노출되면서 일반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쿠폰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셀렉트박스에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쿠폰을 선택해주세요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표기 됨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[1-8]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쿠폰안내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툴팁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물음표 누르면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툴팁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누르면 닫힘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사용기간이 남아 있는 쿠폰이 모두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그룹핑제품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주문서일반쿠폰의 할인제외품목에는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미적용되며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적용가능제품에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제품쿠폰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선택 가능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사용기간이 남아 있는 쿠폰이 모두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추가쿠폰적용제외 캠페인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일반쿠폰속성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외에 모두 적용됨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추가구성품할인의 추가구성품에도 적용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먼저 선택한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추가쿠폰적용제외 쿠폰일 경우 동시 사용불가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셀렉트박스에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비활성화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제품쿠폰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통합 기준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선택 가능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쿠폰재선택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쿠폰재선택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누르면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[1-1]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체크도 자동 해제되며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적용 방법은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동일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([1-7]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쿠폰선택적용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1-9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쿠폰선택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[1-1] [1-5]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눌러서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쿠폰재선택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아닌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추가쿠폰을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먼저 선택 시 </a:t>
                      </a:r>
                      <a:r>
                        <a:rPr lang="ko-KR" altLang="en-US" sz="7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먼저 선택 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속성에 따라 적용 가능한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추가쿠폰만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박스에 활성화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받을 수 있는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분류 영역별로 노출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분류의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있을때만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영역 노출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[1]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영역의 쿠폰이 적용 된 후 실 결제금액을 적용하여 반영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제품증정품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무조건 증정되는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제품선택증정품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선택하여 증정되는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적용 후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실결제금액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 구매금액대별로 증정되는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적용 후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실결제금액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 구매금액대별로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종 수에 따라 선택하여 증정되는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보유하고 있는 증정품쿠폰이 있을 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자동적용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되어 증정되는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1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454" y="575037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주문서 페이지 이어서 ▲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21055" y="849463"/>
            <a:ext cx="2924175" cy="248799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9888" y="915544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9" name="표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29329"/>
              </p:ext>
            </p:extLst>
          </p:nvPr>
        </p:nvGraphicFramePr>
        <p:xfrm>
          <a:off x="1322976" y="1266959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200" name="표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78390"/>
              </p:ext>
            </p:extLst>
          </p:nvPr>
        </p:nvGraphicFramePr>
        <p:xfrm>
          <a:off x="1322976" y="1628306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20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575379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865474" y="3458316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7382" y="30642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752974" y="3273129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9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34454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2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69563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3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250752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4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427716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7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957321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 smtClean="0">
                <a:solidFill>
                  <a:srgbClr val="FF0000"/>
                </a:solidFill>
              </a:rPr>
              <a:t>택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3 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322880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 smtClean="0">
                <a:solidFill>
                  <a:srgbClr val="FF0000"/>
                </a:solidFill>
              </a:rPr>
              <a:t>택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2 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필수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2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642653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01189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378657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3524041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65474" y="2637287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2729825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248756" y="967694"/>
            <a:ext cx="2924175" cy="248799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5303912" y="104673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3745230" y="1092094"/>
            <a:ext cx="1503526" cy="536212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6495" y="712156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적용 쿠폰 없을 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68" name="직사각형 67"/>
          <p:cNvSpPr/>
          <p:nvPr/>
        </p:nvSpPr>
        <p:spPr>
          <a:xfrm>
            <a:off x="1489758" y="5368717"/>
            <a:ext cx="2453209" cy="10355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쿠폰사용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유의사항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/>
                </a:solidFill>
              </a:rPr>
              <a:t>주문서 화면 진입 시 최대 할인 받을 수 있는 쿠폰으로 자동 적용 됩니다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err="1" smtClean="0">
                <a:solidFill>
                  <a:schemeClr val="tx1"/>
                </a:solidFill>
              </a:rPr>
              <a:t>일반쿠폰은</a:t>
            </a:r>
            <a:r>
              <a:rPr lang="ko-KR" altLang="en-US" sz="600" dirty="0" smtClean="0">
                <a:solidFill>
                  <a:schemeClr val="tx1"/>
                </a:solidFill>
              </a:rPr>
              <a:t> 주문프로모션 제품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조건할인</a:t>
            </a:r>
            <a:r>
              <a:rPr lang="en-US" altLang="ko-KR" sz="600" dirty="0" smtClean="0">
                <a:solidFill>
                  <a:schemeClr val="tx1"/>
                </a:solidFill>
              </a:rPr>
              <a:t>/N+N/N+% </a:t>
            </a:r>
            <a:r>
              <a:rPr lang="ko-KR" altLang="en-US" sz="600" dirty="0" smtClean="0">
                <a:solidFill>
                  <a:schemeClr val="tx1"/>
                </a:solidFill>
              </a:rPr>
              <a:t>등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  <a:r>
              <a:rPr lang="ko-KR" altLang="en-US" sz="600" dirty="0" smtClean="0">
                <a:solidFill>
                  <a:schemeClr val="tx1"/>
                </a:solidFill>
              </a:rPr>
              <a:t>에는 할인되지 않습니다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err="1" smtClean="0">
                <a:solidFill>
                  <a:schemeClr val="tx1"/>
                </a:solidFill>
              </a:rPr>
              <a:t>추가쿠폰은</a:t>
            </a:r>
            <a:r>
              <a:rPr lang="ko-KR" altLang="en-US" sz="600" dirty="0" smtClean="0">
                <a:solidFill>
                  <a:schemeClr val="tx1"/>
                </a:solidFill>
              </a:rPr>
              <a:t> 적용제외 캠페인 제품에는 할인되지 않습니다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70" name="구부러진 연결선 69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34" idx="3"/>
            <a:endCxn id="68" idx="3"/>
          </p:cNvCxnSpPr>
          <p:nvPr/>
        </p:nvCxnSpPr>
        <p:spPr>
          <a:xfrm>
            <a:off x="3745230" y="973863"/>
            <a:ext cx="197737" cy="4912638"/>
          </a:xfrm>
          <a:prstGeom prst="curvedConnector3">
            <a:avLst>
              <a:gd name="adj1" fmla="val 215608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71" y="8569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71" y="30942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13132"/>
              </p:ext>
            </p:extLst>
          </p:nvPr>
        </p:nvGraphicFramePr>
        <p:xfrm>
          <a:off x="5789156" y="1301594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적용가능한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쿠폰이 없습니다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96512"/>
              </p:ext>
            </p:extLst>
          </p:nvPr>
        </p:nvGraphicFramePr>
        <p:xfrm>
          <a:off x="5789156" y="1662941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적용가능한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쿠폰이 없습니다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49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5314832" y="1379177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5314832" y="1730267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9" y="13005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77" y="7190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756" y="7218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673" y="52683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9" y="16332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6220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0040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3436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7593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12060"/>
              </p:ext>
            </p:extLst>
          </p:nvPr>
        </p:nvGraphicFramePr>
        <p:xfrm>
          <a:off x="5789156" y="4743975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적용가능한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쿠폰이 없습니다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71639"/>
              </p:ext>
            </p:extLst>
          </p:nvPr>
        </p:nvGraphicFramePr>
        <p:xfrm>
          <a:off x="5789156" y="5105322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84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5314832" y="4821558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5314832" y="5172648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76495" y="4509120"/>
            <a:ext cx="2810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추가쿠폰만</a:t>
            </a:r>
            <a:r>
              <a:rPr lang="ko-KR" altLang="en-US" sz="800" b="1" dirty="0" smtClean="0"/>
              <a:t> 적용했을 시 또는 </a:t>
            </a:r>
            <a:r>
              <a:rPr lang="ko-KR" altLang="en-US" sz="800" b="1" dirty="0" err="1" smtClean="0"/>
              <a:t>추가쿠폰을</a:t>
            </a:r>
            <a:r>
              <a:rPr lang="ko-KR" altLang="en-US" sz="800" b="1" dirty="0" smtClean="0"/>
              <a:t> 먼저 선택 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3618901" y="5459937"/>
            <a:ext cx="2696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703751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766950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565508" y="916425"/>
            <a:ext cx="1154228" cy="133935"/>
            <a:chOff x="7801695" y="3088821"/>
            <a:chExt cx="1154228" cy="133935"/>
          </a:xfrm>
        </p:grpSpPr>
        <p:sp>
          <p:nvSpPr>
            <p:cNvPr id="90" name="TextBox 89"/>
            <p:cNvSpPr txBox="1"/>
            <p:nvPr/>
          </p:nvSpPr>
          <p:spPr>
            <a:xfrm>
              <a:off x="7952550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95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99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55641" y="1985862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434" y="19589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76495" y="3161783"/>
            <a:ext cx="2634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최대할인적용체크 해제 또는 </a:t>
            </a:r>
            <a:r>
              <a:rPr lang="ko-KR" altLang="en-US" sz="800" b="1" dirty="0" err="1" smtClean="0"/>
              <a:t>쿠폰재선택</a:t>
            </a:r>
            <a:r>
              <a:rPr lang="ko-KR" altLang="en-US" sz="800" b="1" dirty="0" smtClean="0"/>
              <a:t> 눌렀을 때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45061"/>
              </p:ext>
            </p:extLst>
          </p:nvPr>
        </p:nvGraphicFramePr>
        <p:xfrm>
          <a:off x="5789156" y="3416989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쿠폰을 선택해주세요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28048"/>
              </p:ext>
            </p:extLst>
          </p:nvPr>
        </p:nvGraphicFramePr>
        <p:xfrm>
          <a:off x="5789156" y="3778336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쿠폰을 선택해주세요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1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5314832" y="349457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2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5314832" y="384566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947" y="8677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306547" y="2401247"/>
            <a:ext cx="1965497" cy="44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rgbClr val="00BC7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00BC70"/>
                </a:solidFill>
              </a:rPr>
              <a:t>쿠폰 </a:t>
            </a:r>
            <a:r>
              <a:rPr lang="ko-KR" altLang="en-US" sz="800" dirty="0" err="1" smtClean="0">
                <a:solidFill>
                  <a:srgbClr val="00BC70"/>
                </a:solidFill>
              </a:rPr>
              <a:t>최대할인</a:t>
            </a:r>
            <a:r>
              <a:rPr lang="ko-KR" altLang="en-US" sz="800" dirty="0" smtClean="0">
                <a:solidFill>
                  <a:srgbClr val="00BC70"/>
                </a:solidFill>
              </a:rPr>
              <a:t> 적용이 해제되었습니다</a:t>
            </a:r>
            <a:r>
              <a:rPr lang="en-US" altLang="ko-KR" sz="800" dirty="0" smtClean="0">
                <a:solidFill>
                  <a:srgbClr val="00BC70"/>
                </a:solidFill>
              </a:rPr>
              <a:t>.</a:t>
            </a:r>
          </a:p>
          <a:p>
            <a:pPr algn="ctr"/>
            <a:r>
              <a:rPr lang="ko-KR" altLang="en-US" sz="800" dirty="0" smtClean="0">
                <a:solidFill>
                  <a:srgbClr val="00BC70"/>
                </a:solidFill>
              </a:rPr>
              <a:t>쿠폰을 선택해주세요</a:t>
            </a:r>
            <a:r>
              <a:rPr lang="en-US" altLang="ko-KR" sz="800" dirty="0" smtClean="0">
                <a:solidFill>
                  <a:srgbClr val="00BC70"/>
                </a:solidFill>
              </a:rPr>
              <a:t>.</a:t>
            </a:r>
          </a:p>
          <a:p>
            <a:pPr algn="ctr"/>
            <a:endParaRPr lang="ko-KR" altLang="en-US" sz="600" dirty="0">
              <a:solidFill>
                <a:srgbClr val="00BC70"/>
              </a:solidFill>
            </a:endParaRPr>
          </a:p>
        </p:txBody>
      </p:sp>
      <p:cxnSp>
        <p:nvCxnSpPr>
          <p:cNvPr id="115" name="구부러진 연결선 114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99" idx="2"/>
            <a:endCxn id="114" idx="0"/>
          </p:cNvCxnSpPr>
          <p:nvPr/>
        </p:nvCxnSpPr>
        <p:spPr>
          <a:xfrm rot="16200000" flipH="1">
            <a:off x="3784106" y="-103944"/>
            <a:ext cx="1350887" cy="3659494"/>
          </a:xfrm>
          <a:prstGeom prst="curvedConnector3">
            <a:avLst>
              <a:gd name="adj1" fmla="val 60608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 115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05" idx="3"/>
            <a:endCxn id="114" idx="0"/>
          </p:cNvCxnSpPr>
          <p:nvPr/>
        </p:nvCxnSpPr>
        <p:spPr>
          <a:xfrm>
            <a:off x="3673383" y="2050495"/>
            <a:ext cx="2615913" cy="350752"/>
          </a:xfrm>
          <a:prstGeom prst="curvedConnector2">
            <a:avLst/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08" idx="0"/>
          </p:cNvCxnSpPr>
          <p:nvPr/>
        </p:nvCxnSpPr>
        <p:spPr>
          <a:xfrm>
            <a:off x="6493522" y="2852936"/>
            <a:ext cx="0" cy="308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6493522" y="4142759"/>
            <a:ext cx="0" cy="308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054943" y="5577101"/>
            <a:ext cx="2021161" cy="12808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해당추가쿠폰과 같이 사용할 수 있는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일반쿠폰이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없습니다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추가쿠폰만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사용하시겠습니까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일반쿠폰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선택을 원하시면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재선택을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눌러주세요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6071767" y="6580703"/>
            <a:ext cx="864096" cy="2326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사용하기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207330" y="6580703"/>
            <a:ext cx="864096" cy="2326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쿠폰재선택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1" name="구부러진 연결선 120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85" idx="1"/>
            <a:endCxn id="118" idx="1"/>
          </p:cNvCxnSpPr>
          <p:nvPr/>
        </p:nvCxnSpPr>
        <p:spPr>
          <a:xfrm rot="10800000" flipV="1">
            <a:off x="5054944" y="5234203"/>
            <a:ext cx="259889" cy="983347"/>
          </a:xfrm>
          <a:prstGeom prst="curvedConnector3">
            <a:avLst>
              <a:gd name="adj1" fmla="val 187961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7215709" y="1035109"/>
            <a:ext cx="1154228" cy="133935"/>
            <a:chOff x="7801695" y="3088821"/>
            <a:chExt cx="1154228" cy="133935"/>
          </a:xfrm>
        </p:grpSpPr>
        <p:sp>
          <p:nvSpPr>
            <p:cNvPr id="126" name="TextBox 125"/>
            <p:cNvSpPr txBox="1"/>
            <p:nvPr/>
          </p:nvSpPr>
          <p:spPr>
            <a:xfrm>
              <a:off x="7952550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최대할인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적용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28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29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17" y="25199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983" y="31682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18" y="45020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46058" y="5616001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10992544" y="0"/>
            <a:ext cx="1199456" cy="6206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내역 개수 표시 삭제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필수선택만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노출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하위동일</a:t>
            </a:r>
            <a:r>
              <a:rPr lang="en-US" altLang="ko-KR" sz="800" b="1" dirty="0" smtClean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주문서 혜택 영역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IN_MO_ORD_01_01_01/IN_MO_ORD_01_01_02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60740"/>
              </p:ext>
            </p:extLst>
          </p:nvPr>
        </p:nvGraphicFramePr>
        <p:xfrm>
          <a:off x="9000565" y="44450"/>
          <a:ext cx="3152540" cy="432823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제품증정품영역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무조건 증정 되는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조건에 따라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수대로 모두 증정됨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1:N *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누르면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시 증정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구매 시 등록 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 화면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증정개수는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지급수량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 화면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※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증정품은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에 등록 된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순위 영역의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개라도 재고가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 될 시 다음 대체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증정품으로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교체 되어 노출 됨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고객이 장바구니에 담은 시점의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증정품과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다를 수 있음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대체증정품은 개별증정품만 해당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선택증정품은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대체증정품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없음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91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66601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842004"/>
                  </a:ext>
                </a:extLst>
              </a:tr>
            </a:tbl>
          </a:graphicData>
        </a:graphic>
      </p:graphicFrame>
      <p:sp>
        <p:nvSpPr>
          <p:cNvPr id="1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454" y="575037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주문서페이지 이어서 ▲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5701915" y="1521141"/>
            <a:ext cx="2240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증정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구매수량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개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]</a:t>
            </a:r>
          </a:p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대용량 </a:t>
            </a:r>
            <a:r>
              <a:rPr lang="en-US" altLang="ko-KR" sz="800" dirty="0"/>
              <a:t>[</a:t>
            </a:r>
            <a:r>
              <a:rPr lang="ko-KR" altLang="en-US" sz="800" dirty="0" err="1"/>
              <a:t>지구의달</a:t>
            </a:r>
            <a:r>
              <a:rPr lang="ko-KR" altLang="en-US" sz="800" dirty="0"/>
              <a:t> 에디션</a:t>
            </a:r>
            <a:r>
              <a:rPr lang="en-US" altLang="ko-KR" sz="800" dirty="0"/>
              <a:t>] (130mL</a:t>
            </a:r>
            <a:r>
              <a:rPr lang="en-US" altLang="ko-KR" sz="800" dirty="0" smtClean="0"/>
              <a:t>)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0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545694" y="2088557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0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8" name="직사각형 227"/>
          <p:cNvSpPr/>
          <p:nvPr/>
        </p:nvSpPr>
        <p:spPr>
          <a:xfrm>
            <a:off x="5858135" y="2069665"/>
            <a:ext cx="17908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세럼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891782" y="69269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273058" y="7234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제품증정품</a:t>
            </a:r>
            <a:endParaRPr lang="ko-KR" altLang="en-US" sz="1000" b="1" dirty="0"/>
          </a:p>
        </p:txBody>
      </p:sp>
      <p:grpSp>
        <p:nvGrpSpPr>
          <p:cNvPr id="10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60185" y="1586596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5701915" y="2722568"/>
            <a:ext cx="2240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증정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구매수량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개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]</a:t>
            </a:r>
          </a:p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대용량 </a:t>
            </a:r>
            <a:r>
              <a:rPr lang="en-US" altLang="ko-KR" sz="800" dirty="0"/>
              <a:t>[</a:t>
            </a:r>
            <a:r>
              <a:rPr lang="ko-KR" altLang="en-US" sz="800" dirty="0" err="1"/>
              <a:t>지구의달</a:t>
            </a:r>
            <a:r>
              <a:rPr lang="ko-KR" altLang="en-US" sz="800" dirty="0"/>
              <a:t> 에디션</a:t>
            </a:r>
            <a:r>
              <a:rPr lang="en-US" altLang="ko-KR" sz="800" dirty="0"/>
              <a:t>] (130mL</a:t>
            </a:r>
            <a:r>
              <a:rPr lang="en-US" altLang="ko-KR" sz="800" dirty="0" smtClean="0"/>
              <a:t>)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0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60185" y="2788023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545694" y="3281559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5858135" y="3262667"/>
            <a:ext cx="17908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세럼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545694" y="3733647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5858135" y="3714755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>
                <a:latin typeface="+mn-ea"/>
              </a:rPr>
              <a:t>3</a:t>
            </a:r>
            <a:r>
              <a:rPr lang="en-US" altLang="ko-KR" sz="800" dirty="0" smtClean="0">
                <a:latin typeface="+mn-ea"/>
              </a:rPr>
              <a:t>ml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26" name="구부러진 연결선 125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66" idx="3"/>
            <a:endCxn id="101" idx="1"/>
          </p:cNvCxnSpPr>
          <p:nvPr/>
        </p:nvCxnSpPr>
        <p:spPr>
          <a:xfrm flipV="1">
            <a:off x="3669606" y="846584"/>
            <a:ext cx="1603452" cy="2790344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21055" y="849463"/>
            <a:ext cx="2924175" cy="248799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1076221" y="92850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Accept">
            <a:extLst>
              <a:ext uri="{FF2B5EF4-FFF2-40B4-BE49-F238E27FC236}">
                <a16:creationId xmlns:a16="http://schemas.microsoft.com/office/drawing/2014/main" id="{36480E8B-FF7F-4DFC-ACA4-8410A03C65E0}"/>
              </a:ext>
            </a:extLst>
          </p:cNvPr>
          <p:cNvSpPr>
            <a:spLocks noChangeAspect="1"/>
          </p:cNvSpPr>
          <p:nvPr/>
        </p:nvSpPr>
        <p:spPr bwMode="auto">
          <a:xfrm rot="900000">
            <a:off x="873852" y="911578"/>
            <a:ext cx="127000" cy="122237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endParaRPr lang="en-US" sz="9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21115"/>
              </p:ext>
            </p:extLst>
          </p:nvPr>
        </p:nvGraphicFramePr>
        <p:xfrm>
          <a:off x="1322976" y="1266959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25208"/>
              </p:ext>
            </p:extLst>
          </p:nvPr>
        </p:nvGraphicFramePr>
        <p:xfrm>
          <a:off x="1322976" y="1628306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478141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(5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865474" y="3361078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77382" y="296702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58" name="직사각형 157"/>
          <p:cNvSpPr/>
          <p:nvPr/>
        </p:nvSpPr>
        <p:spPr>
          <a:xfrm>
            <a:off x="752974" y="3175891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59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34454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69563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3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860083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(0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>
                <a:solidFill>
                  <a:srgbClr val="FF0000"/>
                </a:solidFill>
              </a:rPr>
              <a:t>택</a:t>
            </a:r>
            <a:r>
              <a:rPr lang="en-US" altLang="ko-KR" sz="700" b="1" dirty="0">
                <a:solidFill>
                  <a:srgbClr val="FF0000"/>
                </a:solidFill>
              </a:rPr>
              <a:t>3 </a:t>
            </a:r>
            <a:r>
              <a:rPr lang="ko-KR" altLang="en-US" sz="700" b="1" dirty="0">
                <a:solidFill>
                  <a:srgbClr val="FF0000"/>
                </a:solidFill>
              </a:rPr>
              <a:t>필수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225642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(0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 smtClean="0">
                <a:solidFill>
                  <a:srgbClr val="FF0000"/>
                </a:solidFill>
              </a:rPr>
              <a:t>택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2 </a:t>
            </a:r>
            <a:r>
              <a:rPr lang="ko-KR" altLang="en-US" sz="700" b="1" dirty="0">
                <a:solidFill>
                  <a:srgbClr val="FF0000"/>
                </a:solidFill>
              </a:rPr>
              <a:t>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54541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914657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281419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5248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9067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2463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6620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960" y="35248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415" y="5626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644" y="15762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644" y="27461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77867" y="2240209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877867" y="3437492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877867" y="3933636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99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231425" y="980728"/>
            <a:ext cx="2952324" cy="4379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대상증정품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재고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소진시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대체증정품으로 교체되어 발송 될 수 있습니다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대상제품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구매수량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만큼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증정품이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지급됩니다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71" name="타원 70"/>
          <p:cNvSpPr/>
          <p:nvPr/>
        </p:nvSpPr>
        <p:spPr>
          <a:xfrm>
            <a:off x="3524041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606513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669712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65508" y="916425"/>
            <a:ext cx="1154228" cy="133935"/>
            <a:chOff x="7801695" y="3088821"/>
            <a:chExt cx="1154228" cy="133935"/>
          </a:xfrm>
        </p:grpSpPr>
        <p:sp>
          <p:nvSpPr>
            <p:cNvPr id="88" name="TextBox 87"/>
            <p:cNvSpPr txBox="1"/>
            <p:nvPr/>
          </p:nvSpPr>
          <p:spPr>
            <a:xfrm>
              <a:off x="7952550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89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90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250752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3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427716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865474" y="2637287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2729825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55641" y="1985862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28644" y="482294"/>
            <a:ext cx="1234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IN_MO_ORD_01_01_02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1090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주문서 혜택 영역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IN_MO_ORD_01_01_01/</a:t>
            </a:r>
            <a:r>
              <a:rPr lang="en-US" altLang="ko-KR" dirty="0" smtClean="0"/>
              <a:t>IN_MO_ORD_01_01_03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03200"/>
              </p:ext>
            </p:extLst>
          </p:nvPr>
        </p:nvGraphicFramePr>
        <p:xfrm>
          <a:off x="9000565" y="44450"/>
          <a:ext cx="3152540" cy="529512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제품선택증정품영역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ko-KR" altLang="en-US" sz="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선택증정품은 </a:t>
                      </a:r>
                      <a:r>
                        <a:rPr lang="en-US" altLang="ko-KR" sz="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1" i="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등록 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필수 선택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해야 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제품선택증정품 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선택하기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누르면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구매 시 등록 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그린씨드세럼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 중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선택일 시 *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구매하면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 할 수 있음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되고 수량으로 선택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증정개수는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지급수량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대상제품구매 수량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으로 표기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(1:1)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보다 많이 선택 하는 시점에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선택완료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누르면 팝업 닫히고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영역에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 문구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채우지 못했을 시 필수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계속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버튼을 누르면 선택 증정 필수라는 확인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충족했을때는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※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선택가능수량 품절 적용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필수선택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수량보다 남아있는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제한수량이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적을 경우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품절처리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미노출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 선택증정품의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제한수량이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필수 선택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택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 충족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일시품절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품절 표시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품절로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가능한 상태일 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제한수량이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필수선택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택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수가 넘을 시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모든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일시품절일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경우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FO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캠페인기간이 남아 있어도 캠페인 종료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1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454" y="575037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주문서페이지 이어서 ▲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74981" y="1893925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53" name="표 2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43955"/>
              </p:ext>
            </p:extLst>
          </p:nvPr>
        </p:nvGraphicFramePr>
        <p:xfrm>
          <a:off x="5869571" y="2128022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54" name="직사각형 253"/>
          <p:cNvSpPr/>
          <p:nvPr/>
        </p:nvSpPr>
        <p:spPr>
          <a:xfrm>
            <a:off x="5774971" y="1769257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</a:t>
            </a:r>
            <a:r>
              <a:rPr lang="en-US" altLang="ko-KR" sz="800" dirty="0"/>
              <a:t>10mL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5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74981" y="2437896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0" name="직사각형 259"/>
          <p:cNvSpPr/>
          <p:nvPr/>
        </p:nvSpPr>
        <p:spPr>
          <a:xfrm>
            <a:off x="5774971" y="2431850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891782" y="69269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273058" y="72347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제품선택증정품</a:t>
            </a:r>
            <a:endParaRPr lang="ko-KR" altLang="en-US" sz="1000" b="1" dirty="0"/>
          </a:p>
        </p:txBody>
      </p:sp>
      <p:sp>
        <p:nvSpPr>
          <p:cNvPr id="99" name="직사각형 98"/>
          <p:cNvSpPr/>
          <p:nvPr/>
        </p:nvSpPr>
        <p:spPr>
          <a:xfrm>
            <a:off x="6353768" y="6089145"/>
            <a:ext cx="1858443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err="1" smtClean="0"/>
              <a:t>선택완료</a:t>
            </a:r>
            <a:endParaRPr lang="ko-KR" altLang="en-US" sz="800" b="1" dirty="0"/>
          </a:p>
        </p:txBody>
      </p:sp>
      <p:cxnSp>
        <p:nvCxnSpPr>
          <p:cNvPr id="100" name="구부러진 연결선 99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41" idx="3"/>
            <a:endCxn id="98" idx="1"/>
          </p:cNvCxnSpPr>
          <p:nvPr/>
        </p:nvCxnSpPr>
        <p:spPr>
          <a:xfrm flipV="1">
            <a:off x="3724047" y="846584"/>
            <a:ext cx="1549011" cy="3168212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21055" y="849463"/>
            <a:ext cx="2924175" cy="248799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1076221" y="92850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Accept">
            <a:extLst>
              <a:ext uri="{FF2B5EF4-FFF2-40B4-BE49-F238E27FC236}">
                <a16:creationId xmlns:a16="http://schemas.microsoft.com/office/drawing/2014/main" id="{36480E8B-FF7F-4DFC-ACA4-8410A03C65E0}"/>
              </a:ext>
            </a:extLst>
          </p:cNvPr>
          <p:cNvSpPr>
            <a:spLocks noChangeAspect="1"/>
          </p:cNvSpPr>
          <p:nvPr/>
        </p:nvSpPr>
        <p:spPr bwMode="auto">
          <a:xfrm rot="900000">
            <a:off x="873852" y="911578"/>
            <a:ext cx="127000" cy="122237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endParaRPr lang="en-US" sz="9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21115"/>
              </p:ext>
            </p:extLst>
          </p:nvPr>
        </p:nvGraphicFramePr>
        <p:xfrm>
          <a:off x="1322976" y="1266959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25208"/>
              </p:ext>
            </p:extLst>
          </p:nvPr>
        </p:nvGraphicFramePr>
        <p:xfrm>
          <a:off x="1322976" y="1628306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3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478141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865474" y="3361078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7382" y="296702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752974" y="3175891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3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34454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8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69563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860083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>
                <a:solidFill>
                  <a:srgbClr val="FF0000"/>
                </a:solidFill>
              </a:rPr>
              <a:t>택</a:t>
            </a:r>
            <a:r>
              <a:rPr lang="en-US" altLang="ko-KR" sz="800" b="1" dirty="0">
                <a:solidFill>
                  <a:srgbClr val="FF0000"/>
                </a:solidFill>
              </a:rPr>
              <a:t>3 </a:t>
            </a:r>
            <a:r>
              <a:rPr lang="ko-KR" altLang="en-US" sz="800" b="1" dirty="0">
                <a:solidFill>
                  <a:srgbClr val="FF0000"/>
                </a:solidFill>
              </a:rPr>
              <a:t>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225642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택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2 </a:t>
            </a:r>
            <a:r>
              <a:rPr lang="ko-KR" altLang="en-US" sz="800" b="1" dirty="0">
                <a:solidFill>
                  <a:srgbClr val="FF0000"/>
                </a:solidFill>
              </a:rPr>
              <a:t>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54541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914657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281419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5248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9067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2463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6620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6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74981" y="3002601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774971" y="2996555"/>
            <a:ext cx="19399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클렌징폼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43896" y="1386201"/>
            <a:ext cx="2396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대용량 </a:t>
            </a:r>
            <a:r>
              <a:rPr lang="en-US" altLang="ko-KR" sz="800" dirty="0"/>
              <a:t>[</a:t>
            </a:r>
            <a:r>
              <a:rPr lang="ko-KR" altLang="en-US" sz="800" dirty="0" err="1"/>
              <a:t>지구의달</a:t>
            </a:r>
            <a:r>
              <a:rPr lang="ko-KR" altLang="en-US" sz="800" dirty="0"/>
              <a:t> 에디션</a:t>
            </a:r>
            <a:r>
              <a:rPr lang="en-US" altLang="ko-KR" sz="800" dirty="0"/>
              <a:t>] (130mL</a:t>
            </a:r>
            <a:r>
              <a:rPr lang="en-US" altLang="ko-KR" sz="800" dirty="0" smtClean="0"/>
              <a:t>)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6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06539" y="1409389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733" y="3898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031" y="5443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99372" y="1925843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799372" y="2576913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0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61886" y="2999298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5457636" y="3006225"/>
            <a:ext cx="316691" cy="325441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40" y="3043270"/>
            <a:ext cx="255379" cy="257147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5797901" y="3157815"/>
            <a:ext cx="914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rgbClr val="C00000"/>
                </a:solidFill>
              </a:rPr>
              <a:t>일시품절</a:t>
            </a:r>
            <a:endParaRPr lang="ko-KR" altLang="en-US" sz="400" dirty="0">
              <a:solidFill>
                <a:srgbClr val="C00000"/>
              </a:solidFill>
            </a:endParaRPr>
          </a:p>
        </p:txBody>
      </p:sp>
      <p:sp>
        <p:nvSpPr>
          <p:cNvPr id="1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031" y="11289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6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74981" y="4440780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70" name="표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1626"/>
              </p:ext>
            </p:extLst>
          </p:nvPr>
        </p:nvGraphicFramePr>
        <p:xfrm>
          <a:off x="5869571" y="467487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71" name="직사각형 170"/>
          <p:cNvSpPr/>
          <p:nvPr/>
        </p:nvSpPr>
        <p:spPr>
          <a:xfrm>
            <a:off x="5774971" y="4316112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</a:t>
            </a:r>
            <a:r>
              <a:rPr lang="en-US" altLang="ko-KR" sz="800" dirty="0"/>
              <a:t>10mL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7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74981" y="4984751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34709"/>
              </p:ext>
            </p:extLst>
          </p:nvPr>
        </p:nvGraphicFramePr>
        <p:xfrm>
          <a:off x="5891328" y="532149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5774971" y="4978705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643896" y="3933056"/>
            <a:ext cx="2396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크림 </a:t>
            </a:r>
            <a:r>
              <a:rPr lang="ko-KR" altLang="en-US" sz="800" dirty="0"/>
              <a:t>대용량 </a:t>
            </a:r>
            <a:r>
              <a:rPr lang="en-US" altLang="ko-KR" sz="800" dirty="0"/>
              <a:t>[</a:t>
            </a:r>
            <a:r>
              <a:rPr lang="ko-KR" altLang="en-US" sz="800" dirty="0" err="1"/>
              <a:t>지구의달</a:t>
            </a:r>
            <a:r>
              <a:rPr lang="ko-KR" altLang="en-US" sz="800" dirty="0"/>
              <a:t> 에디션</a:t>
            </a:r>
            <a:r>
              <a:rPr lang="en-US" altLang="ko-KR" sz="800" dirty="0"/>
              <a:t>] (130mL</a:t>
            </a:r>
            <a:r>
              <a:rPr lang="en-US" altLang="ko-KR" sz="800" dirty="0" smtClean="0"/>
              <a:t>)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7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06539" y="3956244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3" name="직사각형 182"/>
          <p:cNvSpPr/>
          <p:nvPr/>
        </p:nvSpPr>
        <p:spPr>
          <a:xfrm>
            <a:off x="5799372" y="4472698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799372" y="5123768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524041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606513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669712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93766"/>
              </p:ext>
            </p:extLst>
          </p:nvPr>
        </p:nvGraphicFramePr>
        <p:xfrm>
          <a:off x="5869571" y="277614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2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79416" y="5428770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77215" y="5483344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12738" y="5157192"/>
            <a:ext cx="3700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선택 </a:t>
            </a:r>
            <a:r>
              <a:rPr lang="ko-KR" altLang="en-US" sz="800" b="1" dirty="0" err="1" smtClean="0"/>
              <a:t>증정품</a:t>
            </a:r>
            <a:r>
              <a:rPr lang="ko-KR" altLang="en-US" sz="800" b="1" dirty="0" smtClean="0"/>
              <a:t> 필수 종 수 선택 되었을 때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선택하기 눌러서 다시 선택 가능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79" y="54833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565508" y="916425"/>
            <a:ext cx="1154228" cy="133935"/>
            <a:chOff x="7801695" y="3088821"/>
            <a:chExt cx="1154228" cy="133935"/>
          </a:xfrm>
        </p:grpSpPr>
        <p:sp>
          <p:nvSpPr>
            <p:cNvPr id="140" name="TextBox 139"/>
            <p:cNvSpPr txBox="1"/>
            <p:nvPr/>
          </p:nvSpPr>
          <p:spPr>
            <a:xfrm>
              <a:off x="7952550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143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47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9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250752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427716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>
            <a:off x="865474" y="2637287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2729825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55641" y="1985862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23177" y="1124744"/>
            <a:ext cx="2908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선택증정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구매수량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>
                <a:solidFill>
                  <a:srgbClr val="C00000"/>
                </a:solidFill>
              </a:rPr>
              <a:t>3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개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필수선택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택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3]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5223177" y="3549946"/>
            <a:ext cx="2908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선택증정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구매수량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개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필수선택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택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1]</a:t>
            </a:r>
          </a:p>
        </p:txBody>
      </p:sp>
      <p:cxnSp>
        <p:nvCxnSpPr>
          <p:cNvPr id="161" name="구부러진 연결선 160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55" idx="2"/>
            <a:endCxn id="134" idx="2"/>
          </p:cNvCxnSpPr>
          <p:nvPr/>
        </p:nvCxnSpPr>
        <p:spPr>
          <a:xfrm rot="10800000" flipV="1">
            <a:off x="597079" y="4014794"/>
            <a:ext cx="18912" cy="1576549"/>
          </a:xfrm>
          <a:prstGeom prst="curvedConnector3">
            <a:avLst>
              <a:gd name="adj1" fmla="val 1308756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3287688" y="5994761"/>
            <a:ext cx="1660780" cy="942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제품선택증정품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택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{3}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까지만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3669606" y="6601522"/>
            <a:ext cx="864096" cy="2326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344" y="21400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776" y="53185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912" y="5903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89" name="구부러진 연결선 188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65" idx="2"/>
            <a:endCxn id="162" idx="0"/>
          </p:cNvCxnSpPr>
          <p:nvPr/>
        </p:nvCxnSpPr>
        <p:spPr>
          <a:xfrm rot="10800000" flipV="1">
            <a:off x="4118078" y="2248023"/>
            <a:ext cx="2476266" cy="3746737"/>
          </a:xfrm>
          <a:prstGeom prst="curvedConnector2">
            <a:avLst/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 189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87" idx="2"/>
            <a:endCxn id="162" idx="0"/>
          </p:cNvCxnSpPr>
          <p:nvPr/>
        </p:nvCxnSpPr>
        <p:spPr>
          <a:xfrm rot="10800000" flipV="1">
            <a:off x="4118078" y="5426551"/>
            <a:ext cx="2457698" cy="568209"/>
          </a:xfrm>
          <a:prstGeom prst="curvedConnector2">
            <a:avLst/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199243" y="6089145"/>
            <a:ext cx="1154526" cy="307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취소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44" y="61346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795" y="61409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108" y="7414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668786" y="5666370"/>
            <a:ext cx="1660780" cy="11555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제품선택증정품은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 선택 사항입니다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결제 시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필수선택이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안되면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주문이 불가합니다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9552384" y="6485185"/>
            <a:ext cx="648072" cy="2326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선택하기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851104" y="6485185"/>
            <a:ext cx="648072" cy="2326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</a:rPr>
              <a:t>나중에하기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354" y="56301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327446" y="6014858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dirty="0"/>
          </a:p>
        </p:txBody>
      </p:sp>
      <p:sp>
        <p:nvSpPr>
          <p:cNvPr id="159" name="직사각형 158"/>
          <p:cNvSpPr/>
          <p:nvPr/>
        </p:nvSpPr>
        <p:spPr>
          <a:xfrm>
            <a:off x="8691274" y="577931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5328644" y="482294"/>
            <a:ext cx="1234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IN_MO_ORD_01_01_03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823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주문서 혜택 영역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IN_MO_ORD_01_01_01/</a:t>
            </a:r>
            <a:r>
              <a:rPr lang="en-US" altLang="ko-KR" dirty="0" smtClean="0"/>
              <a:t>IN_MO_ORD_01_01_04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5267"/>
              </p:ext>
            </p:extLst>
          </p:nvPr>
        </p:nvGraphicFramePr>
        <p:xfrm>
          <a:off x="9000565" y="44450"/>
          <a:ext cx="3152540" cy="61514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구매금액지급 일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선택증정일때만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{00}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문구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누르면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선택증정품일때는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선택하기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5-2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무조건증정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 해당 영역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 해당 영역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5-3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안받기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미체크가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디폴트 이며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발송 안됨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증정품안받기 체크 후 팝업 닫으면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증정품안받기 로 노출 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 버튼 누르고 팝업에서 다시 체크 해제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받기로 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리스트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후 실결제금액에 따른 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품절시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구매금액대별증정품으로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지급됨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 금액대별증정품 없을 시 미지급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중복증정일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충족한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증정품까지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증정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중복증정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3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5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 세팅 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실결제금액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지급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5-6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텍스트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(BO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등록 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구매금액대별과 중복 되는 경우 모두 증정됨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구매금액대별과 중복 되는 경우 상단에 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후 하단에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노출 순서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1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454" y="575037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주문서페이지 이어서 ▲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5261962" y="1052736"/>
            <a:ext cx="29302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전고객증정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]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1357036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8" name="직사각형 267"/>
          <p:cNvSpPr/>
          <p:nvPr/>
        </p:nvSpPr>
        <p:spPr>
          <a:xfrm>
            <a:off x="5643907" y="1321960"/>
            <a:ext cx="16754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썬세럼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270785" y="2254191"/>
            <a:ext cx="956149" cy="22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smtClean="0"/>
              <a:t>□ 증정품안받기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7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2834742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직사각형 276"/>
          <p:cNvSpPr/>
          <p:nvPr/>
        </p:nvSpPr>
        <p:spPr>
          <a:xfrm>
            <a:off x="5643907" y="2780928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10mL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7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3378713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7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3" name="직사각형 282"/>
          <p:cNvSpPr/>
          <p:nvPr/>
        </p:nvSpPr>
        <p:spPr>
          <a:xfrm>
            <a:off x="5643907" y="3324899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8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3941370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8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9" name="직사각형 288"/>
          <p:cNvSpPr/>
          <p:nvPr/>
        </p:nvSpPr>
        <p:spPr>
          <a:xfrm>
            <a:off x="5643907" y="3887556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선크림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91782" y="69269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273058" y="72347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구매금액대별증정품</a:t>
            </a:r>
            <a:endParaRPr lang="ko-KR" altLang="en-US" sz="1000" b="1" dirty="0"/>
          </a:p>
        </p:txBody>
      </p:sp>
      <p:cxnSp>
        <p:nvCxnSpPr>
          <p:cNvPr id="124" name="구부러진 연결선 123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42" idx="3"/>
            <a:endCxn id="99" idx="1"/>
          </p:cNvCxnSpPr>
          <p:nvPr/>
        </p:nvCxnSpPr>
        <p:spPr>
          <a:xfrm flipV="1">
            <a:off x="3724047" y="846584"/>
            <a:ext cx="1549011" cy="353377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21055" y="849463"/>
            <a:ext cx="2924175" cy="248799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1076221" y="92850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Accept">
            <a:extLst>
              <a:ext uri="{FF2B5EF4-FFF2-40B4-BE49-F238E27FC236}">
                <a16:creationId xmlns:a16="http://schemas.microsoft.com/office/drawing/2014/main" id="{36480E8B-FF7F-4DFC-ACA4-8410A03C65E0}"/>
              </a:ext>
            </a:extLst>
          </p:cNvPr>
          <p:cNvSpPr>
            <a:spLocks noChangeAspect="1"/>
          </p:cNvSpPr>
          <p:nvPr/>
        </p:nvSpPr>
        <p:spPr bwMode="auto">
          <a:xfrm rot="900000">
            <a:off x="873852" y="911578"/>
            <a:ext cx="127000" cy="122237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endParaRPr lang="en-US" sz="9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21115"/>
              </p:ext>
            </p:extLst>
          </p:nvPr>
        </p:nvGraphicFramePr>
        <p:xfrm>
          <a:off x="1322976" y="1266959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25208"/>
              </p:ext>
            </p:extLst>
          </p:nvPr>
        </p:nvGraphicFramePr>
        <p:xfrm>
          <a:off x="1322976" y="1628306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3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478141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865474" y="3361078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7382" y="296702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752974" y="3175891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3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34454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8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69563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860083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>
                <a:solidFill>
                  <a:srgbClr val="FF0000"/>
                </a:solidFill>
              </a:rPr>
              <a:t>택</a:t>
            </a:r>
            <a:r>
              <a:rPr lang="en-US" altLang="ko-KR" sz="800" b="1" dirty="0">
                <a:solidFill>
                  <a:srgbClr val="FF0000"/>
                </a:solidFill>
              </a:rPr>
              <a:t>3 </a:t>
            </a:r>
            <a:r>
              <a:rPr lang="ko-KR" altLang="en-US" sz="800" b="1" dirty="0">
                <a:solidFill>
                  <a:srgbClr val="FF0000"/>
                </a:solidFill>
              </a:rPr>
              <a:t>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225642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택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2 </a:t>
            </a:r>
            <a:r>
              <a:rPr lang="ko-KR" altLang="en-US" sz="800" b="1" dirty="0">
                <a:solidFill>
                  <a:srgbClr val="FF0000"/>
                </a:solidFill>
              </a:rPr>
              <a:t>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54541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914657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281419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239842" y="1819564"/>
            <a:ext cx="2952324" cy="40384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최종결제금액에 따라 구매금액대별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증정품이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달라질 수 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최종결제금액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품절 시 다른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증정품으로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교체 될 수 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679467" y="2981719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5248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9067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2463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6620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86504" y="4052125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698" y="42649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60" y="5739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5939695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증정품안받기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6002894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46" y="59700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101" y="10307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301" y="19134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162" y="22524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66" y="25126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37792" y="2505326"/>
            <a:ext cx="15840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 </a:t>
            </a:r>
            <a:r>
              <a:rPr lang="en-US" altLang="ko-KR" sz="800" b="1" dirty="0" smtClean="0"/>
              <a:t>1</a:t>
            </a:r>
            <a:r>
              <a:rPr lang="ko-KR" altLang="en-US" sz="800" b="1" dirty="0" err="1" smtClean="0"/>
              <a:t>만원대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구매금액대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증정품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5237792" y="4514186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 </a:t>
            </a:r>
            <a:r>
              <a:rPr lang="ko-KR" altLang="en-US" sz="800" b="1" dirty="0" err="1" smtClean="0"/>
              <a:t>첫구매증정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- </a:t>
            </a:r>
            <a:r>
              <a:rPr lang="en-US" altLang="ko-KR" sz="800" b="1" dirty="0" smtClean="0"/>
              <a:t>3</a:t>
            </a:r>
            <a:r>
              <a:rPr lang="ko-KR" altLang="en-US" sz="800" b="1" dirty="0" err="1" smtClean="0"/>
              <a:t>만원대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구매금액대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증정품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grpSp>
        <p:nvGrpSpPr>
          <p:cNvPr id="7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4942844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5643907" y="4889030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9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5505501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5643907" y="5451687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선크림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686504" y="5089821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686504" y="5616256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348624" y="3385859"/>
            <a:ext cx="316691" cy="325441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52" y="3422904"/>
            <a:ext cx="255379" cy="257147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5690690" y="3521480"/>
            <a:ext cx="914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rgbClr val="C00000"/>
                </a:solidFill>
              </a:rPr>
              <a:t>일시품절</a:t>
            </a:r>
            <a:endParaRPr lang="ko-KR" altLang="en-US" sz="400" dirty="0">
              <a:solidFill>
                <a:srgbClr val="C00000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3524041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606513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669712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4" name="구부러진 연결선 113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70" idx="2"/>
            <a:endCxn id="82" idx="2"/>
          </p:cNvCxnSpPr>
          <p:nvPr/>
        </p:nvCxnSpPr>
        <p:spPr>
          <a:xfrm rot="10800000" flipH="1" flipV="1">
            <a:off x="615990" y="4354368"/>
            <a:ext cx="26655" cy="1723638"/>
          </a:xfrm>
          <a:prstGeom prst="curvedConnector3">
            <a:avLst>
              <a:gd name="adj1" fmla="val -857625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65508" y="916425"/>
            <a:ext cx="1154228" cy="133935"/>
            <a:chOff x="7801695" y="3088821"/>
            <a:chExt cx="1154228" cy="133935"/>
          </a:xfrm>
        </p:grpSpPr>
        <p:sp>
          <p:nvSpPr>
            <p:cNvPr id="104" name="TextBox 103"/>
            <p:cNvSpPr txBox="1"/>
            <p:nvPr/>
          </p:nvSpPr>
          <p:spPr>
            <a:xfrm>
              <a:off x="7952550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115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16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8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250752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427716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865474" y="2637287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2729825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55641" y="1985862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1072" y="45122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328644" y="482294"/>
            <a:ext cx="1234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IN_MO_ORD_01_01_04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7921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주문서 혜택 영역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IN_MO_ORD_01_01_01/</a:t>
            </a:r>
            <a:r>
              <a:rPr lang="en-US" altLang="ko-KR" dirty="0" smtClean="0"/>
              <a:t>IN_MO_ORD_01_01_05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8075"/>
              </p:ext>
            </p:extLst>
          </p:nvPr>
        </p:nvGraphicFramePr>
        <p:xfrm>
          <a:off x="9000565" y="44450"/>
          <a:ext cx="3152540" cy="516710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5-6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구매금액지급선택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조건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충족시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가능한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내역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방법 제품선택증정품과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증정품안받기 누르면 선택 시 선택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증정품내역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수량선택영역 비활성화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중복증정일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영역으로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 시 충족한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증정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5-8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텍스트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(BO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등록 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구매금액대별과 중복 되는 경우 모두 증정됨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구매금액대별과 중복 되는 경우 상단에 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후 하단에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노출 순서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5-7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선택완료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누르면 팝업 닫히고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영역에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표기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바닥화면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구매지급대별영역에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채우지 못했을 시 필수 선택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문구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5-8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버튼을 누르면 선택 증정 필수라는 확인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충족했을때는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선택가능수량 품절 적용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하위 화면 동일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필수선택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수량보다 남아있는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재고가 적을 경우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품절처리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A(2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), B(2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택 선택 가능 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A, B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품절처리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각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재고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미만으로 떨어졌을 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개만 남았을 때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FO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일시품절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처리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0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A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품절로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가능한 상태일 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품절 처리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B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미만으로 떨어졌을 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개만 남았을 때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FO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일시품절처리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모든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일시품절일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경우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FO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캠페인기간이 남아 있어도 캠페인 종료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1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454" y="575037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주문서페이지 이어서 ▲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5261962" y="1052736"/>
            <a:ext cx="29302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전고객증정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]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1357036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8" name="직사각형 267"/>
          <p:cNvSpPr/>
          <p:nvPr/>
        </p:nvSpPr>
        <p:spPr>
          <a:xfrm>
            <a:off x="5643907" y="1321960"/>
            <a:ext cx="16754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썬세럼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270785" y="2281899"/>
            <a:ext cx="956149" cy="22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□ 증정품안받기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7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2805338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76" name="표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85165"/>
              </p:ext>
            </p:extLst>
          </p:nvPr>
        </p:nvGraphicFramePr>
        <p:xfrm>
          <a:off x="5738507" y="3092520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77" name="직사각형 276"/>
          <p:cNvSpPr/>
          <p:nvPr/>
        </p:nvSpPr>
        <p:spPr>
          <a:xfrm>
            <a:off x="5643907" y="2770270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10mL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7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3349309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7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82" name="표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4419"/>
              </p:ext>
            </p:extLst>
          </p:nvPr>
        </p:nvGraphicFramePr>
        <p:xfrm>
          <a:off x="5738507" y="362195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83" name="직사각형 282"/>
          <p:cNvSpPr/>
          <p:nvPr/>
        </p:nvSpPr>
        <p:spPr>
          <a:xfrm>
            <a:off x="5643907" y="3295495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8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3911966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8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9" name="직사각형 288"/>
          <p:cNvSpPr/>
          <p:nvPr/>
        </p:nvSpPr>
        <p:spPr>
          <a:xfrm>
            <a:off x="5643907" y="3858152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선크림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91782" y="69269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273058" y="72347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구매금액대별선택증정품</a:t>
            </a:r>
            <a:endParaRPr lang="ko-KR" altLang="en-US" sz="1000" b="1" dirty="0"/>
          </a:p>
        </p:txBody>
      </p:sp>
      <p:cxnSp>
        <p:nvCxnSpPr>
          <p:cNvPr id="124" name="구부러진 연결선 123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42" idx="3"/>
            <a:endCxn id="99" idx="1"/>
          </p:cNvCxnSpPr>
          <p:nvPr/>
        </p:nvCxnSpPr>
        <p:spPr>
          <a:xfrm flipV="1">
            <a:off x="3724047" y="846584"/>
            <a:ext cx="1549011" cy="353377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21055" y="849463"/>
            <a:ext cx="2924175" cy="248799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1076221" y="92850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Accept">
            <a:extLst>
              <a:ext uri="{FF2B5EF4-FFF2-40B4-BE49-F238E27FC236}">
                <a16:creationId xmlns:a16="http://schemas.microsoft.com/office/drawing/2014/main" id="{36480E8B-FF7F-4DFC-ACA4-8410A03C65E0}"/>
              </a:ext>
            </a:extLst>
          </p:cNvPr>
          <p:cNvSpPr>
            <a:spLocks noChangeAspect="1"/>
          </p:cNvSpPr>
          <p:nvPr/>
        </p:nvSpPr>
        <p:spPr bwMode="auto">
          <a:xfrm rot="900000">
            <a:off x="873852" y="911578"/>
            <a:ext cx="127000" cy="122237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endParaRPr lang="en-US" sz="9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/>
          </p:nvPr>
        </p:nvGraphicFramePr>
        <p:xfrm>
          <a:off x="1322976" y="1266959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/>
          </p:nvPr>
        </p:nvGraphicFramePr>
        <p:xfrm>
          <a:off x="1322976" y="1628306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3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478141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865474" y="3361078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7382" y="296702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752974" y="3175891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3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34454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8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69563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860083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>
                <a:solidFill>
                  <a:srgbClr val="FF0000"/>
                </a:solidFill>
              </a:rPr>
              <a:t>택</a:t>
            </a:r>
            <a:r>
              <a:rPr lang="en-US" altLang="ko-KR" sz="800" b="1" dirty="0">
                <a:solidFill>
                  <a:srgbClr val="FF0000"/>
                </a:solidFill>
              </a:rPr>
              <a:t>3 </a:t>
            </a:r>
            <a:r>
              <a:rPr lang="ko-KR" altLang="en-US" sz="800" b="1" dirty="0">
                <a:solidFill>
                  <a:srgbClr val="FF0000"/>
                </a:solidFill>
              </a:rPr>
              <a:t>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225642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택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2 </a:t>
            </a:r>
            <a:r>
              <a:rPr lang="ko-KR" altLang="en-US" sz="800" b="1" dirty="0">
                <a:solidFill>
                  <a:srgbClr val="FF0000"/>
                </a:solidFill>
              </a:rPr>
              <a:t>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54541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914657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281419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239842" y="1819564"/>
            <a:ext cx="2952324" cy="40384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최종결제금액에 따라 구매금액대별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증정품이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달라질 수 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최종결제금액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품절 시 다른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증정품으로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교체 될 수 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5248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9067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2463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6620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04920"/>
              </p:ext>
            </p:extLst>
          </p:nvPr>
        </p:nvGraphicFramePr>
        <p:xfrm>
          <a:off x="5738507" y="4174433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5679467" y="2896599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86504" y="3440570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86504" y="3987786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77" name="오른쪽 중괄호 76"/>
          <p:cNvSpPr/>
          <p:nvPr/>
        </p:nvSpPr>
        <p:spPr>
          <a:xfrm>
            <a:off x="8012146" y="2964474"/>
            <a:ext cx="360040" cy="1376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8345988" y="3524470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증정품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93" y="22906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0419799" y="5361822"/>
            <a:ext cx="956149" cy="22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■ 증정품안받기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472264" y="5715062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68857"/>
              </p:ext>
            </p:extLst>
          </p:nvPr>
        </p:nvGraphicFramePr>
        <p:xfrm>
          <a:off x="8866854" y="600224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8772254" y="5661248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10mL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8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472264" y="6259033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8772254" y="6205219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807814" y="5806323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814851" y="6350294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380439" y="5378156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선택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필수선택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97963"/>
              </p:ext>
            </p:extLst>
          </p:nvPr>
        </p:nvGraphicFramePr>
        <p:xfrm>
          <a:off x="8866854" y="6531562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109" name="구부러진 연결선 108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71" idx="3"/>
            <a:endCxn id="82" idx="1"/>
          </p:cNvCxnSpPr>
          <p:nvPr/>
        </p:nvCxnSpPr>
        <p:spPr>
          <a:xfrm>
            <a:off x="8226934" y="2392826"/>
            <a:ext cx="2192865" cy="3079923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31425" y="2556197"/>
            <a:ext cx="2307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 </a:t>
            </a:r>
            <a:r>
              <a:rPr lang="en-US" altLang="ko-KR" sz="800" b="1" dirty="0" smtClean="0"/>
              <a:t>1</a:t>
            </a:r>
            <a:r>
              <a:rPr lang="ko-KR" altLang="en-US" sz="800" b="1" dirty="0" err="1"/>
              <a:t>만원대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구매금액대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증정품</a:t>
            </a:r>
            <a:r>
              <a:rPr lang="ko-KR" altLang="en-US" sz="800" b="1" dirty="0">
                <a:solidFill>
                  <a:srgbClr val="C00000"/>
                </a:solidFill>
              </a:rPr>
              <a:t> </a:t>
            </a:r>
            <a:r>
              <a:rPr lang="en-US" altLang="ko-KR" sz="800" dirty="0" smtClean="0"/>
              <a:t>/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필수선택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택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3 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231425" y="4495684"/>
            <a:ext cx="2880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b="1" dirty="0" err="1" smtClean="0"/>
              <a:t>첫구매증정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- </a:t>
            </a:r>
            <a:r>
              <a:rPr lang="en-US" altLang="ko-KR" sz="800" b="1" dirty="0" smtClean="0"/>
              <a:t>3</a:t>
            </a:r>
            <a:r>
              <a:rPr lang="ko-KR" altLang="en-US" sz="800" b="1" dirty="0" err="1" smtClean="0"/>
              <a:t>만원대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/>
              <a:t>구매금액대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증정품</a:t>
            </a:r>
            <a:r>
              <a:rPr lang="ko-KR" altLang="en-US" sz="800" b="1" dirty="0">
                <a:solidFill>
                  <a:srgbClr val="C00000"/>
                </a:solidFill>
              </a:rPr>
              <a:t> </a:t>
            </a:r>
            <a:r>
              <a:rPr lang="en-US" altLang="ko-KR" sz="800" dirty="0" smtClean="0"/>
              <a:t>/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필수선택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택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2 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grpSp>
        <p:nvGrpSpPr>
          <p:cNvPr id="11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4838788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12347"/>
              </p:ext>
            </p:extLst>
          </p:nvPr>
        </p:nvGraphicFramePr>
        <p:xfrm>
          <a:off x="5738507" y="511143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5643907" y="4784974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1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917" y="5401445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5643907" y="5347631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선크림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686504" y="4930049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686504" y="5477265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348624" y="5410225"/>
            <a:ext cx="316691" cy="325441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52" y="5447270"/>
            <a:ext cx="255379" cy="257147"/>
          </a:xfrm>
          <a:prstGeom prst="rect">
            <a:avLst/>
          </a:prstGeom>
        </p:spPr>
      </p:pic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30268"/>
              </p:ext>
            </p:extLst>
          </p:nvPr>
        </p:nvGraphicFramePr>
        <p:xfrm>
          <a:off x="5732816" y="570265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58" name="타원 157"/>
          <p:cNvSpPr/>
          <p:nvPr/>
        </p:nvSpPr>
        <p:spPr>
          <a:xfrm>
            <a:off x="3524041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606513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669712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79416" y="6005479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77215" y="6061256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2738" y="5733836"/>
            <a:ext cx="3700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선택 </a:t>
            </a:r>
            <a:r>
              <a:rPr lang="ko-KR" altLang="en-US" sz="800" b="1" dirty="0" err="1" smtClean="0"/>
              <a:t>증정품</a:t>
            </a:r>
            <a:r>
              <a:rPr lang="ko-KR" altLang="en-US" sz="800" b="1" dirty="0" smtClean="0"/>
              <a:t> 필수 종 수 선택 되었을 때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선택하기 눌러서 다시 선택 가능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74" y="60694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2565508" y="916425"/>
            <a:ext cx="1154228" cy="133935"/>
            <a:chOff x="7801695" y="3088821"/>
            <a:chExt cx="1154228" cy="133935"/>
          </a:xfrm>
        </p:grpSpPr>
        <p:sp>
          <p:nvSpPr>
            <p:cNvPr id="147" name="TextBox 146"/>
            <p:cNvSpPr txBox="1"/>
            <p:nvPr/>
          </p:nvSpPr>
          <p:spPr>
            <a:xfrm>
              <a:off x="7952550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148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49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3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250752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427716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865474" y="2637287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2729825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55641" y="1985862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962" y="45023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6353768" y="6089145"/>
            <a:ext cx="1858443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err="1" smtClean="0"/>
              <a:t>선택완료</a:t>
            </a:r>
            <a:endParaRPr lang="ko-KR" altLang="en-US" sz="8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5199243" y="6089145"/>
            <a:ext cx="1154526" cy="307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취소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44" y="61346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795" y="61409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328644" y="482294"/>
            <a:ext cx="1234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IN_MO_ORD_01_01_05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9388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주문서 혜택 영역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IN_MO_ORD_01_01_01/</a:t>
            </a:r>
            <a:r>
              <a:rPr lang="en-US" altLang="ko-KR" dirty="0" smtClean="0"/>
              <a:t>IN_MO_ORD_01_01_06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4"/>
              </p:ext>
            </p:extLst>
          </p:nvPr>
        </p:nvGraphicFramePr>
        <p:xfrm>
          <a:off x="9000565" y="44450"/>
          <a:ext cx="3152540" cy="52120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 해당 영역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조건 충족한 모든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몇 개의 쿠폰이 적용 되었는지 표기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쿠폰재선택시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초기화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 기준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개라도 증정품재고가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이면 쿠폰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증정품쿠폰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주문에 적용된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노출 순서 사용시간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임박순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–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캠페인설명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사용안함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사용이 디폴트 이며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사용안함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[6-4]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처럼 비활성화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해당주문에는 적용되지 않으며 사용하지 않은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쿠폰은 사용기간내에 다른 주문에서 적용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선택안함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해당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미지급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결제하기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제품선택증정품 필수 종 수 만큼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결제하기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구매금액대별선택증정품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 종 수 만큼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91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</a:tbl>
          </a:graphicData>
        </a:graphic>
      </p:graphicFrame>
      <p:sp>
        <p:nvSpPr>
          <p:cNvPr id="1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454" y="575037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주문서페이지 이어서 ▲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21055" y="849463"/>
            <a:ext cx="2924175" cy="248799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1076221" y="92850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Accept">
            <a:extLst>
              <a:ext uri="{FF2B5EF4-FFF2-40B4-BE49-F238E27FC236}">
                <a16:creationId xmlns:a16="http://schemas.microsoft.com/office/drawing/2014/main" id="{36480E8B-FF7F-4DFC-ACA4-8410A03C65E0}"/>
              </a:ext>
            </a:extLst>
          </p:cNvPr>
          <p:cNvSpPr>
            <a:spLocks noChangeAspect="1"/>
          </p:cNvSpPr>
          <p:nvPr/>
        </p:nvSpPr>
        <p:spPr bwMode="auto">
          <a:xfrm rot="900000">
            <a:off x="873852" y="911578"/>
            <a:ext cx="127000" cy="122237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endParaRPr lang="en-US" sz="9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/>
          </p:nvPr>
        </p:nvGraphicFramePr>
        <p:xfrm>
          <a:off x="1322976" y="1266959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/>
          </p:nvPr>
        </p:nvGraphicFramePr>
        <p:xfrm>
          <a:off x="1322976" y="1628306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3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478141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865474" y="3361078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7382" y="296702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752974" y="3175891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3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34454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8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169563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3860083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>
                <a:solidFill>
                  <a:srgbClr val="FF0000"/>
                </a:solidFill>
              </a:rPr>
              <a:t>택</a:t>
            </a:r>
            <a:r>
              <a:rPr lang="en-US" altLang="ko-KR" sz="800" b="1" dirty="0">
                <a:solidFill>
                  <a:srgbClr val="FF0000"/>
                </a:solidFill>
              </a:rPr>
              <a:t>3 </a:t>
            </a:r>
            <a:r>
              <a:rPr lang="ko-KR" altLang="en-US" sz="800" b="1" dirty="0">
                <a:solidFill>
                  <a:srgbClr val="FF0000"/>
                </a:solidFill>
              </a:rPr>
              <a:t>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225642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택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2 </a:t>
            </a:r>
            <a:r>
              <a:rPr lang="ko-KR" altLang="en-US" sz="800" b="1" dirty="0">
                <a:solidFill>
                  <a:srgbClr val="FF0000"/>
                </a:solidFill>
              </a:rPr>
              <a:t>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65474" y="4606513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54541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3914657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281419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5248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39067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2463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91" y="46620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15768" y="5431136"/>
            <a:ext cx="1893895" cy="10886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제품선택증정품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{3}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종을 선택해주세요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필수선택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사항입니다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660928" y="6078930"/>
            <a:ext cx="864096" cy="2326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88195" y="5411449"/>
            <a:ext cx="2021161" cy="11083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구매금액대별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선택증정품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택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증정품받기를 원치 않으시면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선택하기 팝업에서 증정품안받기를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체크해주세요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47786" y="6168740"/>
            <a:ext cx="864096" cy="2326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53231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95" y="53271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524041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163273" y="4669712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36864" y="1933051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5645250" y="1897811"/>
            <a:ext cx="14382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/>
              <a:t>레티놀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시카</a:t>
            </a:r>
            <a:r>
              <a:rPr lang="ko-KR" altLang="en-US" sz="800" b="1" dirty="0"/>
              <a:t> 흔적 앰플 </a:t>
            </a:r>
            <a:r>
              <a:rPr lang="en-US" altLang="ko-KR" sz="800" b="1" dirty="0"/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91782" y="69269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73058" y="7234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증정품쿠폰</a:t>
            </a:r>
            <a:endParaRPr lang="ko-KR" altLang="en-US" sz="1000" b="1" dirty="0"/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976" y="7103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28" y="15569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664982" y="2068355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93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231425" y="1033715"/>
            <a:ext cx="2952324" cy="2992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증정품쿠폰은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사용안함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주문건에는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적용되지 않고 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쿠폰의 남은 사용가능기간 내에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주문시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적용할 수 있습니다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31425" y="1458939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레티놀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시카흔적</a:t>
            </a:r>
            <a:r>
              <a:rPr lang="ko-KR" altLang="en-US" sz="800" b="1" dirty="0" smtClean="0"/>
              <a:t> 앰플 </a:t>
            </a:r>
            <a:r>
              <a:rPr lang="en-US" altLang="ko-KR" sz="800" b="1" dirty="0" smtClean="0"/>
              <a:t>7ml+1ml</a:t>
            </a:r>
            <a:endParaRPr lang="ko-KR" altLang="en-US" sz="800" b="1" dirty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75367"/>
              </p:ext>
            </p:extLst>
          </p:nvPr>
        </p:nvGraphicFramePr>
        <p:xfrm>
          <a:off x="7132155" y="1475399"/>
          <a:ext cx="1029468" cy="19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사용안함</a:t>
                      </a:r>
                      <a:endParaRPr lang="ko-KR" altLang="en-US" sz="7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5231425" y="2833915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지니</a:t>
            </a:r>
            <a:r>
              <a:rPr lang="en-US" altLang="ko-KR" sz="800" b="1" dirty="0" smtClean="0"/>
              <a:t>TV </a:t>
            </a:r>
            <a:r>
              <a:rPr lang="ko-KR" altLang="en-US" sz="800" b="1" dirty="0" err="1" smtClean="0"/>
              <a:t>레티놀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사은품쿠폰</a:t>
            </a:r>
            <a:endParaRPr lang="ko-KR" altLang="en-US" sz="800" b="1" dirty="0"/>
          </a:p>
        </p:txBody>
      </p:sp>
      <p:grpSp>
        <p:nvGrpSpPr>
          <p:cNvPr id="9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36864" y="3286594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5653354" y="3212976"/>
            <a:ext cx="28488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/>
              <a:t>레티놀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종 키트 </a:t>
            </a:r>
            <a:r>
              <a:rPr lang="en-US" altLang="ko-KR" sz="800" b="1" dirty="0"/>
              <a:t>(</a:t>
            </a:r>
            <a:r>
              <a:rPr lang="ko-KR" altLang="en-US" sz="800" b="1" dirty="0" err="1"/>
              <a:t>레티놀앰플</a:t>
            </a:r>
            <a:r>
              <a:rPr lang="en-US" altLang="ko-KR" sz="800" b="1" dirty="0"/>
              <a:t>7ml+</a:t>
            </a:r>
            <a:r>
              <a:rPr lang="ko-KR" altLang="en-US" sz="800" b="1" dirty="0" err="1"/>
              <a:t>씨드세럼</a:t>
            </a:r>
            <a:r>
              <a:rPr lang="en-US" altLang="ko-KR" sz="800" b="1" dirty="0"/>
              <a:t>15mL+</a:t>
            </a:r>
            <a:r>
              <a:rPr lang="ko-KR" altLang="en-US" sz="800" b="1" dirty="0"/>
              <a:t>폼</a:t>
            </a:r>
            <a:r>
              <a:rPr lang="en-US" altLang="ko-KR" sz="800" b="1" dirty="0"/>
              <a:t>20g)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664982" y="3421898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31759" y="3991692"/>
            <a:ext cx="29298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만원 결제 시 사용가능/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마케팅&amp;앱푸시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수신동의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36864" y="4302388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5645250" y="4267148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화산송이폼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30g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664982" y="4437692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증정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1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36864" y="2390700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5645250" y="2355460"/>
            <a:ext cx="14382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/>
              <a:t>레티놀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시카</a:t>
            </a:r>
            <a:r>
              <a:rPr lang="ko-KR" altLang="en-US" sz="800" b="1" dirty="0"/>
              <a:t> 흔적 앰플 </a:t>
            </a:r>
            <a:r>
              <a:rPr lang="en-US" altLang="ko-KR" sz="800" b="1" dirty="0" smtClean="0"/>
              <a:t>1ml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664982" y="2526004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7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587" y="46603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355" y="6138131"/>
            <a:ext cx="3484707" cy="544485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2565508" y="916425"/>
            <a:ext cx="1154228" cy="133935"/>
            <a:chOff x="7801695" y="3088821"/>
            <a:chExt cx="1154228" cy="133935"/>
          </a:xfrm>
        </p:grpSpPr>
        <p:sp>
          <p:nvSpPr>
            <p:cNvPr id="81" name="TextBox 80"/>
            <p:cNvSpPr txBox="1"/>
            <p:nvPr/>
          </p:nvSpPr>
          <p:spPr>
            <a:xfrm>
              <a:off x="7952550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82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83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250752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55084" y="2427716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865474" y="2637287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848652" y="2729825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855641" y="1985862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96800" y="5953296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AS-IS]</a:t>
            </a:r>
            <a:endParaRPr lang="ko-KR" altLang="en-US" sz="800" b="1" dirty="0"/>
          </a:p>
        </p:txBody>
      </p:sp>
      <p:cxnSp>
        <p:nvCxnSpPr>
          <p:cNvPr id="111" name="구부러진 연결선 110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52" idx="3"/>
            <a:endCxn id="88" idx="2"/>
          </p:cNvCxnSpPr>
          <p:nvPr/>
        </p:nvCxnSpPr>
        <p:spPr>
          <a:xfrm flipV="1">
            <a:off x="3669606" y="818384"/>
            <a:ext cx="1423370" cy="394284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231425" y="1674048"/>
            <a:ext cx="2273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만원 이상 결제 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결제 단계에서 자동 적용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84300"/>
              </p:ext>
            </p:extLst>
          </p:nvPr>
        </p:nvGraphicFramePr>
        <p:xfrm>
          <a:off x="7132155" y="2827726"/>
          <a:ext cx="1029468" cy="19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사용안함</a:t>
                      </a:r>
                      <a:endParaRPr lang="ko-KR" altLang="en-US" sz="7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5231425" y="3052613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지니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TV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레티놀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사은품쿠폰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31425" y="3761806"/>
            <a:ext cx="18117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앱플래시세일</a:t>
            </a:r>
            <a:r>
              <a:rPr lang="en-US" altLang="ko-KR" sz="800" b="1" dirty="0" smtClean="0"/>
              <a:t>]</a:t>
            </a:r>
            <a:r>
              <a:rPr lang="ko-KR" altLang="en-US" sz="800" b="1" dirty="0" err="1" smtClean="0"/>
              <a:t>화산송이폼</a:t>
            </a:r>
            <a:r>
              <a:rPr lang="en-US" altLang="ko-KR" sz="800" b="1" dirty="0" smtClean="0"/>
              <a:t>30g </a:t>
            </a:r>
            <a:r>
              <a:rPr lang="ko-KR" altLang="en-US" sz="800" b="1" dirty="0" smtClean="0"/>
              <a:t>증정</a:t>
            </a:r>
            <a:endParaRPr lang="ko-KR" altLang="en-US" sz="800" b="1" dirty="0"/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660" y="14583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10168"/>
              </p:ext>
            </p:extLst>
          </p:nvPr>
        </p:nvGraphicFramePr>
        <p:xfrm>
          <a:off x="7132155" y="3761806"/>
          <a:ext cx="1026680" cy="163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53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사용안함</a:t>
                      </a:r>
                      <a:endParaRPr lang="ko-KR" altLang="en-US" sz="7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660" y="37313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156797" y="548449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6640271" y="548449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dirty="0"/>
          </a:p>
        </p:txBody>
      </p:sp>
      <p:sp>
        <p:nvSpPr>
          <p:cNvPr id="112" name="직사각형 111"/>
          <p:cNvSpPr/>
          <p:nvPr/>
        </p:nvSpPr>
        <p:spPr>
          <a:xfrm>
            <a:off x="5328644" y="482294"/>
            <a:ext cx="12346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IN_MO_ORD_01_01_06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929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217382</TotalTime>
  <Words>2651</Words>
  <Application>Microsoft Office PowerPoint</Application>
  <PresentationFormat>와이드스크린</PresentationFormat>
  <Paragraphs>656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FO_주문서 혜택 영역</vt:lpstr>
      <vt:lpstr>FO_주문서 혜택 영역</vt:lpstr>
      <vt:lpstr>FO_주문서 혜택 영역</vt:lpstr>
      <vt:lpstr>FO_주문서 혜택 영역</vt:lpstr>
      <vt:lpstr>FO_주문서 혜택 영역</vt:lpstr>
      <vt:lpstr>FO_주문서 혜택 영역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4349</cp:revision>
  <cp:lastPrinted>2022-10-17T06:12:39Z</cp:lastPrinted>
  <dcterms:created xsi:type="dcterms:W3CDTF">2018-04-18T08:51:39Z</dcterms:created>
  <dcterms:modified xsi:type="dcterms:W3CDTF">2024-05-30T02:10:32Z</dcterms:modified>
</cp:coreProperties>
</file>