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3" r:id="rId3"/>
    <p:sldId id="1459" r:id="rId4"/>
    <p:sldId id="1464" r:id="rId5"/>
    <p:sldId id="1452" r:id="rId6"/>
    <p:sldId id="1465" r:id="rId7"/>
    <p:sldId id="1468" r:id="rId8"/>
    <p:sldId id="1463" r:id="rId9"/>
    <p:sldId id="1499" r:id="rId10"/>
    <p:sldId id="1453" r:id="rId11"/>
    <p:sldId id="1483" r:id="rId12"/>
    <p:sldId id="1469" r:id="rId13"/>
    <p:sldId id="1487" r:id="rId14"/>
    <p:sldId id="1466" r:id="rId15"/>
    <p:sldId id="1492" r:id="rId16"/>
    <p:sldId id="1471" r:id="rId17"/>
    <p:sldId id="1485" r:id="rId18"/>
    <p:sldId id="1493" r:id="rId19"/>
    <p:sldId id="1472" r:id="rId20"/>
    <p:sldId id="1475" r:id="rId21"/>
    <p:sldId id="1474" r:id="rId22"/>
    <p:sldId id="1481" r:id="rId23"/>
    <p:sldId id="1478" r:id="rId24"/>
    <p:sldId id="1480" r:id="rId25"/>
    <p:sldId id="1473" r:id="rId26"/>
    <p:sldId id="1486" r:id="rId27"/>
    <p:sldId id="1500" r:id="rId28"/>
    <p:sldId id="1494" r:id="rId29"/>
    <p:sldId id="1479" r:id="rId30"/>
    <p:sldId id="1495" r:id="rId31"/>
    <p:sldId id="1498" r:id="rId32"/>
    <p:sldId id="1496" r:id="rId3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공통" id="{FC12D408-FD0C-4419-B016-17B2620E42A5}">
          <p14:sldIdLst>
            <p14:sldId id="1459"/>
            <p14:sldId id="1464"/>
          </p14:sldIdLst>
        </p14:section>
        <p14:section name="결제" id="{7E828B5A-38D9-42BF-B99D-9CF28FF5782D}">
          <p14:sldIdLst>
            <p14:sldId id="1452"/>
            <p14:sldId id="1465"/>
            <p14:sldId id="1468"/>
            <p14:sldId id="1463"/>
            <p14:sldId id="1499"/>
            <p14:sldId id="1453"/>
            <p14:sldId id="1483"/>
            <p14:sldId id="1469"/>
            <p14:sldId id="1487"/>
          </p14:sldIdLst>
        </p14:section>
        <p14:section name="도움말 레이어" id="{FFAE426A-72BF-43F3-9385-AB46685404A9}">
          <p14:sldIdLst>
            <p14:sldId id="1466"/>
            <p14:sldId id="1492"/>
            <p14:sldId id="1471"/>
            <p14:sldId id="1485"/>
            <p14:sldId id="1493"/>
          </p14:sldIdLst>
        </p14:section>
        <p14:section name="배송지등록/변경" id="{3FE5F54E-723A-4F12-908C-9523BF357D67}">
          <p14:sldIdLst>
            <p14:sldId id="1472"/>
            <p14:sldId id="1475"/>
          </p14:sldIdLst>
        </p14:section>
        <p14:section name="배송지정보" id="{F0B7CBE7-46EB-4FCF-9441-A94E64AE3B0E}">
          <p14:sldIdLst>
            <p14:sldId id="1474"/>
            <p14:sldId id="1481"/>
            <p14:sldId id="1478"/>
          </p14:sldIdLst>
        </p14:section>
        <p14:section name="배송지추가" id="{35009E2A-2526-4B5F-88BE-17CC7F85D04E}">
          <p14:sldIdLst>
            <p14:sldId id="1480"/>
            <p14:sldId id="1473"/>
            <p14:sldId id="1486"/>
            <p14:sldId id="1500"/>
          </p14:sldIdLst>
        </p14:section>
        <p14:section name="편의점검색" id="{07F1BE13-D413-4271-8D4D-E3723FD7BC63}">
          <p14:sldIdLst>
            <p14:sldId id="1494"/>
            <p14:sldId id="1479"/>
          </p14:sldIdLst>
        </p14:section>
        <p14:section name="주문완료" id="{4A0A46B6-6B8B-40C2-9373-1C3333FA07FD}">
          <p14:sldIdLst>
            <p14:sldId id="1495"/>
            <p14:sldId id="1498"/>
            <p14:sldId id="1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5D2FD1"/>
    <a:srgbClr val="A6F240"/>
    <a:srgbClr val="00BC70"/>
    <a:srgbClr val="D828B6"/>
    <a:srgbClr val="0000FF"/>
    <a:srgbClr val="8FAADC"/>
    <a:srgbClr val="FFC000"/>
    <a:srgbClr val="E7E6E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723" autoAdjust="0"/>
  </p:normalViewPr>
  <p:slideViewPr>
    <p:cSldViewPr>
      <p:cViewPr varScale="1">
        <p:scale>
          <a:sx n="94" d="100"/>
          <a:sy n="94" d="100"/>
        </p:scale>
        <p:origin x="768" y="60"/>
      </p:cViewPr>
      <p:guideLst>
        <p:guide orient="horz" pos="1112"/>
        <p:guide pos="3205"/>
        <p:guide pos="574"/>
        <p:guide orient="horz" pos="4156"/>
        <p:guide orient="horz" pos="391"/>
        <p:guide pos="5155"/>
        <p:guide orient="horz" pos="20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65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0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8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4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9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13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68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5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2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58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8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6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6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8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6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752512" y="2708920"/>
            <a:ext cx="1067208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>
                <a:latin typeface="+mj-ea"/>
              </a:rPr>
              <a:t>innisfree_FO</a:t>
            </a:r>
            <a:r>
              <a:rPr lang="ko-KR" altLang="en-US" sz="3200" dirty="0">
                <a:latin typeface="+mj-ea"/>
              </a:rPr>
              <a:t>리뉴얼</a:t>
            </a:r>
            <a:r>
              <a:rPr lang="en-US" altLang="ko-KR" dirty="0"/>
              <a:t>_</a:t>
            </a:r>
            <a:r>
              <a:rPr lang="en-US" altLang="ko-KR" sz="3200" dirty="0" smtClean="0"/>
              <a:t>MO</a:t>
            </a:r>
            <a:r>
              <a:rPr lang="en-US" altLang="ko-KR" dirty="0" smtClean="0"/>
              <a:t>_</a:t>
            </a:r>
            <a:r>
              <a:rPr lang="ko-KR" altLang="en-US" sz="32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주문서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200" dirty="0" err="1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2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0.90/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2024-07-08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이세연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결제</a:t>
            </a:r>
            <a:endParaRPr lang="ko-KR" altLang="en-US" dirty="0"/>
          </a:p>
        </p:txBody>
      </p:sp>
      <p:sp>
        <p:nvSpPr>
          <p:cNvPr id="12" name="부제목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74" name="사각형: 둥근 모서리 190">
            <a:extLst>
              <a:ext uri="{FF2B5EF4-FFF2-40B4-BE49-F238E27FC236}">
                <a16:creationId xmlns:a16="http://schemas.microsoft.com/office/drawing/2014/main" id="{6409C50B-94F9-4C3F-8D13-122229782914}"/>
              </a:ext>
            </a:extLst>
          </p:cNvPr>
          <p:cNvSpPr/>
          <p:nvPr/>
        </p:nvSpPr>
        <p:spPr>
          <a:xfrm>
            <a:off x="936397" y="1204708"/>
            <a:ext cx="2630768" cy="1555358"/>
          </a:xfrm>
          <a:prstGeom prst="roundRect">
            <a:avLst>
              <a:gd name="adj" fmla="val 2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9561" y="71331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결제수단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12430" y="682519"/>
            <a:ext cx="2938064" cy="224883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rcRect l="4819" t="19024" r="4720" b="20835"/>
          <a:stretch/>
        </p:blipFill>
        <p:spPr>
          <a:xfrm>
            <a:off x="882640" y="1005694"/>
            <a:ext cx="2828793" cy="1655601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966548" y="713315"/>
            <a:ext cx="8215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000000"/>
                </a:solidFill>
              </a:rPr>
              <a:t>유의사항 안내</a:t>
            </a:r>
            <a:r>
              <a:rPr lang="en-US" altLang="ko-KR" sz="700" dirty="0" smtClean="0">
                <a:solidFill>
                  <a:srgbClr val="000000"/>
                </a:solidFill>
              </a:rPr>
              <a:t>&gt;</a:t>
            </a:r>
            <a:endParaRPr lang="ko-KR" altLang="en-US" sz="7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91291" y="3307031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품절 시 </a:t>
            </a:r>
            <a:r>
              <a:rPr lang="ko-KR" altLang="en-US" sz="800" b="1" dirty="0" err="1" smtClean="0">
                <a:latin typeface="+mn-ea"/>
              </a:rPr>
              <a:t>환불계좌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91199" y="2684910"/>
            <a:ext cx="1826946" cy="215444"/>
            <a:chOff x="2926412" y="2963063"/>
            <a:chExt cx="1826946" cy="21544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4401" y="2963063"/>
              <a:ext cx="17189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선택한 결제수단 다음에도 사용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99" name="사각형: 둥근 모서리 123">
            <a:extLst>
              <a:ext uri="{FF2B5EF4-FFF2-40B4-BE49-F238E27FC236}">
                <a16:creationId xmlns:a16="http://schemas.microsoft.com/office/drawing/2014/main" id="{E4A05542-64F5-4338-B1BD-570968F2C15F}"/>
              </a:ext>
            </a:extLst>
          </p:cNvPr>
          <p:cNvSpPr/>
          <p:nvPr/>
        </p:nvSpPr>
        <p:spPr>
          <a:xfrm>
            <a:off x="811538" y="4790361"/>
            <a:ext cx="2938955" cy="14871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65571"/>
              </p:ext>
            </p:extLst>
          </p:nvPr>
        </p:nvGraphicFramePr>
        <p:xfrm>
          <a:off x="845534" y="5105085"/>
          <a:ext cx="2865899" cy="11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415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924484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63,000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25720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할인금액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-3,500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225720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뷰티포인트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사용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-500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9389783"/>
                  </a:ext>
                </a:extLst>
              </a:tr>
              <a:tr h="181959"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배송비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181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⨽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쿠폰할인</a:t>
                      </a:r>
                      <a:endParaRPr lang="ko-KR" altLang="en-US" sz="8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</a:rPr>
                        <a:t>-2,500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6474" y="48173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5647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888395" y="706472"/>
            <a:ext cx="2823038" cy="195859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유의사항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무이자 행사 정보 영역 까지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19316"/>
              </p:ext>
            </p:extLst>
          </p:nvPr>
        </p:nvGraphicFramePr>
        <p:xfrm>
          <a:off x="9000565" y="37069"/>
          <a:ext cx="3110331" cy="6647416"/>
        </p:xfrm>
        <a:graphic>
          <a:graphicData uri="http://schemas.openxmlformats.org/drawingml/2006/table">
            <a:tbl>
              <a:tblPr/>
              <a:tblGrid>
                <a:gridCol w="13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결제수단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결제할 금액이 있을 시 결제수단 영역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선택한 결제수단 다음에도 사용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해당 값에 체크된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결제수단일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시 체크된 상태를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해당 값에 체크된 결제수단이 아닐 시 체크 해제 상태를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결제 완료 시 체크된 결제수단이 선택된 상태를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제공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체크된 결제수단이 없을 시 첫번째 결제수단을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제공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 시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환불계좌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무통장 입금 선택 시 출력되는 영역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은행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등록된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환불계좌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정보가 없을 시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default ‘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은행선택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’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Select list: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농협은행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국민은행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우리은행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신한은행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기업은행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경남은행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광주은행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대구은행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부산은행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새마을금고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수협은행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우체국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전북은행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KEB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하나은행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8-2.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계좌번호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계좌번호 입력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(‘-’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제외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키패드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호출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숫자만 입력 가능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 외 문자 입력 시도 시 반응 없도록 구현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8-3. </a:t>
                      </a:r>
                      <a:r>
                        <a:rPr kumimoji="1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예금주명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예금주명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입력 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그 외의 기능은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주문자명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입력과 동일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글자 수 제한은 없음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8-4.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약관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약관 창 호출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(AS-IS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와 동일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8-5.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취소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조회모드로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전환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8-6. </a:t>
                      </a:r>
                      <a:r>
                        <a:rPr kumimoji="1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계좌인증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계좌번호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예금주명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중 입력 누락된 정보가 있을 시 버튼 비활성화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은행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계좌번호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예금주명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모두 입력 시 버튼 활성화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비활성화 버튼 클릭 시 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alert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으로 오류 메시지 출력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활성화 버튼 클릭 시 계좌 인증 실행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계좌인증이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정상적으로 완료 되었을 시 토스트 메시지 출력하고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조회모드로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전환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토스트 메시지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 인증이 완료되었습니다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계좌인증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실패 시 실패 메시지 출력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8-7. </a:t>
                      </a:r>
                      <a:r>
                        <a:rPr kumimoji="1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endParaRPr kumimoji="1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편집모드로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전환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839866"/>
                  </a:ext>
                </a:extLst>
              </a:tr>
            </a:tbl>
          </a:graphicData>
        </a:graphic>
      </p:graphicFrame>
      <p:sp>
        <p:nvSpPr>
          <p:cNvPr id="6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83" y="26426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0538" y="61702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29159" y="3263023"/>
            <a:ext cx="2913682" cy="11899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888"/>
              </p:ext>
            </p:extLst>
          </p:nvPr>
        </p:nvGraphicFramePr>
        <p:xfrm>
          <a:off x="4231312" y="3878410"/>
          <a:ext cx="2690979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51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1446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신한은행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4132624" y="3608110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품절 시 </a:t>
            </a:r>
            <a:r>
              <a:rPr lang="ko-KR" altLang="en-US" sz="800" b="1" dirty="0" err="1" smtClean="0">
                <a:latin typeface="+mn-ea"/>
              </a:rPr>
              <a:t>환불계좌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8328"/>
              </p:ext>
            </p:extLst>
          </p:nvPr>
        </p:nvGraphicFramePr>
        <p:xfrm>
          <a:off x="4230386" y="4253481"/>
          <a:ext cx="2691906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90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0000000000000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86069"/>
              </p:ext>
            </p:extLst>
          </p:nvPr>
        </p:nvGraphicFramePr>
        <p:xfrm>
          <a:off x="4230386" y="4596336"/>
          <a:ext cx="2691906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90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5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13345" y="3633635"/>
            <a:ext cx="586800" cy="201436"/>
          </a:xfrm>
          <a:prstGeom prst="rect">
            <a:avLst/>
          </a:prstGeom>
          <a:solidFill>
            <a:schemeClr val="tx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>
                <a:solidFill>
                  <a:schemeClr val="bg1"/>
                </a:solidFill>
              </a:rPr>
              <a:t>계좌인증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487" y="38122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24" y="42073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26797" y="3569693"/>
            <a:ext cx="2871726" cy="16638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77237" y="3333371"/>
            <a:ext cx="424227" cy="195867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88472"/>
              </p:ext>
            </p:extLst>
          </p:nvPr>
        </p:nvGraphicFramePr>
        <p:xfrm>
          <a:off x="876300" y="3625949"/>
          <a:ext cx="2819400" cy="756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50">
                  <a:extLst>
                    <a:ext uri="{9D8B030D-6E8A-4147-A177-3AD203B41FA5}">
                      <a16:colId xmlns:a16="http://schemas.microsoft.com/office/drawing/2014/main" val="51359985"/>
                    </a:ext>
                  </a:extLst>
                </a:gridCol>
                <a:gridCol w="1936850">
                  <a:extLst>
                    <a:ext uri="{9D8B030D-6E8A-4147-A177-3AD203B41FA5}">
                      <a16:colId xmlns:a16="http://schemas.microsoft.com/office/drawing/2014/main" val="1418220719"/>
                    </a:ext>
                  </a:extLst>
                </a:gridCol>
              </a:tblGrid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국민은행</a:t>
                      </a:r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12552"/>
                  </a:ext>
                </a:extLst>
              </a:tr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계좌번호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00000000000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8991"/>
                  </a:ext>
                </a:extLst>
              </a:tr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예금주명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9402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4239718" y="2744434"/>
            <a:ext cx="2809770" cy="215444"/>
            <a:chOff x="2926412" y="2964058"/>
            <a:chExt cx="2809770" cy="21544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3158" y="2964058"/>
              <a:ext cx="27030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필수</a:t>
              </a:r>
              <a:r>
                <a:rPr lang="en-US" altLang="ko-KR" sz="800" dirty="0" smtClean="0">
                  <a:latin typeface="+mn-ea"/>
                </a:rPr>
                <a:t>] </a:t>
              </a:r>
              <a:r>
                <a:rPr lang="ko-KR" altLang="en-US" sz="800" dirty="0" smtClean="0">
                  <a:latin typeface="+mn-ea"/>
                </a:rPr>
                <a:t>개인정보 수집</a:t>
              </a:r>
              <a:r>
                <a:rPr lang="en-US" altLang="ko-KR" sz="800" dirty="0" smtClean="0">
                  <a:latin typeface="+mn-ea"/>
                </a:rPr>
                <a:t>/</a:t>
              </a:r>
              <a:r>
                <a:rPr lang="ko-KR" altLang="en-US" sz="800" dirty="0" err="1" smtClean="0">
                  <a:latin typeface="+mn-ea"/>
                </a:rPr>
                <a:t>이용동의</a:t>
              </a:r>
              <a:r>
                <a:rPr lang="en-US" altLang="ko-KR" sz="800" dirty="0" smtClean="0">
                  <a:latin typeface="+mn-ea"/>
                </a:rPr>
                <a:t>(</a:t>
              </a:r>
              <a:r>
                <a:rPr lang="ko-KR" altLang="en-US" sz="800" dirty="0" err="1" smtClean="0">
                  <a:latin typeface="+mn-ea"/>
                </a:rPr>
                <a:t>환불계좌</a:t>
              </a:r>
              <a:r>
                <a:rPr lang="en-US" altLang="ko-KR" sz="800" dirty="0" smtClean="0">
                  <a:latin typeface="+mn-ea"/>
                </a:rPr>
                <a:t>)        </a:t>
              </a:r>
              <a:r>
                <a:rPr lang="ko-KR" altLang="en-US" sz="800" u="sng" dirty="0" smtClean="0">
                  <a:latin typeface="+mn-ea"/>
                </a:rPr>
                <a:t>보기</a:t>
              </a:r>
              <a:r>
                <a:rPr lang="en-US" altLang="ko-KR" sz="800" u="sng" dirty="0">
                  <a:latin typeface="+mn-ea"/>
                </a:rPr>
                <a:t>&gt;</a:t>
              </a:r>
              <a:endParaRPr lang="ko-KR" altLang="en-US" sz="800" dirty="0">
                <a:latin typeface="+mn-ea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9035"/>
              </p:ext>
            </p:extLst>
          </p:nvPr>
        </p:nvGraphicFramePr>
        <p:xfrm>
          <a:off x="4230771" y="1649041"/>
          <a:ext cx="2690979" cy="348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51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1446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480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은행선택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4132083" y="1378741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품절 시 </a:t>
            </a:r>
            <a:r>
              <a:rPr lang="ko-KR" altLang="en-US" sz="800" b="1" dirty="0" err="1" smtClean="0">
                <a:latin typeface="+mn-ea"/>
              </a:rPr>
              <a:t>환불계좌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9655"/>
              </p:ext>
            </p:extLst>
          </p:nvPr>
        </p:nvGraphicFramePr>
        <p:xfrm>
          <a:off x="4229845" y="2024112"/>
          <a:ext cx="2691906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90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계좌번호 입력</a:t>
                      </a:r>
                      <a:r>
                        <a:rPr lang="en-US" altLang="ko-KR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(-’</a:t>
                      </a:r>
                      <a:r>
                        <a:rPr lang="ko-KR" altLang="en-US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12717"/>
              </p:ext>
            </p:extLst>
          </p:nvPr>
        </p:nvGraphicFramePr>
        <p:xfrm>
          <a:off x="4229845" y="2366967"/>
          <a:ext cx="2691906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906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예금주명</a:t>
                      </a:r>
                      <a:r>
                        <a:rPr lang="ko-KR" altLang="en-US" sz="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9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946" y="15829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083" y="1977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771" y="2335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126256" y="1340324"/>
            <a:ext cx="2871726" cy="166388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18276" y="3112206"/>
            <a:ext cx="2946480" cy="1388406"/>
            <a:chOff x="818276" y="2974045"/>
            <a:chExt cx="2946480" cy="1482547"/>
          </a:xfrm>
        </p:grpSpPr>
        <p:sp>
          <p:nvSpPr>
            <p:cNvPr id="100" name="직사각형 99"/>
            <p:cNvSpPr/>
            <p:nvPr/>
          </p:nvSpPr>
          <p:spPr>
            <a:xfrm>
              <a:off x="818277" y="3103939"/>
              <a:ext cx="2946479" cy="1352653"/>
            </a:xfrm>
            <a:prstGeom prst="rect">
              <a:avLst/>
            </a:prstGeom>
            <a:noFill/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18276" y="2974045"/>
              <a:ext cx="2037364" cy="1397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rgbClr val="0070C0"/>
                  </a:solidFill>
                </a:rPr>
                <a:t>계좌인증</a:t>
              </a:r>
              <a:r>
                <a:rPr lang="ko-KR" altLang="en-US" sz="800" dirty="0" smtClean="0">
                  <a:solidFill>
                    <a:srgbClr val="0070C0"/>
                  </a:solidFill>
                </a:rPr>
                <a:t> 후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_</a:t>
              </a:r>
              <a:r>
                <a:rPr lang="ko-KR" altLang="en-US" sz="800" dirty="0" err="1">
                  <a:solidFill>
                    <a:srgbClr val="0070C0"/>
                  </a:solidFill>
                </a:rPr>
                <a:t>조회모드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085624" y="1133403"/>
            <a:ext cx="2946480" cy="1910514"/>
            <a:chOff x="818276" y="2974045"/>
            <a:chExt cx="2946480" cy="1910514"/>
          </a:xfrm>
        </p:grpSpPr>
        <p:sp>
          <p:nvSpPr>
            <p:cNvPr id="103" name="직사각형 102"/>
            <p:cNvSpPr/>
            <p:nvPr/>
          </p:nvSpPr>
          <p:spPr>
            <a:xfrm>
              <a:off x="818277" y="3103938"/>
              <a:ext cx="2946479" cy="1780621"/>
            </a:xfrm>
            <a:prstGeom prst="rect">
              <a:avLst/>
            </a:prstGeom>
            <a:noFill/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818276" y="2974045"/>
              <a:ext cx="824667" cy="1397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rgbClr val="0070C0"/>
                  </a:solidFill>
                </a:rPr>
                <a:t>Default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084295" y="3332323"/>
            <a:ext cx="2946480" cy="1910514"/>
            <a:chOff x="818276" y="2974045"/>
            <a:chExt cx="2946480" cy="1910514"/>
          </a:xfrm>
        </p:grpSpPr>
        <p:sp>
          <p:nvSpPr>
            <p:cNvPr id="110" name="직사각형 109"/>
            <p:cNvSpPr/>
            <p:nvPr/>
          </p:nvSpPr>
          <p:spPr>
            <a:xfrm>
              <a:off x="818277" y="3103938"/>
              <a:ext cx="2946479" cy="1780621"/>
            </a:xfrm>
            <a:prstGeom prst="rect">
              <a:avLst/>
            </a:prstGeom>
            <a:noFill/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18276" y="2974045"/>
              <a:ext cx="1272139" cy="1397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rgbClr val="0070C0"/>
                  </a:solidFill>
                </a:rPr>
                <a:t>계좌인증</a:t>
              </a:r>
              <a:r>
                <a:rPr lang="ko-KR" altLang="en-US" sz="800" dirty="0" smtClean="0">
                  <a:solidFill>
                    <a:srgbClr val="0070C0"/>
                  </a:solidFill>
                </a:rPr>
                <a:t> 후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_</a:t>
              </a:r>
              <a:r>
                <a:rPr lang="ko-KR" altLang="en-US" sz="800" dirty="0" err="1" smtClean="0">
                  <a:solidFill>
                    <a:srgbClr val="0070C0"/>
                  </a:solidFill>
                </a:rPr>
                <a:t>편집모드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15" name="꺾인 연결선 114"/>
          <p:cNvCxnSpPr>
            <a:stCxn id="61" idx="3"/>
            <a:endCxn id="110" idx="1"/>
          </p:cNvCxnSpPr>
          <p:nvPr/>
        </p:nvCxnSpPr>
        <p:spPr>
          <a:xfrm>
            <a:off x="3701464" y="3431305"/>
            <a:ext cx="382832" cy="92122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60" y="31264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960110" y="-1"/>
            <a:ext cx="2219539" cy="9334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결제수단 무통장입금 선택 시 품절 시 환불 계좌 등록 필수로 변경</a:t>
            </a:r>
            <a:r>
              <a:rPr lang="en-US" altLang="ko-KR" sz="800" dirty="0" smtClean="0">
                <a:solidFill>
                  <a:schemeClr val="tx1"/>
                </a:solidFill>
              </a:rPr>
              <a:t>(0412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환불 계좌 인증 버튼 저장 버튼으로 변경하고 클릭 시 인증</a:t>
            </a:r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smtClean="0">
                <a:solidFill>
                  <a:schemeClr val="tx1"/>
                </a:solidFill>
              </a:rPr>
              <a:t>저장 기능이 실행되도록 변경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972461" y="158712"/>
            <a:ext cx="2219539" cy="770047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/>
                </a:solidFill>
              </a:rPr>
              <a:t>품절 시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환불계좌</a:t>
            </a:r>
            <a:r>
              <a:rPr lang="ko-KR" altLang="en-US" sz="800" dirty="0" smtClean="0">
                <a:solidFill>
                  <a:schemeClr val="bg1"/>
                </a:solidFill>
              </a:rPr>
              <a:t>  내 정보에 저장하지 않음</a:t>
            </a:r>
            <a:r>
              <a:rPr lang="en-US" altLang="ko-KR" sz="800" dirty="0" smtClean="0">
                <a:solidFill>
                  <a:schemeClr val="bg1"/>
                </a:solidFill>
              </a:rPr>
              <a:t>(0516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bg1"/>
                </a:solidFill>
              </a:rPr>
              <a:t> 확인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21658" y="1384310"/>
            <a:ext cx="585135" cy="1958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계좌인증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076" y="1285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801563" y="3643666"/>
            <a:ext cx="424227" cy="195867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취소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21" y="35338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955" y="354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231500" y="4969454"/>
            <a:ext cx="2903978" cy="215444"/>
            <a:chOff x="2926412" y="2964058"/>
            <a:chExt cx="2903978" cy="21544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3158" y="2964058"/>
              <a:ext cx="27972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필수</a:t>
              </a:r>
              <a:r>
                <a:rPr lang="en-US" altLang="ko-KR" sz="800" dirty="0" smtClean="0">
                  <a:latin typeface="+mn-ea"/>
                </a:rPr>
                <a:t>] </a:t>
              </a:r>
              <a:r>
                <a:rPr lang="ko-KR" altLang="en-US" sz="800" dirty="0" smtClean="0">
                  <a:latin typeface="+mn-ea"/>
                </a:rPr>
                <a:t>개인정보 수집</a:t>
              </a:r>
              <a:r>
                <a:rPr lang="en-US" altLang="ko-KR" sz="800" dirty="0" smtClean="0">
                  <a:latin typeface="+mn-ea"/>
                </a:rPr>
                <a:t>/</a:t>
              </a:r>
              <a:r>
                <a:rPr lang="ko-KR" altLang="en-US" sz="800" dirty="0" err="1" smtClean="0">
                  <a:latin typeface="+mn-ea"/>
                </a:rPr>
                <a:t>이용동의</a:t>
              </a:r>
              <a:r>
                <a:rPr lang="en-US" altLang="ko-KR" sz="800" dirty="0" smtClean="0">
                  <a:latin typeface="+mn-ea"/>
                </a:rPr>
                <a:t>(</a:t>
              </a:r>
              <a:r>
                <a:rPr lang="ko-KR" altLang="en-US" sz="800" dirty="0" err="1" smtClean="0">
                  <a:latin typeface="+mn-ea"/>
                </a:rPr>
                <a:t>환불계좌</a:t>
              </a:r>
              <a:r>
                <a:rPr lang="en-US" altLang="ko-KR" sz="800" dirty="0" smtClean="0">
                  <a:latin typeface="+mn-ea"/>
                </a:rPr>
                <a:t>)         </a:t>
              </a:r>
              <a:r>
                <a:rPr lang="ko-KR" altLang="en-US" sz="800" u="sng" dirty="0" smtClean="0">
                  <a:latin typeface="+mn-ea"/>
                </a:rPr>
                <a:t>보기</a:t>
              </a:r>
              <a:r>
                <a:rPr lang="en-US" altLang="ko-KR" sz="800" u="sng" dirty="0" smtClean="0">
                  <a:latin typeface="+mn-ea"/>
                </a:rPr>
                <a:t>&gt;</a:t>
              </a:r>
              <a:endParaRPr lang="ko-KR" altLang="en-US" sz="800" u="sng" dirty="0">
                <a:latin typeface="+mn-ea"/>
              </a:endParaRPr>
            </a:p>
          </p:txBody>
        </p:sp>
      </p:grpSp>
      <p:sp>
        <p:nvSpPr>
          <p:cNvPr id="1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664" y="49002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22" y="45532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387" y="26557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717" y="32430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85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9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9282" y="5645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3103"/>
              </p:ext>
            </p:extLst>
          </p:nvPr>
        </p:nvGraphicFramePr>
        <p:xfrm>
          <a:off x="9000565" y="37069"/>
          <a:ext cx="3110331" cy="6472800"/>
        </p:xfrm>
        <a:graphic>
          <a:graphicData uri="http://schemas.openxmlformats.org/drawingml/2006/table">
            <a:tbl>
              <a:tblPr/>
              <a:tblGrid>
                <a:gridCol w="13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9-1.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할인이 포함되지 않은 제품의 정가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수량의 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9-2.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제품에 적용된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할인금액의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합과 상세 할인 금액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할인된 금액이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9-3.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제품구매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추가구성품할인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결제금액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제품구매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주문서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N+N, N+%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금액의 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할인을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쿠폰명과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각 쿠폰의 할인된 금액 출력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길이 이상으로 길어질 시 말 줄임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9-4.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금액에 적용된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 금액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 금액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9-5.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무료배송일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부과된 배송비가 있을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쿠폰할인이나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사용으로 배송비가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 되었을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원으로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9-6.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차감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배송비에서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차감된 금액이 있을 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적용되었을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-$0,000$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사용하여 차감했을 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952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-$0,000$P’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9-7.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결제금액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 제품금액에서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사용액을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차감하고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더한 금액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9-8.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적립예정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 예정인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적립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적립으로 상세 항목 나눠서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적립될 뷰티포인트가 없는 항목은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4138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기본적립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구매 시 지급되는 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1% 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적립포인트</a:t>
                      </a:r>
                      <a:endParaRPr lang="en-US" altLang="ko-KR" sz="800" b="0" i="0" dirty="0" smtClean="0">
                        <a:solidFill>
                          <a:srgbClr val="333333"/>
                        </a:solidFill>
                        <a:effectLst/>
                        <a:latin typeface="color-emoji"/>
                      </a:endParaRPr>
                    </a:p>
                    <a:p>
                      <a:pPr marL="84138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이벤트적립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: '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캠페인등록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_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기타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_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뷰티포인트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 추가적립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'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에서 등록한 특정제품 구매 또는 리뷰 작성시 지급되는 추가 적립금</a:t>
                      </a:r>
                      <a:endParaRPr lang="en-US" altLang="ko-KR" sz="800" b="0" i="0" dirty="0" smtClean="0">
                        <a:solidFill>
                          <a:srgbClr val="333333"/>
                        </a:solidFill>
                        <a:effectLst/>
                        <a:latin typeface="color-emoji"/>
                      </a:endParaRPr>
                    </a:p>
                    <a:p>
                      <a:pPr marL="84138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리뷰적립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: 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리뷰작성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 시 지급되는 기본 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뷰티포인트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최대 지급으로 안내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)</a:t>
                      </a: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뷰티포인트</a:t>
                      </a:r>
                      <a:r>
                        <a:rPr lang="ko-KR" altLang="en-US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 추가적립</a:t>
                      </a:r>
                      <a:r>
                        <a:rPr lang="en-US" altLang="ko-KR" sz="800" b="0" i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_</a:t>
                      </a:r>
                      <a:r>
                        <a:rPr lang="ko-KR" altLang="en-US" sz="800" b="0" i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리뷰작성</a:t>
                      </a:r>
                      <a:r>
                        <a:rPr lang="ko-KR" altLang="en-US" sz="800" b="0" i="0" baseline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 이벤트에 해당하는 제품이 있을 시 해당 제품의 </a:t>
                      </a:r>
                      <a:r>
                        <a:rPr lang="ko-KR" altLang="en-US" sz="800" b="0" i="0" baseline="0" dirty="0" err="1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리뷰적립</a:t>
                      </a:r>
                      <a:r>
                        <a:rPr lang="ko-KR" altLang="en-US" sz="800" b="0" i="0" baseline="0" dirty="0" smtClean="0">
                          <a:solidFill>
                            <a:srgbClr val="333333"/>
                          </a:solidFill>
                          <a:effectLst/>
                          <a:latin typeface="color-emoji"/>
                        </a:rPr>
                        <a:t> 뷰티포인트는 제외하고 출력 </a:t>
                      </a:r>
                      <a:endParaRPr lang="en-US" altLang="ko-KR" sz="800" b="0" i="0" dirty="0" smtClean="0">
                        <a:solidFill>
                          <a:srgbClr val="333333"/>
                        </a:solidFill>
                        <a:effectLst/>
                        <a:latin typeface="color-emoji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아이콘 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적립혜택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IN_MO_ORD_01_11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14467"/>
                  </a:ext>
                </a:extLst>
              </a:tr>
            </a:tbl>
          </a:graphicData>
        </a:graphic>
      </p:graphicFrame>
      <p:sp>
        <p:nvSpPr>
          <p:cNvPr id="115" name="사각형: 둥근 모서리 123">
            <a:extLst>
              <a:ext uri="{FF2B5EF4-FFF2-40B4-BE49-F238E27FC236}">
                <a16:creationId xmlns:a16="http://schemas.microsoft.com/office/drawing/2014/main" id="{E4A05542-64F5-4338-B1BD-570968F2C15F}"/>
              </a:ext>
            </a:extLst>
          </p:cNvPr>
          <p:cNvSpPr/>
          <p:nvPr/>
        </p:nvSpPr>
        <p:spPr>
          <a:xfrm>
            <a:off x="813505" y="843006"/>
            <a:ext cx="2938955" cy="35941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8441" y="8700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54" y="820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4" y="12113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15" y="15239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" y="26928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09" y="34013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05" y="3134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841859" y="4562078"/>
            <a:ext cx="2229805" cy="215444"/>
            <a:chOff x="2926412" y="2963063"/>
            <a:chExt cx="2229805" cy="2154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4401" y="2963063"/>
              <a:ext cx="21218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필수</a:t>
              </a:r>
              <a:r>
                <a:rPr lang="en-US" altLang="ko-KR" sz="800" dirty="0" smtClean="0">
                  <a:latin typeface="+mn-ea"/>
                </a:rPr>
                <a:t>] </a:t>
              </a:r>
              <a:r>
                <a:rPr lang="ko-KR" altLang="en-US" sz="800" dirty="0" smtClean="0">
                  <a:latin typeface="+mn-ea"/>
                </a:rPr>
                <a:t>구매 조건 및 결제 진행 동의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35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12887" y="5323310"/>
            <a:ext cx="2939573" cy="337938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59,000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E96798-3229-41C7-9D93-18E637BBD588}"/>
              </a:ext>
            </a:extLst>
          </p:cNvPr>
          <p:cNvSpPr txBox="1"/>
          <p:nvPr/>
        </p:nvSpPr>
        <p:spPr>
          <a:xfrm>
            <a:off x="777428" y="4731441"/>
            <a:ext cx="300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주문할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제품의 제품명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제품가격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배송정보를 확인하였으며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 진행에 동의합니다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전자상거래법 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 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항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미성년자가 체결한 계약은 법정대리인이 동의하지 않는 경우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본인 또는 법정대리인이 취소할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59" y="52658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결제</a:t>
            </a:r>
            <a:endParaRPr lang="ko-KR" altLang="en-US" dirty="0"/>
          </a:p>
        </p:txBody>
      </p:sp>
      <p:sp>
        <p:nvSpPr>
          <p:cNvPr id="62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05" y="29056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" y="18168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60110" y="-1"/>
            <a:ext cx="2219539" cy="870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할인금액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뷰티포인트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혜택 안내 영역 수정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(0419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요청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뷰티포인트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혜택 영역 추가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출력 기준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0422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확인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53974"/>
              </p:ext>
            </p:extLst>
          </p:nvPr>
        </p:nvGraphicFramePr>
        <p:xfrm>
          <a:off x="837154" y="1179895"/>
          <a:ext cx="2834028" cy="254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430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319598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302274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63,000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할인금액</a:t>
                      </a:r>
                      <a:endParaRPr lang="en-US" altLang="ko-KR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-3,500</a:t>
                      </a:r>
                      <a:r>
                        <a:rPr lang="ko-KR" altLang="en-US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원</a:t>
                      </a:r>
                      <a:endParaRPr lang="ko-KR" altLang="en-US" sz="800" b="0" dirty="0">
                        <a:solidFill>
                          <a:srgbClr val="00BC70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288401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품할인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-500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96965"/>
                  </a:ext>
                </a:extLst>
              </a:tr>
              <a:tr h="233154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쿠폰할인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436735"/>
                  </a:ext>
                </a:extLst>
              </a:tr>
              <a:tr h="171809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pc="-9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멤버십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2,000</a:t>
                      </a:r>
                      <a:r>
                        <a:rPr lang="ko-KR" altLang="en-US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원 추가</a:t>
                      </a:r>
                      <a:endParaRPr lang="en-US" altLang="ko-KR" sz="800" spc="-9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-2,000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1583"/>
                  </a:ext>
                </a:extLst>
              </a:tr>
              <a:tr h="13294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전 고객 추가</a:t>
                      </a:r>
                      <a:endParaRPr lang="en-US" altLang="ko-KR" sz="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747839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뷰티포인트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결제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-500P</a:t>
                      </a:r>
                      <a:endParaRPr lang="ko-KR" altLang="en-US" sz="800" b="0" kern="1200" dirty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89783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배송비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-2,500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  <a:tr h="33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최종결제금액</a:t>
                      </a:r>
                    </a:p>
                  </a:txBody>
                  <a:tcPr marT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</a:tbl>
          </a:graphicData>
        </a:graphic>
      </p:graphicFrame>
      <p:sp>
        <p:nvSpPr>
          <p:cNvPr id="3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54" y="36646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7155" y="3699504"/>
            <a:ext cx="2882582" cy="71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37154" y="3662167"/>
            <a:ext cx="1760711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뷰티포인트 혜택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27589" y="3662167"/>
            <a:ext cx="61135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3,090P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4624" y="3919693"/>
            <a:ext cx="159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ㄴ기본적립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ㄴ이벤트적립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ㄴ리뷰적립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95410" y="3919693"/>
            <a:ext cx="84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490P</a:t>
            </a:r>
          </a:p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2,000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+ 600P</a:t>
            </a:r>
          </a:p>
        </p:txBody>
      </p:sp>
      <p:sp>
        <p:nvSpPr>
          <p:cNvPr id="36" name="타원 35"/>
          <p:cNvSpPr/>
          <p:nvPr/>
        </p:nvSpPr>
        <p:spPr>
          <a:xfrm>
            <a:off x="1716170" y="3805422"/>
            <a:ext cx="112143" cy="1121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64135"/>
              </p:ext>
            </p:extLst>
          </p:nvPr>
        </p:nvGraphicFramePr>
        <p:xfrm>
          <a:off x="5801789" y="4869160"/>
          <a:ext cx="3110331" cy="1748400"/>
        </p:xfrm>
        <a:graphic>
          <a:graphicData uri="http://schemas.openxmlformats.org/drawingml/2006/table">
            <a:tbl>
              <a:tblPr/>
              <a:tblGrid>
                <a:gridCol w="135552">
                  <a:extLst>
                    <a:ext uri="{9D8B030D-6E8A-4147-A177-3AD203B41FA5}">
                      <a16:colId xmlns:a16="http://schemas.microsoft.com/office/drawing/2014/main" val="1658584658"/>
                    </a:ext>
                  </a:extLst>
                </a:gridCol>
                <a:gridCol w="2974779">
                  <a:extLst>
                    <a:ext uri="{9D8B030D-6E8A-4147-A177-3AD203B41FA5}">
                      <a16:colId xmlns:a16="http://schemas.microsoft.com/office/drawing/2014/main" val="1735106274"/>
                    </a:ext>
                  </a:extLst>
                </a:gridCol>
              </a:tblGrid>
              <a:tr h="13310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결제버튼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결제금액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형태로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없는 상태에서 탭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결제수단으로 무통장 입금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품절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환불계좌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미저장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상태일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 조건 및 결제 진행 동의에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상태에 탭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재고가 부족할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알림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정보는 주문서 진입 시 가져온 정보로 주문 완료 처리하며 주문서 진입 후 변경된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정보는 반영하지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값 누락 없는 상태에서 탭 시 결제 단계로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7018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959124" y="166209"/>
            <a:ext cx="2219539" cy="7038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V0.73 240422</a:t>
            </a:r>
          </a:p>
          <a:p>
            <a:pPr marL="87313" lvl="0" indent="-87313" defTabSz="844083">
              <a:lnSpc>
                <a:spcPts val="12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 smtClean="0">
                <a:solidFill>
                  <a:schemeClr val="tx1"/>
                </a:solidFill>
                <a:latin typeface="color-emoji"/>
              </a:rPr>
              <a:t>뷰티포인트</a:t>
            </a:r>
            <a:r>
              <a:rPr lang="ko-KR" altLang="en-US" sz="800" dirty="0" smtClean="0">
                <a:solidFill>
                  <a:schemeClr val="tx1"/>
                </a:solidFill>
                <a:latin typeface="color-emoji"/>
              </a:rPr>
              <a:t> 혜택</a:t>
            </a:r>
            <a:r>
              <a:rPr lang="en-US" altLang="ko-KR" sz="800" dirty="0" smtClean="0">
                <a:solidFill>
                  <a:schemeClr val="tx1"/>
                </a:solidFill>
                <a:latin typeface="color-emoji"/>
              </a:rPr>
              <a:t>_</a:t>
            </a:r>
            <a:r>
              <a:rPr lang="ko-KR" altLang="en-US" sz="800" dirty="0" err="1" smtClean="0">
                <a:solidFill>
                  <a:schemeClr val="tx1"/>
                </a:solidFill>
                <a:latin typeface="color-emoji"/>
              </a:rPr>
              <a:t>리뷰적립</a:t>
            </a:r>
            <a:r>
              <a:rPr lang="en-US" altLang="ko-KR" sz="800" dirty="0" smtClean="0">
                <a:solidFill>
                  <a:schemeClr val="tx1"/>
                </a:solidFill>
                <a:latin typeface="color-emoji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color-emoji"/>
              </a:rPr>
              <a:t>영역 </a:t>
            </a:r>
            <a:r>
              <a:rPr lang="ko-KR" altLang="en-US" sz="800" dirty="0" err="1" smtClean="0">
                <a:solidFill>
                  <a:schemeClr val="tx1"/>
                </a:solidFill>
                <a:latin typeface="color-emoji"/>
              </a:rPr>
              <a:t>출력기준</a:t>
            </a:r>
            <a:r>
              <a:rPr lang="ko-KR" altLang="en-US" sz="800" dirty="0" smtClean="0">
                <a:solidFill>
                  <a:schemeClr val="tx1"/>
                </a:solidFill>
                <a:latin typeface="color-emoji"/>
              </a:rPr>
              <a:t> 변경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(0422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확인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58138" y="347283"/>
            <a:ext cx="2219539" cy="59147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V0.90 240708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>
                <a:solidFill>
                  <a:schemeClr val="tx1"/>
                </a:solidFill>
              </a:rPr>
              <a:t>증정품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 체크 기준 추가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>
                <a:solidFill>
                  <a:schemeClr val="tx1"/>
                </a:solidFill>
              </a:rPr>
              <a:t>0705 </a:t>
            </a:r>
            <a:r>
              <a:rPr lang="ko-KR" altLang="en-US" sz="800" dirty="0">
                <a:solidFill>
                  <a:schemeClr val="tx1"/>
                </a:solidFill>
              </a:rPr>
              <a:t>최영호님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주소희님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61853"/>
              </p:ext>
            </p:extLst>
          </p:nvPr>
        </p:nvGraphicFramePr>
        <p:xfrm>
          <a:off x="199153" y="511113"/>
          <a:ext cx="11759337" cy="897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최대할인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적용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3-6.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최대할인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적용할 할인 없을 시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적용할 할인이 없습니다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89129"/>
              </p:ext>
            </p:extLst>
          </p:nvPr>
        </p:nvGraphicFramePr>
        <p:xfrm>
          <a:off x="199152" y="1646604"/>
          <a:ext cx="11759337" cy="18786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뷰티포인트</a:t>
                      </a:r>
                      <a:endParaRPr lang="ko-KR" altLang="en-US" sz="800" b="1" spc="0" baseline="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5-2.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사용할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미만의 숫자 입력 후 포커스 아웃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포인트는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10P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부터 사용할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0628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자리에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아닌 숫자 입력 후 포커스 아웃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사용 가능한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포인트에서 자동으로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10P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단위로 적용됩니다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1. 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입력한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자리 버림 처리하여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n0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형태로 출력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8638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뷰티포인트로만 결제 가능한 제품이 있음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제품의 금액보다 적은 뷰티포인트로 수정 후 포커스 아웃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뷰티포인트로만 결제 가능한 제품의 금액인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$0,0000$P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이상으로만 설정 가능합니다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endParaRPr 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AutoNum type="arabicPeriod"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indent="-228600" algn="l" rtl="0" fontAlgn="ctr">
                        <a:buAutoNum type="arabicPeriod"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뷰티포인트로만 결제 가능한 제품의 금액과 동일한 숫자로 수정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321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42804"/>
              </p:ext>
            </p:extLst>
          </p:nvPr>
        </p:nvGraphicFramePr>
        <p:xfrm>
          <a:off x="188707" y="3645024"/>
          <a:ext cx="11769782" cy="14464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1556">
                  <a:extLst>
                    <a:ext uri="{9D8B030D-6E8A-4147-A177-3AD203B41FA5}">
                      <a16:colId xmlns:a16="http://schemas.microsoft.com/office/drawing/2014/main" val="3304318455"/>
                    </a:ext>
                  </a:extLst>
                </a:gridCol>
                <a:gridCol w="869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3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39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환불계좌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인증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8-6.</a:t>
                      </a:r>
                      <a:r>
                        <a:rPr lang="en-US" altLang="ko-KR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계좌인증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sym typeface="Wingdings 2" pitchFamily="18" charset="2"/>
                        </a:rPr>
                        <a:t>비활성화 버튼 클릭</a:t>
                      </a:r>
                      <a:endParaRPr kumimoji="1" lang="en-US" altLang="ko-KR" sz="800" dirty="0" smtClean="0">
                        <a:solidFill>
                          <a:prstClr val="black"/>
                        </a:solidFill>
                        <a:latin typeface="맑은 고딕" pitchFamily="50" charset="-127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kern="1200" spc="0" dirty="0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선택</a:t>
                      </a:r>
                      <a:r>
                        <a:rPr kumimoji="1" lang="en-US" altLang="ko-KR" sz="800" kern="1200" spc="0" dirty="0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kern="1200" spc="0" dirty="0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입력이 누락된 항목이 있는 상태에서 클릭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 계좌 정보를 모두 입력 후 인증을 실행해 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44864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sym typeface="Wingdings 2" pitchFamily="18" charset="2"/>
                        </a:rPr>
                        <a:t>비활성화 버튼 클릭</a:t>
                      </a:r>
                      <a:endParaRPr kumimoji="1" lang="en-US" altLang="ko-KR" sz="800" dirty="0" smtClean="0">
                        <a:solidFill>
                          <a:prstClr val="black"/>
                        </a:solidFill>
                        <a:latin typeface="맑은 고딕" pitchFamily="50" charset="-127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개인정보 수집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이용동의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환불계좌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미체크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개인정보 수집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이용동의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환불계좌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dirty="0" smtClean="0">
                          <a:latin typeface="+mn-ea"/>
                        </a:rPr>
                        <a:t>에 체크해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주세요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해당 위치로 화면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81676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prstClr val="black"/>
                          </a:solidFill>
                          <a:latin typeface="맑은 고딕" pitchFamily="50" charset="-127"/>
                          <a:sym typeface="Wingdings 2" pitchFamily="18" charset="2"/>
                        </a:rPr>
                        <a:t>활성화 버튼 클릭</a:t>
                      </a:r>
                      <a:endParaRPr kumimoji="1" lang="en-US" altLang="ko-KR" sz="800" dirty="0" smtClean="0">
                        <a:solidFill>
                          <a:prstClr val="black"/>
                        </a:solidFill>
                        <a:latin typeface="맑은 고딕" pitchFamily="50" charset="-127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kern="1200" spc="0" dirty="0" err="1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계좌인증</a:t>
                      </a:r>
                      <a:r>
                        <a:rPr kumimoji="1" lang="ko-KR" altLang="en-US" sz="800" kern="1200" spc="0" dirty="0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실패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인증이 실패했습니다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정보를 다시 확인해 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0931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972461" y="0"/>
            <a:ext cx="2219539" cy="684004"/>
          </a:xfrm>
          <a:prstGeom prst="rect">
            <a:avLst/>
          </a:prstGeom>
          <a:solidFill>
            <a:srgbClr val="5D2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V0.75 240521</a:t>
            </a:r>
          </a:p>
          <a:p>
            <a:pPr marL="85725" lvl="0" indent="-857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뷰티포인트로만 </a:t>
            </a:r>
            <a:r>
              <a:rPr kumimoji="1" lang="ko-KR" altLang="en-US" sz="800" dirty="0">
                <a:solidFill>
                  <a:schemeClr val="bg1"/>
                </a:solidFill>
                <a:latin typeface="+mn-ea"/>
              </a:rPr>
              <a:t>결제 가능한 제품이 포함된 주문 케이스 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추가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추가로 확인된 제품 속성으로 설계 수정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38950"/>
              </p:ext>
            </p:extLst>
          </p:nvPr>
        </p:nvGraphicFramePr>
        <p:xfrm>
          <a:off x="188706" y="548680"/>
          <a:ext cx="11769782" cy="5201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1556">
                  <a:extLst>
                    <a:ext uri="{9D8B030D-6E8A-4147-A177-3AD203B41FA5}">
                      <a16:colId xmlns:a16="http://schemas.microsoft.com/office/drawing/2014/main" val="3304318455"/>
                    </a:ext>
                  </a:extLst>
                </a:gridCol>
                <a:gridCol w="869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3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039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 </a:t>
                      </a:r>
                      <a:r>
                        <a:rPr kumimoji="1" lang="ko-KR" altLang="en-US" sz="800" kern="1200" spc="0" dirty="0" smtClean="0">
                          <a:solidFill>
                            <a:prstClr val="black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결제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</a:rPr>
                        <a:t>배송지</a:t>
                      </a:r>
                      <a:r>
                        <a:rPr lang="ko-KR" altLang="en-US" sz="800" dirty="0" smtClean="0">
                          <a:latin typeface="+mn-ea"/>
                        </a:rPr>
                        <a:t> 정보 없는 상태에서 탭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정보를 입력해 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해당 위치로 화면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44864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결제수단으로 무통장 입금 선택</a:t>
                      </a:r>
                      <a:endParaRPr lang="en-US" altLang="ko-KR" sz="800" dirty="0" smtClean="0">
                        <a:latin typeface="+mn-ea"/>
                        <a:sym typeface="Wingdings" panose="05000000000000000000" pitchFamily="2" charset="2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품절 시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환불계</a:t>
                      </a:r>
                      <a:r>
                        <a:rPr lang="ko-KR" altLang="en-US" sz="800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미인증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수단으로 무통장 입금 선택 시 품절 시 환불 계좌 정보 입력은 필수입니다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환불 계좌 정보를 저장해주세요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해당 위치로 화면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09314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dirty="0" smtClean="0"/>
                        <a:t>구매금액대별 </a:t>
                      </a:r>
                      <a:r>
                        <a:rPr lang="ko-KR" altLang="en-US" sz="800" dirty="0" err="1" smtClean="0"/>
                        <a:t>증정품</a:t>
                      </a:r>
                      <a:r>
                        <a:rPr lang="en-US" altLang="ko-KR" sz="800" dirty="0" smtClean="0"/>
                        <a:t>_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구매금액지급선택 타입이 출력된 상태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안받기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미체크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된 상태에서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수량 선택하지 않음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구매금액대별 </a:t>
                      </a:r>
                      <a:r>
                        <a:rPr lang="ko-KR" altLang="en-US" sz="800" dirty="0" err="1" smtClean="0"/>
                        <a:t>증정품을</a:t>
                      </a:r>
                      <a:r>
                        <a:rPr lang="ko-KR" altLang="en-US" sz="800" dirty="0" smtClean="0"/>
                        <a:t> 선택하지 않으셨습니다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ko-KR" altLang="en-US" sz="800" dirty="0" err="1" smtClean="0"/>
                        <a:t>증정품을</a:t>
                      </a:r>
                      <a:r>
                        <a:rPr lang="ko-KR" altLang="en-US" sz="800" dirty="0" smtClean="0"/>
                        <a:t> 받지</a:t>
                      </a:r>
                      <a:r>
                        <a:rPr lang="ko-KR" altLang="en-US" sz="800" baseline="0" dirty="0" smtClean="0"/>
                        <a:t> 않고 주문하시겠습니까</a:t>
                      </a:r>
                      <a:r>
                        <a:rPr lang="en-US" altLang="ko-KR" sz="800" baseline="0" dirty="0" smtClean="0"/>
                        <a:t>?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없이 주문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선택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없이 주문</a:t>
                      </a:r>
                      <a:endParaRPr lang="en-US" altLang="ko-KR" sz="800" dirty="0" smtClean="0"/>
                    </a:p>
                    <a:p>
                      <a:pPr marL="228600" indent="-142875" algn="l">
                        <a:buAutoNum type="arabicPeriod"/>
                      </a:pPr>
                      <a:r>
                        <a:rPr lang="en-US" altLang="ko-KR" sz="800" dirty="0" smtClean="0"/>
                        <a:t>Alert </a:t>
                      </a:r>
                      <a:r>
                        <a:rPr lang="ko-KR" altLang="en-US" sz="800" dirty="0" smtClean="0"/>
                        <a:t>닫힘</a:t>
                      </a:r>
                      <a:endParaRPr lang="en-US" altLang="ko-KR" sz="800" dirty="0" smtClean="0"/>
                    </a:p>
                    <a:p>
                      <a:pPr marL="228600" marR="0" lvl="0" indent="-1428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안받기에 체크한 상태로 진행</a:t>
                      </a:r>
                      <a:endParaRPr lang="en-US" altLang="ko-KR" sz="800" dirty="0" smtClean="0"/>
                    </a:p>
                    <a:p>
                      <a:pPr algn="l"/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선택</a:t>
                      </a:r>
                      <a:endParaRPr lang="en-US" altLang="ko-KR" sz="800" dirty="0" smtClean="0"/>
                    </a:p>
                    <a:p>
                      <a:pPr marL="228600" indent="-142875" algn="l">
                        <a:buAutoNum type="arabicPeriod"/>
                      </a:pP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닫힘</a:t>
                      </a:r>
                      <a:endParaRPr lang="en-US" altLang="ko-KR" sz="800" baseline="0" dirty="0" smtClean="0"/>
                    </a:p>
                    <a:p>
                      <a:pPr marL="228600" indent="-142875" algn="l">
                        <a:buAutoNum type="arabicPeriod"/>
                      </a:pPr>
                      <a:r>
                        <a:rPr lang="ko-KR" altLang="en-US" sz="800" dirty="0" smtClean="0"/>
                        <a:t>구매금액대별 </a:t>
                      </a:r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선택 창 호출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02432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구매 조건 및 결제 진행 동의에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미체크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</a:rPr>
                        <a:t>구매 조건 및 결제 진행 동의에 체크해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주세요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54418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lang="ko-KR" alt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재고가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부족한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제품이 있을 시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재고가 부족한 제품이 있어 주문을 진행할 수 없습니다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돌아가 주문할 제품을 다시 선택해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장바구니로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40177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CaseA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받기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선택한 상태이며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품절되어 안내된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증정품보다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가격대가 더 낮은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증정품으로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변경되었을 시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CaseA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CaseB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동시에 발생했을 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정보가 변경되었습니다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정보를 다시 확인 후 주문해 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주문서의 </a:t>
                      </a: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정보 새로 불러 옴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해당 위치로 화면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13899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해당하는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안내함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여러 영역에 해당할 시 영역을 콤마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구분하여 안내 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15571"/>
                  </a:ext>
                </a:extLst>
              </a:tr>
              <a:tr h="472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CaseB-1.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품절되었을 시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CaseB-2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품절되어 쿠폰 적용이 불가할 시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CaseB-3.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받기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선택한 상태이며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품절되어 지급할 </a:t>
                      </a:r>
                      <a:r>
                        <a:rPr lang="ko-KR" altLang="en-US" sz="800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없을 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재고가 부족한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정보를 다시 확인 후 주문해 주세요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$, $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주문서의 </a:t>
                      </a:r>
                      <a:r>
                        <a:rPr lang="ko-KR" altLang="en-US" sz="800" spc="0" baseline="0" dirty="0" err="1" smtClean="0"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정보 새로 불러 옴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해당 위치로 화면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08014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해당하는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안내함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변경된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여러 영역에 해당할 시 영역을 콤마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(,)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구분하여 안내 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465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952911" y="0"/>
            <a:ext cx="2219539" cy="7647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환불계좌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미인증</a:t>
            </a:r>
            <a:r>
              <a:rPr lang="ko-KR" altLang="en-US" sz="800" dirty="0" smtClean="0">
                <a:solidFill>
                  <a:schemeClr val="tx1"/>
                </a:solidFill>
              </a:rPr>
              <a:t> 시 메시지 삭제하고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미저장시</a:t>
            </a:r>
            <a:r>
              <a:rPr lang="ko-KR" altLang="en-US" sz="800" dirty="0" smtClean="0">
                <a:solidFill>
                  <a:schemeClr val="tx1"/>
                </a:solidFill>
              </a:rPr>
              <a:t> 메시지 추가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dirty="0" smtClean="0">
                <a:solidFill>
                  <a:schemeClr val="tx1"/>
                </a:solidFill>
              </a:rPr>
              <a:t> 품절되었을 시 메시지 추</a:t>
            </a:r>
            <a:r>
              <a:rPr lang="ko-KR" altLang="en-US" sz="800" dirty="0">
                <a:solidFill>
                  <a:schemeClr val="tx1"/>
                </a:solidFill>
              </a:rPr>
              <a:t>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54397" y="173228"/>
            <a:ext cx="2219539" cy="59147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V0.90 240708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dirty="0" smtClean="0">
                <a:solidFill>
                  <a:schemeClr val="tx1"/>
                </a:solidFill>
              </a:rPr>
              <a:t> 재고 부족 시 </a:t>
            </a:r>
            <a:r>
              <a:rPr lang="en-US" altLang="ko-KR" sz="800" dirty="0" smtClean="0">
                <a:solidFill>
                  <a:schemeClr val="tx1"/>
                </a:solidFill>
              </a:rPr>
              <a:t>alert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r>
              <a:rPr lang="en-US" altLang="ko-KR" sz="800" dirty="0" smtClean="0">
                <a:solidFill>
                  <a:schemeClr val="tx1"/>
                </a:solidFill>
              </a:rPr>
              <a:t>(0705 </a:t>
            </a:r>
            <a:r>
              <a:rPr lang="ko-KR" altLang="en-US" sz="800" dirty="0" smtClean="0">
                <a:solidFill>
                  <a:schemeClr val="tx1"/>
                </a:solidFill>
              </a:rPr>
              <a:t>최영호님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안심번호 서비스 안내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IN_MO_ORD_01_08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65" y="2420888"/>
            <a:ext cx="2593944" cy="2181094"/>
          </a:xfrm>
          <a:prstGeom prst="rect">
            <a:avLst/>
          </a:prstGeom>
        </p:spPr>
      </p:pic>
      <p:sp>
        <p:nvSpPr>
          <p:cNvPr id="3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233107" y="3192012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군부대 배송안내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IN_MO_MYP_01_63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762545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3" y="735952"/>
            <a:ext cx="195171" cy="1886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45552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7382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08" y="1772816"/>
            <a:ext cx="2612797" cy="3624459"/>
          </a:xfrm>
          <a:prstGeom prst="rect">
            <a:avLst/>
          </a:prstGeom>
        </p:spPr>
      </p:pic>
      <p:sp>
        <p:nvSpPr>
          <p:cNvPr id="3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379007" y="3320159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2687" y="2397239"/>
            <a:ext cx="2359287" cy="50405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800" dirty="0">
                <a:solidFill>
                  <a:schemeClr val="tx1"/>
                </a:solidFill>
              </a:rPr>
              <a:t>군부대 배송은 우체국 택배만 가능하며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군부대 배송에 체크한 경우에만 우체국 택배로 배송됩니다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44562" y="2481941"/>
            <a:ext cx="2196906" cy="318002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37" idx="3"/>
            <a:endCxn id="7" idx="1"/>
          </p:cNvCxnSpPr>
          <p:nvPr/>
        </p:nvCxnSpPr>
        <p:spPr>
          <a:xfrm>
            <a:off x="3341468" y="2640942"/>
            <a:ext cx="501219" cy="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3333" y="6327408"/>
            <a:ext cx="1952844" cy="4563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/>
              <a:t>0412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군부대 배송안내 내용에 수정할 부분  없는지 확인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사업부</a:t>
            </a:r>
            <a:r>
              <a:rPr lang="en-US" altLang="ko-KR" sz="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8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배송 </a:t>
            </a:r>
            <a:r>
              <a:rPr lang="ko-KR" altLang="en-US" dirty="0" err="1" smtClean="0"/>
              <a:t>포장제</a:t>
            </a:r>
            <a:r>
              <a:rPr lang="ko-KR" altLang="en-US" dirty="0" smtClean="0"/>
              <a:t> 안내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IN_MO_ORD_01_09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</a:t>
            </a:r>
            <a:r>
              <a:rPr lang="en-US" altLang="ko-KR" dirty="0" smtClean="0"/>
              <a:t>Popup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03" y="2551782"/>
            <a:ext cx="2440740" cy="2345741"/>
          </a:xfrm>
          <a:prstGeom prst="rect">
            <a:avLst/>
          </a:prstGeom>
        </p:spPr>
      </p:pic>
      <p:sp>
        <p:nvSpPr>
          <p:cNvPr id="3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338099" y="3340641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수집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이용동의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환불계좌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IN_MO_ORD_01_25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</a:t>
            </a:r>
            <a:r>
              <a:rPr lang="en-US" altLang="ko-KR" dirty="0" smtClean="0"/>
              <a:t>Popup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4196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28" y="2491462"/>
            <a:ext cx="2453813" cy="2155088"/>
          </a:xfrm>
          <a:prstGeom prst="rect">
            <a:avLst/>
          </a:prstGeom>
        </p:spPr>
      </p:pic>
      <p:sp>
        <p:nvSpPr>
          <p:cNvPr id="5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338099" y="3340641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뷰티포인트</a:t>
            </a:r>
            <a:r>
              <a:rPr lang="ko-KR" altLang="en-US" dirty="0" smtClean="0"/>
              <a:t> 혜택 안내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IN_MO_ORD_01_11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</a:t>
            </a:r>
            <a:r>
              <a:rPr lang="en-US" altLang="ko-KR" dirty="0" smtClean="0"/>
              <a:t>Popup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762545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3" y="735952"/>
            <a:ext cx="195171" cy="1886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045552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7382" y="670653"/>
            <a:ext cx="2999928" cy="572591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4759" y="2060848"/>
            <a:ext cx="2702969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3291022" y="212200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0851" y="2119280"/>
            <a:ext cx="2016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latin typeface="+mn-ea"/>
              </a:rPr>
              <a:t>뷰티포인트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ko-KR" altLang="en-US" sz="900" b="1" dirty="0" err="1" smtClean="0">
                <a:latin typeface="+mn-ea"/>
              </a:rPr>
              <a:t>혜택안내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2859" y="2543996"/>
            <a:ext cx="2643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기본적립</a:t>
            </a:r>
            <a:endParaRPr lang="en-US" altLang="ko-KR" sz="8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제품별 결제 금액 기준의 </a:t>
            </a:r>
            <a:r>
              <a:rPr lang="en-US" altLang="ko-KR" sz="800" dirty="0" smtClean="0"/>
              <a:t>1.0%</a:t>
            </a:r>
            <a:r>
              <a:rPr lang="ko-KR" altLang="en-US" sz="800" dirty="0" smtClean="0"/>
              <a:t>로 구매 확정 시 익일 적립됩니다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특정 제품 구매 시에는 적립 포인트가 추가될 수 있습니다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할인 금액은 제외됩니다</a:t>
            </a:r>
            <a:r>
              <a:rPr lang="en-US" altLang="ko-KR" sz="800" dirty="0" smtClean="0"/>
              <a:t>.)</a:t>
            </a:r>
          </a:p>
          <a:p>
            <a:endParaRPr lang="en-US" altLang="ko-KR" sz="800" b="1" dirty="0" smtClean="0"/>
          </a:p>
          <a:p>
            <a:r>
              <a:rPr lang="ko-KR" altLang="en-US" sz="800" b="1" dirty="0" err="1" smtClean="0"/>
              <a:t>이벤트적립</a:t>
            </a:r>
            <a:endParaRPr lang="en-US" altLang="ko-KR" sz="8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err="1" smtClean="0"/>
              <a:t>뷰티포인트</a:t>
            </a:r>
            <a:r>
              <a:rPr lang="ko-KR" altLang="en-US" sz="800" dirty="0" smtClean="0"/>
              <a:t> 적립 혜택이 있는 이벤트 참여 시 적립되는 뷰티포인트로 이벤트 유의사항에 따라 적립 내용이 달라질 수 있습니다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리뷰 이벤트 적립도 이벤트 적립에 해당됩니다</a:t>
            </a:r>
            <a:r>
              <a:rPr lang="en-US" altLang="ko-KR" sz="800" dirty="0" smtClean="0"/>
              <a:t>.)</a:t>
            </a:r>
          </a:p>
          <a:p>
            <a:endParaRPr lang="en-US" altLang="ko-KR" sz="800" b="1" dirty="0" smtClean="0"/>
          </a:p>
          <a:p>
            <a:r>
              <a:rPr lang="ko-KR" altLang="en-US" sz="800" b="1" dirty="0" err="1" smtClean="0"/>
              <a:t>리뷰적립</a:t>
            </a:r>
            <a:endParaRPr lang="en-US" altLang="ko-KR" sz="800" b="1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리뷰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작성 시 적립되는 뷰티포인트로 일반 리뷰 기준 </a:t>
            </a:r>
            <a:r>
              <a:rPr lang="en-US" altLang="ko-KR" sz="800" dirty="0" smtClean="0"/>
              <a:t>90</a:t>
            </a:r>
            <a:r>
              <a:rPr lang="ko-KR" altLang="en-US" sz="800" dirty="0" smtClean="0"/>
              <a:t>자 이상 포토 리뷰 작성 시 최대 </a:t>
            </a:r>
            <a:r>
              <a:rPr lang="en-US" altLang="ko-KR" sz="800" dirty="0" smtClean="0"/>
              <a:t>600</a:t>
            </a:r>
            <a:r>
              <a:rPr lang="ko-KR" altLang="en-US" sz="800" dirty="0" smtClean="0"/>
              <a:t>포인트가 적립됩니다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단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월 최대 적립 제한을 초과할 경우 포인트가 적립되지 않습니다</a:t>
            </a:r>
            <a:r>
              <a:rPr lang="en-US" altLang="ko-KR" sz="800" dirty="0" smtClean="0"/>
              <a:t>.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뷰티포인트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혜택은 구매 제품 및 기간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참여 여부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작성 유형에 따라 적립 포인트가 달라질 수 있으며 혜택으로 예상되는 뷰티포인트에 대한 일반적인 안내임을 참고해 주세요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359957" y="3294812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내용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68875" y="-1"/>
            <a:ext cx="2219539" cy="7232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내용수정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(0419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요청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0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배송지등록</a:t>
            </a:r>
            <a:r>
              <a:rPr lang="en-US" altLang="ko-KR" dirty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IN_MO_ORD_01_02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83913"/>
              </p:ext>
            </p:extLst>
          </p:nvPr>
        </p:nvGraphicFramePr>
        <p:xfrm>
          <a:off x="9000565" y="44450"/>
          <a:ext cx="3152540" cy="5469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배송지가 없을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없음을 알리는 메시지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배송지가 있을 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창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기본배송지를 최 상단에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최근배송지를 두번째에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최근배송지가 같을 시에는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둘 다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시에는 받으실 분 이름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최근 추가된 순으로 정렬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영역을 색상으로 구분하여 표시함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배송지가 색상 처리된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버튼 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/>
                        <a:t>배송지정보화면에서 수정 완료 </a:t>
                      </a:r>
                      <a:r>
                        <a:rPr lang="en-US" altLang="ko-KR" sz="8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sym typeface="Wingdings" panose="05000000000000000000" pitchFamily="2" charset="2"/>
                        </a:rPr>
                        <a:t>해당 화면으로 돌아왔을 시 수정된 </a:t>
                      </a:r>
                      <a:r>
                        <a:rPr lang="ko-KR" altLang="en-US" sz="800" dirty="0" err="1" smtClean="0">
                          <a:sym typeface="Wingdings" panose="05000000000000000000" pitchFamily="2" charset="2"/>
                        </a:rPr>
                        <a:t>배송지</a:t>
                      </a:r>
                      <a:r>
                        <a:rPr lang="ko-KR" altLang="en-US" sz="800" dirty="0" smtClean="0">
                          <a:sym typeface="Wingdings" panose="05000000000000000000" pitchFamily="2" charset="2"/>
                        </a:rPr>
                        <a:t>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배송지가 있는 상태에서 다른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탭 한 배송지로 선택 전환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아래로 스크롤 시 전체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단위로 불러옴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받으실 분 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군부대배송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정보에서 군부대 배송에 체크했을 시에만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기본배송지는 수정 버튼만 제공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나머지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목록은 수정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버튼을 제공함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 페이지로 이동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의사 확인 후 승인 시 삭제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배송지선택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닫히며 선택된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정보가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결제창에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적용됨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0425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38668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배송지등록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변경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868190" y="1155815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2063552" y="2204864"/>
            <a:ext cx="403316" cy="4033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!</a:t>
            </a:r>
            <a:endParaRPr lang="en-US" sz="1050" b="1" dirty="0"/>
          </a:p>
        </p:txBody>
      </p:sp>
      <p:sp>
        <p:nvSpPr>
          <p:cNvPr id="9" name="직사각형 8"/>
          <p:cNvSpPr/>
          <p:nvPr/>
        </p:nvSpPr>
        <p:spPr>
          <a:xfrm>
            <a:off x="1576042" y="2815179"/>
            <a:ext cx="1409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800" dirty="0" smtClean="0"/>
              <a:t>등록된 배송지가 없습니다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200356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295003" y="1736243"/>
            <a:ext cx="2825832" cy="91381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5295003" y="1171187"/>
            <a:ext cx="2825067" cy="3135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신규배송지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75575" y="1746512"/>
            <a:ext cx="223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5813942" y="1787590"/>
            <a:ext cx="507904" cy="129011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기본배송지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374202" y="2446016"/>
            <a:ext cx="1163311" cy="154495"/>
            <a:chOff x="7764043" y="2719676"/>
            <a:chExt cx="1163311" cy="154495"/>
          </a:xfrm>
        </p:grpSpPr>
        <p:sp>
          <p:nvSpPr>
            <p:cNvPr id="37" name="TextBox 36"/>
            <p:cNvSpPr txBox="1"/>
            <p:nvPr/>
          </p:nvSpPr>
          <p:spPr>
            <a:xfrm>
              <a:off x="7894647" y="2719676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err="1" smtClean="0"/>
                <a:t>군부대배송</a:t>
              </a:r>
              <a:endParaRPr lang="en-US" altLang="ko-KR" sz="700" dirty="0"/>
            </a:p>
          </p:txBody>
        </p:sp>
        <p:grpSp>
          <p:nvGrpSpPr>
            <p:cNvPr id="38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5295003" y="2766925"/>
            <a:ext cx="2825832" cy="62223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75576" y="2775238"/>
            <a:ext cx="284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받으실 분 이름 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010-0000-0000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(04382)</a:t>
            </a:r>
            <a:r>
              <a:rPr lang="ko-KR" altLang="en-US" sz="800" dirty="0" smtClean="0">
                <a:latin typeface="+mn-ea"/>
              </a:rPr>
              <a:t>서울특별시 용산구 </a:t>
            </a:r>
            <a:r>
              <a:rPr lang="ko-KR" altLang="en-US" sz="800" dirty="0" err="1" smtClean="0">
                <a:latin typeface="+mn-ea"/>
              </a:rPr>
              <a:t>한강대로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48</a:t>
            </a:r>
            <a:r>
              <a:rPr lang="ko-KR" altLang="en-US" sz="800" dirty="0" smtClean="0">
                <a:latin typeface="+mn-ea"/>
              </a:rPr>
              <a:t>길 </a:t>
            </a:r>
            <a:r>
              <a:rPr lang="en-US" altLang="ko-KR" sz="800" dirty="0" smtClean="0">
                <a:latin typeface="+mn-ea"/>
              </a:rPr>
              <a:t>10 </a:t>
            </a:r>
            <a:r>
              <a:rPr lang="ko-KR" altLang="en-US" sz="800" dirty="0" err="1" smtClean="0">
                <a:latin typeface="+mn-ea"/>
              </a:rPr>
              <a:t>상세주소</a:t>
            </a:r>
            <a:r>
              <a:rPr lang="ko-KR" altLang="en-US" sz="800" dirty="0" smtClean="0">
                <a:latin typeface="+mn-ea"/>
              </a:rPr>
              <a:t> 전체 출력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95003" y="3513832"/>
            <a:ext cx="2825832" cy="8404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75575" y="3523295"/>
            <a:ext cx="284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배송지명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받으실 분 이름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010-0000-0000</a:t>
            </a:r>
          </a:p>
          <a:p>
            <a:r>
              <a:rPr lang="en-US" altLang="ko-KR" sz="800" dirty="0">
                <a:latin typeface="+mn-ea"/>
              </a:rPr>
              <a:t>(04382)</a:t>
            </a:r>
            <a:r>
              <a:rPr lang="ko-KR" altLang="en-US" sz="800" dirty="0">
                <a:latin typeface="+mn-ea"/>
              </a:rPr>
              <a:t>서울특별시 용산구 </a:t>
            </a:r>
            <a:r>
              <a:rPr lang="ko-KR" altLang="en-US" sz="800" dirty="0" err="1">
                <a:latin typeface="+mn-ea"/>
              </a:rPr>
              <a:t>한강대로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48</a:t>
            </a:r>
            <a:r>
              <a:rPr lang="ko-KR" altLang="en-US" sz="800" dirty="0">
                <a:latin typeface="+mn-ea"/>
              </a:rPr>
              <a:t>길 </a:t>
            </a:r>
            <a:r>
              <a:rPr lang="en-US" altLang="ko-KR" sz="800" dirty="0">
                <a:latin typeface="+mn-ea"/>
              </a:rPr>
              <a:t>10 </a:t>
            </a:r>
            <a:r>
              <a:rPr lang="ko-KR" altLang="en-US" sz="800" dirty="0" err="1">
                <a:latin typeface="+mn-ea"/>
              </a:rPr>
              <a:t>상세주소</a:t>
            </a:r>
            <a:r>
              <a:rPr lang="ko-KR" altLang="en-US" sz="800" dirty="0">
                <a:latin typeface="+mn-ea"/>
              </a:rPr>
              <a:t> 전체 출력</a:t>
            </a:r>
          </a:p>
        </p:txBody>
      </p:sp>
      <p:sp>
        <p:nvSpPr>
          <p:cNvPr id="5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084294" y="281137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774" y="6021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0" y="6772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796" y="16067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CC9179-B047-45A0-8307-49C9649CF836}"/>
              </a:ext>
            </a:extLst>
          </p:cNvPr>
          <p:cNvSpPr txBox="1"/>
          <p:nvPr/>
        </p:nvSpPr>
        <p:spPr>
          <a:xfrm>
            <a:off x="7775375" y="1746253"/>
            <a:ext cx="560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772701-97C6-4DDA-A57D-F88A20CEE8A6}"/>
              </a:ext>
            </a:extLst>
          </p:cNvPr>
          <p:cNvSpPr txBox="1"/>
          <p:nvPr/>
        </p:nvSpPr>
        <p:spPr>
          <a:xfrm>
            <a:off x="7468715" y="2775908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E598A-CA57-4154-A5C0-167F86BAB708}"/>
              </a:ext>
            </a:extLst>
          </p:cNvPr>
          <p:cNvSpPr txBox="1"/>
          <p:nvPr/>
        </p:nvSpPr>
        <p:spPr>
          <a:xfrm>
            <a:off x="7478240" y="3516145"/>
            <a:ext cx="740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32" y="11158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961" y="16818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08" y="26369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03" y="11560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678" y="7258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5" y="7360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1848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573" y="5949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72461" y="28386"/>
            <a:ext cx="2219539" cy="734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기본배송지와 최근배송지가 같을 시에는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기본배송지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최근배송지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flag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둘 다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r>
              <a:rPr lang="en-US" altLang="ko-KR" sz="800" dirty="0" smtClean="0">
                <a:solidFill>
                  <a:schemeClr val="tx1"/>
                </a:solidFill>
              </a:rPr>
              <a:t>(0412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9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760356"/>
              </p:ext>
            </p:extLst>
          </p:nvPr>
        </p:nvGraphicFramePr>
        <p:xfrm>
          <a:off x="65314" y="410330"/>
          <a:ext cx="5996592" cy="593159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버전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 시 수정사항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주문완료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주문실패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dirty="0" smtClean="0"/>
                        <a:t>IN_MO_ORD_01_30, IN_MO_ORD_01_31)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dirty="0" smtClean="0"/>
                        <a:t>IN_MO_ORD_01_01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제품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증정품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주문제품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목록에서 삭제하고 쿠폰 적용 영역 하단으로 이동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결제정보에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할인금액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뷰티포인트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혜택 안내 영역 수정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결제정보에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뷰티포인트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혜택 영역 추가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1" dirty="0" err="1" smtClean="0"/>
                        <a:t>뷰티포인트</a:t>
                      </a:r>
                      <a:r>
                        <a:rPr lang="ko-KR" altLang="en-US" sz="800" b="1" dirty="0" smtClean="0"/>
                        <a:t> 혜택 안내</a:t>
                      </a:r>
                      <a:r>
                        <a:rPr lang="en-US" altLang="ko-KR" sz="800" b="1" dirty="0" smtClean="0"/>
                        <a:t>(IN_MO_ORD_01_11)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dirty="0" smtClean="0"/>
                        <a:t>내용 수정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dirty="0" smtClean="0"/>
                        <a:t>IN_MO_ORD_01_01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뷰티포인트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혜택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_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리뷰적립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영역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출력기준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주문완료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800" b="1" dirty="0" smtClean="0"/>
                        <a:t>IN_MO_ORD_01_30)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주문제품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목록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추가포인트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출력 기준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0.74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28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dirty="0" smtClean="0"/>
                        <a:t>IN_MO_ORD_01_01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주문제품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영역 장바구니에 맞춰 수정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쿠폰선택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증정품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선택 정의 삭제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캠페인에서 정의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품절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환불계좌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내 정보에 저장 안함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배송지정보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개인정보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color-emoji"/>
                        </a:rPr>
                        <a:t>수집동의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olor-emoji"/>
                        </a:rPr>
                        <a:t> 추가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2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dirty="0" smtClean="0"/>
                        <a:t>IN_MO_ORD_01_01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뷰티포인트로만 결제 가능한 제품이 포함된 주문 케이스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 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증정품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재고 부족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5420"/>
              </p:ext>
            </p:extLst>
          </p:nvPr>
        </p:nvGraphicFramePr>
        <p:xfrm>
          <a:off x="199154" y="453435"/>
          <a:ext cx="11759337" cy="8217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2-2.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삭제하시겠습니까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삭제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4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배송지정보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IN_MO_ORD_01_03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0052"/>
              </p:ext>
            </p:extLst>
          </p:nvPr>
        </p:nvGraphicFramePr>
        <p:xfrm>
          <a:off x="9000565" y="44450"/>
          <a:ext cx="3152540" cy="64246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화면에서 수정을 선택했을 시 기존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입력된 상태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특수문자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배송지명을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54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받으실 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휴대폰번호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(“-”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 정보와 동일 체크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 현재 주문서에 입력되어 있는 주문자 정보의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주문자명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휴대폰번호 자동 입력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받으실 분과 휴대폰번호 입력 기능은 결제 화면의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설명과 동일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명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받으실 분 이름을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17110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상태의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input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주소검색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버튼 탭 시 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배송지추가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4-1.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상세주소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 필수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입력되며 그 이상 입력 시도 시 반응 없도록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4-2. CU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진입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창에서 선택한 주소가 상세주소까지 모두 입력된 상태로 비활성화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GS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버튼 제공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호출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087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908980" y="179454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908980" y="3387816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908980" y="218682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908898" y="2576870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96664" y="2576870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908898" y="2989461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1052542" y="153729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21940" y="3764670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4052" y="3718728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2472" y="3929628"/>
            <a:ext cx="859667" cy="215444"/>
            <a:chOff x="922472" y="3846697"/>
            <a:chExt cx="859667" cy="21544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0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0100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38638" y="397062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65" y="25528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" y="36305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920904" y="157492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80" y="14550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52" y="3909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62" y="38731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3330" y="1133098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39" y="10870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9313" y="2988134"/>
            <a:ext cx="2770845" cy="314740"/>
          </a:xfrm>
          <a:prstGeom prst="roundRect">
            <a:avLst>
              <a:gd name="adj" fmla="val 15024"/>
            </a:avLst>
          </a:prstGeom>
          <a:solidFill>
            <a:srgbClr val="F2F2F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23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역삼동</a:t>
            </a:r>
            <a:r>
              <a:rPr lang="en-US" altLang="ko-KR" sz="800" dirty="0">
                <a:solidFill>
                  <a:schemeClr val="tx1"/>
                </a:solidFill>
              </a:rPr>
              <a:t>) CU</a:t>
            </a:r>
            <a:r>
              <a:rPr lang="ko-KR" altLang="en-US" sz="800" dirty="0" err="1">
                <a:solidFill>
                  <a:schemeClr val="tx1"/>
                </a:solidFill>
              </a:rPr>
              <a:t>역삼강남점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이니스프리픽업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5319231" y="2177188"/>
            <a:ext cx="1123493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 06129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5319231" y="2589779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서울특별시 </a:t>
            </a:r>
            <a:r>
              <a:rPr lang="ko-KR" altLang="en-US" sz="800" dirty="0" err="1">
                <a:solidFill>
                  <a:schemeClr val="tx1"/>
                </a:solidFill>
              </a:rPr>
              <a:t>감남구</a:t>
            </a:r>
            <a:r>
              <a:rPr lang="ko-KR" altLang="en-US" sz="800" dirty="0">
                <a:solidFill>
                  <a:schemeClr val="tx1"/>
                </a:solidFill>
              </a:rPr>
              <a:t> 강남대로 </a:t>
            </a:r>
            <a:r>
              <a:rPr lang="en-US" altLang="ko-KR" sz="800" dirty="0">
                <a:solidFill>
                  <a:schemeClr val="tx1"/>
                </a:solidFill>
              </a:rPr>
              <a:t>94</a:t>
            </a:r>
            <a:r>
              <a:rPr lang="ko-KR" altLang="en-US" sz="800" dirty="0">
                <a:solidFill>
                  <a:schemeClr val="tx1"/>
                </a:solidFill>
              </a:rPr>
              <a:t>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8037" y="447898"/>
            <a:ext cx="3119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CU</a:t>
            </a:r>
            <a:r>
              <a:rPr lang="ko-KR" altLang="en-US" sz="800" dirty="0" err="1">
                <a:solidFill>
                  <a:srgbClr val="0070C0"/>
                </a:solidFill>
              </a:rPr>
              <a:t>편의점픽업</a:t>
            </a:r>
            <a:r>
              <a:rPr lang="en-US" altLang="ko-KR" sz="800" dirty="0">
                <a:solidFill>
                  <a:srgbClr val="0070C0"/>
                </a:solidFill>
              </a:rPr>
              <a:t>, </a:t>
            </a:r>
            <a:r>
              <a:rPr lang="en-US" altLang="ko-KR" sz="800" dirty="0" smtClean="0">
                <a:solidFill>
                  <a:srgbClr val="0070C0"/>
                </a:solidFill>
              </a:rPr>
              <a:t>GS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편의점픽업</a:t>
            </a:r>
            <a:r>
              <a:rPr lang="ko-KR" altLang="en-US" sz="800" dirty="0" smtClean="0">
                <a:solidFill>
                  <a:srgbClr val="0070C0"/>
                </a:solidFill>
              </a:rPr>
              <a:t> </a:t>
            </a:r>
            <a:r>
              <a:rPr lang="ko-KR" altLang="en-US" sz="800" dirty="0">
                <a:solidFill>
                  <a:srgbClr val="0070C0"/>
                </a:solidFill>
              </a:rPr>
              <a:t>화면에서 편의점을 선택하여 진입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84932" y="2177188"/>
            <a:ext cx="1605226" cy="314740"/>
            <a:chOff x="5285192" y="2585722"/>
            <a:chExt cx="1967484" cy="314740"/>
          </a:xfrm>
        </p:grpSpPr>
        <p:sp>
          <p:nvSpPr>
            <p:cNvPr id="35" name="사각형: 둥근 모서리 126">
              <a:extLst>
                <a:ext uri="{FF2B5EF4-FFF2-40B4-BE49-F238E27FC236}">
                  <a16:creationId xmlns:a16="http://schemas.microsoft.com/office/drawing/2014/main" id="{49B85BB9-69AD-4518-B033-F7188936D4BF}"/>
                </a:ext>
              </a:extLst>
            </p:cNvPr>
            <p:cNvSpPr/>
            <p:nvPr/>
          </p:nvSpPr>
          <p:spPr>
            <a:xfrm>
              <a:off x="5285192" y="2585722"/>
              <a:ext cx="980806" cy="314740"/>
            </a:xfrm>
            <a:prstGeom prst="roundRect">
              <a:avLst>
                <a:gd name="adj" fmla="val 17162"/>
              </a:avLst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CU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편의점픽업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사각형: 둥근 모서리 126">
              <a:extLst>
                <a:ext uri="{FF2B5EF4-FFF2-40B4-BE49-F238E27FC236}">
                  <a16:creationId xmlns:a16="http://schemas.microsoft.com/office/drawing/2014/main" id="{49B85BB9-69AD-4518-B033-F7188936D4BF}"/>
                </a:ext>
              </a:extLst>
            </p:cNvPr>
            <p:cNvSpPr/>
            <p:nvPr/>
          </p:nvSpPr>
          <p:spPr>
            <a:xfrm>
              <a:off x="6271870" y="2585722"/>
              <a:ext cx="980806" cy="314740"/>
            </a:xfrm>
            <a:prstGeom prst="roundRect">
              <a:avLst>
                <a:gd name="adj" fmla="val 17162"/>
              </a:avLst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GS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편의점픽업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34" y="21014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19" y="33111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183058" y="1040483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96673" y="726148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17552" y="74501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14656" y="1381995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14656" y="177427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5458218" y="1124744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5326580" y="1162373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16356" y="6045154"/>
            <a:ext cx="2968239" cy="33793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05614"/>
              </p:ext>
            </p:extLst>
          </p:nvPr>
        </p:nvGraphicFramePr>
        <p:xfrm>
          <a:off x="5784942" y="3994442"/>
          <a:ext cx="3152540" cy="2654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464627258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411963737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설정된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기설정되어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된 경우 체크해제 시도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오류 알림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해당 창이 호출 되었을 시 숨김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6289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 배송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후 저장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화면에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군부대배송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체크되어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 안내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해당 창이 호출 되었을 시 숨김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878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수집동의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자세히보기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dirty="0" smtClean="0"/>
                        <a:t>개인정보 </a:t>
                      </a:r>
                      <a:r>
                        <a:rPr lang="ko-KR" altLang="en-US" sz="800" dirty="0" err="1" smtClean="0"/>
                        <a:t>수집동의</a:t>
                      </a:r>
                      <a:r>
                        <a:rPr lang="ko-KR" altLang="en-US" sz="800" dirty="0" smtClean="0"/>
                        <a:t> 창 호출</a:t>
                      </a:r>
                      <a:endParaRPr lang="en-US" altLang="ko-KR" sz="800" dirty="0" smtClean="0"/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0237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11152" y="4175066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5631" y="4137780"/>
            <a:ext cx="2313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8" y="4165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948532" y="15875"/>
            <a:ext cx="2219539" cy="608334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/>
                </a:solidFill>
              </a:rPr>
              <a:t>개인정보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수집동의</a:t>
            </a:r>
            <a:r>
              <a:rPr lang="ko-KR" altLang="en-US" sz="800" dirty="0" smtClean="0">
                <a:solidFill>
                  <a:schemeClr val="bg1"/>
                </a:solidFill>
              </a:rPr>
              <a:t> 추가 </a:t>
            </a:r>
            <a:r>
              <a:rPr lang="en-US" altLang="ko-KR" sz="800" dirty="0" smtClean="0">
                <a:solidFill>
                  <a:schemeClr val="bg1"/>
                </a:solidFill>
              </a:rPr>
              <a:t>(0514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bg1"/>
                </a:solidFill>
              </a:rPr>
              <a:t> 확인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3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배송지정보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IN_MO_ORD_01_03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배송지정보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82756"/>
              </p:ext>
            </p:extLst>
          </p:nvPr>
        </p:nvGraphicFramePr>
        <p:xfrm>
          <a:off x="9000565" y="44450"/>
          <a:ext cx="3152540" cy="32163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항목으로 포커스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주소검색하여 입력된 정보 없을 시 하단에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오류메시지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수집동의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상태에서 비활성화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완료버튼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오류 알림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외 모든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필수항목이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완료버튼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완료처리</a:t>
                      </a:r>
                      <a:endParaRPr kumimoji="0" lang="ko-KR" altLang="en-US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정상적으로 완료되었을 시 아래와 같이 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Case1. ‘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배송지등록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화면에서 해당 창이 호출되었을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수정한 정보로 저장 완료하고 창 닫힘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배송지등록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창 다시 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Case2.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CU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편의점픽업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화면에서 편의점을 선택하여 해당 창이 호출 되었을 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창 닫히고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결제화면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영역에 등록한 정보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5406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800100" y="6036528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8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891593" y="194736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받으실 분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891593" y="412250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891593" y="245707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사각형: 둥근 모서리 125">
            <a:extLst>
              <a:ext uri="{FF2B5EF4-FFF2-40B4-BE49-F238E27FC236}">
                <a16:creationId xmlns:a16="http://schemas.microsoft.com/office/drawing/2014/main" id="{D3C38A62-C984-4A65-A367-E1466FB23229}"/>
              </a:ext>
            </a:extLst>
          </p:cNvPr>
          <p:cNvSpPr/>
          <p:nvPr/>
        </p:nvSpPr>
        <p:spPr>
          <a:xfrm>
            <a:off x="891511" y="3114224"/>
            <a:ext cx="1748632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26">
            <a:extLst>
              <a:ext uri="{FF2B5EF4-FFF2-40B4-BE49-F238E27FC236}">
                <a16:creationId xmlns:a16="http://schemas.microsoft.com/office/drawing/2014/main" id="{49B85BB9-69AD-4518-B033-F7188936D4BF}"/>
              </a:ext>
            </a:extLst>
          </p:cNvPr>
          <p:cNvSpPr/>
          <p:nvPr/>
        </p:nvSpPr>
        <p:spPr>
          <a:xfrm>
            <a:off x="2679277" y="3114224"/>
            <a:ext cx="980806" cy="314740"/>
          </a:xfrm>
          <a:prstGeom prst="roundRect">
            <a:avLst>
              <a:gd name="adj" fmla="val 17162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주소검색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6" name="사각형: 둥근 모서리 127">
            <a:extLst>
              <a:ext uri="{FF2B5EF4-FFF2-40B4-BE49-F238E27FC236}">
                <a16:creationId xmlns:a16="http://schemas.microsoft.com/office/drawing/2014/main" id="{9F2607E3-46EF-453F-BDC5-5B4D5A9DE387}"/>
              </a:ext>
            </a:extLst>
          </p:cNvPr>
          <p:cNvSpPr/>
          <p:nvPr/>
        </p:nvSpPr>
        <p:spPr>
          <a:xfrm>
            <a:off x="891511" y="3526815"/>
            <a:ext cx="2770927" cy="314740"/>
          </a:xfrm>
          <a:prstGeom prst="roundRect">
            <a:avLst>
              <a:gd name="adj" fmla="val 15024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1035155" y="1690110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905085" y="4686397"/>
            <a:ext cx="859667" cy="215444"/>
            <a:chOff x="922472" y="3846697"/>
            <a:chExt cx="859667" cy="21544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ABE1580-1A7A-4505-97ED-22E9D33830FB}"/>
                </a:ext>
              </a:extLst>
            </p:cNvPr>
            <p:cNvSpPr/>
            <p:nvPr/>
          </p:nvSpPr>
          <p:spPr>
            <a:xfrm>
              <a:off x="922472" y="3878350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152A646-5E1F-4181-AEED-BA7E62CD29E8}"/>
                </a:ext>
              </a:extLst>
            </p:cNvPr>
            <p:cNvSpPr txBox="1"/>
            <p:nvPr/>
          </p:nvSpPr>
          <p:spPr>
            <a:xfrm>
              <a:off x="1039431" y="3846697"/>
              <a:ext cx="7427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군부대배송</a:t>
              </a:r>
              <a:endPara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1621251" y="4742634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903517" y="1727739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32264" y="2258060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18819" y="2760229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14940" y="3866887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주소를 검색해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61069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7292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4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903517" y="1124744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25541" y="1435133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배송지명을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07277" y="4509120"/>
            <a:ext cx="1163311" cy="128736"/>
            <a:chOff x="7764043" y="2745583"/>
            <a:chExt cx="1163311" cy="128736"/>
          </a:xfrm>
        </p:grpSpPr>
        <p:sp>
          <p:nvSpPr>
            <p:cNvPr id="75" name="TextBox 74"/>
            <p:cNvSpPr txBox="1"/>
            <p:nvPr/>
          </p:nvSpPr>
          <p:spPr>
            <a:xfrm>
              <a:off x="7894647" y="2751208"/>
              <a:ext cx="1032707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/>
              <a:r>
                <a:rPr lang="ko-KR" altLang="en-US" sz="800" spc="-100" dirty="0">
                  <a:solidFill>
                    <a:prstClr val="white">
                      <a:lumMod val="50000"/>
                    </a:prstClr>
                  </a:solidFill>
                  <a:latin typeface="맑은 고딕" panose="020B0503020000020004" pitchFamily="50" charset="-127"/>
                </a:rPr>
                <a:t>기본배송지로 설정</a:t>
              </a:r>
            </a:p>
          </p:txBody>
        </p:sp>
        <p:grpSp>
          <p:nvGrpSpPr>
            <p:cNvPr id="76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79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911152" y="4918347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1045631" y="4881061"/>
            <a:ext cx="2313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03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25747"/>
              </p:ext>
            </p:extLst>
          </p:nvPr>
        </p:nvGraphicFramePr>
        <p:xfrm>
          <a:off x="199154" y="453435"/>
          <a:ext cx="11759337" cy="175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체크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비활성화 체크박스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기본배송지로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기설정되어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된 체크박스를 체크해제 시도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변경을 원하시면 다른 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배송지를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기본 배송지로 선택하여 저장해주세요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43972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미체크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동의에 체크해주세요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698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상태에서 클릭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주소가 입력되지 않았습니다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 입력 없이 완료하시겠습니까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완료 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48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5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21573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842452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70022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80078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3712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42210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86033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196089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9723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8221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96089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8386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8386" y="1821405"/>
            <a:ext cx="2037737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latin typeface="+mn-ea"/>
              </a:rPr>
              <a:t>검색 결과가 없습니다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도로명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건물번호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한강대로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읍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424)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아파트명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아모레퍼시픽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srgbClr val="00B050"/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19870"/>
              </p:ext>
            </p:extLst>
          </p:nvPr>
        </p:nvGraphicFramePr>
        <p:xfrm>
          <a:off x="9000565" y="44450"/>
          <a:ext cx="3152540" cy="20903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 주소 검색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키워드 입력하여 검색 시 일반 주소가 검색되며 검색 결과는 키워드 입력 영역 하단에 출력됨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GS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편의점찾기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편의점찾기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화면에서 수정 버튼을 통해 배송지정보화면으로 이동하여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주소찾기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화면이 호출되었을 시 해당 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반주소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검색 결과 없음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검색결과가 없음을 알리는 메시지 출력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5298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96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82143"/>
                  </a:ext>
                </a:extLst>
              </a:tr>
            </a:tbl>
          </a:graphicData>
        </a:graphic>
      </p:graphicFrame>
      <p:sp>
        <p:nvSpPr>
          <p:cNvPr id="6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80" y="10573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01" y="14062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66" y="1409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24" y="1882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723" y="7579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64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배송지추가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IN_MO_ORD_01_04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0559"/>
              </p:ext>
            </p:extLst>
          </p:nvPr>
        </p:nvGraphicFramePr>
        <p:xfrm>
          <a:off x="9000565" y="44450"/>
          <a:ext cx="3110331" cy="7004927"/>
        </p:xfrm>
        <a:graphic>
          <a:graphicData uri="http://schemas.openxmlformats.org/drawingml/2006/table">
            <a:tbl>
              <a:tblPr/>
              <a:tblGrid>
                <a:gridCol w="16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시 토스트 메시지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목록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전체 목록 불러옴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검색된 총 목록 수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기존과 동일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터치 시 아래로 상세 정보 입력 영역 열림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아래 있는 목록 터치 시 상세 정보 입력 영역이 모두 보일 수 있도록 위치 조정하여 영역이 열려야 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시에도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포커싱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입력 영역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가리지 않도록 위치 조정 필요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목록이 있으며 입력된 정보가 있는 상태에서 다른 목록 탭 시 입력했던 정보 유지되어야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배송지등록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 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수정 버튼을 통해 배송지정보화면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(Page ID: #####)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이동하여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주소검색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화면이 호출되었을 시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 닫히고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배송지정보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창에 선택한 주소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insert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2506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 입력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받으실 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휴대폰번호의 의 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오류 문구는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화면과 동일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Page</a:t>
                      </a:r>
                      <a:r>
                        <a:rPr lang="en-US" altLang="ko-KR" sz="800" baseline="0" dirty="0" smtClean="0">
                          <a:solidFill>
                            <a:srgbClr val="00BC70"/>
                          </a:solidFill>
                        </a:rPr>
                        <a:t> ID: </a:t>
                      </a:r>
                      <a:r>
                        <a:rPr lang="en-US" altLang="ko-KR" sz="800" dirty="0" smtClean="0">
                          <a:solidFill>
                            <a:srgbClr val="00BC70"/>
                          </a:solidFill>
                        </a:rPr>
                        <a:t> IN_MO_ORD_01_03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목록에 저장 체크 해제 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배송지명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입력 영역 숨김 처리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정보가 있는 상태에서 숨김 처리됐을 시 입력 된 정보 유지되어야 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기본배송지로 설정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7-2.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목록에 저장</a:t>
                      </a:r>
                      <a:endParaRPr kumimoji="0" lang="en-US" altLang="ko-KR" sz="8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체크된 상태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체크된 상태로 완료 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목록에 추가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배송지가 없을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체크 된 상태에서 비활성화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7436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항목이 있을 시 버튼 비활성화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체크에서 제외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버튼 클릭 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 가장 상위 항목으로 포커스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외 모든 필수 항목이 입력 된 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상태로 완료 버튼 탭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메시지 호출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승인 시 완료 처리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필수 항목 모두 입력 후 탭 시 창 닫히고 결제 화면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배송지정보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영역에 등록한 정보 출력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8897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</a:t>
                      </a: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창 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02635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171" y="230013"/>
            <a:ext cx="2629545" cy="6251371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521457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21243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5279031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204853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2721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5951219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18908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5211384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5265396" y="2060848"/>
            <a:ext cx="2876461" cy="76102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5212559" y="215341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5714245" y="2161656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5212559" y="250557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5714245" y="2513811"/>
            <a:ext cx="242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5265397" y="2872778"/>
            <a:ext cx="2876460" cy="3466476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 w="12700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5212559" y="296535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5714245" y="2973589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5212559" y="319393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5714245" y="3202177"/>
            <a:ext cx="242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5212559" y="645740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5211384" y="1821405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검색결과 </a:t>
            </a:r>
            <a:r>
              <a:rPr lang="en-US" altLang="ko-KR" sz="800" b="1" dirty="0">
                <a:solidFill>
                  <a:srgbClr val="00B050"/>
                </a:solidFill>
                <a:latin typeface="+mn-ea"/>
              </a:rPr>
              <a:t>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9" name="사각형: 둥근 모서리 175">
            <a:extLst>
              <a:ext uri="{FF2B5EF4-FFF2-40B4-BE49-F238E27FC236}">
                <a16:creationId xmlns:a16="http://schemas.microsoft.com/office/drawing/2014/main" id="{C283105A-70E2-4042-9366-38387E65FB33}"/>
              </a:ext>
            </a:extLst>
          </p:cNvPr>
          <p:cNvSpPr/>
          <p:nvPr/>
        </p:nvSpPr>
        <p:spPr>
          <a:xfrm>
            <a:off x="5323187" y="4517612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받으실 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23187" y="3499461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사각형: 둥근 모서리 182">
            <a:extLst>
              <a:ext uri="{FF2B5EF4-FFF2-40B4-BE49-F238E27FC236}">
                <a16:creationId xmlns:a16="http://schemas.microsoft.com/office/drawing/2014/main" id="{8167DC61-3AC5-4E5F-9CE9-3425362A0DAE}"/>
              </a:ext>
            </a:extLst>
          </p:cNvPr>
          <p:cNvSpPr/>
          <p:nvPr/>
        </p:nvSpPr>
        <p:spPr>
          <a:xfrm>
            <a:off x="5323187" y="504172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휴대폰번호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447" y="5444201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7559" y="5398259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기본배송지로 설정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4250" y="567618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85888" y="5635003"/>
            <a:ext cx="1310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배송지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목록에 저장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55979" y="5903445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72938" y="5871792"/>
            <a:ext cx="742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군부대배송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6081658" y="592678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57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3583" y="4663890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1628" y="3790675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3204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배송지추가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40028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사각형: 둥근 모서리 82">
            <a:extLst>
              <a:ext uri="{FF2B5EF4-FFF2-40B4-BE49-F238E27FC236}">
                <a16:creationId xmlns:a16="http://schemas.microsoft.com/office/drawing/2014/main" id="{44237088-4E49-46AD-9F7E-DE193B18803D}"/>
              </a:ext>
            </a:extLst>
          </p:cNvPr>
          <p:cNvSpPr/>
          <p:nvPr/>
        </p:nvSpPr>
        <p:spPr>
          <a:xfrm>
            <a:off x="847664" y="1106464"/>
            <a:ext cx="2849714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도로명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건물명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번지로 검색해 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757720" y="1466626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CAB891F8-A470-417C-8AC4-2669D12C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81354" y="1192396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03D074-F319-4198-B8AD-AA05CC9A27C9}"/>
              </a:ext>
            </a:extLst>
          </p:cNvPr>
          <p:cNvSpPr txBox="1"/>
          <p:nvPr/>
        </p:nvSpPr>
        <p:spPr>
          <a:xfrm>
            <a:off x="1519852" y="1468581"/>
            <a:ext cx="912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u="sng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GS</a:t>
            </a:r>
            <a:r>
              <a:rPr lang="ko-KR" altLang="en-US" sz="800" u="sng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편의점픽업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757720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876C9B2-DBD4-4576-A9E0-5D27DBD98AA8}"/>
              </a:ext>
            </a:extLst>
          </p:cNvPr>
          <p:cNvCxnSpPr/>
          <p:nvPr/>
        </p:nvCxnSpPr>
        <p:spPr>
          <a:xfrm>
            <a:off x="780017" y="1720191"/>
            <a:ext cx="297968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6">
            <a:extLst>
              <a:ext uri="{FF2B5EF4-FFF2-40B4-BE49-F238E27FC236}">
                <a16:creationId xmlns:a16="http://schemas.microsoft.com/office/drawing/2014/main" id="{D09D2F5A-D95A-41F0-A080-D8E4836C78B6}"/>
              </a:ext>
            </a:extLst>
          </p:cNvPr>
          <p:cNvSpPr/>
          <p:nvPr/>
        </p:nvSpPr>
        <p:spPr>
          <a:xfrm>
            <a:off x="834029" y="2107695"/>
            <a:ext cx="2876461" cy="734440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5740B0-4311-4C84-9D6F-1E6EC146F10A}"/>
              </a:ext>
            </a:extLst>
          </p:cNvPr>
          <p:cNvSpPr txBox="1"/>
          <p:nvPr/>
        </p:nvSpPr>
        <p:spPr>
          <a:xfrm>
            <a:off x="781192" y="2200265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74C331-22EE-489A-96D2-8B65F4D0012B}"/>
              </a:ext>
            </a:extLst>
          </p:cNvPr>
          <p:cNvSpPr txBox="1"/>
          <p:nvPr/>
        </p:nvSpPr>
        <p:spPr>
          <a:xfrm>
            <a:off x="1282878" y="2208503"/>
            <a:ext cx="262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9632-AF21-458C-87F4-697B4D4076A1}"/>
              </a:ext>
            </a:extLst>
          </p:cNvPr>
          <p:cNvSpPr txBox="1"/>
          <p:nvPr/>
        </p:nvSpPr>
        <p:spPr>
          <a:xfrm>
            <a:off x="781192" y="255242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939A64-D98A-4475-BFB0-ECDC78D1EF5C}"/>
              </a:ext>
            </a:extLst>
          </p:cNvPr>
          <p:cNvSpPr txBox="1"/>
          <p:nvPr/>
        </p:nvSpPr>
        <p:spPr>
          <a:xfrm>
            <a:off x="1282878" y="2560658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사각형: 둥근 모서리 112">
            <a:extLst>
              <a:ext uri="{FF2B5EF4-FFF2-40B4-BE49-F238E27FC236}">
                <a16:creationId xmlns:a16="http://schemas.microsoft.com/office/drawing/2014/main" id="{D70363D9-0AF8-4354-AE96-5D5919BC8B86}"/>
              </a:ext>
            </a:extLst>
          </p:cNvPr>
          <p:cNvSpPr/>
          <p:nvPr/>
        </p:nvSpPr>
        <p:spPr>
          <a:xfrm>
            <a:off x="834030" y="2944892"/>
            <a:ext cx="2876460" cy="752303"/>
          </a:xfrm>
          <a:prstGeom prst="roundRect">
            <a:avLst>
              <a:gd name="adj" fmla="val 4463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07089-2BB6-4AF6-962A-71C310A82CF2}"/>
              </a:ext>
            </a:extLst>
          </p:cNvPr>
          <p:cNvSpPr txBox="1"/>
          <p:nvPr/>
        </p:nvSpPr>
        <p:spPr>
          <a:xfrm>
            <a:off x="781192" y="3037463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63A25E-0FD0-4168-8B16-8A12BA226A1F}"/>
              </a:ext>
            </a:extLst>
          </p:cNvPr>
          <p:cNvSpPr txBox="1"/>
          <p:nvPr/>
        </p:nvSpPr>
        <p:spPr>
          <a:xfrm>
            <a:off x="1282878" y="3045701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73F992-77E3-4F6F-9ACE-F221828D0DEC}"/>
              </a:ext>
            </a:extLst>
          </p:cNvPr>
          <p:cNvSpPr txBox="1"/>
          <p:nvPr/>
        </p:nvSpPr>
        <p:spPr>
          <a:xfrm>
            <a:off x="781192" y="3266051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D36C61-39C7-4929-938C-402910165D10}"/>
              </a:ext>
            </a:extLst>
          </p:cNvPr>
          <p:cNvSpPr txBox="1"/>
          <p:nvPr/>
        </p:nvSpPr>
        <p:spPr>
          <a:xfrm>
            <a:off x="1282878" y="3274289"/>
            <a:ext cx="24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CF65A0-0C20-498B-8650-0581C553178C}"/>
              </a:ext>
            </a:extLst>
          </p:cNvPr>
          <p:cNvSpPr txBox="1"/>
          <p:nvPr/>
        </p:nvSpPr>
        <p:spPr>
          <a:xfrm>
            <a:off x="781192" y="3873549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69B82C-CAF9-46A7-9720-3FF497D55610}"/>
              </a:ext>
            </a:extLst>
          </p:cNvPr>
          <p:cNvSpPr txBox="1"/>
          <p:nvPr/>
        </p:nvSpPr>
        <p:spPr>
          <a:xfrm>
            <a:off x="1282878" y="3881787"/>
            <a:ext cx="246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F27AAA-E767-411C-AD6B-BE29C28D01C7}"/>
              </a:ext>
            </a:extLst>
          </p:cNvPr>
          <p:cNvSpPr txBox="1"/>
          <p:nvPr/>
        </p:nvSpPr>
        <p:spPr>
          <a:xfrm>
            <a:off x="781192" y="4225704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4CA90D-1AC4-4017-B227-8F976D7DEE90}"/>
              </a:ext>
            </a:extLst>
          </p:cNvPr>
          <p:cNvSpPr txBox="1"/>
          <p:nvPr/>
        </p:nvSpPr>
        <p:spPr>
          <a:xfrm>
            <a:off x="1282878" y="4233942"/>
            <a:ext cx="2414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424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03E2F6-5584-4494-8B10-CD0B7874F4A7}"/>
              </a:ext>
            </a:extLst>
          </p:cNvPr>
          <p:cNvSpPr txBox="1"/>
          <p:nvPr/>
        </p:nvSpPr>
        <p:spPr>
          <a:xfrm>
            <a:off x="757543" y="4816360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도로명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1541E2-6DE0-41A3-B879-CC890CEAF2C2}"/>
              </a:ext>
            </a:extLst>
          </p:cNvPr>
          <p:cNvSpPr txBox="1"/>
          <p:nvPr/>
        </p:nvSpPr>
        <p:spPr>
          <a:xfrm>
            <a:off x="1259229" y="4824598"/>
            <a:ext cx="2135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갯마을길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F8451C-FE0D-4C6F-82E5-880411AE62EF}"/>
              </a:ext>
            </a:extLst>
          </p:cNvPr>
          <p:cNvSpPr txBox="1"/>
          <p:nvPr/>
        </p:nvSpPr>
        <p:spPr>
          <a:xfrm>
            <a:off x="757543" y="5044948"/>
            <a:ext cx="627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지번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|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6140F3-FDF6-44C5-8219-A9B1CC8A9D0B}"/>
              </a:ext>
            </a:extLst>
          </p:cNvPr>
          <p:cNvSpPr txBox="1"/>
          <p:nvPr/>
        </p:nvSpPr>
        <p:spPr>
          <a:xfrm>
            <a:off x="1259229" y="5053186"/>
            <a:ext cx="241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강원도 양양군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현남면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남애리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533-1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아모레퍼시픽 직원휴양소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81299B-7F3A-4F23-BC07-B5845912907F}"/>
              </a:ext>
            </a:extLst>
          </p:cNvPr>
          <p:cNvSpPr txBox="1"/>
          <p:nvPr/>
        </p:nvSpPr>
        <p:spPr>
          <a:xfrm>
            <a:off x="780017" y="1821405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검색결과 </a:t>
            </a:r>
            <a:r>
              <a:rPr lang="en-US" altLang="ko-KR" sz="800" b="1" dirty="0" smtClean="0">
                <a:solidFill>
                  <a:srgbClr val="00B050"/>
                </a:solidFill>
                <a:latin typeface="+mn-ea"/>
              </a:rPr>
              <a:t>1,145</a:t>
            </a:r>
            <a:r>
              <a:rPr lang="ko-KR" altLang="en-US" sz="800" b="1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125" name="사각형: 둥근 모서리 1">
            <a:extLst>
              <a:ext uri="{FF2B5EF4-FFF2-40B4-BE49-F238E27FC236}">
                <a16:creationId xmlns:a16="http://schemas.microsoft.com/office/drawing/2014/main" id="{01B9947D-8875-436B-A592-45C20DBF83F6}"/>
              </a:ext>
            </a:extLst>
          </p:cNvPr>
          <p:cNvSpPr/>
          <p:nvPr/>
        </p:nvSpPr>
        <p:spPr>
          <a:xfrm>
            <a:off x="1250515" y="5589943"/>
            <a:ext cx="2135308" cy="727704"/>
          </a:xfrm>
          <a:prstGeom prst="roundRect">
            <a:avLst>
              <a:gd name="adj" fmla="val 9686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검색결과가 </a:t>
            </a:r>
            <a:r>
              <a:rPr lang="en-US" altLang="ko-KR" sz="800" dirty="0">
                <a:latin typeface="+mj-ea"/>
                <a:ea typeface="+mj-ea"/>
              </a:rPr>
              <a:t>30</a:t>
            </a:r>
            <a:r>
              <a:rPr lang="ko-KR" altLang="en-US" sz="800" dirty="0">
                <a:latin typeface="+mj-ea"/>
                <a:ea typeface="+mj-ea"/>
              </a:rPr>
              <a:t>개 이상입니다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+mj-ea"/>
                <a:ea typeface="+mj-ea"/>
              </a:rPr>
              <a:t>주소를 좀더 상세히 검색해주세요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endParaRPr lang="en-US" sz="800" dirty="0">
              <a:latin typeface="+mj-ea"/>
              <a:ea typeface="+mj-ea"/>
            </a:endParaRPr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05" y="58292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4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9" y="17107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09" y="21005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31" y="34180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7" name="모서리가 둥근 직사각형 265">
            <a:extLst>
              <a:ext uri="{FF2B5EF4-FFF2-40B4-BE49-F238E27FC236}">
                <a16:creationId xmlns:a16="http://schemas.microsoft.com/office/drawing/2014/main" id="{31616FFB-3FF0-C846-C1A8-366204588010}"/>
              </a:ext>
            </a:extLst>
          </p:cNvPr>
          <p:cNvSpPr/>
          <p:nvPr/>
        </p:nvSpPr>
        <p:spPr>
          <a:xfrm>
            <a:off x="5224043" y="6357917"/>
            <a:ext cx="2968239" cy="3379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완료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53165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Check">
            <a:extLst>
              <a:ext uri="{FF2B5EF4-FFF2-40B4-BE49-F238E27FC236}">
                <a16:creationId xmlns:a16="http://schemas.microsoft.com/office/drawing/2014/main" id="{DF2A1709-9512-4E20-98B7-4307A0B38E4D}"/>
              </a:ext>
            </a:extLst>
          </p:cNvPr>
          <p:cNvSpPr>
            <a:spLocks noChangeAspect="1"/>
          </p:cNvSpPr>
          <p:nvPr/>
        </p:nvSpPr>
        <p:spPr bwMode="auto">
          <a:xfrm>
            <a:off x="5379589" y="5708683"/>
            <a:ext cx="96838" cy="80963"/>
          </a:xfrm>
          <a:custGeom>
            <a:avLst/>
            <a:gdLst>
              <a:gd name="T0" fmla="*/ 49 w 61"/>
              <a:gd name="T1" fmla="*/ 0 h 51"/>
              <a:gd name="T2" fmla="*/ 27 w 61"/>
              <a:gd name="T3" fmla="*/ 31 h 51"/>
              <a:gd name="T4" fmla="*/ 9 w 61"/>
              <a:gd name="T5" fmla="*/ 18 h 51"/>
              <a:gd name="T6" fmla="*/ 0 w 61"/>
              <a:gd name="T7" fmla="*/ 30 h 51"/>
              <a:gd name="T8" fmla="*/ 18 w 61"/>
              <a:gd name="T9" fmla="*/ 43 h 51"/>
              <a:gd name="T10" fmla="*/ 30 w 61"/>
              <a:gd name="T11" fmla="*/ 51 h 51"/>
              <a:gd name="T12" fmla="*/ 39 w 61"/>
              <a:gd name="T13" fmla="*/ 39 h 51"/>
              <a:gd name="T14" fmla="*/ 61 w 61"/>
              <a:gd name="T15" fmla="*/ 9 h 51"/>
              <a:gd name="T16" fmla="*/ 49 w 61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51">
                <a:moveTo>
                  <a:pt x="49" y="0"/>
                </a:moveTo>
                <a:lnTo>
                  <a:pt x="27" y="31"/>
                </a:lnTo>
                <a:lnTo>
                  <a:pt x="9" y="18"/>
                </a:lnTo>
                <a:lnTo>
                  <a:pt x="0" y="30"/>
                </a:lnTo>
                <a:lnTo>
                  <a:pt x="18" y="43"/>
                </a:lnTo>
                <a:lnTo>
                  <a:pt x="30" y="51"/>
                </a:lnTo>
                <a:lnTo>
                  <a:pt x="39" y="39"/>
                </a:lnTo>
                <a:lnTo>
                  <a:pt x="61" y="9"/>
                </a:lnTo>
                <a:lnTo>
                  <a:pt x="4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589" y="5573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사각형: 둥근 모서리 180">
            <a:extLst>
              <a:ext uri="{FF2B5EF4-FFF2-40B4-BE49-F238E27FC236}">
                <a16:creationId xmlns:a16="http://schemas.microsoft.com/office/drawing/2014/main" id="{F27E5587-5B52-4580-92D6-2AEC9E6CE31F}"/>
              </a:ext>
            </a:extLst>
          </p:cNvPr>
          <p:cNvSpPr/>
          <p:nvPr/>
        </p:nvSpPr>
        <p:spPr>
          <a:xfrm>
            <a:off x="5318203" y="3926319"/>
            <a:ext cx="2770845" cy="314740"/>
          </a:xfrm>
          <a:prstGeom prst="roundRect">
            <a:avLst>
              <a:gd name="adj" fmla="val 150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0" bIns="0" rtlCol="0" anchor="ctr"/>
          <a:lstStyle/>
          <a:p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배송지명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79031" y="3862219"/>
            <a:ext cx="284971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087" y="6319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37" y="729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028" y="739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FA9EA8-071C-4602-96D9-AF16C0C70397}"/>
              </a:ext>
            </a:extLst>
          </p:cNvPr>
          <p:cNvSpPr txBox="1"/>
          <p:nvPr/>
        </p:nvSpPr>
        <p:spPr>
          <a:xfrm>
            <a:off x="5459389" y="4300893"/>
            <a:ext cx="1669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주문자 정보와 동일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326E3ED-595F-41D9-BB4C-98C2AEC27CB0}"/>
              </a:ext>
            </a:extLst>
          </p:cNvPr>
          <p:cNvSpPr/>
          <p:nvPr/>
        </p:nvSpPr>
        <p:spPr>
          <a:xfrm>
            <a:off x="5327751" y="433852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ABE1580-1A7A-4505-97ED-22E9D33830FB}"/>
              </a:ext>
            </a:extLst>
          </p:cNvPr>
          <p:cNvSpPr/>
          <p:nvPr/>
        </p:nvSpPr>
        <p:spPr>
          <a:xfrm>
            <a:off x="5362439" y="6146874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52A646-5E1F-4181-AEED-BA7E62CD29E8}"/>
              </a:ext>
            </a:extLst>
          </p:cNvPr>
          <p:cNvSpPr txBox="1"/>
          <p:nvPr/>
        </p:nvSpPr>
        <p:spPr>
          <a:xfrm>
            <a:off x="5496918" y="6093876"/>
            <a:ext cx="2313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필수</a:t>
            </a:r>
            <a:r>
              <a:rPr lang="en-US" altLang="ko-KR" sz="800" spc="-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] 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개인정보 </a:t>
            </a:r>
            <a:r>
              <a:rPr lang="ko-KR" altLang="en-US" sz="800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수집동의</a:t>
            </a:r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800" u="sng" spc="-1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u="sng" spc="-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endParaRPr lang="ko-KR" altLang="en-US" sz="800" u="sng" spc="-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5227395" y="4833621"/>
            <a:ext cx="228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받으실 분 이름을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39007" y="44450"/>
            <a:ext cx="2219539" cy="608334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/>
                </a:solidFill>
              </a:rPr>
              <a:t>개인정보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수집동의</a:t>
            </a:r>
            <a:r>
              <a:rPr lang="ko-KR" altLang="en-US" sz="800" dirty="0" smtClean="0">
                <a:solidFill>
                  <a:schemeClr val="bg1"/>
                </a:solidFill>
              </a:rPr>
              <a:t> 추가 </a:t>
            </a:r>
            <a:r>
              <a:rPr lang="en-US" altLang="ko-KR" sz="800" dirty="0" smtClean="0">
                <a:solidFill>
                  <a:schemeClr val="bg1"/>
                </a:solidFill>
              </a:rPr>
              <a:t>(0514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bg1"/>
                </a:solidFill>
              </a:rPr>
              <a:t> 확인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9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47484"/>
              </p:ext>
            </p:extLst>
          </p:nvPr>
        </p:nvGraphicFramePr>
        <p:xfrm>
          <a:off x="199154" y="453435"/>
          <a:ext cx="11759337" cy="14008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4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2961"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미체크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개인정보 수집 동의에 체크해주세요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7666"/>
                  </a:ext>
                </a:extLst>
              </a:tr>
              <a:tr h="355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없는 상태에서 클릭 시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주소가 입력되지 않았습니다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 주소 입력 없이 완료하시겠습니까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우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lvl="0" indent="-142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완료 처리</a:t>
                      </a:r>
                      <a:endParaRPr lang="en-US" altLang="ko-KR" sz="800" spc="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 </a:t>
            </a:r>
            <a:r>
              <a:rPr lang="ko-KR" altLang="en-US" dirty="0" err="1" smtClean="0"/>
              <a:t>수집동의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4" y="836712"/>
            <a:ext cx="2952328" cy="5588104"/>
          </a:xfrm>
          <a:prstGeom prst="rect">
            <a:avLst/>
          </a:prstGeom>
        </p:spPr>
      </p:pic>
      <p:sp>
        <p:nvSpPr>
          <p:cNvPr id="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836122" y="2788308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7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CU</a:t>
            </a:r>
            <a:r>
              <a:rPr lang="ko-KR" altLang="en-US" dirty="0">
                <a:latin typeface="+mn-ea"/>
              </a:rPr>
              <a:t>편의점 검색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IN_MO_ORD_01_05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편의점검색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11876" y="75726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4185"/>
              </p:ext>
            </p:extLst>
          </p:nvPr>
        </p:nvGraphicFramePr>
        <p:xfrm>
          <a:off x="9000565" y="44450"/>
          <a:ext cx="3152540" cy="105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 검색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창에서 클릭한 버튼에 해당하는 편의점 검색 영역 불러옴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 선택</a:t>
                      </a:r>
                      <a:endParaRPr lang="en-US" altLang="ko-KR" sz="800" b="1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 선택 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편의점검색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창 닫히며 선택한 해당 편의점 주소가 입력된 상태로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배송지정보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</a:tbl>
          </a:graphicData>
        </a:graphic>
      </p:graphicFrame>
      <p:cxnSp>
        <p:nvCxnSpPr>
          <p:cNvPr id="101" name="직선 연결선 100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rcRect b="6963"/>
          <a:stretch/>
        </p:blipFill>
        <p:spPr>
          <a:xfrm>
            <a:off x="790997" y="1055045"/>
            <a:ext cx="3006303" cy="5326283"/>
          </a:xfrm>
          <a:prstGeom prst="rect">
            <a:avLst/>
          </a:prstGeom>
        </p:spPr>
      </p:pic>
      <p:sp>
        <p:nvSpPr>
          <p:cNvPr id="10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7148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258197" y="4203585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1073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8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GS</a:t>
            </a:r>
            <a:r>
              <a:rPr lang="ko-KR" altLang="en-US" dirty="0">
                <a:latin typeface="+mn-ea"/>
              </a:rPr>
              <a:t>편의점 검색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IN_MO_ORD_01_06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810841" y="748179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latin typeface="+mn-ea"/>
              </a:rPr>
              <a:t>편의점검색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31720" y="767046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785357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4185"/>
              </p:ext>
            </p:extLst>
          </p:nvPr>
        </p:nvGraphicFramePr>
        <p:xfrm>
          <a:off x="9000565" y="44450"/>
          <a:ext cx="3152540" cy="105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편의점 검색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창에서 클릭한 버튼에 해당하는 편의점 검색 영역 불러옴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 선택</a:t>
                      </a:r>
                      <a:endParaRPr lang="en-US" altLang="ko-KR" sz="800" b="1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 선택 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편의점검색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창 닫히며 선택한 해당 편의점 주소가 입력된 상태로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배송지정보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591" b="5719"/>
          <a:stretch/>
        </p:blipFill>
        <p:spPr>
          <a:xfrm>
            <a:off x="812197" y="1066559"/>
            <a:ext cx="2961303" cy="5314769"/>
          </a:xfrm>
          <a:prstGeom prst="rect">
            <a:avLst/>
          </a:prstGeom>
        </p:spPr>
      </p:pic>
      <p:sp>
        <p:nvSpPr>
          <p:cNvPr id="10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284" y="16685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 rot="19995522">
            <a:off x="1440329" y="4049915"/>
            <a:ext cx="1796678" cy="68814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+mn-ea"/>
              </a:rPr>
              <a:t>기존과 동일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41" y="11073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17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143" y="610755"/>
            <a:ext cx="570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Select list bottom sheet </a:t>
            </a:r>
            <a:r>
              <a:rPr lang="ko-KR" altLang="en-US" sz="1100" b="1" dirty="0" smtClean="0"/>
              <a:t>공통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1" y="1016209"/>
            <a:ext cx="179099" cy="173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421" y="996906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030" y="1308888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369676" y="1004905"/>
            <a:ext cx="418610" cy="212217"/>
            <a:chOff x="2425249" y="890065"/>
            <a:chExt cx="456176" cy="231262"/>
          </a:xfrm>
        </p:grpSpPr>
        <p:pic>
          <p:nvPicPr>
            <p:cNvPr id="10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 rot="5400000">
            <a:off x="959308" y="985229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030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45008" y="908720"/>
            <a:ext cx="2613899" cy="54891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40" y="1013893"/>
            <a:ext cx="179099" cy="1731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734910" y="994590"/>
            <a:ext cx="2167296" cy="23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spc="-150" dirty="0" smtClean="0">
                <a:latin typeface="+mn-ea"/>
              </a:rPr>
              <a:t>FOR ME</a:t>
            </a:r>
            <a:endParaRPr lang="ko-KR" altLang="en-US" sz="1050" b="1" spc="-15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62519" y="1306572"/>
            <a:ext cx="261389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614165" y="1002589"/>
            <a:ext cx="418610" cy="212217"/>
            <a:chOff x="2425249" y="890065"/>
            <a:chExt cx="456176" cy="231262"/>
          </a:xfrm>
        </p:grpSpPr>
        <p:pic>
          <p:nvPicPr>
            <p:cNvPr id="25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 smtClean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 rot="5400000">
            <a:off x="4203797" y="982913"/>
            <a:ext cx="256248" cy="254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009" y="908720"/>
            <a:ext cx="2610352" cy="5489187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5007" y="4201229"/>
            <a:ext cx="2610354" cy="21966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35152"/>
              </p:ext>
            </p:extLst>
          </p:nvPr>
        </p:nvGraphicFramePr>
        <p:xfrm>
          <a:off x="3462518" y="4403004"/>
          <a:ext cx="2563895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56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475639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특가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이벤트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900" b="1" baseline="0" dirty="0" smtClean="0">
                          <a:solidFill>
                            <a:srgbClr val="1CF426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900" b="1" dirty="0">
                        <a:solidFill>
                          <a:srgbClr val="1CF42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상단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메뉴명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557851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6011850" y="4976917"/>
            <a:ext cx="1166" cy="53339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370973" y="4299892"/>
            <a:ext cx="616869" cy="14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573"/>
          <p:cNvCxnSpPr>
            <a:endCxn id="16" idx="1"/>
          </p:cNvCxnSpPr>
          <p:nvPr/>
        </p:nvCxnSpPr>
        <p:spPr>
          <a:xfrm rot="16200000" flipH="1">
            <a:off x="183885" y="2033555"/>
            <a:ext cx="4182181" cy="2375086"/>
          </a:xfrm>
          <a:prstGeom prst="bentConnector2">
            <a:avLst/>
          </a:prstGeom>
          <a:ln>
            <a:solidFill>
              <a:srgbClr val="254F9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75756" y="908904"/>
            <a:ext cx="217517" cy="217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13658" y="554459"/>
          <a:ext cx="2497829" cy="132718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7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9501" marR="19501" marT="17991" marB="179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시트가 열릴 때 아래와 같은 공통을 따름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메뉴에는 하이라이트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선택된 메뉴가 스크롤을 내려야 보이는 위치에 있을 시 해당 위치로 이동된 상태로 메뉴 리스트 열림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리스트 탭 시 해당 페이지로 이동하거나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선택사항이 적용되며 자동으로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바텀시트가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공통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주문완료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IN_MO_ORD_01_30 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주문완료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98662"/>
              </p:ext>
            </p:extLst>
          </p:nvPr>
        </p:nvGraphicFramePr>
        <p:xfrm>
          <a:off x="9000565" y="44450"/>
          <a:ext cx="3152540" cy="670708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주문완료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정상적으로 주문 완료 시 해당 화면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주문완료 메시지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 메시지와 주문번호 출력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불러오지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생략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안심번호 사용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군부대 배송은 해당 시에만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주문제품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주문제품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전체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출력 순서는 주문서 페이지와 동일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버튼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미출력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하단에서 모든 제품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한꺼번에 확인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제품명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옵션명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수량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금액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주문서와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출력기준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동일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적립 예정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각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제품의 적립 예정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세 자리 단위로 콤마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형태로 출력하며 추가 적립이 없을 시에는 추가 항목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기본적립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구매 시 지급되는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1%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적립포인트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추가적립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'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캠페인등록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_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_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추가적립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'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에서 등록한 특정제품 구매 시 지급되는 추가 적립금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0425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지급 될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있을 시 출력되는 영역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/>
                        <a:t>증정품</a:t>
                      </a:r>
                      <a:r>
                        <a:rPr lang="ko-KR" altLang="en-US" sz="800" b="0" dirty="0" smtClean="0"/>
                        <a:t> 타이틀 우측에 </a:t>
                      </a:r>
                      <a:r>
                        <a:rPr lang="ko-KR" altLang="en-US" sz="800" b="0" dirty="0" err="1" smtClean="0"/>
                        <a:t>증정품</a:t>
                      </a:r>
                      <a:r>
                        <a:rPr lang="ko-KR" altLang="en-US" sz="800" b="0" dirty="0" smtClean="0"/>
                        <a:t> 종 수 출력</a:t>
                      </a:r>
                      <a:endParaRPr lang="en-US" altLang="ko-KR" sz="800" b="0" dirty="0" smtClean="0"/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같은 제품을 여러 개 담았을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Default: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모든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닫혀있는 상태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아코디언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상세가 열려있는 상태에서 다른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상세 조회 시 열려있던 상세 닫히고 선택한 상세 열림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증정품명과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증정 수량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두 줄 이상일 시 말 줄임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증정품으로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지급될 전체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목록 상단에 어떤 제품의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증정품인지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알 수 있도록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‘$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$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구매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의 형태로 제품명 표기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제품명 전체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옵션이 다르더라도 제품이 같으면 같은 영역에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4-2.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구매금액대별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목록만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제품명과 같은 구분 값 없음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38668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8264" y="76704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0" y="6772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254001" y="754286"/>
            <a:ext cx="234360" cy="219362"/>
            <a:chOff x="8552362" y="917791"/>
            <a:chExt cx="234360" cy="219362"/>
          </a:xfrm>
        </p:grpSpPr>
        <p:sp>
          <p:nvSpPr>
            <p:cNvPr id="56" name="직사각형 55"/>
            <p:cNvSpPr/>
            <p:nvPr/>
          </p:nvSpPr>
          <p:spPr>
            <a:xfrm>
              <a:off x="8552362" y="937098"/>
              <a:ext cx="23436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>
                  <a:latin typeface="+mn-ea"/>
                </a:rPr>
                <a:t>0</a:t>
              </a:r>
              <a:endParaRPr lang="ko-KR" altLang="en-US" sz="700" dirty="0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biLevel thresh="75000"/>
              <a:extLst/>
            </a:blip>
            <a:stretch>
              <a:fillRect/>
            </a:stretch>
          </p:blipFill>
          <p:spPr>
            <a:xfrm>
              <a:off x="8571254" y="917791"/>
              <a:ext cx="200968" cy="200968"/>
            </a:xfrm>
            <a:prstGeom prst="rect">
              <a:avLst/>
            </a:prstGeom>
          </p:spPr>
        </p:pic>
      </p:grpSp>
      <p:sp>
        <p:nvSpPr>
          <p:cNvPr id="3" name="모서리가 둥근 직사각형 2"/>
          <p:cNvSpPr/>
          <p:nvPr/>
        </p:nvSpPr>
        <p:spPr>
          <a:xfrm>
            <a:off x="993406" y="2060848"/>
            <a:ext cx="2582314" cy="357658"/>
          </a:xfrm>
          <a:prstGeom prst="roundRect">
            <a:avLst>
              <a:gd name="adj" fmla="val 518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주문 제품은 결제완료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시점에서 영업일 기준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2~3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일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이내에 배송되며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도서산간 및 행사 시 지연될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315" y="257269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배송지정보</a:t>
            </a:r>
            <a:endParaRPr lang="ko-KR" altLang="en-US" sz="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4ED456-DA75-4DEB-AA2D-9C26B98C4A21}"/>
              </a:ext>
            </a:extLst>
          </p:cNvPr>
          <p:cNvSpPr txBox="1"/>
          <p:nvPr/>
        </p:nvSpPr>
        <p:spPr>
          <a:xfrm>
            <a:off x="836947" y="3042570"/>
            <a:ext cx="29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010-1234-5678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7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층 이니스프리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D5B0FB-EF1F-4A36-9248-1515B73BE712}"/>
              </a:ext>
            </a:extLst>
          </p:cNvPr>
          <p:cNvSpPr txBox="1"/>
          <p:nvPr/>
        </p:nvSpPr>
        <p:spPr>
          <a:xfrm>
            <a:off x="836947" y="2839932"/>
            <a:ext cx="157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배송지명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53106" y="2811383"/>
            <a:ext cx="2865454" cy="8802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eck, checkmark, ok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1367056"/>
            <a:ext cx="288705" cy="2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828917" y="1672510"/>
            <a:ext cx="293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주문이 완료되었습니다</a:t>
            </a:r>
            <a:r>
              <a:rPr lang="en-US" altLang="ko-KR" sz="1000" b="1" dirty="0" smtClean="0">
                <a:latin typeface="+mn-ea"/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주문번호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0000000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48296" y="4071050"/>
            <a:ext cx="2865454" cy="2421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DE630C-8895-436E-96BB-59F78B4193F2}"/>
              </a:ext>
            </a:extLst>
          </p:cNvPr>
          <p:cNvSpPr/>
          <p:nvPr/>
        </p:nvSpPr>
        <p:spPr>
          <a:xfrm>
            <a:off x="5548019" y="676323"/>
            <a:ext cx="539997" cy="2306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7169448" y="723290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76022" y="671690"/>
            <a:ext cx="2865454" cy="4488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857668" y="859972"/>
            <a:ext cx="12394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기본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:100P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추가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3164967" y="5359503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92372" y="5021692"/>
            <a:ext cx="539997" cy="632344"/>
            <a:chOff x="1235339" y="2961048"/>
            <a:chExt cx="1199263" cy="110547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479700" y="513602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1111858" y="5901526"/>
            <a:ext cx="539997" cy="555588"/>
            <a:chOff x="1235339" y="2961048"/>
            <a:chExt cx="1199263" cy="1105474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690590" y="5861542"/>
            <a:ext cx="1608570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dirty="0" err="1" smtClean="0">
                <a:latin typeface="+mj-ea"/>
                <a:ea typeface="+mj-ea"/>
              </a:rPr>
              <a:t>제품명제품명제품명제품명제품명제품명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691287" y="603469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92075" lvl="0" indent="-920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95848" y="5666042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+</a:t>
            </a:r>
            <a:r>
              <a:rPr lang="ko-KR" altLang="en-US" sz="800" dirty="0" err="1" smtClean="0">
                <a:latin typeface="+mj-ea"/>
              </a:rPr>
              <a:t>추가구성품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2887578" y="5476981"/>
            <a:ext cx="87075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기본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 110P)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90" y="26808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28342" y="515719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샘플마켓제품 </a:t>
            </a:r>
            <a:r>
              <a:rPr lang="en-US" altLang="ko-KR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건</a:t>
            </a:r>
            <a:endParaRPr lang="ko-KR" altLang="en-US" sz="9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27589" y="5462796"/>
            <a:ext cx="225309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트루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히알루론</a:t>
            </a:r>
            <a:r>
              <a:rPr lang="ko-KR" altLang="en-US" sz="800" dirty="0">
                <a:latin typeface="+mj-ea"/>
                <a:ea typeface="+mj-ea"/>
              </a:rPr>
              <a:t> 수분 </a:t>
            </a:r>
            <a:r>
              <a:rPr lang="ko-KR" altLang="en-US" sz="800" dirty="0" err="1">
                <a:latin typeface="+mj-ea"/>
                <a:ea typeface="+mj-ea"/>
              </a:rPr>
              <a:t>선크림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</a:rPr>
              <a:t>샘플마켓</a:t>
            </a:r>
            <a:r>
              <a:rPr lang="ko-KR" altLang="en-US" sz="800" dirty="0">
                <a:latin typeface="+mj-ea"/>
              </a:rPr>
              <a:t> 제품명 </a:t>
            </a:r>
            <a:r>
              <a:rPr lang="ko-KR" altLang="en-US" sz="800" dirty="0" smtClean="0">
                <a:latin typeface="+mj-ea"/>
              </a:rPr>
              <a:t>샘플</a:t>
            </a:r>
            <a:r>
              <a:rPr lang="en-US" altLang="ko-KR" sz="800" dirty="0" smtClean="0">
                <a:latin typeface="+mj-ea"/>
                <a:ea typeface="+mj-ea"/>
              </a:rPr>
              <a:t>…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40959" y="5450685"/>
            <a:ext cx="539997" cy="555588"/>
            <a:chOff x="1235339" y="2961048"/>
            <a:chExt cx="1199263" cy="110547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28287" y="583338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800" b="1" dirty="0">
                <a:latin typeface="+mj-ea"/>
              </a:rPr>
              <a:t>4P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276001" y="5396461"/>
            <a:ext cx="2865454" cy="6964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277009" y="1195304"/>
            <a:ext cx="2864465" cy="321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제품증정품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종</a:t>
            </a:r>
            <a:r>
              <a:rPr lang="en-US" altLang="ko-KR" sz="800" dirty="0" smtClean="0">
                <a:solidFill>
                  <a:prstClr val="black"/>
                </a:solidFill>
              </a:rPr>
              <a:t>^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276002" y="4168692"/>
            <a:ext cx="2864465" cy="3442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err="1" smtClean="0">
                <a:solidFill>
                  <a:prstClr val="black"/>
                </a:solidFill>
              </a:rPr>
              <a:t>쿠</a:t>
            </a:r>
            <a:r>
              <a:rPr lang="ko-KR" altLang="en-US" sz="800" dirty="0" err="1">
                <a:solidFill>
                  <a:prstClr val="black"/>
                </a:solidFill>
              </a:rPr>
              <a:t>폰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종 </a:t>
            </a:r>
            <a:r>
              <a:rPr lang="en-US" altLang="ko-KR" sz="800" dirty="0" smtClean="0">
                <a:solidFill>
                  <a:prstClr val="black"/>
                </a:solidFill>
              </a:rPr>
              <a:t>V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276900" y="4546494"/>
            <a:ext cx="2864465" cy="3442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구매금액대별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증정품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종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V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14" y="1055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8853" y="621694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8853" y="57860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59839" y="1891742"/>
            <a:ext cx="2180628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 smtClean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73208" y="1879631"/>
            <a:ext cx="539997" cy="555588"/>
            <a:chOff x="1235339" y="2961048"/>
            <a:chExt cx="1199263" cy="110547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60536" y="2262331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60558" y="2539788"/>
            <a:ext cx="2180628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73927" y="2527677"/>
            <a:ext cx="539997" cy="555588"/>
            <a:chOff x="1235339" y="2961048"/>
            <a:chExt cx="1199263" cy="110547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61255" y="291037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5276991" y="1521297"/>
            <a:ext cx="2866884" cy="25978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7022" y="1540209"/>
            <a:ext cx="29236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+mj-ea"/>
              </a:rPr>
              <a:t>$</a:t>
            </a:r>
            <a:r>
              <a:rPr lang="ko-KR" altLang="en-US" sz="800" b="1" dirty="0" smtClean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전체출력</a:t>
            </a:r>
            <a:r>
              <a:rPr lang="en-US" altLang="ko-KR" sz="800" b="1" dirty="0" smtClean="0">
                <a:latin typeface="+mj-ea"/>
              </a:rPr>
              <a:t>$ </a:t>
            </a:r>
            <a:r>
              <a:rPr lang="ko-KR" altLang="en-US" sz="800" b="1" dirty="0" smtClean="0">
                <a:latin typeface="+mj-ea"/>
              </a:rPr>
              <a:t>구매 </a:t>
            </a:r>
            <a:r>
              <a:rPr lang="ko-KR" altLang="en-US" sz="800" b="1" dirty="0" err="1" smtClean="0">
                <a:latin typeface="+mj-ea"/>
              </a:rPr>
              <a:t>증정품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272092" y="3215483"/>
            <a:ext cx="2576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latin typeface="+mj-ea"/>
              </a:rPr>
              <a:t>$</a:t>
            </a:r>
            <a:r>
              <a:rPr lang="ko-KR" altLang="en-US" sz="800" b="1" dirty="0" smtClean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 smtClean="0">
                <a:latin typeface="+mj-ea"/>
              </a:rPr>
              <a:t>$</a:t>
            </a:r>
            <a:r>
              <a:rPr lang="ko-KR" altLang="en-US" sz="800" b="1" dirty="0" smtClean="0">
                <a:latin typeface="+mj-ea"/>
              </a:rPr>
              <a:t> 구매 </a:t>
            </a:r>
            <a:r>
              <a:rPr lang="ko-KR" altLang="en-US" sz="800" b="1" dirty="0" err="1" smtClean="0">
                <a:latin typeface="+mj-ea"/>
              </a:rPr>
              <a:t>증정품</a:t>
            </a:r>
            <a:endParaRPr lang="en-US" altLang="ko-KR" sz="800" b="1" dirty="0">
              <a:latin typeface="+mj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49912" y="3498738"/>
            <a:ext cx="2180628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비건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녹차가죽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카드 지갑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(GREEN TEA US)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en-US" altLang="ko-KR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>
                <a:solidFill>
                  <a:srgbClr val="000000"/>
                </a:solidFill>
                <a:latin typeface="Pretendard"/>
              </a:rPr>
              <a:t>증정품명</a:t>
            </a:r>
            <a:r>
              <a:rPr lang="ko-KR" altLang="en-US" sz="800" dirty="0">
                <a:solidFill>
                  <a:srgbClr val="000000"/>
                </a:solidFill>
                <a:latin typeface="Pretendard"/>
              </a:rPr>
              <a:t> </a:t>
            </a:r>
            <a:r>
              <a:rPr lang="ko-KR" altLang="en-US" sz="800" dirty="0" err="1" smtClean="0">
                <a:solidFill>
                  <a:srgbClr val="000000"/>
                </a:solidFill>
                <a:latin typeface="Pretendard"/>
              </a:rPr>
              <a:t>증정품</a:t>
            </a:r>
            <a:r>
              <a:rPr lang="en-US" altLang="ko-KR" sz="800" b="1" dirty="0" smtClean="0">
                <a:latin typeface="+mj-ea"/>
              </a:rPr>
              <a:t>…</a:t>
            </a:r>
            <a:endParaRPr lang="en-US" altLang="ko-KR" sz="800" b="1" dirty="0">
              <a:latin typeface="+mj-ea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63281" y="3486627"/>
            <a:ext cx="539997" cy="555588"/>
            <a:chOff x="1235339" y="2961048"/>
            <a:chExt cx="1199263" cy="1105474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50609" y="386932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ko-KR" altLang="en-US" sz="700" dirty="0"/>
          </a:p>
        </p:txBody>
      </p:sp>
      <p:sp>
        <p:nvSpPr>
          <p:cNvPr id="19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436" y="13292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81" y="41598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853" y="4513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968875" y="-1"/>
            <a:ext cx="2219539" cy="7232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화면추가</a:t>
            </a:r>
            <a:endParaRPr kumimoji="1"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93663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기본적립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추가적립 출력 기준 확인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(0422</a:t>
            </a: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33" y="14764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908354" y="6214485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2596574" y="6351167"/>
            <a:ext cx="11897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기본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:110P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추가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:0P)</a:t>
            </a:r>
          </a:p>
        </p:txBody>
      </p:sp>
      <p:sp>
        <p:nvSpPr>
          <p:cNvPr id="10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0538" y="641136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26664" y="3465998"/>
            <a:ext cx="1970970" cy="200055"/>
            <a:chOff x="2084546" y="6948403"/>
            <a:chExt cx="1970970" cy="200055"/>
          </a:xfrm>
        </p:grpSpPr>
        <p:grpSp>
          <p:nvGrpSpPr>
            <p:cNvPr id="6" name="그룹 5"/>
            <p:cNvGrpSpPr/>
            <p:nvPr/>
          </p:nvGrpSpPr>
          <p:grpSpPr>
            <a:xfrm>
              <a:off x="2892205" y="6951039"/>
              <a:ext cx="1163311" cy="154495"/>
              <a:chOff x="3111665" y="6951039"/>
              <a:chExt cx="1163311" cy="154495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3242269" y="6951039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smtClean="0"/>
                  <a:t>군부대배송</a:t>
                </a:r>
                <a:endParaRPr lang="en-US" altLang="ko-KR" sz="700" dirty="0"/>
              </a:p>
            </p:txBody>
          </p:sp>
          <p:grpSp>
            <p:nvGrpSpPr>
              <p:cNvPr id="205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3111665" y="6976946"/>
                <a:ext cx="128588" cy="128588"/>
                <a:chOff x="863600" y="1311275"/>
                <a:chExt cx="128588" cy="128588"/>
              </a:xfrm>
            </p:grpSpPr>
            <p:sp>
              <p:nvSpPr>
                <p:cNvPr id="206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7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2084546" y="6948403"/>
              <a:ext cx="1043903" cy="200055"/>
              <a:chOff x="2084546" y="6948403"/>
              <a:chExt cx="1043903" cy="200055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BE96798-3229-41C7-9D93-18E637BBD588}"/>
                  </a:ext>
                </a:extLst>
              </p:cNvPr>
              <p:cNvSpPr txBox="1"/>
              <p:nvPr/>
            </p:nvSpPr>
            <p:spPr>
              <a:xfrm>
                <a:off x="2150605" y="6948403"/>
                <a:ext cx="97784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안심번호사용</a:t>
                </a:r>
                <a:endParaRPr lang="ko-KR" altLang="en-US" sz="700" dirty="0">
                  <a:latin typeface="+mn-ea"/>
                </a:endParaRPr>
              </a:p>
            </p:txBody>
          </p:sp>
          <p:grpSp>
            <p:nvGrpSpPr>
              <p:cNvPr id="209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2084546" y="6976660"/>
                <a:ext cx="128588" cy="128588"/>
                <a:chOff x="863600" y="1311275"/>
                <a:chExt cx="128588" cy="128588"/>
              </a:xfrm>
            </p:grpSpPr>
            <p:sp>
              <p:nvSpPr>
                <p:cNvPr id="210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1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23" name="직사각형 22"/>
          <p:cNvSpPr/>
          <p:nvPr/>
        </p:nvSpPr>
        <p:spPr>
          <a:xfrm>
            <a:off x="870943" y="4863409"/>
            <a:ext cx="2822378" cy="4571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437734" y="4179307"/>
            <a:ext cx="2270666" cy="12311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제품명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D3109-BE2C-4A9F-9E21-56AAE32B23B6}"/>
              </a:ext>
            </a:extLst>
          </p:cNvPr>
          <p:cNvSpPr txBox="1"/>
          <p:nvPr/>
        </p:nvSpPr>
        <p:spPr>
          <a:xfrm>
            <a:off x="1468116" y="4390593"/>
            <a:ext cx="591606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97654" y="4139683"/>
            <a:ext cx="539997" cy="632344"/>
            <a:chOff x="1235339" y="2961048"/>
            <a:chExt cx="1199263" cy="110547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426824" y="4345749"/>
            <a:ext cx="1529701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옵션명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9346" y="4666816"/>
            <a:ext cx="13035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110P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기본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 100P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추가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: 10P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479003" y="4947632"/>
            <a:ext cx="1608570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dirty="0" err="1" smtClean="0">
                <a:latin typeface="+mj-ea"/>
                <a:ea typeface="+mj-ea"/>
              </a:rPr>
              <a:t>제품명제품명제품명제품명제품명제품명제품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52802" y="4477127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4005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286" y="39896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2199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380" y="45657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64" y="44335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47" y="43946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959124" y="166209"/>
            <a:ext cx="2219539" cy="5570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V0.73 240422</a:t>
            </a:r>
          </a:p>
          <a:p>
            <a:pPr marL="87313" lvl="0" indent="-87313" defTabSz="844083">
              <a:lnSpc>
                <a:spcPts val="12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 smtClean="0">
                <a:solidFill>
                  <a:schemeClr val="tx1"/>
                </a:solidFill>
                <a:latin typeface="color-emoji"/>
              </a:rPr>
              <a:t>주문제품</a:t>
            </a:r>
            <a:r>
              <a:rPr lang="ko-KR" altLang="en-US" sz="800" dirty="0" smtClean="0">
                <a:solidFill>
                  <a:schemeClr val="tx1"/>
                </a:solidFill>
                <a:latin typeface="color-emoji"/>
              </a:rPr>
              <a:t> 목록 </a:t>
            </a:r>
            <a:r>
              <a:rPr lang="ko-KR" altLang="en-US" sz="800" dirty="0" err="1" smtClean="0">
                <a:solidFill>
                  <a:schemeClr val="tx1"/>
                </a:solidFill>
                <a:latin typeface="color-emoji"/>
              </a:rPr>
              <a:t>추가포인트</a:t>
            </a:r>
            <a:r>
              <a:rPr lang="ko-KR" altLang="en-US" sz="800" dirty="0" smtClean="0">
                <a:solidFill>
                  <a:schemeClr val="tx1"/>
                </a:solidFill>
                <a:latin typeface="color-emoji"/>
              </a:rPr>
              <a:t> 출력 기준 변경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(0422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확인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3704" y="3801242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주문제품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주문완료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IN_MO_ORD_01_30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주문완료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65617"/>
              </p:ext>
            </p:extLst>
          </p:nvPr>
        </p:nvGraphicFramePr>
        <p:xfrm>
          <a:off x="9000565" y="44450"/>
          <a:ext cx="3152540" cy="3784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제품을 주문했을 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 정보는 주문서와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결제정보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 외 출력 정보는 주문서와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언급한 결제수단 외에는 기존 출력 정보와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무통장 입금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입금은행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계좌번호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예금주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입금기한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실시간 계좌이체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입금은행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하나페이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할부형태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6-4.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결제수단명만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8547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6967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9212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827375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3418264" y="76704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254001" y="754286"/>
            <a:ext cx="234360" cy="219362"/>
            <a:chOff x="8552362" y="917791"/>
            <a:chExt cx="234360" cy="219362"/>
          </a:xfrm>
        </p:grpSpPr>
        <p:sp>
          <p:nvSpPr>
            <p:cNvPr id="56" name="직사각형 55"/>
            <p:cNvSpPr/>
            <p:nvPr/>
          </p:nvSpPr>
          <p:spPr>
            <a:xfrm>
              <a:off x="8552362" y="937098"/>
              <a:ext cx="23436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>
                  <a:latin typeface="+mn-ea"/>
                </a:rPr>
                <a:t>0</a:t>
              </a:r>
              <a:endParaRPr lang="ko-KR" altLang="en-US" sz="700" dirty="0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biLevel thresh="75000"/>
              <a:extLst/>
            </a:blip>
            <a:stretch>
              <a:fillRect/>
            </a:stretch>
          </p:blipFill>
          <p:spPr>
            <a:xfrm>
              <a:off x="8571254" y="917791"/>
              <a:ext cx="200968" cy="200968"/>
            </a:xfrm>
            <a:prstGeom prst="rect">
              <a:avLst/>
            </a:prstGeom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48917"/>
              </p:ext>
            </p:extLst>
          </p:nvPr>
        </p:nvGraphicFramePr>
        <p:xfrm>
          <a:off x="4219292" y="4137423"/>
          <a:ext cx="288032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266112880"/>
                    </a:ext>
                  </a:extLst>
                </a:gridCol>
                <a:gridCol w="2254527">
                  <a:extLst>
                    <a:ext uri="{9D8B030D-6E8A-4147-A177-3AD203B41FA5}">
                      <a16:colId xmlns:a16="http://schemas.microsoft.com/office/drawing/2014/main" val="2307568889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신용카드 롯데카드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할부형태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3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결제일시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2024.04.18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16:27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99234"/>
                  </a:ext>
                </a:extLst>
              </a:tr>
            </a:tbl>
          </a:graphicData>
        </a:graphic>
      </p:graphicFrame>
      <p:graphicFrame>
        <p:nvGraphicFramePr>
          <p:cNvPr id="170" name="표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83902"/>
              </p:ext>
            </p:extLst>
          </p:nvPr>
        </p:nvGraphicFramePr>
        <p:xfrm>
          <a:off x="4219291" y="3322562"/>
          <a:ext cx="2880321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266112880"/>
                    </a:ext>
                  </a:extLst>
                </a:gridCol>
                <a:gridCol w="2254528">
                  <a:extLst>
                    <a:ext uri="{9D8B030D-6E8A-4147-A177-3AD203B41FA5}">
                      <a16:colId xmlns:a16="http://schemas.microsoft.com/office/drawing/2014/main" val="2307568889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실시간계좌이체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에스크로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국민은행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결제일시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2024.04.18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16:27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9923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9948463" y="0"/>
            <a:ext cx="2219539" cy="475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화면추가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86882" y="289636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결제정보</a:t>
            </a:r>
            <a:endParaRPr lang="ko-KR" altLang="en-US" sz="800" b="1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55742" y="3113814"/>
            <a:ext cx="2865454" cy="36158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808921" y="1156490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샘플마켓제품 </a:t>
            </a:r>
            <a:r>
              <a:rPr lang="en-US" altLang="ko-KR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rgbClr val="00B050"/>
                </a:solidFill>
                <a:latin typeface="맑은 고딕" panose="020B0503020000020004" pitchFamily="50" charset="-127"/>
              </a:rPr>
              <a:t>건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08168" y="1462094"/>
            <a:ext cx="225309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트루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히알루론</a:t>
            </a:r>
            <a:r>
              <a:rPr lang="ko-KR" altLang="en-US" sz="800" dirty="0">
                <a:latin typeface="+mj-ea"/>
                <a:ea typeface="+mj-ea"/>
              </a:rPr>
              <a:t> 수분 </a:t>
            </a:r>
            <a:r>
              <a:rPr lang="ko-KR" altLang="en-US" sz="800" dirty="0" err="1">
                <a:latin typeface="+mj-ea"/>
                <a:ea typeface="+mj-ea"/>
              </a:rPr>
              <a:t>선크림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</a:rPr>
              <a:t>샘플마켓</a:t>
            </a:r>
            <a:r>
              <a:rPr lang="ko-KR" altLang="en-US" sz="800" dirty="0">
                <a:latin typeface="+mj-ea"/>
              </a:rPr>
              <a:t> 제품명 </a:t>
            </a:r>
            <a:r>
              <a:rPr lang="ko-KR" altLang="en-US" sz="800" dirty="0" smtClean="0">
                <a:latin typeface="+mj-ea"/>
              </a:rPr>
              <a:t>샘플</a:t>
            </a:r>
            <a:r>
              <a:rPr lang="en-US" altLang="ko-KR" sz="800" dirty="0" smtClean="0">
                <a:latin typeface="+mj-ea"/>
                <a:ea typeface="+mj-ea"/>
              </a:rPr>
              <a:t>…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1538" y="1449983"/>
            <a:ext cx="539997" cy="555588"/>
            <a:chOff x="1235339" y="2961048"/>
            <a:chExt cx="1199263" cy="110547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07517" y="1832683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800" b="1" dirty="0">
                <a:latin typeface="+mj-ea"/>
              </a:rPr>
              <a:t>4P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56580" y="1120169"/>
            <a:ext cx="2865454" cy="157540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08887" y="2081565"/>
            <a:ext cx="2253095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dirty="0" err="1">
                <a:latin typeface="+mj-ea"/>
                <a:ea typeface="+mj-ea"/>
              </a:rPr>
              <a:t>트루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ko-KR" altLang="en-US" sz="800" dirty="0" err="1">
                <a:latin typeface="+mj-ea"/>
                <a:ea typeface="+mj-ea"/>
              </a:rPr>
              <a:t>히알루론</a:t>
            </a:r>
            <a:r>
              <a:rPr lang="ko-KR" altLang="en-US" sz="800" dirty="0">
                <a:latin typeface="+mj-ea"/>
                <a:ea typeface="+mj-ea"/>
              </a:rPr>
              <a:t> 수분 </a:t>
            </a:r>
            <a:r>
              <a:rPr lang="ko-KR" altLang="en-US" sz="800" dirty="0" err="1">
                <a:latin typeface="+mj-ea"/>
                <a:ea typeface="+mj-ea"/>
              </a:rPr>
              <a:t>선크림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  <a:ea typeface="+mj-ea"/>
              </a:rPr>
              <a:t>샘플마켓</a:t>
            </a:r>
            <a:r>
              <a:rPr lang="ko-KR" altLang="en-US" sz="800" dirty="0">
                <a:latin typeface="+mj-ea"/>
                <a:ea typeface="+mj-ea"/>
              </a:rPr>
              <a:t> 제품명 </a:t>
            </a:r>
            <a:r>
              <a:rPr lang="ko-KR" altLang="en-US" sz="800" dirty="0" err="1">
                <a:latin typeface="+mj-ea"/>
              </a:rPr>
              <a:t>샘플마켓</a:t>
            </a:r>
            <a:r>
              <a:rPr lang="ko-KR" altLang="en-US" sz="800" dirty="0">
                <a:latin typeface="+mj-ea"/>
              </a:rPr>
              <a:t> 제품명 </a:t>
            </a:r>
            <a:r>
              <a:rPr lang="ko-KR" altLang="en-US" sz="800" dirty="0" smtClean="0">
                <a:latin typeface="+mj-ea"/>
              </a:rPr>
              <a:t>샘플</a:t>
            </a:r>
            <a:r>
              <a:rPr lang="en-US" altLang="ko-KR" sz="800" dirty="0" smtClean="0">
                <a:latin typeface="+mj-ea"/>
                <a:ea typeface="+mj-ea"/>
              </a:rPr>
              <a:t>…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2257" y="2069454"/>
            <a:ext cx="539997" cy="555588"/>
            <a:chOff x="1235339" y="2961048"/>
            <a:chExt cx="1199263" cy="110547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08236" y="2452154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800" b="1" dirty="0" smtClean="0">
                <a:latin typeface="+mj-ea"/>
              </a:rPr>
              <a:t>2P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39" y="10796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13" y="31065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42" y="33613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8586" y="311383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실시간 계좌이체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20416" y="391404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신용카드</a:t>
            </a:r>
            <a:r>
              <a:rPr lang="en-US" altLang="ko-KR" sz="800" dirty="0" smtClean="0">
                <a:solidFill>
                  <a:srgbClr val="0070C0"/>
                </a:solidFill>
              </a:rPr>
              <a:t>_</a:t>
            </a:r>
            <a:r>
              <a:rPr lang="ko-KR" altLang="en-US" sz="800" dirty="0" smtClean="0">
                <a:solidFill>
                  <a:srgbClr val="0070C0"/>
                </a:solidFill>
              </a:rPr>
              <a:t>할부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16762"/>
              </p:ext>
            </p:extLst>
          </p:nvPr>
        </p:nvGraphicFramePr>
        <p:xfrm>
          <a:off x="4225407" y="4720837"/>
          <a:ext cx="288032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266112880"/>
                    </a:ext>
                  </a:extLst>
                </a:gridCol>
                <a:gridCol w="2254527">
                  <a:extLst>
                    <a:ext uri="{9D8B030D-6E8A-4147-A177-3AD203B41FA5}">
                      <a16:colId xmlns:a16="http://schemas.microsoft.com/office/drawing/2014/main" val="2307568889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신용카드 롯데카드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할부형태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일시불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결제일시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2024.04.18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16:27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99234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4126531" y="4497463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신용카드</a:t>
            </a:r>
            <a:r>
              <a:rPr lang="en-US" altLang="ko-KR" sz="800" dirty="0" smtClean="0">
                <a:solidFill>
                  <a:srgbClr val="0070C0"/>
                </a:solidFill>
              </a:rPr>
              <a:t>_</a:t>
            </a:r>
            <a:r>
              <a:rPr lang="ko-KR" altLang="en-US" sz="800" dirty="0" smtClean="0">
                <a:solidFill>
                  <a:srgbClr val="0070C0"/>
                </a:solidFill>
              </a:rPr>
              <a:t>일시불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74739"/>
              </p:ext>
            </p:extLst>
          </p:nvPr>
        </p:nvGraphicFramePr>
        <p:xfrm>
          <a:off x="4244240" y="5569215"/>
          <a:ext cx="2880321" cy="28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266112880"/>
                    </a:ext>
                  </a:extLst>
                </a:gridCol>
                <a:gridCol w="2254528">
                  <a:extLst>
                    <a:ext uri="{9D8B030D-6E8A-4147-A177-3AD203B41FA5}">
                      <a16:colId xmlns:a16="http://schemas.microsoft.com/office/drawing/2014/main" val="2307568889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네이버페이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99234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4123535" y="5360489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네이버페이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뷰티포인트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03426"/>
              </p:ext>
            </p:extLst>
          </p:nvPr>
        </p:nvGraphicFramePr>
        <p:xfrm>
          <a:off x="4244240" y="5909395"/>
          <a:ext cx="2880321" cy="28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266112880"/>
                    </a:ext>
                  </a:extLst>
                </a:gridCol>
                <a:gridCol w="2254528">
                  <a:extLst>
                    <a:ext uri="{9D8B030D-6E8A-4147-A177-3AD203B41FA5}">
                      <a16:colId xmlns:a16="http://schemas.microsoft.com/office/drawing/2014/main" val="2307568889"/>
                    </a:ext>
                  </a:extLst>
                </a:gridCol>
              </a:tblGrid>
              <a:tr h="285936"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뷰티포인트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99234"/>
                  </a:ext>
                </a:extLst>
              </a:tr>
            </a:tbl>
          </a:graphicData>
        </a:graphic>
      </p:graphicFrame>
      <p:sp>
        <p:nvSpPr>
          <p:cNvPr id="1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16" y="30762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68" y="39040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54064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31904" y="749378"/>
            <a:ext cx="29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 indent="-9207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결제 및 배송 관련 정보는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마이페이지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주문내역에서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92075" lvl="0" indent="-92075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주문 제품의 교환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반품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환불은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주문상세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화면에서 신청하실 수 있으며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관련 문의는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문의를 이용해 주세요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lvl="0"/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08" y="6205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237" y="618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5210436" y="656926"/>
            <a:ext cx="2979113" cy="10215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5217245" y="1329844"/>
            <a:ext cx="2964444" cy="339208"/>
            <a:chOff x="1088731" y="6032083"/>
            <a:chExt cx="2691310" cy="339208"/>
          </a:xfrm>
        </p:grpSpPr>
        <p:sp>
          <p:nvSpPr>
            <p:cNvPr id="160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2440035" y="6033353"/>
              <a:ext cx="1340006" cy="33793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1088731" y="6032083"/>
              <a:ext cx="1340346" cy="33793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홈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171" y="13204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89" y="13460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15332"/>
              </p:ext>
            </p:extLst>
          </p:nvPr>
        </p:nvGraphicFramePr>
        <p:xfrm>
          <a:off x="872864" y="3130317"/>
          <a:ext cx="2834028" cy="3013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917">
                  <a:extLst>
                    <a:ext uri="{9D8B030D-6E8A-4147-A177-3AD203B41FA5}">
                      <a16:colId xmlns:a16="http://schemas.microsoft.com/office/drawing/2014/main" val="1827514643"/>
                    </a:ext>
                  </a:extLst>
                </a:gridCol>
                <a:gridCol w="1717111">
                  <a:extLst>
                    <a:ext uri="{9D8B030D-6E8A-4147-A177-3AD203B41FA5}">
                      <a16:colId xmlns:a16="http://schemas.microsoft.com/office/drawing/2014/main" val="3409155024"/>
                    </a:ext>
                  </a:extLst>
                </a:gridCol>
              </a:tblGrid>
              <a:tr h="483324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결제수단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무통장입금</a:t>
                      </a:r>
                      <a:r>
                        <a:rPr lang="en-US" altLang="ko-KR" sz="8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에스크로</a:t>
                      </a:r>
                      <a:r>
                        <a:rPr lang="en-US" altLang="ko-KR" sz="8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9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농협은행</a:t>
                      </a:r>
                      <a:r>
                        <a:rPr lang="en-US" altLang="ko-KR" sz="800" spc="-9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(00000000000)</a:t>
                      </a:r>
                      <a:r>
                        <a:rPr lang="ko-KR" altLang="en-US" sz="800" spc="-9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㈜</a:t>
                      </a:r>
                      <a:r>
                        <a:rPr lang="ko-KR" altLang="en-US" sz="800" spc="-9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이니스프리</a:t>
                      </a:r>
                      <a:endParaRPr lang="en-US" altLang="ko-KR" sz="800" spc="-9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입금기한</a:t>
                      </a:r>
                      <a:r>
                        <a:rPr lang="en-US" altLang="ko-KR" sz="8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2024.03.03</a:t>
                      </a:r>
                      <a:endParaRPr lang="ko-KR" altLang="en-US" sz="8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272181"/>
                  </a:ext>
                </a:extLst>
              </a:tr>
              <a:tr h="302274"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제품금액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63,000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163836"/>
                  </a:ext>
                </a:extLst>
              </a:tr>
              <a:tr h="2902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할인금액</a:t>
                      </a:r>
                      <a:endParaRPr lang="en-US" altLang="ko-KR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-3,500</a:t>
                      </a:r>
                      <a:r>
                        <a:rPr lang="ko-KR" altLang="en-US" sz="800" b="0" dirty="0" smtClean="0">
                          <a:solidFill>
                            <a:srgbClr val="00BC70"/>
                          </a:solidFill>
                          <a:latin typeface="+mn-ea"/>
                        </a:rPr>
                        <a:t>원</a:t>
                      </a:r>
                      <a:endParaRPr lang="ko-KR" altLang="en-US" sz="800" b="0" dirty="0">
                        <a:solidFill>
                          <a:srgbClr val="00BC70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0797"/>
                  </a:ext>
                </a:extLst>
              </a:tr>
              <a:tr h="195884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상품할인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-500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296965"/>
                  </a:ext>
                </a:extLst>
              </a:tr>
              <a:tr h="233154"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쿠폰할인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-3,000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436735"/>
                  </a:ext>
                </a:extLst>
              </a:tr>
              <a:tr h="147385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spc="-9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멤버십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 2,000</a:t>
                      </a:r>
                      <a:r>
                        <a:rPr lang="ko-KR" altLang="en-US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원 추</a:t>
                      </a:r>
                      <a:r>
                        <a:rPr lang="en-US" altLang="ko-KR" sz="800" spc="-9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…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-2,000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61583"/>
                  </a:ext>
                </a:extLst>
              </a:tr>
              <a:tr h="105663">
                <a:tc>
                  <a:txBody>
                    <a:bodyPr/>
                    <a:lstStyle/>
                    <a:p>
                      <a:pPr marL="18097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</a:rPr>
                        <a:t>전 고객 추가</a:t>
                      </a:r>
                      <a:endParaRPr lang="en-US" altLang="ko-KR" sz="80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747839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뷰티포인트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사용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-500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800" b="0" kern="1200" dirty="0">
                        <a:solidFill>
                          <a:srgbClr val="00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89783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배송비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kern="1200" dirty="0" smtClean="0">
                          <a:solidFill>
                            <a:srgbClr val="00BC70"/>
                          </a:solidFill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089382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⨽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-2,500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7751"/>
                  </a:ext>
                </a:extLst>
              </a:tr>
              <a:tr h="33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최종결제금액</a:t>
                      </a:r>
                    </a:p>
                  </a:txBody>
                  <a:tcPr marT="10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59,000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marT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98912"/>
                  </a:ext>
                </a:extLst>
              </a:tr>
            </a:tbl>
          </a:graphicData>
        </a:graphic>
      </p:graphicFrame>
      <p:sp>
        <p:nvSpPr>
          <p:cNvPr id="183" name="직사각형 182"/>
          <p:cNvSpPr/>
          <p:nvPr/>
        </p:nvSpPr>
        <p:spPr>
          <a:xfrm>
            <a:off x="872864" y="6114081"/>
            <a:ext cx="2834028" cy="601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884359" y="6013130"/>
            <a:ext cx="176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뷰티포인트 혜택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074794" y="6048055"/>
            <a:ext cx="611356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800" dirty="0" smtClean="0"/>
              <a:t>3,090P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31829" y="6270656"/>
            <a:ext cx="159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ㄴ기본적립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ㄴ이벤트적립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ㄴ리뷰적립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842615" y="6270656"/>
            <a:ext cx="84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2,000P</a:t>
            </a: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+ 490P</a:t>
            </a: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+ 600P</a:t>
            </a:r>
          </a:p>
          <a:p>
            <a:pPr algn="r"/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1763375" y="6158776"/>
            <a:ext cx="112143" cy="1121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8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0538" y="667131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45163" y="56106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953410" y="170273"/>
            <a:ext cx="2219539" cy="596772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bg1"/>
                </a:solidFill>
                <a:latin typeface="+mn-ea"/>
              </a:rPr>
              <a:t>결제정보의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ko-KR" altLang="en-US" sz="800" dirty="0" err="1" smtClean="0">
                <a:solidFill>
                  <a:schemeClr val="bg1"/>
                </a:solidFill>
                <a:latin typeface="+mn-ea"/>
              </a:rPr>
              <a:t>결제일시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 출력 형태 수정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(0516 </a:t>
            </a:r>
            <a:r>
              <a:rPr kumimoji="1" lang="ko-KR" altLang="en-US" sz="800" dirty="0" err="1" smtClean="0">
                <a:solidFill>
                  <a:schemeClr val="bg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 확인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0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주문실패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IN_MO_ORD_01_31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Full Layer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90997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주문실패</a:t>
            </a:r>
            <a:endParaRPr lang="ko-KR" altLang="en-US" sz="1050" b="1" dirty="0">
              <a:latin typeface="+mn-ea"/>
            </a:endParaRPr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26101"/>
              </p:ext>
            </p:extLst>
          </p:nvPr>
        </p:nvGraphicFramePr>
        <p:xfrm>
          <a:off x="9000565" y="44450"/>
          <a:ext cx="3152540" cy="1418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주문실패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호출되는 화면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60567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04253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홈으로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38668"/>
                  </a:ext>
                </a:extLst>
              </a:tr>
            </a:tbl>
          </a:graphicData>
        </a:graphic>
      </p:graphicFrame>
      <p:sp>
        <p:nvSpPr>
          <p:cNvPr id="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30" y="11914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18264" y="76704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254001" y="754286"/>
            <a:ext cx="234360" cy="219362"/>
            <a:chOff x="8552362" y="917791"/>
            <a:chExt cx="234360" cy="219362"/>
          </a:xfrm>
        </p:grpSpPr>
        <p:sp>
          <p:nvSpPr>
            <p:cNvPr id="55" name="직사각형 54"/>
            <p:cNvSpPr/>
            <p:nvPr/>
          </p:nvSpPr>
          <p:spPr>
            <a:xfrm>
              <a:off x="8552362" y="937098"/>
              <a:ext cx="23436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>
                  <a:latin typeface="+mn-ea"/>
                </a:rPr>
                <a:t>0</a:t>
              </a:r>
              <a:endParaRPr lang="ko-KR" altLang="en-US" sz="70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biLevel thresh="75000"/>
              <a:extLst/>
            </a:blip>
            <a:stretch>
              <a:fillRect/>
            </a:stretch>
          </p:blipFill>
          <p:spPr>
            <a:xfrm>
              <a:off x="8571254" y="917791"/>
              <a:ext cx="200968" cy="200968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844415" y="1937062"/>
            <a:ext cx="290488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latin typeface="+mn-ea"/>
              </a:rPr>
              <a:t>주문이 정상적으로 </a:t>
            </a:r>
            <a:endParaRPr lang="en-US" altLang="ko-KR" sz="1050" b="1" dirty="0" smtClean="0">
              <a:latin typeface="+mn-ea"/>
            </a:endParaRPr>
          </a:p>
          <a:p>
            <a:pPr algn="ctr"/>
            <a:r>
              <a:rPr lang="ko-KR" altLang="en-US" sz="1050" b="1" dirty="0" smtClean="0">
                <a:latin typeface="+mn-ea"/>
              </a:rPr>
              <a:t>완료되지 않았습니다</a:t>
            </a:r>
            <a:r>
              <a:rPr lang="en-US" altLang="ko-KR" sz="1050" b="1" dirty="0" smtClean="0">
                <a:latin typeface="+mn-ea"/>
              </a:rPr>
              <a:t>.</a:t>
            </a:r>
          </a:p>
        </p:txBody>
      </p:sp>
      <p:pic>
        <p:nvPicPr>
          <p:cNvPr id="71" name="Picture 2" descr="Cross, delete, remove, clos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23" y="1541021"/>
            <a:ext cx="314125" cy="3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800099" y="6032083"/>
            <a:ext cx="2964444" cy="339208"/>
            <a:chOff x="1088731" y="6032083"/>
            <a:chExt cx="2691310" cy="339208"/>
          </a:xfrm>
        </p:grpSpPr>
        <p:sp>
          <p:nvSpPr>
            <p:cNvPr id="75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2440035" y="6033353"/>
              <a:ext cx="1340006" cy="33793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장바구니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모서리가 둥근 직사각형 265">
              <a:extLst>
                <a:ext uri="{FF2B5EF4-FFF2-40B4-BE49-F238E27FC236}">
                  <a16:creationId xmlns:a16="http://schemas.microsoft.com/office/drawing/2014/main" id="{31616FFB-3FF0-C846-C1A8-366204588010}"/>
                </a:ext>
              </a:extLst>
            </p:cNvPr>
            <p:cNvSpPr/>
            <p:nvPr/>
          </p:nvSpPr>
          <p:spPr>
            <a:xfrm>
              <a:off x="1088731" y="6032083"/>
              <a:ext cx="1340346" cy="33793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홈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968875" y="-1"/>
            <a:ext cx="2219539" cy="4754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화면추가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08" y="6205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237" y="618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0" y="59459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448" y="59716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15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57">
            <a:extLst>
              <a:ext uri="{FF2B5EF4-FFF2-40B4-BE49-F238E27FC236}">
                <a16:creationId xmlns:a16="http://schemas.microsoft.com/office/drawing/2014/main" id="{2A829D5C-73FF-47E6-A88F-B22E22492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16030"/>
              </p:ext>
            </p:extLst>
          </p:nvPr>
        </p:nvGraphicFramePr>
        <p:xfrm>
          <a:off x="191344" y="548680"/>
          <a:ext cx="7704856" cy="201622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55179">
                  <a:extLst>
                    <a:ext uri="{9D8B030D-6E8A-4147-A177-3AD203B41FA5}">
                      <a16:colId xmlns:a16="http://schemas.microsoft.com/office/drawing/2014/main" val="992549520"/>
                    </a:ext>
                  </a:extLst>
                </a:gridCol>
                <a:gridCol w="614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텍스트 입력 박스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 보다 텍스트가 길어질 시 좌측으로 밀리면서 입력됨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영역보다 텍스트를 길게 입력 한 후 포커스 아웃 시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1762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말 줄임 처리 된 입력 영역을 터치하여 다시 포커스 온 시 입력한 텍스트 가장 끝에 커서가 위치하도록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텍스트가 있을 시 우측 끝에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제공됨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탭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텍스트 전체 삭제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639"/>
                  </a:ext>
                </a:extLst>
              </a:tr>
              <a:tr h="298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800" b="1" dirty="0" smtClean="0"/>
                        <a:t>숫자 표기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입력 박스에 숫자 입력 후 포커스 아웃 시 세 자리 단위로 콤마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84240"/>
                  </a:ext>
                </a:extLst>
              </a:tr>
            </a:tbl>
          </a:graphicData>
        </a:graphic>
      </p:graphicFrame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8772F-2D3F-082D-CA6F-946223CC1287}"/>
              </a:ext>
            </a:extLst>
          </p:cNvPr>
          <p:cNvSpPr/>
          <p:nvPr/>
        </p:nvSpPr>
        <p:spPr>
          <a:xfrm>
            <a:off x="1846579" y="942946"/>
            <a:ext cx="2282793" cy="22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입력한검색어가 입력 창 너비보다 길어질 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2816" y="1539915"/>
            <a:ext cx="2400516" cy="233624"/>
            <a:chOff x="1700808" y="1539915"/>
            <a:chExt cx="2400516" cy="2336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EF49EA-0E03-B760-B02F-D71F2D59775F}"/>
                </a:ext>
              </a:extLst>
            </p:cNvPr>
            <p:cNvSpPr/>
            <p:nvPr/>
          </p:nvSpPr>
          <p:spPr>
            <a:xfrm>
              <a:off x="1774571" y="1539915"/>
              <a:ext cx="2282793" cy="2208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2" descr="circle, close, delete, remove ">
              <a:extLst>
                <a:ext uri="{FF2B5EF4-FFF2-40B4-BE49-F238E27FC236}">
                  <a16:creationId xmlns:a16="http://schemas.microsoft.com/office/drawing/2014/main" id="{54F33C31-CF6A-CDAE-40E3-E26263D76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681" y="1562190"/>
              <a:ext cx="180876" cy="18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BDF8E4-2BD6-C807-D57B-61A2DACEDE82}"/>
                </a:ext>
              </a:extLst>
            </p:cNvPr>
            <p:cNvSpPr txBox="1"/>
            <p:nvPr/>
          </p:nvSpPr>
          <p:spPr>
            <a:xfrm>
              <a:off x="1700808" y="1558095"/>
              <a:ext cx="2400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가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입력 창 너비보다 길어질 시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말줄임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처리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|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IN_MO_ORD_01_01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0059" y="120412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주문자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10249" y="1418397"/>
            <a:ext cx="157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010-1234-5678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3266637" y="1217249"/>
            <a:ext cx="446143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15308" y="1173332"/>
            <a:ext cx="2938064" cy="5179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3238"/>
              </p:ext>
            </p:extLst>
          </p:nvPr>
        </p:nvGraphicFramePr>
        <p:xfrm>
          <a:off x="9000565" y="44450"/>
          <a:ext cx="3152540" cy="69858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주문자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휴대폰번호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버튼 클릭 시 편집 모드로 전환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편집모드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회원명과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휴대폰번호 출력된 상태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 holder: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입력 시 체크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첫 자 모음 입력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자음만 연달아 두 번 입력 시 전체 문자 입력 취소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80975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연달아 입력한 자음이 문자로 결합되었을 시에는 예외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80975" marR="0" lvl="0" indent="0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예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‘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곪ㅇㄴ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 후 포커스 아웃 시 자음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모음이 결합되지 않은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ㅇ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ㄴ만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입력 취소 처리하여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곪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보정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포커스 아웃 시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validation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 및 보정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상태에서 포커스 아웃 시 오류 문구 출력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Place holder: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휴대폰번호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(‘-’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제외하고 입력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87313" marR="0" lvl="0" indent="-87313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탭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숫자 </a:t>
                      </a: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키패드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호출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숫자만 입력 가능하며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숫자 외 문자 입력 시도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, 11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자 이상 입력 시도 시 반응 없도록 구현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띄어쓰기 적용 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휴대폰번호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후 포커스 아웃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validation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문구 출력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잘못된 형식의 휴대폰 번호 입력 후 포커스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아웃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validation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문구 출력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171450" marR="0" lvl="0" indent="-7937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휴대폰 번호 형식 체크 방법은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as-is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와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저장 완료 시 입력한 숫자 </a:t>
                      </a:r>
                      <a:r>
                        <a:rPr lang="en-US" altLang="ko-KR" sz="800" baseline="0" dirty="0" smtClean="0">
                          <a:sym typeface="Wingdings" panose="05000000000000000000" pitchFamily="2" charset="2"/>
                        </a:rPr>
                        <a:t>3-4-4 </a:t>
                      </a:r>
                      <a:r>
                        <a:rPr lang="ko-KR" altLang="en-US" sz="800" baseline="0" dirty="0" smtClean="0">
                          <a:sym typeface="Wingdings" panose="05000000000000000000" pitchFamily="2" charset="2"/>
                        </a:rPr>
                        <a:t>단위로 </a:t>
                      </a:r>
                      <a:r>
                        <a:rPr lang="en-US" altLang="ko-KR" sz="800" baseline="0" dirty="0" smtClean="0">
                          <a:sym typeface="Wingdings" panose="05000000000000000000" pitchFamily="2" charset="2"/>
                        </a:rPr>
                        <a:t>‘-’</a:t>
                      </a:r>
                      <a:r>
                        <a:rPr lang="ko-KR" altLang="en-US" sz="800" baseline="0" dirty="0" smtClean="0">
                          <a:sym typeface="Wingdings" panose="05000000000000000000" pitchFamily="2" charset="2"/>
                        </a:rPr>
                        <a:t>처리하여 출력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편집 모드 취소하고 조회 모드로 전환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있을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영역 하단에 오류 문구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주문자명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입력해주세요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입력해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휴대폰번호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번호를 확인해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lvl="0" indent="9525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오입력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체크 방식은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오입력된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항목이 없을 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 완료하고 조회 모드로 전환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완료 토스트 메시지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저장이 완료되었습니다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</a:tbl>
          </a:graphicData>
        </a:graphic>
      </p:graphicFrame>
      <p:sp>
        <p:nvSpPr>
          <p:cNvPr id="25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" y="1026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4039187" y="1138303"/>
            <a:ext cx="2938064" cy="13712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4024201" y="1170999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주문자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68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5997959" y="1204645"/>
            <a:ext cx="446143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취소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9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6463846" y="1204645"/>
            <a:ext cx="446143" cy="16524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저장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4105697" y="1462210"/>
            <a:ext cx="2813392" cy="230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주문자명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4109050" y="1955383"/>
            <a:ext cx="2813392" cy="230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휴대폰번호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(‘-’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제외하고 입력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4024201" y="1691714"/>
            <a:ext cx="157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  <a:latin typeface="+mn-ea"/>
              </a:rPr>
              <a:t>주문자명을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4010756" y="2171023"/>
            <a:ext cx="230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입력해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휴대폰번호를 확인해 주세요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056" y="9962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816801" y="1765299"/>
            <a:ext cx="2938064" cy="151177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3960850" y="89864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0070C0"/>
                </a:solidFill>
              </a:rPr>
              <a:t>편집모드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74326" y="5507468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5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7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97195" y="5476673"/>
            <a:ext cx="2936105" cy="8402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0545" y="5767297"/>
            <a:ext cx="427069" cy="439399"/>
            <a:chOff x="1235339" y="2961048"/>
            <a:chExt cx="1199263" cy="110547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807081" y="5774328"/>
            <a:ext cx="427069" cy="439399"/>
            <a:chOff x="1235339" y="2961048"/>
            <a:chExt cx="1199263" cy="110547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3197284" y="5736807"/>
            <a:ext cx="682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rgbClr val="000000"/>
                </a:solidFill>
              </a:rPr>
              <a:t>그린티</a:t>
            </a:r>
            <a:r>
              <a:rPr lang="ko-KR" altLang="en-US" sz="700" dirty="0">
                <a:solidFill>
                  <a:srgbClr val="000000"/>
                </a:solidFill>
              </a:rPr>
              <a:t> </a:t>
            </a:r>
            <a:r>
              <a:rPr lang="en-US" altLang="ko-KR" sz="700" dirty="0">
                <a:solidFill>
                  <a:srgbClr val="000000"/>
                </a:solidFill>
              </a:rPr>
              <a:t>2</a:t>
            </a:r>
            <a:r>
              <a:rPr lang="ko-KR" altLang="en-US" sz="700" dirty="0">
                <a:solidFill>
                  <a:srgbClr val="000000"/>
                </a:solidFill>
              </a:rPr>
              <a:t>종</a:t>
            </a:r>
            <a:endParaRPr lang="en-US" altLang="ko-KR" sz="700" dirty="0">
              <a:solidFill>
                <a:srgbClr val="000000"/>
              </a:solidFill>
            </a:endParaRPr>
          </a:p>
          <a:p>
            <a:endParaRPr lang="en-US" altLang="ko-KR" sz="800" dirty="0">
              <a:solidFill>
                <a:srgbClr val="000000"/>
              </a:solidFill>
              <a:latin typeface="Pretendard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1263759" y="5744721"/>
            <a:ext cx="14308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트루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히알루론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수분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선크림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샘</a:t>
            </a:r>
            <a:r>
              <a:rPr lang="en-US" altLang="ko-KR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627029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814087" y="2026936"/>
            <a:ext cx="1577973" cy="215444"/>
            <a:chOff x="814087" y="2026936"/>
            <a:chExt cx="1577973" cy="2154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D5B0FB-EF1F-4A36-9248-1515B73BE712}"/>
                </a:ext>
              </a:extLst>
            </p:cNvPr>
            <p:cNvSpPr txBox="1"/>
            <p:nvPr/>
          </p:nvSpPr>
          <p:spPr>
            <a:xfrm>
              <a:off x="814087" y="2026936"/>
              <a:ext cx="1577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+mn-ea"/>
                </a:rPr>
                <a:t>배송지명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9" name="사각형: 둥근 모서리 152">
              <a:extLst>
                <a:ext uri="{FF2B5EF4-FFF2-40B4-BE49-F238E27FC236}">
                  <a16:creationId xmlns:a16="http://schemas.microsoft.com/office/drawing/2014/main" id="{52FF6B1F-4512-47B6-B005-84C9CDC09FEA}"/>
                </a:ext>
              </a:extLst>
            </p:cNvPr>
            <p:cNvSpPr/>
            <p:nvPr/>
          </p:nvSpPr>
          <p:spPr>
            <a:xfrm>
              <a:off x="1344673" y="2071294"/>
              <a:ext cx="507904" cy="129011"/>
            </a:xfrm>
            <a:prstGeom prst="roundRect">
              <a:avLst>
                <a:gd name="adj" fmla="val 0"/>
              </a:avLst>
            </a:prstGeom>
            <a:solidFill>
              <a:srgbClr val="ECF5E7"/>
            </a:solidFill>
            <a:ln w="3175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기본배송지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B6F34E4-435C-4411-A185-CC4691CE264B}"/>
              </a:ext>
            </a:extLst>
          </p:cNvPr>
          <p:cNvSpPr txBox="1"/>
          <p:nvPr/>
        </p:nvSpPr>
        <p:spPr>
          <a:xfrm>
            <a:off x="807942" y="1789428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배송지정보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74520" y="1797121"/>
            <a:ext cx="446143" cy="2154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07736" y="272701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003608" y="2697283"/>
            <a:ext cx="977844" cy="200055"/>
            <a:chOff x="2911140" y="2128647"/>
            <a:chExt cx="977844" cy="20005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안심번호사용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56317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38394"/>
              </p:ext>
            </p:extLst>
          </p:nvPr>
        </p:nvGraphicFramePr>
        <p:xfrm>
          <a:off x="906107" y="2935224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964668" y="2699919"/>
            <a:ext cx="1163311" cy="159331"/>
            <a:chOff x="10150885" y="4176706"/>
            <a:chExt cx="1163311" cy="159331"/>
          </a:xfrm>
        </p:grpSpPr>
        <p:grpSp>
          <p:nvGrpSpPr>
            <p:cNvPr id="92" name="그룹 91"/>
            <p:cNvGrpSpPr/>
            <p:nvPr/>
          </p:nvGrpSpPr>
          <p:grpSpPr>
            <a:xfrm>
              <a:off x="10150885" y="4176706"/>
              <a:ext cx="1163311" cy="154495"/>
              <a:chOff x="7764043" y="2719676"/>
              <a:chExt cx="1163311" cy="15449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894647" y="2719676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dirty="0" err="1" smtClean="0"/>
                  <a:t>군부대배송</a:t>
                </a:r>
                <a:endParaRPr lang="en-US" altLang="ko-KR" sz="700" dirty="0"/>
              </a:p>
            </p:txBody>
          </p:sp>
          <p:grpSp>
            <p:nvGrpSpPr>
              <p:cNvPr id="95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96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809475" y="4217556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4ED456-DA75-4DEB-AA2D-9C26B98C4A21}"/>
              </a:ext>
            </a:extLst>
          </p:cNvPr>
          <p:cNvSpPr txBox="1"/>
          <p:nvPr/>
        </p:nvSpPr>
        <p:spPr>
          <a:xfrm>
            <a:off x="814087" y="2229574"/>
            <a:ext cx="29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010-1234-5678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7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층 이니스프리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972461" y="8693"/>
            <a:ext cx="2219539" cy="684004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bg1"/>
                </a:solidFill>
              </a:rPr>
              <a:t>주문자정보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저장 완료 메시지 토스트 메시지로 변경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07942" y="4945990"/>
            <a:ext cx="2941974" cy="471095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rgbClr val="0070C0"/>
                </a:solidFill>
              </a:rPr>
              <a:t>쿠폰적용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800" b="1" dirty="0" err="1" smtClean="0">
                <a:solidFill>
                  <a:srgbClr val="0070C0"/>
                </a:solidFill>
              </a:rPr>
              <a:t>증정품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 선택 영역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0070C0"/>
                </a:solidFill>
              </a:rPr>
              <a:t>(</a:t>
            </a:r>
            <a:r>
              <a:rPr lang="ko-KR" altLang="en-US" sz="800" b="1" dirty="0">
                <a:solidFill>
                  <a:srgbClr val="0070C0"/>
                </a:solidFill>
              </a:rPr>
              <a:t>주문서</a:t>
            </a:r>
            <a:r>
              <a:rPr lang="en-US" altLang="ko-KR" sz="800" b="1" dirty="0">
                <a:solidFill>
                  <a:srgbClr val="0070C0"/>
                </a:solidFill>
              </a:rPr>
              <a:t>_</a:t>
            </a:r>
            <a:r>
              <a:rPr lang="ko-KR" altLang="en-US" sz="800" b="1" dirty="0">
                <a:solidFill>
                  <a:srgbClr val="0070C0"/>
                </a:solidFill>
              </a:rPr>
              <a:t>쿠폰</a:t>
            </a:r>
            <a:r>
              <a:rPr lang="en-US" altLang="ko-KR" sz="800" b="1" dirty="0">
                <a:solidFill>
                  <a:srgbClr val="0070C0"/>
                </a:solidFill>
              </a:rPr>
              <a:t>.</a:t>
            </a:r>
            <a:r>
              <a:rPr lang="ko-KR" altLang="en-US" sz="800" b="1" dirty="0" err="1">
                <a:solidFill>
                  <a:srgbClr val="0070C0"/>
                </a:solidFill>
              </a:rPr>
              <a:t>증정품영역</a:t>
            </a:r>
            <a:r>
              <a:rPr lang="ko-KR" altLang="en-US" sz="800" b="1" dirty="0">
                <a:solidFill>
                  <a:srgbClr val="0070C0"/>
                </a:solidFill>
              </a:rPr>
              <a:t> 설계서에서 확인</a:t>
            </a:r>
            <a:r>
              <a:rPr lang="en-US" altLang="ko-KR" sz="800" b="1" dirty="0">
                <a:solidFill>
                  <a:srgbClr val="0070C0"/>
                </a:solidFill>
              </a:rPr>
              <a:t>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797233" y="336206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주문제품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11852" y="3353492"/>
            <a:ext cx="2938064" cy="15137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69754" y="3630751"/>
            <a:ext cx="2848805" cy="745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491879" y="3684685"/>
            <a:ext cx="2220901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제품명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468116" y="4004444"/>
            <a:ext cx="1876128" cy="383167"/>
            <a:chOff x="1573336" y="3721152"/>
            <a:chExt cx="1876128" cy="38316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72D8E2D-1338-4390-A77A-C4000F8A77F0}"/>
                </a:ext>
              </a:extLst>
            </p:cNvPr>
            <p:cNvSpPr txBox="1"/>
            <p:nvPr/>
          </p:nvSpPr>
          <p:spPr>
            <a:xfrm>
              <a:off x="2894695" y="3887948"/>
              <a:ext cx="554769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800" b="1" dirty="0">
                  <a:latin typeface="+mj-ea"/>
                  <a:ea typeface="+mj-ea"/>
                </a:rPr>
                <a:t>10,000</a:t>
              </a:r>
              <a:r>
                <a:rPr lang="ko-KR" altLang="en-US" sz="800" b="1" dirty="0" smtClean="0">
                  <a:latin typeface="+mj-ea"/>
                  <a:ea typeface="+mj-ea"/>
                </a:rPr>
                <a:t>원</a:t>
              </a:r>
              <a:r>
                <a:rPr lang="ko-KR" altLang="en-US" sz="900" b="1" dirty="0" smtClean="0">
                  <a:latin typeface="+mj-ea"/>
                  <a:ea typeface="+mj-ea"/>
                </a:rPr>
                <a:t> </a:t>
              </a:r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12,000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en-US" altLang="ko-KR" sz="700" strike="sngStrike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AD3109-BE2C-4A9F-9E21-56AAE32B23B6}"/>
                </a:ext>
              </a:extLst>
            </p:cNvPr>
            <p:cNvSpPr txBox="1"/>
            <p:nvPr/>
          </p:nvSpPr>
          <p:spPr>
            <a:xfrm>
              <a:off x="1573336" y="3721152"/>
              <a:ext cx="591606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개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478079" y="3865464"/>
            <a:ext cx="1529701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옵션명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1" name="사각형: 둥근 모서리 121">
            <a:extLst>
              <a:ext uri="{FF2B5EF4-FFF2-40B4-BE49-F238E27FC236}">
                <a16:creationId xmlns:a16="http://schemas.microsoft.com/office/drawing/2014/main" id="{6EE3D00B-115E-4D43-837C-4393BDDF7857}"/>
              </a:ext>
            </a:extLst>
          </p:cNvPr>
          <p:cNvSpPr/>
          <p:nvPr/>
        </p:nvSpPr>
        <p:spPr>
          <a:xfrm>
            <a:off x="823912" y="4379962"/>
            <a:ext cx="2902114" cy="2533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더보기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00315" y="3676241"/>
            <a:ext cx="542490" cy="635264"/>
            <a:chOff x="1235339" y="2961048"/>
            <a:chExt cx="1199263" cy="110547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3194FA9-A1B0-4C89-91BC-ED7BD7651B6D}"/>
              </a:ext>
            </a:extLst>
          </p:cNvPr>
          <p:cNvSpPr/>
          <p:nvPr/>
        </p:nvSpPr>
        <p:spPr>
          <a:xfrm>
            <a:off x="1177504" y="4633353"/>
            <a:ext cx="2371840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spc="-100" dirty="0">
                <a:solidFill>
                  <a:srgbClr val="999999"/>
                </a:solidFill>
                <a:latin typeface="+mj-ea"/>
                <a:ea typeface="+mj-ea"/>
              </a:rPr>
              <a:t>친환경 종이 완충재로 포장하여 안전하게 </a:t>
            </a:r>
            <a:r>
              <a:rPr lang="ko-KR" altLang="en-US" sz="700" spc="-100" dirty="0" err="1">
                <a:solidFill>
                  <a:srgbClr val="999999"/>
                </a:solidFill>
                <a:latin typeface="+mj-ea"/>
                <a:ea typeface="+mj-ea"/>
              </a:rPr>
              <a:t>보내드립니다</a:t>
            </a:r>
            <a:r>
              <a:rPr lang="en-US" altLang="ko-KR" sz="700" spc="-100" dirty="0">
                <a:solidFill>
                  <a:srgbClr val="999999"/>
                </a:solidFill>
                <a:latin typeface="+mj-ea"/>
                <a:ea typeface="+mj-ea"/>
              </a:rPr>
              <a:t>. </a:t>
            </a:r>
            <a:endParaRPr lang="en-US" altLang="ko-KR" sz="700" b="0" i="0" spc="-100" dirty="0">
              <a:solidFill>
                <a:srgbClr val="999999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3239427" y="471695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21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0059" y="120412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주문자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10249" y="1418397"/>
            <a:ext cx="157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010-1234-5678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6F34E4-435C-4411-A185-CC4691CE264B}"/>
              </a:ext>
            </a:extLst>
          </p:cNvPr>
          <p:cNvSpPr txBox="1"/>
          <p:nvPr/>
        </p:nvSpPr>
        <p:spPr>
          <a:xfrm>
            <a:off x="807942" y="1789428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배송지정보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6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74520" y="1797121"/>
            <a:ext cx="446143" cy="2154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4ED456-DA75-4DEB-AA2D-9C26B98C4A21}"/>
              </a:ext>
            </a:extLst>
          </p:cNvPr>
          <p:cNvSpPr txBox="1"/>
          <p:nvPr/>
        </p:nvSpPr>
        <p:spPr>
          <a:xfrm>
            <a:off x="814087" y="2229574"/>
            <a:ext cx="29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010-1234-5678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7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층 이니스프리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07736" y="272701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3608" y="2697283"/>
            <a:ext cx="977844" cy="200055"/>
            <a:chOff x="2911140" y="2128647"/>
            <a:chExt cx="977844" cy="2000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안심번호사용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123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3266637" y="1217249"/>
            <a:ext cx="446143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2928" y="1173332"/>
            <a:ext cx="2938064" cy="5179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6801" y="1768481"/>
            <a:ext cx="2938064" cy="15085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0" name="표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46818"/>
              </p:ext>
            </p:extLst>
          </p:nvPr>
        </p:nvGraphicFramePr>
        <p:xfrm>
          <a:off x="906107" y="2935224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00330"/>
              </p:ext>
            </p:extLst>
          </p:nvPr>
        </p:nvGraphicFramePr>
        <p:xfrm>
          <a:off x="9000565" y="44450"/>
          <a:ext cx="3152540" cy="625334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정보가 없을 시 영역에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기능은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설명과 동일</a:t>
                      </a:r>
                      <a:endParaRPr lang="en-US" altLang="ko-KR" sz="800" b="1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2-1.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배송지명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출력된 상태일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 옆에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배송지명이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기본배송지와 최근배송지가 같을 시에는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기본배송지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최근배송지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둘 다 출력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안심번호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해제 상태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해제 상태가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안심번호 서비스 안내 창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시 일반 주소 검색으로 입력한 주소 중 군부대 배송 체크된 주소일 시에만 체크 기능 비활성화 상태로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군부대 배송 안내 창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요청사항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list: 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부재 시 경비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실에 맡겨주세요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부재 시 문 앞에 놓아주세요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파손의 위험이 있는 제품이 있으니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배송에 주의해주세요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</a:rPr>
                        <a:t>전에 연락주세요</a:t>
                      </a:r>
                      <a:r>
                        <a:rPr lang="en-US" altLang="ko-KR" sz="800" b="0" i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</a:t>
                      </a:r>
                      <a:r>
                        <a:rPr lang="ko-KR" altLang="en-US" sz="800" b="0" i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</a:rPr>
                        <a:t>입력</a:t>
                      </a:r>
                      <a:endParaRPr lang="en-US" altLang="ko-KR" sz="800" b="0" i="0" dirty="0" smtClean="0">
                        <a:solidFill>
                          <a:srgbClr val="1F1F1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2-5.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요청사항 직접입력</a:t>
                      </a:r>
                      <a:endParaRPr lang="en-US" altLang="ko-KR" sz="800" b="0" i="0" u="none" kern="1200" baseline="0" dirty="0" smtClean="0">
                        <a:solidFill>
                          <a:srgbClr val="1F1F1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직접입력 선택 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box 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</a:t>
                      </a:r>
                      <a:r>
                        <a:rPr lang="en-US" altLang="ko-KR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텍스트 입력 영역 출력</a:t>
                      </a:r>
                      <a:endParaRPr lang="en-US" altLang="ko-KR" sz="800" b="0" i="0" u="none" kern="1200" baseline="0" dirty="0" smtClean="0">
                        <a:solidFill>
                          <a:srgbClr val="1F1F1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Place holder: 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800" b="0" i="0" u="none" kern="1200" baseline="0" dirty="0" smtClean="0">
                          <a:solidFill>
                            <a:srgbClr val="1F1F1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800" b="0" i="0" u="none" kern="1200" baseline="0" dirty="0" smtClean="0">
                        <a:solidFill>
                          <a:srgbClr val="1F1F1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 기준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25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이상 입력 불가하며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25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자를 초과하여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띄어쓰기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연속으로 두 번 입력 불가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띄어쓰기 시도 시 반응 없도록 구현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한글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특수문자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84138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허용 문자 외 입력 시도 시 반응 없도록 구현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2-6. 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7313" marR="0" lvl="0" indent="-87313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등록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변경 창 호출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7313" marR="0" lvl="0" indent="-87313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정보가 없을 시에는 등록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변경 버튼 탭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배송지추가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창 호출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Page ID:####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27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" y="1700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39" y="25791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2626261" y="273190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14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62" y="29154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864" y="1743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27979"/>
              </p:ext>
            </p:extLst>
          </p:nvPr>
        </p:nvGraphicFramePr>
        <p:xfrm>
          <a:off x="3977828" y="2947212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직접입력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977828" y="3336103"/>
            <a:ext cx="2797213" cy="2884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자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8587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90127" y="273520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배송 요청사항 직접입력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951291" y="1668834"/>
            <a:ext cx="2823750" cy="824062"/>
            <a:chOff x="9026955" y="2490242"/>
            <a:chExt cx="2823750" cy="82406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B6F34E4-435C-4411-A185-CC4691CE264B}"/>
                </a:ext>
              </a:extLst>
            </p:cNvPr>
            <p:cNvSpPr txBox="1"/>
            <p:nvPr/>
          </p:nvSpPr>
          <p:spPr>
            <a:xfrm>
              <a:off x="9047416" y="2511189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배송지정보</a:t>
              </a:r>
              <a:r>
                <a:rPr lang="en-US" altLang="ko-KR" sz="800" baseline="30000" dirty="0">
                  <a:solidFill>
                    <a:srgbClr val="C8373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⚫</a:t>
              </a:r>
              <a:r>
                <a:rPr lang="ko-KR" altLang="en-US" sz="800" b="1" dirty="0" smtClean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66" name="사각형: 둥근 모서리 145">
              <a:extLst>
                <a:ext uri="{FF2B5EF4-FFF2-40B4-BE49-F238E27FC236}">
                  <a16:creationId xmlns:a16="http://schemas.microsoft.com/office/drawing/2014/main" id="{34051161-6773-4167-BC21-8E4F660FEA84}"/>
                </a:ext>
              </a:extLst>
            </p:cNvPr>
            <p:cNvSpPr/>
            <p:nvPr/>
          </p:nvSpPr>
          <p:spPr>
            <a:xfrm>
              <a:off x="11347770" y="2518882"/>
              <a:ext cx="446143" cy="2154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등록</a:t>
              </a:r>
              <a:r>
                <a:rPr lang="en-US" altLang="ko-KR" sz="700" dirty="0">
                  <a:solidFill>
                    <a:schemeClr val="tx1"/>
                  </a:solidFill>
                </a:rPr>
                <a:t>/</a:t>
              </a:r>
              <a:r>
                <a:rPr lang="ko-KR" altLang="en-US" sz="700" dirty="0">
                  <a:solidFill>
                    <a:schemeClr val="tx1"/>
                  </a:solidFill>
                </a:rPr>
                <a:t>변경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9026955" y="2490242"/>
              <a:ext cx="2823750" cy="824062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84ED456-DA75-4DEB-AA2D-9C26B98C4A21}"/>
                </a:ext>
              </a:extLst>
            </p:cNvPr>
            <p:cNvSpPr txBox="1"/>
            <p:nvPr/>
          </p:nvSpPr>
          <p:spPr>
            <a:xfrm>
              <a:off x="9299456" y="2835028"/>
              <a:ext cx="2278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배송지를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등록해 주세요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890127" y="1416280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배송지</a:t>
            </a:r>
            <a:r>
              <a:rPr lang="ko-KR" altLang="en-US" sz="800" dirty="0" smtClean="0">
                <a:solidFill>
                  <a:srgbClr val="0070C0"/>
                </a:solidFill>
              </a:rPr>
              <a:t> 정보 없을 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797233" y="336206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주문제품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11852" y="3353492"/>
            <a:ext cx="2938064" cy="15137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74326" y="5507468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5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797195" y="5476673"/>
            <a:ext cx="2936105" cy="8402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0545" y="5767297"/>
            <a:ext cx="427069" cy="439399"/>
            <a:chOff x="1235339" y="2961048"/>
            <a:chExt cx="1199263" cy="110547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직사각형 152"/>
          <p:cNvSpPr/>
          <p:nvPr/>
        </p:nvSpPr>
        <p:spPr>
          <a:xfrm>
            <a:off x="1263759" y="5744721"/>
            <a:ext cx="14308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트루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히알루론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수분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선크림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샘</a:t>
            </a:r>
            <a:r>
              <a:rPr lang="en-US" altLang="ko-KR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807081" y="5774328"/>
            <a:ext cx="427069" cy="439399"/>
            <a:chOff x="1235339" y="2961048"/>
            <a:chExt cx="1199263" cy="110547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직사각형 159"/>
          <p:cNvSpPr/>
          <p:nvPr/>
        </p:nvSpPr>
        <p:spPr>
          <a:xfrm>
            <a:off x="3197284" y="5736807"/>
            <a:ext cx="6825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rgbClr val="000000"/>
                </a:solidFill>
              </a:rPr>
              <a:t>그린티</a:t>
            </a:r>
            <a:r>
              <a:rPr lang="ko-KR" altLang="en-US" sz="700" dirty="0">
                <a:solidFill>
                  <a:srgbClr val="000000"/>
                </a:solidFill>
              </a:rPr>
              <a:t> </a:t>
            </a:r>
            <a:r>
              <a:rPr lang="en-US" altLang="ko-KR" sz="700" dirty="0">
                <a:solidFill>
                  <a:srgbClr val="000000"/>
                </a:solidFill>
              </a:rPr>
              <a:t>2</a:t>
            </a:r>
            <a:r>
              <a:rPr lang="ko-KR" altLang="en-US" sz="700" dirty="0">
                <a:solidFill>
                  <a:srgbClr val="000000"/>
                </a:solidFill>
              </a:rPr>
              <a:t>종</a:t>
            </a:r>
            <a:endParaRPr lang="en-US" altLang="ko-KR" sz="700" dirty="0">
              <a:solidFill>
                <a:srgbClr val="000000"/>
              </a:solidFill>
            </a:endParaRPr>
          </a:p>
          <a:p>
            <a:endParaRPr lang="en-US" altLang="ko-KR" sz="800" dirty="0" smtClean="0">
              <a:solidFill>
                <a:srgbClr val="000000"/>
              </a:solidFill>
              <a:latin typeface="Pretendard"/>
            </a:endParaRPr>
          </a:p>
          <a:p>
            <a:endParaRPr lang="en-US" altLang="ko-KR" sz="800" dirty="0">
              <a:solidFill>
                <a:srgbClr val="000000"/>
              </a:solidFill>
              <a:latin typeface="Pretendard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2P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627029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4087" y="2026936"/>
            <a:ext cx="1577973" cy="215444"/>
            <a:chOff x="814087" y="2026936"/>
            <a:chExt cx="1577973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D5B0FB-EF1F-4A36-9248-1515B73BE712}"/>
                </a:ext>
              </a:extLst>
            </p:cNvPr>
            <p:cNvSpPr txBox="1"/>
            <p:nvPr/>
          </p:nvSpPr>
          <p:spPr>
            <a:xfrm>
              <a:off x="814087" y="2026936"/>
              <a:ext cx="1577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+mn-ea"/>
                </a:rPr>
                <a:t>배송지명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1" name="사각형: 둥근 모서리 152">
              <a:extLst>
                <a:ext uri="{FF2B5EF4-FFF2-40B4-BE49-F238E27FC236}">
                  <a16:creationId xmlns:a16="http://schemas.microsoft.com/office/drawing/2014/main" id="{52FF6B1F-4512-47B6-B005-84C9CDC09FEA}"/>
                </a:ext>
              </a:extLst>
            </p:cNvPr>
            <p:cNvSpPr/>
            <p:nvPr/>
          </p:nvSpPr>
          <p:spPr>
            <a:xfrm>
              <a:off x="1344673" y="2071294"/>
              <a:ext cx="507904" cy="129011"/>
            </a:xfrm>
            <a:prstGeom prst="roundRect">
              <a:avLst>
                <a:gd name="adj" fmla="val 0"/>
              </a:avLst>
            </a:prstGeom>
            <a:solidFill>
              <a:srgbClr val="ECF5E7"/>
            </a:solidFill>
            <a:ln w="3175">
              <a:solidFill>
                <a:srgbClr val="00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기본배송지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964668" y="2699919"/>
            <a:ext cx="1163311" cy="159331"/>
            <a:chOff x="10150885" y="4176706"/>
            <a:chExt cx="1163311" cy="159331"/>
          </a:xfrm>
        </p:grpSpPr>
        <p:grpSp>
          <p:nvGrpSpPr>
            <p:cNvPr id="94" name="그룹 93"/>
            <p:cNvGrpSpPr/>
            <p:nvPr/>
          </p:nvGrpSpPr>
          <p:grpSpPr>
            <a:xfrm>
              <a:off x="10150885" y="4176706"/>
              <a:ext cx="1163311" cy="154495"/>
              <a:chOff x="7764043" y="2719676"/>
              <a:chExt cx="1163311" cy="15449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894647" y="2719676"/>
                <a:ext cx="1032707" cy="15420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lvl="0">
                  <a:lnSpc>
                    <a:spcPts val="1400"/>
                  </a:lnSpc>
                  <a:defRPr/>
                </a:pPr>
                <a:r>
                  <a:rPr lang="ko-KR" altLang="en-US" sz="700" dirty="0" err="1" smtClean="0"/>
                  <a:t>군부대배송</a:t>
                </a:r>
                <a:endParaRPr lang="en-US" altLang="ko-KR" sz="700" dirty="0"/>
              </a:p>
            </p:txBody>
          </p:sp>
          <p:grpSp>
            <p:nvGrpSpPr>
              <p:cNvPr id="98" name="Checkbox">
                <a:extLst>
                  <a:ext uri="{FF2B5EF4-FFF2-40B4-BE49-F238E27FC236}">
                    <a16:creationId xmlns:a16="http://schemas.microsoft.com/office/drawing/2014/main" id="{2BF05A78-0F74-4B0C-9D84-A5D18ED3145E}"/>
                  </a:ext>
                </a:extLst>
              </p:cNvPr>
              <p:cNvGrpSpPr/>
              <p:nvPr/>
            </p:nvGrpSpPr>
            <p:grpSpPr>
              <a:xfrm>
                <a:off x="7764043" y="2745583"/>
                <a:ext cx="128588" cy="128588"/>
                <a:chOff x="863600" y="1311275"/>
                <a:chExt cx="128588" cy="128588"/>
              </a:xfrm>
            </p:grpSpPr>
            <p:sp>
              <p:nvSpPr>
                <p:cNvPr id="99" name="Box">
                  <a:extLst>
                    <a:ext uri="{FF2B5EF4-FFF2-40B4-BE49-F238E27FC236}">
                      <a16:creationId xmlns:a16="http://schemas.microsoft.com/office/drawing/2014/main" id="{464A5205-F954-4F1E-9EC4-CE3D0E11A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3600" y="1311275"/>
                  <a:ext cx="128588" cy="12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Check">
                  <a:extLst>
                    <a:ext uri="{FF2B5EF4-FFF2-40B4-BE49-F238E27FC236}">
                      <a16:creationId xmlns:a16="http://schemas.microsoft.com/office/drawing/2014/main" id="{DF2A1709-9512-4E20-98B7-4307A0B38E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79475" y="1335088"/>
                  <a:ext cx="96838" cy="80963"/>
                </a:xfrm>
                <a:custGeom>
                  <a:avLst/>
                  <a:gdLst>
                    <a:gd name="T0" fmla="*/ 49 w 61"/>
                    <a:gd name="T1" fmla="*/ 0 h 51"/>
                    <a:gd name="T2" fmla="*/ 27 w 61"/>
                    <a:gd name="T3" fmla="*/ 31 h 51"/>
                    <a:gd name="T4" fmla="*/ 9 w 61"/>
                    <a:gd name="T5" fmla="*/ 18 h 51"/>
                    <a:gd name="T6" fmla="*/ 0 w 61"/>
                    <a:gd name="T7" fmla="*/ 30 h 51"/>
                    <a:gd name="T8" fmla="*/ 18 w 61"/>
                    <a:gd name="T9" fmla="*/ 43 h 51"/>
                    <a:gd name="T10" fmla="*/ 30 w 61"/>
                    <a:gd name="T11" fmla="*/ 51 h 51"/>
                    <a:gd name="T12" fmla="*/ 39 w 61"/>
                    <a:gd name="T13" fmla="*/ 39 h 51"/>
                    <a:gd name="T14" fmla="*/ 61 w 61"/>
                    <a:gd name="T15" fmla="*/ 9 h 51"/>
                    <a:gd name="T16" fmla="*/ 49 w 6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1">
                      <a:moveTo>
                        <a:pt x="49" y="0"/>
                      </a:moveTo>
                      <a:lnTo>
                        <a:pt x="27" y="31"/>
                      </a:lnTo>
                      <a:lnTo>
                        <a:pt x="9" y="18"/>
                      </a:lnTo>
                      <a:lnTo>
                        <a:pt x="0" y="30"/>
                      </a:lnTo>
                      <a:lnTo>
                        <a:pt x="18" y="43"/>
                      </a:lnTo>
                      <a:lnTo>
                        <a:pt x="30" y="51"/>
                      </a:lnTo>
                      <a:lnTo>
                        <a:pt x="39" y="39"/>
                      </a:lnTo>
                      <a:lnTo>
                        <a:pt x="61" y="9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10809475" y="4217556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sp>
        <p:nvSpPr>
          <p:cNvPr id="14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327" y="25789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52" y="2022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79082" y="2077028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123" y="1553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960110" y="-1"/>
            <a:ext cx="2219539" cy="600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기본배송지와 최근배송지가 같을 시에는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기본배송지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최근배송지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flag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둘 다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r>
              <a:rPr lang="en-US" altLang="ko-KR" sz="800" dirty="0" smtClean="0">
                <a:solidFill>
                  <a:schemeClr val="tx1"/>
                </a:solidFill>
              </a:rPr>
              <a:t>(0412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주소희님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69754" y="3630751"/>
            <a:ext cx="2848805" cy="745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491879" y="3684685"/>
            <a:ext cx="2220901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제품명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468116" y="4004444"/>
            <a:ext cx="1876128" cy="383167"/>
            <a:chOff x="1573336" y="3721152"/>
            <a:chExt cx="1876128" cy="38316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72D8E2D-1338-4390-A77A-C4000F8A77F0}"/>
                </a:ext>
              </a:extLst>
            </p:cNvPr>
            <p:cNvSpPr txBox="1"/>
            <p:nvPr/>
          </p:nvSpPr>
          <p:spPr>
            <a:xfrm>
              <a:off x="2894695" y="3887948"/>
              <a:ext cx="554769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800" b="1" dirty="0">
                  <a:latin typeface="+mj-ea"/>
                  <a:ea typeface="+mj-ea"/>
                </a:rPr>
                <a:t>10,000</a:t>
              </a:r>
              <a:r>
                <a:rPr lang="ko-KR" altLang="en-US" sz="800" b="1" dirty="0" smtClean="0">
                  <a:latin typeface="+mj-ea"/>
                  <a:ea typeface="+mj-ea"/>
                </a:rPr>
                <a:t>원</a:t>
              </a:r>
              <a:r>
                <a:rPr lang="ko-KR" altLang="en-US" sz="900" b="1" dirty="0" smtClean="0">
                  <a:latin typeface="+mj-ea"/>
                  <a:ea typeface="+mj-ea"/>
                </a:rPr>
                <a:t> </a:t>
              </a:r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12,000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en-US" altLang="ko-KR" sz="700" strike="sngStrike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FAD3109-BE2C-4A9F-9E21-56AAE32B23B6}"/>
                </a:ext>
              </a:extLst>
            </p:cNvPr>
            <p:cNvSpPr txBox="1"/>
            <p:nvPr/>
          </p:nvSpPr>
          <p:spPr>
            <a:xfrm>
              <a:off x="1573336" y="3721152"/>
              <a:ext cx="591606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개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478079" y="3865464"/>
            <a:ext cx="1529701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옵션명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4" name="사각형: 둥근 모서리 121">
            <a:extLst>
              <a:ext uri="{FF2B5EF4-FFF2-40B4-BE49-F238E27FC236}">
                <a16:creationId xmlns:a16="http://schemas.microsoft.com/office/drawing/2014/main" id="{6EE3D00B-115E-4D43-837C-4393BDDF7857}"/>
              </a:ext>
            </a:extLst>
          </p:cNvPr>
          <p:cNvSpPr/>
          <p:nvPr/>
        </p:nvSpPr>
        <p:spPr>
          <a:xfrm>
            <a:off x="823912" y="4379962"/>
            <a:ext cx="2902114" cy="2533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더보기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00315" y="3676241"/>
            <a:ext cx="542490" cy="635264"/>
            <a:chOff x="1235339" y="2961048"/>
            <a:chExt cx="1199263" cy="110547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직사각형 167"/>
          <p:cNvSpPr/>
          <p:nvPr/>
        </p:nvSpPr>
        <p:spPr>
          <a:xfrm>
            <a:off x="807942" y="4945990"/>
            <a:ext cx="2941974" cy="471095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rgbClr val="0070C0"/>
                </a:solidFill>
              </a:rPr>
              <a:t>쿠폰적용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800" b="1" dirty="0" err="1" smtClean="0">
                <a:solidFill>
                  <a:srgbClr val="0070C0"/>
                </a:solidFill>
              </a:rPr>
              <a:t>증정품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 선택 영역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0070C0"/>
                </a:solidFill>
              </a:rPr>
              <a:t>(</a:t>
            </a:r>
            <a:r>
              <a:rPr lang="ko-KR" altLang="en-US" sz="800" b="1" dirty="0">
                <a:solidFill>
                  <a:srgbClr val="0070C0"/>
                </a:solidFill>
              </a:rPr>
              <a:t>주문서</a:t>
            </a:r>
            <a:r>
              <a:rPr lang="en-US" altLang="ko-KR" sz="800" b="1" dirty="0">
                <a:solidFill>
                  <a:srgbClr val="0070C0"/>
                </a:solidFill>
              </a:rPr>
              <a:t>_</a:t>
            </a:r>
            <a:r>
              <a:rPr lang="ko-KR" altLang="en-US" sz="800" b="1" dirty="0">
                <a:solidFill>
                  <a:srgbClr val="0070C0"/>
                </a:solidFill>
              </a:rPr>
              <a:t>쿠폰</a:t>
            </a:r>
            <a:r>
              <a:rPr lang="en-US" altLang="ko-KR" sz="800" b="1" dirty="0">
                <a:solidFill>
                  <a:srgbClr val="0070C0"/>
                </a:solidFill>
              </a:rPr>
              <a:t>.</a:t>
            </a:r>
            <a:r>
              <a:rPr lang="ko-KR" altLang="en-US" sz="800" b="1" dirty="0" err="1">
                <a:solidFill>
                  <a:srgbClr val="0070C0"/>
                </a:solidFill>
              </a:rPr>
              <a:t>증정품영역</a:t>
            </a:r>
            <a:r>
              <a:rPr lang="ko-KR" altLang="en-US" sz="800" b="1" dirty="0">
                <a:solidFill>
                  <a:srgbClr val="0070C0"/>
                </a:solidFill>
              </a:rPr>
              <a:t> 설계서에서 확인</a:t>
            </a:r>
            <a:r>
              <a:rPr lang="en-US" altLang="ko-KR" sz="800" b="1" dirty="0">
                <a:solidFill>
                  <a:srgbClr val="0070C0"/>
                </a:solidFill>
              </a:rPr>
              <a:t>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3194FA9-A1B0-4C89-91BC-ED7BD7651B6D}"/>
              </a:ext>
            </a:extLst>
          </p:cNvPr>
          <p:cNvSpPr/>
          <p:nvPr/>
        </p:nvSpPr>
        <p:spPr>
          <a:xfrm>
            <a:off x="1177504" y="4633353"/>
            <a:ext cx="2371840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spc="-100" dirty="0">
                <a:solidFill>
                  <a:srgbClr val="999999"/>
                </a:solidFill>
                <a:latin typeface="+mj-ea"/>
                <a:ea typeface="+mj-ea"/>
              </a:rPr>
              <a:t>친환경 종이 완충재로 포장하여 안전하게 </a:t>
            </a:r>
            <a:r>
              <a:rPr lang="ko-KR" altLang="en-US" sz="700" spc="-100" dirty="0" err="1">
                <a:solidFill>
                  <a:srgbClr val="999999"/>
                </a:solidFill>
                <a:latin typeface="+mj-ea"/>
                <a:ea typeface="+mj-ea"/>
              </a:rPr>
              <a:t>보내드립니다</a:t>
            </a:r>
            <a:r>
              <a:rPr lang="en-US" altLang="ko-KR" sz="700" spc="-100" dirty="0">
                <a:solidFill>
                  <a:srgbClr val="999999"/>
                </a:solidFill>
                <a:latin typeface="+mj-ea"/>
                <a:ea typeface="+mj-ea"/>
              </a:rPr>
              <a:t>. </a:t>
            </a:r>
            <a:endParaRPr lang="en-US" altLang="ko-KR" sz="700" b="0" i="0" spc="-100" dirty="0">
              <a:solidFill>
                <a:srgbClr val="999999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3239427" y="471695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1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77738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80" y="735952"/>
            <a:ext cx="195171" cy="18866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60389" y="738401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결제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800059" y="1204128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주문자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5007DD-6EFC-4D42-AE7D-E16CF4165636}"/>
              </a:ext>
            </a:extLst>
          </p:cNvPr>
          <p:cNvSpPr txBox="1"/>
          <p:nvPr/>
        </p:nvSpPr>
        <p:spPr>
          <a:xfrm>
            <a:off x="810249" y="1418397"/>
            <a:ext cx="1577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010-1234-5678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3" name="사각형: 둥근 모서리 102">
            <a:extLst>
              <a:ext uri="{FF2B5EF4-FFF2-40B4-BE49-F238E27FC236}">
                <a16:creationId xmlns:a16="http://schemas.microsoft.com/office/drawing/2014/main" id="{2172766A-6A40-4D82-BA4A-1D132F6D8CDC}"/>
              </a:ext>
            </a:extLst>
          </p:cNvPr>
          <p:cNvSpPr/>
          <p:nvPr/>
        </p:nvSpPr>
        <p:spPr>
          <a:xfrm>
            <a:off x="3266637" y="1217249"/>
            <a:ext cx="446143" cy="1652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2928" y="1173332"/>
            <a:ext cx="2938064" cy="5179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6801" y="1765299"/>
            <a:ext cx="2938064" cy="151447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59594"/>
              </p:ext>
            </p:extLst>
          </p:nvPr>
        </p:nvGraphicFramePr>
        <p:xfrm>
          <a:off x="9000565" y="44450"/>
          <a:ext cx="3152540" cy="601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정렬 순과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N+N, N+%,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할인이 적용되어 있을 시 영역을 묶어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N+N, N+%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제품 영역은 상단에 타이틀로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 제품 영역은 상단에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dirty="0" smtClean="0"/>
                        <a:t>추가구성품할인</a:t>
                      </a:r>
                      <a:r>
                        <a:rPr lang="en-US" altLang="ko-KR" sz="800" b="0" dirty="0" smtClean="0"/>
                        <a:t>’</a:t>
                      </a:r>
                      <a:r>
                        <a:rPr lang="ko-KR" altLang="en-US" sz="800" b="0" dirty="0" smtClean="0"/>
                        <a:t>을 타이틀로 출력</a:t>
                      </a:r>
                      <a:endParaRPr lang="en-US" altLang="ko-KR" sz="800" b="0" dirty="0" smtClean="0"/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주문프로모션 할인이 적용되어도 영역으로 묶지 않음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제외한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같은 제품을 여러 개 담았을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구성품도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수에 포함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정보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주문수량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두 줄 까지 출력되며 한 줄 이상일 시 말 줄임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한 줄 까지 출력되며 한 줄 이상일 시 말 줄임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주문금액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기준 할인된 금액이 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 </a:t>
                      </a:r>
                      <a:r>
                        <a:rPr lang="ko-KR" altLang="en-US" sz="700" strike="sngStrike" kern="1200" dirty="0" smtClean="0">
                          <a:solidFill>
                            <a:prstClr val="white">
                              <a:lumMod val="6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정가</a:t>
                      </a:r>
                      <a:r>
                        <a:rPr lang="en-US" altLang="ko-KR" sz="700" strike="sngStrike" kern="1200" dirty="0" smtClean="0">
                          <a:solidFill>
                            <a:prstClr val="white">
                              <a:lumMod val="6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⨽정가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적용되었을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금액을 정가로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⨽쿠폰 적용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취소되었을 시 정가를 정가로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670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 꺾인 가격을 정가로 보고 할인금액을 계산하고 있음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 임직원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역시 꺾인 가격을 정가로 보고 할인 금액을 계산하고 있으나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to-be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쿠폰과 동일하게 적용하는 것으로 변경되어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준용 불가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2075" marR="0" indent="-920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있을 시 대상 제품 아래에 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이상일 시 버튼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목록이 펼쳐지며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닫기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’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버튼으로 전환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Segoe UI Symbol" panose="020B0502040204020203" pitchFamily="34" charset="0"/>
                        <a:cs typeface="+mn-cs"/>
                      </a:endParaRPr>
                    </a:p>
                    <a:p>
                      <a:pPr marL="171450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닫기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탭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: default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상태로 되돌리며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‘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더보기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’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버튼으로 전환</a:t>
                      </a:r>
                      <a:endParaRPr lang="en-US" altLang="ko-KR" sz="800" b="1" u="none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3-6. ?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포장지 안내 창 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4730794" y="3955664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6365385" y="4401241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4731492" y="417776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4910914" y="4745137"/>
            <a:ext cx="2009240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5987980" y="5229997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4911611" y="4995973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92075" lvl="0" indent="-920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216172" y="4549637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+</a:t>
            </a:r>
            <a:r>
              <a:rPr lang="ko-KR" altLang="en-US" sz="800" dirty="0" err="1" smtClean="0">
                <a:latin typeface="+mj-ea"/>
              </a:rPr>
              <a:t>추가구성품</a:t>
            </a:r>
            <a:endParaRPr lang="ko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4910914" y="5460986"/>
            <a:ext cx="1608570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dirty="0" err="1" smtClean="0">
                <a:latin typeface="+mj-ea"/>
                <a:ea typeface="+mj-ea"/>
              </a:rPr>
              <a:t>제품명제품명제품명제품명제품명제품명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6011232" y="5948933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4911611" y="5603661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9402" y="335699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추가구성품</a:t>
            </a:r>
            <a:r>
              <a:rPr lang="ko-KR" altLang="en-US" sz="800" dirty="0" smtClean="0">
                <a:solidFill>
                  <a:srgbClr val="0070C0"/>
                </a:solidFill>
              </a:rPr>
              <a:t> 있을 시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797233" y="336206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주문제품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811852" y="3353492"/>
            <a:ext cx="2938064" cy="15129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3194FA9-A1B0-4C89-91BC-ED7BD7651B6D}"/>
              </a:ext>
            </a:extLst>
          </p:cNvPr>
          <p:cNvSpPr/>
          <p:nvPr/>
        </p:nvSpPr>
        <p:spPr>
          <a:xfrm>
            <a:off x="1177504" y="4633353"/>
            <a:ext cx="2371840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spc="-100" dirty="0">
                <a:solidFill>
                  <a:srgbClr val="999999"/>
                </a:solidFill>
                <a:latin typeface="+mj-ea"/>
                <a:ea typeface="+mj-ea"/>
              </a:rPr>
              <a:t>친환경 종이 완충재로 포장하여 안전하게 </a:t>
            </a:r>
            <a:r>
              <a:rPr lang="ko-KR" altLang="en-US" sz="700" spc="-100" dirty="0" err="1">
                <a:solidFill>
                  <a:srgbClr val="999999"/>
                </a:solidFill>
                <a:latin typeface="+mj-ea"/>
                <a:ea typeface="+mj-ea"/>
              </a:rPr>
              <a:t>보내드립니다</a:t>
            </a:r>
            <a:r>
              <a:rPr lang="en-US" altLang="ko-KR" sz="700" spc="-100" dirty="0">
                <a:solidFill>
                  <a:srgbClr val="999999"/>
                </a:solidFill>
                <a:latin typeface="+mj-ea"/>
                <a:ea typeface="+mj-ea"/>
              </a:rPr>
              <a:t>. </a:t>
            </a:r>
            <a:endParaRPr lang="en-US" altLang="ko-KR" sz="700" b="0" i="0" spc="-100" dirty="0">
              <a:solidFill>
                <a:srgbClr val="999999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4669B0F-505B-460D-9BD4-221EF9AAF5B3}"/>
              </a:ext>
            </a:extLst>
          </p:cNvPr>
          <p:cNvSpPr/>
          <p:nvPr/>
        </p:nvSpPr>
        <p:spPr>
          <a:xfrm>
            <a:off x="3239427" y="4716953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651D71B-FF99-47D2-895C-C2F836F03AFC}"/>
              </a:ext>
            </a:extLst>
          </p:cNvPr>
          <p:cNvSpPr/>
          <p:nvPr/>
        </p:nvSpPr>
        <p:spPr>
          <a:xfrm>
            <a:off x="907736" y="2727012"/>
            <a:ext cx="139967" cy="1378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003608" y="2697283"/>
            <a:ext cx="977844" cy="200055"/>
            <a:chOff x="2911140" y="2128647"/>
            <a:chExt cx="977844" cy="20005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2911140" y="2128647"/>
              <a:ext cx="9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안심번호사용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B738E7D-4CD4-4871-80BC-4FD64221440C}"/>
                </a:ext>
              </a:extLst>
            </p:cNvPr>
            <p:cNvSpPr/>
            <p:nvPr/>
          </p:nvSpPr>
          <p:spPr>
            <a:xfrm>
              <a:off x="3600044" y="2163550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9370"/>
              </p:ext>
            </p:extLst>
          </p:nvPr>
        </p:nvGraphicFramePr>
        <p:xfrm>
          <a:off x="906107" y="2935224"/>
          <a:ext cx="2797213" cy="3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4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534773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 요청사항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31" name="타원 130">
            <a:extLst>
              <a:ext uri="{FF2B5EF4-FFF2-40B4-BE49-F238E27FC236}">
                <a16:creationId xmlns:a16="http://schemas.microsoft.com/office/drawing/2014/main" id="{5B738E7D-4CD4-4871-80BC-4FD64221440C}"/>
              </a:ext>
            </a:extLst>
          </p:cNvPr>
          <p:cNvSpPr/>
          <p:nvPr/>
        </p:nvSpPr>
        <p:spPr>
          <a:xfrm>
            <a:off x="2626261" y="2731905"/>
            <a:ext cx="118481" cy="11848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?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4ED456-DA75-4DEB-AA2D-9C26B98C4A21}"/>
              </a:ext>
            </a:extLst>
          </p:cNvPr>
          <p:cNvSpPr txBox="1"/>
          <p:nvPr/>
        </p:nvSpPr>
        <p:spPr>
          <a:xfrm>
            <a:off x="814087" y="2229574"/>
            <a:ext cx="29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홍길동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010-1234-5678</a:t>
            </a:r>
          </a:p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12345)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서울특별시 용산구 한강대로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한강로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7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층 이니스프리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6F34E4-435C-4411-A185-CC4691CE264B}"/>
              </a:ext>
            </a:extLst>
          </p:cNvPr>
          <p:cNvSpPr txBox="1"/>
          <p:nvPr/>
        </p:nvSpPr>
        <p:spPr>
          <a:xfrm>
            <a:off x="807942" y="1789428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배송지정보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0" name="사각형: 둥근 모서리 145">
            <a:extLst>
              <a:ext uri="{FF2B5EF4-FFF2-40B4-BE49-F238E27FC236}">
                <a16:creationId xmlns:a16="http://schemas.microsoft.com/office/drawing/2014/main" id="{34051161-6773-4167-BC21-8E4F660FEA84}"/>
              </a:ext>
            </a:extLst>
          </p:cNvPr>
          <p:cNvSpPr/>
          <p:nvPr/>
        </p:nvSpPr>
        <p:spPr>
          <a:xfrm>
            <a:off x="3274520" y="1797121"/>
            <a:ext cx="446143" cy="2154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등록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변경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911225" y="2071285"/>
            <a:ext cx="507904" cy="1290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최근배송지</a:t>
            </a:r>
            <a:endParaRPr lang="en-US" sz="700" dirty="0">
              <a:solidFill>
                <a:schemeClr val="tx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47593" y="2693267"/>
            <a:ext cx="1163311" cy="174180"/>
            <a:chOff x="7764043" y="2699991"/>
            <a:chExt cx="1163311" cy="174180"/>
          </a:xfrm>
        </p:grpSpPr>
        <p:sp>
          <p:nvSpPr>
            <p:cNvPr id="158" name="TextBox 157"/>
            <p:cNvSpPr txBox="1"/>
            <p:nvPr/>
          </p:nvSpPr>
          <p:spPr>
            <a:xfrm>
              <a:off x="7894647" y="2699991"/>
              <a:ext cx="1032707" cy="15420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lvl="0">
                <a:lnSpc>
                  <a:spcPts val="1400"/>
                </a:lnSpc>
                <a:defRPr/>
              </a:pP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군부대배송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9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764043" y="2745583"/>
              <a:ext cx="128588" cy="128588"/>
              <a:chOff x="863600" y="1311275"/>
              <a:chExt cx="128588" cy="128588"/>
            </a:xfrm>
          </p:grpSpPr>
          <p:sp>
            <p:nvSpPr>
              <p:cNvPr id="160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60" y="31810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79" y="31854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972461" y="-1"/>
            <a:ext cx="2219539" cy="1052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V0.72 240422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증정품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목록에서 삭제하고 쿠폰 적용 영역 하단으로 이동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출력 기준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0422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확인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93663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증정품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영역 캠페인에서 작성하는 것으로 협의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(0422 </a:t>
            </a: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주소희님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 확인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491879" y="3684685"/>
            <a:ext cx="2220901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 smtClean="0">
                <a:latin typeface="+mj-ea"/>
                <a:ea typeface="+mj-ea"/>
              </a:rPr>
              <a:t>제품명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  <a:ea typeface="+mj-ea"/>
              </a:rPr>
              <a:t>제품명</a:t>
            </a:r>
            <a:r>
              <a:rPr lang="ko-KR" altLang="en-US" sz="800" b="1" dirty="0" smtClean="0">
                <a:latin typeface="+mj-ea"/>
                <a:ea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ko-KR" altLang="en-US" sz="800" b="1" dirty="0" smtClean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 smtClean="0">
                <a:latin typeface="+mj-ea"/>
                <a:ea typeface="+mj-ea"/>
              </a:rPr>
              <a:t>…</a:t>
            </a:r>
            <a:endParaRPr lang="en-US" altLang="ko-KR" sz="800" b="1" dirty="0">
              <a:latin typeface="+mj-ea"/>
              <a:ea typeface="+mj-ea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1468116" y="4004444"/>
            <a:ext cx="1876128" cy="383167"/>
            <a:chOff x="1573336" y="3721152"/>
            <a:chExt cx="1876128" cy="383167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72D8E2D-1338-4390-A77A-C4000F8A77F0}"/>
                </a:ext>
              </a:extLst>
            </p:cNvPr>
            <p:cNvSpPr txBox="1"/>
            <p:nvPr/>
          </p:nvSpPr>
          <p:spPr>
            <a:xfrm>
              <a:off x="2894695" y="3887948"/>
              <a:ext cx="554769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800" b="1" dirty="0">
                  <a:latin typeface="+mj-ea"/>
                  <a:ea typeface="+mj-ea"/>
                </a:rPr>
                <a:t>10,000</a:t>
              </a:r>
              <a:r>
                <a:rPr lang="ko-KR" altLang="en-US" sz="800" b="1" dirty="0" smtClean="0">
                  <a:latin typeface="+mj-ea"/>
                  <a:ea typeface="+mj-ea"/>
                </a:rPr>
                <a:t>원</a:t>
              </a:r>
              <a:r>
                <a:rPr lang="ko-KR" altLang="en-US" sz="900" b="1" dirty="0" smtClean="0">
                  <a:latin typeface="+mj-ea"/>
                  <a:ea typeface="+mj-ea"/>
                </a:rPr>
                <a:t> </a:t>
              </a:r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12,000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en-US" altLang="ko-KR" sz="700" strike="sngStrike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FAD3109-BE2C-4A9F-9E21-56AAE32B23B6}"/>
                </a:ext>
              </a:extLst>
            </p:cNvPr>
            <p:cNvSpPr txBox="1"/>
            <p:nvPr/>
          </p:nvSpPr>
          <p:spPr>
            <a:xfrm>
              <a:off x="1573336" y="3721152"/>
              <a:ext cx="591606" cy="216371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 anchorCtr="0">
              <a:no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개</a:t>
              </a:r>
              <a:endPara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478079" y="3865464"/>
            <a:ext cx="1529701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옵션명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옵션명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1" name="사각형: 둥근 모서리 121">
            <a:extLst>
              <a:ext uri="{FF2B5EF4-FFF2-40B4-BE49-F238E27FC236}">
                <a16:creationId xmlns:a16="http://schemas.microsoft.com/office/drawing/2014/main" id="{6EE3D00B-115E-4D43-837C-4393BDDF7857}"/>
              </a:ext>
            </a:extLst>
          </p:cNvPr>
          <p:cNvSpPr/>
          <p:nvPr/>
        </p:nvSpPr>
        <p:spPr>
          <a:xfrm>
            <a:off x="823912" y="4379962"/>
            <a:ext cx="2902114" cy="2533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더보기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00315" y="3676241"/>
            <a:ext cx="542490" cy="635264"/>
            <a:chOff x="1235339" y="2961048"/>
            <a:chExt cx="1199263" cy="1105474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56" y="4340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4141020" y="3937175"/>
            <a:ext cx="542490" cy="635264"/>
            <a:chOff x="1235339" y="2961048"/>
            <a:chExt cx="1199263" cy="1105474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4338707" y="4781561"/>
            <a:ext cx="538093" cy="630115"/>
            <a:chOff x="1235339" y="2961048"/>
            <a:chExt cx="1199263" cy="1105474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4338382" y="5507273"/>
            <a:ext cx="538093" cy="630115"/>
            <a:chOff x="1235339" y="2961048"/>
            <a:chExt cx="1199263" cy="1105474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69" y="35960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632" y="45784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807942" y="4945990"/>
            <a:ext cx="2941974" cy="471095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rgbClr val="0070C0"/>
                </a:solidFill>
              </a:rPr>
              <a:t>쿠폰적용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800" b="1" dirty="0" err="1" smtClean="0">
                <a:solidFill>
                  <a:srgbClr val="0070C0"/>
                </a:solidFill>
              </a:rPr>
              <a:t>증정품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 선택 영역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0070C0"/>
                </a:solidFill>
              </a:rPr>
              <a:t>(</a:t>
            </a:r>
            <a:r>
              <a:rPr lang="ko-KR" altLang="en-US" sz="800" b="1" dirty="0">
                <a:solidFill>
                  <a:srgbClr val="0070C0"/>
                </a:solidFill>
              </a:rPr>
              <a:t>주문서</a:t>
            </a:r>
            <a:r>
              <a:rPr lang="en-US" altLang="ko-KR" sz="800" b="1" dirty="0">
                <a:solidFill>
                  <a:srgbClr val="0070C0"/>
                </a:solidFill>
              </a:rPr>
              <a:t>_</a:t>
            </a:r>
            <a:r>
              <a:rPr lang="ko-KR" altLang="en-US" sz="800" b="1" dirty="0">
                <a:solidFill>
                  <a:srgbClr val="0070C0"/>
                </a:solidFill>
              </a:rPr>
              <a:t>쿠폰</a:t>
            </a:r>
            <a:r>
              <a:rPr lang="en-US" altLang="ko-KR" sz="800" b="1" dirty="0">
                <a:solidFill>
                  <a:srgbClr val="0070C0"/>
                </a:solidFill>
              </a:rPr>
              <a:t>.</a:t>
            </a:r>
            <a:r>
              <a:rPr lang="ko-KR" altLang="en-US" sz="800" b="1" dirty="0" err="1">
                <a:solidFill>
                  <a:srgbClr val="0070C0"/>
                </a:solidFill>
              </a:rPr>
              <a:t>증정품영역</a:t>
            </a:r>
            <a:r>
              <a:rPr lang="ko-KR" altLang="en-US" sz="800" b="1" dirty="0">
                <a:solidFill>
                  <a:srgbClr val="0070C0"/>
                </a:solidFill>
              </a:rPr>
              <a:t> 설계서에서 확인</a:t>
            </a:r>
            <a:r>
              <a:rPr lang="en-US" altLang="ko-KR" sz="800" b="1" dirty="0">
                <a:solidFill>
                  <a:srgbClr val="0070C0"/>
                </a:solidFill>
              </a:rPr>
              <a:t>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74326" y="550746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</a:t>
            </a:r>
            <a:r>
              <a:rPr lang="ko-KR" altLang="en-US" sz="7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5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797195" y="5476673"/>
            <a:ext cx="2936105" cy="8402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870545" y="5767297"/>
            <a:ext cx="427069" cy="439399"/>
            <a:chOff x="1235339" y="2961048"/>
            <a:chExt cx="1199263" cy="11054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2807081" y="5774328"/>
            <a:ext cx="427069" cy="439399"/>
            <a:chOff x="1235339" y="2961048"/>
            <a:chExt cx="1199263" cy="1105474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직사각형 282"/>
          <p:cNvSpPr/>
          <p:nvPr/>
        </p:nvSpPr>
        <p:spPr>
          <a:xfrm>
            <a:off x="3197284" y="5736807"/>
            <a:ext cx="6825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rgbClr val="000000"/>
                </a:solidFill>
              </a:rPr>
              <a:t>그린티</a:t>
            </a:r>
            <a:r>
              <a:rPr lang="ko-KR" altLang="en-US" sz="700" dirty="0">
                <a:solidFill>
                  <a:srgbClr val="000000"/>
                </a:solidFill>
              </a:rPr>
              <a:t> </a:t>
            </a:r>
            <a:r>
              <a:rPr lang="en-US" altLang="ko-KR" sz="700" dirty="0">
                <a:solidFill>
                  <a:srgbClr val="000000"/>
                </a:solidFill>
              </a:rPr>
              <a:t>2</a:t>
            </a:r>
            <a:r>
              <a:rPr lang="ko-KR" altLang="en-US" sz="700" dirty="0">
                <a:solidFill>
                  <a:srgbClr val="000000"/>
                </a:solidFill>
              </a:rPr>
              <a:t>종</a:t>
            </a:r>
            <a:endParaRPr lang="en-US" altLang="ko-KR" sz="700" dirty="0">
              <a:solidFill>
                <a:srgbClr val="000000"/>
              </a:solidFill>
            </a:endParaRPr>
          </a:p>
          <a:p>
            <a:endParaRPr lang="en-US" altLang="ko-KR" sz="800" dirty="0">
              <a:solidFill>
                <a:srgbClr val="000000"/>
              </a:solidFill>
              <a:latin typeface="Pretendard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284" name="직사각형 283"/>
          <p:cNvSpPr/>
          <p:nvPr/>
        </p:nvSpPr>
        <p:spPr>
          <a:xfrm>
            <a:off x="1263759" y="5744721"/>
            <a:ext cx="143089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트루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히알루론</a:t>
            </a:r>
            <a:r>
              <a:rPr lang="ko-KR" altLang="en-US" sz="7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수분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선크림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</a:t>
            </a:r>
            <a:r>
              <a:rPr lang="ko-KR" altLang="en-US" sz="7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샘플마켓</a:t>
            </a:r>
            <a:r>
              <a:rPr lang="ko-KR" altLang="en-US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제품명 샘</a:t>
            </a:r>
            <a:r>
              <a:rPr lang="en-US" altLang="ko-KR" sz="7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625040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4017291" y="3676308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97908" y="373788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추가구성품할인</a:t>
            </a:r>
            <a:endParaRPr lang="ko-KR" altLang="en-US" sz="800" b="1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4022000" y="6299264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401" y="3577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972460" y="170273"/>
            <a:ext cx="2219539" cy="882464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bg1"/>
                </a:solidFill>
                <a:latin typeface="+mn-ea"/>
              </a:rPr>
              <a:t>주문제품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 영역 장바구니에 맞춰 수정</a:t>
            </a:r>
            <a:endParaRPr kumimoji="1" lang="en-US" altLang="ko-KR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63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01" name="사각형: 둥근 모서리 121">
            <a:extLst>
              <a:ext uri="{FF2B5EF4-FFF2-40B4-BE49-F238E27FC236}">
                <a16:creationId xmlns:a16="http://schemas.microsoft.com/office/drawing/2014/main" id="{6EE3D00B-115E-4D43-837C-4393BDDF7857}"/>
              </a:ext>
            </a:extLst>
          </p:cNvPr>
          <p:cNvSpPr/>
          <p:nvPr/>
        </p:nvSpPr>
        <p:spPr>
          <a:xfrm>
            <a:off x="5253037" y="4261383"/>
            <a:ext cx="2904962" cy="2533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ea typeface="Segoe UI Symbol" panose="020B0502040204020203" pitchFamily="34" charset="0"/>
              </a:rPr>
              <a:t>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29133D-5902-4CD9-91AB-A45E38931F4C}"/>
              </a:ext>
            </a:extLst>
          </p:cNvPr>
          <p:cNvSpPr txBox="1"/>
          <p:nvPr/>
        </p:nvSpPr>
        <p:spPr>
          <a:xfrm>
            <a:off x="814058" y="70691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주문제품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3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47409" y="4511319"/>
            <a:ext cx="2371840" cy="233077"/>
            <a:chOff x="1131872" y="6006658"/>
            <a:chExt cx="2371840" cy="233077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3194FA9-A1B0-4C89-91BC-ED7BD7651B6D}"/>
                </a:ext>
              </a:extLst>
            </p:cNvPr>
            <p:cNvSpPr/>
            <p:nvPr/>
          </p:nvSpPr>
          <p:spPr>
            <a:xfrm>
              <a:off x="1131872" y="6006658"/>
              <a:ext cx="237184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 indent="-72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spc="-100" dirty="0">
                  <a:solidFill>
                    <a:srgbClr val="999999"/>
                  </a:solidFill>
                  <a:latin typeface="+mj-ea"/>
                  <a:ea typeface="+mj-ea"/>
                </a:rPr>
                <a:t>친환경 종이 완충재로 포장하여 안전하게 </a:t>
              </a:r>
              <a:r>
                <a:rPr lang="ko-KR" altLang="en-US" sz="700" spc="-100" dirty="0" err="1">
                  <a:solidFill>
                    <a:srgbClr val="999999"/>
                  </a:solidFill>
                  <a:latin typeface="+mj-ea"/>
                  <a:ea typeface="+mj-ea"/>
                </a:rPr>
                <a:t>보내드립니다</a:t>
              </a:r>
              <a:r>
                <a:rPr lang="en-US" altLang="ko-KR" sz="700" spc="-100" dirty="0">
                  <a:solidFill>
                    <a:srgbClr val="999999"/>
                  </a:solidFill>
                  <a:latin typeface="+mj-ea"/>
                  <a:ea typeface="+mj-ea"/>
                </a:rPr>
                <a:t>. </a:t>
              </a:r>
              <a:endParaRPr lang="en-US" altLang="ko-KR" sz="700" b="0" i="0" spc="-100" dirty="0">
                <a:solidFill>
                  <a:srgbClr val="999999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24669B0F-505B-460D-9BD4-221EF9AAF5B3}"/>
                </a:ext>
              </a:extLst>
            </p:cNvPr>
            <p:cNvSpPr/>
            <p:nvPr/>
          </p:nvSpPr>
          <p:spPr>
            <a:xfrm>
              <a:off x="3210088" y="6083771"/>
              <a:ext cx="118481" cy="1184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?</a:t>
              </a:r>
            </a:p>
          </p:txBody>
        </p:sp>
      </p:grp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23023"/>
              </p:ext>
            </p:extLst>
          </p:nvPr>
        </p:nvGraphicFramePr>
        <p:xfrm>
          <a:off x="9000565" y="37069"/>
          <a:ext cx="3110331" cy="1291200"/>
        </p:xfrm>
        <a:graphic>
          <a:graphicData uri="http://schemas.openxmlformats.org/drawingml/2006/table">
            <a:tbl>
              <a:tblPr/>
              <a:tblGrid>
                <a:gridCol w="13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샘플마켓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제품이 있을 시에만 영역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썸네일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샘플제품명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사용포인트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 출력</a:t>
                      </a:r>
                      <a:endParaRPr lang="en-US" altLang="ko-KR" sz="80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171450" marR="0" lvl="0" indent="-8413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샘플제품명</a:t>
                      </a:r>
                      <a:r>
                        <a:rPr lang="ko-KR" altLang="en-US" sz="800" b="0" u="none" baseline="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최대 두 줄 출력하며 길어질 시 말 줄임 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제품이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개일 시 박스의 가로 너비를 채워 제품명 출력</a:t>
                      </a:r>
                      <a:endParaRPr lang="en-US" altLang="ko-KR" sz="80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92075" lvl="0" indent="-92075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제품이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개 이상일 시 좌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우 스크롤하여 전체 제품 조회</a:t>
                      </a:r>
                      <a:endParaRPr lang="en-US" altLang="ko-KR" sz="800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셈플마켓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건 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같은 제품을 여러 개 담았을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839866"/>
                  </a:ext>
                </a:extLst>
              </a:tr>
            </a:tbl>
          </a:graphicData>
        </a:graphic>
      </p:graphicFrame>
      <p:sp>
        <p:nvSpPr>
          <p:cNvPr id="26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28633" y="628433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5210847" y="5451299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샘플마켓제품 </a:t>
            </a:r>
            <a:r>
              <a:rPr lang="en-US" altLang="ko-KR" sz="700" dirty="0" smtClean="0">
                <a:solidFill>
                  <a:srgbClr val="00B050"/>
                </a:solidFill>
                <a:latin typeface="+mn-ea"/>
              </a:rPr>
              <a:t>5</a:t>
            </a:r>
            <a:r>
              <a:rPr lang="ko-KR" altLang="en-US" sz="700" dirty="0">
                <a:solidFill>
                  <a:srgbClr val="00B050"/>
                </a:solidFill>
                <a:latin typeface="+mn-ea"/>
              </a:rPr>
              <a:t>건</a:t>
            </a:r>
            <a:endParaRPr lang="ko-KR" altLang="en-US" sz="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5233716" y="5420504"/>
            <a:ext cx="2936105" cy="84026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07066" y="5711128"/>
            <a:ext cx="427069" cy="439399"/>
            <a:chOff x="1235339" y="2961048"/>
            <a:chExt cx="1199263" cy="1105474"/>
          </a:xfrm>
        </p:grpSpPr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직사각형 332"/>
          <p:cNvSpPr/>
          <p:nvPr/>
        </p:nvSpPr>
        <p:spPr>
          <a:xfrm>
            <a:off x="5700280" y="5682660"/>
            <a:ext cx="143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+mn-ea"/>
              </a:rPr>
              <a:t>트루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히알루론</a:t>
            </a:r>
            <a:r>
              <a:rPr lang="ko-KR" altLang="en-US" sz="700" dirty="0">
                <a:latin typeface="+mn-ea"/>
              </a:rPr>
              <a:t> 수분 </a:t>
            </a:r>
            <a:r>
              <a:rPr lang="ko-KR" altLang="en-US" sz="700" dirty="0" err="1" smtClean="0">
                <a:latin typeface="+mn-ea"/>
              </a:rPr>
              <a:t>선크림</a:t>
            </a:r>
            <a:r>
              <a:rPr lang="ko-KR" altLang="en-US" sz="700" dirty="0" smtClean="0">
                <a:latin typeface="+mn-ea"/>
              </a:rPr>
              <a:t> 제품명 </a:t>
            </a:r>
            <a:r>
              <a:rPr lang="ko-KR" altLang="en-US" sz="700" dirty="0" err="1" smtClean="0">
                <a:latin typeface="+mn-ea"/>
              </a:rPr>
              <a:t>샘플마켓</a:t>
            </a:r>
            <a:r>
              <a:rPr lang="ko-KR" altLang="en-US" sz="700" dirty="0" smtClean="0">
                <a:latin typeface="+mn-ea"/>
              </a:rPr>
              <a:t> 제품명 샘플</a:t>
            </a:r>
            <a:r>
              <a:rPr lang="en-US" altLang="ko-KR" sz="700" dirty="0" smtClean="0">
                <a:latin typeface="+mn-ea"/>
              </a:rPr>
              <a:t>…</a:t>
            </a:r>
            <a:endParaRPr lang="en-US" altLang="ko-KR" sz="700" dirty="0" smtClean="0">
              <a:latin typeface="+mj-ea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 smtClean="0">
                <a:latin typeface="+mj-ea"/>
              </a:rPr>
              <a:t>4P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algn="r"/>
            <a:endParaRPr lang="ko-KR" altLang="en-US" sz="700" dirty="0"/>
          </a:p>
        </p:txBody>
      </p: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7243602" y="5718159"/>
            <a:ext cx="427069" cy="439399"/>
            <a:chOff x="1235339" y="2961048"/>
            <a:chExt cx="1199263" cy="1105474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직사각형 337"/>
          <p:cNvSpPr/>
          <p:nvPr/>
        </p:nvSpPr>
        <p:spPr>
          <a:xfrm>
            <a:off x="7633805" y="5680638"/>
            <a:ext cx="6825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/>
              <a:t>그린티</a:t>
            </a:r>
            <a:r>
              <a:rPr lang="ko-KR" altLang="en-US" sz="700" dirty="0"/>
              <a:t> </a:t>
            </a:r>
            <a:r>
              <a:rPr lang="en-US" altLang="ko-KR" sz="700" dirty="0"/>
              <a:t>2</a:t>
            </a:r>
            <a:r>
              <a:rPr lang="ko-KR" altLang="en-US" sz="700" dirty="0"/>
              <a:t>종</a:t>
            </a:r>
            <a:endParaRPr lang="en-US" altLang="ko-KR" sz="700" dirty="0"/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700" b="1" dirty="0" smtClean="0">
                <a:latin typeface="+mj-ea"/>
              </a:rPr>
              <a:t>2P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endParaRPr lang="ko-KR" altLang="en-US" sz="700" dirty="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852" y="662940"/>
            <a:ext cx="2938064" cy="57315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076" y="5645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972461" y="-7092"/>
            <a:ext cx="2219539" cy="6785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dirty="0" smtClean="0">
                <a:solidFill>
                  <a:schemeClr val="tx1"/>
                </a:solidFill>
              </a:rPr>
              <a:t> 아이콘 추가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85725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dirty="0" err="1">
                <a:solidFill>
                  <a:schemeClr val="tx1"/>
                </a:solidFill>
              </a:rPr>
              <a:t>증정품</a:t>
            </a:r>
            <a:r>
              <a:rPr lang="ko-KR" altLang="en-US" sz="800" dirty="0">
                <a:solidFill>
                  <a:schemeClr val="tx1"/>
                </a:solidFill>
              </a:rPr>
              <a:t> 선택 가능한 타입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추가에 따른 파생 수정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53944" y="1108476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7588535" y="1554053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54642" y="133057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134064" y="1897949"/>
            <a:ext cx="2009240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 smtClean="0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7206877" y="2382809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134761" y="214878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92075" lvl="0" indent="-920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439322" y="1702449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+mj-ea"/>
              </a:rPr>
              <a:t>+</a:t>
            </a:r>
            <a:r>
              <a:rPr lang="ko-KR" altLang="en-US" sz="800" dirty="0" err="1" smtClean="0">
                <a:latin typeface="+mj-ea"/>
              </a:rPr>
              <a:t>추가구성품</a:t>
            </a:r>
            <a:endParaRPr lang="ko-KR" altLang="en-US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6134064" y="2613798"/>
            <a:ext cx="1608570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dirty="0" err="1" smtClean="0">
                <a:latin typeface="+mj-ea"/>
                <a:ea typeface="+mj-ea"/>
              </a:rPr>
              <a:t>제품명제품명제품명제품명제품명제품명</a:t>
            </a:r>
            <a:endParaRPr lang="en-US" altLang="ko-KR" sz="800" b="1" dirty="0">
              <a:latin typeface="+mj-ea"/>
              <a:ea typeface="+mj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7221503" y="3101745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r>
              <a:rPr lang="ko-KR" altLang="en-US" sz="900" b="1" dirty="0" smtClean="0">
                <a:latin typeface="+mj-ea"/>
                <a:ea typeface="+mj-ea"/>
              </a:rPr>
              <a:t> </a:t>
            </a:r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 smtClean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6134761" y="2756473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64170" y="1089987"/>
            <a:ext cx="542490" cy="635264"/>
            <a:chOff x="1235339" y="2961048"/>
            <a:chExt cx="1199263" cy="1105474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561857" y="1934373"/>
            <a:ext cx="538093" cy="630115"/>
            <a:chOff x="1235339" y="2961048"/>
            <a:chExt cx="1199263" cy="1105474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561532" y="2660085"/>
            <a:ext cx="538093" cy="630115"/>
            <a:chOff x="1235339" y="2961048"/>
            <a:chExt cx="1199263" cy="110547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직사각형 225"/>
          <p:cNvSpPr/>
          <p:nvPr/>
        </p:nvSpPr>
        <p:spPr>
          <a:xfrm>
            <a:off x="5242162" y="4866558"/>
            <a:ext cx="2941974" cy="471095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rgbClr val="0070C0"/>
                </a:solidFill>
              </a:rPr>
              <a:t>쿠폰적용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800" b="1" dirty="0" err="1" smtClean="0">
                <a:solidFill>
                  <a:srgbClr val="0070C0"/>
                </a:solidFill>
              </a:rPr>
              <a:t>증정품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 선택 영역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주문서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_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쿠폰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800" b="1" dirty="0" err="1" smtClean="0">
                <a:solidFill>
                  <a:srgbClr val="0070C0"/>
                </a:solidFill>
              </a:rPr>
              <a:t>증정품영역</a:t>
            </a:r>
            <a:r>
              <a:rPr lang="ko-KR" altLang="en-US" sz="800" b="1" dirty="0" smtClean="0">
                <a:solidFill>
                  <a:srgbClr val="0070C0"/>
                </a:solidFill>
              </a:rPr>
              <a:t> 설계서에서 확인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3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69" y="52946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436" y="53200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831667" y="957481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04535" y="1019057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N+% </a:t>
            </a:r>
            <a:r>
              <a:rPr lang="ko-KR" altLang="en-US" sz="800" b="1" dirty="0" err="1" smtClean="0"/>
              <a:t>캠페인명</a:t>
            </a:r>
            <a:endParaRPr lang="ko-KR" altLang="en-US" sz="800" b="1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831667" y="3515134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53269" y="1294578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30873" y="1740155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53967" y="1516679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4750" y="1276089"/>
            <a:ext cx="542490" cy="635264"/>
            <a:chOff x="1235339" y="2961048"/>
            <a:chExt cx="1199263" cy="1105474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52944" y="2077546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53642" y="2299647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4425" y="2059057"/>
            <a:ext cx="542490" cy="635264"/>
            <a:chOff x="1235339" y="2961048"/>
            <a:chExt cx="1199263" cy="110547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56427" y="2837923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57125" y="3060024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7908" y="2819434"/>
            <a:ext cx="542490" cy="635264"/>
            <a:chOff x="1235339" y="2961048"/>
            <a:chExt cx="1199263" cy="110547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38190" y="2573437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35692" y="3283500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13154" y="3685023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3147745" y="4130600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11,000</a:t>
            </a:r>
            <a:r>
              <a:rPr lang="ko-KR" altLang="en-US" sz="800" b="1" dirty="0" smtClean="0">
                <a:latin typeface="+mj-ea"/>
                <a:ea typeface="+mj-ea"/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13852" y="3907124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3380" y="3666534"/>
            <a:ext cx="542490" cy="635264"/>
            <a:chOff x="1235339" y="2961048"/>
            <a:chExt cx="1199263" cy="110547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직선 연결선 240"/>
          <p:cNvCxnSpPr/>
          <p:nvPr/>
        </p:nvCxnSpPr>
        <p:spPr>
          <a:xfrm>
            <a:off x="836737" y="4453197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809605" y="4514773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N+N </a:t>
            </a:r>
            <a:r>
              <a:rPr lang="ko-KR" altLang="en-US" sz="800" b="1" dirty="0" err="1" smtClean="0"/>
              <a:t>캠페인명</a:t>
            </a:r>
            <a:endParaRPr lang="ko-KR" altLang="en-US" sz="800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58339" y="4790294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10630" y="5235871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59037" y="501239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2071" y="4771805"/>
            <a:ext cx="542490" cy="635264"/>
            <a:chOff x="1235339" y="2961048"/>
            <a:chExt cx="1199263" cy="1105474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1557685" y="5515814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2809976" y="5961391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1558383" y="5737915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921417" y="5497325"/>
            <a:ext cx="542490" cy="635264"/>
            <a:chOff x="1235339" y="2961048"/>
            <a:chExt cx="1199263" cy="110547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직선 연결선 260"/>
          <p:cNvCxnSpPr/>
          <p:nvPr/>
        </p:nvCxnSpPr>
        <p:spPr>
          <a:xfrm>
            <a:off x="822556" y="6284334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5244090" y="796975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5224707" y="85855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추가구성품할인</a:t>
            </a:r>
            <a:endParaRPr lang="ko-KR" altLang="en-US" sz="800" b="1" dirty="0"/>
          </a:p>
        </p:txBody>
      </p:sp>
      <p:cxnSp>
        <p:nvCxnSpPr>
          <p:cNvPr id="264" name="직선 연결선 263"/>
          <p:cNvCxnSpPr/>
          <p:nvPr/>
        </p:nvCxnSpPr>
        <p:spPr>
          <a:xfrm>
            <a:off x="5248799" y="3419931"/>
            <a:ext cx="2916000" cy="0"/>
          </a:xfrm>
          <a:prstGeom prst="line">
            <a:avLst/>
          </a:prstGeom>
          <a:ln w="22225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940B3A5-50C7-423A-8736-D0F2823B2384}"/>
              </a:ext>
            </a:extLst>
          </p:cNvPr>
          <p:cNvSpPr txBox="1"/>
          <p:nvPr/>
        </p:nvSpPr>
        <p:spPr>
          <a:xfrm>
            <a:off x="5961184" y="3532462"/>
            <a:ext cx="2215877" cy="216371"/>
          </a:xfrm>
          <a:prstGeom prst="rect">
            <a:avLst/>
          </a:prstGeom>
          <a:noFill/>
        </p:spPr>
        <p:txBody>
          <a:bodyPr wrap="square" lIns="36000" tIns="0" rIns="36000" bIns="0" rtlCol="0" anchor="ctr" anchorCtr="0">
            <a:noAutofit/>
          </a:bodyPr>
          <a:lstStyle/>
          <a:p>
            <a:r>
              <a:rPr lang="ko-KR" altLang="en-US" sz="800" b="1" dirty="0">
                <a:latin typeface="+mj-ea"/>
              </a:rPr>
              <a:t>제품명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ko-KR" altLang="en-US" sz="800" b="1" dirty="0">
                <a:latin typeface="+mj-ea"/>
              </a:rPr>
              <a:t> </a:t>
            </a:r>
            <a:r>
              <a:rPr lang="ko-KR" altLang="en-US" sz="800" b="1" dirty="0" err="1">
                <a:latin typeface="+mj-ea"/>
              </a:rPr>
              <a:t>제품명</a:t>
            </a:r>
            <a:r>
              <a:rPr lang="en-US" altLang="ko-KR" sz="800" b="1" dirty="0">
                <a:latin typeface="+mj-ea"/>
              </a:rPr>
              <a:t>…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72D8E2D-1338-4390-A77A-C4000F8A77F0}"/>
              </a:ext>
            </a:extLst>
          </p:cNvPr>
          <p:cNvSpPr txBox="1"/>
          <p:nvPr/>
        </p:nvSpPr>
        <p:spPr>
          <a:xfrm>
            <a:off x="7213475" y="3978039"/>
            <a:ext cx="55476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lvl="0"/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11,000</a:t>
            </a:r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원</a:t>
            </a: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12,000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700" strike="sngStrike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A4C6DA6-9B7F-452C-AA7D-416E672C32CE}"/>
              </a:ext>
            </a:extLst>
          </p:cNvPr>
          <p:cNvSpPr txBox="1"/>
          <p:nvPr/>
        </p:nvSpPr>
        <p:spPr>
          <a:xfrm>
            <a:off x="5961882" y="3754563"/>
            <a:ext cx="1259649" cy="216371"/>
          </a:xfrm>
          <a:prstGeom prst="rect">
            <a:avLst/>
          </a:prstGeom>
          <a:noFill/>
        </p:spPr>
        <p:txBody>
          <a:bodyPr wrap="none" lIns="36000" tIns="0" rIns="36000" bIns="0" rtlCol="0" anchor="ctr" anchorCtr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옵션명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옵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…</a:t>
            </a: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59809A1-5A1E-4FB9-B218-151E51C981E3}"/>
              </a:ext>
            </a:extLst>
          </p:cNvPr>
          <p:cNvGrpSpPr/>
          <p:nvPr/>
        </p:nvGrpSpPr>
        <p:grpSpPr>
          <a:xfrm>
            <a:off x="5324916" y="3513973"/>
            <a:ext cx="542490" cy="635264"/>
            <a:chOff x="1235339" y="2961048"/>
            <a:chExt cx="1199263" cy="11054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ADE630C-8895-436E-96BB-59F78B4193F2}"/>
                </a:ext>
              </a:extLst>
            </p:cNvPr>
            <p:cNvSpPr/>
            <p:nvPr/>
          </p:nvSpPr>
          <p:spPr>
            <a:xfrm>
              <a:off x="1235339" y="2961048"/>
              <a:ext cx="1199263" cy="1105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82CD4BD9-F172-46D5-B99B-B7167C9CDF71}"/>
                </a:ext>
              </a:extLst>
            </p:cNvPr>
            <p:cNvCxnSpPr/>
            <p:nvPr/>
          </p:nvCxnSpPr>
          <p:spPr>
            <a:xfrm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496B35D5-4D5E-41B5-BE01-36FE07AA5BBB}"/>
                </a:ext>
              </a:extLst>
            </p:cNvPr>
            <p:cNvCxnSpPr/>
            <p:nvPr/>
          </p:nvCxnSpPr>
          <p:spPr>
            <a:xfrm flipV="1">
              <a:off x="1235339" y="2961048"/>
              <a:ext cx="1197817" cy="11054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모서리가 둥근 직사각형 272"/>
          <p:cNvSpPr/>
          <p:nvPr/>
        </p:nvSpPr>
        <p:spPr>
          <a:xfrm>
            <a:off x="5237407" y="684752"/>
            <a:ext cx="2938064" cy="40833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</a:t>
            </a:r>
            <a:endParaRPr lang="ko-KR" altLang="en-US" dirty="0"/>
          </a:p>
        </p:txBody>
      </p:sp>
      <p:sp>
        <p:nvSpPr>
          <p:cNvPr id="30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8853" y="57860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9972460" y="170273"/>
            <a:ext cx="2219539" cy="882464"/>
          </a:xfrm>
          <a:prstGeom prst="rect">
            <a:avLst/>
          </a:prstGeom>
          <a:solidFill>
            <a:srgbClr val="D82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V0.74 240520</a:t>
            </a:r>
          </a:p>
          <a:p>
            <a:pPr marL="93663" lvl="0" indent="-9366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800" dirty="0" err="1" smtClean="0">
                <a:solidFill>
                  <a:schemeClr val="bg1"/>
                </a:solidFill>
                <a:latin typeface="+mn-ea"/>
              </a:rPr>
              <a:t>주문제품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 영역 장바구니에 맞춰 수정</a:t>
            </a:r>
            <a:endParaRPr kumimoji="1" lang="en-US" altLang="ko-KR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1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IN_MO_ORD_01_01</a:t>
            </a:r>
            <a:endParaRPr lang="ko-KR" altLang="en-US" dirty="0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54" name="표 25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60895"/>
              </p:ext>
            </p:extLst>
          </p:nvPr>
        </p:nvGraphicFramePr>
        <p:xfrm>
          <a:off x="9000565" y="37069"/>
          <a:ext cx="3110331" cy="5766543"/>
        </p:xfrm>
        <a:graphic>
          <a:graphicData uri="http://schemas.openxmlformats.org/drawingml/2006/table">
            <a:tbl>
              <a:tblPr/>
              <a:tblGrid>
                <a:gridCol w="13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30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보유하고 있는 뷰티포인트가 있을 시 해당 영역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보유중인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보유중인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사용할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시 보유 뷰티포인트에서 사용할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(5-2)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입력한 숫자 마이너스 처리하여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5-2.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사용할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뷰티포인트로만 결제 가능한 제품이 있을 시 해당 제품의 금액만큼 뷰티포인트가 입력되어 있는 상태를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케이스에서 제품 금액보다 적은 뷰티포인트로 수정 후 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키패드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 외 문자 입력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첫째 자리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시도 시 반응 없도록 구현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미만의 숫자 입력 후 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자리에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아닌 숫자 입력 후 포커스 아웃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오류 알림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포인트보다 큰 수 입력 후 포커스 아웃 시 뷰티포인트의 최대 값으로 자동 변경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포인트 있을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입력한 포인트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변경하고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숨김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모두사용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5725" marR="0" lvl="0" indent="-8572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가능한 뷰티포인트의 최대 값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514467"/>
                  </a:ext>
                </a:extLst>
              </a:tr>
              <a:tr h="188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배송비결제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결제할 배송비가 있으며 보유한 배송비쿠폰이 있거나 뷰티포인트를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이상으로 보유 시 해당 영역 제공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배송비쿠폰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쿠폰이 있을 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체크박스 비활성화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793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보유 시 적용되는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쿠폰의 기준을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6-2.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뷰티포인트가 있을 시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비송비만큼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(5-1)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차감 처리 되며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체크박스 비활성화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49048"/>
                  </a:ext>
                </a:extLst>
              </a:tr>
            </a:tbl>
          </a:graphicData>
        </a:graphic>
      </p:graphicFrame>
      <p:sp>
        <p:nvSpPr>
          <p:cNvPr id="275" name="TextBox 274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9927" y="893619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뷰티포인트</a:t>
            </a: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00B050"/>
                </a:solidFill>
                <a:latin typeface="+mn-ea"/>
              </a:rPr>
              <a:t>7,000P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812796" y="862823"/>
            <a:ext cx="2938064" cy="6702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사각형: 둥근 모서리 190">
            <a:extLst>
              <a:ext uri="{FF2B5EF4-FFF2-40B4-BE49-F238E27FC236}">
                <a16:creationId xmlns:a16="http://schemas.microsoft.com/office/drawing/2014/main" id="{6409C50B-94F9-4C3F-8D13-122229782914}"/>
              </a:ext>
            </a:extLst>
          </p:cNvPr>
          <p:cNvSpPr/>
          <p:nvPr/>
        </p:nvSpPr>
        <p:spPr>
          <a:xfrm>
            <a:off x="935351" y="3108722"/>
            <a:ext cx="2630768" cy="1555358"/>
          </a:xfrm>
          <a:prstGeom prst="roundRect">
            <a:avLst>
              <a:gd name="adj" fmla="val 2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사각형: 둥근 모서리 173">
            <a:extLst>
              <a:ext uri="{FF2B5EF4-FFF2-40B4-BE49-F238E27FC236}">
                <a16:creationId xmlns:a16="http://schemas.microsoft.com/office/drawing/2014/main" id="{68205F29-9DD7-4B27-A546-0319E87D8111}"/>
              </a:ext>
            </a:extLst>
          </p:cNvPr>
          <p:cNvSpPr/>
          <p:nvPr/>
        </p:nvSpPr>
        <p:spPr>
          <a:xfrm>
            <a:off x="881594" y="1144483"/>
            <a:ext cx="2226813" cy="310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P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사각형: 둥근 모서리 174">
            <a:extLst>
              <a:ext uri="{FF2B5EF4-FFF2-40B4-BE49-F238E27FC236}">
                <a16:creationId xmlns:a16="http://schemas.microsoft.com/office/drawing/2014/main" id="{6858A781-99C1-48E3-BBB4-0382CAD82A9C}"/>
              </a:ext>
            </a:extLst>
          </p:cNvPr>
          <p:cNvSpPr/>
          <p:nvPr/>
        </p:nvSpPr>
        <p:spPr>
          <a:xfrm>
            <a:off x="3131178" y="1139859"/>
            <a:ext cx="579209" cy="3147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모두사용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9927" y="173262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+mn-ea"/>
              </a:rPr>
              <a:t>배송비결제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812796" y="1701828"/>
            <a:ext cx="2938064" cy="67027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487" y="57860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7" name="그룹 306"/>
          <p:cNvGrpSpPr/>
          <p:nvPr/>
        </p:nvGrpSpPr>
        <p:grpSpPr>
          <a:xfrm>
            <a:off x="907002" y="2055798"/>
            <a:ext cx="1436408" cy="215444"/>
            <a:chOff x="2926412" y="2963063"/>
            <a:chExt cx="1436408" cy="21544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4401" y="2963063"/>
              <a:ext cx="13284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+mn-ea"/>
                </a:rPr>
                <a:t>배송비쿠폰</a:t>
              </a:r>
              <a:r>
                <a:rPr lang="ko-KR" altLang="en-US" sz="800" dirty="0" smtClean="0">
                  <a:latin typeface="+mn-ea"/>
                </a:rPr>
                <a:t> 적용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2557023" y="2055798"/>
            <a:ext cx="1153364" cy="215444"/>
            <a:chOff x="2926412" y="2963063"/>
            <a:chExt cx="1153364" cy="215444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4402" y="2963063"/>
              <a:ext cx="10453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latin typeface="+mn-ea"/>
                </a:rPr>
                <a:t>뷰티포인트</a:t>
              </a:r>
              <a:r>
                <a:rPr lang="ko-KR" altLang="en-US" sz="800" dirty="0" smtClean="0">
                  <a:latin typeface="+mn-ea"/>
                </a:rPr>
                <a:t> 적용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88515" y="2617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결제수단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811384" y="2586533"/>
            <a:ext cx="2938064" cy="23956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5" name="그림 314"/>
          <p:cNvPicPr>
            <a:picLocks noChangeAspect="1"/>
          </p:cNvPicPr>
          <p:nvPr/>
        </p:nvPicPr>
        <p:blipFill rotWithShape="1">
          <a:blip r:embed="rId3"/>
          <a:srcRect l="4819" t="19023" r="4720" b="17702"/>
          <a:stretch/>
        </p:blipFill>
        <p:spPr>
          <a:xfrm>
            <a:off x="881594" y="2909708"/>
            <a:ext cx="2828793" cy="1741857"/>
          </a:xfrm>
          <a:prstGeom prst="rect">
            <a:avLst/>
          </a:prstGeom>
        </p:spPr>
      </p:pic>
      <p:sp>
        <p:nvSpPr>
          <p:cNvPr id="316" name="직사각형 315"/>
          <p:cNvSpPr/>
          <p:nvPr/>
        </p:nvSpPr>
        <p:spPr>
          <a:xfrm>
            <a:off x="2965502" y="2617329"/>
            <a:ext cx="8215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000000"/>
                </a:solidFill>
              </a:rPr>
              <a:t>유의사항 안내</a:t>
            </a:r>
            <a:r>
              <a:rPr lang="en-US" altLang="ko-KR" sz="700" dirty="0" smtClean="0">
                <a:solidFill>
                  <a:srgbClr val="000000"/>
                </a:solidFill>
              </a:rPr>
              <a:t>&gt;</a:t>
            </a:r>
            <a:endParaRPr lang="ko-KR" altLang="en-US" sz="700" dirty="0"/>
          </a:p>
        </p:txBody>
      </p:sp>
      <p:grpSp>
        <p:nvGrpSpPr>
          <p:cNvPr id="317" name="그룹 316"/>
          <p:cNvGrpSpPr/>
          <p:nvPr/>
        </p:nvGrpSpPr>
        <p:grpSpPr>
          <a:xfrm>
            <a:off x="908144" y="4663876"/>
            <a:ext cx="1826946" cy="215444"/>
            <a:chOff x="2926412" y="2963063"/>
            <a:chExt cx="1826946" cy="215444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E651D71B-FF99-47D2-895C-C2F836F03AFC}"/>
                </a:ext>
              </a:extLst>
            </p:cNvPr>
            <p:cNvSpPr/>
            <p:nvPr/>
          </p:nvSpPr>
          <p:spPr>
            <a:xfrm>
              <a:off x="2926412" y="3002872"/>
              <a:ext cx="139967" cy="13781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3BE96798-3229-41C7-9D93-18E637BBD588}"/>
                </a:ext>
              </a:extLst>
            </p:cNvPr>
            <p:cNvSpPr txBox="1"/>
            <p:nvPr/>
          </p:nvSpPr>
          <p:spPr>
            <a:xfrm>
              <a:off x="3034401" y="2963063"/>
              <a:ext cx="17189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</a:rPr>
                <a:t>선택한 결제수단 다음에도 사용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32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487" y="624225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21" y="7032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48" y="7743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63" y="10834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06988" y="3313862"/>
            <a:ext cx="1135330" cy="231783"/>
            <a:chOff x="10776520" y="5791448"/>
            <a:chExt cx="1135330" cy="229488"/>
          </a:xfrm>
        </p:grpSpPr>
        <p:sp>
          <p:nvSpPr>
            <p:cNvPr id="114" name="사각형: 둥근 모서리 173">
              <a:extLst>
                <a:ext uri="{FF2B5EF4-FFF2-40B4-BE49-F238E27FC236}">
                  <a16:creationId xmlns:a16="http://schemas.microsoft.com/office/drawing/2014/main" id="{68205F29-9DD7-4B27-A546-0319E87D8111}"/>
                </a:ext>
              </a:extLst>
            </p:cNvPr>
            <p:cNvSpPr/>
            <p:nvPr/>
          </p:nvSpPr>
          <p:spPr>
            <a:xfrm>
              <a:off x="10776520" y="5791448"/>
              <a:ext cx="1135330" cy="22948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r>
                <a:rPr lang="en-US" altLang="ko-KR" sz="800" dirty="0" smtClean="0">
                  <a:solidFill>
                    <a:schemeClr val="tx1"/>
                  </a:solidFill>
                </a:rPr>
                <a:t>1,000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P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18" name="Picture 2" descr="circle, close, delete, remove ">
              <a:extLst>
                <a:ext uri="{FF2B5EF4-FFF2-40B4-BE49-F238E27FC236}">
                  <a16:creationId xmlns:a16="http://schemas.microsoft.com/office/drawing/2014/main" id="{54F33C31-CF6A-CDAE-40E3-E26263D76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8974" y="5822104"/>
              <a:ext cx="180876" cy="18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266" y="10705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6" y="16319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94" y="19551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972" y="19551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963594" y="8041"/>
            <a:ext cx="2219539" cy="6785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V0.71 240416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dirty="0" smtClean="0">
                <a:solidFill>
                  <a:schemeClr val="tx1"/>
                </a:solidFill>
              </a:rPr>
              <a:t> 아이콘 추가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85725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dirty="0" err="1">
                <a:solidFill>
                  <a:schemeClr val="tx1"/>
                </a:solidFill>
              </a:rPr>
              <a:t>증정품</a:t>
            </a:r>
            <a:r>
              <a:rPr lang="ko-KR" altLang="en-US" sz="800" dirty="0">
                <a:solidFill>
                  <a:schemeClr val="tx1"/>
                </a:solidFill>
              </a:rPr>
              <a:t> 선택 가능한 타입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추가에 따른 파생 수정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775983" y="5169566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품절 시 </a:t>
            </a:r>
            <a:r>
              <a:rPr lang="ko-KR" altLang="en-US" sz="800" b="1" dirty="0" err="1" smtClean="0">
                <a:latin typeface="+mn-ea"/>
              </a:rPr>
              <a:t>환불계좌</a:t>
            </a:r>
            <a:r>
              <a:rPr lang="en-US" altLang="ko-KR" sz="800" baseline="30000" dirty="0">
                <a:solidFill>
                  <a:srgbClr val="C8373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⚫</a:t>
            </a:r>
            <a:r>
              <a:rPr lang="ko-KR" altLang="en-US" sz="800" b="1" dirty="0" smtClean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813851" y="5125558"/>
            <a:ext cx="2913682" cy="11682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61929" y="5195906"/>
            <a:ext cx="424227" cy="195867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0897"/>
              </p:ext>
            </p:extLst>
          </p:nvPr>
        </p:nvGraphicFramePr>
        <p:xfrm>
          <a:off x="860992" y="5488484"/>
          <a:ext cx="2819400" cy="756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50">
                  <a:extLst>
                    <a:ext uri="{9D8B030D-6E8A-4147-A177-3AD203B41FA5}">
                      <a16:colId xmlns:a16="http://schemas.microsoft.com/office/drawing/2014/main" val="51359985"/>
                    </a:ext>
                  </a:extLst>
                </a:gridCol>
                <a:gridCol w="1936850">
                  <a:extLst>
                    <a:ext uri="{9D8B030D-6E8A-4147-A177-3AD203B41FA5}">
                      <a16:colId xmlns:a16="http://schemas.microsoft.com/office/drawing/2014/main" val="1418220719"/>
                    </a:ext>
                  </a:extLst>
                </a:gridCol>
              </a:tblGrid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은행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국민은행</a:t>
                      </a:r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12552"/>
                  </a:ext>
                </a:extLst>
              </a:tr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계좌번호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00000000000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28991"/>
                  </a:ext>
                </a:extLst>
              </a:tr>
              <a:tr h="252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예금주명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94024"/>
                  </a:ext>
                </a:extLst>
              </a:tr>
            </a:tbl>
          </a:graphicData>
        </a:graphic>
      </p:graphicFrame>
      <p:sp>
        <p:nvSpPr>
          <p:cNvPr id="24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807234" y="2594417"/>
            <a:ext cx="2942214" cy="206659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7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유의사항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무이자 행사 정보 영역 까지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 영역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963353" y="190450"/>
            <a:ext cx="2219539" cy="684004"/>
          </a:xfrm>
          <a:prstGeom prst="rect">
            <a:avLst/>
          </a:prstGeom>
          <a:solidFill>
            <a:srgbClr val="5D2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V0.75 240521</a:t>
            </a:r>
          </a:p>
          <a:p>
            <a:pPr marL="85725" lvl="0" indent="-8572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뷰티포인트로만 </a:t>
            </a:r>
            <a:r>
              <a:rPr kumimoji="1" lang="ko-KR" altLang="en-US" sz="800" dirty="0">
                <a:solidFill>
                  <a:schemeClr val="bg1"/>
                </a:solidFill>
                <a:latin typeface="+mn-ea"/>
              </a:rPr>
              <a:t>결제 가능한 제품이 포함된 주문 케이스 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추가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ko-KR" altLang="en-US" sz="800" dirty="0" smtClean="0">
                <a:solidFill>
                  <a:schemeClr val="bg1"/>
                </a:solidFill>
                <a:latin typeface="+mn-ea"/>
              </a:rPr>
              <a:t>추가로 확인된 제품 속성으로 설계 수정</a:t>
            </a:r>
            <a:r>
              <a:rPr kumimoji="1" lang="en-US" altLang="ko-KR" sz="800" dirty="0" smtClean="0">
                <a:solidFill>
                  <a:schemeClr val="bg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0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216926</TotalTime>
  <Words>7183</Words>
  <Application>Microsoft Office PowerPoint</Application>
  <PresentationFormat>와이드스크린</PresentationFormat>
  <Paragraphs>1639</Paragraphs>
  <Slides>32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color-emoji</vt:lpstr>
      <vt:lpstr>Pretendard</vt:lpstr>
      <vt:lpstr>굴림</vt:lpstr>
      <vt:lpstr>맑은 고딕</vt:lpstr>
      <vt:lpstr>Arial</vt:lpstr>
      <vt:lpstr>Courier New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공통</vt:lpstr>
      <vt:lpstr>공통</vt:lpstr>
      <vt:lpstr>결제</vt:lpstr>
      <vt:lpstr>결제</vt:lpstr>
      <vt:lpstr>결제</vt:lpstr>
      <vt:lpstr>결제</vt:lpstr>
      <vt:lpstr>결제</vt:lpstr>
      <vt:lpstr>결제</vt:lpstr>
      <vt:lpstr> </vt:lpstr>
      <vt:lpstr>Alert / Validation Case</vt:lpstr>
      <vt:lpstr>Alert / Validation Case</vt:lpstr>
      <vt:lpstr>안심번호 서비스 안내</vt:lpstr>
      <vt:lpstr>군부대 배송안내</vt:lpstr>
      <vt:lpstr>배송 포장제 안내</vt:lpstr>
      <vt:lpstr>개인정보 수집/이용동의(환불계좌)</vt:lpstr>
      <vt:lpstr>뷰티포인트 혜택 안내</vt:lpstr>
      <vt:lpstr>배송지등록/변경</vt:lpstr>
      <vt:lpstr>Alert / Validation Case</vt:lpstr>
      <vt:lpstr>배송지정보</vt:lpstr>
      <vt:lpstr>배송지정보</vt:lpstr>
      <vt:lpstr>Alert / Validation Case</vt:lpstr>
      <vt:lpstr>배송지추가</vt:lpstr>
      <vt:lpstr>배송지추가</vt:lpstr>
      <vt:lpstr>Alert / Validation Case</vt:lpstr>
      <vt:lpstr>개인정보 수집동의</vt:lpstr>
      <vt:lpstr>CU편의점 검색</vt:lpstr>
      <vt:lpstr>GS편의점 검색</vt:lpstr>
      <vt:lpstr>주문완료</vt:lpstr>
      <vt:lpstr>주문완료</vt:lpstr>
      <vt:lpstr>주문실패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4714</cp:revision>
  <cp:lastPrinted>2022-10-17T06:12:39Z</cp:lastPrinted>
  <dcterms:created xsi:type="dcterms:W3CDTF">2018-04-18T08:51:39Z</dcterms:created>
  <dcterms:modified xsi:type="dcterms:W3CDTF">2024-07-08T00:47:33Z</dcterms:modified>
</cp:coreProperties>
</file>