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1491" r:id="rId4"/>
    <p:sldId id="1480" r:id="rId5"/>
    <p:sldId id="1492" r:id="rId6"/>
    <p:sldId id="1493" r:id="rId7"/>
    <p:sldId id="1496" r:id="rId8"/>
    <p:sldId id="1494" r:id="rId9"/>
    <p:sldId id="1495" r:id="rId10"/>
    <p:sldId id="1498" r:id="rId11"/>
    <p:sldId id="1490" r:id="rId12"/>
    <p:sldId id="1497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특가 정책" id="{D5BC061C-EC36-4901-9C32-B2A53F4AA4EA}">
          <p14:sldIdLst>
            <p14:sldId id="1491"/>
          </p14:sldIdLst>
        </p14:section>
        <p14:section name="특가_MO" id="{B28BF2AD-DD87-4D34-A571-C227B1EF6FA9}">
          <p14:sldIdLst>
            <p14:sldId id="1480"/>
            <p14:sldId id="1492"/>
            <p14:sldId id="1493"/>
            <p14:sldId id="1496"/>
            <p14:sldId id="1494"/>
            <p14:sldId id="1495"/>
            <p14:sldId id="1498"/>
            <p14:sldId id="1490"/>
            <p14:sldId id="1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C83732"/>
    <a:srgbClr val="87E5B4"/>
    <a:srgbClr val="BDF1D6"/>
    <a:srgbClr val="687379"/>
    <a:srgbClr val="414A4F"/>
    <a:srgbClr val="E0DDD5"/>
    <a:srgbClr val="00BC70"/>
    <a:srgbClr val="00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6391" autoAdjust="0"/>
  </p:normalViewPr>
  <p:slideViewPr>
    <p:cSldViewPr>
      <p:cViewPr varScale="1">
        <p:scale>
          <a:sx n="108" d="100"/>
          <a:sy n="108" d="100"/>
        </p:scale>
        <p:origin x="1099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특가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2024-05-24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IN_MO_HOM_01_04_04</a:t>
            </a:r>
            <a:r>
              <a:rPr lang="ko-KR" altLang="en-US" dirty="0"/>
              <a:t> </a:t>
            </a:r>
            <a:r>
              <a:rPr lang="en-US" altLang="ko-KR" dirty="0" smtClean="0"/>
              <a:t>/ 05 / 06 /07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5004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장바구니 아이콘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없이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조건 충족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 완료 토스트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 선택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또는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제품 장바구니 아이콘 탭 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제품은 장바구니에 담긴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프로모션에 따라 몇 개를 더 사면 혜택을 받을 수 있는지 안내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 충족시킨 개수의 조건은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장바구니가기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장바구니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 또는 제품상세에서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주문서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제품더담기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기존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이벤트 화면 등에서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특가메뉴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프로모션 영역으로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179" name="직사각형 178"/>
          <p:cNvSpPr/>
          <p:nvPr/>
        </p:nvSpPr>
        <p:spPr>
          <a:xfrm>
            <a:off x="539786" y="978284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39786" y="110627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539786" y="1430778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3391" y="1772815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1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{</a:t>
            </a:r>
            <a:r>
              <a:rPr lang="en-US" altLang="ko-KR" sz="800" b="1" dirty="0">
                <a:solidFill>
                  <a:srgbClr val="29BC70"/>
                </a:solidFill>
              </a:rPr>
              <a:t>2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57642" y="2485030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34591" y="2485030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11228" y="109060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116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프로모션별</a:t>
            </a:r>
            <a:r>
              <a:rPr lang="ko-KR" altLang="en-US" dirty="0" smtClean="0"/>
              <a:t> 케이스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IN_MO_HOM_01_04_01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67591"/>
              </p:ext>
            </p:extLst>
          </p:nvPr>
        </p:nvGraphicFramePr>
        <p:xfrm>
          <a:off x="9000565" y="44450"/>
          <a:ext cx="3152540" cy="2942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 노출 예시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상세페이지에서 추가구성품을 함께 장바구니 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 수 있으며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제품상세에서 같이 담은 추가구성품할인은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해제 되지 않음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추가쿠폰적용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제품구매할인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제품 구매를 포함한 주문서의 실결제금액이 조건 충족 시 해당제품 할인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해당제품은 결제금액에 미포함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9415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777382" y="12643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1231602" y="1264387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5188" y="103073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873536" y="1358090"/>
            <a:ext cx="2908462" cy="303640"/>
            <a:chOff x="417960" y="1358090"/>
            <a:chExt cx="2928589" cy="30364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923634" y="3529797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1427" y="375676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31427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10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1673" y="2378378"/>
            <a:ext cx="861575" cy="11093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5" name="그림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3" y="3244541"/>
            <a:ext cx="179632" cy="190519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3503005" y="1808352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9265" y="2005703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씨드세럼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본품</a:t>
            </a:r>
            <a:r>
              <a:rPr lang="ko-KR" altLang="en-US" sz="800" dirty="0" smtClean="0"/>
              <a:t> 구매 시 함께 구매하면</a:t>
            </a:r>
            <a:endParaRPr lang="en-US" altLang="ko-KR" sz="800" dirty="0" smtClean="0"/>
          </a:p>
          <a:p>
            <a:r>
              <a:rPr lang="ko-KR" altLang="en-US" sz="800" dirty="0" err="1" smtClean="0"/>
              <a:t>쿠로미의자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6,900</a:t>
            </a:r>
            <a:r>
              <a:rPr lang="ko-KR" altLang="en-US" sz="800" dirty="0" smtClean="0"/>
              <a:t>원 </a:t>
            </a:r>
            <a:r>
              <a:rPr lang="en-US" altLang="ko-KR" sz="800" dirty="0" smtClean="0"/>
              <a:t>/ </a:t>
            </a:r>
            <a:r>
              <a:rPr lang="ko-KR" altLang="en-US" sz="800" dirty="0" err="1" smtClean="0"/>
              <a:t>그린씨드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클렌징폼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30% </a:t>
            </a:r>
            <a:r>
              <a:rPr lang="ko-KR" altLang="en-US" sz="800" dirty="0" smtClean="0"/>
              <a:t>할인</a:t>
            </a:r>
            <a:endParaRPr lang="en-US" altLang="ko-KR" sz="800" dirty="0" smtClean="0"/>
          </a:p>
          <a:p>
            <a:endParaRPr lang="en-US" altLang="ko-KR" sz="800" b="1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836364" y="1767108"/>
            <a:ext cx="203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씨드세럼</a:t>
            </a:r>
            <a:r>
              <a:rPr lang="ko-KR" altLang="en-US" sz="900" b="1" dirty="0" smtClean="0"/>
              <a:t> 구매하면 </a:t>
            </a:r>
            <a:r>
              <a:rPr lang="ko-KR" altLang="en-US" sz="900" b="1" dirty="0" err="1" smtClean="0"/>
              <a:t>추가구성품</a:t>
            </a:r>
            <a:r>
              <a:rPr lang="ko-KR" altLang="en-US" sz="900" b="1" dirty="0" smtClean="0"/>
              <a:t> 할인</a:t>
            </a:r>
            <a:endParaRPr lang="en-US" altLang="ko-KR" sz="900" b="1" dirty="0" smtClean="0"/>
          </a:p>
        </p:txBody>
      </p:sp>
      <p:sp>
        <p:nvSpPr>
          <p:cNvPr id="160" name="부제목 2"/>
          <p:cNvSpPr txBox="1">
            <a:spLocks/>
          </p:cNvSpPr>
          <p:nvPr/>
        </p:nvSpPr>
        <p:spPr>
          <a:xfrm>
            <a:off x="777382" y="257581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 GNB &gt; 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79" name="부제목 2"/>
          <p:cNvSpPr txBox="1">
            <a:spLocks/>
          </p:cNvSpPr>
          <p:nvPr/>
        </p:nvSpPr>
        <p:spPr>
          <a:xfrm>
            <a:off x="4147461" y="257581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5188" y="548680"/>
            <a:ext cx="3006556" cy="269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[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제품구매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+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]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85188" y="4179195"/>
            <a:ext cx="3006556" cy="269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[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결제금액</a:t>
            </a:r>
            <a:r>
              <a:rPr lang="en-US" altLang="ko-KR" sz="800" b="1" dirty="0" smtClean="0">
                <a:solidFill>
                  <a:schemeClr val="tx1"/>
                </a:solidFill>
              </a:rPr>
              <a:t>+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제품구매할인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]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23634" y="6313232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1427" y="654020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831427" y="668777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2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1673" y="5161813"/>
            <a:ext cx="861575" cy="11093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35" name="그림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3" y="6027976"/>
            <a:ext cx="179632" cy="190519"/>
          </a:xfrm>
          <a:prstGeom prst="rect">
            <a:avLst/>
          </a:prstGeom>
        </p:spPr>
      </p:pic>
      <p:sp>
        <p:nvSpPr>
          <p:cNvPr id="236" name="타원 235"/>
          <p:cNvSpPr/>
          <p:nvPr/>
        </p:nvSpPr>
        <p:spPr>
          <a:xfrm>
            <a:off x="3503005" y="4591787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39265" y="4789138"/>
            <a:ext cx="2646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실결제금액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만원 이상 결제 시 </a:t>
            </a:r>
            <a:r>
              <a:rPr lang="ko-KR" altLang="en-US" sz="800" dirty="0" err="1" smtClean="0"/>
              <a:t>그린티씨드세럼</a:t>
            </a:r>
            <a:r>
              <a:rPr lang="ko-KR" altLang="en-US" sz="800" dirty="0" smtClean="0"/>
              <a:t> 할인</a:t>
            </a:r>
            <a:r>
              <a:rPr lang="en-US" altLang="ko-KR" sz="800" dirty="0" smtClean="0"/>
              <a:t>!</a:t>
            </a:r>
            <a:endParaRPr lang="en-US" altLang="ko-KR" sz="800" b="1" dirty="0" smtClean="0"/>
          </a:p>
        </p:txBody>
      </p:sp>
      <p:sp>
        <p:nvSpPr>
          <p:cNvPr id="244" name="TextBox 243"/>
          <p:cNvSpPr txBox="1"/>
          <p:nvPr/>
        </p:nvSpPr>
        <p:spPr>
          <a:xfrm>
            <a:off x="836364" y="4550543"/>
            <a:ext cx="2574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만원 이상 결제 시 </a:t>
            </a:r>
            <a:r>
              <a:rPr lang="ko-KR" altLang="en-US" sz="900" b="1" dirty="0" err="1" smtClean="0"/>
              <a:t>그린티씨드세럼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40% </a:t>
            </a:r>
            <a:r>
              <a:rPr lang="ko-KR" altLang="en-US" sz="900" b="1" dirty="0" smtClean="0"/>
              <a:t>할인</a:t>
            </a:r>
            <a:endParaRPr lang="en-US" altLang="ko-KR" sz="900" b="1" dirty="0" smtClean="0"/>
          </a:p>
        </p:txBody>
      </p:sp>
      <p:sp>
        <p:nvSpPr>
          <p:cNvPr id="2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" y="17654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" y="45798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0677354" y="0"/>
            <a:ext cx="1514646" cy="764704"/>
          </a:xfrm>
          <a:prstGeom prst="rect">
            <a:avLst/>
          </a:prstGeom>
          <a:solidFill>
            <a:srgbClr val="C83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5/5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주소희님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특가 프로모션 영역 노출 유형 추가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IN_MO_HOM_01_04_04</a:t>
            </a:r>
            <a:r>
              <a:rPr lang="ko-KR" altLang="en-US" dirty="0"/>
              <a:t> </a:t>
            </a:r>
            <a:r>
              <a:rPr lang="en-US" altLang="ko-KR" dirty="0" smtClean="0"/>
              <a:t>/ 05 / 06 /07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60657"/>
              </p:ext>
            </p:extLst>
          </p:nvPr>
        </p:nvGraphicFramePr>
        <p:xfrm>
          <a:off x="9000565" y="44450"/>
          <a:ext cx="3152540" cy="25658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리스트에서 장바구니 아이콘 눌렀을 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케이스와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제품구매할인 조건 상품 리스트에서 장바구니 아이콘 눌렀을 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조건할인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눌렀을시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기존 화면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장바구니가기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눌렀을시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장바구니로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352" y="908720"/>
            <a:ext cx="2380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</a:t>
            </a:r>
            <a:r>
              <a:rPr lang="ko-KR" altLang="en-US" sz="1000" b="1" dirty="0" smtClean="0"/>
              <a:t>제품리스트에서 장바구니 아이콘 탭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263352" y="1124744"/>
            <a:ext cx="4147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추가구성품이 있을 경우 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추가구성품</a:t>
            </a:r>
            <a:r>
              <a:rPr lang="ko-KR" altLang="en-US" sz="1000" b="1" dirty="0" smtClean="0"/>
              <a:t> 선택 팝업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err="1" smtClean="0"/>
              <a:t>제품상세</a:t>
            </a:r>
            <a:r>
              <a:rPr lang="ko-KR" altLang="en-US" sz="1000" b="1" dirty="0" smtClean="0"/>
              <a:t> 동일</a:t>
            </a:r>
            <a:endParaRPr lang="en-US" altLang="ko-KR" sz="1000" b="1" dirty="0" smtClean="0"/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791899" y="1558809"/>
            <a:ext cx="3000942" cy="282476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788982" y="3959703"/>
            <a:ext cx="2997927" cy="422056"/>
            <a:chOff x="4077812" y="4032160"/>
            <a:chExt cx="1728192" cy="269836"/>
          </a:xfrm>
        </p:grpSpPr>
        <p:sp>
          <p:nvSpPr>
            <p:cNvPr id="94" name="직사각형 93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93926" y="3630402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647832" y="363040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2831" y="1988840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9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59117" y="2290566"/>
            <a:ext cx="2859616" cy="27433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38" y="2330587"/>
            <a:ext cx="161925" cy="171450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859117" y="2735073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771658" y="310223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47614"/>
              </p:ext>
            </p:extLst>
          </p:nvPr>
        </p:nvGraphicFramePr>
        <p:xfrm>
          <a:off x="926765" y="311032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979128" y="284561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32505" y="311119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47832" y="2012325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5196840" y="526473"/>
            <a:ext cx="3000942" cy="38571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5193923" y="3959703"/>
            <a:ext cx="2997927" cy="422056"/>
            <a:chOff x="4077812" y="4032160"/>
            <a:chExt cx="1728192" cy="269836"/>
          </a:xfrm>
        </p:grpSpPr>
        <p:sp>
          <p:nvSpPr>
            <p:cNvPr id="113" name="직사각형 112"/>
            <p:cNvSpPr/>
            <p:nvPr/>
          </p:nvSpPr>
          <p:spPr>
            <a:xfrm>
              <a:off x="4077812" y="4032160"/>
              <a:ext cx="864096" cy="2698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41908" y="4032160"/>
              <a:ext cx="864096" cy="269836"/>
            </a:xfrm>
            <a:prstGeom prst="rect">
              <a:avLst/>
            </a:prstGeom>
            <a:solidFill>
              <a:srgbClr val="00BC7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바로구매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5285440" y="2137080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97981" y="250424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55713"/>
              </p:ext>
            </p:extLst>
          </p:nvPr>
        </p:nvGraphicFramePr>
        <p:xfrm>
          <a:off x="5353088" y="251232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405451" y="2247620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658828" y="251320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0" name="직사각형 119"/>
          <p:cNvSpPr/>
          <p:nvPr/>
        </p:nvSpPr>
        <p:spPr>
          <a:xfrm>
            <a:off x="7658828" y="322720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60343" y="3630402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014249" y="3630402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14,900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24057" y="860849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1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0343" y="1134867"/>
            <a:ext cx="2859616" cy="27433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664" y="1174888"/>
            <a:ext cx="161925" cy="171450"/>
          </a:xfrm>
          <a:prstGeom prst="rect">
            <a:avLst/>
          </a:prstGeom>
        </p:spPr>
      </p:pic>
      <p:sp>
        <p:nvSpPr>
          <p:cNvPr id="12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267503" y="1405156"/>
            <a:ext cx="2852456" cy="63734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95296" y="1487458"/>
            <a:ext cx="13596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■ </a:t>
            </a:r>
            <a:r>
              <a:rPr lang="ko-KR" altLang="en-US" sz="800" dirty="0" err="1" smtClean="0"/>
              <a:t>피크닉매트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(+4,900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5295296" y="1755500"/>
            <a:ext cx="20489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■ 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립앤아이리무버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(+3,900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 flipH="1">
            <a:off x="8056854" y="1478358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260343" y="321686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5285440" y="2851078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3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55173" y="290772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09481"/>
              </p:ext>
            </p:extLst>
          </p:nvPr>
        </p:nvGraphicFramePr>
        <p:xfrm>
          <a:off x="5353088" y="322632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5405451" y="296161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197981" y="327300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75389" y="851688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7254072" y="176873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63352" y="4581128"/>
            <a:ext cx="18678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결제금액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제품구매할인</a:t>
            </a:r>
            <a:endParaRPr lang="en-US" altLang="ko-KR" sz="1000" b="1" dirty="0" smtClean="0"/>
          </a:p>
        </p:txBody>
      </p:sp>
      <p:sp>
        <p:nvSpPr>
          <p:cNvPr id="143" name="직사각형 142"/>
          <p:cNvSpPr/>
          <p:nvPr/>
        </p:nvSpPr>
        <p:spPr>
          <a:xfrm>
            <a:off x="1231584" y="4897340"/>
            <a:ext cx="2632168" cy="18723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1273764" y="5401397"/>
            <a:ext cx="253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해당제품은 결제금액 </a:t>
            </a:r>
            <a:r>
              <a:rPr lang="en-US" altLang="ko-KR" sz="1000" b="1" dirty="0" smtClean="0"/>
              <a:t>{00,000}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이상 </a:t>
            </a:r>
            <a:r>
              <a:rPr lang="ko-KR" altLang="en-US" sz="1000" b="1" dirty="0" err="1" smtClean="0"/>
              <a:t>구매시</a:t>
            </a:r>
            <a:r>
              <a:rPr lang="ko-KR" altLang="en-US" sz="1000" b="1" dirty="0" smtClean="0"/>
              <a:t> 할인 적용 제품으로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err="1" smtClean="0"/>
              <a:t>최종할인은</a:t>
            </a:r>
            <a:r>
              <a:rPr lang="ko-KR" altLang="en-US" sz="1000" b="1" dirty="0" smtClean="0"/>
              <a:t> 주문서에서 확인 가능합니다</a:t>
            </a:r>
            <a:r>
              <a:rPr lang="en-US" altLang="ko-KR" sz="1000" b="1" dirty="0" smtClean="0"/>
              <a:t>.</a:t>
            </a:r>
            <a:endParaRPr lang="ko-KR" altLang="en-US" sz="1000" dirty="0"/>
          </a:p>
        </p:txBody>
      </p:sp>
      <p:sp>
        <p:nvSpPr>
          <p:cNvPr id="145" name="직사각형 144"/>
          <p:cNvSpPr/>
          <p:nvPr/>
        </p:nvSpPr>
        <p:spPr>
          <a:xfrm>
            <a:off x="2567608" y="619348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631504" y="6193485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712874" y="5094420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414104" y="161932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X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872235" y="54445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X</a:t>
            </a:r>
          </a:p>
        </p:txBody>
      </p:sp>
      <p:sp>
        <p:nvSpPr>
          <p:cNvPr id="1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" y="14991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928" y="5145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62" y="48803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626" y="62204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608" y="62204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0677354" y="0"/>
            <a:ext cx="1514646" cy="764704"/>
          </a:xfrm>
          <a:prstGeom prst="rect">
            <a:avLst/>
          </a:prstGeom>
          <a:solidFill>
            <a:srgbClr val="C83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5/5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주소희님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특가 프로모션 영역 노출 유형 추가로 인한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알럿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및 옵션 선택 케이스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067777"/>
              </p:ext>
            </p:extLst>
          </p:nvPr>
        </p:nvGraphicFramePr>
        <p:xfrm>
          <a:off x="65314" y="410330"/>
          <a:ext cx="5996592" cy="632582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2024-03-28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2024-03-29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4/9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화면아이디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2024-05-05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프로모션영역 노출 유형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제품구매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추가구성품할인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제품구매할인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첫구매전용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하단리스트에 기존과 같이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사용채널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우측상단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50150" y="1935304"/>
            <a:ext cx="504056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4/11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7223" y="3068960"/>
            <a:ext cx="504056" cy="216024"/>
          </a:xfrm>
          <a:prstGeom prst="rect">
            <a:avLst/>
          </a:prstGeom>
          <a:solidFill>
            <a:srgbClr val="C83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5/5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223" y="4044039"/>
            <a:ext cx="419700" cy="26064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0" y="548680"/>
            <a:ext cx="5897008" cy="40760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40016" y="980728"/>
            <a:ext cx="53285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특가 진입 시 </a:t>
            </a:r>
            <a:r>
              <a:rPr lang="ko-KR" altLang="en-US" sz="1000" dirty="0"/>
              <a:t>첫번째 프로모션 리스트 </a:t>
            </a:r>
            <a:r>
              <a:rPr lang="ko-KR" altLang="en-US" sz="1000" dirty="0" smtClean="0"/>
              <a:t>노출</a:t>
            </a:r>
            <a:endParaRPr lang="en-US" altLang="ko-KR" sz="1000" dirty="0" smtClean="0"/>
          </a:p>
          <a:p>
            <a:r>
              <a:rPr lang="ko-KR" altLang="en-US" sz="1000" dirty="0" smtClean="0"/>
              <a:t>(</a:t>
            </a:r>
            <a:r>
              <a:rPr lang="ko-KR" altLang="en-US" sz="1000" dirty="0"/>
              <a:t>제목은 탭으로 구현되고 서브타이틀이 </a:t>
            </a:r>
            <a:r>
              <a:rPr lang="ko-KR" altLang="en-US" sz="1000" dirty="0" err="1"/>
              <a:t>리스트별로</a:t>
            </a:r>
            <a:r>
              <a:rPr lang="ko-KR" altLang="en-US" sz="1000" dirty="0"/>
              <a:t> 노출된다.)</a:t>
            </a:r>
          </a:p>
          <a:p>
            <a:r>
              <a:rPr lang="ko-KR" altLang="en-US" sz="1000" dirty="0"/>
              <a:t>2. 스크롤하면서 </a:t>
            </a:r>
            <a:r>
              <a:rPr lang="ko-KR" altLang="en-US" sz="1000" dirty="0" err="1"/>
              <a:t>앵커위치에</a:t>
            </a:r>
            <a:r>
              <a:rPr lang="ko-KR" altLang="en-US" sz="1000" dirty="0"/>
              <a:t> 따라 탭이 자동으로 선택된다.</a:t>
            </a:r>
          </a:p>
          <a:p>
            <a:r>
              <a:rPr lang="ko-KR" altLang="en-US" sz="1000" dirty="0"/>
              <a:t>3. 특가할인/사은품증정혜택 위치에서는 각각 제품별로 </a:t>
            </a:r>
            <a:r>
              <a:rPr lang="ko-KR" altLang="en-US" sz="1000" dirty="0" err="1"/>
              <a:t>필터링</a:t>
            </a:r>
            <a:r>
              <a:rPr lang="ko-KR" altLang="en-US" sz="1000" dirty="0"/>
              <a:t> 텍스트가 보여진다(증정이 </a:t>
            </a:r>
            <a:r>
              <a:rPr lang="ko-KR" altLang="en-US" sz="1000" dirty="0" err="1"/>
              <a:t>있는경우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증정품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섬네일도</a:t>
            </a:r>
            <a:r>
              <a:rPr lang="ko-KR" altLang="en-US" sz="1000" dirty="0"/>
              <a:t> 보여준다, 필터링텍스트는 </a:t>
            </a:r>
            <a:r>
              <a:rPr lang="ko-KR" altLang="en-US" sz="1000" dirty="0" err="1"/>
              <a:t>자율세팅도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가능하게한다</a:t>
            </a:r>
            <a:r>
              <a:rPr lang="ko-KR" altLang="en-US" sz="1000" dirty="0"/>
              <a:t>.)</a:t>
            </a:r>
          </a:p>
          <a:p>
            <a:endParaRPr lang="ko-KR" altLang="en-US" sz="1000" dirty="0"/>
          </a:p>
          <a:p>
            <a:r>
              <a:rPr lang="ko-KR" altLang="en-US" sz="1000" dirty="0"/>
              <a:t>** 각 프로모션별로 </a:t>
            </a:r>
            <a:r>
              <a:rPr lang="ko-KR" altLang="en-US" sz="1000" dirty="0" err="1"/>
              <a:t>url을</a:t>
            </a:r>
            <a:r>
              <a:rPr lang="ko-KR" altLang="en-US" sz="1000" dirty="0"/>
              <a:t> 딸 수 있어야 한다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디폴트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서브타이틀 밑으로 </a:t>
            </a:r>
            <a:r>
              <a:rPr lang="ko-KR" altLang="en-US" sz="1000" dirty="0" err="1" smtClean="0"/>
              <a:t>카운팅다운</a:t>
            </a:r>
            <a:endParaRPr lang="en-US" altLang="ko-KR" sz="1000" dirty="0" smtClean="0"/>
          </a:p>
          <a:p>
            <a:r>
              <a:rPr lang="ko-KR" altLang="en-US" sz="1000" dirty="0" smtClean="0"/>
              <a:t>증정은 제품에 꽂힌 것만 노출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첫구매는</a:t>
            </a:r>
            <a:r>
              <a:rPr lang="ko-KR" altLang="en-US" sz="1000" dirty="0" smtClean="0"/>
              <a:t> 캠페인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한번에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 최대 이상일 경우 펼침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닫힘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전체 증정 세일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고정</a:t>
            </a:r>
            <a:r>
              <a:rPr lang="en-US" altLang="ko-KR" sz="1000" dirty="0" smtClean="0"/>
              <a:t>)  - </a:t>
            </a:r>
            <a:r>
              <a:rPr lang="ko-KR" altLang="en-US" sz="1000" dirty="0" smtClean="0"/>
              <a:t>나머지는 등록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63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특가 전체화면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40747"/>
              </p:ext>
            </p:extLst>
          </p:nvPr>
        </p:nvGraphicFramePr>
        <p:xfrm>
          <a:off x="43276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6235"/>
              </p:ext>
            </p:extLst>
          </p:nvPr>
        </p:nvGraphicFramePr>
        <p:xfrm>
          <a:off x="827157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764704"/>
            <a:ext cx="622595" cy="243314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20012" y="12643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74232" y="1264387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>
            <a:off x="8303196" y="1844824"/>
            <a:ext cx="1409647" cy="2377892"/>
            <a:chOff x="6704412" y="1025425"/>
            <a:chExt cx="1360246" cy="2294560"/>
          </a:xfrm>
        </p:grpSpPr>
        <p:grpSp>
          <p:nvGrpSpPr>
            <p:cNvPr id="250" name="그룹 249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255" name="TextBox 254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6606770" y="2914462"/>
                <a:ext cx="987185" cy="237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2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0" name="그룹 259"/>
          <p:cNvGrpSpPr/>
          <p:nvPr/>
        </p:nvGrpSpPr>
        <p:grpSpPr>
          <a:xfrm>
            <a:off x="9740561" y="1844824"/>
            <a:ext cx="1409647" cy="2377892"/>
            <a:chOff x="6704412" y="1025425"/>
            <a:chExt cx="1360246" cy="22945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266" name="TextBox 265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606770" y="2914462"/>
                <a:ext cx="894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26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327818" y="103073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17960" y="1358090"/>
            <a:ext cx="2928589" cy="303640"/>
            <a:chOff x="417960" y="1358090"/>
            <a:chExt cx="2928589" cy="303640"/>
          </a:xfrm>
        </p:grpSpPr>
        <p:sp>
          <p:nvSpPr>
            <p:cNvPr id="322" name="모서리가 둥근 직사각형 321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앰플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클렌징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17960" y="1379274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립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네일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301" name="직사각형 300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4" name="직선 연결선 30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52791"/>
              </p:ext>
            </p:extLst>
          </p:nvPr>
        </p:nvGraphicFramePr>
        <p:xfrm>
          <a:off x="32740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349008" y="176710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립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개 이상 </a:t>
            </a:r>
            <a:r>
              <a:rPr lang="en-US" altLang="ko-KR" sz="900" b="1" dirty="0" smtClean="0"/>
              <a:t>50%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33377" y="353239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41170" y="37593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41170" y="390693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421416" y="2380972"/>
            <a:ext cx="2815958" cy="1109366"/>
            <a:chOff x="183071" y="2852936"/>
            <a:chExt cx="2429242" cy="957017"/>
          </a:xfrm>
        </p:grpSpPr>
        <p:grpSp>
          <p:nvGrpSpPr>
            <p:cNvPr id="16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80" name="그림 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76" y="3247135"/>
            <a:ext cx="179632" cy="190519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36" y="3247135"/>
            <a:ext cx="179632" cy="190519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040" y="3247135"/>
            <a:ext cx="179632" cy="190519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1398516" y="353239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06309" y="37593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306309" y="390693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371783" y="353239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279576" y="37593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279576" y="390693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302" name="타원 301"/>
          <p:cNvSpPr/>
          <p:nvPr/>
        </p:nvSpPr>
        <p:spPr>
          <a:xfrm>
            <a:off x="3012748" y="1810946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49008" y="2008297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립 카테고리 전 제품 </a:t>
            </a:r>
            <a:endParaRPr lang="en-US" altLang="ko-KR" sz="800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구매시 </a:t>
            </a:r>
            <a:r>
              <a:rPr lang="en-US" altLang="ko-KR" sz="800" dirty="0" smtClean="0"/>
              <a:t>30% 2</a:t>
            </a:r>
            <a:r>
              <a:rPr lang="ko-KR" altLang="en-US" sz="800" dirty="0" smtClean="0"/>
              <a:t>개 이상 구매시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  <a:endParaRPr lang="en-US" altLang="ko-KR" sz="800" b="1" dirty="0" smtClean="0"/>
          </a:p>
        </p:txBody>
      </p:sp>
      <p:pic>
        <p:nvPicPr>
          <p:cNvPr id="324" name="그림 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92" y="739833"/>
            <a:ext cx="622595" cy="243314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4369023" y="7508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326" name="그림 3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919" y="750954"/>
            <a:ext cx="161925" cy="171450"/>
          </a:xfrm>
          <a:prstGeom prst="rect">
            <a:avLst/>
          </a:prstGeom>
        </p:spPr>
      </p:pic>
      <p:cxnSp>
        <p:nvCxnSpPr>
          <p:cNvPr id="327" name="직선 연결선 326"/>
          <p:cNvCxnSpPr/>
          <p:nvPr/>
        </p:nvCxnSpPr>
        <p:spPr>
          <a:xfrm>
            <a:off x="4310758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393333" y="1447364"/>
            <a:ext cx="22445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네일 베스트 제품 모음</a:t>
            </a:r>
            <a:endParaRPr lang="en-US" altLang="ko-KR" sz="900" b="1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구매시 </a:t>
            </a:r>
            <a:r>
              <a:rPr lang="en-US" altLang="ko-KR" sz="800" dirty="0" smtClean="0"/>
              <a:t>30% 2</a:t>
            </a:r>
            <a:r>
              <a:rPr lang="ko-KR" altLang="en-US" sz="800" dirty="0" smtClean="0"/>
              <a:t>개 이상 구매시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</a:p>
          <a:p>
            <a:r>
              <a:rPr lang="ko-KR" altLang="en-US" sz="800" dirty="0" smtClean="0"/>
              <a:t>서브타이틀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서브타이틀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서브타이틀</a:t>
            </a:r>
            <a:r>
              <a:rPr lang="en-US" altLang="ko-KR" sz="800" dirty="0" smtClean="0"/>
              <a:t>2</a:t>
            </a:r>
          </a:p>
        </p:txBody>
      </p:sp>
      <p:sp>
        <p:nvSpPr>
          <p:cNvPr id="329" name="타원 328"/>
          <p:cNvSpPr/>
          <p:nvPr/>
        </p:nvSpPr>
        <p:spPr>
          <a:xfrm>
            <a:off x="7041102" y="1484707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33377" y="5283344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341170" y="551031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341170" y="565788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381" name="그룹 380"/>
          <p:cNvGrpSpPr/>
          <p:nvPr/>
        </p:nvGrpSpPr>
        <p:grpSpPr>
          <a:xfrm>
            <a:off x="421416" y="4131925"/>
            <a:ext cx="2815958" cy="1109366"/>
            <a:chOff x="183071" y="2852936"/>
            <a:chExt cx="2429242" cy="957017"/>
          </a:xfrm>
        </p:grpSpPr>
        <p:grpSp>
          <p:nvGrpSpPr>
            <p:cNvPr id="3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9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8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8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394" name="그림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76" y="4998088"/>
            <a:ext cx="179632" cy="190519"/>
          </a:xfrm>
          <a:prstGeom prst="rect">
            <a:avLst/>
          </a:prstGeom>
        </p:spPr>
      </p:pic>
      <p:pic>
        <p:nvPicPr>
          <p:cNvPr id="395" name="그림 3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36" y="4998088"/>
            <a:ext cx="179632" cy="190519"/>
          </a:xfrm>
          <a:prstGeom prst="rect">
            <a:avLst/>
          </a:prstGeom>
        </p:spPr>
      </p:pic>
      <p:pic>
        <p:nvPicPr>
          <p:cNvPr id="396" name="그림 3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040" y="4998088"/>
            <a:ext cx="179632" cy="190519"/>
          </a:xfrm>
          <a:prstGeom prst="rect">
            <a:avLst/>
          </a:prstGeom>
        </p:spPr>
      </p:pic>
      <p:sp>
        <p:nvSpPr>
          <p:cNvPr id="397" name="TextBox 396"/>
          <p:cNvSpPr txBox="1"/>
          <p:nvPr/>
        </p:nvSpPr>
        <p:spPr>
          <a:xfrm>
            <a:off x="1398516" y="5283344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306309" y="551031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1306309" y="565788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371783" y="5283344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279576" y="551031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2279576" y="565788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343976" y="6084333"/>
            <a:ext cx="2971683" cy="299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20012" y="6090240"/>
            <a:ext cx="29956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15927" y="5887507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428675" y="3284275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06" name="그룹 405"/>
          <p:cNvGrpSpPr/>
          <p:nvPr/>
        </p:nvGrpSpPr>
        <p:grpSpPr>
          <a:xfrm>
            <a:off x="4416714" y="2132856"/>
            <a:ext cx="2815958" cy="1109366"/>
            <a:chOff x="183071" y="2852936"/>
            <a:chExt cx="2429242" cy="957017"/>
          </a:xfrm>
        </p:grpSpPr>
        <p:grpSp>
          <p:nvGrpSpPr>
            <p:cNvPr id="40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1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1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19" name="그림 4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74" y="2999019"/>
            <a:ext cx="179632" cy="190519"/>
          </a:xfrm>
          <a:prstGeom prst="rect">
            <a:avLst/>
          </a:prstGeom>
        </p:spPr>
      </p:pic>
      <p:pic>
        <p:nvPicPr>
          <p:cNvPr id="420" name="그림 4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62" y="2999019"/>
            <a:ext cx="179632" cy="190519"/>
          </a:xfrm>
          <a:prstGeom prst="rect">
            <a:avLst/>
          </a:prstGeom>
        </p:spPr>
      </p:pic>
      <p:pic>
        <p:nvPicPr>
          <p:cNvPr id="421" name="그림 4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974" y="2999019"/>
            <a:ext cx="179632" cy="190519"/>
          </a:xfrm>
          <a:prstGeom prst="rect">
            <a:avLst/>
          </a:prstGeom>
        </p:spPr>
      </p:pic>
      <p:sp>
        <p:nvSpPr>
          <p:cNvPr id="422" name="TextBox 421"/>
          <p:cNvSpPr txBox="1"/>
          <p:nvPr/>
        </p:nvSpPr>
        <p:spPr>
          <a:xfrm>
            <a:off x="5393814" y="3284275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6367081" y="3284275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428675" y="5035228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31" name="그룹 430"/>
          <p:cNvGrpSpPr/>
          <p:nvPr/>
        </p:nvGrpSpPr>
        <p:grpSpPr>
          <a:xfrm>
            <a:off x="4416714" y="3883809"/>
            <a:ext cx="2815958" cy="1109366"/>
            <a:chOff x="183071" y="2852936"/>
            <a:chExt cx="2429242" cy="957017"/>
          </a:xfrm>
        </p:grpSpPr>
        <p:grpSp>
          <p:nvGrpSpPr>
            <p:cNvPr id="43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4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3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3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44" name="그림 4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74" y="4749972"/>
            <a:ext cx="179632" cy="190519"/>
          </a:xfrm>
          <a:prstGeom prst="rect">
            <a:avLst/>
          </a:prstGeom>
        </p:spPr>
      </p:pic>
      <p:pic>
        <p:nvPicPr>
          <p:cNvPr id="445" name="그림 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62" y="4749972"/>
            <a:ext cx="179632" cy="190519"/>
          </a:xfrm>
          <a:prstGeom prst="rect">
            <a:avLst/>
          </a:prstGeom>
        </p:spPr>
      </p:pic>
      <p:pic>
        <p:nvPicPr>
          <p:cNvPr id="446" name="그림 4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974" y="4749972"/>
            <a:ext cx="179632" cy="190519"/>
          </a:xfrm>
          <a:prstGeom prst="rect">
            <a:avLst/>
          </a:prstGeom>
        </p:spPr>
      </p:pic>
      <p:sp>
        <p:nvSpPr>
          <p:cNvPr id="447" name="TextBox 446"/>
          <p:cNvSpPr txBox="1"/>
          <p:nvPr/>
        </p:nvSpPr>
        <p:spPr>
          <a:xfrm>
            <a:off x="5393814" y="5035228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6367081" y="5035228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84387" y="571807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전체제품보기</a:t>
            </a:r>
            <a:endParaRPr lang="ko-KR" altLang="en-US" sz="800" b="1" dirty="0"/>
          </a:p>
        </p:txBody>
      </p:sp>
      <p:sp>
        <p:nvSpPr>
          <p:cNvPr id="45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4327607" y="509311"/>
            <a:ext cx="2995595" cy="18289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4" name="그룹 453"/>
          <p:cNvGrpSpPr/>
          <p:nvPr/>
        </p:nvGrpSpPr>
        <p:grpSpPr>
          <a:xfrm>
            <a:off x="4394614" y="1081040"/>
            <a:ext cx="2928589" cy="303640"/>
            <a:chOff x="417960" y="1358090"/>
            <a:chExt cx="2928589" cy="303640"/>
          </a:xfrm>
        </p:grpSpPr>
        <p:sp>
          <p:nvSpPr>
            <p:cNvPr id="455" name="모서리가 둥근 직사각형 454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앰플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456" name="모서리가 둥근 직사각형 455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클렌징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457" name="모서리가 둥근 직사각형 456"/>
            <p:cNvSpPr/>
            <p:nvPr/>
          </p:nvSpPr>
          <p:spPr>
            <a:xfrm>
              <a:off x="417960" y="1379274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립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458" name="모서리가 둥근 직사각형 457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네일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459" name="직사각형 458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모서리가 둥근 직사각형 459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61" name="직선 연결선 460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8272362" y="508171"/>
            <a:ext cx="2998222" cy="17814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3" name="그림 4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883" y="739833"/>
            <a:ext cx="622595" cy="243314"/>
          </a:xfrm>
          <a:prstGeom prst="rect">
            <a:avLst/>
          </a:prstGeom>
        </p:spPr>
      </p:pic>
      <p:sp>
        <p:nvSpPr>
          <p:cNvPr id="464" name="TextBox 463"/>
          <p:cNvSpPr txBox="1"/>
          <p:nvPr/>
        </p:nvSpPr>
        <p:spPr>
          <a:xfrm>
            <a:off x="8310514" y="7508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465" name="그림 4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410" y="750954"/>
            <a:ext cx="161925" cy="171450"/>
          </a:xfrm>
          <a:prstGeom prst="rect">
            <a:avLst/>
          </a:prstGeom>
        </p:spPr>
      </p:pic>
      <p:cxnSp>
        <p:nvCxnSpPr>
          <p:cNvPr id="466" name="직선 연결선 465"/>
          <p:cNvCxnSpPr/>
          <p:nvPr/>
        </p:nvCxnSpPr>
        <p:spPr>
          <a:xfrm>
            <a:off x="8252249" y="100801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그룹 466"/>
          <p:cNvGrpSpPr/>
          <p:nvPr/>
        </p:nvGrpSpPr>
        <p:grpSpPr>
          <a:xfrm>
            <a:off x="8336105" y="1081040"/>
            <a:ext cx="2928589" cy="303640"/>
            <a:chOff x="417960" y="1358090"/>
            <a:chExt cx="2928589" cy="303640"/>
          </a:xfrm>
        </p:grpSpPr>
        <p:sp>
          <p:nvSpPr>
            <p:cNvPr id="468" name="모서리가 둥근 직사각형 467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앰플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469" name="모서리가 둥근 직사각형 468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클렌징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~30%</a:t>
              </a:r>
            </a:p>
          </p:txBody>
        </p:sp>
        <p:sp>
          <p:nvSpPr>
            <p:cNvPr id="470" name="모서리가 둥근 직사각형 469"/>
            <p:cNvSpPr/>
            <p:nvPr/>
          </p:nvSpPr>
          <p:spPr>
            <a:xfrm>
              <a:off x="417960" y="1379274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립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471" name="모서리가 둥근 직사각형 470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네일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472" name="직사각형 471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모서리가 둥근 직사각형 47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74" name="직선 연결선 47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TextBox 474"/>
          <p:cNvSpPr txBox="1"/>
          <p:nvPr/>
        </p:nvSpPr>
        <p:spPr>
          <a:xfrm>
            <a:off x="8361460" y="1454188"/>
            <a:ext cx="12634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혜택모음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476" name="타원 475"/>
          <p:cNvSpPr/>
          <p:nvPr/>
        </p:nvSpPr>
        <p:spPr>
          <a:xfrm>
            <a:off x="11009229" y="1491531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4307481" y="6064506"/>
            <a:ext cx="3010495" cy="16726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오른쪽 대괄호 59"/>
          <p:cNvSpPr/>
          <p:nvPr/>
        </p:nvSpPr>
        <p:spPr>
          <a:xfrm>
            <a:off x="7325120" y="686320"/>
            <a:ext cx="145518" cy="6983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오른쪽 대괄호 478"/>
          <p:cNvSpPr/>
          <p:nvPr/>
        </p:nvSpPr>
        <p:spPr>
          <a:xfrm>
            <a:off x="11271376" y="686320"/>
            <a:ext cx="145518" cy="6983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414597" y="88914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스크롤다운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상단 고정</a:t>
            </a:r>
            <a:endParaRPr lang="ko-KR" altLang="en-US" sz="800" dirty="0"/>
          </a:p>
        </p:txBody>
      </p:sp>
      <p:sp>
        <p:nvSpPr>
          <p:cNvPr id="480" name="TextBox 479"/>
          <p:cNvSpPr txBox="1"/>
          <p:nvPr/>
        </p:nvSpPr>
        <p:spPr>
          <a:xfrm>
            <a:off x="11375037" y="88914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스크롤다운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상단 고정</a:t>
            </a:r>
            <a:endParaRPr lang="ko-KR" altLang="en-US" sz="800" dirty="0"/>
          </a:p>
        </p:txBody>
      </p:sp>
      <p:sp>
        <p:nvSpPr>
          <p:cNvPr id="481" name="직사각형 480"/>
          <p:cNvSpPr/>
          <p:nvPr/>
        </p:nvSpPr>
        <p:spPr>
          <a:xfrm>
            <a:off x="8404823" y="4239624"/>
            <a:ext cx="313591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증정</a:t>
            </a:r>
            <a:endParaRPr lang="ko-KR" altLang="en-US" sz="600" dirty="0"/>
          </a:p>
        </p:txBody>
      </p:sp>
      <p:sp>
        <p:nvSpPr>
          <p:cNvPr id="48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809" y="4431710"/>
            <a:ext cx="1142139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3" name="그룹 482"/>
          <p:cNvGrpSpPr/>
          <p:nvPr/>
        </p:nvGrpSpPr>
        <p:grpSpPr>
          <a:xfrm>
            <a:off x="8466086" y="4518398"/>
            <a:ext cx="154903" cy="199454"/>
            <a:chOff x="4276983" y="4207340"/>
            <a:chExt cx="773640" cy="996141"/>
          </a:xfrm>
        </p:grpSpPr>
        <p:sp>
          <p:nvSpPr>
            <p:cNvPr id="48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7" name="그룹 486"/>
          <p:cNvGrpSpPr/>
          <p:nvPr/>
        </p:nvGrpSpPr>
        <p:grpSpPr>
          <a:xfrm>
            <a:off x="8681464" y="4518398"/>
            <a:ext cx="154903" cy="199454"/>
            <a:chOff x="4276983" y="4207340"/>
            <a:chExt cx="773640" cy="996141"/>
          </a:xfrm>
        </p:grpSpPr>
        <p:sp>
          <p:nvSpPr>
            <p:cNvPr id="48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1" name="직사각형 490"/>
          <p:cNvSpPr/>
          <p:nvPr/>
        </p:nvSpPr>
        <p:spPr>
          <a:xfrm>
            <a:off x="9861898" y="4239624"/>
            <a:ext cx="417390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첫구매전용</a:t>
            </a:r>
            <a:endParaRPr lang="ko-KR" altLang="en-US" sz="600" dirty="0"/>
          </a:p>
        </p:txBody>
      </p:sp>
      <p:pic>
        <p:nvPicPr>
          <p:cNvPr id="493" name="그림 4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79" y="3260205"/>
            <a:ext cx="179632" cy="190519"/>
          </a:xfrm>
          <a:prstGeom prst="rect">
            <a:avLst/>
          </a:prstGeom>
        </p:spPr>
      </p:pic>
      <p:pic>
        <p:nvPicPr>
          <p:cNvPr id="494" name="그림 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331" y="3260205"/>
            <a:ext cx="179632" cy="190519"/>
          </a:xfrm>
          <a:prstGeom prst="rect">
            <a:avLst/>
          </a:prstGeom>
        </p:spPr>
      </p:pic>
      <p:grpSp>
        <p:nvGrpSpPr>
          <p:cNvPr id="4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87667" y="4917685"/>
            <a:ext cx="1301523" cy="14666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25032" y="4917685"/>
            <a:ext cx="1301523" cy="14666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14" name="그림 513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3076618" y="5881514"/>
            <a:ext cx="360000" cy="360000"/>
          </a:xfrm>
          <a:prstGeom prst="rect">
            <a:avLst/>
          </a:prstGeom>
        </p:spPr>
      </p:pic>
      <p:pic>
        <p:nvPicPr>
          <p:cNvPr id="515" name="그림 514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7082719" y="5881514"/>
            <a:ext cx="360000" cy="360000"/>
          </a:xfrm>
          <a:prstGeom prst="rect">
            <a:avLst/>
          </a:prstGeom>
        </p:spPr>
      </p:pic>
      <p:sp>
        <p:nvSpPr>
          <p:cNvPr id="516" name="오른쪽 대괄호 515"/>
          <p:cNvSpPr/>
          <p:nvPr/>
        </p:nvSpPr>
        <p:spPr>
          <a:xfrm>
            <a:off x="3340288" y="686319"/>
            <a:ext cx="130334" cy="924233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TextBox 516"/>
          <p:cNvSpPr txBox="1"/>
          <p:nvPr/>
        </p:nvSpPr>
        <p:spPr>
          <a:xfrm>
            <a:off x="3468236" y="88914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스크롤업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TOP</a:t>
            </a:r>
            <a:r>
              <a:rPr lang="ko-KR" altLang="en-US" sz="800" dirty="0" smtClean="0"/>
              <a:t> 고정</a:t>
            </a:r>
            <a:endParaRPr lang="ko-KR" altLang="en-US" sz="800" dirty="0"/>
          </a:p>
        </p:txBody>
      </p:sp>
      <p:cxnSp>
        <p:nvCxnSpPr>
          <p:cNvPr id="522" name="꺾인 연결선 521"/>
          <p:cNvCxnSpPr>
            <a:endCxn id="328" idx="1"/>
          </p:cNvCxnSpPr>
          <p:nvPr/>
        </p:nvCxnSpPr>
        <p:spPr>
          <a:xfrm rot="10800000" flipV="1">
            <a:off x="4393334" y="1227694"/>
            <a:ext cx="644197" cy="519751"/>
          </a:xfrm>
          <a:prstGeom prst="bentConnector3">
            <a:avLst>
              <a:gd name="adj1" fmla="val 14078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Box 523"/>
          <p:cNvSpPr txBox="1"/>
          <p:nvPr/>
        </p:nvSpPr>
        <p:spPr>
          <a:xfrm>
            <a:off x="5837468" y="1236787"/>
            <a:ext cx="20393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메뉴 </a:t>
            </a:r>
            <a:r>
              <a:rPr lang="ko-KR" altLang="en-US" sz="800" dirty="0" err="1" smtClean="0"/>
              <a:t>선택시</a:t>
            </a:r>
            <a:endParaRPr lang="en-US" altLang="ko-KR" sz="800" dirty="0" smtClean="0"/>
          </a:p>
          <a:p>
            <a:r>
              <a:rPr lang="ko-KR" altLang="en-US" sz="800" dirty="0" smtClean="0"/>
              <a:t>해당프로모션영역 위치로 이동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앵커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스크롤 다운 시 </a:t>
            </a:r>
            <a:endParaRPr lang="en-US" altLang="ko-KR" sz="800" dirty="0" smtClean="0"/>
          </a:p>
          <a:p>
            <a:r>
              <a:rPr lang="ko-KR" altLang="en-US" sz="800" dirty="0" smtClean="0"/>
              <a:t>해당 프로모션 위치로 오면</a:t>
            </a:r>
            <a:endParaRPr lang="en-US" altLang="ko-KR" sz="800" dirty="0" smtClean="0"/>
          </a:p>
          <a:p>
            <a:r>
              <a:rPr lang="ko-KR" altLang="en-US" sz="800" dirty="0" smtClean="0"/>
              <a:t>상단메뉴 해당프로모션 </a:t>
            </a:r>
            <a:r>
              <a:rPr lang="ko-KR" altLang="en-US" sz="800" dirty="0" err="1" smtClean="0"/>
              <a:t>선택상태로</a:t>
            </a:r>
            <a:r>
              <a:rPr lang="ko-KR" altLang="en-US" sz="800" dirty="0" smtClean="0"/>
              <a:t> 변경</a:t>
            </a:r>
            <a:endParaRPr lang="ko-KR" altLang="en-US" sz="800" dirty="0"/>
          </a:p>
        </p:txBody>
      </p:sp>
      <p:grpSp>
        <p:nvGrpSpPr>
          <p:cNvPr id="547" name="그룹 546"/>
          <p:cNvGrpSpPr/>
          <p:nvPr/>
        </p:nvGrpSpPr>
        <p:grpSpPr>
          <a:xfrm>
            <a:off x="8904247" y="4518398"/>
            <a:ext cx="154903" cy="199454"/>
            <a:chOff x="4276983" y="4207340"/>
            <a:chExt cx="773640" cy="996141"/>
          </a:xfrm>
        </p:grpSpPr>
        <p:sp>
          <p:nvSpPr>
            <p:cNvPr id="5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9562066" y="4835341"/>
            <a:ext cx="19816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증정품이</a:t>
            </a:r>
            <a:r>
              <a:rPr lang="ko-KR" altLang="en-US" sz="800" dirty="0" smtClean="0"/>
              <a:t> 있는 제품은</a:t>
            </a:r>
            <a:endParaRPr lang="en-US" altLang="ko-KR" sz="800" dirty="0" smtClean="0"/>
          </a:p>
          <a:p>
            <a:r>
              <a:rPr lang="ko-KR" altLang="en-US" sz="800" dirty="0" err="1" smtClean="0"/>
              <a:t>증정품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썸네일만</a:t>
            </a:r>
            <a:r>
              <a:rPr lang="ko-KR" altLang="en-US" sz="800" dirty="0" smtClean="0"/>
              <a:t> 표기</a:t>
            </a:r>
            <a:endParaRPr lang="en-US" altLang="ko-KR" sz="800" dirty="0" smtClean="0"/>
          </a:p>
          <a:p>
            <a:r>
              <a:rPr lang="ko-KR" altLang="en-US" sz="800" dirty="0" err="1" smtClean="0"/>
              <a:t>ㄴ</a:t>
            </a:r>
            <a:r>
              <a:rPr lang="ko-KR" altLang="en-US" sz="800" dirty="0" smtClean="0"/>
              <a:t> 영역 선택 시 </a:t>
            </a:r>
            <a:r>
              <a:rPr lang="ko-KR" altLang="en-US" sz="800" dirty="0" err="1" smtClean="0"/>
              <a:t>증정품</a:t>
            </a:r>
            <a:r>
              <a:rPr lang="ko-KR" altLang="en-US" sz="800" dirty="0" smtClean="0"/>
              <a:t> 안내 팝업 노출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>
                <a:solidFill>
                  <a:srgbClr val="29BC70"/>
                </a:solidFill>
              </a:rPr>
              <a:t>* </a:t>
            </a:r>
            <a:r>
              <a:rPr lang="ko-KR" altLang="en-US" sz="800" dirty="0" err="1" smtClean="0">
                <a:solidFill>
                  <a:srgbClr val="29BC70"/>
                </a:solidFill>
              </a:rPr>
              <a:t>최대썸네일</a:t>
            </a:r>
            <a:r>
              <a:rPr lang="ko-KR" altLang="en-US" sz="800" dirty="0" smtClean="0">
                <a:solidFill>
                  <a:srgbClr val="29BC70"/>
                </a:solidFill>
              </a:rPr>
              <a:t> 개수 디자인 확정 필요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cxnSp>
        <p:nvCxnSpPr>
          <p:cNvPr id="554" name="꺾인 연결선 553"/>
          <p:cNvCxnSpPr>
            <a:endCxn id="552" idx="0"/>
          </p:cNvCxnSpPr>
          <p:nvPr/>
        </p:nvCxnSpPr>
        <p:spPr>
          <a:xfrm>
            <a:off x="9495367" y="4515797"/>
            <a:ext cx="1057516" cy="319544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그룹 554"/>
          <p:cNvGrpSpPr/>
          <p:nvPr/>
        </p:nvGrpSpPr>
        <p:grpSpPr>
          <a:xfrm>
            <a:off x="2804767" y="1653458"/>
            <a:ext cx="415270" cy="120109"/>
            <a:chOff x="8332395" y="2333203"/>
            <a:chExt cx="1004402" cy="183932"/>
          </a:xfrm>
        </p:grpSpPr>
        <p:cxnSp>
          <p:nvCxnSpPr>
            <p:cNvPr id="556" name="직선 연결선 555"/>
            <p:cNvCxnSpPr/>
            <p:nvPr/>
          </p:nvCxnSpPr>
          <p:spPr>
            <a:xfrm>
              <a:off x="8332395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연결선 556"/>
            <p:cNvCxnSpPr/>
            <p:nvPr/>
          </p:nvCxnSpPr>
          <p:spPr>
            <a:xfrm>
              <a:off x="8336105" y="2420888"/>
              <a:ext cx="1000255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 557"/>
            <p:cNvCxnSpPr/>
            <p:nvPr/>
          </p:nvCxnSpPr>
          <p:spPr>
            <a:xfrm>
              <a:off x="9336797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9" name="TextBox 558"/>
          <p:cNvSpPr txBox="1"/>
          <p:nvPr/>
        </p:nvSpPr>
        <p:spPr>
          <a:xfrm>
            <a:off x="2817035" y="1754270"/>
            <a:ext cx="38759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고정</a:t>
            </a:r>
            <a:endParaRPr lang="ko-KR" altLang="en-US" sz="800" dirty="0"/>
          </a:p>
        </p:txBody>
      </p:sp>
      <p:grpSp>
        <p:nvGrpSpPr>
          <p:cNvPr id="560" name="그룹 559"/>
          <p:cNvGrpSpPr/>
          <p:nvPr/>
        </p:nvGrpSpPr>
        <p:grpSpPr>
          <a:xfrm>
            <a:off x="410184" y="1653458"/>
            <a:ext cx="2296396" cy="129500"/>
            <a:chOff x="8332395" y="2333203"/>
            <a:chExt cx="1004402" cy="183932"/>
          </a:xfrm>
        </p:grpSpPr>
        <p:cxnSp>
          <p:nvCxnSpPr>
            <p:cNvPr id="561" name="직선 연결선 560"/>
            <p:cNvCxnSpPr/>
            <p:nvPr/>
          </p:nvCxnSpPr>
          <p:spPr>
            <a:xfrm>
              <a:off x="8332395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 561"/>
            <p:cNvCxnSpPr/>
            <p:nvPr/>
          </p:nvCxnSpPr>
          <p:spPr>
            <a:xfrm>
              <a:off x="8336105" y="2420888"/>
              <a:ext cx="1000255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/>
            <p:cNvCxnSpPr/>
            <p:nvPr/>
          </p:nvCxnSpPr>
          <p:spPr>
            <a:xfrm>
              <a:off x="9336797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4" name="TextBox 563"/>
          <p:cNvSpPr txBox="1"/>
          <p:nvPr/>
        </p:nvSpPr>
        <p:spPr>
          <a:xfrm>
            <a:off x="1289423" y="1647268"/>
            <a:ext cx="131318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프로모션자유등록메뉴탭</a:t>
            </a:r>
            <a:endParaRPr lang="ko-KR" altLang="en-US" sz="800" dirty="0"/>
          </a:p>
        </p:txBody>
      </p:sp>
      <p:grpSp>
        <p:nvGrpSpPr>
          <p:cNvPr id="565" name="그룹 564"/>
          <p:cNvGrpSpPr/>
          <p:nvPr/>
        </p:nvGrpSpPr>
        <p:grpSpPr>
          <a:xfrm rot="5400000">
            <a:off x="9580787" y="1477522"/>
            <a:ext cx="229029" cy="183182"/>
            <a:chOff x="8332395" y="2333203"/>
            <a:chExt cx="1004402" cy="183932"/>
          </a:xfrm>
        </p:grpSpPr>
        <p:cxnSp>
          <p:nvCxnSpPr>
            <p:cNvPr id="566" name="직선 연결선 565"/>
            <p:cNvCxnSpPr/>
            <p:nvPr/>
          </p:nvCxnSpPr>
          <p:spPr>
            <a:xfrm>
              <a:off x="8332395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/>
            <p:cNvCxnSpPr/>
            <p:nvPr/>
          </p:nvCxnSpPr>
          <p:spPr>
            <a:xfrm>
              <a:off x="8336105" y="2420888"/>
              <a:ext cx="1000255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/>
            <p:cNvCxnSpPr/>
            <p:nvPr/>
          </p:nvCxnSpPr>
          <p:spPr>
            <a:xfrm>
              <a:off x="9336797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4" name="TextBox 573"/>
          <p:cNvSpPr txBox="1"/>
          <p:nvPr/>
        </p:nvSpPr>
        <p:spPr>
          <a:xfrm>
            <a:off x="9874438" y="1473894"/>
            <a:ext cx="541331" cy="200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타이틀</a:t>
            </a:r>
            <a:endParaRPr lang="ko-KR" altLang="en-US" sz="700" dirty="0"/>
          </a:p>
        </p:txBody>
      </p:sp>
      <p:sp>
        <p:nvSpPr>
          <p:cNvPr id="576" name="TextBox 575"/>
          <p:cNvSpPr txBox="1"/>
          <p:nvPr/>
        </p:nvSpPr>
        <p:spPr>
          <a:xfrm>
            <a:off x="11182519" y="1413326"/>
            <a:ext cx="78356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유의사항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팝업</a:t>
            </a:r>
            <a:endParaRPr lang="ko-KR" altLang="en-US" sz="700" dirty="0"/>
          </a:p>
        </p:txBody>
      </p:sp>
      <p:sp>
        <p:nvSpPr>
          <p:cNvPr id="246" name="직사각형 245"/>
          <p:cNvSpPr/>
          <p:nvPr/>
        </p:nvSpPr>
        <p:spPr>
          <a:xfrm>
            <a:off x="10644852" y="1"/>
            <a:ext cx="1547147" cy="579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4/11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dirty="0" smtClean="0">
                <a:solidFill>
                  <a:schemeClr val="tx1"/>
                </a:solidFill>
              </a:rPr>
              <a:t>혜택은 타이틀만 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346491" y="350251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346491" y="365009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311630" y="350251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311630" y="365009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284897" y="350251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6284897" y="365009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346491" y="530480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46491" y="54523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311630" y="530480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5311630" y="54523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284897" y="530480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284897" y="54523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87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특가 </a:t>
            </a:r>
            <a:r>
              <a:rPr lang="ko-KR" altLang="en-US" dirty="0" err="1" smtClean="0"/>
              <a:t>서브메뉴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네비게이션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764704"/>
            <a:ext cx="622595" cy="243314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20012" y="12643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74232" y="1264387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7818" y="103073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3292"/>
              </p:ext>
            </p:extLst>
          </p:nvPr>
        </p:nvGraphicFramePr>
        <p:xfrm>
          <a:off x="327408" y="670946"/>
          <a:ext cx="2999014" cy="5494357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4357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99487"/>
              </p:ext>
            </p:extLst>
          </p:nvPr>
        </p:nvGraphicFramePr>
        <p:xfrm>
          <a:off x="9000565" y="468924"/>
          <a:ext cx="3152540" cy="46744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&amp; GNB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GNB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특가 선택 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FO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사용채널은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캠페인 항목을 적용함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/PC/MO/APP -&gt; 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사용채널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기준으로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프로모션 메뉴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화면 진입 시 메인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GNB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프로모션 메뉴 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가로스와이핑으로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메뉴 확인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메뉴는 각각의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을 생성함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URL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연결로 진입 시 해당 영역으로 포커스 되어 노출 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메뉴 탭 우측 고정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메뉴 탭은 고정 위치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혜택 영역으로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앵커되어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콘텐츠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번에 등록 된 순서대로 나열되어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스크롤다운시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등록 된 프로모션 확인 가능하며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프로모션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프로모션으로 선택 변경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하향스크롤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GNB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스크롤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GNB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GNB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기능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정의 따름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화면아이디</a:t>
                      </a: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5747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39299"/>
                  </a:ext>
                </a:extLst>
              </a:tr>
            </a:tbl>
          </a:graphicData>
        </a:graphic>
      </p:graphicFrame>
      <p:sp>
        <p:nvSpPr>
          <p:cNvPr id="272" name="직사각형 271"/>
          <p:cNvSpPr/>
          <p:nvPr/>
        </p:nvSpPr>
        <p:spPr>
          <a:xfrm>
            <a:off x="367577" y="2140315"/>
            <a:ext cx="2881438" cy="2368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367577" y="4656276"/>
            <a:ext cx="2881438" cy="1509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17961" y="1358090"/>
            <a:ext cx="2908462" cy="303640"/>
            <a:chOff x="417960" y="1358090"/>
            <a:chExt cx="2928589" cy="303640"/>
          </a:xfrm>
        </p:grpSpPr>
        <p:sp>
          <p:nvSpPr>
            <p:cNvPr id="322" name="모서리가 둥근 직사각형 321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1" name="직사각형 300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4" name="직선 연결선 30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417960" y="1721104"/>
            <a:ext cx="2308747" cy="195472"/>
            <a:chOff x="8332395" y="2333203"/>
            <a:chExt cx="1004402" cy="183932"/>
          </a:xfrm>
        </p:grpSpPr>
        <p:cxnSp>
          <p:nvCxnSpPr>
            <p:cNvPr id="248" name="직선 연결선 247"/>
            <p:cNvCxnSpPr/>
            <p:nvPr/>
          </p:nvCxnSpPr>
          <p:spPr>
            <a:xfrm>
              <a:off x="8332395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8336105" y="2420888"/>
              <a:ext cx="1000255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9336797" y="2333203"/>
              <a:ext cx="0" cy="1839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2872519" y="1628800"/>
            <a:ext cx="358955" cy="358955"/>
          </a:xfrm>
          <a:prstGeom prst="rect">
            <a:avLst/>
          </a:prstGeom>
        </p:spPr>
      </p:pic>
      <p:cxnSp>
        <p:nvCxnSpPr>
          <p:cNvPr id="274" name="직선 화살표 연결선 273"/>
          <p:cNvCxnSpPr/>
          <p:nvPr/>
        </p:nvCxnSpPr>
        <p:spPr>
          <a:xfrm>
            <a:off x="1438835" y="1652231"/>
            <a:ext cx="4117" cy="30040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7" name="그림 2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92" y="699343"/>
            <a:ext cx="622595" cy="243314"/>
          </a:xfrm>
          <a:prstGeom prst="rect">
            <a:avLst/>
          </a:prstGeom>
        </p:spPr>
      </p:pic>
      <p:sp>
        <p:nvSpPr>
          <p:cNvPr id="278" name="TextBox 277"/>
          <p:cNvSpPr txBox="1"/>
          <p:nvPr/>
        </p:nvSpPr>
        <p:spPr>
          <a:xfrm>
            <a:off x="4369023" y="7103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279" name="그림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919" y="710464"/>
            <a:ext cx="161925" cy="171450"/>
          </a:xfrm>
          <a:prstGeom prst="rect">
            <a:avLst/>
          </a:prstGeom>
        </p:spPr>
      </p:pic>
      <p:cxnSp>
        <p:nvCxnSpPr>
          <p:cNvPr id="280" name="직선 연결선 279"/>
          <p:cNvCxnSpPr/>
          <p:nvPr/>
        </p:nvCxnSpPr>
        <p:spPr>
          <a:xfrm>
            <a:off x="4310758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오른쪽 대괄호 289"/>
          <p:cNvSpPr/>
          <p:nvPr/>
        </p:nvSpPr>
        <p:spPr>
          <a:xfrm>
            <a:off x="7325120" y="645830"/>
            <a:ext cx="145518" cy="69836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7414597" y="84865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스크롤다운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상단 고정</a:t>
            </a:r>
            <a:endParaRPr lang="ko-KR" altLang="en-US" sz="800" dirty="0"/>
          </a:p>
        </p:txBody>
      </p:sp>
      <p:graphicFrame>
        <p:nvGraphicFramePr>
          <p:cNvPr id="292" name="표 291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0190"/>
              </p:ext>
            </p:extLst>
          </p:nvPr>
        </p:nvGraphicFramePr>
        <p:xfrm>
          <a:off x="4318710" y="638191"/>
          <a:ext cx="2999014" cy="552711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711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334374" y="818051"/>
            <a:ext cx="8894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0012" y="670946"/>
            <a:ext cx="3006410" cy="62559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4318710" y="638192"/>
            <a:ext cx="3006410" cy="32933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4372430" y="1040465"/>
            <a:ext cx="2908462" cy="303640"/>
            <a:chOff x="417960" y="1358090"/>
            <a:chExt cx="2928589" cy="303640"/>
          </a:xfrm>
        </p:grpSpPr>
        <p:sp>
          <p:nvSpPr>
            <p:cNvPr id="295" name="모서리가 둥근 직사각형 294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8" name="모서리가 둥근 직사각형 297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9" name="직사각형 298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연결선 304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직사각형 306"/>
          <p:cNvSpPr/>
          <p:nvPr/>
        </p:nvSpPr>
        <p:spPr>
          <a:xfrm>
            <a:off x="4360442" y="1457910"/>
            <a:ext cx="2881438" cy="957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4360442" y="2492896"/>
            <a:ext cx="2881438" cy="1285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9106" y="30289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프로모션별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제품노출개수 디폴트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개이상일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경우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더보기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4360442" y="3879577"/>
            <a:ext cx="2881438" cy="1285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4360442" y="5263364"/>
            <a:ext cx="2881438" cy="90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혜택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643043" y="5590254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혜택 영역은 제일 마지막에 노출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운영중인 프로모션 없을 시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혜택영역만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노출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15" y="1693403"/>
            <a:ext cx="351733" cy="39601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13DB071-8072-BD87-929A-1A5CF6EB72F0}"/>
              </a:ext>
            </a:extLst>
          </p:cNvPr>
          <p:cNvSpPr txBox="1"/>
          <p:nvPr/>
        </p:nvSpPr>
        <p:spPr>
          <a:xfrm>
            <a:off x="1527872" y="4650490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 스크롤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2983B2-58C7-42D9-79F3-849BBD368B0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1592198" y="4195682"/>
            <a:ext cx="360000" cy="360000"/>
          </a:xfrm>
          <a:prstGeom prst="rect">
            <a:avLst/>
          </a:prstGeom>
        </p:spPr>
      </p:pic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35" y="568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9" y="1389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948" y="16723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810" y="16723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8" y="20632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43" y="38677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835" y="15660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36" y="9910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850" y="5180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644852" y="1"/>
            <a:ext cx="1547147" cy="57946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bg1"/>
                </a:solidFill>
              </a:rPr>
              <a:t>특가에 등록되는 캠페인은 캠페인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사용채널</a:t>
            </a:r>
            <a:r>
              <a:rPr lang="ko-KR" altLang="en-US" sz="800" dirty="0" smtClean="0">
                <a:solidFill>
                  <a:schemeClr val="bg1"/>
                </a:solidFill>
              </a:rPr>
              <a:t> 기준으로 각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채널별</a:t>
            </a:r>
            <a:r>
              <a:rPr lang="ko-KR" altLang="en-US" sz="800" dirty="0" smtClean="0">
                <a:solidFill>
                  <a:schemeClr val="bg1"/>
                </a:solidFill>
              </a:rPr>
              <a:t> 전시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특가 </a:t>
            </a:r>
            <a:r>
              <a:rPr lang="ko-KR" altLang="en-US" dirty="0" err="1" smtClean="0"/>
              <a:t>서브메뉴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네비게이션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764704"/>
            <a:ext cx="622595" cy="243314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20012" y="12643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74232" y="1264387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7818" y="103073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323" name="표 32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1514"/>
              </p:ext>
            </p:extLst>
          </p:nvPr>
        </p:nvGraphicFramePr>
        <p:xfrm>
          <a:off x="327408" y="670947"/>
          <a:ext cx="2999014" cy="117387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87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520"/>
              </p:ext>
            </p:extLst>
          </p:nvPr>
        </p:nvGraphicFramePr>
        <p:xfrm>
          <a:off x="9000565" y="468924"/>
          <a:ext cx="3152540" cy="5156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프로모션 있을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된 특가 메뉴 있을 경우 우선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B0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 혜택 메뉴는 고정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특가 메뉴 없을 시 혜택 영역 노출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특가메뉴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프로모션 없을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영역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특가메뉴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디폴트 데이터로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정렬기준에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따라 리스트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혜택 제품 리스트 정렬 기준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(to be) --&gt;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실시간 배치로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상단고정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외의 가장 상위에 자동 정렬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제품진열순서도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특가리스트에 들어가는 조건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 높은 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낮은순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원체험단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맨 마지막 노출로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순위에서 동일 스코어의 경우 사은품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운영순</a:t>
                      </a:r>
                      <a:endParaRPr lang="ko-KR" altLang="en-US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순위에서 동일 스코어의 경우 마지막 제품 수정일 순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순위에서 동일한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prdSeq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상단고정기능은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개수제한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리스트 정렬도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417961" y="1358090"/>
            <a:ext cx="2908462" cy="303640"/>
            <a:chOff x="417960" y="1358090"/>
            <a:chExt cx="2928589" cy="303640"/>
          </a:xfrm>
        </p:grpSpPr>
        <p:sp>
          <p:nvSpPr>
            <p:cNvPr id="322" name="모서리가 둥근 직사각형 321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1" name="직사각형 300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4" name="직선 연결선 30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2" name="표 291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8710" y="638191"/>
          <a:ext cx="2999014" cy="552711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711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2139033"/>
            <a:ext cx="839235" cy="13662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2085686"/>
            <a:ext cx="622595" cy="243314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320012" y="258536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74232" y="2585369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818" y="2351714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26939"/>
              </p:ext>
            </p:extLst>
          </p:nvPr>
        </p:nvGraphicFramePr>
        <p:xfrm>
          <a:off x="320713" y="1999307"/>
          <a:ext cx="2999014" cy="117387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87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417961" y="2679222"/>
            <a:ext cx="2788304" cy="296077"/>
            <a:chOff x="417960" y="1358240"/>
            <a:chExt cx="2807600" cy="29607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3460014"/>
            <a:ext cx="839235" cy="13662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3406667"/>
            <a:ext cx="622595" cy="243314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320012" y="390635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774232" y="3906350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7818" y="3672695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26939"/>
              </p:ext>
            </p:extLst>
          </p:nvPr>
        </p:nvGraphicFramePr>
        <p:xfrm>
          <a:off x="320713" y="3320288"/>
          <a:ext cx="2999014" cy="117387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87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417961" y="4000203"/>
            <a:ext cx="1903948" cy="296077"/>
            <a:chOff x="417960" y="1358240"/>
            <a:chExt cx="1917130" cy="29607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91429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836236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1065935" y="4045338"/>
            <a:ext cx="683636" cy="250942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92" y="699343"/>
            <a:ext cx="622595" cy="24331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369023" y="7103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19" y="710464"/>
            <a:ext cx="161925" cy="171450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>
            <a:off x="4310758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4383060" y="1340768"/>
            <a:ext cx="1409647" cy="2377892"/>
            <a:chOff x="6704412" y="1025425"/>
            <a:chExt cx="1360246" cy="2294560"/>
          </a:xfrm>
        </p:grpSpPr>
        <p:grpSp>
          <p:nvGrpSpPr>
            <p:cNvPr id="85" name="그룹 84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606770" y="2914462"/>
                <a:ext cx="894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8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5820425" y="1340768"/>
            <a:ext cx="1409647" cy="2377892"/>
            <a:chOff x="6704412" y="1025425"/>
            <a:chExt cx="1360246" cy="2294560"/>
          </a:xfrm>
        </p:grpSpPr>
        <p:grpSp>
          <p:nvGrpSpPr>
            <p:cNvPr id="94" name="그룹 93"/>
            <p:cNvGrpSpPr/>
            <p:nvPr/>
          </p:nvGrpSpPr>
          <p:grpSpPr>
            <a:xfrm>
              <a:off x="6704412" y="2698708"/>
              <a:ext cx="1360246" cy="621277"/>
              <a:chOff x="6606770" y="2671945"/>
              <a:chExt cx="1360246" cy="621277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606770" y="2914462"/>
                <a:ext cx="894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640868" y="3093165"/>
                <a:ext cx="484428" cy="20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4369023" y="1024187"/>
            <a:ext cx="12634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혜택모음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103" name="타원 102"/>
          <p:cNvSpPr/>
          <p:nvPr/>
        </p:nvSpPr>
        <p:spPr>
          <a:xfrm>
            <a:off x="7016792" y="1061530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84687" y="3735568"/>
            <a:ext cx="313591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증정</a:t>
            </a:r>
            <a:endParaRPr lang="ko-KR" altLang="en-US" sz="600" dirty="0"/>
          </a:p>
        </p:txBody>
      </p:sp>
      <p:sp>
        <p:nvSpPr>
          <p:cNvPr id="10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471673" y="3927654"/>
            <a:ext cx="1142139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545950" y="4014342"/>
            <a:ext cx="154903" cy="199454"/>
            <a:chOff x="4276983" y="4207340"/>
            <a:chExt cx="773640" cy="996141"/>
          </a:xfrm>
        </p:grpSpPr>
        <p:sp>
          <p:nvSpPr>
            <p:cNvPr id="10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761328" y="4014342"/>
            <a:ext cx="154903" cy="199454"/>
            <a:chOff x="4276983" y="4207340"/>
            <a:chExt cx="773640" cy="996141"/>
          </a:xfrm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5941762" y="3735568"/>
            <a:ext cx="417390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첫구매전용</a:t>
            </a:r>
            <a:endParaRPr lang="ko-KR" altLang="en-US" sz="600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943" y="2756149"/>
            <a:ext cx="179632" cy="19051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195" y="2756149"/>
            <a:ext cx="179632" cy="190519"/>
          </a:xfrm>
          <a:prstGeom prst="rect">
            <a:avLst/>
          </a:prstGeom>
        </p:spPr>
      </p:pic>
      <p:grpSp>
        <p:nvGrpSpPr>
          <p:cNvPr id="11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467531" y="4494166"/>
            <a:ext cx="1301523" cy="167113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04896" y="4494166"/>
            <a:ext cx="1301523" cy="167113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4984111" y="4014342"/>
            <a:ext cx="154903" cy="199454"/>
            <a:chOff x="4276983" y="4207340"/>
            <a:chExt cx="773640" cy="996141"/>
          </a:xfrm>
        </p:grpSpPr>
        <p:sp>
          <p:nvSpPr>
            <p:cNvPr id="1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337483" y="4693629"/>
            <a:ext cx="2982243" cy="887861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/>
              <a:t>3/28 </a:t>
            </a:r>
            <a:r>
              <a:rPr lang="ko-KR" altLang="en-US" sz="800" dirty="0" smtClean="0"/>
              <a:t>김슬기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디자인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퍼블</a:t>
            </a:r>
            <a:r>
              <a:rPr lang="ko-KR" altLang="en-US" sz="800" dirty="0" smtClean="0"/>
              <a:t> 협의 필요</a:t>
            </a:r>
            <a:r>
              <a:rPr lang="en-US" altLang="ko-KR" sz="800" dirty="0" smtClean="0"/>
              <a:t>)</a:t>
            </a:r>
          </a:p>
          <a:p>
            <a:r>
              <a:rPr lang="ko-KR" altLang="en-US" sz="800" dirty="0" err="1" smtClean="0"/>
              <a:t>개수별</a:t>
            </a:r>
            <a:r>
              <a:rPr lang="ko-KR" altLang="en-US" sz="800" dirty="0" smtClean="0"/>
              <a:t> 위치 확인</a:t>
            </a:r>
            <a:endParaRPr lang="en-US" altLang="ko-KR" sz="800" dirty="0" smtClean="0"/>
          </a:p>
          <a:p>
            <a:r>
              <a:rPr lang="ko-KR" altLang="en-US" sz="800" strike="sngStrike" dirty="0" smtClean="0"/>
              <a:t>혜택을 제일 앞에 </a:t>
            </a:r>
            <a:r>
              <a:rPr lang="ko-KR" altLang="en-US" sz="800" strike="sngStrike" dirty="0" err="1" smtClean="0"/>
              <a:t>두는것도</a:t>
            </a:r>
            <a:r>
              <a:rPr lang="ko-KR" altLang="en-US" sz="800" strike="sngStrike" dirty="0" smtClean="0"/>
              <a:t> 좋을 듯 </a:t>
            </a:r>
            <a:r>
              <a:rPr lang="en-US" altLang="ko-KR" sz="800" strike="sngStrike" dirty="0" smtClean="0"/>
              <a:t>(PC</a:t>
            </a:r>
            <a:r>
              <a:rPr lang="ko-KR" altLang="en-US" sz="800" strike="sngStrike" dirty="0" smtClean="0"/>
              <a:t>도 고려 했을 시</a:t>
            </a:r>
            <a:r>
              <a:rPr lang="en-US" altLang="ko-KR" sz="800" strike="sngStrike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BEST </a:t>
            </a:r>
            <a:r>
              <a:rPr lang="ko-KR" altLang="en-US" sz="800" dirty="0" smtClean="0"/>
              <a:t>는 혜택이 프로모션 메뉴 우측에 변동 위치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14818" y="407002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[ </a:t>
            </a:r>
            <a:r>
              <a:rPr lang="ko-KR" altLang="en-US" sz="1000" b="1" dirty="0" smtClean="0">
                <a:latin typeface="+mn-ea"/>
              </a:rPr>
              <a:t>등록 된 프로모션 있을 시 </a:t>
            </a:r>
            <a:r>
              <a:rPr lang="en-US" altLang="ko-KR" sz="1000" b="1" dirty="0" smtClean="0">
                <a:latin typeface="+mn-ea"/>
              </a:rPr>
              <a:t>]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3926" y="407002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[ </a:t>
            </a:r>
            <a:r>
              <a:rPr lang="ko-KR" altLang="en-US" sz="1000" b="1" dirty="0" smtClean="0">
                <a:latin typeface="+mn-ea"/>
              </a:rPr>
              <a:t>등록 된 프로모션 없을 시 </a:t>
            </a:r>
            <a:r>
              <a:rPr lang="en-US" altLang="ko-KR" sz="1000" b="1" dirty="0" smtClean="0">
                <a:latin typeface="+mn-ea"/>
              </a:rPr>
              <a:t>]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2" y="4030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3" y="14007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647" y="13933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318" y="422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088" y="10307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644852" y="1"/>
            <a:ext cx="1547147" cy="579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4/11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혜택은 타이틀만 노출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혜택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제품리스트</a:t>
            </a:r>
            <a:r>
              <a:rPr lang="ko-KR" altLang="en-US" sz="800" dirty="0" smtClean="0">
                <a:solidFill>
                  <a:schemeClr val="tx1"/>
                </a:solidFill>
              </a:rPr>
              <a:t> 정렬 기준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디스크립션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8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IN_MO_HOM_01_04_01 /  IN_MO_HOM_01_04_03</a:t>
            </a:r>
            <a:endParaRPr lang="ko-KR" altLang="en-US" dirty="0"/>
          </a:p>
        </p:txBody>
      </p:sp>
      <p:sp>
        <p:nvSpPr>
          <p:cNvPr id="6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645827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22431"/>
              </p:ext>
            </p:extLst>
          </p:nvPr>
        </p:nvGraphicFramePr>
        <p:xfrm>
          <a:off x="9000565" y="44450"/>
          <a:ext cx="3152540" cy="55470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(GNB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어드민경로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N+N , N+%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등록된 프로모션을 전시관리에서 등록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클릭 시 해당 프로모션 내용이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위치로 앵커 되어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탭메뉴명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규칙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~{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최대할인율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}%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립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~50% 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클렌징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~70% 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~80%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타이틀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서브타이틀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 탭 시 유의사항 팝업 노출 </a:t>
                      </a:r>
                      <a:r>
                        <a:rPr lang="ko-KR" altLang="en-US" sz="800" dirty="0" smtClean="0">
                          <a:solidFill>
                            <a:srgbClr val="7030A0"/>
                          </a:solidFill>
                        </a:rPr>
                        <a:t>IN_MO_HOM_01_04_03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내용은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시 입력한 텍스트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타이틀 공통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 내용은 캠페인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입력한 텍스트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6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이상일 시 전체제품보기 버튼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전체제품보기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프로모션 제품 해당영역에서 리스트 전체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메뉴 탭 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해당 프로모션 위치로 앵커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스크롤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다음 프로모션 타이틀이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 도달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메뉴 탭 선택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카운트다운 기능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전시관리에서 카운트다운기능 사용 체크 시 노출 되며 종료일 기준 남은 기간을 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 형태로 카운트다운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59415"/>
                  </a:ext>
                </a:extLst>
              </a:tr>
              <a:tr h="25273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777382" y="12643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1231602" y="1264387"/>
            <a:ext cx="314172" cy="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5188" y="1030732"/>
            <a:ext cx="3006556" cy="21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이벤트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랭킹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쿠폰존   에디터   쇼케이스  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AI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케어 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88" y="8466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873536" y="1358090"/>
            <a:ext cx="2908462" cy="303640"/>
            <a:chOff x="417960" y="1358090"/>
            <a:chExt cx="2928589" cy="30364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 flipH="1">
              <a:off x="2734664" y="1358090"/>
              <a:ext cx="611885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80" y="13982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23634" y="3529797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1427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31427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11673" y="2378378"/>
            <a:ext cx="2815958" cy="1109366"/>
            <a:chOff x="183071" y="2852936"/>
            <a:chExt cx="2429242" cy="957017"/>
          </a:xfrm>
        </p:grpSpPr>
        <p:grpSp>
          <p:nvGrpSpPr>
            <p:cNvPr id="10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15" name="그림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3" y="3244541"/>
            <a:ext cx="179632" cy="190519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93" y="3244541"/>
            <a:ext cx="179632" cy="19051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97" y="3244541"/>
            <a:ext cx="179632" cy="190519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888773" y="3529797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62040" y="3529797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503005" y="1808352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9265" y="2005703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립 카테고리 전 제품 </a:t>
            </a:r>
            <a:endParaRPr lang="en-US" altLang="ko-KR" sz="800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구매시 </a:t>
            </a:r>
            <a:r>
              <a:rPr lang="en-US" altLang="ko-KR" sz="800" dirty="0" smtClean="0"/>
              <a:t>30% 2</a:t>
            </a:r>
            <a:r>
              <a:rPr lang="ko-KR" altLang="en-US" sz="800" dirty="0" smtClean="0"/>
              <a:t>개 이상 구매시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  <a:endParaRPr lang="en-US" altLang="ko-KR" sz="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923634" y="5280750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911673" y="4129331"/>
            <a:ext cx="2815958" cy="1109366"/>
            <a:chOff x="183071" y="2852936"/>
            <a:chExt cx="2429242" cy="957017"/>
          </a:xfrm>
        </p:grpSpPr>
        <p:grpSp>
          <p:nvGrpSpPr>
            <p:cNvPr id="13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42" name="그림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33" y="4995494"/>
            <a:ext cx="179632" cy="190519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93" y="4995494"/>
            <a:ext cx="179632" cy="190519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97" y="4995494"/>
            <a:ext cx="179632" cy="190519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888773" y="5280750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862040" y="5280750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36364" y="176710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립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개 이상 </a:t>
            </a:r>
            <a:r>
              <a:rPr lang="en-US" altLang="ko-KR" sz="900" b="1" dirty="0" smtClean="0"/>
              <a:t>50%</a:t>
            </a: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80" y="1711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92468" y="1750748"/>
            <a:ext cx="3006410" cy="413146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930" y="17749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243" y="20439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92" y="1806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68" y="23416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86984" y="599114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전체제품보기</a:t>
            </a:r>
            <a:endParaRPr lang="ko-KR" altLang="en-US" sz="800" b="1" dirty="0"/>
          </a:p>
        </p:txBody>
      </p:sp>
      <p:sp>
        <p:nvSpPr>
          <p:cNvPr id="1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59786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74" y="699343"/>
            <a:ext cx="622595" cy="243314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5259105" y="7103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163" name="그림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001" y="710464"/>
            <a:ext cx="161925" cy="171450"/>
          </a:xfrm>
          <a:prstGeom prst="rect">
            <a:avLst/>
          </a:prstGeom>
        </p:spPr>
      </p:pic>
      <p:cxnSp>
        <p:nvCxnSpPr>
          <p:cNvPr id="164" name="직선 연결선 163"/>
          <p:cNvCxnSpPr/>
          <p:nvPr/>
        </p:nvCxnSpPr>
        <p:spPr>
          <a:xfrm>
            <a:off x="5200840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234805" y="1637723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에너지마스크팩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 담으면</a:t>
            </a:r>
            <a:endParaRPr lang="en-US" altLang="ko-KR" sz="800" dirty="0" smtClean="0"/>
          </a:p>
          <a:p>
            <a:r>
              <a:rPr lang="en-US" altLang="ko-KR" sz="800" dirty="0" smtClean="0"/>
              <a:t>50% </a:t>
            </a:r>
            <a:r>
              <a:rPr lang="ko-KR" altLang="en-US" sz="800" dirty="0" smtClean="0"/>
              <a:t>반값</a:t>
            </a:r>
            <a:r>
              <a:rPr lang="en-US" altLang="ko-KR" sz="800" dirty="0" smtClean="0"/>
              <a:t>!!</a:t>
            </a:r>
            <a:endParaRPr lang="en-US" altLang="ko-KR" sz="800" b="1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5231904" y="1399128"/>
            <a:ext cx="1598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마스크팩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개 </a:t>
            </a:r>
            <a:r>
              <a:rPr lang="ko-KR" altLang="en-US" sz="900" b="1" dirty="0" err="1" smtClean="0"/>
              <a:t>구매시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50%</a:t>
            </a:r>
          </a:p>
        </p:txBody>
      </p:sp>
      <p:grpSp>
        <p:nvGrpSpPr>
          <p:cNvPr id="167" name="그룹 166"/>
          <p:cNvGrpSpPr/>
          <p:nvPr/>
        </p:nvGrpSpPr>
        <p:grpSpPr>
          <a:xfrm>
            <a:off x="5300054" y="1027127"/>
            <a:ext cx="2788304" cy="303640"/>
            <a:chOff x="417960" y="1358090"/>
            <a:chExt cx="2807600" cy="303640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2665010" y="1385653"/>
              <a:ext cx="544681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997956" y="1385653"/>
              <a:ext cx="599078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립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060875" y="1385653"/>
              <a:ext cx="879294" cy="250942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마스크팩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~50%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 flipH="1">
              <a:off x="2734663" y="1358090"/>
              <a:ext cx="490897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타원 182"/>
          <p:cNvSpPr/>
          <p:nvPr/>
        </p:nvSpPr>
        <p:spPr>
          <a:xfrm>
            <a:off x="7994937" y="1443267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312015" y="359651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5300054" y="2445092"/>
            <a:ext cx="2815958" cy="1109366"/>
            <a:chOff x="183071" y="2852936"/>
            <a:chExt cx="2429242" cy="957017"/>
          </a:xfrm>
        </p:grpSpPr>
        <p:grpSp>
          <p:nvGrpSpPr>
            <p:cNvPr id="18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9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9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8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98" name="그림 1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14" y="3311255"/>
            <a:ext cx="179632" cy="190519"/>
          </a:xfrm>
          <a:prstGeom prst="rect">
            <a:avLst/>
          </a:prstGeom>
        </p:spPr>
      </p:pic>
      <p:pic>
        <p:nvPicPr>
          <p:cNvPr id="199" name="그림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74" y="3311255"/>
            <a:ext cx="179632" cy="190519"/>
          </a:xfrm>
          <a:prstGeom prst="rect">
            <a:avLst/>
          </a:prstGeom>
        </p:spPr>
      </p:pic>
      <p:pic>
        <p:nvPicPr>
          <p:cNvPr id="200" name="그림 1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678" y="3311255"/>
            <a:ext cx="179632" cy="190519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277154" y="359651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250421" y="3596511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312015" y="5347464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5300054" y="4196045"/>
            <a:ext cx="2815958" cy="1109366"/>
            <a:chOff x="183071" y="2852936"/>
            <a:chExt cx="2429242" cy="957017"/>
          </a:xfrm>
        </p:grpSpPr>
        <p:grpSp>
          <p:nvGrpSpPr>
            <p:cNvPr id="20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71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097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058" y="2852936"/>
              <a:ext cx="743255" cy="95701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21" name="그림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14" y="5062208"/>
            <a:ext cx="179632" cy="190519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74" y="5062208"/>
            <a:ext cx="179632" cy="190519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678" y="5062208"/>
            <a:ext cx="179632" cy="190519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5270564" y="557443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en-US" altLang="ko-KR" sz="700" dirty="0" smtClean="0"/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~30%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5477" y="645827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0" name="그림 2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458" y="1988659"/>
            <a:ext cx="1771207" cy="367362"/>
          </a:xfrm>
          <a:prstGeom prst="rect">
            <a:avLst/>
          </a:prstGeom>
        </p:spPr>
      </p:pic>
      <p:sp>
        <p:nvSpPr>
          <p:cNvPr id="2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99" y="9221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965" y="13882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4" y="2066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939718" y="4708225"/>
            <a:ext cx="2304256" cy="1584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4655840" y="578834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49" y="45551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065437" y="487308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특가 유의사항</a:t>
            </a:r>
            <a:endParaRPr lang="en-US" altLang="ko-KR" sz="9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86607" y="5184516"/>
            <a:ext cx="20228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동일 제품 및 교차 구매 가능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기간 내 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 구매 가능</a:t>
            </a:r>
            <a:b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3/14(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- 3/31(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23:59:00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까지</a:t>
            </a:r>
          </a:p>
        </p:txBody>
      </p:sp>
      <p:sp>
        <p:nvSpPr>
          <p:cNvPr id="160" name="부제목 2"/>
          <p:cNvSpPr txBox="1">
            <a:spLocks/>
          </p:cNvSpPr>
          <p:nvPr/>
        </p:nvSpPr>
        <p:spPr>
          <a:xfrm>
            <a:off x="777382" y="257581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 GNB &gt; 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79" name="부제목 2"/>
          <p:cNvSpPr txBox="1">
            <a:spLocks/>
          </p:cNvSpPr>
          <p:nvPr/>
        </p:nvSpPr>
        <p:spPr>
          <a:xfrm>
            <a:off x="4147461" y="257581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45702" y="4499460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IN_MO_HOM_01_04_03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05281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805281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847893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847893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0" name="TextBox 229"/>
          <p:cNvSpPr txBox="1"/>
          <p:nvPr/>
        </p:nvSpPr>
        <p:spPr>
          <a:xfrm>
            <a:off x="831427" y="5496194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31427" y="564377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805281" y="5496194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2805281" y="564377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5" name="TextBox 234"/>
          <p:cNvSpPr txBox="1"/>
          <p:nvPr/>
        </p:nvSpPr>
        <p:spPr>
          <a:xfrm>
            <a:off x="1847893" y="5496194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847893" y="564377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237159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5237159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211013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211013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47" name="TextBox 246"/>
          <p:cNvSpPr txBox="1"/>
          <p:nvPr/>
        </p:nvSpPr>
        <p:spPr>
          <a:xfrm>
            <a:off x="6253625" y="3756765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6253625" y="390434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277154" y="5357915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250421" y="5357915"/>
            <a:ext cx="848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211013" y="5518169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7211013" y="56657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253625" y="5518169"/>
            <a:ext cx="100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r>
              <a:rPr lang="ko-KR" altLang="en-US" sz="900" b="1" dirty="0" smtClean="0"/>
              <a:t>원 </a:t>
            </a:r>
            <a:r>
              <a:rPr lang="en-US" altLang="ko-KR" sz="900" b="1" dirty="0" smtClean="0"/>
              <a:t>~</a:t>
            </a:r>
            <a:r>
              <a:rPr lang="en-US" altLang="ko-KR" sz="700" dirty="0" smtClean="0">
                <a:solidFill>
                  <a:srgbClr val="FF0000"/>
                </a:solidFill>
              </a:rPr>
              <a:t>30%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253625" y="56657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60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IN_MO_HOM_01_04_01 /  IN_MO_HOM_01_04_02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60406"/>
              </p:ext>
            </p:extLst>
          </p:nvPr>
        </p:nvGraphicFramePr>
        <p:xfrm>
          <a:off x="9000565" y="44450"/>
          <a:ext cx="3152540" cy="27016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263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 고정 메뉴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타이틀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제품 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썸네일최대개수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디자인확인</a:t>
                      </a:r>
                      <a:endParaRPr lang="en-US" altLang="ko-KR" sz="800" b="0" u="none" kern="1200" baseline="0" dirty="0" smtClean="0">
                        <a:solidFill>
                          <a:srgbClr val="29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해당영역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구매 시 받을 수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어드민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특정제품구매시 에 연결 되어 있는 제품의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전체리스트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pic>
        <p:nvPicPr>
          <p:cNvPr id="161" name="그림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42" y="699343"/>
            <a:ext cx="622595" cy="243314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825673" y="7103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특가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163" name="그림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69" y="710464"/>
            <a:ext cx="161925" cy="171450"/>
          </a:xfrm>
          <a:prstGeom prst="rect">
            <a:avLst/>
          </a:prstGeom>
        </p:spPr>
      </p:pic>
      <p:cxnSp>
        <p:nvCxnSpPr>
          <p:cNvPr id="164" name="직선 연결선 163"/>
          <p:cNvCxnSpPr/>
          <p:nvPr/>
        </p:nvCxnSpPr>
        <p:spPr>
          <a:xfrm>
            <a:off x="767408" y="967528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866622" y="1027127"/>
            <a:ext cx="2834865" cy="303640"/>
            <a:chOff x="417960" y="1358090"/>
            <a:chExt cx="2854483" cy="303640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2524801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793278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417960" y="1392922"/>
              <a:ext cx="587820" cy="250942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060876" y="1385653"/>
              <a:ext cx="688367" cy="250942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 flipH="1">
              <a:off x="2734664" y="1358090"/>
              <a:ext cx="537779" cy="30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2804767" y="1373409"/>
              <a:ext cx="420793" cy="2509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혜택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2726707" y="1358240"/>
              <a:ext cx="0" cy="2960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타원 182"/>
          <p:cNvSpPr/>
          <p:nvPr/>
        </p:nvSpPr>
        <p:spPr>
          <a:xfrm>
            <a:off x="3561505" y="1443267"/>
            <a:ext cx="130924" cy="1190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37132" y="1402324"/>
            <a:ext cx="12634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혜택모음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17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4940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이전페이지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36419" y="1724512"/>
            <a:ext cx="1409647" cy="2370624"/>
            <a:chOff x="6704412" y="1025425"/>
            <a:chExt cx="1360246" cy="2287547"/>
          </a:xfrm>
        </p:grpSpPr>
        <p:grpSp>
          <p:nvGrpSpPr>
            <p:cNvPr id="177" name="그룹 176"/>
            <p:cNvGrpSpPr/>
            <p:nvPr/>
          </p:nvGrpSpPr>
          <p:grpSpPr>
            <a:xfrm>
              <a:off x="6704412" y="2698708"/>
              <a:ext cx="1360246" cy="614264"/>
              <a:chOff x="6606770" y="2671945"/>
              <a:chExt cx="1360246" cy="614264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606770" y="2914462"/>
                <a:ext cx="987185" cy="237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6640868" y="3093165"/>
                <a:ext cx="554073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 smtClean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17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4" name="그룹 233"/>
          <p:cNvGrpSpPr/>
          <p:nvPr/>
        </p:nvGrpSpPr>
        <p:grpSpPr>
          <a:xfrm>
            <a:off x="2273784" y="1724512"/>
            <a:ext cx="1409647" cy="2370624"/>
            <a:chOff x="6704412" y="1025425"/>
            <a:chExt cx="1360246" cy="2287547"/>
          </a:xfrm>
        </p:grpSpPr>
        <p:grpSp>
          <p:nvGrpSpPr>
            <p:cNvPr id="235" name="그룹 234"/>
            <p:cNvGrpSpPr/>
            <p:nvPr/>
          </p:nvGrpSpPr>
          <p:grpSpPr>
            <a:xfrm>
              <a:off x="6704412" y="2698708"/>
              <a:ext cx="1360246" cy="614264"/>
              <a:chOff x="6606770" y="2671945"/>
              <a:chExt cx="1360246" cy="614264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6606770" y="2914462"/>
                <a:ext cx="987185" cy="237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6640868" y="3093165"/>
                <a:ext cx="554073" cy="19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 smtClean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23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4" name="직사각형 243"/>
          <p:cNvSpPr/>
          <p:nvPr/>
        </p:nvSpPr>
        <p:spPr>
          <a:xfrm>
            <a:off x="938046" y="4119312"/>
            <a:ext cx="313591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/>
              <a:t>증정</a:t>
            </a:r>
            <a:endParaRPr lang="ko-KR" altLang="en-US" sz="600" dirty="0"/>
          </a:p>
        </p:txBody>
      </p:sp>
      <p:sp>
        <p:nvSpPr>
          <p:cNvPr id="2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925032" y="4311398"/>
            <a:ext cx="1142139" cy="34912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999309" y="4398086"/>
            <a:ext cx="154903" cy="199454"/>
            <a:chOff x="4276983" y="4207340"/>
            <a:chExt cx="773640" cy="996141"/>
          </a:xfrm>
        </p:grpSpPr>
        <p:sp>
          <p:nvSpPr>
            <p:cNvPr id="2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1214687" y="4398086"/>
            <a:ext cx="154903" cy="199454"/>
            <a:chOff x="4276983" y="4207340"/>
            <a:chExt cx="773640" cy="996141"/>
          </a:xfrm>
        </p:grpSpPr>
        <p:sp>
          <p:nvSpPr>
            <p:cNvPr id="2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983" y="4207340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4" name="직사각형 253"/>
          <p:cNvSpPr/>
          <p:nvPr/>
        </p:nvSpPr>
        <p:spPr>
          <a:xfrm>
            <a:off x="2395121" y="4119312"/>
            <a:ext cx="417390" cy="124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첫구매전용</a:t>
            </a:r>
            <a:endParaRPr lang="ko-KR" altLang="en-US" sz="600" dirty="0"/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02" y="3139893"/>
            <a:ext cx="179632" cy="190519"/>
          </a:xfrm>
          <a:prstGeom prst="rect">
            <a:avLst/>
          </a:prstGeom>
        </p:spPr>
      </p:pic>
      <p:pic>
        <p:nvPicPr>
          <p:cNvPr id="257" name="그림 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554" y="3139893"/>
            <a:ext cx="179632" cy="190519"/>
          </a:xfrm>
          <a:prstGeom prst="rect">
            <a:avLst/>
          </a:prstGeom>
        </p:spPr>
      </p:pic>
      <p:grpSp>
        <p:nvGrpSpPr>
          <p:cNvPr id="2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0751" y="4856190"/>
            <a:ext cx="1301523" cy="15404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348116" y="4856190"/>
            <a:ext cx="1301523" cy="15404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09" y="10630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22" y="13854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구부러진 연결선 27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45" idx="3"/>
            <a:endCxn id="280" idx="2"/>
          </p:cNvCxnSpPr>
          <p:nvPr/>
        </p:nvCxnSpPr>
        <p:spPr>
          <a:xfrm>
            <a:off x="2067171" y="4485959"/>
            <a:ext cx="3140042" cy="829755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양쪽 모서리가 둥근 사각형 279"/>
          <p:cNvSpPr/>
          <p:nvPr/>
        </p:nvSpPr>
        <p:spPr>
          <a:xfrm>
            <a:off x="5207213" y="4234751"/>
            <a:ext cx="3000942" cy="2161925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5207213" y="4289328"/>
            <a:ext cx="300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증정품안내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282" name="직선 연결선 281"/>
          <p:cNvCxnSpPr/>
          <p:nvPr/>
        </p:nvCxnSpPr>
        <p:spPr>
          <a:xfrm>
            <a:off x="5207213" y="4563246"/>
            <a:ext cx="30009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942" y="4678862"/>
            <a:ext cx="2760411" cy="737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8405"/>
          <a:stretch/>
        </p:blipFill>
        <p:spPr>
          <a:xfrm>
            <a:off x="5375920" y="5509606"/>
            <a:ext cx="2579086" cy="793697"/>
          </a:xfrm>
          <a:prstGeom prst="rect">
            <a:avLst/>
          </a:prstGeom>
        </p:spPr>
      </p:pic>
      <p:sp>
        <p:nvSpPr>
          <p:cNvPr id="2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22" y="17192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898077" y="1700808"/>
            <a:ext cx="1360628" cy="303261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37" y="43980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74" y="42856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644852" y="1"/>
            <a:ext cx="1547147" cy="579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4/11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1. </a:t>
            </a:r>
            <a:r>
              <a:rPr lang="ko-KR" altLang="en-US" sz="800" dirty="0" smtClean="0">
                <a:solidFill>
                  <a:schemeClr val="tx1"/>
                </a:solidFill>
              </a:rPr>
              <a:t>혜택은 타이틀만 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1706" y="3954629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IN_MO_HOM_01_04_02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278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932843" y="4578684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932843" y="470667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09" name="직사각형 108"/>
          <p:cNvSpPr/>
          <p:nvPr/>
        </p:nvSpPr>
        <p:spPr>
          <a:xfrm>
            <a:off x="2932843" y="5031178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016448" y="5373215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2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5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50699" y="6085430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27648" y="6085430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04285" y="469100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473860" y="1899419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73860" y="202740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02" name="직사각형 101"/>
          <p:cNvSpPr/>
          <p:nvPr/>
        </p:nvSpPr>
        <p:spPr>
          <a:xfrm>
            <a:off x="3473860" y="2351913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557465" y="2693950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5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691716" y="3406165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68665" y="3406165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45302" y="20117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FO_</a:t>
            </a:r>
            <a:r>
              <a:rPr lang="ko-KR" altLang="en-US" dirty="0" smtClean="0"/>
              <a:t>특가</a:t>
            </a:r>
            <a:endParaRPr lang="ko-KR" altLang="en-US" dirty="0"/>
          </a:p>
        </p:txBody>
      </p:sp>
      <p:sp>
        <p:nvSpPr>
          <p:cNvPr id="14" name="부제목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IN_MO_HOM_01_04_04</a:t>
            </a:r>
            <a:r>
              <a:rPr lang="ko-KR" altLang="en-US" dirty="0"/>
              <a:t> </a:t>
            </a:r>
            <a:r>
              <a:rPr lang="en-US" altLang="ko-KR" dirty="0" smtClean="0"/>
              <a:t>/ 05 / 06 /07</a:t>
            </a:r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99189"/>
              </p:ext>
            </p:extLst>
          </p:nvPr>
        </p:nvGraphicFramePr>
        <p:xfrm>
          <a:off x="9000565" y="44450"/>
          <a:ext cx="3152540" cy="57343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장바구니 아이콘 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팝업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없이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조건 충족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 완료 토스트 팝업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 선택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또는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제품 장바구니 아이콘 탭 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제품은 장바구니에 담긴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 안내 문구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제품은 장바구니에 담긴 것을 안내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N+N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할인받을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있는 잔여 개수 안내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 조건 개수 충족 되었으면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담기가 완료 되었습니다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10+10 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할인일 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담으면 조건 충족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장바구니가기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장바구니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 또는 제품상세에서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주문서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제품더담기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기존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이벤트 화면 등에서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특가메뉴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프로모션 영역으로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pic>
        <p:nvPicPr>
          <p:cNvPr id="232" name="그림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5" y="1844824"/>
            <a:ext cx="2618375" cy="2520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2" y="908720"/>
            <a:ext cx="2380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 </a:t>
            </a:r>
            <a:r>
              <a:rPr lang="ko-KR" altLang="en-US" sz="1000" b="1" dirty="0" smtClean="0"/>
              <a:t>제품리스트에서 장바구니 아이콘 탭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3741151" y="3687434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{</a:t>
            </a:r>
            <a:r>
              <a:rPr lang="ko-KR" altLang="en-US" sz="800" dirty="0" err="1" smtClean="0"/>
              <a:t>바로구매</a:t>
            </a: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253665" y="6390434"/>
            <a:ext cx="6591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{</a:t>
            </a:r>
            <a:r>
              <a:rPr lang="ko-KR" altLang="en-US" sz="800" dirty="0" err="1" smtClean="0"/>
              <a:t>바로구매</a:t>
            </a:r>
            <a:r>
              <a:rPr lang="en-US" altLang="ko-KR" sz="800" dirty="0" smtClean="0"/>
              <a:t>}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352" y="1379849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옵션 제품 </a:t>
            </a:r>
            <a:r>
              <a:rPr lang="ko-KR" altLang="en-US" sz="1000" b="1" dirty="0"/>
              <a:t>있을 </a:t>
            </a:r>
            <a:r>
              <a:rPr lang="ko-KR" altLang="en-US" sz="1000" b="1" dirty="0" smtClean="0"/>
              <a:t>경우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옵션 선택 팝업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as-is </a:t>
            </a:r>
            <a:r>
              <a:rPr lang="ko-KR" altLang="en-US" sz="1000" b="1" dirty="0" smtClean="0"/>
              <a:t>동일 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3514814" y="835686"/>
            <a:ext cx="24400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옵션 </a:t>
            </a:r>
            <a:r>
              <a:rPr lang="ko-KR" altLang="en-US" sz="1000" b="1" dirty="0" smtClean="0"/>
              <a:t>제품 선택 후 장바구니 </a:t>
            </a: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버튼</a:t>
            </a:r>
            <a:r>
              <a:rPr lang="en-US" altLang="ko-KR" sz="1000" b="1" dirty="0" smtClean="0"/>
              <a:t>] </a:t>
            </a:r>
            <a:r>
              <a:rPr lang="ko-KR" altLang="en-US" sz="1000" b="1" dirty="0" smtClean="0"/>
              <a:t>탭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514814" y="1045939"/>
            <a:ext cx="35461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- </a:t>
            </a:r>
            <a:r>
              <a:rPr lang="ko-KR" altLang="en-US" sz="1000" b="1" dirty="0"/>
              <a:t>옵션 </a:t>
            </a:r>
            <a:r>
              <a:rPr lang="ko-KR" altLang="en-US" sz="1000" b="1" dirty="0" smtClean="0"/>
              <a:t>제품 없을 경우 제품리스트에서 장바구니 아이콘 탭</a:t>
            </a:r>
            <a:endParaRPr lang="ko-KR" altLang="en-US" sz="1000" dirty="0"/>
          </a:p>
        </p:txBody>
      </p:sp>
      <p:cxnSp>
        <p:nvCxnSpPr>
          <p:cNvPr id="42" name="구부러진 연결선 4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36" idx="2"/>
            <a:endCxn id="18" idx="2"/>
          </p:cNvCxnSpPr>
          <p:nvPr/>
        </p:nvCxnSpPr>
        <p:spPr>
          <a:xfrm rot="5400000" flipH="1" flipV="1">
            <a:off x="4376939" y="4939559"/>
            <a:ext cx="872622" cy="2460015"/>
          </a:xfrm>
          <a:prstGeom prst="curvedConnector3">
            <a:avLst>
              <a:gd name="adj1" fmla="val -26197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4983" y="551781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주문서 바로 이동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712" y="16419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800" b="1" dirty="0" smtClean="0"/>
              <a:t>N+N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62695" y="432457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800" b="1" dirty="0" smtClean="0"/>
              <a:t>N+%</a:t>
            </a:r>
            <a:endParaRPr lang="ko-KR" altLang="en-US" sz="800" b="1" dirty="0"/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5" y="17283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34" y="40159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6" y="48665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2" name="구부러진 연결선 51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4"/>
            <a:endCxn id="87" idx="0"/>
          </p:cNvCxnSpPr>
          <p:nvPr/>
        </p:nvCxnSpPr>
        <p:spPr>
          <a:xfrm rot="5400000">
            <a:off x="1335141" y="4240203"/>
            <a:ext cx="620449" cy="60393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712" y="18552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846" y="23415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486" y="27738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07637" y="270892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장바구니 이동</a:t>
            </a:r>
            <a:endParaRPr lang="ko-KR" altLang="en-US" sz="800" dirty="0"/>
          </a:p>
        </p:txBody>
      </p:sp>
      <p:cxnSp>
        <p:nvCxnSpPr>
          <p:cNvPr id="65" name="구부러진 연결선 64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05" idx="0"/>
            <a:endCxn id="62" idx="2"/>
          </p:cNvCxnSpPr>
          <p:nvPr/>
        </p:nvCxnSpPr>
        <p:spPr>
          <a:xfrm rot="5400000" flipH="1" flipV="1">
            <a:off x="5062286" y="1942270"/>
            <a:ext cx="481801" cy="244599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07637" y="4149080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팝업 닫히고</a:t>
            </a:r>
            <a:endParaRPr lang="en-US" altLang="ko-KR" sz="800" dirty="0" smtClean="0"/>
          </a:p>
          <a:p>
            <a:r>
              <a:rPr lang="ko-KR" altLang="en-US" sz="800" dirty="0" smtClean="0"/>
              <a:t>기존 </a:t>
            </a:r>
            <a:r>
              <a:rPr lang="ko-KR" altLang="en-US" sz="800" dirty="0" err="1" smtClean="0"/>
              <a:t>특가화면</a:t>
            </a:r>
            <a:r>
              <a:rPr lang="ko-KR" altLang="en-US" sz="800" dirty="0" smtClean="0"/>
              <a:t> 유지</a:t>
            </a:r>
            <a:endParaRPr lang="ko-KR" altLang="en-US" sz="800" dirty="0"/>
          </a:p>
        </p:txBody>
      </p:sp>
      <p:cxnSp>
        <p:nvCxnSpPr>
          <p:cNvPr id="71" name="구부러진 연결선 7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04" idx="0"/>
            <a:endCxn id="70" idx="0"/>
          </p:cNvCxnSpPr>
          <p:nvPr/>
        </p:nvCxnSpPr>
        <p:spPr>
          <a:xfrm rot="16200000" flipH="1">
            <a:off x="5603406" y="3105278"/>
            <a:ext cx="742915" cy="1344688"/>
          </a:xfrm>
          <a:prstGeom prst="curvedConnector3">
            <a:avLst>
              <a:gd name="adj1" fmla="val -30771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11" idx="0"/>
            <a:endCxn id="70" idx="2"/>
          </p:cNvCxnSpPr>
          <p:nvPr/>
        </p:nvCxnSpPr>
        <p:spPr>
          <a:xfrm rot="5400000" flipH="1" flipV="1">
            <a:off x="4905457" y="4343680"/>
            <a:ext cx="1597796" cy="1885705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53" y="3442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12" y="3421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3" name="구부러진 연결선 5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 flipV="1">
            <a:off x="2055334" y="1963246"/>
            <a:ext cx="1340378" cy="216070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47" idx="6"/>
            <a:endCxn id="107" idx="1"/>
          </p:cNvCxnSpPr>
          <p:nvPr/>
        </p:nvCxnSpPr>
        <p:spPr>
          <a:xfrm>
            <a:off x="2055334" y="4123948"/>
            <a:ext cx="877509" cy="135605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861560" y="2020378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12551" y="2202689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75031" y="1788368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b="1" dirty="0" smtClean="0"/>
              <a:t>조건 모두 충족했을 시</a:t>
            </a:r>
            <a:endParaRPr lang="ko-KR" altLang="en-US" sz="800" b="1" dirty="0"/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925" y="21855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989" y="4636953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IN_MO_HOM_01_04_04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29618" y="1628800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IN_MO_HOM_01_04_05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457114" y="4321246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IN_MO_HOM_01_04_0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863197" y="1586939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IN_MO_HOM_01_04_0</a:t>
            </a:r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71" y="52482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3118" y="4852397"/>
            <a:ext cx="1920555" cy="1325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3347" y="5707411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8837" y="50172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en-US" altLang="ko-KR" sz="900" b="1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530007" y="5328688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옵션을 선택해주세요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561307" y="5226756"/>
            <a:ext cx="2439464" cy="18026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61307" y="535474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프로모션 혜택 안내</a:t>
            </a:r>
            <a:endParaRPr lang="en-US" altLang="ko-KR" sz="1000" b="1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6561307" y="5679250"/>
            <a:ext cx="202284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 담기가 완료 되었습니다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6644912" y="6021287"/>
            <a:ext cx="2286063" cy="464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3/14 ~31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1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더 담으면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779163" y="6733502"/>
            <a:ext cx="1221608" cy="295422"/>
          </a:xfrm>
          <a:prstGeom prst="rect">
            <a:avLst/>
          </a:prstGeom>
          <a:solidFill>
            <a:srgbClr val="29BC7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제품더담기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56112" y="6733502"/>
            <a:ext cx="1223051" cy="2954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장바구니가기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732749" y="533907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X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493860" y="4884572"/>
            <a:ext cx="13035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IN_MO_HOM_01_04_0</a:t>
            </a:r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532534" y="5047840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N+% </a:t>
            </a:r>
            <a:r>
              <a:rPr lang="ko-KR" altLang="en-US" sz="800" dirty="0" smtClean="0"/>
              <a:t>충족한 개수 안내는 제외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10644852" y="1"/>
            <a:ext cx="1547147" cy="47667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err="1" smtClean="0">
                <a:solidFill>
                  <a:schemeClr val="bg1"/>
                </a:solidFill>
              </a:rPr>
              <a:t>알럿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</a:rPr>
              <a:t>디자인 변경에 따라 적용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210608</TotalTime>
  <Words>2839</Words>
  <Application>Microsoft Office PowerPoint</Application>
  <PresentationFormat>와이드스크린</PresentationFormat>
  <Paragraphs>722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 Light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요구사항 - 와이어프레임</vt:lpstr>
      <vt:lpstr>특가 전체화면</vt:lpstr>
      <vt:lpstr>특가 서브메뉴 네비게이션</vt:lpstr>
      <vt:lpstr>특가 서브메뉴 네비게이션</vt:lpstr>
      <vt:lpstr>FO_특가</vt:lpstr>
      <vt:lpstr>FO_특가</vt:lpstr>
      <vt:lpstr>FO_특가</vt:lpstr>
      <vt:lpstr>FO_특가</vt:lpstr>
      <vt:lpstr>FO_특가_프로모션별 케이스 예시</vt:lpstr>
      <vt:lpstr>FO_특가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4096</cp:revision>
  <cp:lastPrinted>2022-10-17T06:12:39Z</cp:lastPrinted>
  <dcterms:created xsi:type="dcterms:W3CDTF">2018-04-18T08:51:39Z</dcterms:created>
  <dcterms:modified xsi:type="dcterms:W3CDTF">2024-05-24T05:03:40Z</dcterms:modified>
</cp:coreProperties>
</file>