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1556" r:id="rId4"/>
    <p:sldId id="1557" r:id="rId5"/>
    <p:sldId id="1558" r:id="rId6"/>
    <p:sldId id="1562" r:id="rId7"/>
    <p:sldId id="1563" r:id="rId8"/>
    <p:sldId id="1564" r:id="rId9"/>
    <p:sldId id="1559" r:id="rId10"/>
    <p:sldId id="1560" r:id="rId11"/>
    <p:sldId id="1561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737BB8A-F9D8-4AA1-9A59-63CC01DF3154}">
          <p14:sldIdLst>
            <p14:sldId id="256"/>
            <p14:sldId id="263"/>
          </p14:sldIdLst>
        </p14:section>
        <p14:section name="공통" id="{EC1B36A6-9D7D-4818-AD44-26333E337C35}">
          <p14:sldIdLst>
            <p14:sldId id="1556"/>
          </p14:sldIdLst>
        </p14:section>
        <p14:section name="이용약관" id="{D89B4938-0746-46B8-AD0D-52A9225D9F64}">
          <p14:sldIdLst>
            <p14:sldId id="1557"/>
          </p14:sldIdLst>
        </p14:section>
        <p14:section name="개인정보 처리방침" id="{95A7A333-B2E5-49CE-8EB7-06DF19A925EE}">
          <p14:sldIdLst>
            <p14:sldId id="1558"/>
            <p14:sldId id="1562"/>
            <p14:sldId id="1563"/>
            <p14:sldId id="1564"/>
          </p14:sldIdLst>
        </p14:section>
        <p14:section name="영상정보처리기기 운영/관리 방침" id="{2E25216C-A0CA-44ED-8E1E-7CD57AA291CF}">
          <p14:sldIdLst>
            <p14:sldId id="1559"/>
          </p14:sldIdLst>
        </p14:section>
        <p14:section name="위치기반서비스 이용약관" id="{040BB8A6-3BCF-456F-ABFD-A18674178C7A}">
          <p14:sldIdLst>
            <p14:sldId id="1560"/>
          </p14:sldIdLst>
        </p14:section>
        <p14:section name="약관및법적고지" id="{5EF30899-52A9-4609-8385-FE89943BFE2B}">
          <p14:sldIdLst>
            <p14:sldId id="1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89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pos="5155" userDrawn="1">
          <p15:clr>
            <a:srgbClr val="A4A3A4"/>
          </p15:clr>
        </p15:guide>
        <p15:guide id="13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BC70"/>
    <a:srgbClr val="FF6699"/>
    <a:srgbClr val="A6A6A6"/>
    <a:srgbClr val="D9D9D9"/>
    <a:srgbClr val="0000FF"/>
    <a:srgbClr val="8FAADC"/>
    <a:srgbClr val="FFC000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3" autoAdjust="0"/>
    <p:restoredTop sz="96723" autoAdjust="0"/>
  </p:normalViewPr>
  <p:slideViewPr>
    <p:cSldViewPr>
      <p:cViewPr>
        <p:scale>
          <a:sx n="100" d="100"/>
          <a:sy n="100" d="100"/>
        </p:scale>
        <p:origin x="642" y="336"/>
      </p:cViewPr>
      <p:guideLst>
        <p:guide orient="horz" pos="1162"/>
        <p:guide pos="2389"/>
        <p:guide pos="574"/>
        <p:guide orient="horz" pos="4156"/>
        <p:guide orient="horz" pos="436"/>
        <p:guide pos="5155"/>
        <p:guide orient="horz" pos="206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9555517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8284951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4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C489-EDA5-4D70-A733-B3B047D86E12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0ADE-E710-4FDA-A6CB-C280B2B0D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92" r:id="rId17"/>
    <p:sldLayoutId id="2147483687" r:id="rId18"/>
    <p:sldLayoutId id="2147483691" r:id="rId19"/>
    <p:sldLayoutId id="2147483670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93" r:id="rId2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umer.tosspayments.com/escrow/detail?mertid=innisfre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tc.go.kr/bizCommPop.do?key=232&amp;wrkr_no=1068668127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oremall.com/kr/ko/beautypoint/app/footer/privacy.d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nnisfree_privacy@innisfree.com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752512" y="2708920"/>
            <a:ext cx="1067208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4000" dirty="0"/>
              <a:t>_</a:t>
            </a:r>
            <a:r>
              <a:rPr lang="en-US" altLang="ko-KR" sz="2800" dirty="0" smtClean="0"/>
              <a:t>MO</a:t>
            </a:r>
            <a:r>
              <a:rPr lang="en-US" altLang="ko-KR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_FOOTER_</a:t>
            </a:r>
            <a:r>
              <a:rPr lang="ko-KR" altLang="en-US" sz="28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2024-06-28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나혜주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위치기반서비스 이용약관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IN_MO_FOO_01_11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830" y="776963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위치기반서비스 이용약관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7382" y="69831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06" y="753074"/>
            <a:ext cx="622595" cy="243314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1225" y="1170424"/>
            <a:ext cx="2756573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2023-04-17 (0.01v)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5" y="11247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7382" y="105273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66774" y="1586195"/>
            <a:ext cx="2819401" cy="4312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54546" y="1738785"/>
            <a:ext cx="283162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/>
              <a:t>제 </a:t>
            </a:r>
            <a:r>
              <a:rPr lang="en-US" altLang="ko-KR" sz="800" b="1" dirty="0"/>
              <a:t>1 </a:t>
            </a:r>
            <a:r>
              <a:rPr lang="ko-KR" altLang="en-US" sz="800" b="1" dirty="0"/>
              <a:t>장 총칙</a:t>
            </a:r>
          </a:p>
          <a:p>
            <a:endParaRPr lang="ko-KR" altLang="en-US" sz="800" dirty="0"/>
          </a:p>
          <a:p>
            <a:r>
              <a:rPr lang="ko-KR" altLang="en-US" sz="800" b="1" dirty="0"/>
              <a:t>제 </a:t>
            </a:r>
            <a:r>
              <a:rPr lang="en-US" altLang="ko-KR" sz="800" b="1" dirty="0"/>
              <a:t>1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목적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본 약관은 ㈜이니스프리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이 제공하는 위치기반서비스사업과 관련하여 회사와 이용자</a:t>
            </a:r>
            <a:r>
              <a:rPr lang="en-US" altLang="ko-KR" sz="800" dirty="0"/>
              <a:t>(</a:t>
            </a:r>
            <a:r>
              <a:rPr lang="ko-KR" altLang="en-US" sz="800" dirty="0"/>
              <a:t>기존 이니스프리 회원</a:t>
            </a:r>
            <a:r>
              <a:rPr lang="en-US" altLang="ko-KR" sz="800" dirty="0"/>
              <a:t>, </a:t>
            </a:r>
            <a:r>
              <a:rPr lang="ko-KR" altLang="en-US" sz="800" dirty="0"/>
              <a:t>서비스 이용약관에 동의한 고객 및 개인위치정보주체를 포함</a:t>
            </a:r>
            <a:r>
              <a:rPr lang="en-US" altLang="ko-KR" sz="800" dirty="0"/>
              <a:t>)</a:t>
            </a:r>
            <a:r>
              <a:rPr lang="ko-KR" altLang="en-US" sz="800" dirty="0"/>
              <a:t>와의 </a:t>
            </a:r>
            <a:r>
              <a:rPr lang="ko-KR" altLang="en-US" sz="800" dirty="0" err="1"/>
              <a:t>권리ㆍ의무</a:t>
            </a:r>
            <a:r>
              <a:rPr lang="ko-KR" altLang="en-US" sz="800" dirty="0"/>
              <a:t> 및 이용조건과 절차 등 제반 사항을 규정함을 목적으로 합니다</a:t>
            </a:r>
            <a:r>
              <a:rPr lang="en-US" altLang="ko-KR" sz="800" dirty="0"/>
              <a:t>.</a:t>
            </a:r>
          </a:p>
          <a:p>
            <a:endParaRPr lang="en-US" altLang="ko-KR" sz="800" b="1" dirty="0"/>
          </a:p>
          <a:p>
            <a:r>
              <a:rPr lang="ko-KR" altLang="en-US" sz="800" b="1" dirty="0"/>
              <a:t>제 </a:t>
            </a:r>
            <a:r>
              <a:rPr lang="en-US" altLang="ko-KR" sz="800" b="1" dirty="0"/>
              <a:t>2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약관의 효력 및 변경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본 약관은 서비스를 신청한 고객 또는 개인위치정보주체가 본 약관에 동의하고</a:t>
            </a:r>
            <a:r>
              <a:rPr lang="en-US" altLang="ko-KR" sz="800" dirty="0"/>
              <a:t>, </a:t>
            </a:r>
            <a:r>
              <a:rPr lang="ko-KR" altLang="en-US" sz="800" dirty="0"/>
              <a:t>회사가 그에 대한 승낙을 함으로써 효력이 발생합니다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본 약관은 </a:t>
            </a:r>
            <a:r>
              <a:rPr lang="ko-KR" altLang="en-US" sz="800" dirty="0" err="1"/>
              <a:t>유ㆍ무선</a:t>
            </a:r>
            <a:r>
              <a:rPr lang="ko-KR" altLang="en-US" sz="800" dirty="0"/>
              <a:t> 인터넷을 통하여 홈페이지 또는 모바일 어플리케이션의 초기 화면 또는 그 연결 화면 등 기타 방법에 의하여 그 내용을 게시 또는 공지합니다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회사가 약관을 개정할 경우에는 적용일자 및 개정내용</a:t>
            </a:r>
            <a:r>
              <a:rPr lang="en-US" altLang="ko-KR" sz="800" dirty="0"/>
              <a:t>, </a:t>
            </a:r>
            <a:r>
              <a:rPr lang="ko-KR" altLang="en-US" sz="800" dirty="0" err="1"/>
              <a:t>개정사유</a:t>
            </a:r>
            <a:r>
              <a:rPr lang="ko-KR" altLang="en-US" sz="800" dirty="0"/>
              <a:t> 등을 명시하여 그 적용일자로부터 </a:t>
            </a:r>
            <a:r>
              <a:rPr lang="en-US" altLang="ko-KR" sz="800" dirty="0"/>
              <a:t>7</a:t>
            </a:r>
            <a:r>
              <a:rPr lang="ko-KR" altLang="en-US" sz="800" dirty="0"/>
              <a:t>일 이전부터 초기화면 또는 초기화면과의 연결화면을 통해 공지합니다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단</a:t>
            </a:r>
            <a:r>
              <a:rPr lang="en-US" altLang="ko-KR" sz="800" dirty="0"/>
              <a:t>, </a:t>
            </a:r>
            <a:r>
              <a:rPr lang="ko-KR" altLang="en-US" sz="800" dirty="0"/>
              <a:t>이용자에게 불리하게 약관을 개정하는 경우에는 그 적용일</a:t>
            </a:r>
            <a:r>
              <a:rPr lang="en-US" altLang="ko-KR" sz="800" dirty="0"/>
              <a:t>30</a:t>
            </a:r>
            <a:r>
              <a:rPr lang="ko-KR" altLang="en-US" sz="800" dirty="0"/>
              <a:t>일 이전부터 공지 외에 서비스 내 전자우편</a:t>
            </a:r>
            <a:r>
              <a:rPr lang="en-US" altLang="ko-KR" sz="800" dirty="0"/>
              <a:t>, </a:t>
            </a:r>
            <a:r>
              <a:rPr lang="ko-KR" altLang="en-US" sz="800" dirty="0"/>
              <a:t>로그인시 </a:t>
            </a:r>
            <a:r>
              <a:rPr lang="ko-KR" altLang="en-US" sz="800" dirty="0" err="1"/>
              <a:t>동의창</a:t>
            </a:r>
            <a:r>
              <a:rPr lang="ko-KR" altLang="en-US" sz="800" dirty="0"/>
              <a:t> 등의 전자적 수단이나 청구서에 표시하여 발송하는 등의 방법을 통해 개별적으로 명확히 통지합니다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회사가 전항에 따라 개정약관을 공지 또는 통지하면서 이용자에게 </a:t>
            </a:r>
            <a:r>
              <a:rPr lang="en-US" altLang="ko-KR" sz="800" dirty="0"/>
              <a:t>30</a:t>
            </a:r>
            <a:r>
              <a:rPr lang="ko-KR" altLang="en-US" sz="800" dirty="0"/>
              <a:t>일 기간 내에 의사표시를 하지 않으면 의사표시가 표명된 것으로 본다는 뜻을 명확하게 따로 공지 또는 고지하였음에도 이용자가 명시적으로 거부의사를 표시하지 아니한 경우 이용자가 개정약관에 동의한 것으로 봅니다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790735" y="607473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9625" y="5768410"/>
            <a:ext cx="294723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812" y="5620148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83461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위치기반서비스 이용약관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위치기반서비스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이용약관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5" y="15053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  <p:sp>
        <p:nvSpPr>
          <p:cNvPr id="19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 smtClean="0"/>
              <a:t>위치기반서비스 이용약관</a:t>
            </a:r>
            <a:endParaRPr lang="ko-KR" altLang="en-US" dirty="0"/>
          </a:p>
        </p:txBody>
      </p:sp>
      <p:sp>
        <p:nvSpPr>
          <p:cNvPr id="20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87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약관 및 </a:t>
            </a:r>
            <a:r>
              <a:rPr lang="ko-KR" altLang="en-US" dirty="0" err="1" smtClean="0"/>
              <a:t>법적고지</a:t>
            </a:r>
            <a:r>
              <a:rPr lang="ko-KR" altLang="en-US" dirty="0" smtClean="0"/>
              <a:t> 팝업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IN_MO_FOO_01_15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56949"/>
              </p:ext>
            </p:extLst>
          </p:nvPr>
        </p:nvGraphicFramePr>
        <p:xfrm>
          <a:off x="793972" y="663575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8250" y="761064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약관 및 법적 고지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972" y="1193064"/>
            <a:ext cx="245612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㈜ 이니스프리 </a:t>
            </a:r>
            <a:endParaRPr lang="en-US" altLang="ko-KR" sz="900" b="1" dirty="0" smtClean="0"/>
          </a:p>
          <a:p>
            <a:r>
              <a:rPr lang="ko-KR" altLang="en-US" sz="800" dirty="0" smtClean="0"/>
              <a:t>서울특별시 용산구 </a:t>
            </a:r>
            <a:r>
              <a:rPr lang="ko-KR" altLang="en-US" sz="800" dirty="0" err="1" smtClean="0"/>
              <a:t>한강대로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100(</a:t>
            </a:r>
            <a:r>
              <a:rPr lang="ko-KR" altLang="en-US" sz="800" dirty="0" smtClean="0"/>
              <a:t>한강로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가</a:t>
            </a:r>
            <a:r>
              <a:rPr lang="en-US" altLang="ko-KR" sz="800" dirty="0" smtClean="0"/>
              <a:t>) 7</a:t>
            </a:r>
            <a:r>
              <a:rPr lang="ko-KR" altLang="en-US" sz="800" dirty="0" smtClean="0"/>
              <a:t>층</a:t>
            </a:r>
            <a:endParaRPr lang="en-US" altLang="ko-KR" sz="800" dirty="0" smtClean="0"/>
          </a:p>
          <a:p>
            <a:r>
              <a:rPr lang="ko-KR" altLang="en-US" sz="800" dirty="0" smtClean="0"/>
              <a:t>이니스프리 </a:t>
            </a:r>
            <a:endParaRPr lang="en-US" altLang="ko-KR" sz="800" dirty="0" smtClean="0"/>
          </a:p>
          <a:p>
            <a:r>
              <a:rPr lang="ko-KR" altLang="en-US" sz="800" dirty="0" smtClean="0"/>
              <a:t>대표이사 </a:t>
            </a:r>
            <a:r>
              <a:rPr lang="ko-KR" altLang="en-US" sz="800" dirty="0" err="1" smtClean="0"/>
              <a:t>최민정</a:t>
            </a:r>
            <a:r>
              <a:rPr lang="ko-KR" altLang="en-US" sz="800" dirty="0" smtClean="0"/>
              <a:t> 사업자등록번호 </a:t>
            </a:r>
            <a:r>
              <a:rPr lang="en-US" altLang="ko-KR" sz="800" dirty="0" smtClean="0"/>
              <a:t>106-86-68127</a:t>
            </a:r>
          </a:p>
          <a:p>
            <a:r>
              <a:rPr lang="ko-KR" altLang="en-US" sz="800" dirty="0" smtClean="0"/>
              <a:t>통신판매신고번호 </a:t>
            </a:r>
            <a:r>
              <a:rPr lang="en-US" altLang="ko-KR" sz="800" dirty="0" smtClean="0"/>
              <a:t>2018-</a:t>
            </a:r>
            <a:r>
              <a:rPr lang="ko-KR" altLang="en-US" sz="800" dirty="0" err="1" smtClean="0"/>
              <a:t>서울용산</a:t>
            </a:r>
            <a:r>
              <a:rPr lang="en-US" altLang="ko-KR" sz="800" dirty="0" smtClean="0"/>
              <a:t>-0014</a:t>
            </a:r>
          </a:p>
          <a:p>
            <a:r>
              <a:rPr lang="ko-KR" altLang="en-US" sz="800" dirty="0" smtClean="0"/>
              <a:t>제품문의 </a:t>
            </a:r>
            <a:r>
              <a:rPr lang="en-US" altLang="ko-KR" sz="800" dirty="0" smtClean="0"/>
              <a:t>: 080-380-0114 FAX : 02-6040-7108</a:t>
            </a:r>
          </a:p>
          <a:p>
            <a:r>
              <a:rPr lang="ko-KR" altLang="en-US" sz="800" dirty="0" smtClean="0"/>
              <a:t>이메일 주소 </a:t>
            </a:r>
            <a:r>
              <a:rPr lang="en-US" altLang="ko-KR" sz="800" dirty="0" smtClean="0"/>
              <a:t>: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Innisfree@Innisfree.com</a:t>
            </a:r>
          </a:p>
          <a:p>
            <a:r>
              <a:rPr lang="ko-KR" altLang="en-US" sz="800" dirty="0" smtClean="0"/>
              <a:t>비즈니스제휴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입점문의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partner.biz.Innisfree.com 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832656" y="2383160"/>
            <a:ext cx="28870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이메일 주소 무단 수집 거부                             </a:t>
            </a:r>
            <a:r>
              <a:rPr lang="en-US" altLang="ko-KR" sz="9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r>
              <a:rPr lang="ko-KR" altLang="en-US" sz="900" b="1" dirty="0" smtClean="0"/>
              <a:t>            </a:t>
            </a:r>
            <a:endParaRPr lang="en-US" altLang="ko-KR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802574" y="26139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개인정보 보호책임자 </a:t>
            </a:r>
            <a:r>
              <a:rPr lang="ko-KR" altLang="en-US" sz="800" dirty="0" err="1" smtClean="0"/>
              <a:t>정구화</a:t>
            </a:r>
            <a:endParaRPr lang="en-US" altLang="ko-KR" sz="800" dirty="0"/>
          </a:p>
          <a:p>
            <a:r>
              <a:rPr lang="ko-KR" altLang="en-US" sz="800" dirty="0" smtClean="0"/>
              <a:t>호스팅 서비스 제공자 ㈜이니스프리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802574" y="2963008"/>
            <a:ext cx="291716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㈜</a:t>
            </a:r>
            <a:r>
              <a:rPr lang="ko-KR" altLang="en-US" sz="900" b="1" dirty="0" err="1" smtClean="0"/>
              <a:t>토스페이먼츠의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에스크로</a:t>
            </a:r>
            <a:r>
              <a:rPr lang="ko-KR" altLang="en-US" sz="900" b="1" dirty="0" smtClean="0"/>
              <a:t> 서비스 가</a:t>
            </a:r>
            <a:r>
              <a:rPr lang="ko-KR" altLang="en-US" sz="800" b="1" dirty="0" smtClean="0"/>
              <a:t>입 </a:t>
            </a:r>
            <a:endParaRPr lang="en-US" altLang="ko-KR" sz="800" b="1" dirty="0" smtClean="0"/>
          </a:p>
          <a:p>
            <a:r>
              <a:rPr lang="ko-KR" altLang="en-US" sz="800" dirty="0" smtClean="0"/>
              <a:t>저희 쇼핑몰은 고객님의 안전한 거래를 위해 무통장입금 거래에 대해 구매안전서비스를 적용하고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8266" y="3482694"/>
            <a:ext cx="2765776" cy="293917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토스페이먼츠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구매안전 서비스 가입 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56797" y="2383160"/>
            <a:ext cx="28870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이메일 주소 무단 수집 거부                         </a:t>
            </a:r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</a:t>
            </a:r>
            <a:r>
              <a:rPr lang="ko-KR" altLang="en-US" sz="900" b="1" dirty="0" smtClean="0"/>
              <a:t>            </a:t>
            </a:r>
            <a:endParaRPr lang="en-US" altLang="ko-KR" sz="900" b="1" dirty="0"/>
          </a:p>
        </p:txBody>
      </p:sp>
      <p:sp>
        <p:nvSpPr>
          <p:cNvPr id="17" name="직사각형 16"/>
          <p:cNvSpPr/>
          <p:nvPr/>
        </p:nvSpPr>
        <p:spPr>
          <a:xfrm>
            <a:off x="4203211" y="2621730"/>
            <a:ext cx="2587275" cy="2607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04" y="2621730"/>
            <a:ext cx="2467521" cy="2607470"/>
          </a:xfrm>
          <a:prstGeom prst="rect">
            <a:avLst/>
          </a:prstGeom>
        </p:spPr>
      </p:pic>
      <p:sp>
        <p:nvSpPr>
          <p:cNvPr id="20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 err="1" smtClean="0"/>
              <a:t>약관및법적고지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18212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이메일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주소 무단 수집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거부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디폴트는 닫힌 상태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선택 시 펼쳐지며 이메일 주소 무단 수집 거부 내용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[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토스페이먼트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구매안전 서비스 가입 확인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웹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아래 링크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 </a:t>
                      </a:r>
                      <a:b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lang="ko-KR" altLang="en-US" sz="800" b="0" dirty="0" smtClean="0">
                          <a:hlinkClick r:id="rId3"/>
                        </a:rPr>
                        <a:t>https://consumer.tosspayments.com/escrow/detail?mertid=innisfree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/>
                      </a:r>
                      <a:br>
                        <a:rPr lang="en-US" altLang="ko-KR" sz="800" b="0" dirty="0" smtClean="0"/>
                      </a:br>
                      <a:r>
                        <a:rPr lang="en-US" altLang="ko-KR" sz="800" b="0" dirty="0" smtClean="0"/>
                        <a:t>-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앱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앱 화면 내 구매안전서비스 확인 화면 노출</a:t>
                      </a:r>
                      <a:b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     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웹과 동일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[X]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닫힘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56" y="22686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56" y="34136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11" y="22643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5" y="6709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50" y="5755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931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781000"/>
              </p:ext>
            </p:extLst>
          </p:nvPr>
        </p:nvGraphicFramePr>
        <p:xfrm>
          <a:off x="65314" y="410330"/>
          <a:ext cx="5996592" cy="466886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사업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개발 리뷰 피드백 반영 </a:t>
                      </a:r>
                      <a:endParaRPr lang="ko-KR" altLang="en-US" sz="800" dirty="0"/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2024-06-28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나혜주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개인정보처리방침 페이지 구성 변경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800" b="0" dirty="0" smtClean="0"/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olor-emoji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24348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718" y="663574"/>
            <a:ext cx="2976113" cy="434960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5775"/>
              </p:ext>
            </p:extLst>
          </p:nvPr>
        </p:nvGraphicFramePr>
        <p:xfrm>
          <a:off x="9000565" y="44450"/>
          <a:ext cx="3152540" cy="632534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메뉴 영역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로그인여부에 따라 노출되는 메뉴 달라짐에 따라 참고 필요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[Be free with INNISFREE]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ABOUT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화면으로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나의 주문내역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미로그인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클릭시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로그인안내팝업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마이페이지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주문내역 화면으로 이동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1-3 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공지사항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버튼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고객센터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공지사항 화면으로 이동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1-4 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회원가입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]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로그인 화면으로 이동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1-5 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고객센터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080 ~]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버튼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선택 시 해당 전화번호 입력된 상태로 휴대폰의 전화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키패드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화면 이동 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1-6 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로그아웃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로그아웃 처리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1-7 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 서비스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미로그인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로그인안내팝업 노출 후 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AP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로그인페이지로 이동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미인증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AP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임직원인증페이지로 이동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인증완료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인증완료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페이지로 이동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*상세 정의는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설계서 확인</a:t>
                      </a: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817808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푸터</a:t>
                      </a: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  <a:sym typeface="Wingdings 2" pitchFamily="18" charset="2"/>
                        </a:rPr>
                        <a:t> 영역 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이용약관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서비스 이용약관 페이지로 화면 이동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2-2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개인정보처리방침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개인정보처리방침 페이지로 화면 이동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영상정보처리기기 운영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관리 방침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영상정보처리기기 운영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관리 방침 페이지로 화면 이동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2-4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위치기반서비스 이용약관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위치기반서비스 이용약관 페이지로 화면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2-5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사업자정보확인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웹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아래 링크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새창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이동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  <a:hlinkClick r:id="rId2"/>
                        </a:rPr>
                        <a:t>https://www.ftc.go.kr/bizCommPop.do?key=232&amp;wrkr_no=1068668127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앱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앱 화면 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사업자정보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확인 화면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     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웹과 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2-6 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약관및법적고지확인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]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버튼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선택 시 약관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법적고지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팝업 노출 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208"/>
                  </a:ext>
                </a:extLst>
              </a:tr>
            </a:tbl>
          </a:graphicData>
        </a:graphic>
      </p:graphicFrame>
      <p:sp>
        <p:nvSpPr>
          <p:cNvPr id="57" name="제목 2"/>
          <p:cNvSpPr txBox="1">
            <a:spLocks/>
          </p:cNvSpPr>
          <p:nvPr/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67" name="부제목 23"/>
          <p:cNvSpPr>
            <a:spLocks noGrp="1"/>
          </p:cNvSpPr>
          <p:nvPr>
            <p:ph type="subTitle" idx="1"/>
          </p:nvPr>
        </p:nvSpPr>
        <p:spPr>
          <a:xfrm>
            <a:off x="777382" y="53333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8" name="제목 2"/>
          <p:cNvSpPr txBox="1">
            <a:spLocks/>
          </p:cNvSpPr>
          <p:nvPr/>
        </p:nvSpPr>
        <p:spPr>
          <a:xfrm>
            <a:off x="75452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69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1504" y="5580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8" y="870156"/>
            <a:ext cx="1047750" cy="2857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9396" y="1149222"/>
            <a:ext cx="297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본 사이트와 앱의 모든 정보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콘텐츠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UI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등에 대한 무단 복제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전송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배포</a:t>
            </a:r>
            <a:endParaRPr lang="en-US" altLang="ko-KR" sz="800" spc="-12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스크래핑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등의 행위는 관련 법령에 의하여 엄격히 금지됩니다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Copyright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© 2023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Innisfree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All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Rights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Reserved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800" spc="-12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8365" y="1773238"/>
            <a:ext cx="115232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 free with INNISFREE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7008" y="1773238"/>
            <a:ext cx="755772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나의 주문내역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69529" y="1773238"/>
            <a:ext cx="539315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365" y="2043601"/>
            <a:ext cx="79228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22551" y="2043601"/>
            <a:ext cx="1905631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고객센터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080-380-0114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수신자요금부담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23048" y="2742159"/>
            <a:ext cx="2932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77382" y="2791342"/>
            <a:ext cx="22878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이용약관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latin typeface="+mn-ea"/>
              </a:rPr>
              <a:t>개인정보처리방침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영상기기관리방침</a:t>
            </a:r>
            <a:endParaRPr lang="en-US" altLang="ko-KR" sz="7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7408" y="3004606"/>
            <a:ext cx="299473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위치기반서비스 이용약관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사업자정보확인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약관및법적고지확인</a:t>
            </a:r>
            <a:endParaRPr lang="ko-KR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8" y="3274742"/>
            <a:ext cx="2337955" cy="12044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922" y="4089126"/>
            <a:ext cx="443689" cy="78003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22690" y="659833"/>
            <a:ext cx="2976113" cy="43921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71476" y="5542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0" y="866414"/>
            <a:ext cx="1047750" cy="285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199368" y="1145480"/>
            <a:ext cx="297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본 사이트와 앱의 모든 정보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콘텐츠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UI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등에 대한 무단 복제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전송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배포</a:t>
            </a:r>
            <a:endParaRPr lang="en-US" altLang="ko-KR" sz="800" spc="-12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스크래핑</a:t>
            </a:r>
            <a:r>
              <a:rPr lang="ko-KR" altLang="en-US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등의 행위는 관련 법령에 의하여 엄격히 금지됩니다</a:t>
            </a:r>
            <a:r>
              <a:rPr lang="en-US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Copyright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© 2023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Innisfree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All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Rights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ko-KR" sz="800" spc="-1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Reserved</a:t>
            </a:r>
            <a:r>
              <a:rPr lang="ko-KR" altLang="ko-KR" sz="800" spc="-12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800" spc="-12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8337" y="1769496"/>
            <a:ext cx="115232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 free with INNISFREE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96980" y="1769496"/>
            <a:ext cx="755772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나의 주문내역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89501" y="1769496"/>
            <a:ext cx="539315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08337" y="2039859"/>
            <a:ext cx="79228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로그아웃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42523" y="2039859"/>
            <a:ext cx="1905631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고객센터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080-380-0114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수신자요금부담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243020" y="2742159"/>
            <a:ext cx="2932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97354" y="2791342"/>
            <a:ext cx="228780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이용약관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latin typeface="+mn-ea"/>
              </a:rPr>
              <a:t>개인정보처리방침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영상기기관리방침</a:t>
            </a:r>
            <a:endParaRPr lang="en-US" altLang="ko-KR" sz="7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87380" y="3004606"/>
            <a:ext cx="2994731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위치기반서비스 이용약관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사업자정보확인 </a:t>
            </a:r>
            <a:r>
              <a:rPr lang="en-US" altLang="ko-KR" sz="7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약관및법적고지확인</a:t>
            </a:r>
            <a:endParaRPr lang="ko-KR" altLang="en-US" sz="7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20" y="3274742"/>
            <a:ext cx="2337955" cy="12044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894" y="4089126"/>
            <a:ext cx="443689" cy="780034"/>
          </a:xfrm>
          <a:prstGeom prst="rect">
            <a:avLst/>
          </a:prstGeom>
        </p:spPr>
      </p:pic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76" y="14991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2" y="16195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65" y="16231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587" y="16231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76" y="1945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37" y="19282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81" y="2630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4" y="26193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39" y="26122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28" y="26193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76" y="29151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008" y="29114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9114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78" y="32098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253" y="19261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6127" y="3307762"/>
            <a:ext cx="1669473" cy="25803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87503" y="651429"/>
            <a:ext cx="60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0541" y="642265"/>
            <a:ext cx="72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비로그인</a:t>
            </a:r>
            <a:endParaRPr lang="ko-KR" altLang="en-US" sz="10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20308"/>
              </p:ext>
            </p:extLst>
          </p:nvPr>
        </p:nvGraphicFramePr>
        <p:xfrm>
          <a:off x="5848025" y="4829745"/>
          <a:ext cx="3152540" cy="17782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1153891098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941331017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소셜미디어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92075" marR="0" lvl="0" indent="-92075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해당 채널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링크를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새창으로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앱 다운로드 제외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유튜브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https://www.youtube.com/user/ecoinnisfree11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인스타그램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https://www.instagram.com/innisfreeofficial/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페이스북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https://www.facebook.com/innisfreeHQ?fref=ts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</a:t>
                      </a: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트위터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https://x.com/innisfree_kr?mx=2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┖ 앱 다운로드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/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    1)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웹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접속한 단말기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UA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각각의 앱 다운로드 페이지로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2)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아이콘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비노출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9199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85382" y="2308807"/>
            <a:ext cx="79228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임직원서비스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03713" y="2323172"/>
            <a:ext cx="792287" cy="21602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임직원서비스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76" y="22396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3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 이용약관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IN_MO_FOO_01_04 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1830" y="77696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이용약관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7382" y="69831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06" y="753074"/>
            <a:ext cx="622595" cy="243314"/>
          </a:xfrm>
          <a:prstGeom prst="rect">
            <a:avLst/>
          </a:prstGeom>
        </p:spPr>
      </p:pic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8993" y="1138056"/>
            <a:ext cx="2768008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2024-05-17 (3.00v)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8993" y="1531730"/>
            <a:ext cx="2768008" cy="4551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8992" y="1652258"/>
            <a:ext cx="19466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회원 서비스 이용약관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08993" y="1927753"/>
            <a:ext cx="27455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/>
              <a:t>제 </a:t>
            </a:r>
            <a:r>
              <a:rPr lang="en-US" altLang="ko-KR" sz="800" b="1" dirty="0"/>
              <a:t>1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목적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이 약관은 ㈜이니스프리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전자상거래 사업자</a:t>
            </a:r>
            <a:r>
              <a:rPr lang="en-US" altLang="ko-KR" sz="800" dirty="0"/>
              <a:t>, 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가 운영하는 이니스프리 쇼핑몰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몰</a:t>
            </a:r>
            <a:r>
              <a:rPr lang="en-US" altLang="ko-KR" sz="800" dirty="0"/>
              <a:t>")</a:t>
            </a:r>
            <a:r>
              <a:rPr lang="ko-KR" altLang="en-US" sz="800" dirty="0"/>
              <a:t>에서 제공하는 관련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")</a:t>
            </a:r>
            <a:r>
              <a:rPr lang="ko-KR" altLang="en-US" sz="800" dirty="0"/>
              <a:t>를 이용함에 있어 고객의 권리</a:t>
            </a:r>
            <a:r>
              <a:rPr lang="en-US" altLang="ko-KR" sz="800" dirty="0"/>
              <a:t>, </a:t>
            </a:r>
            <a:r>
              <a:rPr lang="ko-KR" altLang="en-US" sz="800" dirty="0"/>
              <a:t>의무 및 책임사항을 규정함을 목적으로 합니다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800" b="1" dirty="0"/>
              <a:t>제 </a:t>
            </a:r>
            <a:r>
              <a:rPr lang="en-US" altLang="ko-KR" sz="800" b="1" dirty="0"/>
              <a:t>2 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정의</a:t>
            </a:r>
            <a:r>
              <a:rPr lang="en-US" altLang="ko-KR" sz="800" b="1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① "</a:t>
            </a:r>
            <a:r>
              <a:rPr lang="ko-KR" altLang="en-US" sz="800" dirty="0"/>
              <a:t>몰</a:t>
            </a:r>
            <a:r>
              <a:rPr lang="en-US" altLang="ko-KR" sz="800" dirty="0"/>
              <a:t>"</a:t>
            </a:r>
            <a:r>
              <a:rPr lang="ko-KR" altLang="en-US" sz="800" dirty="0"/>
              <a:t>이란 회사가 재화 또는 용역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재화 등</a:t>
            </a:r>
            <a:r>
              <a:rPr lang="en-US" altLang="ko-KR" sz="800" dirty="0"/>
              <a:t>")</a:t>
            </a:r>
            <a:r>
              <a:rPr lang="ko-KR" altLang="en-US" sz="800" dirty="0"/>
              <a:t>의 </a:t>
            </a:r>
            <a:r>
              <a:rPr lang="ko-KR" altLang="en-US" sz="800" dirty="0" err="1"/>
              <a:t>판매등</a:t>
            </a:r>
            <a:r>
              <a:rPr lang="ko-KR" altLang="en-US" sz="800" dirty="0"/>
              <a:t> 고객에 대한 서비스를 제공하기 위하여 컴퓨터 등 정보통신설비를 이용하여 재화 등을 거래할 수 있도록 설정한 가상의 영업장을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② "</a:t>
            </a:r>
            <a:r>
              <a:rPr lang="ko-KR" altLang="en-US" sz="800" dirty="0"/>
              <a:t>고객</a:t>
            </a:r>
            <a:r>
              <a:rPr lang="en-US" altLang="ko-KR" sz="800" dirty="0"/>
              <a:t>"</a:t>
            </a:r>
            <a:r>
              <a:rPr lang="ko-KR" altLang="en-US" sz="800" dirty="0"/>
              <a:t>이란 몰에 접속하여 이 약관에 따라 회사가 제공하는 서비스를 받는 회원 및 비회원을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③ 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란 회사가 인터넷 웹사이트 또는 모바일 앱 내에서 제</a:t>
            </a:r>
            <a:r>
              <a:rPr lang="en-US" altLang="ko-KR" sz="800" dirty="0"/>
              <a:t>4</a:t>
            </a:r>
            <a:r>
              <a:rPr lang="ko-KR" altLang="en-US" sz="800" dirty="0"/>
              <a:t>조에서 정한 내용의 업무를 통하여 이용자에게 제공하는 인터넷관련 유</a:t>
            </a:r>
            <a:r>
              <a:rPr lang="en-US" altLang="ko-KR" sz="800" dirty="0"/>
              <a:t>•</a:t>
            </a:r>
            <a:r>
              <a:rPr lang="ko-KR" altLang="en-US" sz="800" dirty="0"/>
              <a:t>무형의 행위 등을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④ "</a:t>
            </a:r>
            <a:r>
              <a:rPr lang="ko-KR" altLang="en-US" sz="800" dirty="0"/>
              <a:t>회원</a:t>
            </a:r>
            <a:r>
              <a:rPr lang="en-US" altLang="ko-KR" sz="800" dirty="0"/>
              <a:t>"</a:t>
            </a:r>
            <a:r>
              <a:rPr lang="ko-KR" altLang="en-US" sz="800" dirty="0"/>
              <a:t>이라 함은 몰에 개인정보를 제공하여 회원등록을 한 자로서</a:t>
            </a:r>
            <a:r>
              <a:rPr lang="en-US" altLang="ko-KR" sz="800" dirty="0"/>
              <a:t>, </a:t>
            </a:r>
            <a:r>
              <a:rPr lang="ko-KR" altLang="en-US" sz="800" dirty="0" err="1"/>
              <a:t>회사및</a:t>
            </a:r>
            <a:r>
              <a:rPr lang="ko-KR" altLang="en-US" sz="800" dirty="0"/>
              <a:t> 몰의 정보를 지속적으로 제공받으며</a:t>
            </a:r>
            <a:r>
              <a:rPr lang="en-US" altLang="ko-KR" sz="800" dirty="0"/>
              <a:t>, </a:t>
            </a:r>
            <a:r>
              <a:rPr lang="ko-KR" altLang="en-US" sz="800" dirty="0"/>
              <a:t>몰이 제공하는 서비스를 계속적으로 이용할 수 있는 자를 말합니다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⑤ "</a:t>
            </a:r>
            <a:r>
              <a:rPr lang="ko-KR" altLang="en-US" sz="800" dirty="0"/>
              <a:t>비회원</a:t>
            </a:r>
            <a:r>
              <a:rPr lang="en-US" altLang="ko-KR" sz="800" dirty="0"/>
              <a:t>"</a:t>
            </a:r>
            <a:r>
              <a:rPr lang="ko-KR" altLang="en-US" sz="800" dirty="0"/>
              <a:t>이라 함은 몰에 회원등록을 하지 않고 몰이 제공하는 서비스를 이용하는 자를 </a:t>
            </a:r>
            <a:r>
              <a:rPr lang="ko-KR" altLang="en-US" sz="800" dirty="0" smtClean="0"/>
              <a:t>말합니다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/>
              <a:t>제 </a:t>
            </a:r>
            <a:r>
              <a:rPr lang="en-US" altLang="ko-KR" sz="800" dirty="0"/>
              <a:t>3 </a:t>
            </a:r>
            <a:r>
              <a:rPr lang="ko-KR" altLang="en-US" sz="800" dirty="0"/>
              <a:t>조 </a:t>
            </a:r>
            <a:r>
              <a:rPr lang="en-US" altLang="ko-KR" sz="800" dirty="0"/>
              <a:t>(</a:t>
            </a:r>
            <a:r>
              <a:rPr lang="ko-KR" altLang="en-US" sz="800" dirty="0"/>
              <a:t>약관의 등의 명시와 설명 및 개정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① </a:t>
            </a:r>
            <a:r>
              <a:rPr lang="ko-KR" altLang="en-US" sz="800" dirty="0"/>
              <a:t>회사는 이 약관의 내용과 상호 및 대표자 성명</a:t>
            </a:r>
            <a:r>
              <a:rPr lang="en-US" altLang="ko-KR" sz="800" dirty="0"/>
              <a:t>, </a:t>
            </a:r>
            <a:r>
              <a:rPr lang="ko-KR" altLang="en-US" sz="800" dirty="0"/>
              <a:t>영업소 소재지 주소</a:t>
            </a:r>
            <a:r>
              <a:rPr lang="en-US" altLang="ko-KR" sz="800" dirty="0"/>
              <a:t>(</a:t>
            </a:r>
            <a:r>
              <a:rPr lang="ko-KR" altLang="en-US" sz="800" dirty="0"/>
              <a:t>고객의 불만을 처리할 수 있는 곳의 주소를 포함</a:t>
            </a:r>
            <a:r>
              <a:rPr lang="en-US" altLang="ko-KR" sz="800" dirty="0"/>
              <a:t>), </a:t>
            </a:r>
            <a:r>
              <a:rPr lang="ko-KR" altLang="en-US" sz="800" dirty="0"/>
              <a:t>전화번호</a:t>
            </a:r>
            <a:r>
              <a:rPr lang="en-US" altLang="ko-KR" sz="800" dirty="0"/>
              <a:t>, </a:t>
            </a:r>
            <a:r>
              <a:rPr lang="ko-KR" altLang="en-US" sz="800" dirty="0"/>
              <a:t>팩스전송번호</a:t>
            </a:r>
            <a:r>
              <a:rPr lang="en-US" altLang="ko-KR" sz="800" dirty="0"/>
              <a:t>, </a:t>
            </a:r>
            <a:r>
              <a:rPr lang="ko-KR" altLang="en-US" sz="800" dirty="0"/>
              <a:t>전자우편주소</a:t>
            </a:r>
            <a:r>
              <a:rPr lang="en-US" altLang="ko-KR" sz="800" dirty="0"/>
              <a:t>, </a:t>
            </a:r>
            <a:r>
              <a:rPr lang="ko-KR" altLang="en-US" sz="800" dirty="0"/>
              <a:t>사업자등록번호</a:t>
            </a:r>
            <a:r>
              <a:rPr lang="en-US" altLang="ko-KR" sz="800" dirty="0"/>
              <a:t>, </a:t>
            </a:r>
            <a:r>
              <a:rPr lang="ko-KR" altLang="en-US" sz="800" dirty="0"/>
              <a:t>통신판매업신고번호</a:t>
            </a:r>
            <a:r>
              <a:rPr lang="en-US" altLang="ko-KR" sz="800" dirty="0"/>
              <a:t>, </a:t>
            </a:r>
            <a:r>
              <a:rPr lang="ko-KR" altLang="en-US" sz="800" dirty="0"/>
              <a:t>개인정보 보호 책임자 등을 고객이 쉽게 알 수 있도록 몰의 초기화면에 게시합니다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약관의 내용은 고객이 연결화면을 통하여 </a:t>
            </a:r>
            <a:r>
              <a:rPr lang="ko-KR" altLang="en-US" sz="800" dirty="0" smtClean="0"/>
              <a:t>볼</a:t>
            </a:r>
            <a:endParaRPr lang="en-US" altLang="ko-KR" sz="800" dirty="0"/>
          </a:p>
        </p:txBody>
      </p:sp>
      <p:sp>
        <p:nvSpPr>
          <p:cNvPr id="14" name="직사각형 13"/>
          <p:cNvSpPr/>
          <p:nvPr/>
        </p:nvSpPr>
        <p:spPr>
          <a:xfrm>
            <a:off x="790735" y="607473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39994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이용약관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이용약관 디폴트로 선택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17093" y="1138056"/>
            <a:ext cx="1964370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2024-05-17 (3.00v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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17093" y="1418368"/>
            <a:ext cx="1964370" cy="839005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2024-05-17 (3.00v)</a:t>
            </a:r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2024-02-14  (2.98v) </a:t>
            </a:r>
            <a:endParaRPr lang="ko-KR" altLang="ko-KR" sz="800" dirty="0">
              <a:solidFill>
                <a:schemeClr val="tx1"/>
              </a:solidFill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2023-04-22  (2</a:t>
            </a:r>
            <a:r>
              <a:rPr lang="ko-KR" altLang="en-US" sz="800" dirty="0" smtClean="0">
                <a:solidFill>
                  <a:schemeClr val="tx1"/>
                </a:solidFill>
              </a:rPr>
              <a:t>차 개정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2021-03-21  (</a:t>
            </a:r>
            <a:r>
              <a:rPr lang="ko-KR" altLang="en-US" sz="800" dirty="0" smtClean="0">
                <a:solidFill>
                  <a:schemeClr val="tx1"/>
                </a:solidFill>
              </a:rPr>
              <a:t>초안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endParaRPr lang="ko-KR" altLang="ko-KR" sz="800" dirty="0">
              <a:solidFill>
                <a:schemeClr val="tx1"/>
              </a:solidFill>
            </a:endParaRPr>
          </a:p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</a:p>
        </p:txBody>
      </p:sp>
      <p:cxnSp>
        <p:nvCxnSpPr>
          <p:cNvPr id="19" name="구부러진 연결선 18"/>
          <p:cNvCxnSpPr>
            <a:stCxn id="10" idx="3"/>
            <a:endCxn id="18" idx="1"/>
          </p:cNvCxnSpPr>
          <p:nvPr/>
        </p:nvCxnSpPr>
        <p:spPr>
          <a:xfrm>
            <a:off x="3677001" y="1279667"/>
            <a:ext cx="740092" cy="5582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1" y="555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89" y="1016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89" y="14362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 smtClean="0"/>
              <a:t>서비스이용약관</a:t>
            </a:r>
            <a:endParaRPr lang="ko-KR" altLang="en-US" dirty="0"/>
          </a:p>
        </p:txBody>
      </p:sp>
      <p:sp>
        <p:nvSpPr>
          <p:cNvPr id="26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09625" y="5768410"/>
            <a:ext cx="294723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812" y="5620148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897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개인정보처리방침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IN_MO_FOO_01_05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5273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1830" y="77696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개인정보 처리방침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7382" y="69831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06" y="75307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1" y="555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11225" y="1133434"/>
            <a:ext cx="2765776" cy="293917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이니스프리 개인정보 처리방침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요약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개인정보처리방침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98048"/>
              </p:ext>
            </p:extLst>
          </p:nvPr>
        </p:nvGraphicFramePr>
        <p:xfrm>
          <a:off x="9000565" y="44450"/>
          <a:ext cx="3152540" cy="320895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개인정보처리방침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[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이니스프리 개인정보 처리방침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요약보기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이니스프리 개인정보 처리방침 요약 팝업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개인정보 처리방침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전문보기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아래 링크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열림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  <a:hlinkClick r:id="rId3"/>
                        </a:rPr>
                        <a:t>https://www.amoremall.com/kr/ko/beautypoint/app/footer/privacy.do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전문 영역 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화면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수집 및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이용동의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행태정보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수집 및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이용동의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내용이 팝업으로 노출된다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endParaRPr kumimoji="0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개인정보처리방침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911225" y="1482466"/>
            <a:ext cx="2765776" cy="293917"/>
          </a:xfrm>
          <a:prstGeom prst="roundRect">
            <a:avLst>
              <a:gd name="adj" fmla="val 0"/>
            </a:avLst>
          </a:prstGeom>
          <a:solidFill>
            <a:srgbClr val="00BC7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bg1"/>
                </a:solidFill>
              </a:rPr>
              <a:t>뷰티포인트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개인정보 처리방침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전문보기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395" y="1405110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395" y="1052736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5170" y="2283483"/>
            <a:ext cx="2791831" cy="3189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5356" y="6066546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14246" y="5760221"/>
            <a:ext cx="294723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66716" y="4817731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3" y="2238393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52496" y="2375351"/>
            <a:ext cx="1986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이니스프리 개인정보 처리방침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899817" y="2658240"/>
            <a:ext cx="283258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주식회사 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'</a:t>
            </a:r>
            <a:r>
              <a:rPr lang="ko-KR" altLang="en-US" sz="800" dirty="0"/>
              <a:t>회사</a:t>
            </a:r>
            <a:r>
              <a:rPr lang="en-US" altLang="ko-KR" sz="800" dirty="0"/>
              <a:t>'</a:t>
            </a:r>
            <a:r>
              <a:rPr lang="ko-KR" altLang="en-US" sz="800" dirty="0"/>
              <a:t>라고 함</a:t>
            </a:r>
            <a:r>
              <a:rPr lang="en-US" altLang="ko-KR" sz="800" dirty="0"/>
              <a:t>)</a:t>
            </a:r>
            <a:r>
              <a:rPr lang="ko-KR" altLang="en-US" sz="800" dirty="0"/>
              <a:t>는 회사에서 제공하는 서비스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'</a:t>
            </a:r>
            <a:r>
              <a:rPr lang="ko-KR" altLang="en-US" sz="800" dirty="0"/>
              <a:t>서비스</a:t>
            </a:r>
            <a:r>
              <a:rPr lang="en-US" altLang="ko-KR" sz="800" dirty="0"/>
              <a:t>'</a:t>
            </a:r>
            <a:r>
              <a:rPr lang="ko-KR" altLang="en-US" sz="800" dirty="0"/>
              <a:t>라고 함</a:t>
            </a:r>
            <a:r>
              <a:rPr lang="en-US" altLang="ko-KR" sz="800" dirty="0"/>
              <a:t>)</a:t>
            </a:r>
            <a:r>
              <a:rPr lang="ko-KR" altLang="en-US" sz="800" dirty="0"/>
              <a:t>를 이용하는 회원님 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'</a:t>
            </a:r>
            <a:r>
              <a:rPr lang="ko-KR" altLang="en-US" sz="800" dirty="0"/>
              <a:t>이용자</a:t>
            </a:r>
            <a:r>
              <a:rPr lang="en-US" altLang="ko-KR" sz="800" dirty="0"/>
              <a:t>'</a:t>
            </a:r>
            <a:r>
              <a:rPr lang="ko-KR" altLang="en-US" sz="800" dirty="0"/>
              <a:t>라고 함</a:t>
            </a:r>
            <a:r>
              <a:rPr lang="en-US" altLang="ko-KR" sz="800" dirty="0"/>
              <a:t>)</a:t>
            </a:r>
            <a:r>
              <a:rPr lang="ko-KR" altLang="en-US" sz="800" dirty="0"/>
              <a:t>의 개인정보를 매우 소중하게 생각하고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이용자의 개인정보를 보호하기 위하여 최선의 노력을 다하고 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회사는 </a:t>
            </a:r>
            <a:r>
              <a:rPr lang="en-US" altLang="ko-KR" sz="800" dirty="0"/>
              <a:t>『</a:t>
            </a:r>
            <a:r>
              <a:rPr lang="ko-KR" altLang="en-US" sz="800" dirty="0"/>
              <a:t>개인정보보호법</a:t>
            </a:r>
            <a:r>
              <a:rPr lang="en-US" altLang="ko-KR" sz="800" dirty="0"/>
              <a:t>』,『</a:t>
            </a:r>
            <a:r>
              <a:rPr lang="ko-KR" altLang="en-US" sz="800" dirty="0"/>
              <a:t>위치정보 보호 및 이용 등에 관한 법률</a:t>
            </a:r>
            <a:r>
              <a:rPr lang="en-US" altLang="ko-KR" sz="800" dirty="0"/>
              <a:t>』</a:t>
            </a:r>
            <a:r>
              <a:rPr lang="ko-KR" altLang="en-US" sz="800" dirty="0"/>
              <a:t>등 모든 개인정보보호 관련 법률규정을 준수하고 있으며 회사의 개인정보처리방침을 별도로 제정하고 이를 준수함으로써 이용자의 개인정보를 더욱 보호하고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 회사는 개인정보처리방침을 항상 회사 홈페이지 첫 화면에 공개함으로써 이용자들이 언제나 쉽게 열람할 수 있도록 조치하고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회사의 개인정보처리방침은 관련 법률 및 고시의 변경 또는 내부 </a:t>
            </a:r>
            <a:r>
              <a:rPr lang="ko-KR" altLang="en-US" sz="800" dirty="0" err="1"/>
              <a:t>운영방침의</a:t>
            </a:r>
            <a:r>
              <a:rPr lang="ko-KR" altLang="en-US" sz="800" dirty="0"/>
              <a:t> 변경에 따라 변경될 수 있습니다</a:t>
            </a:r>
            <a:r>
              <a:rPr lang="en-US" altLang="ko-KR" sz="800" dirty="0"/>
              <a:t>. </a:t>
            </a:r>
            <a:r>
              <a:rPr lang="ko-KR" altLang="en-US" sz="800" dirty="0"/>
              <a:t>회사의 개인정보처리방침이 수정될 경우 변경된 사항은 홈페이지를 통하여 공지합니다</a:t>
            </a:r>
            <a:r>
              <a:rPr lang="en-US" altLang="ko-KR" sz="800" dirty="0"/>
              <a:t>. </a:t>
            </a:r>
            <a:r>
              <a:rPr lang="ko-KR" altLang="en-US" sz="800" dirty="0"/>
              <a:t>회사의 개인정보처리방침은 다음과 같은 내용을 담고 있습니다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ko-KR" altLang="en-US" sz="800" b="1" dirty="0" err="1" smtClean="0"/>
              <a:t>행태정보</a:t>
            </a:r>
            <a:r>
              <a:rPr lang="ko-KR" altLang="en-US" sz="800" b="1" dirty="0" smtClean="0"/>
              <a:t> 수집 및 </a:t>
            </a:r>
            <a:r>
              <a:rPr lang="ko-KR" altLang="en-US" sz="800" b="1" dirty="0" err="1" smtClean="0"/>
              <a:t>이용동의</a:t>
            </a:r>
            <a:endParaRPr lang="en-US" altLang="ko-KR" sz="800" b="1" dirty="0"/>
          </a:p>
          <a:p>
            <a:endParaRPr lang="en-US" altLang="ko-KR" sz="800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8993" y="1876340"/>
            <a:ext cx="2768008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2024-05-17 (3.00v)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901" y="5203896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666716" y="5410193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937" y="1925845"/>
            <a:ext cx="222399" cy="227656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84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이니스프리 개인정보처리방침 </a:t>
            </a:r>
            <a:r>
              <a:rPr lang="ko-KR" altLang="en-US" dirty="0" smtClean="0"/>
              <a:t>요약 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IN_MO_FOO_01_06</a:t>
            </a:r>
            <a:endParaRPr lang="ko-KR" altLang="en-US" dirty="0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FOOTER &gt; </a:t>
            </a:r>
            <a:r>
              <a:rPr lang="ko-KR" altLang="en-US" dirty="0"/>
              <a:t>개인정보처리방침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93061"/>
              </p:ext>
            </p:extLst>
          </p:nvPr>
        </p:nvGraphicFramePr>
        <p:xfrm>
          <a:off x="9000565" y="44450"/>
          <a:ext cx="3152540" cy="853317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개인정보처리방침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요약팝업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이니스프리 개인정보 처리방침 요약 내용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닫힘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546705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795356" y="706564"/>
            <a:ext cx="262726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+mn-ea"/>
              </a:rPr>
              <a:t>이니스프리 개인정보 처리방침 </a:t>
            </a:r>
            <a:r>
              <a:rPr lang="ko-KR" altLang="en-US" sz="1050" b="1" dirty="0" smtClean="0">
                <a:latin typeface="+mn-ea"/>
              </a:rPr>
              <a:t>요약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22623" y="735208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623" y="689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826432" y="1176327"/>
            <a:ext cx="2935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개인정보 </a:t>
            </a:r>
            <a:r>
              <a:rPr lang="ko-KR" altLang="en-US" sz="800" dirty="0"/>
              <a:t>처리방침이란 ㈜</a:t>
            </a:r>
            <a:r>
              <a:rPr lang="ko-KR" altLang="en-US" sz="800" dirty="0" err="1"/>
              <a:t>이니스프리를</a:t>
            </a:r>
            <a:r>
              <a:rPr lang="ko-KR" altLang="en-US" sz="800" dirty="0"/>
              <a:t> 이용하는 고객님의 개인정보를 보호하기 위한 약속입니다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80"/>
          <a:stretch/>
        </p:blipFill>
        <p:spPr>
          <a:xfrm>
            <a:off x="875894" y="1684131"/>
            <a:ext cx="2741654" cy="3777035"/>
          </a:xfrm>
          <a:prstGeom prst="rect">
            <a:avLst/>
          </a:prstGeom>
        </p:spPr>
      </p:pic>
      <p:sp>
        <p:nvSpPr>
          <p:cNvPr id="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06168" y="5461166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56" y="6156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46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쿠키 설치 거부 방법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IN_MO_FOO_01_09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5254" y="99231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08869" y="726812"/>
            <a:ext cx="1527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쿠키설치거부방법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6136" y="70662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39" y="1052736"/>
            <a:ext cx="2847270" cy="373899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30569"/>
              </p:ext>
            </p:extLst>
          </p:nvPr>
        </p:nvGraphicFramePr>
        <p:xfrm>
          <a:off x="9000565" y="44450"/>
          <a:ext cx="3152540" cy="56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쿠키설치거부방법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개인정보처리방침 요약 영역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쿠키설치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거부방법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]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노출되는 팝업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69" y="5986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495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행태정보</a:t>
            </a:r>
            <a:r>
              <a:rPr lang="ko-KR" altLang="en-US" dirty="0"/>
              <a:t> 수집 및 </a:t>
            </a:r>
            <a:r>
              <a:rPr lang="ko-KR" altLang="en-US" dirty="0" err="1"/>
              <a:t>이용동의</a:t>
            </a:r>
            <a:r>
              <a:rPr lang="ko-KR" altLang="en-US" dirty="0"/>
              <a:t> </a:t>
            </a:r>
            <a:r>
              <a:rPr lang="ko-KR" altLang="en-US" dirty="0" smtClean="0"/>
              <a:t>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5254" y="99231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08869" y="726812"/>
            <a:ext cx="21907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 smtClean="0">
                <a:latin typeface="+mn-ea"/>
              </a:rPr>
              <a:t>행태정보</a:t>
            </a:r>
            <a:r>
              <a:rPr lang="ko-KR" altLang="en-US" sz="1050" b="1" dirty="0" smtClean="0">
                <a:latin typeface="+mn-ea"/>
              </a:rPr>
              <a:t> 수집 및 </a:t>
            </a:r>
            <a:r>
              <a:rPr lang="ko-KR" altLang="en-US" sz="1050" b="1" dirty="0" err="1" smtClean="0">
                <a:latin typeface="+mn-ea"/>
              </a:rPr>
              <a:t>이용동의</a:t>
            </a:r>
            <a:r>
              <a:rPr lang="ko-KR" altLang="en-US" sz="1050" b="1" dirty="0" smtClean="0">
                <a:latin typeface="+mn-ea"/>
              </a:rPr>
              <a:t> 팝업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6136" y="706625"/>
            <a:ext cx="389850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 2" panose="05020102010507070707" pitchFamily="18" charset="2"/>
              </a:rPr>
              <a:t>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69" y="5986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행태정보</a:t>
            </a:r>
            <a:r>
              <a:rPr lang="ko-KR" altLang="en-US" dirty="0" smtClean="0"/>
              <a:t> 수집 및 </a:t>
            </a:r>
            <a:r>
              <a:rPr lang="ko-KR" altLang="en-US" dirty="0" err="1" smtClean="0"/>
              <a:t>이용동의</a:t>
            </a:r>
            <a:r>
              <a:rPr lang="ko-KR" altLang="en-US" dirty="0" smtClean="0"/>
              <a:t> 팝업  </a:t>
            </a:r>
            <a:endParaRPr lang="ko-KR" altLang="en-US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30360"/>
              </p:ext>
            </p:extLst>
          </p:nvPr>
        </p:nvGraphicFramePr>
        <p:xfrm>
          <a:off x="9000565" y="44450"/>
          <a:ext cx="3152540" cy="10844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행태정보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수집 및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이용동의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팝업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약관관리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BO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에 등록된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행태정보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수집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이용동의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내용 팝업으로 노출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[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X]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팝업 닫힘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043789"/>
                  </a:ext>
                </a:extLst>
              </a:tr>
            </a:tbl>
          </a:graphicData>
        </a:graphic>
      </p:graphicFrame>
      <p:sp>
        <p:nvSpPr>
          <p:cNvPr id="1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136" y="591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26953"/>
              </p:ext>
            </p:extLst>
          </p:nvPr>
        </p:nvGraphicFramePr>
        <p:xfrm>
          <a:off x="897387" y="1341378"/>
          <a:ext cx="2754750" cy="277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68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1686582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행태정보의 수집 및 처리 광고 사업자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수집하는 행태정보의 항목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수집방법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방문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시 자동수집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3602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보유 및 이용기간 및 이후 정보처리방법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이용내역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3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70146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통제권 행사방법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안드로이드폰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구글설정 → 개인정보보호 → 광고 → 광고 개인 최적화 선택 해제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아이폰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→ 개인정보보호 → 추적 → 앱이 추적을 허용하도록 허용 해제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5774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 피해구제방법</a:t>
                      </a: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담당부서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커머스 영업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080-380-0114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E-mail : 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2"/>
                        </a:rPr>
                        <a:t>Innisfree_privacy@innisfree.com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41337" y="1068122"/>
            <a:ext cx="2026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900" b="1" dirty="0" smtClean="0">
                <a:latin typeface="+mn-ea"/>
              </a:rPr>
              <a:t>개인정보 수집</a:t>
            </a:r>
            <a:r>
              <a:rPr lang="ko-KR" altLang="en-US" sz="900" dirty="0">
                <a:latin typeface="+mn-ea"/>
              </a:rPr>
              <a:t>〮</a:t>
            </a:r>
            <a:r>
              <a:rPr lang="ko-KR" altLang="en-US" sz="900" b="1" dirty="0" smtClean="0">
                <a:latin typeface="+mn-ea"/>
              </a:rPr>
              <a:t>이용 동의</a:t>
            </a:r>
            <a:r>
              <a:rPr lang="en-US" altLang="ko-KR" sz="900" b="1" dirty="0" smtClean="0">
                <a:latin typeface="+mn-ea"/>
              </a:rPr>
              <a:t> (</a:t>
            </a:r>
            <a:r>
              <a:rPr lang="ko-KR" altLang="en-US" sz="900" b="1" dirty="0" smtClean="0">
                <a:latin typeface="+mn-ea"/>
              </a:rPr>
              <a:t>선택</a:t>
            </a:r>
            <a:r>
              <a:rPr lang="en-US" altLang="ko-KR" sz="900" b="1" dirty="0" smtClean="0">
                <a:latin typeface="+mn-ea"/>
              </a:rPr>
              <a:t>)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9250" y="5426264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69054"/>
              </p:ext>
            </p:extLst>
          </p:nvPr>
        </p:nvGraphicFramePr>
        <p:xfrm>
          <a:off x="911225" y="4221088"/>
          <a:ext cx="2740911" cy="11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14">
                  <a:extLst>
                    <a:ext uri="{9D8B030D-6E8A-4147-A177-3AD203B41FA5}">
                      <a16:colId xmlns:a16="http://schemas.microsoft.com/office/drawing/2014/main" val="2626859976"/>
                    </a:ext>
                  </a:extLst>
                </a:gridCol>
                <a:gridCol w="1922197">
                  <a:extLst>
                    <a:ext uri="{9D8B030D-6E8A-4147-A177-3AD203B41FA5}">
                      <a16:colId xmlns:a16="http://schemas.microsoft.com/office/drawing/2014/main" val="1572037255"/>
                    </a:ext>
                  </a:extLst>
                </a:gridCol>
              </a:tblGrid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메타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틱톡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크리테오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리머지</a:t>
                      </a:r>
                      <a:r>
                        <a:rPr lang="en-US" altLang="ko-KR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RTB HOUSE, </a:t>
                      </a:r>
                      <a:r>
                        <a:rPr lang="ko-KR" altLang="en-US" sz="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에어브릿지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639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제공하는 행태정보의 항목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광고식별자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이용자의 앱 사용이력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7071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제공받는 자의 이용 목적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72920"/>
                  </a:ext>
                </a:extLst>
              </a:tr>
              <a:tr h="28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행태정보 수집목적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관심 기반의 맞춤형 정보 제공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95133" y="1540179"/>
            <a:ext cx="2791831" cy="42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영상정보처리기기 운영</a:t>
            </a:r>
            <a:r>
              <a:rPr lang="en-US" altLang="ko-KR" dirty="0"/>
              <a:t>/</a:t>
            </a:r>
            <a:r>
              <a:rPr lang="ko-KR" altLang="en-US" dirty="0"/>
              <a:t>관리 방침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IN_MO_FOO_01_10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830" y="776963"/>
            <a:ext cx="1967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영상정보처리기기 운영</a:t>
            </a: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관리 방침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7382" y="69831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06" y="75307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41" y="555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1225" y="1170424"/>
            <a:ext cx="2756573" cy="283222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2023-04-17 (0.01v)    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                    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0735" y="6074735"/>
            <a:ext cx="2991484" cy="316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625" y="5768410"/>
            <a:ext cx="2947230" cy="30175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812" y="5620148"/>
            <a:ext cx="3086370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777383" y="268982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FOOTER &gt; </a:t>
            </a:r>
            <a:r>
              <a:rPr lang="ko-KR" altLang="en-US" dirty="0"/>
              <a:t>영상정보처리기기 운영</a:t>
            </a:r>
            <a:r>
              <a:rPr lang="en-US" altLang="ko-KR" dirty="0"/>
              <a:t>/</a:t>
            </a:r>
            <a:r>
              <a:rPr lang="ko-KR" altLang="en-US" dirty="0"/>
              <a:t>관리 방침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4156797" y="276839"/>
            <a:ext cx="2582314" cy="18373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5" y="11247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1634"/>
              </p:ext>
            </p:extLst>
          </p:nvPr>
        </p:nvGraphicFramePr>
        <p:xfrm>
          <a:off x="9000565" y="44450"/>
          <a:ext cx="3152540" cy="18330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영상정보처리기기 운영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관리 방침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선택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최신 버전의 영상정보처리기기 운영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방침 디폴트로 선택되어 표기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선택 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에 등록된 이전 약관 항목들 확인가능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셀렉트박스에서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이전 항목 선택 시 하단 영역 변경되며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이전에 등록된 내용 확인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BO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과 동일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셀렉트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박스에서 선택한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개정이력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기준으로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약관관리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/>
                      </a:r>
                      <a:b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</a:b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관리자에 에디터영역에 등록 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PC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혹은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내용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777382" y="105273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9768" y="1647160"/>
            <a:ext cx="288027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주식회사 이니스프리</a:t>
            </a:r>
            <a:r>
              <a:rPr lang="en-US" altLang="ko-KR" sz="800" dirty="0"/>
              <a:t>(</a:t>
            </a:r>
            <a:r>
              <a:rPr lang="ko-KR" altLang="en-US" sz="800" dirty="0"/>
              <a:t>이하 ‘회사’</a:t>
            </a:r>
            <a:r>
              <a:rPr lang="en-US" altLang="ko-KR" sz="800" dirty="0"/>
              <a:t>)</a:t>
            </a:r>
            <a:r>
              <a:rPr lang="ko-KR" altLang="en-US" sz="800" dirty="0"/>
              <a:t>는 영상정보처리기기 </a:t>
            </a:r>
            <a:r>
              <a:rPr lang="ko-KR" altLang="en-US" sz="800" dirty="0" err="1"/>
              <a:t>운영ㆍ관리</a:t>
            </a:r>
            <a:r>
              <a:rPr lang="ko-KR" altLang="en-US" sz="800" dirty="0"/>
              <a:t> 방침을 통해 회사에서 처리하는 </a:t>
            </a:r>
            <a:r>
              <a:rPr lang="ko-KR" altLang="en-US" sz="800" dirty="0" err="1"/>
              <a:t>영상정보가</a:t>
            </a:r>
            <a:r>
              <a:rPr lang="ko-KR" altLang="en-US" sz="800" dirty="0"/>
              <a:t> 어떠한 용도와 방식으로 </a:t>
            </a:r>
            <a:r>
              <a:rPr lang="ko-KR" altLang="en-US" sz="800" dirty="0" err="1"/>
              <a:t>이용ㆍ관리되고</a:t>
            </a:r>
            <a:r>
              <a:rPr lang="ko-KR" altLang="en-US" sz="800" dirty="0"/>
              <a:t> 있는지 알려드립니다</a:t>
            </a:r>
            <a:r>
              <a:rPr lang="en-US" altLang="ko-KR" sz="800" dirty="0"/>
              <a:t>. </a:t>
            </a:r>
            <a:r>
              <a:rPr lang="ko-KR" altLang="en-US" sz="800" dirty="0"/>
              <a:t>또한 회사의 영상정보처리기기 </a:t>
            </a:r>
            <a:r>
              <a:rPr lang="ko-KR" altLang="en-US" sz="800" dirty="0" err="1"/>
              <a:t>운영ㆍ관리</a:t>
            </a:r>
            <a:r>
              <a:rPr lang="ko-KR" altLang="en-US" sz="800" dirty="0"/>
              <a:t> 방침이 변경되는 경우 변경된 사항에 대해서는 홈페이지를 통하여 정보주체가 쉽게 확인할 수 있도록 공지합니다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b="1" dirty="0"/>
              <a:t>1. </a:t>
            </a:r>
            <a:r>
              <a:rPr lang="ko-KR" altLang="en-US" sz="800" b="1" dirty="0"/>
              <a:t>영상정보처리기기의 설치 근거 및 설치 목적</a:t>
            </a:r>
          </a:p>
          <a:p>
            <a:r>
              <a:rPr lang="ko-KR" altLang="en-US" sz="800" dirty="0"/>
              <a:t>회사는 개인정보보호법 제 </a:t>
            </a:r>
            <a:r>
              <a:rPr lang="en-US" altLang="ko-KR" sz="800" dirty="0"/>
              <a:t>25</a:t>
            </a:r>
            <a:r>
              <a:rPr lang="ko-KR" altLang="en-US" sz="800" dirty="0"/>
              <a:t>조 제 </a:t>
            </a:r>
            <a:r>
              <a:rPr lang="en-US" altLang="ko-KR" sz="800" dirty="0"/>
              <a:t>1</a:t>
            </a:r>
            <a:r>
              <a:rPr lang="ko-KR" altLang="en-US" sz="800" dirty="0"/>
              <a:t>항에 따라 다음과 같은 목적으로 영상정보처리기기를 </a:t>
            </a:r>
            <a:r>
              <a:rPr lang="ko-KR" altLang="en-US" sz="800" dirty="0" err="1"/>
              <a:t>설치ㆍ운영합니다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시설안전 및 화재 예방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고객의 안전 확보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도난방지 등 범죄 예방</a:t>
            </a:r>
          </a:p>
          <a:p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b="1" dirty="0"/>
              <a:t>2. </a:t>
            </a:r>
            <a:r>
              <a:rPr lang="ko-KR" altLang="en-US" sz="800" b="1" dirty="0"/>
              <a:t>설치 대수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설치 위치 및 </a:t>
            </a:r>
            <a:r>
              <a:rPr lang="ko-KR" altLang="en-US" sz="800" b="1" dirty="0" err="1"/>
              <a:t>촬영범위</a:t>
            </a:r>
            <a:endParaRPr lang="ko-KR" altLang="en-US" sz="800" b="1" dirty="0"/>
          </a:p>
          <a:p>
            <a:r>
              <a:rPr lang="ko-KR" altLang="en-US" sz="800" dirty="0"/>
              <a:t>회사는 영상정보처리기기가 설치된 장소에는 정보주체가 쉽게 알아 볼 수 있도록 안내판을 설치하고 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30" y="3944894"/>
            <a:ext cx="2664495" cy="1637399"/>
          </a:xfrm>
          <a:prstGeom prst="rect">
            <a:avLst/>
          </a:prstGeom>
        </p:spPr>
      </p:pic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88" y="14856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72679" y="5877272"/>
            <a:ext cx="2808312" cy="4615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사업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최신약관</a:t>
            </a:r>
            <a:r>
              <a:rPr lang="ko-KR" altLang="en-US" sz="1000" dirty="0" smtClean="0"/>
              <a:t> 내용 수급 필요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16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224598</TotalTime>
  <Words>2197</Words>
  <Application>Microsoft Office PowerPoint</Application>
  <PresentationFormat>와이드스크린</PresentationFormat>
  <Paragraphs>341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color-emoji</vt:lpstr>
      <vt:lpstr>Pretendard</vt:lpstr>
      <vt:lpstr>Pretendard Light</vt:lpstr>
      <vt:lpstr>맑은 고딕</vt:lpstr>
      <vt:lpstr>Arial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PowerPoint 프레젠테이션</vt:lpstr>
      <vt:lpstr>서비스 이용약관</vt:lpstr>
      <vt:lpstr>개인정보처리방침 </vt:lpstr>
      <vt:lpstr>이니스프리 개인정보처리방침 요약 팝업 </vt:lpstr>
      <vt:lpstr>쿠키 설치 거부 방법 </vt:lpstr>
      <vt:lpstr>행태정보 수집 및 이용동의 팝업 </vt:lpstr>
      <vt:lpstr>영상정보처리기기 운영/관리 방침</vt:lpstr>
      <vt:lpstr>위치기반서비스 이용약관</vt:lpstr>
      <vt:lpstr>약관 및 법적고지 팝업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5512</cp:revision>
  <cp:lastPrinted>2022-10-17T06:12:39Z</cp:lastPrinted>
  <dcterms:created xsi:type="dcterms:W3CDTF">2018-04-18T08:51:39Z</dcterms:created>
  <dcterms:modified xsi:type="dcterms:W3CDTF">2024-06-28T08:22:26Z</dcterms:modified>
</cp:coreProperties>
</file>