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1625" r:id="rId4"/>
    <p:sldId id="1650" r:id="rId5"/>
    <p:sldId id="1578" r:id="rId6"/>
    <p:sldId id="1634" r:id="rId7"/>
    <p:sldId id="1643" r:id="rId8"/>
    <p:sldId id="1652" r:id="rId9"/>
    <p:sldId id="1653" r:id="rId10"/>
    <p:sldId id="1654" r:id="rId11"/>
    <p:sldId id="1655" r:id="rId12"/>
    <p:sldId id="1635" r:id="rId13"/>
    <p:sldId id="1636" r:id="rId14"/>
    <p:sldId id="1637" r:id="rId15"/>
    <p:sldId id="1638" r:id="rId16"/>
    <p:sldId id="1639" r:id="rId17"/>
    <p:sldId id="1642" r:id="rId18"/>
    <p:sldId id="1632" r:id="rId19"/>
    <p:sldId id="1645" r:id="rId20"/>
    <p:sldId id="1646" r:id="rId21"/>
    <p:sldId id="1647" r:id="rId22"/>
    <p:sldId id="1648" r:id="rId23"/>
    <p:sldId id="1649" r:id="rId2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625"/>
            <p14:sldId id="1650"/>
            <p14:sldId id="1578"/>
          </p14:sldIdLst>
        </p14:section>
        <p14:section name="수집 및 이용" id="{1F181E99-A1CA-4CC1-8EAF-B00FF760CE53}">
          <p14:sldIdLst>
            <p14:sldId id="1634"/>
            <p14:sldId id="1643"/>
            <p14:sldId id="1652"/>
            <p14:sldId id="1653"/>
            <p14:sldId id="1654"/>
            <p14:sldId id="1655"/>
          </p14:sldIdLst>
        </p14:section>
        <p14:section name="처리위탁" id="{214ECDA9-C74D-4688-AA7D-A3CD54ABE754}">
          <p14:sldIdLst>
            <p14:sldId id="1635"/>
            <p14:sldId id="1636"/>
          </p14:sldIdLst>
        </p14:section>
        <p14:section name="제3자 제공" id="{28157FC2-6214-4429-BBAC-F5CD13DC192A}">
          <p14:sldIdLst>
            <p14:sldId id="1637"/>
          </p14:sldIdLst>
        </p14:section>
        <p14:section name="국외이전" id="{9E26A42E-EFB5-40EE-9361-80BB7524E76A}">
          <p14:sldIdLst>
            <p14:sldId id="1638"/>
          </p14:sldIdLst>
        </p14:section>
        <p14:section name="개인정보 열람요청" id="{49A026D1-FB43-472E-B0B0-C23E4CE10992}">
          <p14:sldIdLst>
            <p14:sldId id="1639"/>
          </p14:sldIdLst>
        </p14:section>
        <p14:section name="벤치마킹" id="{8BE1DDE2-9321-4329-9BEF-C9E3A91478B0}">
          <p14:sldIdLst>
            <p14:sldId id="1642"/>
            <p14:sldId id="1632"/>
            <p14:sldId id="1645"/>
            <p14:sldId id="1646"/>
            <p14:sldId id="1647"/>
            <p14:sldId id="1648"/>
            <p14:sldId id="1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5" pos="2343" userDrawn="1">
          <p15:clr>
            <a:srgbClr val="A4A3A4"/>
          </p15:clr>
        </p15:guide>
        <p15:guide id="11" orient="horz" pos="1706" userDrawn="1">
          <p15:clr>
            <a:srgbClr val="A4A3A4"/>
          </p15:clr>
        </p15:guide>
        <p15:guide id="1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UO" initials="E" lastIdx="1" clrIdx="0">
    <p:extLst>
      <p:ext uri="{19B8F6BF-5375-455C-9EA6-DF929625EA0E}">
        <p15:presenceInfo xmlns:p15="http://schemas.microsoft.com/office/powerpoint/2012/main" userId="E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BCEA"/>
    <a:srgbClr val="F088D2"/>
    <a:srgbClr val="FCFCFD"/>
    <a:srgbClr val="5B9BD5"/>
    <a:srgbClr val="FEE2E2"/>
    <a:srgbClr val="FCAAAA"/>
    <a:srgbClr val="FFFFFF"/>
    <a:srgbClr val="29BC70"/>
    <a:srgbClr val="FD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824" autoAdjust="0"/>
  </p:normalViewPr>
  <p:slideViewPr>
    <p:cSldViewPr>
      <p:cViewPr>
        <p:scale>
          <a:sx n="91" d="100"/>
          <a:sy n="91" d="100"/>
        </p:scale>
        <p:origin x="1584" y="499"/>
      </p:cViewPr>
      <p:guideLst>
        <p:guide orient="horz" pos="2069"/>
        <p:guide pos="2842"/>
        <p:guide pos="2343"/>
        <p:guide orient="horz" pos="1706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2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팝업으로 변경</a:t>
            </a:r>
            <a:r>
              <a:rPr lang="en-US" altLang="ko-KR" dirty="0" smtClean="0"/>
              <a:t>~</a:t>
            </a:r>
            <a:r>
              <a:rPr lang="en-US" altLang="ko-KR" baseline="0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8802824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06154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176873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990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203292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18440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5946027"/>
              </p:ext>
            </p:extLst>
          </p:nvPr>
        </p:nvGraphicFramePr>
        <p:xfrm>
          <a:off x="1703512" y="498089"/>
          <a:ext cx="7272000" cy="46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0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46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860934" y="633796"/>
            <a:ext cx="3888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XXXXXXXX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운영관리자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▼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208620" y="603309"/>
            <a:ext cx="1677707" cy="288000"/>
            <a:chOff x="1630753" y="4514520"/>
            <a:chExt cx="1677707" cy="288000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630753" y="4514520"/>
              <a:ext cx="109728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/>
              <a:r>
                <a:rPr lang="ko-KR" altLang="en-US" sz="800" dirty="0" smtClean="0">
                  <a:solidFill>
                    <a:schemeClr val="tx1"/>
                  </a:solidFill>
                </a:rPr>
                <a:t>메뉴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2729757" y="4514520"/>
              <a:ext cx="578703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>
          <a:xfrm>
            <a:off x="4344020" y="629436"/>
            <a:ext cx="27981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bg1"/>
                </a:solidFill>
              </a:rPr>
              <a:t>▤ 매뉴얼 다운로드 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★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☰ </a:t>
            </a:r>
            <a:r>
              <a:rPr lang="ko-KR" altLang="en-US" sz="800" b="1" dirty="0" smtClean="0">
                <a:solidFill>
                  <a:schemeClr val="bg1"/>
                </a:solidFill>
                <a:ea typeface="Segoe UI Symbol" panose="020B0502040204020203" pitchFamily="34" charset="0"/>
              </a:rPr>
              <a:t>전체메뉴</a:t>
            </a:r>
            <a:endParaRPr lang="ko-KR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7805201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8801" y="506799"/>
            <a:ext cx="1800200" cy="5996451"/>
            <a:chOff x="263352" y="620688"/>
            <a:chExt cx="1800200" cy="5996451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352" y="620688"/>
              <a:ext cx="1656184" cy="5996451"/>
            </a:xfrm>
            <a:prstGeom prst="rect">
              <a:avLst/>
            </a:prstGeom>
            <a:solidFill>
              <a:srgbClr val="29BC7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8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898540" y="725907"/>
              <a:ext cx="165012" cy="288000"/>
            </a:xfrm>
            <a:prstGeom prst="rect">
              <a:avLst/>
            </a:prstGeom>
            <a:solidFill>
              <a:srgbClr val="29BC7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❮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260057"/>
              </p:ext>
            </p:extLst>
          </p:nvPr>
        </p:nvGraphicFramePr>
        <p:xfrm>
          <a:off x="45637" y="1249521"/>
          <a:ext cx="1656000" cy="5262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44702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전시관리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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586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제품리스트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99469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제품등록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3940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3275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증정품관리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872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캠페인관리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2651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1634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5176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144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538" y="750227"/>
            <a:ext cx="918778" cy="295322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1006887"/>
              </p:ext>
            </p:extLst>
          </p:nvPr>
        </p:nvGraphicFramePr>
        <p:xfrm>
          <a:off x="1701637" y="952265"/>
          <a:ext cx="7272000" cy="57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48714009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sz="800" b="0" dirty="0">
                        <a:solidFill>
                          <a:srgbClr val="C83732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선택한 메뉴명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긴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....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</a:rPr>
                        <a:t>  ⛒ </a:t>
                      </a: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44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marL="10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lang="ko-KR" altLang="ko-KR" sz="1050" dirty="0" smtClean="0">
                        <a:solidFill>
                          <a:srgbClr val="29BC7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88551"/>
                  </a:ext>
                </a:extLst>
              </a:tr>
            </a:tbl>
          </a:graphicData>
        </a:graphic>
      </p:graphicFrame>
      <p:sp>
        <p:nvSpPr>
          <p:cNvPr id="31" name="Question">
            <a:extLst>
              <a:ext uri="{FF2B5EF4-FFF2-40B4-BE49-F238E27FC236}">
                <a16:creationId xmlns:a16="http://schemas.microsoft.com/office/drawing/2014/main" id="{80723636-D00F-4255-A011-940921B1F54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253514" y="1294887"/>
            <a:ext cx="144000" cy="144000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51" r:id="rId5"/>
    <p:sldLayoutId id="2147483679" r:id="rId6"/>
    <p:sldLayoutId id="2147483682" r:id="rId7"/>
    <p:sldLayoutId id="2147483680" r:id="rId8"/>
    <p:sldLayoutId id="2147483681" r:id="rId9"/>
    <p:sldLayoutId id="2147483678" r:id="rId10"/>
    <p:sldLayoutId id="2147483683" r:id="rId11"/>
    <p:sldLayoutId id="2147483684" r:id="rId12"/>
    <p:sldLayoutId id="2147483686" r:id="rId13"/>
    <p:sldLayoutId id="2147483670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Innisfree_privacy@innisfree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jlogistics.com/ko/agreement/privacy-policy#num3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jlogistics.com/ko/agreement/privacy-policy#num3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innisfree@innisfree.com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0" y="2708920"/>
            <a:ext cx="1219200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 smtClean="0">
                <a:latin typeface="+mj-ea"/>
              </a:rPr>
              <a:t>리뉴얼</a:t>
            </a:r>
            <a:r>
              <a:rPr lang="en-US" altLang="ko-KR" sz="2800" dirty="0" smtClean="0">
                <a:latin typeface="+mj-ea"/>
              </a:rPr>
              <a:t>_PC_</a:t>
            </a:r>
            <a:r>
              <a:rPr lang="ko-KR" altLang="en-US" sz="2800" dirty="0" smtClean="0">
                <a:latin typeface="+mj-ea"/>
              </a:rPr>
              <a:t>개인정보이용내역</a:t>
            </a:r>
            <a:r>
              <a:rPr lang="en-US" altLang="ko-KR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 smtClean="0">
                <a:latin typeface="+mn-ea"/>
              </a:rPr>
              <a:t>Version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0.9/2024-06-20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수집 및 이용 </a:t>
            </a:r>
            <a:r>
              <a:rPr lang="en-US" altLang="ko-KR" dirty="0"/>
              <a:t>– </a:t>
            </a:r>
            <a:r>
              <a:rPr lang="ko-KR" altLang="en-US" dirty="0"/>
              <a:t>동의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42032"/>
              </p:ext>
            </p:extLst>
          </p:nvPr>
        </p:nvGraphicFramePr>
        <p:xfrm>
          <a:off x="335360" y="764704"/>
          <a:ext cx="11377264" cy="676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401436240"/>
                    </a:ext>
                  </a:extLst>
                </a:gridCol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동의철회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가능여부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152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16300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956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879711" y="1468476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개인위치정보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>
                <a:latin typeface="+mn-ea"/>
              </a:rPr>
              <a:t>이용 동의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선택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928200" y="1762835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29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170214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현재 위치를 기반으로 가까운 매장 안내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제공 목적 달성 후 지체없이 파기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64790" y="239408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서비스가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935760" y="3273548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9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38623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신청자연락 및 공병수거지 방문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완료 후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872350" y="384057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이용동의에 거부할 수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공병수거 참여가 불가능합니다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79711" y="3000292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935760" y="4807710"/>
          <a:ext cx="7056784" cy="247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행태정보의 수집 및 처리 광고 사업자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수집하는 행태정보의 항목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방문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시 자동수집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3602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보유 및 이용기간 및 이후 정보처리방법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7014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통제권 행사방법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구글설정 → 개인정보보호 → 광고 → 광고 개인 최적화 선택 해제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→ 개인정보보호 → 추적 → 앱이 추적을 허용하도록 허용 해제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5774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피해구제방법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담당부서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커머스 영업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080-380-0114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E-mail :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/>
                        </a:rPr>
                        <a:t>Innisfree_privacy@innisfree.com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79711" y="4534454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2579" y="436586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smtClean="0"/>
              <a:t>아모레몰 참고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://www.amoremall.com/pb/renew3/html/footer/modal/prvc_add_second_20210623.html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1352584" y="4804507"/>
          <a:ext cx="3888432" cy="11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앱스플라이어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제공하는 행태정보의 항목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사용이력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자의 이용 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208568" y="6080906"/>
            <a:ext cx="403244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 방송통신위원회의 ‘온라인 맞춤형 광고 개인정보보호 </a:t>
            </a: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가이드라인</a:t>
            </a:r>
            <a:r>
              <a:rPr lang="en-US" altLang="ko-KR" sz="800" dirty="0" smtClean="0">
                <a:solidFill>
                  <a:srgbClr val="444444"/>
                </a:solidFill>
                <a:latin typeface="Apple SD Gothic Neo"/>
              </a:rPr>
              <a:t>’</a:t>
            </a: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에서는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다음과 같이 정하고 있습니다</a:t>
            </a:r>
            <a:r>
              <a:rPr lang="en-US" altLang="ko-KR" sz="800" dirty="0" smtClean="0">
                <a:solidFill>
                  <a:srgbClr val="444444"/>
                </a:solidFill>
                <a:latin typeface="Apple SD Gothic Ne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444444"/>
                </a:solidFill>
                <a:latin typeface="Apple SD Gothic Neo"/>
              </a:rPr>
              <a:t>온라인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행태정보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: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웹 사이트 </a:t>
            </a:r>
            <a:r>
              <a:rPr lang="ko-KR" altLang="en-US" sz="800" dirty="0" err="1">
                <a:solidFill>
                  <a:srgbClr val="444444"/>
                </a:solidFill>
                <a:latin typeface="Apple SD Gothic Neo"/>
              </a:rPr>
              <a:t>방문이력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앱 사용 이력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구매 및 검색 이력 등 이용자의 관심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흥미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기호 및 성향 등을 파악하고 분석할 수 있는 온라인상의 이용자 </a:t>
            </a:r>
            <a:r>
              <a:rPr lang="ko-KR" altLang="en-US" sz="800" dirty="0" err="1">
                <a:solidFill>
                  <a:srgbClr val="444444"/>
                </a:solidFill>
                <a:latin typeface="Apple SD Gothic Neo"/>
              </a:rPr>
              <a:t>활동정보</a:t>
            </a:r>
            <a:endParaRPr lang="ko-KR" altLang="en-US" sz="800" dirty="0">
              <a:solidFill>
                <a:srgbClr val="444444"/>
              </a:solidFill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온라인 맞춤형 광고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: </a:t>
            </a:r>
            <a:r>
              <a:rPr lang="ko-KR" altLang="en-US" sz="800" dirty="0" err="1">
                <a:solidFill>
                  <a:srgbClr val="444444"/>
                </a:solidFill>
                <a:latin typeface="Apple SD Gothic Neo"/>
              </a:rPr>
              <a:t>행태정보를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 처리하여 이용자의 관심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흥미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, 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기호 및 성향 등을 분석</a:t>
            </a:r>
            <a:r>
              <a:rPr lang="en-US" altLang="ko-KR" sz="800" dirty="0">
                <a:solidFill>
                  <a:srgbClr val="444444"/>
                </a:solidFill>
                <a:latin typeface="Apple SD Gothic Neo"/>
              </a:rPr>
              <a:t>/</a:t>
            </a:r>
            <a:r>
              <a:rPr lang="ko-KR" altLang="en-US" sz="800" dirty="0">
                <a:solidFill>
                  <a:srgbClr val="444444"/>
                </a:solidFill>
                <a:latin typeface="Apple SD Gothic Neo"/>
              </a:rPr>
              <a:t>추정한 후 이용자에게 맞춤형으로 제공되는 온라인 광고</a:t>
            </a:r>
            <a:endParaRPr lang="ko-KR" altLang="en-US" sz="800" b="0" i="0" dirty="0">
              <a:solidFill>
                <a:srgbClr val="444444"/>
              </a:solidFill>
              <a:effectLst/>
              <a:latin typeface="Apple SD Gothic Neo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6304"/>
              </p:ext>
            </p:extLst>
          </p:nvPr>
        </p:nvGraphicFramePr>
        <p:xfrm>
          <a:off x="10259265" y="2764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6/20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 수집 및 이용 동의 문구 추가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90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공통코드 생성이 필요한 목록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49032"/>
              </p:ext>
            </p:extLst>
          </p:nvPr>
        </p:nvGraphicFramePr>
        <p:xfrm>
          <a:off x="263352" y="692696"/>
          <a:ext cx="3824598" cy="340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39">
                  <a:extLst>
                    <a:ext uri="{9D8B030D-6E8A-4147-A177-3AD203B41FA5}">
                      <a16:colId xmlns:a16="http://schemas.microsoft.com/office/drawing/2014/main" val="1589367039"/>
                    </a:ext>
                  </a:extLst>
                </a:gridCol>
                <a:gridCol w="2452359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공통코드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340653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광고성정보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518468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en-US" altLang="ko-KR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7609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환불계좌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94362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1630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0439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처리위탁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223242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 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제공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662264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국외이전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7547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11377"/>
              </p:ext>
            </p:extLst>
          </p:nvPr>
        </p:nvGraphicFramePr>
        <p:xfrm>
          <a:off x="10259265" y="276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6/20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공통코드 생성이 필요한 약관 목록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5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처리위탁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IN_PC_MYT_01_02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1796"/>
              </p:ext>
            </p:extLst>
          </p:nvPr>
        </p:nvGraphicFramePr>
        <p:xfrm>
          <a:off x="237956" y="620688"/>
          <a:ext cx="8306315" cy="33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3">
                  <a:extLst>
                    <a:ext uri="{9D8B030D-6E8A-4147-A177-3AD203B41FA5}">
                      <a16:colId xmlns:a16="http://schemas.microsoft.com/office/drawing/2014/main" val="3815033749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152509153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3506444257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57995630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354552582"/>
                    </a:ext>
                  </a:extLst>
                </a:gridCol>
              </a:tblGrid>
              <a:tr h="33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이용약관 수집 및 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처리위탁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 제공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국외이전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열람요청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84393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5399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380" y="1165800"/>
            <a:ext cx="1188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개인정보 위탁내역</a:t>
            </a:r>
            <a:endParaRPr lang="ko-KR" altLang="en-US" sz="9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10204"/>
              </p:ext>
            </p:extLst>
          </p:nvPr>
        </p:nvGraphicFramePr>
        <p:xfrm>
          <a:off x="255176" y="1450574"/>
          <a:ext cx="8289093" cy="680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944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4079649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처리위탁 받는 자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처리위탁 업무내용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effectLst/>
                          <a:latin typeface="Pretendard"/>
                        </a:rPr>
                        <a:t>처리위탁 받는 자</a:t>
                      </a:r>
                    </a:p>
                  </a:txBody>
                  <a:tcPr marL="0" marR="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effectLst/>
                          <a:latin typeface="Pretendard"/>
                        </a:rPr>
                        <a:t>처리위탁 업무내용</a:t>
                      </a:r>
                    </a:p>
                  </a:txBody>
                  <a:tcPr marL="0" marR="0" marT="76200" marB="762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젤라블루코리아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온라인 경품 발송 대행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㈜아모레퍼시픽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개인정보의 전산처리 및 관리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아모레퍼시픽</a:t>
                      </a:r>
                      <a:r>
                        <a:rPr lang="en-US" altLang="ko-KR" sz="800" dirty="0">
                          <a:effectLst/>
                        </a:rPr>
                        <a:t>, </a:t>
                      </a:r>
                      <a:r>
                        <a:rPr lang="en-US" altLang="ko-KR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주</a:t>
                      </a:r>
                      <a:r>
                        <a:rPr lang="en-US" altLang="ko-KR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ko-KR" altLang="en-US" sz="800" u="none" strike="noStrike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이니스프리 </a:t>
                      </a:r>
                      <a:r>
                        <a:rPr lang="ko-KR" altLang="en-US" sz="800" u="none" strike="noStrike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가맹사업자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회원모집 및 회원정보 관리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포인트 조회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적립 및 사용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각종 이벤트 및 프로모션 실행</a:t>
                      </a:r>
                      <a:r>
                        <a:rPr lang="en-US" altLang="ko-KR" sz="800">
                          <a:effectLst/>
                        </a:rPr>
                        <a:t>• </a:t>
                      </a:r>
                      <a:r>
                        <a:rPr lang="ko-KR" altLang="en-US" sz="800">
                          <a:effectLst/>
                        </a:rPr>
                        <a:t>안내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제품 및 경품 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82897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NICE</a:t>
                      </a:r>
                      <a:r>
                        <a:rPr lang="ko-KR" altLang="en-US" sz="800" dirty="0" err="1">
                          <a:effectLst/>
                        </a:rPr>
                        <a:t>평가정보</a:t>
                      </a:r>
                      <a:r>
                        <a:rPr lang="ko-KR" altLang="en-US" sz="800" dirty="0">
                          <a:effectLst/>
                        </a:rPr>
                        <a:t>㈜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한국모바일인증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실명확인 및 본인확인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183987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en-US" sz="800" dirty="0">
                          <a:effectLst/>
                        </a:rPr>
                        <a:t>LG </a:t>
                      </a:r>
                      <a:r>
                        <a:rPr lang="ko-KR" altLang="en-US" sz="800" dirty="0" err="1">
                          <a:effectLst/>
                        </a:rPr>
                        <a:t>유플러스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SMS</a:t>
                      </a:r>
                      <a:r>
                        <a:rPr lang="ko-KR" altLang="en-US" sz="800" dirty="0" err="1">
                          <a:effectLst/>
                        </a:rPr>
                        <a:t>발송업무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95773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 err="1">
                          <a:effectLst/>
                        </a:rPr>
                        <a:t>한결로지스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배송업무</a:t>
                      </a:r>
                      <a:r>
                        <a:rPr lang="ko-KR" altLang="en-US" sz="800" dirty="0">
                          <a:effectLst/>
                        </a:rPr>
                        <a:t> 대행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09341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진코퍼레이션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배송 시스템의 유지 보수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2222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CJ</a:t>
                      </a:r>
                      <a:r>
                        <a:rPr lang="ko-KR" altLang="en-US" sz="800" dirty="0" err="1">
                          <a:effectLst/>
                        </a:rPr>
                        <a:t>올리브네트웍스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SMS, MMS </a:t>
                      </a:r>
                      <a:r>
                        <a:rPr lang="ko-KR" altLang="en-US" sz="800" dirty="0">
                          <a:effectLst/>
                        </a:rPr>
                        <a:t>등 문자메시지 및 경품 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248655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두웰커뮤니티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이니스프리 </a:t>
                      </a:r>
                      <a:r>
                        <a:rPr lang="ko-KR" altLang="en-US" sz="800" dirty="0" err="1">
                          <a:effectLst/>
                        </a:rPr>
                        <a:t>직영몰</a:t>
                      </a:r>
                      <a:r>
                        <a:rPr lang="ko-KR" altLang="en-US" sz="800" dirty="0">
                          <a:effectLst/>
                        </a:rPr>
                        <a:t> 운영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33447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씨제이대한통운㈜</a:t>
                      </a:r>
                      <a:r>
                        <a:rPr lang="en-US" altLang="ko-KR" sz="800">
                          <a:effectLst/>
                        </a:rPr>
                        <a:t>, GS</a:t>
                      </a:r>
                      <a:r>
                        <a:rPr lang="ko-KR" altLang="en-US" sz="800">
                          <a:effectLst/>
                        </a:rPr>
                        <a:t>엠비즈 주식회사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주식회사 비지에프네트웍스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주식회사 지에스네트웍스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케이원익스프레스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진보커뮤니케이션㈜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DM</a:t>
                      </a:r>
                      <a:r>
                        <a:rPr lang="ko-KR" altLang="en-US" sz="800" dirty="0">
                          <a:effectLst/>
                        </a:rPr>
                        <a:t>발송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제품 및 경품 배송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</a:rPr>
                        <a:t>배송지</a:t>
                      </a:r>
                      <a:r>
                        <a:rPr lang="ko-KR" altLang="en-US" sz="800" dirty="0">
                          <a:effectLst/>
                        </a:rPr>
                        <a:t>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68617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콘센트릭스</a:t>
                      </a:r>
                      <a:r>
                        <a:rPr lang="ko-KR" altLang="en-US" sz="800" dirty="0">
                          <a:effectLst/>
                        </a:rPr>
                        <a:t> 서비스코리아 유한회사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마케팅 채널</a:t>
                      </a:r>
                      <a:r>
                        <a:rPr lang="en-US" altLang="ko-KR" sz="800" dirty="0">
                          <a:effectLst/>
                        </a:rPr>
                        <a:t>, EDM, MDM, DM </a:t>
                      </a:r>
                      <a:r>
                        <a:rPr lang="ko-KR" altLang="en-US" sz="800" dirty="0">
                          <a:effectLst/>
                        </a:rPr>
                        <a:t>등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을 활용한 </a:t>
                      </a:r>
                      <a:r>
                        <a:rPr lang="en-US" altLang="ko-KR" sz="800" dirty="0">
                          <a:effectLst/>
                        </a:rPr>
                        <a:t>CRM </a:t>
                      </a:r>
                      <a:r>
                        <a:rPr lang="ko-KR" altLang="en-US" sz="800" dirty="0">
                          <a:effectLst/>
                        </a:rPr>
                        <a:t>마케팅 활용 및 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1735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</a:t>
                      </a:r>
                      <a:r>
                        <a:rPr lang="ko-KR" altLang="en-US" sz="800" dirty="0" err="1">
                          <a:effectLst/>
                        </a:rPr>
                        <a:t>엘지씨엔에스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스마트 메시지 서비스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</a:rPr>
                        <a:t>알림톡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ko-KR" altLang="en-US" sz="800" dirty="0" err="1">
                          <a:effectLst/>
                        </a:rPr>
                        <a:t>고객설문</a:t>
                      </a:r>
                      <a:r>
                        <a:rPr lang="ko-KR" altLang="en-US" sz="800" dirty="0">
                          <a:effectLst/>
                        </a:rPr>
                        <a:t> 발송 대행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8042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㈜아모레퍼시픽</a:t>
                      </a:r>
                      <a:r>
                        <a:rPr lang="en-US" altLang="ko-KR" sz="800" dirty="0">
                          <a:effectLst/>
                        </a:rPr>
                        <a:t>, 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 err="1">
                          <a:effectLst/>
                        </a:rPr>
                        <a:t>씨제이올리브네트웍스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개인정보의 전산처리 및 관리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en-US" altLang="ko-KR" sz="800" dirty="0">
                          <a:effectLst/>
                        </a:rPr>
                        <a:t>SMS/MMS/</a:t>
                      </a:r>
                      <a:r>
                        <a:rPr lang="ko-KR" altLang="en-US" sz="800" dirty="0">
                          <a:effectLst/>
                        </a:rPr>
                        <a:t>카카오 및 이메일 발송 및 발송 시스템 유지보수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934002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 err="1">
                          <a:effectLst/>
                        </a:rPr>
                        <a:t>휴넥트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직영몰</a:t>
                      </a:r>
                      <a:r>
                        <a:rPr lang="ko-KR" altLang="en-US" sz="800" dirty="0">
                          <a:effectLst/>
                        </a:rPr>
                        <a:t> 반품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교환 업무 지원 및 </a:t>
                      </a:r>
                      <a:r>
                        <a:rPr lang="ko-KR" altLang="en-US" sz="800" dirty="0" err="1">
                          <a:effectLst/>
                        </a:rPr>
                        <a:t>상담업무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3861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 </a:t>
                      </a:r>
                      <a:r>
                        <a:rPr lang="ko-KR" altLang="en-US" sz="800" dirty="0">
                          <a:effectLst/>
                        </a:rPr>
                        <a:t>카카오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카카오채널</a:t>
                      </a:r>
                      <a:r>
                        <a:rPr lang="ko-KR" altLang="en-US" sz="800" dirty="0">
                          <a:effectLst/>
                        </a:rPr>
                        <a:t> 서비스 운영 및 </a:t>
                      </a:r>
                      <a:r>
                        <a:rPr lang="ko-KR" altLang="en-US" sz="800" dirty="0" err="1">
                          <a:effectLst/>
                        </a:rPr>
                        <a:t>카카오톡을</a:t>
                      </a:r>
                      <a:r>
                        <a:rPr lang="ko-KR" altLang="en-US" sz="800" dirty="0">
                          <a:effectLst/>
                        </a:rPr>
                        <a:t> 이용한 알림 정보 전송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6714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</a:t>
                      </a:r>
                      <a:r>
                        <a:rPr lang="ko-KR" altLang="en-US" sz="800" dirty="0" err="1">
                          <a:effectLst/>
                        </a:rPr>
                        <a:t>디마코코리아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</a:rPr>
                        <a:t>커뮤니크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온라인 채널 운영 대행</a:t>
                      </a:r>
                      <a:r>
                        <a:rPr lang="en-US" altLang="ko-KR" sz="800" dirty="0">
                          <a:effectLst/>
                        </a:rPr>
                        <a:t>(SNS) </a:t>
                      </a:r>
                      <a:r>
                        <a:rPr lang="ko-KR" altLang="en-US" sz="800" dirty="0">
                          <a:effectLst/>
                        </a:rPr>
                        <a:t>및 이벤트 당첨자 경품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51587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KT</a:t>
                      </a:r>
                      <a:r>
                        <a:rPr lang="ko-KR" altLang="en-US" sz="800" dirty="0">
                          <a:effectLst/>
                        </a:rPr>
                        <a:t>알파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안심번호서비스 제공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447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블루스톤익스체인지</a:t>
                      </a:r>
                      <a:r>
                        <a:rPr lang="en-US" altLang="ko-KR" sz="800" dirty="0">
                          <a:effectLst/>
                        </a:rPr>
                        <a:t>, ㈜</a:t>
                      </a:r>
                      <a:r>
                        <a:rPr lang="ko-KR" altLang="en-US" sz="800" dirty="0" err="1">
                          <a:effectLst/>
                        </a:rPr>
                        <a:t>비즈마켓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기프티콘</a:t>
                      </a:r>
                      <a:r>
                        <a:rPr lang="ko-KR" altLang="en-US" sz="800" dirty="0">
                          <a:effectLst/>
                        </a:rPr>
                        <a:t> 등 모바일 상품권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3849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모비두 주식회사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라이브방송</a:t>
                      </a:r>
                      <a:r>
                        <a:rPr lang="ko-KR" altLang="en-US" sz="800" dirty="0">
                          <a:effectLst/>
                        </a:rPr>
                        <a:t> 내 댓글 서비스 제공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368494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제니엘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회원모집 및 회원정보 관리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포인트 조회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적립 및 사용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각종 이벤트 및 프로모션 실행 </a:t>
                      </a:r>
                      <a:r>
                        <a:rPr lang="en-US" altLang="ko-KR" sz="800" dirty="0">
                          <a:effectLst/>
                        </a:rPr>
                        <a:t>• </a:t>
                      </a:r>
                      <a:r>
                        <a:rPr lang="ko-KR" altLang="en-US" sz="800" dirty="0">
                          <a:effectLst/>
                        </a:rPr>
                        <a:t>안내 및 고객상담 업무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데이터 분석을 통한 통계 및 전략 수립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0741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엠아이티마스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개인정보의 전산처리 및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81086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더케이텍</a:t>
                      </a:r>
                      <a:r>
                        <a:rPr lang="ko-KR" altLang="en-US" sz="800" dirty="0">
                          <a:effectLst/>
                        </a:rPr>
                        <a:t>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회원모집 및 회원정보 관리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포인트 조회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적립 및 사용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각종 이벤트 및 프로모션 실행</a:t>
                      </a:r>
                      <a:r>
                        <a:rPr lang="en-US" altLang="ko-KR" sz="800" dirty="0">
                          <a:effectLst/>
                        </a:rPr>
                        <a:t>•</a:t>
                      </a:r>
                      <a:r>
                        <a:rPr lang="ko-KR" altLang="en-US" sz="800" dirty="0">
                          <a:effectLst/>
                        </a:rPr>
                        <a:t>안내 및 고객상담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589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39504"/>
              </p:ext>
            </p:extLst>
          </p:nvPr>
        </p:nvGraphicFramePr>
        <p:xfrm>
          <a:off x="9010725" y="38269"/>
          <a:ext cx="3152540" cy="8741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처리위탁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약관관리에서 등록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내 개인정보 위탁내역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재위탁내역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  <a:tr h="19527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96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67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IN_PC_MYT_01_02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7956" y="620688"/>
          <a:ext cx="8306315" cy="33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3">
                  <a:extLst>
                    <a:ext uri="{9D8B030D-6E8A-4147-A177-3AD203B41FA5}">
                      <a16:colId xmlns:a16="http://schemas.microsoft.com/office/drawing/2014/main" val="3815033749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152509153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3506444257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57995630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354552582"/>
                    </a:ext>
                  </a:extLst>
                </a:gridCol>
              </a:tblGrid>
              <a:tr h="33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이용약관 수집 및 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처리위탁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 제공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국외이전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열람요청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843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8380" y="1165800"/>
            <a:ext cx="12634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개인정보 재위탁내역</a:t>
            </a:r>
            <a:endParaRPr lang="ko-KR" altLang="en-US" sz="9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58154"/>
              </p:ext>
            </p:extLst>
          </p:nvPr>
        </p:nvGraphicFramePr>
        <p:xfrm>
          <a:off x="255177" y="1450575"/>
          <a:ext cx="8289092" cy="449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582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712755">
                  <a:extLst>
                    <a:ext uri="{9D8B030D-6E8A-4147-A177-3AD203B41FA5}">
                      <a16:colId xmlns:a16="http://schemas.microsoft.com/office/drawing/2014/main" val="1853393333"/>
                    </a:ext>
                  </a:extLst>
                </a:gridCol>
                <a:gridCol w="2712755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</a:tblGrid>
              <a:tr h="374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처리위탁 받는자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수탁자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재위탁 받는자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재수탁자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재위탁 업무내용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㈜아모레퍼시픽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한국아이비엠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), </a:t>
                      </a:r>
                      <a:r>
                        <a:rPr lang="ko-KR" altLang="en-US" sz="800">
                          <a:effectLst/>
                        </a:rPr>
                        <a:t>메가존클라우드㈜</a:t>
                      </a:r>
                      <a:r>
                        <a:rPr lang="en-US" altLang="ko-KR" sz="800">
                          <a:effectLst/>
                        </a:rPr>
                        <a:t>, ㈜</a:t>
                      </a:r>
                      <a:r>
                        <a:rPr lang="ko-KR" altLang="en-US" sz="800">
                          <a:effectLst/>
                        </a:rPr>
                        <a:t>킨드릴코리아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도시바글로벌커머스솔루션즈코리아 ㈜</a:t>
                      </a:r>
                      <a:r>
                        <a:rPr lang="en-US" altLang="ko-KR" sz="800">
                          <a:effectLst/>
                        </a:rPr>
                        <a:t>, Amazon Web Service Inc.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개인정보의 전산처리 및 관리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 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4590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>젤라블루코리아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쿠프마케팅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모바일 쿠폰발송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57378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한국모바일인증㈜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다우기술</a:t>
                      </a:r>
                      <a:r>
                        <a:rPr lang="en-US" altLang="ko-KR" sz="800">
                          <a:effectLst/>
                        </a:rPr>
                        <a:t>, 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)LG </a:t>
                      </a:r>
                      <a:r>
                        <a:rPr lang="ko-KR" altLang="en-US" sz="800">
                          <a:effectLst/>
                        </a:rPr>
                        <a:t>유플러스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본인확인을 위한 </a:t>
                      </a:r>
                      <a:r>
                        <a:rPr lang="en-US" altLang="ko-KR" sz="800">
                          <a:effectLst/>
                        </a:rPr>
                        <a:t>SMS </a:t>
                      </a:r>
                      <a:r>
                        <a:rPr lang="ko-KR" altLang="en-US" sz="800">
                          <a:effectLst/>
                        </a:rPr>
                        <a:t>발송 대행</a:t>
                      </a:r>
                      <a:r>
                        <a:rPr lang="en-US" altLang="ko-KR" sz="800">
                          <a:effectLst/>
                        </a:rPr>
                        <a:t>(SMS </a:t>
                      </a:r>
                      <a:r>
                        <a:rPr lang="ko-KR" altLang="en-US" sz="800">
                          <a:effectLst/>
                        </a:rPr>
                        <a:t>인증번호 발송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기타문자</a:t>
                      </a:r>
                      <a:r>
                        <a:rPr lang="en-US" altLang="ko-KR" sz="800">
                          <a:effectLst/>
                        </a:rPr>
                        <a:t>(SMS, LMS </a:t>
                      </a:r>
                      <a:r>
                        <a:rPr lang="ko-KR" altLang="en-US" sz="800">
                          <a:effectLst/>
                        </a:rPr>
                        <a:t>등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발송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r>
                        <a:rPr lang="en-US" sz="800" dirty="0">
                          <a:effectLst/>
                        </a:rPr>
                        <a:t>LG </a:t>
                      </a:r>
                      <a:r>
                        <a:rPr lang="ko-KR" altLang="en-US" sz="800" dirty="0" err="1">
                          <a:effectLst/>
                        </a:rPr>
                        <a:t>유플러스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미디어로그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기업메시징 서비스 업무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지에스네트웍스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씨제이대한통운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배송업무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2897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씨제이대한통운㈜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>
                          <a:solidFill>
                            <a:srgbClr val="222222"/>
                          </a:solidFill>
                          <a:effectLst/>
                          <a:latin typeface="inherit"/>
                          <a:hlinkClick r:id="rId2"/>
                        </a:rPr>
                        <a:t>재위탁집배점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택배물품 배송 접수 및 물품 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83987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㈜케이원익스프레스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로젠택배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기업택배 서비스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95773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㈜엘지씨엔에스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㈜이커머스테크</a:t>
                      </a:r>
                      <a:r>
                        <a:rPr lang="en-US" altLang="ko-KR" sz="800">
                          <a:effectLst/>
                        </a:rPr>
                        <a:t>, ㈜</a:t>
                      </a:r>
                      <a:r>
                        <a:rPr lang="ko-KR" altLang="en-US" sz="800">
                          <a:effectLst/>
                        </a:rPr>
                        <a:t>한성엠에스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전자지급대행서비스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상담 및 업무지원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93410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주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씨제이올리브네트웍스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CJ </a:t>
                      </a:r>
                      <a:r>
                        <a:rPr lang="en-US" sz="800" dirty="0" err="1">
                          <a:effectLst/>
                        </a:rPr>
                        <a:t>OliveNetworks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Vina</a:t>
                      </a:r>
                      <a:r>
                        <a:rPr lang="en-US" sz="800" dirty="0">
                          <a:effectLst/>
                        </a:rPr>
                        <a:t>, Salesforce Inc.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개인정보의 전산처리 및 관리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en-US" altLang="ko-KR" sz="800" dirty="0">
                          <a:effectLst/>
                        </a:rPr>
                        <a:t>SMS/MMS/</a:t>
                      </a:r>
                      <a:r>
                        <a:rPr lang="ko-KR" altLang="en-US" sz="800" dirty="0">
                          <a:effectLst/>
                        </a:rPr>
                        <a:t>카카오 및 이메일 발송 및 발송 시스템 유지보수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22226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KT</a:t>
                      </a:r>
                      <a:r>
                        <a:rPr lang="ko-KR" altLang="en-US" sz="800">
                          <a:effectLst/>
                        </a:rPr>
                        <a:t>알파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제이예스㈜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안심번호서비스 개발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48655"/>
                  </a:ext>
                </a:extLst>
              </a:tr>
              <a:tr h="374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블루스톤익스체인지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비엑스테크놀로지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모바일 쿠폰 공급 및 서비스 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4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02111"/>
              </p:ext>
            </p:extLst>
          </p:nvPr>
        </p:nvGraphicFramePr>
        <p:xfrm>
          <a:off x="9000565" y="44624"/>
          <a:ext cx="3152540" cy="10265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283054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재위탁집배점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아래 </a:t>
                      </a:r>
                      <a:r>
                        <a:rPr kumimoji="0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띄움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 : </a:t>
                      </a:r>
                      <a:r>
                        <a:rPr lang="ko-KR" altLang="en-US" sz="800" dirty="0" smtClean="0">
                          <a:hlinkClick r:id="rId2"/>
                        </a:rPr>
                        <a:t>https://www.cjlogistics.com/ko/agreement/privacy-policy#num3</a:t>
                      </a:r>
                      <a:endParaRPr lang="ko-KR" altLang="en-US" sz="800" dirty="0" smtClean="0"/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797" y="37890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55177" y="972534"/>
            <a:ext cx="8318461" cy="23208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3570" y="1078120"/>
            <a:ext cx="8320701" cy="1504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 제공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IN_PC_MYT_01_03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68488"/>
              </p:ext>
            </p:extLst>
          </p:nvPr>
        </p:nvGraphicFramePr>
        <p:xfrm>
          <a:off x="237956" y="620688"/>
          <a:ext cx="8306315" cy="33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3">
                  <a:extLst>
                    <a:ext uri="{9D8B030D-6E8A-4147-A177-3AD203B41FA5}">
                      <a16:colId xmlns:a16="http://schemas.microsoft.com/office/drawing/2014/main" val="3815033749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152509153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3506444257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57995630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354552582"/>
                    </a:ext>
                  </a:extLst>
                </a:gridCol>
              </a:tblGrid>
              <a:tr h="33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이용약관 수집 및 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처리위탁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자 제공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국외이전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열람요청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84393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7" y="527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570" y="1245543"/>
            <a:ext cx="83628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>
                <a:latin typeface="+mn-ea"/>
              </a:rPr>
              <a:t>회사는 이용자의 동의가 있거나 관련법령의 규정에 의한 경우를 제외하고는 제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조에서 고지한 범위를 넘어 이용자의 개인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위치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정보를 이용하거나 제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자에게 제공하지 </a:t>
            </a:r>
            <a:r>
              <a:rPr lang="ko-KR" altLang="en-US" sz="800" dirty="0" smtClean="0">
                <a:latin typeface="+mn-ea"/>
              </a:rPr>
              <a:t>않습니다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atin typeface="+mn-ea"/>
              </a:rPr>
              <a:t>다만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다음 각 호의 경우는 이용자의 별도 동의 없이 제공될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latin typeface="+mn-ea"/>
              </a:rPr>
              <a:t>* </a:t>
            </a:r>
            <a:r>
              <a:rPr lang="ko-KR" altLang="en-US" sz="800" dirty="0">
                <a:latin typeface="+mn-ea"/>
              </a:rPr>
              <a:t>서비스 제공에 따른 </a:t>
            </a:r>
            <a:r>
              <a:rPr lang="ko-KR" altLang="en-US" sz="800" dirty="0" err="1">
                <a:latin typeface="+mn-ea"/>
              </a:rPr>
              <a:t>요금정산을</a:t>
            </a:r>
            <a:r>
              <a:rPr lang="ko-KR" altLang="en-US" sz="800" dirty="0">
                <a:latin typeface="+mn-ea"/>
              </a:rPr>
              <a:t> 위하여 필요한 경우</a:t>
            </a:r>
          </a:p>
          <a:p>
            <a:pPr>
              <a:lnSpc>
                <a:spcPts val="1200"/>
              </a:lnSpc>
            </a:pPr>
            <a:r>
              <a:rPr lang="ko-KR" altLang="en-US" sz="800" dirty="0">
                <a:latin typeface="+mn-ea"/>
              </a:rPr>
              <a:t>* 통계작성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학술연구 또는 시장조사를 위하여 필요한 경우로서 특정 개인을 알아볼 수 없는 형태로 가공하여 연구단체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설문조사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리서치 기관 등에 제공하는 경우</a:t>
            </a:r>
          </a:p>
          <a:p>
            <a:pPr>
              <a:lnSpc>
                <a:spcPts val="1200"/>
              </a:lnSpc>
            </a:pPr>
            <a:r>
              <a:rPr lang="ko-KR" altLang="en-US" sz="800" dirty="0" smtClean="0">
                <a:latin typeface="+mn-ea"/>
              </a:rPr>
              <a:t>* 개인정보보호법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통신비밀보호법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국세기본법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정보통신망 이용촉진 및 정보보호에 관한 법률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금융실명거래 및 비밀보장에 관한 법률</a:t>
            </a:r>
            <a:r>
              <a:rPr lang="en-US" altLang="ko-KR" sz="800" dirty="0">
                <a:latin typeface="+mn-ea"/>
              </a:rPr>
              <a:t>, 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800" dirty="0" smtClean="0">
                <a:latin typeface="+mn-ea"/>
              </a:rPr>
              <a:t>신용정보의 </a:t>
            </a:r>
            <a:r>
              <a:rPr lang="ko-KR" altLang="en-US" sz="800" dirty="0">
                <a:latin typeface="+mn-ea"/>
              </a:rPr>
              <a:t>이용 및 보호에 관한 법률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전기통신기본법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* 전기통신사업법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지방세법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소비자보호법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형사소송법 등 특별한 규정이 있는 </a:t>
            </a:r>
            <a:r>
              <a:rPr lang="ko-KR" altLang="en-US" sz="800" dirty="0" smtClean="0">
                <a:latin typeface="+mn-ea"/>
              </a:rPr>
              <a:t>경우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66100"/>
              </p:ext>
            </p:extLst>
          </p:nvPr>
        </p:nvGraphicFramePr>
        <p:xfrm>
          <a:off x="9000565" y="44624"/>
          <a:ext cx="3152540" cy="138015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처리위탁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약관관리에서 등록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가능여부확인필요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재위탁집배점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아래 </a:t>
                      </a:r>
                      <a:r>
                        <a:rPr kumimoji="0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띄움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 : </a:t>
                      </a:r>
                      <a:r>
                        <a:rPr lang="ko-KR" altLang="en-US" sz="800" dirty="0" smtClean="0">
                          <a:hlinkClick r:id="rId2"/>
                        </a:rPr>
                        <a:t>https://www.cjlogistics.com/ko/agreement/privacy-policy#num3</a:t>
                      </a:r>
                      <a:endParaRPr lang="ko-KR" altLang="en-US" sz="800" dirty="0" smtClean="0"/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58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8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국외이전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IN_PC_MYT_01_04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33241"/>
              </p:ext>
            </p:extLst>
          </p:nvPr>
        </p:nvGraphicFramePr>
        <p:xfrm>
          <a:off x="237956" y="620688"/>
          <a:ext cx="8306315" cy="33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3">
                  <a:extLst>
                    <a:ext uri="{9D8B030D-6E8A-4147-A177-3AD203B41FA5}">
                      <a16:colId xmlns:a16="http://schemas.microsoft.com/office/drawing/2014/main" val="3815033749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152509153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3506444257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57995630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354552582"/>
                    </a:ext>
                  </a:extLst>
                </a:gridCol>
              </a:tblGrid>
              <a:tr h="33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이용약관 수집 및 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처리위탁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 제공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국외이전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열람요청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84393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5270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70460"/>
              </p:ext>
            </p:extLst>
          </p:nvPr>
        </p:nvGraphicFramePr>
        <p:xfrm>
          <a:off x="223568" y="1450574"/>
          <a:ext cx="8320704" cy="2145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976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36490203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259584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93541347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348597782"/>
                    </a:ext>
                  </a:extLst>
                </a:gridCol>
              </a:tblGrid>
              <a:tr h="37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이전받는자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이전국가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이전방법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이전일시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3777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Salesforce.com, </a:t>
                      </a:r>
                      <a:r>
                        <a:rPr lang="en-US" sz="800" dirty="0" err="1">
                          <a:effectLst/>
                        </a:rPr>
                        <a:t>Inc</a:t>
                      </a: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Heim Patrick, Chief trust Officer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+1 888 747 9736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pheim@salesforce.com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1 Market St # 300, San Francisco, CA 94105 USA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미국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성명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생년월일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내외국인정보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휴대전화번호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이메일주소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성별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구매이력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회원등급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결제정보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 등록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신청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고객식별번호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브랜드별 혜택 동의여부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수신동의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네트워크를 통한 원격지 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개인정보의 전산처리 및 저장</a:t>
                      </a:r>
                      <a:r>
                        <a:rPr lang="en-US" altLang="ko-KR" sz="800">
                          <a:effectLst/>
                        </a:rPr>
                        <a:t>, SMS/MMS/</a:t>
                      </a:r>
                      <a:r>
                        <a:rPr lang="ko-KR" altLang="en-US" sz="800">
                          <a:effectLst/>
                        </a:rPr>
                        <a:t>카카오 발송시스템 연결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 발송 및 발송 시스템 유지보수용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ㆍ이전시점 </a:t>
                      </a:r>
                      <a:r>
                        <a:rPr lang="en-US" altLang="ko-KR" sz="800">
                          <a:effectLst/>
                        </a:rPr>
                        <a:t>: 2020</a:t>
                      </a:r>
                      <a:r>
                        <a:rPr lang="ko-KR" altLang="en-US" sz="800">
                          <a:effectLst/>
                        </a:rPr>
                        <a:t>년 </a:t>
                      </a:r>
                      <a:r>
                        <a:rPr lang="en-US" altLang="ko-KR" sz="800">
                          <a:effectLst/>
                        </a:rPr>
                        <a:t>10</a:t>
                      </a:r>
                      <a:r>
                        <a:rPr lang="ko-KR" altLang="en-US" sz="800">
                          <a:effectLst/>
                        </a:rPr>
                        <a:t>월 </a:t>
                      </a:r>
                      <a:r>
                        <a:rPr lang="en-US" altLang="ko-KR" sz="800">
                          <a:effectLst/>
                        </a:rPr>
                        <a:t>28</a:t>
                      </a:r>
                      <a:r>
                        <a:rPr lang="ko-KR" altLang="en-US" sz="800">
                          <a:effectLst/>
                        </a:rPr>
                        <a:t>일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ㆍ보유기간 </a:t>
                      </a:r>
                      <a:r>
                        <a:rPr lang="en-US" altLang="ko-KR" sz="800">
                          <a:effectLst/>
                        </a:rPr>
                        <a:t>: </a:t>
                      </a:r>
                      <a:r>
                        <a:rPr lang="ko-KR" altLang="en-US" sz="800">
                          <a:effectLst/>
                        </a:rPr>
                        <a:t>개인정보처리방침에 규정된 보관기간에 따름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제</a:t>
                      </a:r>
                      <a:r>
                        <a:rPr lang="en-US" altLang="ko-KR" sz="800">
                          <a:effectLst/>
                        </a:rPr>
                        <a:t>5</a:t>
                      </a:r>
                      <a:r>
                        <a:rPr lang="ko-KR" altLang="en-US" sz="800">
                          <a:effectLst/>
                        </a:rPr>
                        <a:t>조 참조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37774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CJ OliveNetworks Vina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Jang, Myung Soo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+82-70-4990-2985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ms.jang@cj.net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CJ Building, 2Bis04-6 Le Thanh Ton Street, Ben Nghe Ward, District 1, Hochiminh City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베트남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성명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생년월일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내외국인정보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휴대전화번호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이메일 주소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성별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구매이력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회원등급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결제정보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 등록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신청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>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고객식별번호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브랜드별 혜택 동의여부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수신동의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네트워크를 통한 원격지 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개인정보의 전산처리 및 저장</a:t>
                      </a:r>
                      <a:r>
                        <a:rPr lang="en-US" altLang="ko-KR" sz="800">
                          <a:effectLst/>
                        </a:rPr>
                        <a:t>, SMS/MMS/</a:t>
                      </a:r>
                      <a:r>
                        <a:rPr lang="ko-KR" altLang="en-US" sz="800">
                          <a:effectLst/>
                        </a:rPr>
                        <a:t>카카오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이메일 발송 및 발송 시스템 유지보수용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effectLst/>
                        </a:rPr>
                        <a:t>ㆍ이전시점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en-US" altLang="ko-KR" sz="800" dirty="0">
                          <a:effectLst/>
                        </a:rPr>
                        <a:t>: 2022</a:t>
                      </a:r>
                      <a:r>
                        <a:rPr lang="ko-KR" altLang="en-US" sz="800" dirty="0">
                          <a:effectLst/>
                        </a:rPr>
                        <a:t>년 </a:t>
                      </a:r>
                      <a:r>
                        <a:rPr lang="en-US" altLang="ko-KR" sz="800" dirty="0">
                          <a:effectLst/>
                        </a:rPr>
                        <a:t>10</a:t>
                      </a:r>
                      <a:r>
                        <a:rPr lang="ko-KR" altLang="en-US" sz="800" dirty="0">
                          <a:effectLst/>
                        </a:rPr>
                        <a:t>월 </a:t>
                      </a:r>
                      <a:r>
                        <a:rPr lang="en-US" altLang="ko-KR" sz="800" dirty="0">
                          <a:effectLst/>
                        </a:rPr>
                        <a:t>1</a:t>
                      </a:r>
                      <a:r>
                        <a:rPr lang="ko-KR" altLang="en-US" sz="800" dirty="0">
                          <a:effectLst/>
                        </a:rPr>
                        <a:t>일</a:t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 err="1">
                          <a:effectLst/>
                        </a:rPr>
                        <a:t>ㆍ보유기간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en-US" altLang="ko-KR" sz="800" dirty="0">
                          <a:effectLst/>
                        </a:rPr>
                        <a:t>: </a:t>
                      </a:r>
                      <a:r>
                        <a:rPr lang="ko-KR" altLang="en-US" sz="800" dirty="0">
                          <a:effectLst/>
                        </a:rPr>
                        <a:t>개인정보 </a:t>
                      </a:r>
                      <a:r>
                        <a:rPr lang="ko-KR" altLang="en-US" sz="800" dirty="0" err="1">
                          <a:effectLst/>
                        </a:rPr>
                        <a:t>처리방침에</a:t>
                      </a:r>
                      <a:r>
                        <a:rPr lang="ko-KR" altLang="en-US" sz="800" dirty="0">
                          <a:effectLst/>
                        </a:rPr>
                        <a:t> 규정된 </a:t>
                      </a:r>
                      <a:r>
                        <a:rPr lang="ko-KR" altLang="en-US" sz="800" dirty="0" err="1">
                          <a:effectLst/>
                        </a:rPr>
                        <a:t>보관기간에</a:t>
                      </a:r>
                      <a:r>
                        <a:rPr lang="ko-KR" altLang="en-US" sz="800" dirty="0">
                          <a:effectLst/>
                        </a:rPr>
                        <a:t> 따름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제</a:t>
                      </a:r>
                      <a:r>
                        <a:rPr lang="en-US" altLang="ko-KR" sz="800" dirty="0">
                          <a:effectLst/>
                        </a:rPr>
                        <a:t>5</a:t>
                      </a:r>
                      <a:r>
                        <a:rPr lang="ko-KR" altLang="en-US" sz="800" dirty="0">
                          <a:effectLst/>
                        </a:rPr>
                        <a:t>조 참조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8380" y="116580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국외이전내역</a:t>
            </a:r>
            <a:endParaRPr lang="ko-KR" altLang="en-US" sz="9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37556"/>
              </p:ext>
            </p:extLst>
          </p:nvPr>
        </p:nvGraphicFramePr>
        <p:xfrm>
          <a:off x="9000565" y="44624"/>
          <a:ext cx="3152540" cy="6138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국외이전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약관관리에서 등록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가능여부확인필요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내 국외이전내역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7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 열람요청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IN_PC_MYT_01_05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01914"/>
              </p:ext>
            </p:extLst>
          </p:nvPr>
        </p:nvGraphicFramePr>
        <p:xfrm>
          <a:off x="237956" y="620688"/>
          <a:ext cx="8306315" cy="33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3">
                  <a:extLst>
                    <a:ext uri="{9D8B030D-6E8A-4147-A177-3AD203B41FA5}">
                      <a16:colId xmlns:a16="http://schemas.microsoft.com/office/drawing/2014/main" val="3815033749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152509153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3506444257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57995630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354552582"/>
                    </a:ext>
                  </a:extLst>
                </a:gridCol>
              </a:tblGrid>
              <a:tr h="33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이용약관 수집 및 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처리위탁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 제공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국외이전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개인정보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열람요청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84393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5126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8380" y="1165800"/>
            <a:ext cx="8335891" cy="57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900" dirty="0" smtClean="0"/>
              <a:t>고객님은 개인정보 보호법에 따라 자신의 개인정보 열람을 요청할 수 있습니다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 smtClean="0"/>
              <a:t>본인 또는 위임장을 작성한 대리인이 신청 가능하며 해당하는 양식을 다운로드하여 작성 후 이메일로 보내 주시기 바랍니다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 smtClean="0"/>
              <a:t>개인정보 열람 요청 이메일 주소 </a:t>
            </a:r>
            <a:r>
              <a:rPr lang="en-US" altLang="ko-KR" sz="900" dirty="0" smtClean="0"/>
              <a:t>: </a:t>
            </a:r>
            <a:r>
              <a:rPr lang="en-US" altLang="ko-KR" sz="900" dirty="0">
                <a:latin typeface="+mn-ea"/>
                <a:hlinkClick r:id="rId2"/>
              </a:rPr>
              <a:t>innisfree@innisfree.com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31591"/>
              </p:ext>
            </p:extLst>
          </p:nvPr>
        </p:nvGraphicFramePr>
        <p:xfrm>
          <a:off x="255177" y="1948858"/>
          <a:ext cx="8289094" cy="134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39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6177755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</a:tblGrid>
              <a:tr h="336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336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열람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정정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파기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처리정지 요구서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3369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열람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처리정지 요구서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  <a:tr h="3369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열람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처리정지 위임장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5610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87851" t="4324" r="2803" b="91241"/>
          <a:stretch/>
        </p:blipFill>
        <p:spPr>
          <a:xfrm>
            <a:off x="7752184" y="2348880"/>
            <a:ext cx="720080" cy="216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87851" t="4324" r="2803" b="91241"/>
          <a:stretch/>
        </p:blipFill>
        <p:spPr>
          <a:xfrm>
            <a:off x="7752184" y="2680748"/>
            <a:ext cx="720080" cy="2160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87851" t="4324" r="2803" b="91241"/>
          <a:stretch/>
        </p:blipFill>
        <p:spPr>
          <a:xfrm>
            <a:off x="7752184" y="3024980"/>
            <a:ext cx="720080" cy="216024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6813"/>
              </p:ext>
            </p:extLst>
          </p:nvPr>
        </p:nvGraphicFramePr>
        <p:xfrm>
          <a:off x="9000565" y="44624"/>
          <a:ext cx="3152540" cy="16745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 열람요청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없음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접속단말지원 이메일팝업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다운로드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해당 파일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새창으로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띄움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개인정보 열람</a:t>
                      </a:r>
                      <a:r>
                        <a:rPr lang="en-US" altLang="ko-KR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정정</a:t>
                      </a:r>
                      <a:r>
                        <a:rPr lang="en-US" altLang="ko-KR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파기</a:t>
                      </a:r>
                      <a:r>
                        <a:rPr lang="en-US" altLang="ko-KR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처리정지</a:t>
                      </a:r>
                      <a:r>
                        <a:rPr lang="ko-KR" altLang="en-US" sz="800" u="none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요구서</a:t>
                      </a:r>
                      <a:r>
                        <a:rPr lang="ko-KR" altLang="en-US" sz="80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파일명</a:t>
                      </a:r>
                      <a:endParaRPr lang="en-US" altLang="ko-KR" sz="80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개인정보 열람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파기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처리정지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위임장 파일명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sp>
        <p:nvSpPr>
          <p:cNvPr id="1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224" y="15212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715" y="21373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957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NAVER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548680"/>
            <a:ext cx="9157597" cy="59674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2924944"/>
            <a:ext cx="6959283" cy="30270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47500" y="548680"/>
            <a:ext cx="2160240" cy="475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en-US" altLang="ko-KR" sz="1000" b="1" dirty="0">
                <a:solidFill>
                  <a:schemeClr val="tx1"/>
                </a:solidFill>
              </a:rPr>
              <a:t>&gt;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동의한 항목만 조회됨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7500" y="1138595"/>
            <a:ext cx="2160240" cy="748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동의철회방법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 </a:t>
            </a: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팝업으로 철회방법을 안내하거나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철회시</a:t>
            </a:r>
            <a:r>
              <a:rPr lang="ko-KR" altLang="en-US" sz="800" dirty="0" smtClean="0">
                <a:solidFill>
                  <a:schemeClr val="tx1"/>
                </a:solidFill>
              </a:rPr>
              <a:t> 유의사항을 안내한후 철회 처리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5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Hmall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5" y="1196752"/>
            <a:ext cx="10801200" cy="50072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669739"/>
            <a:ext cx="7868748" cy="35342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7322" y="822335"/>
            <a:ext cx="2160240" cy="748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 제공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제공내역을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확인할 수 있음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5640" y="4725144"/>
            <a:ext cx="756084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" idx="2"/>
            <a:endCxn id="6" idx="1"/>
          </p:cNvCxnSpPr>
          <p:nvPr/>
        </p:nvCxnSpPr>
        <p:spPr>
          <a:xfrm rot="16200000" flipH="1">
            <a:off x="443519" y="2925091"/>
            <a:ext cx="3766044" cy="10581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3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현재 운영중인 개별 동의화면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4725144"/>
            <a:ext cx="2808312" cy="1879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4725144"/>
            <a:ext cx="2928238" cy="1879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269" y="4725144"/>
            <a:ext cx="2413078" cy="1879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3800273"/>
            <a:ext cx="6975698" cy="8614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31" y="2641423"/>
            <a:ext cx="5247049" cy="1082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631" y="469374"/>
            <a:ext cx="5289684" cy="2095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67830"/>
            <a:ext cx="286128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619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914017"/>
              </p:ext>
            </p:extLst>
          </p:nvPr>
        </p:nvGraphicFramePr>
        <p:xfrm>
          <a:off x="65314" y="410330"/>
          <a:ext cx="5996592" cy="6270828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B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피드백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개발 피드백 반영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약관 상세 내용은 팝업으로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진입경로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 수집 및 이용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피드백 반영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대상 표기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 수집 및 이용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약관확인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버튼명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약관별 상세 내용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(18~21p)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06.20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약관명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이니스프리 몰 일괄 삭제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동의철회안내팝업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(2-4)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 버튼 노출 정의 변경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행태정보 수집 및 이용 동의 분리 구성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(2-2)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 수집 및 이용 동의 약관내용 문구 추가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공통코드 생성이 필요한 약관 목록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삭제 표기 항목 일괄 삭제</a:t>
                      </a:r>
                      <a:endParaRPr kumimoji="1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78778"/>
              </p:ext>
            </p:extLst>
          </p:nvPr>
        </p:nvGraphicFramePr>
        <p:xfrm>
          <a:off x="6135967" y="410330"/>
          <a:ext cx="5996592" cy="63310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약관상세팝업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7382" y="592744"/>
          <a:ext cx="7159866" cy="38268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382685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18883" y="643908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807393" y="697769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latin typeface="+mn-ea"/>
              </a:rPr>
              <a:t>이니스프리 몰 </a:t>
            </a:r>
            <a:r>
              <a:rPr lang="ko-KR" altLang="en-US" sz="900" b="1" dirty="0" smtClean="0">
                <a:latin typeface="+mn-ea"/>
              </a:rPr>
              <a:t>개인정보 </a:t>
            </a:r>
            <a:r>
              <a:rPr lang="ko-KR" altLang="en-US" sz="900" b="1" dirty="0">
                <a:latin typeface="+mn-ea"/>
              </a:rPr>
              <a:t>수집 및 이용 </a:t>
            </a:r>
            <a:r>
              <a:rPr lang="ko-KR" altLang="en-US" sz="900" b="1" dirty="0" smtClean="0">
                <a:latin typeface="+mn-ea"/>
              </a:rPr>
              <a:t>동의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24791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84179" y="1521854"/>
          <a:ext cx="6705971" cy="197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83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본인확인값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(CI),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외국인구별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회원의 아이디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비밀번호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외국인등록번호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외국인회원 인증 시에만 수집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 후 파기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이용에 따른 본인 식별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가입연령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불량회원의 부정이용 방지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탈퇴시까지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개인정보처리방침 제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 참조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전달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의사 확인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불만처리 등을 위한 의사소통 경로확보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6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구매거래 내역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 내역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서비스 이용 및 상품구매에 따른 멤버십 회원 관리 근거자료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869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20769" y="371703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고객님께서는 개인정보 수집 및 이용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필수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동의에 거부할 수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이니스프리 직영몰 온라인 서비스 가입이 불가능합니다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본인확인값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(CI)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회원의 무분별한 회원탈퇴 및 재가입으로 인한 부정이용 및 피해방지를 위해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일간 보관됩니다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130" y="1248598"/>
            <a:ext cx="19848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개인정보 </a:t>
            </a:r>
            <a:r>
              <a:rPr lang="ko-KR" altLang="en-US" sz="900" b="1" dirty="0" smtClean="0">
                <a:latin typeface="+mn-ea"/>
              </a:rPr>
              <a:t>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필수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624"/>
          <a:ext cx="3152540" cy="11442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약관상세팝업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약관명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공통코드명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71807" y="-6195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6/4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약관내용은 페이지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팝업으로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14510"/>
              </p:ext>
            </p:extLst>
          </p:nvPr>
        </p:nvGraphicFramePr>
        <p:xfrm>
          <a:off x="10271807" y="-6195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6/10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9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약관상세팝업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7382" y="592744"/>
          <a:ext cx="7159866" cy="2448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44827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18883" y="643908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807393" y="697769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latin typeface="+mn-ea"/>
              </a:rPr>
              <a:t>이니스프리 몰 </a:t>
            </a:r>
            <a:r>
              <a:rPr lang="ko-KR" altLang="en-US" sz="900" b="1" dirty="0" smtClean="0">
                <a:latin typeface="+mn-ea"/>
              </a:rPr>
              <a:t>개인정보 </a:t>
            </a:r>
            <a:r>
              <a:rPr lang="ko-KR" altLang="en-US" sz="900" b="1" dirty="0">
                <a:latin typeface="+mn-ea"/>
              </a:rPr>
              <a:t>수집 및 이용 </a:t>
            </a:r>
            <a:r>
              <a:rPr lang="ko-KR" altLang="en-US" sz="900" b="1" dirty="0" smtClean="0">
                <a:latin typeface="+mn-ea"/>
              </a:rPr>
              <a:t>동의</a:t>
            </a:r>
            <a:r>
              <a:rPr lang="en-US" altLang="ko-KR" sz="900" b="1" dirty="0" smtClean="0">
                <a:latin typeface="+mn-ea"/>
              </a:rPr>
              <a:t>(</a:t>
            </a:r>
            <a:r>
              <a:rPr lang="ko-KR" altLang="en-US" sz="900" b="1" dirty="0" smtClean="0">
                <a:latin typeface="+mn-ea"/>
              </a:rPr>
              <a:t>마케팅</a:t>
            </a:r>
            <a:r>
              <a:rPr lang="en-US" altLang="ko-KR" sz="900" b="1" dirty="0" smtClean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24791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84179" y="1521854"/>
          <a:ext cx="6705971" cy="8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동의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회사 또는 제휴사의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및 정책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이벤트에 관한 정보 제공 및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그에 따른 경품 등 물품 배송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회원 탈퇴 시까지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20769" y="2348533"/>
            <a:ext cx="6096000" cy="3840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이벤트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 등이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130" y="1248598"/>
            <a:ext cx="2416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개인정보 </a:t>
            </a:r>
            <a:r>
              <a:rPr lang="ko-KR" altLang="en-US" sz="900" b="1" dirty="0" smtClean="0">
                <a:latin typeface="+mn-ea"/>
              </a:rPr>
              <a:t>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</a:t>
            </a:r>
            <a:r>
              <a:rPr lang="ko-KR" altLang="en-US" sz="900" b="1" dirty="0">
                <a:latin typeface="+mn-ea"/>
              </a:rPr>
              <a:t>동의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마케팅</a:t>
            </a:r>
            <a:r>
              <a:rPr lang="en-US" altLang="ko-KR" sz="900" b="1" dirty="0">
                <a:latin typeface="+mn-ea"/>
              </a:rPr>
              <a:t>) (</a:t>
            </a:r>
            <a:r>
              <a:rPr lang="ko-KR" altLang="en-US" sz="900" b="1" dirty="0">
                <a:latin typeface="+mn-ea"/>
              </a:rPr>
              <a:t>선택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624"/>
          <a:ext cx="3152540" cy="11442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약관상세팝업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약관명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공통코드명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7382" y="3296561"/>
          <a:ext cx="7159866" cy="18606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86063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518883" y="3347725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807393" y="3401586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latin typeface="+mn-ea"/>
              </a:rPr>
              <a:t>이니스프리 몰 </a:t>
            </a:r>
            <a:r>
              <a:rPr lang="ko-KR" altLang="en-US" sz="900" b="1" dirty="0" smtClean="0">
                <a:latin typeface="+mn-ea"/>
              </a:rPr>
              <a:t>광고성정보 수신여부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77382" y="3728608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84179" y="4225671"/>
          <a:ext cx="6705971" cy="43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971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</a:tblGrid>
              <a:tr h="4311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이니스프리의 쇼핑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소식을 받아보세요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920769" y="475301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이니스프리 개인정보 수집이용 동의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마케팅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광고성정보 수신여부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온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오프라인 일괄 관리됩니다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8130" y="3952415"/>
            <a:ext cx="14782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광고성정보 수신여부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14510"/>
              </p:ext>
            </p:extLst>
          </p:nvPr>
        </p:nvGraphicFramePr>
        <p:xfrm>
          <a:off x="10271807" y="-6195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6/10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565" y="3793795"/>
            <a:ext cx="5247049" cy="1082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8984493" y="3485765"/>
            <a:ext cx="1271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r>
              <a:rPr lang="en-US" altLang="ko-KR" sz="1000" dirty="0" smtClean="0"/>
              <a:t>s-is)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323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약관상세팝업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7382" y="592744"/>
          <a:ext cx="7159866" cy="2448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44827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18883" y="643908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807393" y="697769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latin typeface="+mn-ea"/>
              </a:rPr>
              <a:t>이니스프리 몰 </a:t>
            </a:r>
            <a:r>
              <a:rPr lang="ko-KR" altLang="en-US" sz="900" b="1" dirty="0" smtClean="0">
                <a:latin typeface="+mn-ea"/>
              </a:rPr>
              <a:t>개인위치정보 </a:t>
            </a:r>
            <a:r>
              <a:rPr lang="ko-KR" altLang="en-US" sz="900" b="1" dirty="0">
                <a:latin typeface="+mn-ea"/>
              </a:rPr>
              <a:t>수집 및 이용 동의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24791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84179" y="1521854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29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170214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현재 위치를 기반으로 가까운 매장 안내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제공 목적 달성 후 지체없이 파기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20769" y="234853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서비스가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130" y="1248598"/>
            <a:ext cx="22156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개인위치정보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 </a:t>
            </a:r>
            <a:r>
              <a:rPr lang="en-US" altLang="ko-KR" sz="900" b="1" dirty="0" smtClean="0">
                <a:latin typeface="+mn-ea"/>
              </a:rPr>
              <a:t>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624"/>
          <a:ext cx="3152540" cy="11442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약관상세팝업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약관명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공통코드명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7382" y="3388435"/>
          <a:ext cx="7159866" cy="2448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44827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518883" y="3439599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37" name="직사각형 36"/>
          <p:cNvSpPr/>
          <p:nvPr/>
        </p:nvSpPr>
        <p:spPr>
          <a:xfrm>
            <a:off x="807393" y="3493460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latin typeface="+mn-ea"/>
              </a:rPr>
              <a:t>이니스프리 몰 </a:t>
            </a:r>
            <a:r>
              <a:rPr lang="ko-KR" altLang="en-US" sz="900" b="1" dirty="0" smtClean="0">
                <a:latin typeface="+mn-ea"/>
              </a:rPr>
              <a:t>개인정보 </a:t>
            </a:r>
            <a:r>
              <a:rPr lang="ko-KR" altLang="en-US" sz="900" b="1" dirty="0">
                <a:latin typeface="+mn-ea"/>
              </a:rPr>
              <a:t>수집 및 이용 동의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777382" y="3820482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984179" y="4317545"/>
          <a:ext cx="6705971" cy="8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9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38623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계좌정보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예금주명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은행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계좌번호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주문취소나 품절 시 환불목적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고객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 후 즉시 삭제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미환불 고객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구매확정 시 즉시 삭제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미입금 고객 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 시점 즉시 삭제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20769" y="514422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당사는 환불처리를 위해 필요한 계좌정보를 최소한의 범위 내에서 개인정보를 수집 및 이용하고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서비스가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8130" y="4044289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318" y="3739179"/>
            <a:ext cx="2808312" cy="1879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25091"/>
          <a:stretch/>
        </p:blipFill>
        <p:spPr>
          <a:xfrm>
            <a:off x="8984493" y="2186517"/>
            <a:ext cx="4392489" cy="72414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14510"/>
              </p:ext>
            </p:extLst>
          </p:nvPr>
        </p:nvGraphicFramePr>
        <p:xfrm>
          <a:off x="10271807" y="-6195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6/10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84493" y="1940296"/>
            <a:ext cx="1271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r>
              <a:rPr lang="en-US" altLang="ko-KR" sz="1000" dirty="0" smtClean="0"/>
              <a:t>s-is) 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984493" y="3485765"/>
            <a:ext cx="1271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r>
              <a:rPr lang="en-US" altLang="ko-KR" sz="1000" dirty="0" smtClean="0"/>
              <a:t>s-is)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688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약관상세팝업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7382" y="592744"/>
          <a:ext cx="7159866" cy="2448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44827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18883" y="643908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807393" y="697769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latin typeface="+mn-ea"/>
              </a:rPr>
              <a:t>이니스프리 몰 </a:t>
            </a:r>
            <a:r>
              <a:rPr lang="ko-KR" altLang="en-US" sz="900" b="1" dirty="0" smtClean="0">
                <a:latin typeface="+mn-ea"/>
              </a:rPr>
              <a:t>개인정보 </a:t>
            </a:r>
            <a:r>
              <a:rPr lang="ko-KR" altLang="en-US" sz="900" b="1" dirty="0">
                <a:latin typeface="+mn-ea"/>
              </a:rPr>
              <a:t>수집 및 이용 동의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24791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84179" y="1521854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정보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맞춤서비스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 또는 회원 탈퇴시까지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20769" y="234853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맞춤서비스 제공이 되지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130" y="124859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반려동물 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</a:t>
            </a:r>
            <a:r>
              <a:rPr lang="ko-KR" altLang="en-US" sz="900" b="1" dirty="0">
                <a:latin typeface="+mn-ea"/>
              </a:rPr>
              <a:t>동의</a:t>
            </a:r>
            <a:r>
              <a:rPr lang="en-US" altLang="ko-KR" sz="900" b="1" dirty="0" smtClean="0">
                <a:latin typeface="+mn-ea"/>
              </a:rPr>
              <a:t>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624"/>
          <a:ext cx="3152540" cy="11442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약관상세팝업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약관명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공통코드명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52922"/>
              </p:ext>
            </p:extLst>
          </p:nvPr>
        </p:nvGraphicFramePr>
        <p:xfrm>
          <a:off x="10271807" y="-6195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6/10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7382" y="3388435"/>
          <a:ext cx="7159866" cy="2448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44827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518883" y="3439599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37" name="직사각형 36"/>
          <p:cNvSpPr/>
          <p:nvPr/>
        </p:nvSpPr>
        <p:spPr>
          <a:xfrm>
            <a:off x="807393" y="3493460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latin typeface="+mn-ea"/>
              </a:rPr>
              <a:t>이니스프리 몰 </a:t>
            </a:r>
            <a:r>
              <a:rPr lang="ko-KR" altLang="en-US" sz="900" b="1" dirty="0" smtClean="0">
                <a:latin typeface="+mn-ea"/>
              </a:rPr>
              <a:t>개인정보 </a:t>
            </a:r>
            <a:r>
              <a:rPr lang="ko-KR" altLang="en-US" sz="900" b="1" dirty="0">
                <a:latin typeface="+mn-ea"/>
              </a:rPr>
              <a:t>수집 및 이용 동의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777382" y="3820482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984179" y="4317545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9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38623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신청자연락 및 공병수거지 방문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완료 후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20769" y="514422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이용동의에 거부할 수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공병수거 참여가 불가능합니다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8130" y="4044289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565" y="4653136"/>
            <a:ext cx="2928238" cy="1879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565" y="2101268"/>
            <a:ext cx="2413078" cy="1879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8984493" y="1842659"/>
            <a:ext cx="1271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r>
              <a:rPr lang="en-US" altLang="ko-KR" sz="1000" dirty="0" smtClean="0"/>
              <a:t>s-is) 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984493" y="4406915"/>
            <a:ext cx="1271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r>
              <a:rPr lang="en-US" altLang="ko-KR" sz="1000" dirty="0" smtClean="0"/>
              <a:t>s-is)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62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1721"/>
              </p:ext>
            </p:extLst>
          </p:nvPr>
        </p:nvGraphicFramePr>
        <p:xfrm>
          <a:off x="418075" y="692696"/>
          <a:ext cx="1260000" cy="576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5698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상세 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247610"/>
                  </a:ext>
                </a:extLst>
              </a:tr>
              <a:tr h="25874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149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상세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6469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거래증빙서류확인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4421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나의활동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공병수거 내역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6285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Q&amp;A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531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찜한제품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나의혜택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66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6358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5349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35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983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개인정보수정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180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5377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원클릭결제카드관리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0494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피부정보관리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1143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2663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개인정보이용내역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507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18075" y="1052737"/>
            <a:ext cx="1260000" cy="5184576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8929" y="6243039"/>
            <a:ext cx="1239146" cy="210931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주문내역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02944"/>
              </p:ext>
            </p:extLst>
          </p:nvPr>
        </p:nvGraphicFramePr>
        <p:xfrm>
          <a:off x="9000565" y="44624"/>
          <a:ext cx="3152540" cy="3158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개인정보이용내역 클릭시 개인정보이용내역 페이지로 이동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95437" y="1340768"/>
            <a:ext cx="88420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60193" y="1427771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6387" y="1493448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주소희님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89160" y="1727823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421085" y="1531301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377038" y="1531064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리뷰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716558" y="1528658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88" name="모서리가 둥근 직사각형 87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101869" y="1859106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6508681" y="1859106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92" name="TextBox 91"/>
          <p:cNvSpPr txBox="1"/>
          <p:nvPr/>
        </p:nvSpPr>
        <p:spPr>
          <a:xfrm>
            <a:off x="7892748" y="1872263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94" name="타원 93"/>
          <p:cNvSpPr/>
          <p:nvPr/>
        </p:nvSpPr>
        <p:spPr>
          <a:xfrm>
            <a:off x="6575549" y="1627749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133027" y="2254012"/>
          <a:ext cx="1304427" cy="4011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427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1" dirty="0" smtClean="0">
                          <a:latin typeface="+mn-ea"/>
                        </a:rPr>
                        <a:t>주문내역</a:t>
                      </a:r>
                      <a:endParaRPr lang="en-US" altLang="ko-KR" sz="800" b="1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0569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  <a:tr h="977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개인정보이용내역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7042"/>
                  </a:ext>
                </a:extLst>
              </a:tr>
            </a:tbl>
          </a:graphicData>
        </a:graphic>
      </p:graphicFrame>
      <p:sp>
        <p:nvSpPr>
          <p:cNvPr id="98" name="사각형 설명선 97"/>
          <p:cNvSpPr/>
          <p:nvPr/>
        </p:nvSpPr>
        <p:spPr>
          <a:xfrm>
            <a:off x="819189" y="1476025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609909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47728" y="1831373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95437" y="5301208"/>
            <a:ext cx="1342017" cy="23096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" y="51602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789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221836" y="2944262"/>
            <a:ext cx="8322435" cy="343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다음페이지 확인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개인정보이용내역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IN_PC_MYT_01_01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7328" y="1567943"/>
            <a:ext cx="89007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875754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23223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4083520" y="90832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115453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151713" y="796646"/>
          <a:ext cx="16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865270"/>
            <a:ext cx="1087597" cy="26434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735961" y="1257614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06871"/>
              </p:ext>
            </p:extLst>
          </p:nvPr>
        </p:nvGraphicFramePr>
        <p:xfrm>
          <a:off x="9000565" y="37029"/>
          <a:ext cx="3152540" cy="18269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개인정보이용내역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개인정보이용내역 메뉴 탭시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진입되는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페이지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이용약관 수집 및 이용 디폴트 선택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이용약관 수집 및 이용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처리위탁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제공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국외이전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열람요청 중 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수신설정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이용내역 수신여부설정팝업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설정완료시 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  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수신거부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2-2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  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수신허용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2-3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1332132" y="86929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192" y="885172"/>
            <a:ext cx="190500" cy="209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605" y="509868"/>
            <a:ext cx="8892481" cy="239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롯데카드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TOUCH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하고 최대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원 결제일 할인  </a:t>
            </a:r>
            <a:r>
              <a:rPr lang="ko-KR" altLang="en-US" sz="800" b="1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73698"/>
              </p:ext>
            </p:extLst>
          </p:nvPr>
        </p:nvGraphicFramePr>
        <p:xfrm>
          <a:off x="237956" y="2431542"/>
          <a:ext cx="8306315" cy="33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3">
                  <a:extLst>
                    <a:ext uri="{9D8B030D-6E8A-4147-A177-3AD203B41FA5}">
                      <a16:colId xmlns:a16="http://schemas.microsoft.com/office/drawing/2014/main" val="3815033749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152509153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3506444257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57995630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354552582"/>
                    </a:ext>
                  </a:extLst>
                </a:gridCol>
              </a:tblGrid>
              <a:tr h="33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이용약관 수집 및 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처리위탁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 제공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국외이전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열람요청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84393"/>
                  </a:ext>
                </a:extLst>
              </a:tr>
            </a:tbl>
          </a:graphicData>
        </a:graphic>
      </p:graphicFrame>
      <p:cxnSp>
        <p:nvCxnSpPr>
          <p:cNvPr id="58" name="직선 연결선 57"/>
          <p:cNvCxnSpPr/>
          <p:nvPr/>
        </p:nvCxnSpPr>
        <p:spPr>
          <a:xfrm>
            <a:off x="47328" y="1852717"/>
            <a:ext cx="89007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380" y="1600979"/>
            <a:ext cx="8407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홈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마이페이지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 </a:t>
            </a:r>
            <a:r>
              <a:rPr lang="ko-KR" altLang="en-US" sz="800" dirty="0" smtClean="0">
                <a:latin typeface="+mn-ea"/>
                <a:cs typeface="Arial" panose="020B0604020202020204" pitchFamily="34" charset="0"/>
              </a:rPr>
              <a:t>개인정보이용내역 </a:t>
            </a:r>
            <a:r>
              <a:rPr lang="en-US" altLang="ko-KR" sz="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8380" y="2029513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개인정보이용내역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62669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 rot="10800000">
            <a:off x="8411766" y="566062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1400" dirty="0"/>
          </a:p>
        </p:txBody>
      </p:sp>
      <p:sp>
        <p:nvSpPr>
          <p:cNvPr id="4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153474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986" y="5234159"/>
            <a:ext cx="215548" cy="215548"/>
          </a:xfrm>
          <a:prstGeom prst="rect">
            <a:avLst/>
          </a:prstGeom>
          <a:noFill/>
        </p:spPr>
      </p:pic>
      <p:sp>
        <p:nvSpPr>
          <p:cNvPr id="3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90" y="18458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60770" y="2068717"/>
            <a:ext cx="6066920" cy="23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 smtClean="0">
                <a:solidFill>
                  <a:srgbClr val="00B050"/>
                </a:solidFill>
                <a:latin typeface="+mn-ea"/>
              </a:rPr>
              <a:t>수신설정</a:t>
            </a:r>
            <a:r>
              <a:rPr lang="en-US" altLang="ko-KR" sz="700" dirty="0">
                <a:solidFill>
                  <a:srgbClr val="00B050"/>
                </a:solidFill>
              </a:rPr>
              <a:t> &gt;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31273"/>
              </p:ext>
            </p:extLst>
          </p:nvPr>
        </p:nvGraphicFramePr>
        <p:xfrm>
          <a:off x="9264352" y="2431542"/>
          <a:ext cx="2664296" cy="15959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59597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9254360" y="2835917"/>
            <a:ext cx="253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개인정보 보호법 제</a:t>
            </a:r>
            <a:r>
              <a:rPr lang="en-US" altLang="ko-KR" sz="800" dirty="0" smtClean="0"/>
              <a:t>20</a:t>
            </a:r>
            <a:r>
              <a:rPr lang="ko-KR" altLang="en-US" sz="800" dirty="0" smtClean="0"/>
              <a:t>조의</a:t>
            </a:r>
            <a:r>
              <a:rPr lang="en-US" altLang="ko-KR" sz="800" dirty="0" smtClean="0"/>
              <a:t>2(</a:t>
            </a:r>
            <a:r>
              <a:rPr lang="ko-KR" altLang="en-US" sz="800" dirty="0" smtClean="0"/>
              <a:t>개인정보 </a:t>
            </a:r>
            <a:r>
              <a:rPr lang="ko-KR" altLang="en-US" sz="800" dirty="0" err="1" smtClean="0"/>
              <a:t>이용ㆍ제공</a:t>
            </a:r>
            <a:r>
              <a:rPr lang="ko-KR" altLang="en-US" sz="800" dirty="0" smtClean="0"/>
              <a:t> 내역의 통지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에 따라 연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회 개인정보 이용내역을 별도 안내하고 있습니다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263215" y="3739512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허용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564708" y="3739512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수신거부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280343" y="258032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11651008" y="243154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41" name="직사각형 40"/>
          <p:cNvSpPr/>
          <p:nvPr/>
        </p:nvSpPr>
        <p:spPr>
          <a:xfrm>
            <a:off x="9254360" y="3308988"/>
            <a:ext cx="2674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수신거부하시는 경우 안내를 받지 않을 수 있습니다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마이페이지에서</a:t>
            </a:r>
            <a:r>
              <a:rPr lang="ko-KR" altLang="en-US" sz="800" dirty="0" smtClean="0"/>
              <a:t> 확인 가능합니다</a:t>
            </a:r>
            <a:r>
              <a:rPr lang="en-US" altLang="ko-KR" sz="800" dirty="0" smtClean="0"/>
              <a:t>.)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75628"/>
              </p:ext>
            </p:extLst>
          </p:nvPr>
        </p:nvGraphicFramePr>
        <p:xfrm>
          <a:off x="9264352" y="4189097"/>
          <a:ext cx="2664296" cy="11947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9470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9254360" y="4593472"/>
            <a:ext cx="25302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이용내역</a:t>
            </a:r>
            <a:r>
              <a:rPr lang="ko-KR" altLang="en-US" sz="800" dirty="0" smtClean="0"/>
              <a:t> 안내 수신거부가 완료되었습니다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269930" y="5095804"/>
            <a:ext cx="2664000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280343" y="4337883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49" name="직사각형 48"/>
          <p:cNvSpPr/>
          <p:nvPr/>
        </p:nvSpPr>
        <p:spPr>
          <a:xfrm>
            <a:off x="11651008" y="418909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0" name="직사각형 49"/>
          <p:cNvSpPr/>
          <p:nvPr/>
        </p:nvSpPr>
        <p:spPr>
          <a:xfrm>
            <a:off x="9254360" y="4780564"/>
            <a:ext cx="2674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동의일시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2024-05-31 09:20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25709"/>
              </p:ext>
            </p:extLst>
          </p:nvPr>
        </p:nvGraphicFramePr>
        <p:xfrm>
          <a:off x="9264352" y="5513396"/>
          <a:ext cx="2664296" cy="11947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9470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9254360" y="5917771"/>
            <a:ext cx="25302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이용내역</a:t>
            </a:r>
            <a:r>
              <a:rPr lang="ko-KR" altLang="en-US" sz="800" dirty="0" smtClean="0"/>
              <a:t> 안내 </a:t>
            </a:r>
            <a:r>
              <a:rPr lang="ko-KR" altLang="en-US" sz="800" dirty="0" err="1" smtClean="0"/>
              <a:t>수신허용이</a:t>
            </a:r>
            <a:r>
              <a:rPr lang="ko-KR" altLang="en-US" sz="800" dirty="0" smtClean="0"/>
              <a:t> 완료되었습니다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269930" y="6420103"/>
            <a:ext cx="2664000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280343" y="5662182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651008" y="551339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7" name="직사각형 56"/>
          <p:cNvSpPr/>
          <p:nvPr/>
        </p:nvSpPr>
        <p:spPr>
          <a:xfrm>
            <a:off x="9254360" y="6104863"/>
            <a:ext cx="2674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동의일시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2024-05-31 11:23</a:t>
            </a: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80" y="18458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37662"/>
              </p:ext>
            </p:extLst>
          </p:nvPr>
        </p:nvGraphicFramePr>
        <p:xfrm>
          <a:off x="10271807" y="-6195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V0.6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5/31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 이용내역 수신 설정 기능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(3-1)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3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trike="sngStrike" dirty="0" smtClean="0"/>
              <a:t>이용약관 </a:t>
            </a:r>
            <a:r>
              <a:rPr lang="ko-KR" altLang="en-US" dirty="0" smtClean="0"/>
              <a:t>수집 및 이용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IN_PC_MYT_01_01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07934"/>
              </p:ext>
            </p:extLst>
          </p:nvPr>
        </p:nvGraphicFramePr>
        <p:xfrm>
          <a:off x="237956" y="620688"/>
          <a:ext cx="8306315" cy="33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3">
                  <a:extLst>
                    <a:ext uri="{9D8B030D-6E8A-4147-A177-3AD203B41FA5}">
                      <a16:colId xmlns:a16="http://schemas.microsoft.com/office/drawing/2014/main" val="3815033749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152509153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3506444257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579956303"/>
                    </a:ext>
                  </a:extLst>
                </a:gridCol>
                <a:gridCol w="1661263">
                  <a:extLst>
                    <a:ext uri="{9D8B030D-6E8A-4147-A177-3AD203B41FA5}">
                      <a16:colId xmlns:a16="http://schemas.microsoft.com/office/drawing/2014/main" val="2354552582"/>
                    </a:ext>
                  </a:extLst>
                </a:gridCol>
              </a:tblGrid>
              <a:tr h="33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수집 및 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처리위탁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 제공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국외이전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열람요청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84393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7" y="527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8380" y="1064735"/>
            <a:ext cx="58876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개인정보 </a:t>
            </a:r>
            <a:r>
              <a:rPr lang="ko-KR" altLang="en-US" sz="900" b="1" dirty="0">
                <a:latin typeface="+mn-ea"/>
              </a:rPr>
              <a:t>수집 및 이용 동의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30740"/>
              </p:ext>
            </p:extLst>
          </p:nvPr>
        </p:nvGraphicFramePr>
        <p:xfrm>
          <a:off x="255178" y="1349509"/>
          <a:ext cx="8289093" cy="226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540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1612202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257653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91069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동의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동의상태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동의안함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340653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광고성정보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518468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en-US" altLang="ko-KR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7609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환불계좌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94362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1630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67345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8380" y="3728300"/>
            <a:ext cx="16145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latin typeface="+mn-ea"/>
              </a:rPr>
              <a:t>행태정보 </a:t>
            </a:r>
            <a:r>
              <a:rPr lang="ko-KR" altLang="en-US" sz="900" b="1" dirty="0">
                <a:latin typeface="+mn-ea"/>
              </a:rPr>
              <a:t>수집 및 이용 동의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14440"/>
              </p:ext>
            </p:extLst>
          </p:nvPr>
        </p:nvGraphicFramePr>
        <p:xfrm>
          <a:off x="9000565" y="44624"/>
          <a:ext cx="3152540" cy="55461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이용약관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수집 및 이용 탭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조회대상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조회순서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각항목별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약관등록일순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조회정보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관리자메모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목적에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해당 약관 상세 페이지로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현재창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목적</a:t>
                      </a:r>
                      <a:endParaRPr kumimoji="0" lang="en-US" altLang="ko-KR" sz="800" b="0" i="0" u="none" strike="sng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관리자메모에 입력된 텍스트 노출</a:t>
                      </a:r>
                      <a:r>
                        <a:rPr kumimoji="0" lang="en-US" altLang="ko-KR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이니스프리몰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개인정보 수집 및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이용동의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목록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 항목을 우선 노출하며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최근동의일순 정렬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동의명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클릭시 아래로 내용 펼침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(7p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전시조건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사용함 항목이 현재 동의 상태인 경우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(6/20)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동의철회확인팝업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2-4)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철회완료시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철회완료팝업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(2-3)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2-2 </a:t>
                      </a:r>
                      <a:r>
                        <a:rPr kumimoji="0" lang="ko-KR" altLang="en-US" sz="800" b="1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약관확인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상세보기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약관상세팝업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다음페이지 확인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022642"/>
                  </a:ext>
                </a:extLst>
              </a:tr>
              <a:tr h="195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중요</a:t>
                      </a: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&gt;</a:t>
                      </a:r>
                    </a:p>
                    <a:p>
                      <a:pPr marL="0" indent="0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개별 페이지에서 조회되는 약관 전체가 운영관리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약관관리에서 관리되어야 함 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개인정보이용내역 탭에서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동의철회시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참여페이지 내 참여내역에 연동되어 철회 상태가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FO/BO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에 수정 반영 되어야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</a:rPr>
                        <a:t> 함 </a:t>
                      </a:r>
                      <a:endParaRPr lang="en-US" altLang="ko-KR" sz="800" b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확인필요</a:t>
                      </a: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조회대상 약관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몰내 제공되고 있는 약관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동의 전체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(5/30)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동의철회 불가 대상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필수여부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항목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요청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항목별 동의철회 안내 문구 전달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2-4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공통팝업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7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252335"/>
                  </a:ext>
                </a:extLst>
              </a:tr>
            </a:tbl>
          </a:graphicData>
        </a:graphic>
      </p:graphicFrame>
      <p:sp>
        <p:nvSpPr>
          <p:cNvPr id="3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775" y="21219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560076" y="554370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932574" y="2241977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32574" y="3385801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32574" y="3099845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2574" y="2813889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32574" y="2527933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00B050"/>
                </a:solidFill>
              </a:rPr>
              <a:t>동의철회 </a:t>
            </a:r>
            <a:r>
              <a:rPr lang="en-US" altLang="ko-KR" sz="600" dirty="0" smtClean="0">
                <a:solidFill>
                  <a:srgbClr val="00B050"/>
                </a:solidFill>
              </a:rPr>
              <a:t>&gt; 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14547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39809"/>
              </p:ext>
            </p:extLst>
          </p:nvPr>
        </p:nvGraphicFramePr>
        <p:xfrm>
          <a:off x="11159999" y="5540940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11150007" y="586375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동의 철회가 완료되었습니다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165578" y="6312856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878563" y="554094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1160000" y="5641308"/>
            <a:ext cx="19862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 </a:t>
            </a:r>
            <a:endParaRPr lang="ko-KR" altLang="en-US" sz="900" b="1" dirty="0"/>
          </a:p>
        </p:txBody>
      </p:sp>
      <p:sp>
        <p:nvSpPr>
          <p:cNvPr id="68" name="직사각형 67"/>
          <p:cNvSpPr/>
          <p:nvPr/>
        </p:nvSpPr>
        <p:spPr>
          <a:xfrm>
            <a:off x="11150007" y="6012890"/>
            <a:ext cx="10983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철회일자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71989"/>
              </p:ext>
            </p:extLst>
          </p:nvPr>
        </p:nvGraphicFramePr>
        <p:xfrm>
          <a:off x="10271807" y="-6195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V0.6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5/31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조회항목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목적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 항목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B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511" y="54406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2887" y="1680612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2887" y="1973010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2887" y="2254298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2887" y="2539860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2887" y="2820232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22887" y="3091190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2887" y="3382055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1867"/>
              </p:ext>
            </p:extLst>
          </p:nvPr>
        </p:nvGraphicFramePr>
        <p:xfrm>
          <a:off x="10271807" y="24365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6/10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대상 표기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약관확인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버튼명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9428129" y="554936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25462"/>
              </p:ext>
            </p:extLst>
          </p:nvPr>
        </p:nvGraphicFramePr>
        <p:xfrm>
          <a:off x="9028052" y="5546599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9018060" y="593577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동의를 철회하시겠습니까</a:t>
            </a:r>
            <a:r>
              <a:rPr lang="en-US" altLang="ko-KR" sz="800" dirty="0" smtClean="0"/>
              <a:t>? 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10746616" y="554659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92" name="직사각형 91"/>
          <p:cNvSpPr/>
          <p:nvPr/>
        </p:nvSpPr>
        <p:spPr>
          <a:xfrm>
            <a:off x="9028053" y="5646967"/>
            <a:ext cx="19862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 </a:t>
            </a:r>
            <a:endParaRPr lang="ko-KR" altLang="en-US" sz="900" b="1" dirty="0"/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564" y="5446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22925" y="6330422"/>
            <a:ext cx="1010973" cy="276094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006905" y="6330422"/>
            <a:ext cx="1001054" cy="276618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동의철회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72734"/>
              </p:ext>
            </p:extLst>
          </p:nvPr>
        </p:nvGraphicFramePr>
        <p:xfrm>
          <a:off x="10271807" y="416249"/>
          <a:ext cx="1957415" cy="9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6/20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동의철회팝업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 수집 및 이용 동의 별도 항목으로 분리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동의철회 버튼 노출 정의 변경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1788793" y="3751383"/>
            <a:ext cx="8398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상세보기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219" y="37126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947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약관상세팝업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IN_PC_MYT_01_01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74401"/>
              </p:ext>
            </p:extLst>
          </p:nvPr>
        </p:nvGraphicFramePr>
        <p:xfrm>
          <a:off x="777382" y="980729"/>
          <a:ext cx="7159866" cy="2448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5986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44827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6263" marR="86263" marT="86263" marB="8626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18883" y="1031893"/>
            <a:ext cx="33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×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807393" y="1085754"/>
            <a:ext cx="3349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마케팅 </a:t>
            </a:r>
            <a:r>
              <a:rPr lang="ko-KR" altLang="en-US" sz="900" b="1" dirty="0">
                <a:latin typeface="+mn-ea"/>
              </a:rPr>
              <a:t>수집 및 이용 동의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412776"/>
            <a:ext cx="7128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63453"/>
              </p:ext>
            </p:extLst>
          </p:nvPr>
        </p:nvGraphicFramePr>
        <p:xfrm>
          <a:off x="984179" y="1909839"/>
          <a:ext cx="6705971" cy="8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동의상태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동의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회사 또는 제휴사의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및 정책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이벤트에 관한 정보 제공 및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그에 따른 경품 등 물품 배송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회원 탈퇴 시까지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20769" y="2736518"/>
            <a:ext cx="6096000" cy="3840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이벤트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 등이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130" y="1636583"/>
            <a:ext cx="2416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개인정보 수집 이용 동의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마케팅</a:t>
            </a:r>
            <a:r>
              <a:rPr lang="en-US" altLang="ko-KR" sz="900" b="1" dirty="0">
                <a:latin typeface="+mn-ea"/>
              </a:rPr>
              <a:t>) (</a:t>
            </a:r>
            <a:r>
              <a:rPr lang="ko-KR" altLang="en-US" sz="900" b="1" dirty="0">
                <a:latin typeface="+mn-ea"/>
              </a:rPr>
              <a:t>선택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13288"/>
              </p:ext>
            </p:extLst>
          </p:nvPr>
        </p:nvGraphicFramePr>
        <p:xfrm>
          <a:off x="9000565" y="44624"/>
          <a:ext cx="3152540" cy="14045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약관상세팝업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운영관리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약관명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공통코드명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8~10p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확인 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6/20)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54347"/>
                  </a:ext>
                </a:extLst>
              </a:tr>
            </a:tbl>
          </a:graphicData>
        </a:graphic>
      </p:graphicFrame>
      <p:sp>
        <p:nvSpPr>
          <p:cNvPr id="1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32" y="838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32" y="11256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32" y="2144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79847"/>
              </p:ext>
            </p:extLst>
          </p:nvPr>
        </p:nvGraphicFramePr>
        <p:xfrm>
          <a:off x="10271807" y="-6195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6/4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약관내용은 페이지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팝업으로 변경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31751"/>
              </p:ext>
            </p:extLst>
          </p:nvPr>
        </p:nvGraphicFramePr>
        <p:xfrm>
          <a:off x="10259265" y="221142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6/20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약관내용 상세 정보 페이지 정보 수정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6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수집 및 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동의 목록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62015"/>
              </p:ext>
            </p:extLst>
          </p:nvPr>
        </p:nvGraphicFramePr>
        <p:xfrm>
          <a:off x="335360" y="764704"/>
          <a:ext cx="11377264" cy="547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401436240"/>
                    </a:ext>
                  </a:extLst>
                </a:gridCol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동의철회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가능여부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311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ko-KR" altLang="en-US" sz="80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4065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935760" y="4915186"/>
          <a:ext cx="633670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46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694015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161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41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동의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회사 또는 제휴사의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및 정책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이벤트에 관한 정보 제공 및 </a:t>
                      </a:r>
                      <a:endParaRPr lang="en-US" altLang="ko-KR" sz="800" b="1" u="sng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그에 따른 경품 등 물품 배송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회원 탈퇴 시까지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863752" y="5661248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이벤트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 등이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28200" y="1737878"/>
          <a:ext cx="6705971" cy="197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83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본인확인값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(CI),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외국인구별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회원의 아이디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비밀번호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외국인등록번호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외국인회원 인증 시에만 수집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 후 파기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이용에 따른 본인 식별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가입연령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불량회원의 부정이용 방지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탈퇴시까지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개인정보처리방침 제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 참조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전달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의사 확인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불만처리 등을 위한 의사소통 경로확보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6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구매거래 내역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 내역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서비스 이용 및 상품구매에 따른 멤버십 회원 관리 근거자료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8691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64790" y="379835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고객님께서는 개인정보 수집 및 이용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필수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동의에 거부할 수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이니스프리 직영몰 온라인 서비스 가입이 불가능합니다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본인확인값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(CI)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회원의 무분별한 회원탈퇴 및 재가입으로 인한 부정이용 및 피해방지를 위해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일간 보관됩니다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2151" y="1464622"/>
            <a:ext cx="19848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개인정보 </a:t>
            </a:r>
            <a:r>
              <a:rPr lang="ko-KR" altLang="en-US" sz="900" b="1" dirty="0" smtClean="0">
                <a:latin typeface="+mn-ea"/>
              </a:rPr>
              <a:t>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필수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2151" y="4620972"/>
            <a:ext cx="45281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>
                <a:latin typeface="+mn-ea"/>
              </a:rPr>
              <a:t>이용 동의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마케팅</a:t>
            </a:r>
            <a:r>
              <a:rPr lang="en-US" altLang="ko-KR" sz="900" b="1" dirty="0">
                <a:latin typeface="+mn-ea"/>
              </a:rPr>
              <a:t>) (</a:t>
            </a:r>
            <a:r>
              <a:rPr lang="ko-KR" altLang="en-US" sz="900" b="1" dirty="0">
                <a:latin typeface="+mn-ea"/>
              </a:rPr>
              <a:t>선택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53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수집 및 이용 </a:t>
            </a:r>
            <a:r>
              <a:rPr lang="en-US" altLang="ko-KR" dirty="0"/>
              <a:t>– </a:t>
            </a:r>
            <a:r>
              <a:rPr lang="ko-KR" altLang="en-US" dirty="0"/>
              <a:t>동의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33078"/>
              </p:ext>
            </p:extLst>
          </p:nvPr>
        </p:nvGraphicFramePr>
        <p:xfrm>
          <a:off x="335360" y="764704"/>
          <a:ext cx="11377264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072748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401436240"/>
                    </a:ext>
                  </a:extLst>
                </a:gridCol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동의철회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가능여부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1096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광고성정보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 동의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18468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반려정보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  <a:endParaRPr lang="en-US" altLang="ko-KR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6091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환불계좌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및 이용 동의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9436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935760" y="1772816"/>
          <a:ext cx="6336704" cy="34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</a:tblGrid>
              <a:tr h="345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이니스프리의 쇼핑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소식을 받아보세요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63752" y="2153289"/>
            <a:ext cx="6048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이니스프리 개인정보 수집이용 동의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마케팅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광고성정보 수신여부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오프라인 일괄 관리됩니다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72151" y="1484784"/>
            <a:ext cx="45281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>
                <a:latin typeface="+mn-ea"/>
              </a:rPr>
              <a:t>광고성정보 수신여부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935760" y="2863514"/>
          <a:ext cx="6705971" cy="5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6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980676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179273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정보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맞춤서비스 제공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철회 또는 회원 탈퇴시까지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872350" y="346247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귀하는 개인정보 수집 및 이용에 대한 동의를 거부할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맞춤서비스 제공이 되지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79711" y="259025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반려동물 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</a:t>
            </a:r>
            <a:r>
              <a:rPr lang="ko-KR" altLang="en-US" sz="900" b="1" dirty="0">
                <a:latin typeface="+mn-ea"/>
              </a:rPr>
              <a:t>동의</a:t>
            </a:r>
            <a:r>
              <a:rPr lang="en-US" altLang="ko-KR" sz="900" b="1" dirty="0" smtClean="0">
                <a:latin typeface="+mn-ea"/>
              </a:rPr>
              <a:t>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2151" y="4156045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930757" y="4454612"/>
          <a:ext cx="6705971" cy="8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93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61692972"/>
                    </a:ext>
                  </a:extLst>
                </a:gridCol>
                <a:gridCol w="2386238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수집〮이용 목적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이용〮보유기간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계좌정보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예금주명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은행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계좌번호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주문취소나 품절 시 환불목적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진행 고객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 후 즉시 삭제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미환불 고객 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구매확정 시 즉시 삭제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미입금 고객 </a:t>
                      </a:r>
                      <a:r>
                        <a:rPr lang="en-US" altLang="ko-KR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 시점 즉시 삭제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67347" y="528129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당사는 환불처리를 위해 필요한 계좌정보를 최소한의 범위 내에서 개인정보를 수집 및 이용하고 있습니다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거부할 경우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서비스가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제공되지 않을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6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238863</TotalTime>
  <Words>3747</Words>
  <Application>Microsoft Office PowerPoint</Application>
  <PresentationFormat>와이드스크린</PresentationFormat>
  <Paragraphs>811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Apple SD Gothic Neo</vt:lpstr>
      <vt:lpstr>inherit</vt:lpstr>
      <vt:lpstr>Pretendard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주문내역</vt:lpstr>
      <vt:lpstr>개인정보이용내역</vt:lpstr>
      <vt:lpstr>이용약관 수집 및 이용 </vt:lpstr>
      <vt:lpstr>약관상세팝업</vt:lpstr>
      <vt:lpstr>수집 및 이용 – 동의 목록</vt:lpstr>
      <vt:lpstr>수집 및 이용 – 동의 목록</vt:lpstr>
      <vt:lpstr>수집 및 이용 – 동의 목록</vt:lpstr>
      <vt:lpstr>공통코드 생성이 필요한 목록</vt:lpstr>
      <vt:lpstr>처리위탁</vt:lpstr>
      <vt:lpstr>PowerPoint 프레젠테이션</vt:lpstr>
      <vt:lpstr>제3자 제공</vt:lpstr>
      <vt:lpstr>국외이전</vt:lpstr>
      <vt:lpstr>개인정보 열람요청</vt:lpstr>
      <vt:lpstr>NAVER</vt:lpstr>
      <vt:lpstr>Hmall</vt:lpstr>
      <vt:lpstr>현재 운영중인 개별 동의화면</vt:lpstr>
      <vt:lpstr>약관상세팝업</vt:lpstr>
      <vt:lpstr>약관상세팝업</vt:lpstr>
      <vt:lpstr>약관상세팝업</vt:lpstr>
      <vt:lpstr>약관상세팝업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6251</cp:revision>
  <cp:lastPrinted>2022-10-17T06:12:39Z</cp:lastPrinted>
  <dcterms:created xsi:type="dcterms:W3CDTF">2018-04-18T08:51:39Z</dcterms:created>
  <dcterms:modified xsi:type="dcterms:W3CDTF">2024-06-20T04:36:14Z</dcterms:modified>
</cp:coreProperties>
</file>