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3" r:id="rId3"/>
    <p:sldId id="1581" r:id="rId4"/>
    <p:sldId id="1578" r:id="rId5"/>
    <p:sldId id="1572" r:id="rId6"/>
    <p:sldId id="1571" r:id="rId7"/>
    <p:sldId id="1580" r:id="rId8"/>
    <p:sldId id="1579" r:id="rId9"/>
    <p:sldId id="1577" r:id="rId10"/>
    <p:sldId id="1570" r:id="rId11"/>
    <p:sldId id="1569" r:id="rId12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FD976FC-F6CD-4CEF-A0DB-463D0CB5FF0D}">
          <p14:sldIdLst>
            <p14:sldId id="256"/>
            <p14:sldId id="263"/>
          </p14:sldIdLst>
        </p14:section>
        <p14:section name="라이브" id="{38C22468-8EF6-4546-B4B8-AF4DAE7686AA}">
          <p14:sldIdLst>
            <p14:sldId id="1581"/>
            <p14:sldId id="1578"/>
            <p14:sldId id="1572"/>
            <p14:sldId id="1571"/>
            <p14:sldId id="1580"/>
            <p14:sldId id="1579"/>
            <p14:sldId id="1577"/>
            <p14:sldId id="1570"/>
            <p14:sldId id="15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72" userDrawn="1">
          <p15:clr>
            <a:srgbClr val="A4A3A4"/>
          </p15:clr>
        </p15:guide>
        <p15:guide id="2" pos="3205" userDrawn="1">
          <p15:clr>
            <a:srgbClr val="A4A3A4"/>
          </p15:clr>
        </p15:guide>
        <p15:guide id="5" pos="574" userDrawn="1">
          <p15:clr>
            <a:srgbClr val="A4A3A4"/>
          </p15:clr>
        </p15:guide>
        <p15:guide id="10" orient="horz" pos="3385" userDrawn="1">
          <p15:clr>
            <a:srgbClr val="A4A3A4"/>
          </p15:clr>
        </p15:guide>
        <p15:guide id="11" orient="horz" pos="391" userDrawn="1">
          <p15:clr>
            <a:srgbClr val="A4A3A4"/>
          </p15:clr>
        </p15:guide>
        <p15:guide id="12" pos="51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000FF"/>
    <a:srgbClr val="00BC70"/>
    <a:srgbClr val="DCF8E9"/>
    <a:srgbClr val="BDF1D6"/>
    <a:srgbClr val="F2F2F2"/>
    <a:srgbClr val="8FAADC"/>
    <a:srgbClr val="C00000"/>
    <a:srgbClr val="FBFBFB"/>
    <a:srgbClr val="29BC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08" autoAdjust="0"/>
    <p:restoredTop sz="96391" autoAdjust="0"/>
  </p:normalViewPr>
  <p:slideViewPr>
    <p:cSldViewPr>
      <p:cViewPr varScale="1">
        <p:scale>
          <a:sx n="87" d="100"/>
          <a:sy n="87" d="100"/>
        </p:scale>
        <p:origin x="878" y="77"/>
      </p:cViewPr>
      <p:guideLst>
        <p:guide orient="horz" pos="572"/>
        <p:guide pos="3205"/>
        <p:guide pos="574"/>
        <p:guide orient="horz" pos="3385"/>
        <p:guide orient="horz" pos="391"/>
        <p:guide pos="5155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9" d="100"/>
          <a:sy n="79" d="100"/>
        </p:scale>
        <p:origin x="395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r">
              <a:defRPr sz="1300"/>
            </a:lvl1pPr>
          </a:lstStyle>
          <a:p>
            <a:fld id="{821777BE-CA2A-4794-AAF6-4255D016CCDF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r">
              <a:defRPr sz="1300"/>
            </a:lvl1pPr>
          </a:lstStyle>
          <a:p>
            <a:fld id="{1FA78CE8-3046-4A6F-B16C-64F64F6CF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5404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r">
              <a:defRPr sz="1300"/>
            </a:lvl1pPr>
          </a:lstStyle>
          <a:p>
            <a:fld id="{842D98B4-3167-41AF-8D55-234B1FD2CD86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7" tIns="47778" rIns="95557" bIns="4777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5557" tIns="47778" rIns="95557" bIns="4777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r">
              <a:defRPr sz="1300"/>
            </a:lvl1pPr>
          </a:lstStyle>
          <a:p>
            <a:fld id="{1D8BDFA2-A74A-40EE-8360-B385A107A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7932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DFA2-A74A-40EE-8360-B385A107A97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171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Untitled-1.png"/>
          <p:cNvPicPr>
            <a:picLocks noChangeAspect="1"/>
          </p:cNvPicPr>
          <p:nvPr userDrawn="1"/>
        </p:nvPicPr>
        <p:blipFill>
          <a:blip r:embed="rId2" cstate="print"/>
          <a:srcRect t="15099" r="29625"/>
          <a:stretch>
            <a:fillRect/>
          </a:stretch>
        </p:blipFill>
        <p:spPr>
          <a:xfrm>
            <a:off x="5214538" y="9538"/>
            <a:ext cx="6969224" cy="582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472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3659693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  <p:sp>
        <p:nvSpPr>
          <p:cNvPr id="13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1064735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1165618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80555709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F87B1F06-65BD-9E92-72D5-FB142E47626C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CA1A3AB5-EBDC-C222-6149-BA21C91C687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C92A7F53-56B3-1B50-7548-79A9B7CE20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66282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20103044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F87B1F06-65BD-9E92-72D5-FB142E47626C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CA1A3AB5-EBDC-C222-6149-BA21C91C687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C92A7F53-56B3-1B50-7548-79A9B7CE20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</p:spTree>
    <p:extLst>
      <p:ext uri="{BB962C8B-B14F-4D97-AF65-F5344CB8AC3E}">
        <p14:creationId xmlns:p14="http://schemas.microsoft.com/office/powerpoint/2010/main" val="16510119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6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1019062"/>
              </p:ext>
            </p:extLst>
          </p:nvPr>
        </p:nvGraphicFramePr>
        <p:xfrm>
          <a:off x="5209186" y="670945"/>
          <a:ext cx="2999014" cy="5727975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5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7FC650D1-4CA5-05DA-0D5C-99648AE52345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3344CA86-4C68-2870-F9D3-D93ED899F6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7D7114B9-B157-BC35-2229-2B623FFBC3A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7DF4B90-B03C-BFEB-0DEB-5B3FE661899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26621649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BDF8453-A6A6-5F3C-D9D4-C8353BD8C536}"/>
              </a:ext>
            </a:extLst>
          </p:cNvPr>
          <p:cNvCxnSpPr>
            <a:cxnSpLocks/>
          </p:cNvCxnSpPr>
          <p:nvPr userDrawn="1"/>
        </p:nvCxnSpPr>
        <p:spPr>
          <a:xfrm>
            <a:off x="4502383" y="478559"/>
            <a:ext cx="212" cy="6221094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028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6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10625756"/>
              </p:ext>
            </p:extLst>
          </p:nvPr>
        </p:nvGraphicFramePr>
        <p:xfrm>
          <a:off x="5209186" y="670945"/>
          <a:ext cx="2999014" cy="5727975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5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7FC650D1-4CA5-05DA-0D5C-99648AE52345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3344CA86-4C68-2870-F9D3-D93ED899F6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7D7114B9-B157-BC35-2229-2B623FFBC3A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7DF4B90-B03C-BFEB-0DEB-5B3FE661899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68272188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BDF8453-A6A6-5F3C-D9D4-C8353BD8C536}"/>
              </a:ext>
            </a:extLst>
          </p:cNvPr>
          <p:cNvCxnSpPr>
            <a:cxnSpLocks/>
          </p:cNvCxnSpPr>
          <p:nvPr userDrawn="1"/>
        </p:nvCxnSpPr>
        <p:spPr>
          <a:xfrm>
            <a:off x="4502383" y="478559"/>
            <a:ext cx="212" cy="6221094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107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51267" y="459079"/>
            <a:ext cx="8910258" cy="61899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6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Group 157">
            <a:extLst>
              <a:ext uri="{FF2B5EF4-FFF2-40B4-BE49-F238E27FC236}">
                <a16:creationId xmlns:a16="http://schemas.microsoft.com/office/drawing/2014/main" id="{4DC212CE-5659-F950-BD14-ED7A4D551D37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BC8A8C7-12DA-B562-AA7B-F30C4AAE1F5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09092346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801460883"/>
              </p:ext>
            </p:extLst>
          </p:nvPr>
        </p:nvGraphicFramePr>
        <p:xfrm>
          <a:off x="789201" y="656600"/>
          <a:ext cx="2998566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ymbol" panose="020B0502040204020203" pitchFamily="34" charset="0"/>
                          <a:ea typeface="+mn-ea"/>
                        </a:rPr>
                        <a:t>✕</a:t>
                      </a:r>
                      <a:endParaRPr lang="en-US" altLang="ko-KR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62701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51267" y="459079"/>
            <a:ext cx="8910258" cy="61899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6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Group 157">
            <a:extLst>
              <a:ext uri="{FF2B5EF4-FFF2-40B4-BE49-F238E27FC236}">
                <a16:creationId xmlns:a16="http://schemas.microsoft.com/office/drawing/2014/main" id="{4DC212CE-5659-F950-BD14-ED7A4D551D37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BC8A8C7-12DA-B562-AA7B-F30C4AAE1F5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87435763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 userDrawn="1">
            <p:extLst/>
          </p:nvPr>
        </p:nvGraphicFramePr>
        <p:xfrm>
          <a:off x="789201" y="656600"/>
          <a:ext cx="2998566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ymbol" panose="020B0502040204020203" pitchFamily="34" charset="0"/>
                          <a:ea typeface="+mn-ea"/>
                        </a:rPr>
                        <a:t>✕</a:t>
                      </a:r>
                      <a:endParaRPr lang="en-US" altLang="ko-KR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9866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0" y="3068960"/>
            <a:ext cx="662523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10" name="Straight Connector 5"/>
          <p:cNvCxnSpPr/>
          <p:nvPr userDrawn="1"/>
        </p:nvCxnSpPr>
        <p:spPr>
          <a:xfrm>
            <a:off x="777407" y="3804138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5"/>
          <p:cNvCxnSpPr/>
          <p:nvPr userDrawn="1"/>
        </p:nvCxnSpPr>
        <p:spPr>
          <a:xfrm>
            <a:off x="777407" y="4303054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73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53789" y="67830"/>
            <a:ext cx="12091193" cy="288000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algn="l">
              <a:defRPr sz="100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8" name="직선 연결선 7"/>
          <p:cNvCxnSpPr/>
          <p:nvPr userDrawn="1"/>
        </p:nvCxnSpPr>
        <p:spPr>
          <a:xfrm flipV="1">
            <a:off x="6099387" y="369117"/>
            <a:ext cx="0" cy="627933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754206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60896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60896" y="3317577"/>
            <a:ext cx="9144000" cy="1665484"/>
          </a:xfrm>
          <a:prstGeom prst="rect">
            <a:avLst/>
          </a:prstGeom>
        </p:spPr>
        <p:txBody>
          <a:bodyPr lIns="396000" tIns="180000" bIns="180000"/>
          <a:lstStyle>
            <a:lvl1pPr marL="179388" indent="-179388" algn="l">
              <a:buFont typeface="Arial" panose="020B0604020202020204" pitchFamily="34" charset="0"/>
              <a:buChar char="•"/>
              <a:defRPr sz="1800">
                <a:ln>
                  <a:solidFill>
                    <a:schemeClr val="tx1">
                      <a:lumMod val="50000"/>
                      <a:lumOff val="50000"/>
                      <a:alpha val="50000"/>
                    </a:schemeClr>
                  </a:solidFill>
                </a:ln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1438823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1438823" y="3317577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1639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60896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1438823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1438823" y="3317577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1101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41971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2381798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2381798" y="3317577"/>
            <a:ext cx="981020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>
            <a:spLocks noGrp="1"/>
          </p:cNvSpPr>
          <p:nvPr>
            <p:ph type="subTitle" idx="1"/>
          </p:nvPr>
        </p:nvSpPr>
        <p:spPr>
          <a:xfrm>
            <a:off x="3041971" y="3317577"/>
            <a:ext cx="9144000" cy="1665484"/>
          </a:xfrm>
          <a:prstGeom prst="rect">
            <a:avLst/>
          </a:prstGeom>
        </p:spPr>
        <p:txBody>
          <a:bodyPr lIns="396000" tIns="180000" bIns="180000"/>
          <a:lstStyle>
            <a:lvl1pPr marL="179388" indent="-179388" algn="l">
              <a:buFont typeface="Arial" panose="020B0604020202020204" pitchFamily="34" charset="0"/>
              <a:buChar char="•"/>
              <a:defRPr sz="1800">
                <a:ln>
                  <a:solidFill>
                    <a:schemeClr val="tx1">
                      <a:lumMod val="50000"/>
                      <a:lumOff val="50000"/>
                      <a:alpha val="50000"/>
                    </a:schemeClr>
                  </a:solidFill>
                </a:ln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179247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41971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2381798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2381798" y="3317577"/>
            <a:ext cx="981020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1948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838200" y="2636912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28503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351363D-9B7C-4E8B-9EA3-0DAE8CE342AA}"/>
              </a:ext>
            </a:extLst>
          </p:cNvPr>
          <p:cNvSpPr/>
          <p:nvPr userDrawn="1"/>
        </p:nvSpPr>
        <p:spPr>
          <a:xfrm>
            <a:off x="53790" y="369117"/>
            <a:ext cx="12091193" cy="627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53789" y="67830"/>
            <a:ext cx="12091193" cy="288000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algn="l">
              <a:defRPr sz="100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3" name="직선 연결선 2"/>
          <p:cNvCxnSpPr>
            <a:stCxn id="9" idx="2"/>
            <a:endCxn id="9" idx="0"/>
          </p:cNvCxnSpPr>
          <p:nvPr userDrawn="1"/>
        </p:nvCxnSpPr>
        <p:spPr>
          <a:xfrm flipV="1">
            <a:off x="6099387" y="369117"/>
            <a:ext cx="0" cy="627933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07253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C43386E-E424-4971-A012-186C51024BFD}"/>
              </a:ext>
            </a:extLst>
          </p:cNvPr>
          <p:cNvCxnSpPr/>
          <p:nvPr userDrawn="1"/>
        </p:nvCxnSpPr>
        <p:spPr>
          <a:xfrm>
            <a:off x="4566710" y="762003"/>
            <a:ext cx="0" cy="5961339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13F0A93-F6AB-4764-87A1-3D2803C82EDD}"/>
              </a:ext>
            </a:extLst>
          </p:cNvPr>
          <p:cNvCxnSpPr>
            <a:cxnSpLocks/>
          </p:cNvCxnSpPr>
          <p:nvPr userDrawn="1"/>
        </p:nvCxnSpPr>
        <p:spPr>
          <a:xfrm>
            <a:off x="6091988" y="302363"/>
            <a:ext cx="0" cy="6346086"/>
          </a:xfrm>
          <a:prstGeom prst="line">
            <a:avLst/>
          </a:prstGeom>
          <a:ln>
            <a:solidFill>
              <a:srgbClr val="FF0000">
                <a:alpha val="40000"/>
              </a:srgb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4" y="515263"/>
            <a:ext cx="12091249" cy="613318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graphicFrame>
        <p:nvGraphicFramePr>
          <p:cNvPr id="14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73917258"/>
              </p:ext>
            </p:extLst>
          </p:nvPr>
        </p:nvGraphicFramePr>
        <p:xfrm>
          <a:off x="47624" y="47519"/>
          <a:ext cx="12091246" cy="431040"/>
        </p:xfrm>
        <a:graphic>
          <a:graphicData uri="http://schemas.openxmlformats.org/drawingml/2006/table">
            <a:tbl>
              <a:tblPr/>
              <a:tblGrid>
                <a:gridCol w="972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0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3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6806755"/>
                  </a:ext>
                </a:extLst>
              </a:tr>
            </a:tbl>
          </a:graphicData>
        </a:graphic>
      </p:graphicFrame>
      <p:sp>
        <p:nvSpPr>
          <p:cNvPr id="17" name="제목 1"/>
          <p:cNvSpPr>
            <a:spLocks noGrp="1"/>
          </p:cNvSpPr>
          <p:nvPr>
            <p:ph type="ctrTitle" hasCustomPrompt="1"/>
          </p:nvPr>
        </p:nvSpPr>
        <p:spPr>
          <a:xfrm>
            <a:off x="6107187" y="47328"/>
            <a:ext cx="6031686" cy="213090"/>
          </a:xfrm>
          <a:prstGeom prst="rect">
            <a:avLst/>
          </a:prstGeom>
        </p:spPr>
        <p:txBody>
          <a:bodyPr anchor="b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8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012273" y="49659"/>
            <a:ext cx="3995955" cy="210759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cxnSp>
        <p:nvCxnSpPr>
          <p:cNvPr id="19" name="직선 연결선 18"/>
          <p:cNvCxnSpPr>
            <a:endCxn id="13" idx="0"/>
          </p:cNvCxnSpPr>
          <p:nvPr userDrawn="1"/>
        </p:nvCxnSpPr>
        <p:spPr>
          <a:xfrm flipH="1" flipV="1">
            <a:off x="6093249" y="515263"/>
            <a:ext cx="6138" cy="613318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5" name="직사각형 14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02021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27219490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837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45423915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810146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81281643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  <p:sp>
        <p:nvSpPr>
          <p:cNvPr id="13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81758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36486767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13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4236730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92993953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56541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8568" y="6692311"/>
            <a:ext cx="900000" cy="1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68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72" r:id="rId2"/>
    <p:sldLayoutId id="2147483657" r:id="rId3"/>
    <p:sldLayoutId id="2147483649" r:id="rId4"/>
    <p:sldLayoutId id="2147483679" r:id="rId5"/>
    <p:sldLayoutId id="2147483682" r:id="rId6"/>
    <p:sldLayoutId id="2147483680" r:id="rId7"/>
    <p:sldLayoutId id="2147483681" r:id="rId8"/>
    <p:sldLayoutId id="2147483678" r:id="rId9"/>
    <p:sldLayoutId id="2147483683" r:id="rId10"/>
    <p:sldLayoutId id="2147483684" r:id="rId11"/>
    <p:sldLayoutId id="2147483685" r:id="rId12"/>
    <p:sldLayoutId id="2147483686" r:id="rId13"/>
    <p:sldLayoutId id="2147483689" r:id="rId14"/>
    <p:sldLayoutId id="2147483688" r:id="rId15"/>
    <p:sldLayoutId id="2147483690" r:id="rId16"/>
    <p:sldLayoutId id="2147483687" r:id="rId17"/>
    <p:sldLayoutId id="2147483691" r:id="rId18"/>
    <p:sldLayoutId id="2147483670" r:id="rId19"/>
    <p:sldLayoutId id="2147483673" r:id="rId20"/>
    <p:sldLayoutId id="2147483674" r:id="rId21"/>
    <p:sldLayoutId id="2147483675" r:id="rId22"/>
    <p:sldLayoutId id="2147483676" r:id="rId23"/>
    <p:sldLayoutId id="2147483677" r:id="rId2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shopping.naver.com/window-products/style/10228107745?NaPm=ct%3Dlw8nt4rz%7Cci%3Dshoppingwindow%7Ctr%3Dswl%7Chk%3D0fae83277fe754ba4f31d294dd9e88b6b7aa59ca%7Ctrx%3D#COORDI" TargetMode="Externa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5"/>
          <p:cNvCxnSpPr/>
          <p:nvPr/>
        </p:nvCxnSpPr>
        <p:spPr>
          <a:xfrm>
            <a:off x="1964369" y="3414252"/>
            <a:ext cx="845451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7"/>
          <p:cNvSpPr txBox="1">
            <a:spLocks/>
          </p:cNvSpPr>
          <p:nvPr/>
        </p:nvSpPr>
        <p:spPr>
          <a:xfrm>
            <a:off x="335360" y="2708920"/>
            <a:ext cx="11636232" cy="67627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400" dirty="0" smtClean="0">
                <a:latin typeface="+mj-ea"/>
              </a:rPr>
              <a:t>innisfree_FO</a:t>
            </a:r>
            <a:r>
              <a:rPr lang="ko-KR" altLang="en-US" sz="2400" dirty="0">
                <a:latin typeface="+mj-ea"/>
              </a:rPr>
              <a:t>리뉴얼</a:t>
            </a:r>
            <a:r>
              <a:rPr lang="en-US" altLang="ko-KR" sz="2400" dirty="0" smtClean="0"/>
              <a:t>_PC_</a:t>
            </a:r>
            <a:r>
              <a:rPr lang="ko-KR" altLang="en-US" sz="2400" dirty="0" smtClean="0">
                <a:latin typeface="+mj-ea"/>
              </a:rPr>
              <a:t>라이브 </a:t>
            </a:r>
            <a:r>
              <a:rPr lang="ko-KR" altLang="en-US" sz="2400" dirty="0" smtClean="0">
                <a:ln w="6350"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  <a:latin typeface="+mj-ea"/>
              </a:rPr>
              <a:t>화면설계서</a:t>
            </a:r>
            <a:endParaRPr lang="ko-KR" altLang="en-US" sz="2400" dirty="0">
              <a:ln w="6350">
                <a:solidFill>
                  <a:schemeClr val="tx1">
                    <a:lumMod val="50000"/>
                    <a:lumOff val="50000"/>
                    <a:alpha val="40000"/>
                  </a:schemeClr>
                </a:solidFill>
              </a:ln>
              <a:latin typeface="+mj-ea"/>
            </a:endParaRPr>
          </a:p>
        </p:txBody>
      </p:sp>
      <p:sp>
        <p:nvSpPr>
          <p:cNvPr id="15" name="부제목 9"/>
          <p:cNvSpPr txBox="1">
            <a:spLocks/>
          </p:cNvSpPr>
          <p:nvPr/>
        </p:nvSpPr>
        <p:spPr>
          <a:xfrm>
            <a:off x="1964369" y="3538339"/>
            <a:ext cx="3512795" cy="466725"/>
          </a:xfrm>
          <a:prstGeom prst="rect">
            <a:avLst/>
          </a:prstGeom>
        </p:spPr>
        <p:txBody>
          <a:bodyPr lIns="72000" tIns="36000" rIns="36000" bIns="3600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200" b="1" dirty="0">
                <a:latin typeface="+mn-ea"/>
              </a:rPr>
              <a:t>Version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0.91 </a:t>
            </a:r>
            <a:r>
              <a:rPr lang="en-US" altLang="ko-KR" sz="12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 2024-06-04</a:t>
            </a:r>
            <a:endParaRPr lang="en-US" altLang="ko-KR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고하나</a:t>
            </a:r>
            <a:endParaRPr lang="ko-KR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4896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라이브 알림 </a:t>
            </a:r>
            <a:r>
              <a:rPr lang="ko-KR" altLang="en-US" dirty="0" smtClean="0"/>
              <a:t>신청 철회</a:t>
            </a:r>
            <a:endParaRPr lang="ko-KR" altLang="en-US" dirty="0"/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2FE8F4C9-72F6-41B2-A126-47B60E085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228576"/>
              </p:ext>
            </p:extLst>
          </p:nvPr>
        </p:nvGraphicFramePr>
        <p:xfrm>
          <a:off x="1437018" y="3069425"/>
          <a:ext cx="2137356" cy="115011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137356">
                  <a:extLst>
                    <a:ext uri="{9D8B030D-6E8A-4147-A177-3AD203B41FA5}">
                      <a16:colId xmlns:a16="http://schemas.microsoft.com/office/drawing/2014/main" val="3625501591"/>
                    </a:ext>
                  </a:extLst>
                </a:gridCol>
              </a:tblGrid>
              <a:tr h="1150118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3930" marR="23930" marT="23930" marB="2393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1435882" y="3867247"/>
            <a:ext cx="1049726" cy="352295"/>
          </a:xfrm>
          <a:prstGeom prst="rect">
            <a:avLst/>
          </a:prstGeom>
          <a:solidFill>
            <a:schemeClr val="bg1"/>
          </a:solidFill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취소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7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2495600" y="3867247"/>
            <a:ext cx="1071245" cy="352295"/>
          </a:xfrm>
          <a:prstGeom prst="rect">
            <a:avLst/>
          </a:prstGeom>
          <a:solidFill>
            <a:srgbClr val="29BC70"/>
          </a:solidFill>
          <a:ln w="952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bg1"/>
                </a:solidFill>
              </a:rPr>
              <a:t>알림 받지 않기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453009" y="3218210"/>
            <a:ext cx="222664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/>
              <a:t>알림받기를 취소하시겠습니까</a:t>
            </a:r>
            <a:r>
              <a:rPr lang="en-US" altLang="ko-KR" sz="900" b="1" dirty="0" smtClean="0"/>
              <a:t>? </a:t>
            </a:r>
          </a:p>
          <a:p>
            <a:r>
              <a:rPr lang="ko-KR" altLang="en-US" sz="900" b="1" dirty="0" smtClean="0"/>
              <a:t>취소 시</a:t>
            </a:r>
            <a:r>
              <a:rPr lang="en-US" altLang="ko-KR" sz="900" b="1" dirty="0" smtClean="0"/>
              <a:t>, </a:t>
            </a:r>
            <a:r>
              <a:rPr lang="ko-KR" altLang="en-US" sz="900" b="1" dirty="0" smtClean="0"/>
              <a:t>라이브 오픈 알림을 </a:t>
            </a:r>
            <a:endParaRPr lang="en-US" altLang="ko-KR" sz="900" b="1" dirty="0" smtClean="0"/>
          </a:p>
          <a:p>
            <a:r>
              <a:rPr lang="ko-KR" altLang="en-US" sz="900" b="1" dirty="0" smtClean="0"/>
              <a:t>받을 수 없습니다</a:t>
            </a:r>
            <a:r>
              <a:rPr lang="en-US" altLang="ko-KR" sz="900" b="1" dirty="0" smtClean="0"/>
              <a:t>. 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3302866" y="3069424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/>
              <a:t>×</a:t>
            </a:r>
            <a:endParaRPr lang="ko-KR" altLang="en-US" sz="1000" b="1" dirty="0"/>
          </a:p>
        </p:txBody>
      </p:sp>
      <p:sp>
        <p:nvSpPr>
          <p:cNvPr id="60" name="직사각형 59"/>
          <p:cNvSpPr/>
          <p:nvPr/>
        </p:nvSpPr>
        <p:spPr>
          <a:xfrm>
            <a:off x="1435881" y="2810041"/>
            <a:ext cx="268142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/>
              <a:t>&lt;</a:t>
            </a:r>
            <a:r>
              <a:rPr lang="ko-KR" altLang="en-US" sz="800" dirty="0" smtClean="0"/>
              <a:t>알림 설정 상태에서 알림 받는중 버튼 탭시</a:t>
            </a:r>
            <a:r>
              <a:rPr lang="en-US" altLang="ko-KR" sz="800" dirty="0" smtClean="0"/>
              <a:t>&gt; </a:t>
            </a:r>
            <a:endParaRPr lang="ko-KR" altLang="en-US" sz="800" dirty="0"/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2FE8F4C9-72F6-41B2-A126-47B60E085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886753"/>
              </p:ext>
            </p:extLst>
          </p:nvPr>
        </p:nvGraphicFramePr>
        <p:xfrm>
          <a:off x="4342529" y="3069426"/>
          <a:ext cx="1986212" cy="105991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86212">
                  <a:extLst>
                    <a:ext uri="{9D8B030D-6E8A-4147-A177-3AD203B41FA5}">
                      <a16:colId xmlns:a16="http://schemas.microsoft.com/office/drawing/2014/main" val="3625501591"/>
                    </a:ext>
                  </a:extLst>
                </a:gridCol>
              </a:tblGrid>
              <a:tr h="1059916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3930" marR="23930" marT="23930" marB="2393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직사각형 61"/>
          <p:cNvSpPr/>
          <p:nvPr/>
        </p:nvSpPr>
        <p:spPr>
          <a:xfrm>
            <a:off x="4332537" y="3392237"/>
            <a:ext cx="20061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/>
              <a:t>알림신청</a:t>
            </a:r>
            <a:r>
              <a:rPr lang="ko-KR" altLang="en-US" sz="800" dirty="0"/>
              <a:t> </a:t>
            </a:r>
            <a:r>
              <a:rPr lang="ko-KR" altLang="en-US" sz="800" dirty="0" smtClean="0"/>
              <a:t>취소가 완료되었습니다</a:t>
            </a:r>
            <a:r>
              <a:rPr lang="en-US" altLang="ko-KR" sz="800" dirty="0" smtClean="0"/>
              <a:t>. </a:t>
            </a:r>
            <a:endParaRPr lang="ko-KR" altLang="en-US" sz="800" dirty="0"/>
          </a:p>
        </p:txBody>
      </p:sp>
      <p:sp>
        <p:nvSpPr>
          <p:cNvPr id="63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4348108" y="3841342"/>
            <a:ext cx="1980633" cy="288000"/>
          </a:xfrm>
          <a:prstGeom prst="rect">
            <a:avLst/>
          </a:prstGeom>
          <a:solidFill>
            <a:srgbClr val="29BC70"/>
          </a:solidFill>
          <a:ln w="952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bg1"/>
                </a:solidFill>
              </a:rPr>
              <a:t>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061093" y="3069426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/>
              <a:t>×</a:t>
            </a:r>
            <a:endParaRPr lang="ko-KR" altLang="en-US" sz="1000" b="1" dirty="0"/>
          </a:p>
        </p:txBody>
      </p:sp>
      <p:sp>
        <p:nvSpPr>
          <p:cNvPr id="65" name="직사각형 64"/>
          <p:cNvSpPr/>
          <p:nvPr/>
        </p:nvSpPr>
        <p:spPr>
          <a:xfrm>
            <a:off x="4343365" y="2810041"/>
            <a:ext cx="20061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/>
              <a:t>&lt;</a:t>
            </a:r>
            <a:r>
              <a:rPr lang="ko-KR" altLang="en-US" sz="800" dirty="0" smtClean="0"/>
              <a:t>알림받기 취소 완료 시</a:t>
            </a:r>
            <a:r>
              <a:rPr lang="en-US" altLang="ko-KR" sz="800" dirty="0" smtClean="0"/>
              <a:t>&gt;</a:t>
            </a:r>
            <a:endParaRPr lang="ko-KR" altLang="en-US" sz="800" dirty="0"/>
          </a:p>
        </p:txBody>
      </p:sp>
      <p:sp>
        <p:nvSpPr>
          <p:cNvPr id="66" name="직사각형 65"/>
          <p:cNvSpPr/>
          <p:nvPr/>
        </p:nvSpPr>
        <p:spPr>
          <a:xfrm>
            <a:off x="4342530" y="3169794"/>
            <a:ext cx="198621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/>
              <a:t>알림 </a:t>
            </a:r>
            <a:endParaRPr lang="ko-KR" altLang="en-US" sz="900" b="1" dirty="0"/>
          </a:p>
        </p:txBody>
      </p:sp>
      <p:sp>
        <p:nvSpPr>
          <p:cNvPr id="6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638" y="296142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cxnSp>
        <p:nvCxnSpPr>
          <p:cNvPr id="68" name="직선 화살표 연결선 67"/>
          <p:cNvCxnSpPr/>
          <p:nvPr/>
        </p:nvCxnSpPr>
        <p:spPr>
          <a:xfrm>
            <a:off x="6140803" y="3987076"/>
            <a:ext cx="507091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6548791" y="3882182"/>
            <a:ext cx="20061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 smtClean="0"/>
              <a:t>카카오톡 또는 문자로 알림 발송</a:t>
            </a:r>
            <a:endParaRPr lang="ko-KR" altLang="en-US" sz="800" dirty="0"/>
          </a:p>
        </p:txBody>
      </p:sp>
      <p:cxnSp>
        <p:nvCxnSpPr>
          <p:cNvPr id="70" name="직선 화살표 연결선 69"/>
          <p:cNvCxnSpPr/>
          <p:nvPr/>
        </p:nvCxnSpPr>
        <p:spPr>
          <a:xfrm>
            <a:off x="2139258" y="4149080"/>
            <a:ext cx="0" cy="470364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1488511" y="4646980"/>
            <a:ext cx="130149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 smtClean="0"/>
              <a:t>팝업닫기</a:t>
            </a:r>
            <a:endParaRPr lang="ko-KR" altLang="en-US" sz="800" dirty="0"/>
          </a:p>
        </p:txBody>
      </p:sp>
      <p:cxnSp>
        <p:nvCxnSpPr>
          <p:cNvPr id="72" name="꺾인 연결선 71"/>
          <p:cNvCxnSpPr/>
          <p:nvPr/>
        </p:nvCxnSpPr>
        <p:spPr>
          <a:xfrm rot="5400000" flipH="1" flipV="1">
            <a:off x="4354682" y="3234013"/>
            <a:ext cx="90200" cy="1920333"/>
          </a:xfrm>
          <a:prstGeom prst="bentConnector3">
            <a:avLst>
              <a:gd name="adj1" fmla="val -253437"/>
            </a:avLst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4332537" y="3541376"/>
            <a:ext cx="116249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철회 일자 </a:t>
            </a:r>
            <a:r>
              <a:rPr lang="en-US" altLang="ko-KR" sz="7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: </a:t>
            </a:r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0000-00-00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09218" y="2730096"/>
            <a:ext cx="180874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/>
              <a:t>&lt;</a:t>
            </a:r>
            <a:r>
              <a:rPr lang="ko-KR" altLang="en-US" sz="800" dirty="0" smtClean="0"/>
              <a:t>로그인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알림설정</a:t>
            </a:r>
            <a:r>
              <a:rPr lang="en-US" altLang="ko-KR" sz="800" dirty="0" smtClean="0"/>
              <a:t>ON&gt;</a:t>
            </a:r>
            <a:endParaRPr lang="en-US" altLang="ko-KR" sz="800" dirty="0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159881" y="2930321"/>
            <a:ext cx="700168" cy="25737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800" b="1" spc="-15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알림  받는 중 </a:t>
            </a:r>
            <a:endParaRPr lang="en-US" altLang="ko-KR" sz="800" b="1" spc="-15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09217" y="434137"/>
            <a:ext cx="180874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/>
              <a:t>&lt;</a:t>
            </a:r>
            <a:r>
              <a:rPr lang="ko-KR" altLang="en-US" sz="800" dirty="0" smtClean="0"/>
              <a:t>미로그인</a:t>
            </a:r>
            <a:r>
              <a:rPr lang="en-US" altLang="ko-KR" sz="800" dirty="0" smtClean="0"/>
              <a:t>&gt;</a:t>
            </a:r>
            <a:endParaRPr lang="en-US" altLang="ko-KR" sz="800" dirty="0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159880" y="634362"/>
            <a:ext cx="700168" cy="257371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800" b="1" spc="-150" dirty="0" smtClean="0">
                <a:solidFill>
                  <a:prstClr val="white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알림  받기 </a:t>
            </a:r>
            <a:endParaRPr lang="en-US" altLang="ko-KR" sz="800" b="1" spc="-150" dirty="0">
              <a:solidFill>
                <a:prstClr val="white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id="{2FE8F4C9-72F6-41B2-A126-47B60E085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164195"/>
              </p:ext>
            </p:extLst>
          </p:nvPr>
        </p:nvGraphicFramePr>
        <p:xfrm>
          <a:off x="1453008" y="638016"/>
          <a:ext cx="2124665" cy="115011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124665">
                  <a:extLst>
                    <a:ext uri="{9D8B030D-6E8A-4147-A177-3AD203B41FA5}">
                      <a16:colId xmlns:a16="http://schemas.microsoft.com/office/drawing/2014/main" val="3625501591"/>
                    </a:ext>
                  </a:extLst>
                </a:gridCol>
              </a:tblGrid>
              <a:tr h="1150118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3930" marR="23930" marT="23930" marB="2393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1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1451871" y="1435838"/>
            <a:ext cx="1091951" cy="352295"/>
          </a:xfrm>
          <a:prstGeom prst="rect">
            <a:avLst/>
          </a:prstGeom>
          <a:solidFill>
            <a:schemeClr val="bg1"/>
          </a:solidFill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취소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2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2485607" y="1435838"/>
            <a:ext cx="1081238" cy="352295"/>
          </a:xfrm>
          <a:prstGeom prst="rect">
            <a:avLst/>
          </a:prstGeom>
          <a:solidFill>
            <a:srgbClr val="29BC70"/>
          </a:solidFill>
          <a:ln w="952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bg1"/>
                </a:solidFill>
              </a:rPr>
              <a:t>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3298115" y="645155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/>
              <a:t>×</a:t>
            </a:r>
            <a:endParaRPr lang="ko-KR" altLang="en-US" sz="1000" b="1" dirty="0"/>
          </a:p>
        </p:txBody>
      </p:sp>
      <p:sp>
        <p:nvSpPr>
          <p:cNvPr id="84" name="직사각형 83"/>
          <p:cNvSpPr/>
          <p:nvPr/>
        </p:nvSpPr>
        <p:spPr>
          <a:xfrm>
            <a:off x="1486243" y="718051"/>
            <a:ext cx="222664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/>
              <a:t>알림</a:t>
            </a:r>
            <a:endParaRPr lang="ko-KR" altLang="en-US" sz="900" b="1" dirty="0"/>
          </a:p>
        </p:txBody>
      </p:sp>
      <p:sp>
        <p:nvSpPr>
          <p:cNvPr id="85" name="직사각형 84"/>
          <p:cNvSpPr/>
          <p:nvPr/>
        </p:nvSpPr>
        <p:spPr>
          <a:xfrm>
            <a:off x="1486243" y="1017339"/>
            <a:ext cx="20895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/>
              <a:t>로그인이 필요한 기능입니다</a:t>
            </a:r>
            <a:r>
              <a:rPr lang="en-US" altLang="ko-KR" sz="800" dirty="0" smtClean="0"/>
              <a:t>. </a:t>
            </a:r>
          </a:p>
          <a:p>
            <a:r>
              <a:rPr lang="ko-KR" altLang="en-US" sz="800" dirty="0" smtClean="0"/>
              <a:t>로그인 하시겠습니까</a:t>
            </a:r>
            <a:r>
              <a:rPr lang="en-US" altLang="ko-KR" sz="800" dirty="0" smtClean="0"/>
              <a:t>? </a:t>
            </a:r>
            <a:endParaRPr lang="ko-KR" altLang="en-US" sz="800" dirty="0"/>
          </a:p>
        </p:txBody>
      </p:sp>
      <p:sp>
        <p:nvSpPr>
          <p:cNvPr id="8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074" y="54078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1-10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827319" y="1504263"/>
            <a:ext cx="1181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로그인페이지로 이동</a:t>
            </a:r>
            <a:endParaRPr lang="en-US" altLang="ko-KR" sz="800" dirty="0"/>
          </a:p>
        </p:txBody>
      </p:sp>
      <p:cxnSp>
        <p:nvCxnSpPr>
          <p:cNvPr id="88" name="직선 화살표 연결선 87"/>
          <p:cNvCxnSpPr>
            <a:endCxn id="87" idx="1"/>
          </p:cNvCxnSpPr>
          <p:nvPr/>
        </p:nvCxnSpPr>
        <p:spPr>
          <a:xfrm>
            <a:off x="3315658" y="1611985"/>
            <a:ext cx="511661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>
            <a:off x="849279" y="775462"/>
            <a:ext cx="463512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>
            <a:off x="849279" y="3069424"/>
            <a:ext cx="463512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115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직선 화살표 연결선 135"/>
          <p:cNvCxnSpPr/>
          <p:nvPr/>
        </p:nvCxnSpPr>
        <p:spPr>
          <a:xfrm>
            <a:off x="849279" y="775462"/>
            <a:ext cx="463512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FE8F4C9-72F6-41B2-A126-47B60E085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356346"/>
              </p:ext>
            </p:extLst>
          </p:nvPr>
        </p:nvGraphicFramePr>
        <p:xfrm>
          <a:off x="1301685" y="628857"/>
          <a:ext cx="2664296" cy="222920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3625501591"/>
                    </a:ext>
                  </a:extLst>
                </a:gridCol>
              </a:tblGrid>
              <a:tr h="2229205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3930" marR="23930" marT="23930" marB="2393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1300548" y="2505767"/>
            <a:ext cx="1369289" cy="352295"/>
          </a:xfrm>
          <a:prstGeom prst="rect">
            <a:avLst/>
          </a:prstGeom>
          <a:solidFill>
            <a:schemeClr val="bg1"/>
          </a:solidFill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저장하기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2602041" y="2505767"/>
            <a:ext cx="1355855" cy="352295"/>
          </a:xfrm>
          <a:prstGeom prst="rect">
            <a:avLst/>
          </a:prstGeom>
          <a:solidFill>
            <a:srgbClr val="29BC70"/>
          </a:solidFill>
          <a:ln w="952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bg1"/>
                </a:solidFill>
              </a:rPr>
              <a:t>동의하기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17676" y="777643"/>
            <a:ext cx="2226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err="1" smtClean="0"/>
              <a:t>이니스프리몰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공식몰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라이브방송</a:t>
            </a:r>
            <a:r>
              <a:rPr lang="ko-KR" altLang="en-US" sz="900" b="1" dirty="0" smtClean="0"/>
              <a:t> </a:t>
            </a:r>
            <a:endParaRPr lang="en-US" altLang="ko-KR" sz="900" b="1" dirty="0" smtClean="0"/>
          </a:p>
          <a:p>
            <a:r>
              <a:rPr lang="ko-KR" altLang="en-US" sz="900" b="1" dirty="0" err="1" smtClean="0"/>
              <a:t>오픈소식을</a:t>
            </a:r>
            <a:r>
              <a:rPr lang="ko-KR" altLang="en-US" sz="900" b="1" dirty="0" smtClean="0"/>
              <a:t> 가장 먼저 알려드립니다</a:t>
            </a:r>
            <a:r>
              <a:rPr lang="en-US" altLang="ko-KR" sz="900" b="1" dirty="0" smtClean="0"/>
              <a:t>. </a:t>
            </a:r>
            <a:endParaRPr lang="ko-KR" altLang="en-US" sz="900" b="1" dirty="0"/>
          </a:p>
        </p:txBody>
      </p:sp>
      <p:sp>
        <p:nvSpPr>
          <p:cNvPr id="8" name="직사각형 7"/>
          <p:cNvSpPr/>
          <p:nvPr/>
        </p:nvSpPr>
        <p:spPr>
          <a:xfrm>
            <a:off x="3688341" y="628857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/>
              <a:t>×</a:t>
            </a:r>
            <a:endParaRPr lang="ko-KR" altLang="en-US" sz="1000" b="1" dirty="0"/>
          </a:p>
        </p:txBody>
      </p:sp>
      <p:sp>
        <p:nvSpPr>
          <p:cNvPr id="9" name="직사각형 8"/>
          <p:cNvSpPr/>
          <p:nvPr/>
        </p:nvSpPr>
        <p:spPr>
          <a:xfrm>
            <a:off x="1425676" y="1252261"/>
            <a:ext cx="2396289" cy="11280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671699" y="1362998"/>
            <a:ext cx="22322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smtClean="0"/>
              <a:t>[</a:t>
            </a:r>
            <a:r>
              <a:rPr lang="ko-KR" altLang="en-US" sz="800" b="1" dirty="0" smtClean="0"/>
              <a:t>선택</a:t>
            </a:r>
            <a:r>
              <a:rPr lang="en-US" altLang="ko-KR" sz="800" b="1" dirty="0" smtClean="0"/>
              <a:t>] </a:t>
            </a:r>
            <a:r>
              <a:rPr lang="ko-KR" altLang="en-US" sz="800" b="1" dirty="0" smtClean="0"/>
              <a:t>개인정보 수집이용동의 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마케팅</a:t>
            </a:r>
            <a:r>
              <a:rPr lang="en-US" altLang="ko-KR" sz="800" dirty="0" smtClean="0"/>
              <a:t>) </a:t>
            </a: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자세히 보기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 </a:t>
            </a:r>
          </a:p>
          <a:p>
            <a:pPr>
              <a:lnSpc>
                <a:spcPct val="150000"/>
              </a:lnSpc>
            </a:pPr>
            <a:endParaRPr lang="en-US" altLang="ko-KR" sz="8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/>
              <a:t>[</a:t>
            </a:r>
            <a:r>
              <a:rPr lang="ko-KR" altLang="en-US" sz="800" b="1" dirty="0"/>
              <a:t>선택</a:t>
            </a:r>
            <a:r>
              <a:rPr lang="en-US" altLang="ko-KR" sz="800" b="1" dirty="0"/>
              <a:t>] </a:t>
            </a:r>
            <a:r>
              <a:rPr lang="ko-KR" altLang="en-US" sz="800" b="1" dirty="0" smtClean="0"/>
              <a:t>광고성 정보 수신 동의</a:t>
            </a:r>
            <a:r>
              <a:rPr lang="en-US" altLang="ko-KR" sz="800" b="1" dirty="0"/>
              <a:t> </a:t>
            </a:r>
            <a:endParaRPr lang="en-US" altLang="ko-KR" sz="800" dirty="0"/>
          </a:p>
        </p:txBody>
      </p:sp>
      <p:sp>
        <p:nvSpPr>
          <p:cNvPr id="11" name="Box">
            <a:extLst>
              <a:ext uri="{FF2B5EF4-FFF2-40B4-BE49-F238E27FC236}">
                <a16:creationId xmlns:a16="http://schemas.microsoft.com/office/drawing/2014/main" id="{2AFA3451-5F8C-455E-86A5-1BF751C7DB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7683" y="1991245"/>
            <a:ext cx="128588" cy="12858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2" name="Box">
            <a:extLst>
              <a:ext uri="{FF2B5EF4-FFF2-40B4-BE49-F238E27FC236}">
                <a16:creationId xmlns:a16="http://schemas.microsoft.com/office/drawing/2014/main" id="{2AFA3451-5F8C-455E-86A5-1BF751C7DB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30826" y="1459863"/>
            <a:ext cx="128588" cy="12858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69732" y="1415029"/>
            <a:ext cx="2798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solidFill>
                  <a:schemeClr val="bg1"/>
                </a:solidFill>
              </a:rPr>
              <a:t>√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69732" y="1935413"/>
            <a:ext cx="2798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solidFill>
                  <a:schemeClr val="bg1"/>
                </a:solidFill>
              </a:rPr>
              <a:t>√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915" y="51427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1664142" y="1596313"/>
            <a:ext cx="930342" cy="1900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1300548" y="2968799"/>
            <a:ext cx="2692966" cy="20928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92075" indent="-92075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고객의 개인정보 수집이용동의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광고성 정보 수신 동의 상태에 따라</a:t>
            </a:r>
            <a:r>
              <a:rPr lang="en-US" altLang="ko-KR" sz="800" dirty="0"/>
              <a:t> </a:t>
            </a:r>
            <a:r>
              <a:rPr lang="ko-KR" altLang="en-US" sz="800" dirty="0" smtClean="0"/>
              <a:t>기동의 값은 체크 상태를 디폴트로 제공</a:t>
            </a:r>
            <a:endParaRPr lang="en-US" altLang="ko-KR" sz="800" dirty="0" smtClean="0"/>
          </a:p>
          <a:p>
            <a:pPr marL="92075" indent="-92075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ko-KR" altLang="en-US" sz="800" dirty="0"/>
              <a:t>저장 버튼 탭 시 저장 완료 </a:t>
            </a:r>
            <a:r>
              <a:rPr lang="ko-KR" altLang="en-US" sz="800" dirty="0" smtClean="0"/>
              <a:t>팝업</a:t>
            </a:r>
            <a:r>
              <a:rPr lang="en-US" altLang="ko-KR" sz="800" dirty="0" smtClean="0"/>
              <a:t>(C-1) 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알림 </a:t>
            </a:r>
            <a:r>
              <a:rPr lang="ko-KR" altLang="en-US" sz="800" dirty="0"/>
              <a:t>수신 처리는 되지 않고 선택한 상태만 저장됨</a:t>
            </a:r>
            <a:r>
              <a:rPr lang="en-US" altLang="ko-KR" sz="800" dirty="0" smtClean="0"/>
              <a:t>)</a:t>
            </a:r>
          </a:p>
          <a:p>
            <a:pPr marL="92075" indent="-92075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전체 약관 미동의 상태로 동의하기 버튼 탭 시 팝업 </a:t>
            </a:r>
            <a:r>
              <a:rPr lang="en-US" altLang="ko-KR" sz="800" dirty="0" smtClean="0"/>
              <a:t>(A-1) </a:t>
            </a:r>
            <a:r>
              <a:rPr lang="ko-KR" altLang="en-US" sz="800" dirty="0" smtClean="0"/>
              <a:t>노출</a:t>
            </a:r>
            <a:r>
              <a:rPr lang="en-US" altLang="ko-KR" sz="800" dirty="0" smtClean="0"/>
              <a:t> </a:t>
            </a:r>
          </a:p>
          <a:p>
            <a:pPr marL="92075" indent="-92075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sym typeface="Wingdings" panose="05000000000000000000" pitchFamily="2" charset="2"/>
              </a:rPr>
              <a:t>둘 중 하나라도 체크 해제된 상태에서 동의하기 버튼 탭 시 팝업</a:t>
            </a:r>
            <a:r>
              <a:rPr lang="en-US" altLang="ko-KR" sz="800" dirty="0" smtClean="0">
                <a:sym typeface="Wingdings" panose="05000000000000000000" pitchFamily="2" charset="2"/>
              </a:rPr>
              <a:t>(A-2, A-3) </a:t>
            </a:r>
            <a:r>
              <a:rPr lang="ko-KR" altLang="en-US" sz="800" dirty="0" smtClean="0">
                <a:sym typeface="Wingdings" panose="05000000000000000000" pitchFamily="2" charset="2"/>
              </a:rPr>
              <a:t>노출</a:t>
            </a:r>
            <a:endParaRPr lang="en-US" altLang="ko-KR" sz="800" dirty="0" smtClean="0">
              <a:sym typeface="Wingdings" panose="05000000000000000000" pitchFamily="2" charset="2"/>
            </a:endParaRPr>
          </a:p>
          <a:p>
            <a:pPr marL="92075" indent="-92075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sym typeface="Wingdings" panose="05000000000000000000" pitchFamily="2" charset="2"/>
              </a:rPr>
              <a:t>두 항목 모두 체크 후 동의하기 버튼 탭 시 알림 신청 완료</a:t>
            </a:r>
            <a:r>
              <a:rPr lang="en-US" altLang="ko-KR" sz="800" dirty="0" smtClean="0">
                <a:sym typeface="Wingdings" panose="05000000000000000000" pitchFamily="2" charset="2"/>
              </a:rPr>
              <a:t>(B-1)</a:t>
            </a:r>
            <a:r>
              <a:rPr lang="ko-KR" altLang="en-US" sz="800" dirty="0" smtClean="0">
                <a:sym typeface="Wingdings" panose="05000000000000000000" pitchFamily="2" charset="2"/>
              </a:rPr>
              <a:t> 노출 </a:t>
            </a:r>
            <a:endParaRPr lang="en-US" altLang="ko-KR" sz="800" dirty="0" smtClean="0">
              <a:sym typeface="Wingdings" panose="05000000000000000000" pitchFamily="2" charset="2"/>
            </a:endParaRPr>
          </a:p>
          <a:p>
            <a:pPr marL="92075" indent="-92075">
              <a:lnSpc>
                <a:spcPts val="1200"/>
              </a:lnSpc>
              <a:buFont typeface="Arial" panose="020B0604020202020204" pitchFamily="34" charset="0"/>
              <a:buChar char="•"/>
            </a:pPr>
            <a:endParaRPr lang="en-US" altLang="ko-KR" sz="800" dirty="0">
              <a:sym typeface="Wingdings" panose="05000000000000000000" pitchFamily="2" charset="2"/>
            </a:endParaRPr>
          </a:p>
          <a:p>
            <a:pPr>
              <a:lnSpc>
                <a:spcPts val="1200"/>
              </a:lnSpc>
            </a:pPr>
            <a:endParaRPr lang="en-US" altLang="ko-KR" sz="800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라이브 알림 신청</a:t>
            </a:r>
            <a:endParaRPr lang="ko-KR" altLang="en-US" dirty="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2FE8F4C9-72F6-41B2-A126-47B60E085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191866"/>
              </p:ext>
            </p:extLst>
          </p:nvPr>
        </p:nvGraphicFramePr>
        <p:xfrm>
          <a:off x="1296800" y="5654450"/>
          <a:ext cx="1986212" cy="105991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86212">
                  <a:extLst>
                    <a:ext uri="{9D8B030D-6E8A-4147-A177-3AD203B41FA5}">
                      <a16:colId xmlns:a16="http://schemas.microsoft.com/office/drawing/2014/main" val="3625501591"/>
                    </a:ext>
                  </a:extLst>
                </a:gridCol>
              </a:tblGrid>
              <a:tr h="1059916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3930" marR="23930" marT="23930" marB="2393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1286808" y="6058825"/>
            <a:ext cx="20061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/>
              <a:t>동의 상태가 저장되었습니다</a:t>
            </a:r>
            <a:r>
              <a:rPr lang="en-US" altLang="ko-KR" sz="800" dirty="0" smtClean="0"/>
              <a:t>. </a:t>
            </a:r>
            <a:endParaRPr lang="ko-KR" altLang="en-US" sz="800" dirty="0"/>
          </a:p>
        </p:txBody>
      </p:sp>
      <p:sp>
        <p:nvSpPr>
          <p:cNvPr id="18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1302379" y="6426366"/>
            <a:ext cx="1980633" cy="288000"/>
          </a:xfrm>
          <a:prstGeom prst="rect">
            <a:avLst/>
          </a:prstGeom>
          <a:solidFill>
            <a:srgbClr val="29BC70"/>
          </a:solidFill>
          <a:ln w="952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bg1"/>
                </a:solidFill>
              </a:rPr>
              <a:t>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15364" y="5654450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/>
              <a:t>×</a:t>
            </a:r>
            <a:endParaRPr lang="ko-KR" altLang="en-US" sz="1000" b="1" dirty="0"/>
          </a:p>
        </p:txBody>
      </p:sp>
      <p:sp>
        <p:nvSpPr>
          <p:cNvPr id="20" name="직사각형 19"/>
          <p:cNvSpPr/>
          <p:nvPr/>
        </p:nvSpPr>
        <p:spPr>
          <a:xfrm>
            <a:off x="1312791" y="5754818"/>
            <a:ext cx="222664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/>
              <a:t>알림</a:t>
            </a:r>
            <a:endParaRPr lang="ko-KR" altLang="en-US" sz="900" b="1" dirty="0"/>
          </a:p>
        </p:txBody>
      </p:sp>
      <p:sp>
        <p:nvSpPr>
          <p:cNvPr id="21" name="직사각형 20"/>
          <p:cNvSpPr/>
          <p:nvPr/>
        </p:nvSpPr>
        <p:spPr>
          <a:xfrm>
            <a:off x="1218417" y="5462878"/>
            <a:ext cx="206459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/>
              <a:t>C-1 </a:t>
            </a:r>
            <a:r>
              <a:rPr lang="ko-KR" altLang="en-US" sz="800" dirty="0" smtClean="0"/>
              <a:t>동의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미동의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일부동의</a:t>
            </a:r>
            <a:r>
              <a:rPr lang="ko-KR" altLang="en-US" sz="800" dirty="0"/>
              <a:t> </a:t>
            </a:r>
            <a:r>
              <a:rPr lang="ko-KR" altLang="en-US" sz="800" dirty="0" smtClean="0"/>
              <a:t>상태를 저장</a:t>
            </a:r>
            <a:endParaRPr lang="en-US" altLang="ko-KR" sz="800" dirty="0"/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2FE8F4C9-72F6-41B2-A126-47B60E085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29532"/>
              </p:ext>
            </p:extLst>
          </p:nvPr>
        </p:nvGraphicFramePr>
        <p:xfrm>
          <a:off x="7102360" y="634362"/>
          <a:ext cx="2664296" cy="20450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3625501591"/>
                    </a:ext>
                  </a:extLst>
                </a:gridCol>
              </a:tblGrid>
              <a:tr h="2045060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3930" marR="23930" marT="23930" marB="2393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직사각형 50"/>
          <p:cNvSpPr/>
          <p:nvPr/>
        </p:nvSpPr>
        <p:spPr>
          <a:xfrm>
            <a:off x="7118351" y="783147"/>
            <a:ext cx="2226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/>
              <a:t>카카오톡에서 </a:t>
            </a:r>
            <a:r>
              <a:rPr lang="en-US" altLang="ko-KR" sz="900" b="1" dirty="0" smtClean="0"/>
              <a:t>‘</a:t>
            </a:r>
            <a:r>
              <a:rPr lang="ko-KR" altLang="en-US" sz="900" b="1" dirty="0" smtClean="0"/>
              <a:t>이니스프리</a:t>
            </a:r>
            <a:r>
              <a:rPr lang="en-US" altLang="ko-KR" sz="900" b="1" dirty="0" smtClean="0"/>
              <a:t>＇</a:t>
            </a:r>
            <a:r>
              <a:rPr lang="ko-KR" altLang="en-US" sz="900" b="1" dirty="0" smtClean="0"/>
              <a:t>를 </a:t>
            </a:r>
            <a:endParaRPr lang="en-US" altLang="ko-KR" sz="900" b="1" dirty="0" smtClean="0"/>
          </a:p>
          <a:p>
            <a:r>
              <a:rPr lang="ko-KR" altLang="en-US" sz="900" b="1" dirty="0" smtClean="0"/>
              <a:t>친구로 추가해주세요</a:t>
            </a:r>
            <a:r>
              <a:rPr lang="en-US" altLang="ko-KR" sz="900" b="1" dirty="0" smtClean="0"/>
              <a:t>. </a:t>
            </a:r>
            <a:endParaRPr lang="ko-KR" altLang="en-US" sz="900" b="1" dirty="0"/>
          </a:p>
        </p:txBody>
      </p:sp>
      <p:sp>
        <p:nvSpPr>
          <p:cNvPr id="52" name="직사각형 51"/>
          <p:cNvSpPr/>
          <p:nvPr/>
        </p:nvSpPr>
        <p:spPr>
          <a:xfrm>
            <a:off x="14546844" y="263011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/>
              <a:t>×</a:t>
            </a:r>
            <a:endParaRPr lang="ko-KR" altLang="en-US" sz="1000" b="1" dirty="0"/>
          </a:p>
        </p:txBody>
      </p:sp>
      <p:sp>
        <p:nvSpPr>
          <p:cNvPr id="53" name="직사각형 52"/>
          <p:cNvSpPr/>
          <p:nvPr/>
        </p:nvSpPr>
        <p:spPr>
          <a:xfrm>
            <a:off x="7288921" y="1806499"/>
            <a:ext cx="2232248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친구톡의 경우 카톡 친구 고객님은 카톡으로 알림이 발송되며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친구가 아닌 고객님은 문자로 발송됩니다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7358143" y="1296396"/>
            <a:ext cx="2152729" cy="46653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7768616" y="1368502"/>
            <a:ext cx="1607082" cy="289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이니스프리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9064306" y="1349304"/>
            <a:ext cx="216024" cy="289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chemeClr val="tx1"/>
                </a:solidFill>
              </a:rPr>
              <a:t>+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7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7102360" y="2378207"/>
            <a:ext cx="2664296" cy="288000"/>
          </a:xfrm>
          <a:prstGeom prst="rect">
            <a:avLst/>
          </a:prstGeom>
          <a:solidFill>
            <a:srgbClr val="29BC70"/>
          </a:solidFill>
          <a:ln w="952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bg1"/>
                </a:solidFill>
              </a:rPr>
              <a:t>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7869814" y="2581165"/>
            <a:ext cx="0" cy="36793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7014927" y="2993036"/>
            <a:ext cx="167091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 smtClean="0"/>
              <a:t>카카오톡 또는 문자로 알림 발송</a:t>
            </a:r>
            <a:endParaRPr lang="ko-KR" altLang="en-US" sz="800" dirty="0"/>
          </a:p>
        </p:txBody>
      </p: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2FE8F4C9-72F6-41B2-A126-47B60E085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15030"/>
              </p:ext>
            </p:extLst>
          </p:nvPr>
        </p:nvGraphicFramePr>
        <p:xfrm>
          <a:off x="9984432" y="626677"/>
          <a:ext cx="2664296" cy="233140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3625501591"/>
                    </a:ext>
                  </a:extLst>
                </a:gridCol>
              </a:tblGrid>
              <a:tr h="2331402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3930" marR="23930" marT="23930" marB="2393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7" name="직사각형 66"/>
          <p:cNvSpPr/>
          <p:nvPr/>
        </p:nvSpPr>
        <p:spPr>
          <a:xfrm>
            <a:off x="10000423" y="775462"/>
            <a:ext cx="222664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/>
              <a:t>개인정보 수집 이용 동의</a:t>
            </a:r>
            <a:r>
              <a:rPr lang="en-US" altLang="ko-KR" sz="900" b="1" dirty="0" smtClean="0"/>
              <a:t>(</a:t>
            </a:r>
            <a:r>
              <a:rPr lang="ko-KR" altLang="en-US" sz="900" b="1" dirty="0" smtClean="0"/>
              <a:t>마케팅</a:t>
            </a:r>
            <a:r>
              <a:rPr lang="en-US" altLang="ko-KR" sz="900" b="1" dirty="0" smtClean="0"/>
              <a:t>)</a:t>
            </a:r>
            <a:endParaRPr lang="ko-KR" altLang="en-US" sz="900" b="1" dirty="0"/>
          </a:p>
        </p:txBody>
      </p:sp>
      <p:sp>
        <p:nvSpPr>
          <p:cNvPr id="68" name="직사각형 67"/>
          <p:cNvSpPr/>
          <p:nvPr/>
        </p:nvSpPr>
        <p:spPr>
          <a:xfrm>
            <a:off x="12371088" y="626676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/>
              <a:t>×</a:t>
            </a:r>
            <a:endParaRPr lang="ko-KR" altLang="en-US" sz="1000" b="1" dirty="0"/>
          </a:p>
        </p:txBody>
      </p:sp>
      <p:sp>
        <p:nvSpPr>
          <p:cNvPr id="69" name="직사각형 68"/>
          <p:cNvSpPr/>
          <p:nvPr/>
        </p:nvSpPr>
        <p:spPr>
          <a:xfrm>
            <a:off x="10000423" y="1018224"/>
            <a:ext cx="2232248" cy="3391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회사는 이용자의 회원서비스 제공을 위하여 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ts val="1000"/>
              </a:lnSpc>
            </a:pP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아래와 같이 개인정보를 수집 및 이용합니다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</p:txBody>
      </p:sp>
      <p:sp>
        <p:nvSpPr>
          <p:cNvPr id="70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9984432" y="2658271"/>
            <a:ext cx="2664296" cy="288000"/>
          </a:xfrm>
          <a:prstGeom prst="rect">
            <a:avLst/>
          </a:prstGeom>
          <a:solidFill>
            <a:srgbClr val="29BC70"/>
          </a:solidFill>
          <a:ln w="952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bg1"/>
                </a:solidFill>
              </a:rPr>
              <a:t>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0118435" y="1384566"/>
            <a:ext cx="2396289" cy="11280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10089105" y="1546931"/>
            <a:ext cx="92084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수집항목 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ts val="1000"/>
              </a:lnSpc>
            </a:pP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수집 이용목적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ts val="1000"/>
              </a:lnSpc>
            </a:pP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ts val="1000"/>
              </a:lnSpc>
            </a:pP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ts val="1000"/>
              </a:lnSpc>
            </a:pP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ts val="1000"/>
              </a:lnSpc>
            </a:pP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보유기간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0811527" y="1546931"/>
            <a:ext cx="173252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800" dirty="0" smtClean="0"/>
              <a:t>휴대전화 번호 </a:t>
            </a:r>
            <a:endParaRPr lang="en-US" altLang="ko-KR" sz="800" dirty="0" smtClean="0"/>
          </a:p>
          <a:p>
            <a:pPr>
              <a:lnSpc>
                <a:spcPts val="1000"/>
              </a:lnSpc>
            </a:pPr>
            <a:r>
              <a:rPr lang="ko-KR" altLang="en-US" sz="800" dirty="0" smtClean="0"/>
              <a:t>본인 동의시 회사 또는 제휴사의 서비스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사업 및 정책</a:t>
            </a:r>
            <a:r>
              <a:rPr lang="en-US" altLang="ko-KR" sz="800" dirty="0" smtClean="0"/>
              <a:t>/ </a:t>
            </a:r>
            <a:r>
              <a:rPr lang="ko-KR" altLang="en-US" sz="800" dirty="0" smtClean="0"/>
              <a:t>기타 이벤트에 관한 정보 제공 및 그에 따른 경품 등 물품 배송 </a:t>
            </a:r>
            <a:endParaRPr lang="en-US" altLang="ko-KR" sz="800" dirty="0" smtClean="0"/>
          </a:p>
          <a:p>
            <a:pPr>
              <a:lnSpc>
                <a:spcPts val="1000"/>
              </a:lnSpc>
            </a:pPr>
            <a:r>
              <a:rPr lang="ko-KR" altLang="en-US" sz="800" dirty="0" smtClean="0"/>
              <a:t>동의 철회 또는 회원 탈퇴 시 까지 </a:t>
            </a:r>
            <a:endParaRPr lang="en-US" altLang="ko-KR" sz="800" dirty="0"/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2FE8F4C9-72F6-41B2-A126-47B60E085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083143"/>
              </p:ext>
            </p:extLst>
          </p:nvPr>
        </p:nvGraphicFramePr>
        <p:xfrm>
          <a:off x="4806110" y="624636"/>
          <a:ext cx="1986212" cy="105991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86212">
                  <a:extLst>
                    <a:ext uri="{9D8B030D-6E8A-4147-A177-3AD203B41FA5}">
                      <a16:colId xmlns:a16="http://schemas.microsoft.com/office/drawing/2014/main" val="3625501591"/>
                    </a:ext>
                  </a:extLst>
                </a:gridCol>
              </a:tblGrid>
              <a:tr h="1059916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3930" marR="23930" marT="23930" marB="2393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4796118" y="945644"/>
            <a:ext cx="20061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/>
              <a:t>알림신청이 완료되었습니다</a:t>
            </a:r>
            <a:r>
              <a:rPr lang="en-US" altLang="ko-KR" sz="800" dirty="0" smtClean="0"/>
              <a:t>. </a:t>
            </a:r>
            <a:endParaRPr lang="ko-KR" altLang="en-US" sz="800" dirty="0"/>
          </a:p>
        </p:txBody>
      </p:sp>
      <p:sp>
        <p:nvSpPr>
          <p:cNvPr id="37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4811689" y="1396552"/>
            <a:ext cx="1980633" cy="288000"/>
          </a:xfrm>
          <a:prstGeom prst="rect">
            <a:avLst/>
          </a:prstGeom>
          <a:solidFill>
            <a:srgbClr val="29BC70"/>
          </a:solidFill>
          <a:ln w="952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bg1"/>
                </a:solidFill>
              </a:rPr>
              <a:t>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138747" y="5245347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/>
              <a:t>×</a:t>
            </a:r>
            <a:endParaRPr lang="ko-KR" altLang="en-US" sz="1000" b="1" dirty="0"/>
          </a:p>
        </p:txBody>
      </p:sp>
      <p:sp>
        <p:nvSpPr>
          <p:cNvPr id="39" name="직사각형 38"/>
          <p:cNvSpPr/>
          <p:nvPr/>
        </p:nvSpPr>
        <p:spPr>
          <a:xfrm>
            <a:off x="4806490" y="691727"/>
            <a:ext cx="196361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/>
              <a:t>알림</a:t>
            </a:r>
            <a:endParaRPr lang="ko-KR" altLang="en-US" sz="900" b="1" dirty="0"/>
          </a:p>
        </p:txBody>
      </p:sp>
      <p:sp>
        <p:nvSpPr>
          <p:cNvPr id="40" name="직사각형 39"/>
          <p:cNvSpPr/>
          <p:nvPr/>
        </p:nvSpPr>
        <p:spPr>
          <a:xfrm>
            <a:off x="8747535" y="192701"/>
            <a:ext cx="221877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/>
              <a:t>&lt;B-1 </a:t>
            </a:r>
            <a:r>
              <a:rPr lang="ko-KR" altLang="en-US" sz="800" dirty="0" smtClean="0"/>
              <a:t>전체 약관동의후 동의하기 버튼 탭시</a:t>
            </a:r>
            <a:r>
              <a:rPr lang="en-US" altLang="ko-KR" sz="800" dirty="0" smtClean="0"/>
              <a:t>&gt;</a:t>
            </a:r>
            <a:endParaRPr lang="ko-KR" altLang="en-US" sz="800" dirty="0"/>
          </a:p>
        </p:txBody>
      </p:sp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id="{2FE8F4C9-72F6-41B2-A126-47B60E085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293248"/>
              </p:ext>
            </p:extLst>
          </p:nvPr>
        </p:nvGraphicFramePr>
        <p:xfrm>
          <a:off x="5017070" y="4600991"/>
          <a:ext cx="1986212" cy="124367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86212">
                  <a:extLst>
                    <a:ext uri="{9D8B030D-6E8A-4147-A177-3AD203B41FA5}">
                      <a16:colId xmlns:a16="http://schemas.microsoft.com/office/drawing/2014/main" val="3625501591"/>
                    </a:ext>
                  </a:extLst>
                </a:gridCol>
              </a:tblGrid>
              <a:tr h="1243679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3930" marR="23930" marT="23930" marB="2393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5" name="직사각형 84"/>
          <p:cNvSpPr/>
          <p:nvPr/>
        </p:nvSpPr>
        <p:spPr>
          <a:xfrm>
            <a:off x="5007078" y="5005367"/>
            <a:ext cx="20061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/>
              <a:t>광고성 정보 수신 동의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개인정보 </a:t>
            </a:r>
            <a:r>
              <a:rPr lang="ko-KR" altLang="en-US" sz="800" dirty="0" err="1" smtClean="0"/>
              <a:t>수집이용</a:t>
            </a:r>
            <a:r>
              <a:rPr lang="ko-KR" altLang="en-US" sz="800" dirty="0" smtClean="0"/>
              <a:t> 동의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마케팅</a:t>
            </a:r>
            <a:r>
              <a:rPr lang="en-US" altLang="ko-KR" sz="800" dirty="0" smtClean="0"/>
              <a:t>) </a:t>
            </a:r>
            <a:r>
              <a:rPr lang="ko-KR" altLang="en-US" sz="800" dirty="0" smtClean="0"/>
              <a:t>에 모두 동의하셔야 합니다</a:t>
            </a:r>
            <a:r>
              <a:rPr lang="en-US" altLang="ko-KR" sz="800" dirty="0" smtClean="0"/>
              <a:t>.  </a:t>
            </a:r>
            <a:endParaRPr lang="ko-KR" altLang="en-US" sz="800" dirty="0"/>
          </a:p>
        </p:txBody>
      </p:sp>
      <p:sp>
        <p:nvSpPr>
          <p:cNvPr id="86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5022649" y="5556670"/>
            <a:ext cx="1980633" cy="288000"/>
          </a:xfrm>
          <a:prstGeom prst="rect">
            <a:avLst/>
          </a:prstGeom>
          <a:solidFill>
            <a:srgbClr val="29BC70"/>
          </a:solidFill>
          <a:ln w="952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bg1"/>
                </a:solidFill>
              </a:rPr>
              <a:t>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6735634" y="4600992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/>
              <a:t>×</a:t>
            </a:r>
            <a:endParaRPr lang="ko-KR" altLang="en-US" sz="1000" b="1" dirty="0"/>
          </a:p>
        </p:txBody>
      </p:sp>
      <p:sp>
        <p:nvSpPr>
          <p:cNvPr id="88" name="직사각형 87"/>
          <p:cNvSpPr/>
          <p:nvPr/>
        </p:nvSpPr>
        <p:spPr>
          <a:xfrm>
            <a:off x="5033061" y="4701360"/>
            <a:ext cx="222664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/>
              <a:t>알림</a:t>
            </a:r>
            <a:endParaRPr lang="ko-KR" altLang="en-US" sz="900" b="1" dirty="0"/>
          </a:p>
        </p:txBody>
      </p:sp>
      <p:sp>
        <p:nvSpPr>
          <p:cNvPr id="89" name="직사각형 88"/>
          <p:cNvSpPr/>
          <p:nvPr/>
        </p:nvSpPr>
        <p:spPr>
          <a:xfrm>
            <a:off x="5033061" y="4341607"/>
            <a:ext cx="197022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 smtClean="0"/>
              <a:t>&lt;A-1 </a:t>
            </a:r>
            <a:r>
              <a:rPr lang="ko-KR" altLang="en-US" sz="800" dirty="0" smtClean="0"/>
              <a:t>전체 약관 미동의</a:t>
            </a:r>
            <a:r>
              <a:rPr lang="en-US" altLang="ko-KR" sz="800" dirty="0" smtClean="0"/>
              <a:t>&gt;</a:t>
            </a:r>
            <a:endParaRPr lang="ko-KR" altLang="en-US" sz="800" dirty="0"/>
          </a:p>
        </p:txBody>
      </p:sp>
      <p:sp>
        <p:nvSpPr>
          <p:cNvPr id="96" name="직사각형 95"/>
          <p:cNvSpPr/>
          <p:nvPr/>
        </p:nvSpPr>
        <p:spPr>
          <a:xfrm>
            <a:off x="4783827" y="1104999"/>
            <a:ext cx="116249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신청 일자 </a:t>
            </a:r>
            <a:r>
              <a:rPr lang="en-US" altLang="ko-KR" sz="7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: </a:t>
            </a:r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0000-00-00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id="{2FE8F4C9-72F6-41B2-A126-47B60E085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653994"/>
              </p:ext>
            </p:extLst>
          </p:nvPr>
        </p:nvGraphicFramePr>
        <p:xfrm>
          <a:off x="7268917" y="4600991"/>
          <a:ext cx="1986212" cy="124367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86212">
                  <a:extLst>
                    <a:ext uri="{9D8B030D-6E8A-4147-A177-3AD203B41FA5}">
                      <a16:colId xmlns:a16="http://schemas.microsoft.com/office/drawing/2014/main" val="3625501591"/>
                    </a:ext>
                  </a:extLst>
                </a:gridCol>
              </a:tblGrid>
              <a:tr h="1243679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3930" marR="23930" marT="23930" marB="2393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3" name="직사각형 102"/>
          <p:cNvSpPr/>
          <p:nvPr/>
        </p:nvSpPr>
        <p:spPr>
          <a:xfrm>
            <a:off x="7258925" y="5005367"/>
            <a:ext cx="20061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/>
              <a:t>개인정보 </a:t>
            </a:r>
            <a:r>
              <a:rPr lang="ko-KR" altLang="en-US" sz="800" dirty="0" err="1" smtClean="0"/>
              <a:t>수집〮이용</a:t>
            </a:r>
            <a:r>
              <a:rPr lang="ko-KR" altLang="en-US" sz="800" dirty="0" smtClean="0"/>
              <a:t> 동의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마케팅</a:t>
            </a:r>
            <a:r>
              <a:rPr lang="en-US" altLang="ko-KR" sz="800" dirty="0" smtClean="0"/>
              <a:t>) </a:t>
            </a:r>
            <a:r>
              <a:rPr lang="ko-KR" altLang="en-US" sz="800" dirty="0" err="1" smtClean="0"/>
              <a:t>수신여부에</a:t>
            </a:r>
            <a:r>
              <a:rPr lang="ko-KR" altLang="en-US" sz="800" dirty="0" smtClean="0"/>
              <a:t> 동의한 경우에만 신청할 수 있습니다</a:t>
            </a:r>
            <a:r>
              <a:rPr lang="en-US" altLang="ko-KR" sz="800" dirty="0" smtClean="0"/>
              <a:t>. </a:t>
            </a:r>
            <a:endParaRPr lang="ko-KR" altLang="en-US" sz="800" dirty="0"/>
          </a:p>
        </p:txBody>
      </p:sp>
      <p:sp>
        <p:nvSpPr>
          <p:cNvPr id="104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7274496" y="5556670"/>
            <a:ext cx="1980633" cy="288000"/>
          </a:xfrm>
          <a:prstGeom prst="rect">
            <a:avLst/>
          </a:prstGeom>
          <a:solidFill>
            <a:srgbClr val="29BC70"/>
          </a:solidFill>
          <a:ln w="952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bg1"/>
                </a:solidFill>
              </a:rPr>
              <a:t>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8987481" y="4600992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/>
              <a:t>×</a:t>
            </a:r>
            <a:endParaRPr lang="ko-KR" altLang="en-US" sz="1000" b="1" dirty="0"/>
          </a:p>
        </p:txBody>
      </p:sp>
      <p:sp>
        <p:nvSpPr>
          <p:cNvPr id="106" name="직사각형 105"/>
          <p:cNvSpPr/>
          <p:nvPr/>
        </p:nvSpPr>
        <p:spPr>
          <a:xfrm>
            <a:off x="7284908" y="4701360"/>
            <a:ext cx="222664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/>
              <a:t>알림</a:t>
            </a:r>
            <a:endParaRPr lang="ko-KR" altLang="en-US" sz="900" b="1" dirty="0"/>
          </a:p>
        </p:txBody>
      </p:sp>
      <p:sp>
        <p:nvSpPr>
          <p:cNvPr id="107" name="직사각형 106"/>
          <p:cNvSpPr/>
          <p:nvPr/>
        </p:nvSpPr>
        <p:spPr>
          <a:xfrm>
            <a:off x="7258924" y="4341606"/>
            <a:ext cx="199620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 smtClean="0"/>
              <a:t>&lt;A-2 </a:t>
            </a:r>
            <a:r>
              <a:rPr lang="ko-KR" altLang="en-US" sz="800" dirty="0" smtClean="0"/>
              <a:t>광고성 정보 수신만 동의</a:t>
            </a:r>
            <a:r>
              <a:rPr lang="en-US" altLang="ko-KR" sz="800" dirty="0" smtClean="0"/>
              <a:t>&gt;</a:t>
            </a:r>
            <a:endParaRPr lang="ko-KR" altLang="en-US" sz="800" dirty="0"/>
          </a:p>
        </p:txBody>
      </p:sp>
      <p:graphicFrame>
        <p:nvGraphicFramePr>
          <p:cNvPr id="108" name="표 107">
            <a:extLst>
              <a:ext uri="{FF2B5EF4-FFF2-40B4-BE49-F238E27FC236}">
                <a16:creationId xmlns:a16="http://schemas.microsoft.com/office/drawing/2014/main" id="{2FE8F4C9-72F6-41B2-A126-47B60E085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426535"/>
              </p:ext>
            </p:extLst>
          </p:nvPr>
        </p:nvGraphicFramePr>
        <p:xfrm>
          <a:off x="9510772" y="4600991"/>
          <a:ext cx="1986212" cy="124367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86212">
                  <a:extLst>
                    <a:ext uri="{9D8B030D-6E8A-4147-A177-3AD203B41FA5}">
                      <a16:colId xmlns:a16="http://schemas.microsoft.com/office/drawing/2014/main" val="3625501591"/>
                    </a:ext>
                  </a:extLst>
                </a:gridCol>
              </a:tblGrid>
              <a:tr h="1243679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3930" marR="23930" marT="23930" marB="2393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9" name="직사각형 108"/>
          <p:cNvSpPr/>
          <p:nvPr/>
        </p:nvSpPr>
        <p:spPr>
          <a:xfrm>
            <a:off x="9500780" y="5005367"/>
            <a:ext cx="20061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/>
              <a:t>광고성 정보 수신에 동의한 경우에만 </a:t>
            </a:r>
            <a:endParaRPr lang="en-US" altLang="ko-KR" sz="800" dirty="0" smtClean="0"/>
          </a:p>
          <a:p>
            <a:r>
              <a:rPr lang="ko-KR" altLang="en-US" sz="800" dirty="0" smtClean="0"/>
              <a:t>신청할 수 있습니다</a:t>
            </a:r>
            <a:r>
              <a:rPr lang="en-US" altLang="ko-KR" sz="800" dirty="0" smtClean="0"/>
              <a:t>. </a:t>
            </a:r>
            <a:endParaRPr lang="ko-KR" altLang="en-US" sz="800" dirty="0"/>
          </a:p>
        </p:txBody>
      </p:sp>
      <p:sp>
        <p:nvSpPr>
          <p:cNvPr id="110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9516351" y="5556670"/>
            <a:ext cx="1980633" cy="288000"/>
          </a:xfrm>
          <a:prstGeom prst="rect">
            <a:avLst/>
          </a:prstGeom>
          <a:solidFill>
            <a:srgbClr val="29BC70"/>
          </a:solidFill>
          <a:ln w="952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bg1"/>
                </a:solidFill>
              </a:rPr>
              <a:t>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11229336" y="4600992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/>
              <a:t>×</a:t>
            </a:r>
            <a:endParaRPr lang="ko-KR" altLang="en-US" sz="1000" b="1" dirty="0"/>
          </a:p>
        </p:txBody>
      </p:sp>
      <p:sp>
        <p:nvSpPr>
          <p:cNvPr id="112" name="직사각형 111"/>
          <p:cNvSpPr/>
          <p:nvPr/>
        </p:nvSpPr>
        <p:spPr>
          <a:xfrm>
            <a:off x="9526763" y="4701360"/>
            <a:ext cx="222664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/>
              <a:t>알림</a:t>
            </a:r>
            <a:endParaRPr lang="ko-KR" altLang="en-US" sz="900" b="1" dirty="0"/>
          </a:p>
        </p:txBody>
      </p:sp>
      <p:sp>
        <p:nvSpPr>
          <p:cNvPr id="113" name="직사각형 112"/>
          <p:cNvSpPr/>
          <p:nvPr/>
        </p:nvSpPr>
        <p:spPr>
          <a:xfrm>
            <a:off x="9500779" y="4341606"/>
            <a:ext cx="201829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 smtClean="0"/>
              <a:t>&lt;A-3 </a:t>
            </a:r>
            <a:r>
              <a:rPr lang="ko-KR" altLang="en-US" sz="800" dirty="0" smtClean="0"/>
              <a:t>개인정보수집및이용동의만 동의</a:t>
            </a:r>
            <a:r>
              <a:rPr lang="en-US" altLang="ko-KR" sz="800" dirty="0" smtClean="0"/>
              <a:t>&gt;</a:t>
            </a:r>
            <a:endParaRPr lang="ko-KR" altLang="en-US" sz="800" dirty="0"/>
          </a:p>
        </p:txBody>
      </p:sp>
      <p:sp>
        <p:nvSpPr>
          <p:cNvPr id="126" name="직사각형 125"/>
          <p:cNvSpPr/>
          <p:nvPr/>
        </p:nvSpPr>
        <p:spPr>
          <a:xfrm>
            <a:off x="109217" y="434137"/>
            <a:ext cx="180874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/>
              <a:t>&lt;</a:t>
            </a:r>
            <a:r>
              <a:rPr lang="ko-KR" altLang="en-US" sz="800" dirty="0"/>
              <a:t>로그인</a:t>
            </a:r>
            <a:r>
              <a:rPr lang="en-US" altLang="ko-KR" sz="800" dirty="0"/>
              <a:t>/</a:t>
            </a:r>
            <a:r>
              <a:rPr lang="ko-KR" altLang="en-US" sz="800" dirty="0"/>
              <a:t>알림설정</a:t>
            </a:r>
            <a:r>
              <a:rPr lang="en-US" altLang="ko-KR" sz="800" dirty="0" smtClean="0"/>
              <a:t>OFF&gt;</a:t>
            </a:r>
            <a:endParaRPr lang="en-US" altLang="ko-KR" sz="800" dirty="0"/>
          </a:p>
        </p:txBody>
      </p:sp>
      <p:cxnSp>
        <p:nvCxnSpPr>
          <p:cNvPr id="60" name="꺾인 연결선 59"/>
          <p:cNvCxnSpPr>
            <a:endCxn id="16" idx="1"/>
          </p:cNvCxnSpPr>
          <p:nvPr/>
        </p:nvCxnSpPr>
        <p:spPr>
          <a:xfrm rot="5400000">
            <a:off x="-298015" y="4276729"/>
            <a:ext cx="3502494" cy="312864"/>
          </a:xfrm>
          <a:prstGeom prst="bentConnector4">
            <a:avLst>
              <a:gd name="adj1" fmla="val 104"/>
              <a:gd name="adj2" fmla="val 173067"/>
            </a:avLst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endCxn id="35" idx="1"/>
          </p:cNvCxnSpPr>
          <p:nvPr/>
        </p:nvCxnSpPr>
        <p:spPr>
          <a:xfrm flipV="1">
            <a:off x="3738735" y="1154594"/>
            <a:ext cx="1067375" cy="1527321"/>
          </a:xfrm>
          <a:prstGeom prst="bentConnector3">
            <a:avLst>
              <a:gd name="adj1" fmla="val 33478"/>
            </a:avLst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121754" y="674727"/>
            <a:ext cx="660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rgbClr val="0000FF"/>
                </a:solidFill>
              </a:rPr>
              <a:t>동의 저장 </a:t>
            </a:r>
            <a:endParaRPr lang="en-US" altLang="ko-KR" sz="800" dirty="0" smtClean="0">
              <a:solidFill>
                <a:srgbClr val="0000FF"/>
              </a:solidFill>
            </a:endParaRPr>
          </a:p>
          <a:p>
            <a:r>
              <a:rPr lang="ko-KR" altLang="en-US" sz="800" dirty="0" smtClean="0">
                <a:solidFill>
                  <a:srgbClr val="0000FF"/>
                </a:solidFill>
              </a:rPr>
              <a:t>조건 </a:t>
            </a:r>
            <a:endParaRPr lang="en-US" altLang="ko-KR" sz="800" dirty="0" smtClean="0">
              <a:solidFill>
                <a:srgbClr val="0000FF"/>
              </a:solidFill>
            </a:endParaRPr>
          </a:p>
          <a:p>
            <a:r>
              <a:rPr lang="ko-KR" altLang="en-US" sz="800" dirty="0" smtClean="0">
                <a:solidFill>
                  <a:srgbClr val="0000FF"/>
                </a:solidFill>
              </a:rPr>
              <a:t>충족시 </a:t>
            </a:r>
            <a:endParaRPr lang="ko-KR" altLang="en-US" sz="800" dirty="0">
              <a:solidFill>
                <a:srgbClr val="0000FF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479943" y="2529876"/>
            <a:ext cx="17666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rgbClr val="FF0000"/>
                </a:solidFill>
              </a:rPr>
              <a:t>동의 저장 조건 미충족시 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cxnSp>
        <p:nvCxnSpPr>
          <p:cNvPr id="99" name="꺾인 연결선 98"/>
          <p:cNvCxnSpPr/>
          <p:nvPr/>
        </p:nvCxnSpPr>
        <p:spPr>
          <a:xfrm flipV="1">
            <a:off x="2176467" y="660122"/>
            <a:ext cx="9187267" cy="920254"/>
          </a:xfrm>
          <a:prstGeom prst="bentConnector4">
            <a:avLst>
              <a:gd name="adj1" fmla="val 303"/>
              <a:gd name="adj2" fmla="val 12484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endCxn id="89" idx="0"/>
          </p:cNvCxnSpPr>
          <p:nvPr/>
        </p:nvCxnSpPr>
        <p:spPr>
          <a:xfrm>
            <a:off x="3742363" y="2745320"/>
            <a:ext cx="2275809" cy="159628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모서리가 둥근 직사각형 73"/>
          <p:cNvSpPr/>
          <p:nvPr/>
        </p:nvSpPr>
        <p:spPr>
          <a:xfrm>
            <a:off x="159880" y="634362"/>
            <a:ext cx="700168" cy="257371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800" b="1" spc="-150" dirty="0" smtClean="0">
                <a:solidFill>
                  <a:prstClr val="white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알림  받기 </a:t>
            </a:r>
            <a:endParaRPr lang="en-US" altLang="ko-KR" sz="800" b="1" spc="-150" dirty="0">
              <a:solidFill>
                <a:prstClr val="white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143" name="직선 화살표 연결선 142"/>
          <p:cNvCxnSpPr/>
          <p:nvPr/>
        </p:nvCxnSpPr>
        <p:spPr>
          <a:xfrm>
            <a:off x="6638848" y="1546931"/>
            <a:ext cx="463512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6489189" y="637095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/>
              <a:t>×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465865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8095720"/>
              </p:ext>
            </p:extLst>
          </p:nvPr>
        </p:nvGraphicFramePr>
        <p:xfrm>
          <a:off x="65314" y="410330"/>
          <a:ext cx="5996592" cy="6153570"/>
        </p:xfrm>
        <a:graphic>
          <a:graphicData uri="http://schemas.openxmlformats.org/drawingml/2006/table">
            <a:tbl>
              <a:tblPr/>
              <a:tblGrid>
                <a:gridCol w="558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2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0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Version. </a:t>
                      </a:r>
                    </a:p>
                  </a:txBody>
                  <a:tcPr marL="82773" marR="82773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상세 내용</a:t>
                      </a:r>
                      <a:endParaRPr kumimoji="1" lang="en-US" altLang="ko-KR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0.5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05.14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고하나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0.7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05.14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고하나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페이지 가장 하단에 라이브 알림받기 영역 추가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(3)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0.9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05.17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고하나 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라이브 영상 미니 플레이어 모드 정의 추가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(3) 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0.91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05.29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고하나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알림받기 버튼 정의 수정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업데이트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(1-7)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0.91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06.04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고하나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추가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0.92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06.05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고하나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라이브 진행중 케이스 추가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지난라이브보기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카테고리 삭제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sp>
        <p:nvSpPr>
          <p:cNvPr id="10" name="제목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n>
                  <a:noFill/>
                </a:ln>
              </a:rPr>
              <a:t>Version History #1</a:t>
            </a:r>
            <a:endParaRPr lang="ko-KR" altLang="en-US">
              <a:ln>
                <a:noFill/>
              </a:ln>
            </a:endParaRPr>
          </a:p>
        </p:txBody>
      </p:sp>
      <p:graphicFrame>
        <p:nvGraphicFramePr>
          <p:cNvPr id="5" name="Group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6039380"/>
              </p:ext>
            </p:extLst>
          </p:nvPr>
        </p:nvGraphicFramePr>
        <p:xfrm>
          <a:off x="6119815" y="410330"/>
          <a:ext cx="5996592" cy="6065820"/>
        </p:xfrm>
        <a:graphic>
          <a:graphicData uri="http://schemas.openxmlformats.org/drawingml/2006/table">
            <a:tbl>
              <a:tblPr/>
              <a:tblGrid>
                <a:gridCol w="558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2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0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Version. </a:t>
                      </a:r>
                    </a:p>
                  </a:txBody>
                  <a:tcPr marL="82773" marR="82773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상세 내용</a:t>
                      </a:r>
                      <a:endParaRPr kumimoji="1" lang="en-US" altLang="ko-KR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1607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695400" y="5125698"/>
            <a:ext cx="2376264" cy="391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dirty="0" smtClean="0">
                <a:solidFill>
                  <a:schemeClr val="tx1"/>
                </a:solidFill>
              </a:rPr>
              <a:t>FOOTER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LIVE </a:t>
            </a:r>
            <a:r>
              <a:rPr lang="ko-KR" altLang="en-US" dirty="0" smtClean="0"/>
              <a:t>화면구성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95400" y="1597306"/>
            <a:ext cx="2376264" cy="13681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/>
                </a:solidFill>
              </a:rPr>
              <a:t>라이브 예고</a:t>
            </a:r>
            <a:r>
              <a:rPr lang="en-US" altLang="ko-KR" sz="800" dirty="0" smtClean="0">
                <a:solidFill>
                  <a:schemeClr val="tx1"/>
                </a:solidFill>
              </a:rPr>
              <a:t>or</a:t>
            </a:r>
            <a:r>
              <a:rPr lang="ko-KR" altLang="en-US" sz="800" dirty="0" smtClean="0">
                <a:solidFill>
                  <a:schemeClr val="tx1"/>
                </a:solidFill>
              </a:rPr>
              <a:t>진행중</a:t>
            </a:r>
            <a:r>
              <a:rPr lang="en-US" altLang="ko-KR" sz="800" dirty="0" smtClean="0">
                <a:solidFill>
                  <a:schemeClr val="tx1"/>
                </a:solidFill>
              </a:rPr>
              <a:t>or</a:t>
            </a:r>
            <a:r>
              <a:rPr lang="ko-KR" altLang="en-US" sz="800" dirty="0" smtClean="0">
                <a:solidFill>
                  <a:schemeClr val="tx1"/>
                </a:solidFill>
              </a:rPr>
              <a:t>서비스안내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ko-KR" altLang="en-US" sz="800" dirty="0">
                <a:solidFill>
                  <a:schemeClr val="tx1"/>
                </a:solidFill>
              </a:rPr>
              <a:t>이니스프리 </a:t>
            </a:r>
            <a:r>
              <a:rPr lang="ko-KR" altLang="en-US" sz="800" dirty="0" smtClean="0">
                <a:solidFill>
                  <a:schemeClr val="tx1"/>
                </a:solidFill>
              </a:rPr>
              <a:t>관리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</a:rPr>
              <a:t>영역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5400" y="2965458"/>
            <a:ext cx="2376264" cy="3915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/>
                </a:solidFill>
              </a:rPr>
              <a:t>라이브 알림 설정 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ko-KR" altLang="en-US" sz="800" dirty="0">
                <a:solidFill>
                  <a:schemeClr val="tx1"/>
                </a:solidFill>
              </a:rPr>
              <a:t>이니스프리 </a:t>
            </a:r>
            <a:r>
              <a:rPr lang="ko-KR" altLang="en-US" sz="800" dirty="0" smtClean="0">
                <a:solidFill>
                  <a:schemeClr val="tx1"/>
                </a:solidFill>
              </a:rPr>
              <a:t>관리 영역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5400" y="4725144"/>
            <a:ext cx="2376264" cy="3915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/>
                </a:solidFill>
              </a:rPr>
              <a:t>라이브 알림 설정 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ko-KR" altLang="en-US" sz="800" dirty="0">
                <a:solidFill>
                  <a:schemeClr val="tx1"/>
                </a:solidFill>
              </a:rPr>
              <a:t>이니스프리 관리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ko-KR" altLang="en-US" sz="800" dirty="0">
                <a:solidFill>
                  <a:schemeClr val="tx1"/>
                </a:solidFill>
              </a:rPr>
              <a:t>영역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3071664" y="4869160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3733238" y="4673393"/>
            <a:ext cx="2376264" cy="3915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/>
                </a:solidFill>
              </a:rPr>
              <a:t>고정영역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3071664" y="3109474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733238" y="2913707"/>
            <a:ext cx="4162962" cy="3915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800" dirty="0" err="1" smtClean="0">
                <a:solidFill>
                  <a:schemeClr val="tx1"/>
                </a:solidFill>
              </a:rPr>
              <a:t>반고정영역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라이브예고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</a:rPr>
              <a:t>서비스안내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노출중에만</a:t>
            </a:r>
            <a:r>
              <a:rPr lang="ko-KR" altLang="en-US" sz="800" dirty="0" smtClean="0">
                <a:solidFill>
                  <a:schemeClr val="tx1"/>
                </a:solidFill>
              </a:rPr>
              <a:t> 노출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3071664" y="4149080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733238" y="3953313"/>
            <a:ext cx="4162962" cy="3915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/>
                </a:solidFill>
              </a:rPr>
              <a:t>고정영역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95400" y="3356992"/>
            <a:ext cx="2376264" cy="1368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/>
                </a:solidFill>
              </a:rPr>
              <a:t>라이브 다시보기 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ko-KR" altLang="en-US" sz="800" dirty="0" smtClean="0">
                <a:solidFill>
                  <a:schemeClr val="tx1"/>
                </a:solidFill>
              </a:rPr>
              <a:t>모비두 영역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66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153374" y="5811378"/>
            <a:ext cx="8703160" cy="3539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모비두</a:t>
            </a: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영역 </a:t>
            </a:r>
            <a:r>
              <a:rPr lang="en-US" altLang="ko-KR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ko-KR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7~8p</a:t>
            </a:r>
            <a:r>
              <a:rPr lang="en-US" altLang="ko-KR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확인</a:t>
            </a:r>
            <a:r>
              <a:rPr lang="en-US" altLang="ko-KR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en-US" altLang="ko-KR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153374" y="6230992"/>
            <a:ext cx="8701025" cy="354513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153374" y="6293753"/>
            <a:ext cx="869071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prstClr val="black"/>
                </a:solidFill>
              </a:rPr>
              <a:t>이니라이브 알림 신청하고 라이브 혜택 받기</a:t>
            </a:r>
            <a:endParaRPr lang="ko-KR" altLang="en-US" sz="900" b="1" dirty="0"/>
          </a:p>
        </p:txBody>
      </p:sp>
      <p:sp>
        <p:nvSpPr>
          <p:cNvPr id="88" name="직사각형 87"/>
          <p:cNvSpPr/>
          <p:nvPr/>
        </p:nvSpPr>
        <p:spPr>
          <a:xfrm>
            <a:off x="5653222" y="6315634"/>
            <a:ext cx="648071" cy="17731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알림 받기</a:t>
            </a:r>
            <a:endParaRPr lang="ko-KR" altLang="en-US" sz="800" b="1" dirty="0"/>
          </a:p>
        </p:txBody>
      </p:sp>
      <p:grpSp>
        <p:nvGrpSpPr>
          <p:cNvPr id="64" name="그룹 63"/>
          <p:cNvGrpSpPr/>
          <p:nvPr/>
        </p:nvGrpSpPr>
        <p:grpSpPr>
          <a:xfrm>
            <a:off x="159484" y="2325018"/>
            <a:ext cx="8713041" cy="2966271"/>
            <a:chOff x="335470" y="1448791"/>
            <a:chExt cx="773640" cy="996141"/>
          </a:xfrm>
        </p:grpSpPr>
        <p:sp>
          <p:nvSpPr>
            <p:cNvPr id="65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470" y="1448791"/>
              <a:ext cx="773640" cy="99614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470" y="1448791"/>
              <a:ext cx="773640" cy="996141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b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470" y="1448791"/>
              <a:ext cx="773640" cy="996141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b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라이브 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IN_PC_HOM_01_14</a:t>
            </a:r>
            <a:endParaRPr lang="ko-KR" altLang="en-US" dirty="0"/>
          </a:p>
        </p:txBody>
      </p:sp>
      <p:cxnSp>
        <p:nvCxnSpPr>
          <p:cNvPr id="121" name="직선 연결선 120"/>
          <p:cNvCxnSpPr/>
          <p:nvPr/>
        </p:nvCxnSpPr>
        <p:spPr>
          <a:xfrm>
            <a:off x="72427" y="1340768"/>
            <a:ext cx="886505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제목 1"/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217354" y="1873380"/>
            <a:ext cx="5485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prstClr val="black"/>
                </a:solidFill>
              </a:rPr>
              <a:t>LIVE</a:t>
            </a:r>
            <a:endParaRPr lang="ko-KR" altLang="en-US" sz="1400" b="1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72427" y="1628800"/>
            <a:ext cx="886505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08381" y="1377062"/>
            <a:ext cx="890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홈     라이브 </a:t>
            </a:r>
            <a:endParaRPr lang="ko-KR" altLang="en-US" sz="400" strike="sngStrike" dirty="0">
              <a:solidFill>
                <a:schemeClr val="bg1">
                  <a:lumMod val="50000"/>
                </a:schemeClr>
              </a:solidFill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77058" y="1369905"/>
            <a:ext cx="2503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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8" name="그림 107"/>
          <p:cNvPicPr>
            <a:picLocks noChangeAspect="1"/>
          </p:cNvPicPr>
          <p:nvPr/>
        </p:nvPicPr>
        <p:blipFill rotWithShape="1">
          <a:blip r:embed="rId2">
            <a:biLevel thresh="75000"/>
          </a:blip>
          <a:srcRect t="40541"/>
          <a:stretch/>
        </p:blipFill>
        <p:spPr>
          <a:xfrm>
            <a:off x="88037" y="648579"/>
            <a:ext cx="1211663" cy="230620"/>
          </a:xfrm>
          <a:prstGeom prst="rect">
            <a:avLst/>
          </a:prstGeom>
        </p:spPr>
      </p:pic>
      <p:sp>
        <p:nvSpPr>
          <p:cNvPr id="111" name="직사각형 110"/>
          <p:cNvSpPr/>
          <p:nvPr/>
        </p:nvSpPr>
        <p:spPr>
          <a:xfrm>
            <a:off x="235511" y="1005055"/>
            <a:ext cx="200029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☰ </a:t>
            </a:r>
            <a:r>
              <a:rPr lang="ko-KR" altLang="en-US" sz="900" b="1" dirty="0" smtClean="0">
                <a:ea typeface="Segoe UI Symbol" panose="020B0502040204020203" pitchFamily="34" charset="0"/>
              </a:rPr>
              <a:t>카테고리</a:t>
            </a:r>
            <a:endParaRPr lang="ko-KR" altLang="en-US" sz="900" dirty="0"/>
          </a:p>
        </p:txBody>
      </p:sp>
      <p:sp>
        <p:nvSpPr>
          <p:cNvPr id="123" name="직사각형 122"/>
          <p:cNvSpPr/>
          <p:nvPr/>
        </p:nvSpPr>
        <p:spPr>
          <a:xfrm>
            <a:off x="3647031" y="681148"/>
            <a:ext cx="87958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 smtClean="0"/>
              <a:t>1. </a:t>
            </a:r>
            <a:r>
              <a:rPr lang="ko-KR" altLang="en-US" sz="700" dirty="0" smtClean="0"/>
              <a:t>블랙티  </a:t>
            </a:r>
            <a:r>
              <a:rPr lang="ko-KR" altLang="en-US" sz="700" dirty="0" smtClean="0">
                <a:solidFill>
                  <a:srgbClr val="FF0000"/>
                </a:solidFill>
                <a:latin typeface="Segoe UI Symbol" panose="020B0502040204020203" pitchFamily="34" charset="0"/>
              </a:rPr>
              <a:t>⯅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graphicFrame>
        <p:nvGraphicFramePr>
          <p:cNvPr id="144" name="표 143"/>
          <p:cNvGraphicFramePr>
            <a:graphicFrameLocks noGrp="1"/>
          </p:cNvGraphicFramePr>
          <p:nvPr>
            <p:extLst/>
          </p:nvPr>
        </p:nvGraphicFramePr>
        <p:xfrm>
          <a:off x="1291962" y="927357"/>
          <a:ext cx="42414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039">
                  <a:extLst>
                    <a:ext uri="{9D8B030D-6E8A-4147-A177-3AD203B41FA5}">
                      <a16:colId xmlns:a16="http://schemas.microsoft.com/office/drawing/2014/main" val="4119727116"/>
                    </a:ext>
                  </a:extLst>
                </a:gridCol>
                <a:gridCol w="458053">
                  <a:extLst>
                    <a:ext uri="{9D8B030D-6E8A-4147-A177-3AD203B41FA5}">
                      <a16:colId xmlns:a16="http://schemas.microsoft.com/office/drawing/2014/main" val="3531249261"/>
                    </a:ext>
                  </a:extLst>
                </a:gridCol>
                <a:gridCol w="406043">
                  <a:extLst>
                    <a:ext uri="{9D8B030D-6E8A-4147-A177-3AD203B41FA5}">
                      <a16:colId xmlns:a16="http://schemas.microsoft.com/office/drawing/2014/main" val="240358321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1659475323"/>
                    </a:ext>
                  </a:extLst>
                </a:gridCol>
                <a:gridCol w="618619">
                  <a:extLst>
                    <a:ext uri="{9D8B030D-6E8A-4147-A177-3AD203B41FA5}">
                      <a16:colId xmlns:a16="http://schemas.microsoft.com/office/drawing/2014/main" val="2752301768"/>
                    </a:ext>
                  </a:extLst>
                </a:gridCol>
                <a:gridCol w="533509">
                  <a:extLst>
                    <a:ext uri="{9D8B030D-6E8A-4147-A177-3AD203B41FA5}">
                      <a16:colId xmlns:a16="http://schemas.microsoft.com/office/drawing/2014/main" val="383681070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42903075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065506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특가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랭킹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쿠폰존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쇼케이스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LIVE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FOR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ME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임직원샵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153094"/>
                  </a:ext>
                </a:extLst>
              </a:tr>
            </a:tbl>
          </a:graphicData>
        </a:graphic>
      </p:graphicFrame>
      <p:graphicFrame>
        <p:nvGraphicFramePr>
          <p:cNvPr id="147" name="표 146"/>
          <p:cNvGraphicFramePr>
            <a:graphicFrameLocks noGrp="1"/>
          </p:cNvGraphicFramePr>
          <p:nvPr>
            <p:extLst/>
          </p:nvPr>
        </p:nvGraphicFramePr>
        <p:xfrm>
          <a:off x="5653222" y="534577"/>
          <a:ext cx="21925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145">
                  <a:extLst>
                    <a:ext uri="{9D8B030D-6E8A-4147-A177-3AD203B41FA5}">
                      <a16:colId xmlns:a16="http://schemas.microsoft.com/office/drawing/2014/main" val="4119727116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3531249261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2403583210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1659475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로그인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회원가입 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고객센터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ABOUT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153094"/>
                  </a:ext>
                </a:extLst>
              </a:tr>
            </a:tbl>
          </a:graphicData>
        </a:graphic>
      </p:graphicFrame>
      <p:sp>
        <p:nvSpPr>
          <p:cNvPr id="149" name="모서리가 둥근 직사각형 148"/>
          <p:cNvSpPr/>
          <p:nvPr/>
        </p:nvSpPr>
        <p:spPr>
          <a:xfrm>
            <a:off x="1332132" y="642115"/>
            <a:ext cx="2277359" cy="234742"/>
          </a:xfrm>
          <a:prstGeom prst="roundRect">
            <a:avLst>
              <a:gd name="adj" fmla="val 50000"/>
            </a:avLst>
          </a:prstGeom>
          <a:noFill/>
          <a:ln w="317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아직 안써봤니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?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블랙티 엠플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0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원 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50" name="그림 1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7690" y="603201"/>
            <a:ext cx="1087597" cy="264346"/>
          </a:xfrm>
          <a:prstGeom prst="rect">
            <a:avLst/>
          </a:prstGeom>
        </p:spPr>
      </p:pic>
      <p:sp>
        <p:nvSpPr>
          <p:cNvPr id="151" name="타원 150"/>
          <p:cNvSpPr/>
          <p:nvPr/>
        </p:nvSpPr>
        <p:spPr>
          <a:xfrm flipV="1">
            <a:off x="2579581" y="1019211"/>
            <a:ext cx="45719" cy="48339"/>
          </a:xfrm>
          <a:prstGeom prst="ellipse">
            <a:avLst/>
          </a:prstGeom>
          <a:solidFill>
            <a:srgbClr val="00C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grpSp>
        <p:nvGrpSpPr>
          <p:cNvPr id="3" name="그룹 2"/>
          <p:cNvGrpSpPr/>
          <p:nvPr/>
        </p:nvGrpSpPr>
        <p:grpSpPr>
          <a:xfrm>
            <a:off x="5735961" y="1030439"/>
            <a:ext cx="3118438" cy="201389"/>
            <a:chOff x="6309830" y="1015897"/>
            <a:chExt cx="3531966" cy="214937"/>
          </a:xfrm>
        </p:grpSpPr>
        <p:sp>
          <p:nvSpPr>
            <p:cNvPr id="152" name="모서리가 둥근 직사각형 151"/>
            <p:cNvSpPr/>
            <p:nvPr/>
          </p:nvSpPr>
          <p:spPr>
            <a:xfrm>
              <a:off x="6309830" y="1015898"/>
              <a:ext cx="793102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신규가입혜택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53" name="모서리가 둥근 직사각형 152"/>
            <p:cNvSpPr/>
            <p:nvPr/>
          </p:nvSpPr>
          <p:spPr>
            <a:xfrm>
              <a:off x="7143642" y="1015897"/>
              <a:ext cx="715636" cy="214937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멤버십혜택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54" name="모서리가 둥근 직사각형 153"/>
            <p:cNvSpPr/>
            <p:nvPr/>
          </p:nvSpPr>
          <p:spPr>
            <a:xfrm>
              <a:off x="7899990" y="1015898"/>
              <a:ext cx="664520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공병수거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55" name="모서리가 둥근 직사각형 154"/>
            <p:cNvSpPr/>
            <p:nvPr/>
          </p:nvSpPr>
          <p:spPr>
            <a:xfrm>
              <a:off x="8605222" y="1015898"/>
              <a:ext cx="664520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매장안내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56" name="모서리가 둥근 직사각형 155"/>
            <p:cNvSpPr/>
            <p:nvPr/>
          </p:nvSpPr>
          <p:spPr>
            <a:xfrm>
              <a:off x="9310454" y="1015898"/>
              <a:ext cx="531342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마이샵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4637" y="98717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6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74" y="220140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43701" y="1302265"/>
            <a:ext cx="383466" cy="45719"/>
          </a:xfrm>
          <a:prstGeom prst="rect">
            <a:avLst/>
          </a:prstGeom>
          <a:solidFill>
            <a:srgbClr val="00B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53374" y="5401503"/>
            <a:ext cx="8701025" cy="354513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직사각형 181"/>
          <p:cNvSpPr/>
          <p:nvPr/>
        </p:nvSpPr>
        <p:spPr>
          <a:xfrm>
            <a:off x="153374" y="5464264"/>
            <a:ext cx="869071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prstClr val="black"/>
                </a:solidFill>
              </a:rPr>
              <a:t>이니라이브 알림 신청하고 라이브 혜택 받기</a:t>
            </a:r>
            <a:endParaRPr lang="ko-KR" altLang="en-US" sz="900" b="1" dirty="0"/>
          </a:p>
        </p:txBody>
      </p:sp>
      <p:sp>
        <p:nvSpPr>
          <p:cNvPr id="11" name="직사각형 10"/>
          <p:cNvSpPr/>
          <p:nvPr/>
        </p:nvSpPr>
        <p:spPr>
          <a:xfrm>
            <a:off x="5653222" y="5486145"/>
            <a:ext cx="648071" cy="17731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알림 받기</a:t>
            </a:r>
            <a:endParaRPr lang="ko-KR" altLang="en-US" sz="800" b="1" dirty="0"/>
          </a:p>
        </p:txBody>
      </p:sp>
      <p:sp>
        <p:nvSpPr>
          <p:cNvPr id="7" name="직사각형 6"/>
          <p:cNvSpPr/>
          <p:nvPr/>
        </p:nvSpPr>
        <p:spPr>
          <a:xfrm>
            <a:off x="208381" y="3914422"/>
            <a:ext cx="8646018" cy="6001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latin typeface="+mn-ea"/>
                <a:cs typeface="Pretendard" panose="02000503000000020004" pitchFamily="50" charset="-127"/>
              </a:rPr>
              <a:t>올해 마지막 라이브 </a:t>
            </a:r>
            <a:endParaRPr lang="en-US" altLang="ko-KR" sz="1100" b="1" dirty="0">
              <a:latin typeface="+mn-ea"/>
              <a:cs typeface="Pretendard" panose="0200050300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b="1" dirty="0">
                <a:latin typeface="+mn-ea"/>
                <a:cs typeface="Pretendard" panose="02000503000000020004" pitchFamily="50" charset="-127"/>
              </a:rPr>
              <a:t>스킨케어 베스트 제품 </a:t>
            </a:r>
            <a:r>
              <a:rPr lang="ko-KR" altLang="en-US" sz="1100" b="1" dirty="0" smtClean="0">
                <a:latin typeface="+mn-ea"/>
                <a:cs typeface="Pretendard" panose="02000503000000020004" pitchFamily="50" charset="-127"/>
              </a:rPr>
              <a:t>총집합</a:t>
            </a:r>
            <a:endParaRPr lang="en-US" altLang="ko-KR" sz="1100" b="1" dirty="0" smtClean="0"/>
          </a:p>
        </p:txBody>
      </p:sp>
      <p:sp>
        <p:nvSpPr>
          <p:cNvPr id="78" name="직사각형 77"/>
          <p:cNvSpPr/>
          <p:nvPr/>
        </p:nvSpPr>
        <p:spPr>
          <a:xfrm>
            <a:off x="3609491" y="4863802"/>
            <a:ext cx="1766429" cy="3013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/>
              <a:t>혜택 보러가기</a:t>
            </a:r>
            <a:r>
              <a:rPr lang="ko-KR" altLang="en-US" sz="900" b="1" dirty="0"/>
              <a:t> 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37919" y="2447435"/>
            <a:ext cx="1249570" cy="211234"/>
          </a:xfrm>
          <a:prstGeom prst="rect">
            <a:avLst/>
          </a:prstGeom>
          <a:solidFill>
            <a:srgbClr val="00B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/>
              <a:t>D-9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173600" y="4414986"/>
            <a:ext cx="8670488" cy="300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rgbClr val="00BC70"/>
                </a:solidFill>
                <a:latin typeface="+mn-ea"/>
                <a:cs typeface="Pretendard" panose="02000503000000020004" pitchFamily="50" charset="-127"/>
              </a:rPr>
              <a:t>5.29(</a:t>
            </a:r>
            <a:r>
              <a:rPr lang="ko-KR" altLang="en-US" sz="900" b="1" dirty="0">
                <a:solidFill>
                  <a:srgbClr val="00BC70"/>
                </a:solidFill>
                <a:latin typeface="+mn-ea"/>
                <a:cs typeface="Pretendard" panose="02000503000000020004" pitchFamily="50" charset="-127"/>
              </a:rPr>
              <a:t>목</a:t>
            </a:r>
            <a:r>
              <a:rPr lang="en-US" altLang="ko-KR" sz="900" b="1" dirty="0">
                <a:solidFill>
                  <a:srgbClr val="00BC70"/>
                </a:solidFill>
                <a:latin typeface="+mn-ea"/>
                <a:cs typeface="Pretendard" panose="02000503000000020004" pitchFamily="50" charset="-127"/>
              </a:rPr>
              <a:t>) </a:t>
            </a:r>
            <a:r>
              <a:rPr lang="ko-KR" altLang="en-US" sz="900" b="1" dirty="0">
                <a:solidFill>
                  <a:srgbClr val="00BC70"/>
                </a:solidFill>
                <a:latin typeface="+mn-ea"/>
                <a:cs typeface="Pretendard" panose="02000503000000020004" pitchFamily="50" charset="-127"/>
              </a:rPr>
              <a:t>오후 </a:t>
            </a:r>
            <a:r>
              <a:rPr lang="en-US" altLang="ko-KR" sz="900" b="1" dirty="0" smtClean="0">
                <a:solidFill>
                  <a:srgbClr val="00BC70"/>
                </a:solidFill>
                <a:latin typeface="+mn-ea"/>
                <a:cs typeface="Pretendard" panose="02000503000000020004" pitchFamily="50" charset="-127"/>
              </a:rPr>
              <a:t>1</a:t>
            </a:r>
            <a:r>
              <a:rPr lang="ko-KR" altLang="en-US" sz="900" b="1" dirty="0" smtClean="0">
                <a:solidFill>
                  <a:srgbClr val="00BC70"/>
                </a:solidFill>
                <a:latin typeface="+mn-ea"/>
                <a:cs typeface="Pretendard" panose="02000503000000020004" pitchFamily="50" charset="-127"/>
              </a:rPr>
              <a:t>시 </a:t>
            </a:r>
            <a:r>
              <a:rPr lang="en-US" altLang="ko-KR" sz="900" b="1" dirty="0" smtClean="0">
                <a:solidFill>
                  <a:srgbClr val="00BC70"/>
                </a:solidFill>
                <a:latin typeface="+mn-ea"/>
                <a:cs typeface="Pretendard" panose="02000503000000020004" pitchFamily="50" charset="-127"/>
              </a:rPr>
              <a:t>30</a:t>
            </a:r>
            <a:r>
              <a:rPr lang="ko-KR" altLang="en-US" sz="900" b="1" dirty="0" smtClean="0">
                <a:solidFill>
                  <a:srgbClr val="00BC70"/>
                </a:solidFill>
                <a:latin typeface="+mn-ea"/>
                <a:cs typeface="Pretendard" panose="02000503000000020004" pitchFamily="50" charset="-127"/>
              </a:rPr>
              <a:t>분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  <a:cs typeface="Pretendard" panose="02000503000000020004" pitchFamily="50" charset="-127"/>
              </a:rPr>
              <a:t>or</a:t>
            </a:r>
            <a:r>
              <a:rPr lang="en-US" altLang="ko-KR" sz="900" b="1" dirty="0" smtClean="0">
                <a:solidFill>
                  <a:srgbClr val="00BC70"/>
                </a:solidFill>
                <a:latin typeface="+mn-ea"/>
                <a:cs typeface="Pretendard" panose="02000503000000020004" pitchFamily="50" charset="-127"/>
              </a:rPr>
              <a:t> </a:t>
            </a:r>
            <a:r>
              <a:rPr lang="ko-KR" altLang="en-US" sz="900" b="1" dirty="0" smtClean="0">
                <a:solidFill>
                  <a:srgbClr val="00BC70"/>
                </a:solidFill>
                <a:latin typeface="+mn-ea"/>
                <a:cs typeface="Pretendard" panose="02000503000000020004" pitchFamily="50" charset="-127"/>
              </a:rPr>
              <a:t>라이브 방송중 </a:t>
            </a:r>
            <a:r>
              <a:rPr lang="en-US" altLang="ko-KR" sz="900" b="1" dirty="0" smtClean="0">
                <a:solidFill>
                  <a:srgbClr val="00BC70"/>
                </a:solidFill>
                <a:latin typeface="+mn-ea"/>
                <a:cs typeface="Pretendard" panose="02000503000000020004" pitchFamily="50" charset="-127"/>
              </a:rPr>
              <a:t>1+1 </a:t>
            </a:r>
            <a:r>
              <a:rPr lang="ko-KR" altLang="en-US" sz="900" b="1" dirty="0" smtClean="0">
                <a:solidFill>
                  <a:srgbClr val="00BC70"/>
                </a:solidFill>
                <a:latin typeface="+mn-ea"/>
                <a:cs typeface="Pretendard" panose="02000503000000020004" pitchFamily="50" charset="-127"/>
              </a:rPr>
              <a:t>혜택</a:t>
            </a:r>
            <a:r>
              <a:rPr lang="en-US" altLang="ko-KR" sz="900" b="1" dirty="0" smtClean="0">
                <a:solidFill>
                  <a:srgbClr val="00BC70"/>
                </a:solidFill>
                <a:latin typeface="+mn-ea"/>
                <a:cs typeface="Pretendard" panose="02000503000000020004" pitchFamily="50" charset="-127"/>
              </a:rPr>
              <a:t>! </a:t>
            </a:r>
            <a:r>
              <a:rPr lang="ko-KR" altLang="en-US" sz="900" b="1" dirty="0" smtClean="0">
                <a:solidFill>
                  <a:srgbClr val="00BC70"/>
                </a:solidFill>
                <a:latin typeface="+mn-ea"/>
                <a:cs typeface="Pretendard" panose="02000503000000020004" pitchFamily="50" charset="-127"/>
              </a:rPr>
              <a:t> </a:t>
            </a:r>
            <a:endParaRPr lang="en-US" altLang="ko-KR" sz="900" b="1" dirty="0">
              <a:solidFill>
                <a:srgbClr val="00BC70"/>
              </a:solidFill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173599" y="2710973"/>
            <a:ext cx="3013100" cy="31354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smtClean="0">
                <a:latin typeface="+mn-ea"/>
              </a:rPr>
              <a:t>라이브 예고 타이틀을 노출하는 영역입니다</a:t>
            </a:r>
            <a:r>
              <a:rPr lang="en-US" altLang="ko-KR" sz="1100" dirty="0" smtClean="0">
                <a:latin typeface="+mn-ea"/>
              </a:rPr>
              <a:t>. </a:t>
            </a:r>
            <a:endParaRPr lang="en-US" altLang="ko-KR" sz="1100" dirty="0" smtClean="0"/>
          </a:p>
        </p:txBody>
      </p:sp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id="{FFA8411D-EB83-660C-7F5C-8E4C38746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660743"/>
              </p:ext>
            </p:extLst>
          </p:nvPr>
        </p:nvGraphicFramePr>
        <p:xfrm>
          <a:off x="9000565" y="37029"/>
          <a:ext cx="3152540" cy="8158904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9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LIVE 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탭 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1-1 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라이브 예고 노출 케이스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관리자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콘텐츠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리뷰관리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&gt;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라이브예고관리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&gt;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라이브등록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 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최대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1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개 노출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전시기간 내 노출 컨텐츠가 없거나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현재 모비두 라이브 진행중 항목이 없는 경우 라이브 서비스 안내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(7p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확인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)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노출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1-2 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제목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공백포함 최대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19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자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라이브 진행중에는 진행중 타이틀 앞에 </a:t>
                      </a:r>
                      <a:r>
                        <a:rPr kumimoji="0" lang="en-US" altLang="ko-KR" sz="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NOW ON </a:t>
                      </a:r>
                      <a:r>
                        <a:rPr kumimoji="0" lang="ko-KR" altLang="en-US" sz="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노출</a:t>
                      </a:r>
                      <a:endParaRPr kumimoji="0" lang="en-US" altLang="ko-KR" sz="800" b="0" i="0" u="none" strike="sng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예고 또는 진행중 항목이 없는 경우 해당 영역 숨김 처리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1-3 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카운트다운 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카운트다운 사용 체크시 노출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방송 시작 전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카운트다운 기능 사용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현재 기준 방송 시작일시 까지 남은 일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초를 실시간으로 카운팅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방송 시작이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24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시간 이하로 남았을 시 날짜 카운팅 영역은 제공하지 않음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- 00:00:01</a:t>
                      </a:r>
                      <a:r>
                        <a:rPr lang="ko-KR" altLang="en-US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에서 </a:t>
                      </a:r>
                      <a:r>
                        <a:rPr lang="en-US" altLang="ko-KR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00:00:00</a:t>
                      </a:r>
                      <a:r>
                        <a:rPr lang="ko-KR" altLang="en-US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으로 바뀐 후</a:t>
                      </a:r>
                      <a:r>
                        <a:rPr lang="en-US" altLang="ko-KR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예고 영역 전체 미전시 처리 </a:t>
                      </a:r>
                      <a:r>
                        <a:rPr lang="en-US" altLang="ko-KR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&amp; </a:t>
                      </a:r>
                      <a:r>
                        <a:rPr lang="ko-KR" altLang="en-US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모비두 영역에서 라이브 컨텐츠 노출</a:t>
                      </a:r>
                      <a:endParaRPr lang="en-US" altLang="ko-KR" sz="800" b="0" u="none" baseline="0" dirty="0" smtClean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i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*</a:t>
                      </a:r>
                      <a:r>
                        <a:rPr lang="ko-KR" altLang="en-US" sz="800" b="0" i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카운트다운 미사용시 해당 영역 미노출</a:t>
                      </a:r>
                      <a:endParaRPr lang="en-US" altLang="ko-KR" sz="800" b="0" i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1-4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썸네일 타이틀 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예고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진행중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공백포함 최대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25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자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최대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2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줄 노출 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1-5 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썸네일 서브 타이틀 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(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예고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only)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라이브시작일 노출 디폴트 설정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서브타이틀은 공백포함 최대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12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자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문구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최대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12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자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) or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라이브시작일 중 택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1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 -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 라이브 시작일 노출 사용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체크시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 라이브시작일시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(MM.DD(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요일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)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오전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00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시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00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분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)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로 노출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1-6 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혜택 보러가기 버튼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 - PC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링크로 현재창 이동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링크 미입력시 버튼 미전시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1-7 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알림받기 버튼 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미로그인상태에서 탭시 로그인안내팝업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(1-10)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노출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로그인상태에서는 현재 알림받기 설정 상태값으로 노출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로그인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&amp;</a:t>
                      </a:r>
                      <a:r>
                        <a:rPr kumimoji="0" lang="ko-KR" altLang="en-US" sz="800" b="0" i="0" u="none" strike="sng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알림수신</a:t>
                      </a:r>
                      <a:r>
                        <a:rPr kumimoji="0" lang="ko-KR" altLang="en-US" sz="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동의여부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광고성정보수신동의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(SMS)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동의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상태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1-8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디폴트 노출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탭시 알림받기 취소 확인 팝업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노출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로그인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&amp;</a:t>
                      </a:r>
                      <a:r>
                        <a:rPr kumimoji="0" lang="ko-KR" altLang="en-US" sz="800" b="0" i="0" u="none" strike="sng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알림수신</a:t>
                      </a:r>
                      <a:r>
                        <a:rPr kumimoji="0" lang="ko-KR" altLang="en-US" sz="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동의여부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광고성정보수신동의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(SMS)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동의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미동의 상태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: 1-7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디폴트 노출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탭시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동의안내팝업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(1-10)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노출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*</a:t>
                      </a:r>
                      <a:r>
                        <a:rPr kumimoji="0" lang="ko-KR" altLang="en-US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광고성정보수신동의</a:t>
                      </a:r>
                      <a:r>
                        <a:rPr kumimoji="0" lang="en-US" altLang="ko-KR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(SMS)</a:t>
                      </a:r>
                      <a:r>
                        <a:rPr kumimoji="0" lang="ko-KR" altLang="en-US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설정 변경 </a:t>
                      </a:r>
                      <a:r>
                        <a:rPr kumimoji="0" lang="en-US" altLang="ko-KR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:</a:t>
                      </a:r>
                      <a:r>
                        <a:rPr kumimoji="0" lang="ko-KR" altLang="en-US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라이브 </a:t>
                      </a:r>
                      <a:r>
                        <a:rPr kumimoji="0" lang="ko-KR" altLang="en-US" sz="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알림신청시</a:t>
                      </a:r>
                      <a:r>
                        <a:rPr kumimoji="0" lang="ko-KR" altLang="en-US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or </a:t>
                      </a:r>
                      <a:r>
                        <a:rPr kumimoji="0" lang="ko-KR" altLang="en-US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마이페이지 </a:t>
                      </a:r>
                      <a:r>
                        <a:rPr kumimoji="0" lang="en-US" altLang="ko-KR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&gt; </a:t>
                      </a:r>
                      <a:r>
                        <a:rPr kumimoji="0" lang="ko-KR" altLang="en-US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개인정보수정 </a:t>
                      </a:r>
                      <a:r>
                        <a:rPr kumimoji="0" lang="en-US" altLang="ko-KR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(5/29</a:t>
                      </a:r>
                      <a:r>
                        <a:rPr kumimoji="0" lang="ko-KR" altLang="en-US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추가</a:t>
                      </a:r>
                      <a:r>
                        <a:rPr kumimoji="0" lang="en-US" altLang="ko-KR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) 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*</a:t>
                      </a:r>
                      <a:r>
                        <a:rPr kumimoji="0" lang="ko-KR" altLang="en-US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팝업 정의는 </a:t>
                      </a:r>
                      <a:r>
                        <a:rPr kumimoji="0" lang="en-US" altLang="ko-KR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8~9p </a:t>
                      </a:r>
                      <a:r>
                        <a:rPr kumimoji="0" lang="ko-KR" altLang="en-US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확인</a:t>
                      </a:r>
                      <a:endParaRPr kumimoji="0" lang="en-US" altLang="ko-KR" sz="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1-9 PC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썸네일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이미지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/GIF)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클릭시 혜택보러가기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PC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링크로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현재창 이동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링크 미동록시 연결페이지 없음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1-10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라이브 영상 미니 플레이어 모드 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라이브 진행중일때만 메인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라이브에 노출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상세 정의는 </a:t>
                      </a:r>
                      <a:r>
                        <a:rPr kumimoji="0" lang="en-US" altLang="ko-KR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5p </a:t>
                      </a:r>
                      <a:r>
                        <a:rPr kumimoji="0" lang="ko-KR" altLang="en-US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확인</a:t>
                      </a:r>
                      <a:r>
                        <a:rPr kumimoji="0" lang="en-US" altLang="ko-KR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</a:t>
                      </a: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886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425018"/>
                  </a:ext>
                </a:extLst>
              </a:tr>
            </a:tbl>
          </a:graphicData>
        </a:graphic>
      </p:graphicFrame>
      <p:sp>
        <p:nvSpPr>
          <p:cNvPr id="16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44" y="277936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373" y="233983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9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7728" y="399330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9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0182" y="473823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9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3333" y="536275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1-7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9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4144" y="443704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41649" y="2421504"/>
            <a:ext cx="7922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>
                <a:solidFill>
                  <a:schemeClr val="bg1">
                    <a:lumMod val="85000"/>
                  </a:schemeClr>
                </a:solidFill>
              </a:rPr>
              <a:t>l</a:t>
            </a:r>
            <a:r>
              <a:rPr lang="en-US" altLang="ko-KR" sz="1100" dirty="0" smtClean="0">
                <a:solidFill>
                  <a:schemeClr val="bg1"/>
                </a:solidFill>
              </a:rPr>
              <a:t> 02:18:32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9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2144" y="367305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1-9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8391495" y="5306793"/>
            <a:ext cx="339023" cy="875075"/>
            <a:chOff x="8391495" y="5306793"/>
            <a:chExt cx="339023" cy="875075"/>
          </a:xfrm>
        </p:grpSpPr>
        <p:sp>
          <p:nvSpPr>
            <p:cNvPr id="63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1495" y="5822190"/>
              <a:ext cx="339023" cy="3596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 rot="10800000">
              <a:off x="8411766" y="5856116"/>
              <a:ext cx="2984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</a:t>
              </a:r>
              <a:endParaRPr lang="en-US" altLang="ko-KR" sz="1400" dirty="0"/>
            </a:p>
          </p:txBody>
        </p:sp>
        <p:sp>
          <p:nvSpPr>
            <p:cNvPr id="69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1495" y="5306793"/>
              <a:ext cx="339023" cy="3596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51986" y="5387478"/>
              <a:ext cx="215548" cy="215548"/>
            </a:xfrm>
            <a:prstGeom prst="rect">
              <a:avLst/>
            </a:prstGeom>
            <a:noFill/>
          </p:spPr>
        </p:pic>
      </p:grpSp>
      <p:grpSp>
        <p:nvGrpSpPr>
          <p:cNvPr id="54" name="그룹 53"/>
          <p:cNvGrpSpPr/>
          <p:nvPr/>
        </p:nvGrpSpPr>
        <p:grpSpPr>
          <a:xfrm>
            <a:off x="7241387" y="2995360"/>
            <a:ext cx="1480977" cy="2192623"/>
            <a:chOff x="5982267" y="1768462"/>
            <a:chExt cx="970467" cy="1436800"/>
          </a:xfrm>
        </p:grpSpPr>
        <p:sp>
          <p:nvSpPr>
            <p:cNvPr id="55" name="직사각형 54"/>
            <p:cNvSpPr/>
            <p:nvPr/>
          </p:nvSpPr>
          <p:spPr>
            <a:xfrm>
              <a:off x="5992987" y="1768462"/>
              <a:ext cx="959747" cy="1436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982267" y="1778961"/>
              <a:ext cx="272271" cy="2420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25513">
                <a:defRPr/>
              </a:pPr>
              <a:r>
                <a:rPr lang="ko-KR" altLang="en-US" dirty="0">
                  <a:solidFill>
                    <a:schemeClr val="bg1"/>
                  </a:solidFill>
                  <a:latin typeface="Segoe UI Symbol" panose="020B0502040204020203" pitchFamily="34" charset="0"/>
                </a:rPr>
                <a:t>✕</a:t>
              </a:r>
              <a:endParaRPr lang="en-US" altLang="ko-KR" dirty="0">
                <a:solidFill>
                  <a:schemeClr val="bg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6689176" y="1829187"/>
              <a:ext cx="166700" cy="1144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8" name="직선 연결선 57"/>
            <p:cNvCxnSpPr/>
            <p:nvPr/>
          </p:nvCxnSpPr>
          <p:spPr>
            <a:xfrm>
              <a:off x="6679432" y="1974226"/>
              <a:ext cx="1861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직사각형 58"/>
            <p:cNvSpPr/>
            <p:nvPr/>
          </p:nvSpPr>
          <p:spPr>
            <a:xfrm>
              <a:off x="6392984" y="2415501"/>
              <a:ext cx="45719" cy="1936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6483515" y="2415501"/>
              <a:ext cx="45719" cy="1936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1" name="그룹 60"/>
            <p:cNvGrpSpPr/>
            <p:nvPr/>
          </p:nvGrpSpPr>
          <p:grpSpPr>
            <a:xfrm>
              <a:off x="6383940" y="1827284"/>
              <a:ext cx="261028" cy="147482"/>
              <a:chOff x="3030569" y="4406432"/>
              <a:chExt cx="261028" cy="147482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103360" y="4406432"/>
                <a:ext cx="188237" cy="141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 defTabSz="925513">
                  <a:defRPr/>
                </a:pPr>
                <a:r>
                  <a:rPr lang="ko-KR" altLang="en-US" sz="800" dirty="0">
                    <a:solidFill>
                      <a:schemeClr val="bg1"/>
                    </a:solidFill>
                    <a:latin typeface="Segoe UI Symbol" panose="020B0502040204020203" pitchFamily="34" charset="0"/>
                  </a:rPr>
                  <a:t>✕</a:t>
                </a:r>
                <a:endParaRPr lang="en-US" altLang="ko-KR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" name="사다리꼴 70"/>
              <p:cNvSpPr/>
              <p:nvPr/>
            </p:nvSpPr>
            <p:spPr>
              <a:xfrm rot="16200000">
                <a:off x="3020494" y="4420452"/>
                <a:ext cx="143537" cy="123388"/>
              </a:xfrm>
              <a:prstGeom prst="trapezoi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8160" y="367905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1-10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5D796C0F-28FA-C09C-AB99-123E3CF8A3D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293887" y="-6194"/>
          <a:ext cx="1935335" cy="621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533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758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V0.9 05.20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수정사항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057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라이브 영상 미니 플레이어 모드 화면 추가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(1-10) 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sp>
        <p:nvSpPr>
          <p:cNvPr id="74" name="직사각형 73"/>
          <p:cNvSpPr/>
          <p:nvPr/>
        </p:nvSpPr>
        <p:spPr>
          <a:xfrm>
            <a:off x="-196101" y="6788079"/>
            <a:ext cx="845443" cy="203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알림 받는중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7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382" y="666469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1-8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id="{9DE2C071-A02B-456C-05A4-EB3F533200C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271807" y="223681"/>
          <a:ext cx="1957415" cy="621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704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V0.91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5/29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수정사항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123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1.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알림받기 버튼 정의 수정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업데이트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(1-7)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9DE2C071-A02B-456C-05A4-EB3F533200C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271807" y="433774"/>
          <a:ext cx="1957415" cy="621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704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V0.91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5/30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수정사항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123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1.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카운트다운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썸네일타이틀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서브타이틀 정의 수정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sp>
        <p:nvSpPr>
          <p:cNvPr id="9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3333" y="624996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1-7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02720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그룹 63"/>
          <p:cNvGrpSpPr/>
          <p:nvPr/>
        </p:nvGrpSpPr>
        <p:grpSpPr>
          <a:xfrm>
            <a:off x="159484" y="2325018"/>
            <a:ext cx="8713041" cy="2966271"/>
            <a:chOff x="335470" y="1448791"/>
            <a:chExt cx="773640" cy="996141"/>
          </a:xfrm>
        </p:grpSpPr>
        <p:sp>
          <p:nvSpPr>
            <p:cNvPr id="65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470" y="1448791"/>
              <a:ext cx="773640" cy="99614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470" y="1448791"/>
              <a:ext cx="773640" cy="996141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b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470" y="1448791"/>
              <a:ext cx="773640" cy="996141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b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라이브 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IN_PC_HOM_01_14</a:t>
            </a:r>
            <a:endParaRPr lang="ko-KR" altLang="en-US" dirty="0"/>
          </a:p>
        </p:txBody>
      </p:sp>
      <p:cxnSp>
        <p:nvCxnSpPr>
          <p:cNvPr id="121" name="직선 연결선 120"/>
          <p:cNvCxnSpPr/>
          <p:nvPr/>
        </p:nvCxnSpPr>
        <p:spPr>
          <a:xfrm>
            <a:off x="72427" y="1340768"/>
            <a:ext cx="886505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제목 1"/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217354" y="1873380"/>
            <a:ext cx="5485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</a:rPr>
              <a:t>LIVE</a:t>
            </a:r>
            <a:endParaRPr lang="ko-KR" altLang="en-US" sz="1400" b="1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72427" y="1628800"/>
            <a:ext cx="886505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08381" y="1377062"/>
            <a:ext cx="890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홈     라이브 </a:t>
            </a:r>
            <a:endParaRPr lang="ko-KR" altLang="en-US" sz="400" strike="sngStrike" dirty="0">
              <a:solidFill>
                <a:schemeClr val="bg1">
                  <a:lumMod val="50000"/>
                </a:schemeClr>
              </a:solidFill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77058" y="1369905"/>
            <a:ext cx="2503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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8" name="그림 107"/>
          <p:cNvPicPr>
            <a:picLocks noChangeAspect="1"/>
          </p:cNvPicPr>
          <p:nvPr/>
        </p:nvPicPr>
        <p:blipFill rotWithShape="1">
          <a:blip r:embed="rId2">
            <a:biLevel thresh="75000"/>
          </a:blip>
          <a:srcRect t="40541"/>
          <a:stretch/>
        </p:blipFill>
        <p:spPr>
          <a:xfrm>
            <a:off x="88037" y="648579"/>
            <a:ext cx="1211663" cy="230620"/>
          </a:xfrm>
          <a:prstGeom prst="rect">
            <a:avLst/>
          </a:prstGeom>
        </p:spPr>
      </p:pic>
      <p:sp>
        <p:nvSpPr>
          <p:cNvPr id="111" name="직사각형 110"/>
          <p:cNvSpPr/>
          <p:nvPr/>
        </p:nvSpPr>
        <p:spPr>
          <a:xfrm>
            <a:off x="235511" y="1005055"/>
            <a:ext cx="200029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☰ </a:t>
            </a:r>
            <a:r>
              <a:rPr lang="ko-KR" altLang="en-US" sz="900" b="1" dirty="0" smtClean="0">
                <a:ea typeface="Segoe UI Symbol" panose="020B0502040204020203" pitchFamily="34" charset="0"/>
              </a:rPr>
              <a:t>카테고리</a:t>
            </a:r>
            <a:endParaRPr lang="ko-KR" altLang="en-US" sz="900" dirty="0"/>
          </a:p>
        </p:txBody>
      </p:sp>
      <p:sp>
        <p:nvSpPr>
          <p:cNvPr id="123" name="직사각형 122"/>
          <p:cNvSpPr/>
          <p:nvPr/>
        </p:nvSpPr>
        <p:spPr>
          <a:xfrm>
            <a:off x="3647031" y="681148"/>
            <a:ext cx="87958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 smtClean="0"/>
              <a:t>1. </a:t>
            </a:r>
            <a:r>
              <a:rPr lang="ko-KR" altLang="en-US" sz="700" dirty="0" smtClean="0"/>
              <a:t>블랙티  </a:t>
            </a:r>
            <a:r>
              <a:rPr lang="ko-KR" altLang="en-US" sz="700" dirty="0" smtClean="0">
                <a:solidFill>
                  <a:srgbClr val="FF0000"/>
                </a:solidFill>
                <a:latin typeface="Segoe UI Symbol" panose="020B0502040204020203" pitchFamily="34" charset="0"/>
              </a:rPr>
              <a:t>⯅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graphicFrame>
        <p:nvGraphicFramePr>
          <p:cNvPr id="144" name="표 1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371782"/>
              </p:ext>
            </p:extLst>
          </p:nvPr>
        </p:nvGraphicFramePr>
        <p:xfrm>
          <a:off x="1291962" y="927357"/>
          <a:ext cx="42414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039">
                  <a:extLst>
                    <a:ext uri="{9D8B030D-6E8A-4147-A177-3AD203B41FA5}">
                      <a16:colId xmlns:a16="http://schemas.microsoft.com/office/drawing/2014/main" val="4119727116"/>
                    </a:ext>
                  </a:extLst>
                </a:gridCol>
                <a:gridCol w="458053">
                  <a:extLst>
                    <a:ext uri="{9D8B030D-6E8A-4147-A177-3AD203B41FA5}">
                      <a16:colId xmlns:a16="http://schemas.microsoft.com/office/drawing/2014/main" val="3531249261"/>
                    </a:ext>
                  </a:extLst>
                </a:gridCol>
                <a:gridCol w="406043">
                  <a:extLst>
                    <a:ext uri="{9D8B030D-6E8A-4147-A177-3AD203B41FA5}">
                      <a16:colId xmlns:a16="http://schemas.microsoft.com/office/drawing/2014/main" val="240358321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1659475323"/>
                    </a:ext>
                  </a:extLst>
                </a:gridCol>
                <a:gridCol w="618619">
                  <a:extLst>
                    <a:ext uri="{9D8B030D-6E8A-4147-A177-3AD203B41FA5}">
                      <a16:colId xmlns:a16="http://schemas.microsoft.com/office/drawing/2014/main" val="2752301768"/>
                    </a:ext>
                  </a:extLst>
                </a:gridCol>
                <a:gridCol w="533509">
                  <a:extLst>
                    <a:ext uri="{9D8B030D-6E8A-4147-A177-3AD203B41FA5}">
                      <a16:colId xmlns:a16="http://schemas.microsoft.com/office/drawing/2014/main" val="383681070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42903075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065506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특가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랭킹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쿠폰존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쇼케이스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LIVE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FOR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ME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임직원샵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153094"/>
                  </a:ext>
                </a:extLst>
              </a:tr>
            </a:tbl>
          </a:graphicData>
        </a:graphic>
      </p:graphicFrame>
      <p:graphicFrame>
        <p:nvGraphicFramePr>
          <p:cNvPr id="147" name="표 146"/>
          <p:cNvGraphicFramePr>
            <a:graphicFrameLocks noGrp="1"/>
          </p:cNvGraphicFramePr>
          <p:nvPr>
            <p:extLst/>
          </p:nvPr>
        </p:nvGraphicFramePr>
        <p:xfrm>
          <a:off x="5653222" y="534577"/>
          <a:ext cx="21925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145">
                  <a:extLst>
                    <a:ext uri="{9D8B030D-6E8A-4147-A177-3AD203B41FA5}">
                      <a16:colId xmlns:a16="http://schemas.microsoft.com/office/drawing/2014/main" val="4119727116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3531249261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2403583210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1659475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로그인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회원가입 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고객센터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ABOUT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153094"/>
                  </a:ext>
                </a:extLst>
              </a:tr>
            </a:tbl>
          </a:graphicData>
        </a:graphic>
      </p:graphicFrame>
      <p:sp>
        <p:nvSpPr>
          <p:cNvPr id="149" name="모서리가 둥근 직사각형 148"/>
          <p:cNvSpPr/>
          <p:nvPr/>
        </p:nvSpPr>
        <p:spPr>
          <a:xfrm>
            <a:off x="1332132" y="642115"/>
            <a:ext cx="2277359" cy="234742"/>
          </a:xfrm>
          <a:prstGeom prst="roundRect">
            <a:avLst>
              <a:gd name="adj" fmla="val 50000"/>
            </a:avLst>
          </a:prstGeom>
          <a:noFill/>
          <a:ln w="317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아직 안써봤니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?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블랙티 엠플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0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원 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50" name="그림 1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7690" y="603201"/>
            <a:ext cx="1087597" cy="264346"/>
          </a:xfrm>
          <a:prstGeom prst="rect">
            <a:avLst/>
          </a:prstGeom>
        </p:spPr>
      </p:pic>
      <p:sp>
        <p:nvSpPr>
          <p:cNvPr id="151" name="타원 150"/>
          <p:cNvSpPr/>
          <p:nvPr/>
        </p:nvSpPr>
        <p:spPr>
          <a:xfrm flipV="1">
            <a:off x="2579581" y="1019211"/>
            <a:ext cx="45719" cy="48339"/>
          </a:xfrm>
          <a:prstGeom prst="ellipse">
            <a:avLst/>
          </a:prstGeom>
          <a:solidFill>
            <a:srgbClr val="00C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grpSp>
        <p:nvGrpSpPr>
          <p:cNvPr id="3" name="그룹 2"/>
          <p:cNvGrpSpPr/>
          <p:nvPr/>
        </p:nvGrpSpPr>
        <p:grpSpPr>
          <a:xfrm>
            <a:off x="5735961" y="1030439"/>
            <a:ext cx="3118438" cy="201389"/>
            <a:chOff x="6309830" y="1015897"/>
            <a:chExt cx="3531966" cy="214937"/>
          </a:xfrm>
        </p:grpSpPr>
        <p:sp>
          <p:nvSpPr>
            <p:cNvPr id="152" name="모서리가 둥근 직사각형 151"/>
            <p:cNvSpPr/>
            <p:nvPr/>
          </p:nvSpPr>
          <p:spPr>
            <a:xfrm>
              <a:off x="6309830" y="1015898"/>
              <a:ext cx="793102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신규가입혜택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53" name="모서리가 둥근 직사각형 152"/>
            <p:cNvSpPr/>
            <p:nvPr/>
          </p:nvSpPr>
          <p:spPr>
            <a:xfrm>
              <a:off x="7143642" y="1015897"/>
              <a:ext cx="715636" cy="214937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멤버십혜택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54" name="모서리가 둥근 직사각형 153"/>
            <p:cNvSpPr/>
            <p:nvPr/>
          </p:nvSpPr>
          <p:spPr>
            <a:xfrm>
              <a:off x="7899990" y="1015898"/>
              <a:ext cx="664520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공병수거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55" name="모서리가 둥근 직사각형 154"/>
            <p:cNvSpPr/>
            <p:nvPr/>
          </p:nvSpPr>
          <p:spPr>
            <a:xfrm>
              <a:off x="8605222" y="1015898"/>
              <a:ext cx="664520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매장안내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56" name="모서리가 둥근 직사각형 155"/>
            <p:cNvSpPr/>
            <p:nvPr/>
          </p:nvSpPr>
          <p:spPr>
            <a:xfrm>
              <a:off x="9310454" y="1015898"/>
              <a:ext cx="531342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마이샵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4637" y="98717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6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782" y="224608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43701" y="1302265"/>
            <a:ext cx="383466" cy="45719"/>
          </a:xfrm>
          <a:prstGeom prst="rect">
            <a:avLst/>
          </a:prstGeom>
          <a:solidFill>
            <a:srgbClr val="00B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53374" y="5401503"/>
            <a:ext cx="8701025" cy="354513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직사각형 181"/>
          <p:cNvSpPr/>
          <p:nvPr/>
        </p:nvSpPr>
        <p:spPr>
          <a:xfrm>
            <a:off x="153374" y="5464264"/>
            <a:ext cx="869071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prstClr val="black"/>
                </a:solidFill>
              </a:rPr>
              <a:t>이니라이브 알림 신청하고 라이브 혜택 받기</a:t>
            </a:r>
            <a:endParaRPr lang="ko-KR" altLang="en-US" sz="900" b="1" dirty="0"/>
          </a:p>
        </p:txBody>
      </p:sp>
      <p:sp>
        <p:nvSpPr>
          <p:cNvPr id="11" name="직사각형 10"/>
          <p:cNvSpPr/>
          <p:nvPr/>
        </p:nvSpPr>
        <p:spPr>
          <a:xfrm>
            <a:off x="5653222" y="5486145"/>
            <a:ext cx="648071" cy="17731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알림 받기</a:t>
            </a:r>
            <a:endParaRPr lang="ko-KR" altLang="en-US" sz="800" b="1" dirty="0"/>
          </a:p>
        </p:txBody>
      </p:sp>
      <p:sp>
        <p:nvSpPr>
          <p:cNvPr id="7" name="직사각형 6"/>
          <p:cNvSpPr/>
          <p:nvPr/>
        </p:nvSpPr>
        <p:spPr>
          <a:xfrm>
            <a:off x="208381" y="4442175"/>
            <a:ext cx="8646018" cy="63094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 algn="ctr">
              <a:lnSpc>
                <a:spcPts val="1400"/>
              </a:lnSpc>
              <a:defRPr/>
            </a:pPr>
            <a:r>
              <a:rPr lang="ko-KR" altLang="en-US" sz="1000" dirty="0"/>
              <a:t>멤버십</a:t>
            </a:r>
            <a:r>
              <a:rPr lang="en-US" altLang="ko-KR" sz="1000" dirty="0"/>
              <a:t>/</a:t>
            </a:r>
            <a:r>
              <a:rPr lang="ko-KR" altLang="en-US" sz="1000" dirty="0"/>
              <a:t>빅세일</a:t>
            </a:r>
            <a:r>
              <a:rPr lang="en-US" altLang="ko-KR" sz="1000" dirty="0"/>
              <a:t>, </a:t>
            </a:r>
            <a:r>
              <a:rPr lang="ko-KR" altLang="en-US" sz="1000" dirty="0"/>
              <a:t>신상품 등 이니스프리의 소식을</a:t>
            </a:r>
          </a:p>
          <a:p>
            <a:pPr lvl="0" algn="ctr">
              <a:lnSpc>
                <a:spcPts val="1400"/>
              </a:lnSpc>
              <a:defRPr/>
            </a:pPr>
            <a:r>
              <a:rPr lang="ko-KR" altLang="en-US" sz="1000" dirty="0"/>
              <a:t>가장 먼저 좋은 구성으로 라이브에서 만나보세요</a:t>
            </a:r>
            <a:r>
              <a:rPr lang="en-US" altLang="ko-KR" sz="1000" dirty="0"/>
              <a:t>!</a:t>
            </a:r>
          </a:p>
          <a:p>
            <a:pPr lvl="0" algn="ctr">
              <a:lnSpc>
                <a:spcPts val="1400"/>
              </a:lnSpc>
              <a:defRPr/>
            </a:pPr>
            <a:r>
              <a:rPr lang="ko-KR" altLang="en-US" sz="1000" dirty="0"/>
              <a:t>라이브 단독 경품과 혜택까지</a:t>
            </a:r>
            <a:endParaRPr lang="en-US" altLang="ko-KR" sz="1000" b="1" dirty="0" smtClean="0"/>
          </a:p>
        </p:txBody>
      </p:sp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id="{FFA8411D-EB83-660C-7F5C-8E4C38746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613612"/>
              </p:ext>
            </p:extLst>
          </p:nvPr>
        </p:nvGraphicFramePr>
        <p:xfrm>
          <a:off x="9000565" y="44624"/>
          <a:ext cx="3152540" cy="3757592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9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LIVE 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탭 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라이브 서비스 안내 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(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라이브진행중 또는 </a:t>
                      </a:r>
                      <a:r>
                        <a:rPr kumimoji="0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라이브예고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컨텐츠 없음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)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관리자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콘텐츠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리뷰관리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&gt;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라이브예고관리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&gt;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라이브 서비스 안내 관리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라이브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진행중 컨텐츠 또는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라이브 예고 컨텐츠가 없는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경우에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노출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2-1 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제목 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공백포함 최대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20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자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최대 한줄 노출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2-2 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내용 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공백포함 최대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100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자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최대 세줄노출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2-3 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알림받기 버튼 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미로그인상태에서 탭시 로그인안내팝업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노출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로그인상태에서는 현재 알림받기 설정 상태값으로 노출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로그인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&amp;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알림수신 동의여부 동의 상태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3-2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디폴트 노출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탭시 알림받기 취소 확인 팝업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노출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로그인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&amp;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알림수신 동의여부 미동의 상태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: 2-3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디폴트 노출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탭시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동의안내팝업 노출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*</a:t>
                      </a:r>
                      <a:r>
                        <a:rPr kumimoji="0" lang="ko-KR" altLang="en-US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팝업 정의는 </a:t>
                      </a:r>
                      <a:r>
                        <a:rPr kumimoji="0" lang="en-US" altLang="ko-KR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10~11p </a:t>
                      </a:r>
                      <a:r>
                        <a:rPr kumimoji="0" lang="ko-KR" altLang="en-US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확인</a:t>
                      </a:r>
                      <a:endParaRPr kumimoji="0" lang="en-US" altLang="ko-KR" sz="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8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3-1 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알림받기 버튼 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- 2-3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과 동일</a:t>
                      </a:r>
                      <a:endParaRPr kumimoji="0" lang="en-US" altLang="ko-KR" sz="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000785"/>
                  </a:ext>
                </a:extLst>
              </a:tr>
            </a:tbl>
          </a:graphicData>
        </a:graphic>
      </p:graphicFrame>
      <p:sp>
        <p:nvSpPr>
          <p:cNvPr id="8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0637" y="399620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35511" y="4055099"/>
            <a:ext cx="86085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solidFill>
                  <a:prstClr val="black"/>
                </a:solidFill>
              </a:rPr>
              <a:t>INNILIVE</a:t>
            </a:r>
            <a:endParaRPr lang="ko-KR" altLang="en-US" b="1" dirty="0"/>
          </a:p>
        </p:txBody>
      </p:sp>
      <p:sp>
        <p:nvSpPr>
          <p:cNvPr id="4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648" y="442443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8449" y="536275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53374" y="5811378"/>
            <a:ext cx="8703160" cy="3539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모비두</a:t>
            </a: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영역 </a:t>
            </a:r>
            <a:r>
              <a:rPr lang="en-US" altLang="ko-KR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ko-KR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7~8p</a:t>
            </a:r>
            <a:r>
              <a:rPr lang="en-US" altLang="ko-KR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확인</a:t>
            </a:r>
            <a:r>
              <a:rPr lang="en-US" altLang="ko-KR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en-US" altLang="ko-KR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53374" y="6230992"/>
            <a:ext cx="8701025" cy="354513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153374" y="6293753"/>
            <a:ext cx="869071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prstClr val="black"/>
                </a:solidFill>
              </a:rPr>
              <a:t>이니라이브 알림 신청하고 라이브 혜택 받기</a:t>
            </a:r>
            <a:endParaRPr lang="ko-KR" altLang="en-US" sz="900" b="1" dirty="0"/>
          </a:p>
        </p:txBody>
      </p:sp>
      <p:sp>
        <p:nvSpPr>
          <p:cNvPr id="45" name="직사각형 44"/>
          <p:cNvSpPr/>
          <p:nvPr/>
        </p:nvSpPr>
        <p:spPr>
          <a:xfrm>
            <a:off x="5653222" y="6315634"/>
            <a:ext cx="648071" cy="17731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알림 받기</a:t>
            </a:r>
            <a:endParaRPr lang="ko-KR" altLang="en-US" sz="800" b="1" dirty="0"/>
          </a:p>
        </p:txBody>
      </p:sp>
      <p:sp>
        <p:nvSpPr>
          <p:cNvPr id="4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3333" y="619224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7267" y="621031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9192344" y="4815746"/>
            <a:ext cx="700168" cy="25737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800" b="1" spc="-15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알림 </a:t>
            </a:r>
            <a:r>
              <a:rPr lang="ko-KR" altLang="en-US" sz="800" b="1" spc="-15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받는 </a:t>
            </a:r>
            <a:r>
              <a:rPr lang="ko-KR" altLang="en-US" sz="800" b="1" spc="-15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중 </a:t>
            </a:r>
            <a:endParaRPr lang="en-US" altLang="ko-KR" sz="800" b="1" spc="-15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4344" y="470774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072637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/>
          <p:cNvSpPr/>
          <p:nvPr/>
        </p:nvSpPr>
        <p:spPr>
          <a:xfrm>
            <a:off x="153374" y="5370169"/>
            <a:ext cx="8703160" cy="7951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모비두 영역 </a:t>
            </a:r>
            <a:r>
              <a:rPr lang="en-US" altLang="ko-KR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(7~8p </a:t>
            </a: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확인</a:t>
            </a:r>
            <a:r>
              <a:rPr lang="en-US" altLang="ko-KR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en-US" altLang="ko-KR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153374" y="6230992"/>
            <a:ext cx="8701025" cy="354513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153374" y="6293753"/>
            <a:ext cx="869071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prstClr val="black"/>
                </a:solidFill>
              </a:rPr>
              <a:t>이니라이브 알림 신청하고 라이브 혜택 받기</a:t>
            </a:r>
            <a:endParaRPr lang="ko-KR" altLang="en-US" sz="900" b="1" dirty="0"/>
          </a:p>
        </p:txBody>
      </p:sp>
      <p:sp>
        <p:nvSpPr>
          <p:cNvPr id="106" name="직사각형 105"/>
          <p:cNvSpPr/>
          <p:nvPr/>
        </p:nvSpPr>
        <p:spPr>
          <a:xfrm>
            <a:off x="5653222" y="6315634"/>
            <a:ext cx="648071" cy="17731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알림 받기</a:t>
            </a:r>
            <a:endParaRPr lang="ko-KR" altLang="en-US" sz="800" b="1" dirty="0"/>
          </a:p>
        </p:txBody>
      </p:sp>
      <p:grpSp>
        <p:nvGrpSpPr>
          <p:cNvPr id="64" name="그룹 63"/>
          <p:cNvGrpSpPr/>
          <p:nvPr/>
        </p:nvGrpSpPr>
        <p:grpSpPr>
          <a:xfrm>
            <a:off x="159484" y="2325018"/>
            <a:ext cx="8713041" cy="2966271"/>
            <a:chOff x="335470" y="1448791"/>
            <a:chExt cx="773640" cy="996141"/>
          </a:xfrm>
        </p:grpSpPr>
        <p:sp>
          <p:nvSpPr>
            <p:cNvPr id="65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470" y="1448791"/>
              <a:ext cx="773640" cy="99614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470" y="1448791"/>
              <a:ext cx="773640" cy="996141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b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470" y="1448791"/>
              <a:ext cx="773640" cy="996141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b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라이브 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IN_PC_HOM_01_14</a:t>
            </a:r>
            <a:endParaRPr lang="ko-KR" altLang="en-US" dirty="0"/>
          </a:p>
        </p:txBody>
      </p:sp>
      <p:cxnSp>
        <p:nvCxnSpPr>
          <p:cNvPr id="121" name="직선 연결선 120"/>
          <p:cNvCxnSpPr/>
          <p:nvPr/>
        </p:nvCxnSpPr>
        <p:spPr>
          <a:xfrm>
            <a:off x="72427" y="1340768"/>
            <a:ext cx="886505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제목 1"/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173599" y="1873275"/>
            <a:ext cx="5485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prstClr val="black"/>
                </a:solidFill>
              </a:rPr>
              <a:t>LIVE</a:t>
            </a:r>
            <a:endParaRPr lang="ko-KR" altLang="en-US" sz="1400" b="1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72427" y="1628800"/>
            <a:ext cx="886505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08381" y="1377062"/>
            <a:ext cx="890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홈     라이브 </a:t>
            </a:r>
            <a:endParaRPr lang="ko-KR" altLang="en-US" sz="400" strike="sngStrike" dirty="0">
              <a:solidFill>
                <a:schemeClr val="bg1">
                  <a:lumMod val="50000"/>
                </a:schemeClr>
              </a:solidFill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77058" y="1369905"/>
            <a:ext cx="2503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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8" name="그림 107"/>
          <p:cNvPicPr>
            <a:picLocks noChangeAspect="1"/>
          </p:cNvPicPr>
          <p:nvPr/>
        </p:nvPicPr>
        <p:blipFill rotWithShape="1">
          <a:blip r:embed="rId2">
            <a:biLevel thresh="75000"/>
          </a:blip>
          <a:srcRect t="40541"/>
          <a:stretch/>
        </p:blipFill>
        <p:spPr>
          <a:xfrm>
            <a:off x="88037" y="648579"/>
            <a:ext cx="1211663" cy="230620"/>
          </a:xfrm>
          <a:prstGeom prst="rect">
            <a:avLst/>
          </a:prstGeom>
        </p:spPr>
      </p:pic>
      <p:sp>
        <p:nvSpPr>
          <p:cNvPr id="111" name="직사각형 110"/>
          <p:cNvSpPr/>
          <p:nvPr/>
        </p:nvSpPr>
        <p:spPr>
          <a:xfrm>
            <a:off x="235511" y="1005055"/>
            <a:ext cx="200029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☰ </a:t>
            </a:r>
            <a:r>
              <a:rPr lang="ko-KR" altLang="en-US" sz="900" b="1" dirty="0" smtClean="0">
                <a:ea typeface="Segoe UI Symbol" panose="020B0502040204020203" pitchFamily="34" charset="0"/>
              </a:rPr>
              <a:t>카테고리</a:t>
            </a:r>
            <a:endParaRPr lang="ko-KR" altLang="en-US" sz="900" dirty="0"/>
          </a:p>
        </p:txBody>
      </p:sp>
      <p:sp>
        <p:nvSpPr>
          <p:cNvPr id="123" name="직사각형 122"/>
          <p:cNvSpPr/>
          <p:nvPr/>
        </p:nvSpPr>
        <p:spPr>
          <a:xfrm>
            <a:off x="3647031" y="681148"/>
            <a:ext cx="87958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 smtClean="0"/>
              <a:t>1. </a:t>
            </a:r>
            <a:r>
              <a:rPr lang="ko-KR" altLang="en-US" sz="700" dirty="0" smtClean="0"/>
              <a:t>블랙티  </a:t>
            </a:r>
            <a:r>
              <a:rPr lang="ko-KR" altLang="en-US" sz="700" dirty="0" smtClean="0">
                <a:solidFill>
                  <a:srgbClr val="FF0000"/>
                </a:solidFill>
                <a:latin typeface="Segoe UI Symbol" panose="020B0502040204020203" pitchFamily="34" charset="0"/>
              </a:rPr>
              <a:t>⯅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graphicFrame>
        <p:nvGraphicFramePr>
          <p:cNvPr id="144" name="표 1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905798"/>
              </p:ext>
            </p:extLst>
          </p:nvPr>
        </p:nvGraphicFramePr>
        <p:xfrm>
          <a:off x="1291962" y="927357"/>
          <a:ext cx="42414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039">
                  <a:extLst>
                    <a:ext uri="{9D8B030D-6E8A-4147-A177-3AD203B41FA5}">
                      <a16:colId xmlns:a16="http://schemas.microsoft.com/office/drawing/2014/main" val="4119727116"/>
                    </a:ext>
                  </a:extLst>
                </a:gridCol>
                <a:gridCol w="458053">
                  <a:extLst>
                    <a:ext uri="{9D8B030D-6E8A-4147-A177-3AD203B41FA5}">
                      <a16:colId xmlns:a16="http://schemas.microsoft.com/office/drawing/2014/main" val="3531249261"/>
                    </a:ext>
                  </a:extLst>
                </a:gridCol>
                <a:gridCol w="406043">
                  <a:extLst>
                    <a:ext uri="{9D8B030D-6E8A-4147-A177-3AD203B41FA5}">
                      <a16:colId xmlns:a16="http://schemas.microsoft.com/office/drawing/2014/main" val="240358321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1659475323"/>
                    </a:ext>
                  </a:extLst>
                </a:gridCol>
                <a:gridCol w="618619">
                  <a:extLst>
                    <a:ext uri="{9D8B030D-6E8A-4147-A177-3AD203B41FA5}">
                      <a16:colId xmlns:a16="http://schemas.microsoft.com/office/drawing/2014/main" val="2752301768"/>
                    </a:ext>
                  </a:extLst>
                </a:gridCol>
                <a:gridCol w="533509">
                  <a:extLst>
                    <a:ext uri="{9D8B030D-6E8A-4147-A177-3AD203B41FA5}">
                      <a16:colId xmlns:a16="http://schemas.microsoft.com/office/drawing/2014/main" val="383681070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42903075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065506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특가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랭킹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쿠폰존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쇼케이스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LIVE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FOR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ME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임직원샵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153094"/>
                  </a:ext>
                </a:extLst>
              </a:tr>
            </a:tbl>
          </a:graphicData>
        </a:graphic>
      </p:graphicFrame>
      <p:graphicFrame>
        <p:nvGraphicFramePr>
          <p:cNvPr id="147" name="표 146"/>
          <p:cNvGraphicFramePr>
            <a:graphicFrameLocks noGrp="1"/>
          </p:cNvGraphicFramePr>
          <p:nvPr>
            <p:extLst/>
          </p:nvPr>
        </p:nvGraphicFramePr>
        <p:xfrm>
          <a:off x="5653222" y="534577"/>
          <a:ext cx="21925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145">
                  <a:extLst>
                    <a:ext uri="{9D8B030D-6E8A-4147-A177-3AD203B41FA5}">
                      <a16:colId xmlns:a16="http://schemas.microsoft.com/office/drawing/2014/main" val="4119727116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3531249261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2403583210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1659475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로그인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회원가입 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고객센터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ABOUT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153094"/>
                  </a:ext>
                </a:extLst>
              </a:tr>
            </a:tbl>
          </a:graphicData>
        </a:graphic>
      </p:graphicFrame>
      <p:sp>
        <p:nvSpPr>
          <p:cNvPr id="149" name="모서리가 둥근 직사각형 148"/>
          <p:cNvSpPr/>
          <p:nvPr/>
        </p:nvSpPr>
        <p:spPr>
          <a:xfrm>
            <a:off x="1332132" y="642115"/>
            <a:ext cx="2277359" cy="234742"/>
          </a:xfrm>
          <a:prstGeom prst="roundRect">
            <a:avLst>
              <a:gd name="adj" fmla="val 50000"/>
            </a:avLst>
          </a:prstGeom>
          <a:noFill/>
          <a:ln w="317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아직 안써봤니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?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블랙티 엠플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0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원 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50" name="그림 1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7690" y="603201"/>
            <a:ext cx="1087597" cy="264346"/>
          </a:xfrm>
          <a:prstGeom prst="rect">
            <a:avLst/>
          </a:prstGeom>
        </p:spPr>
      </p:pic>
      <p:sp>
        <p:nvSpPr>
          <p:cNvPr id="151" name="타원 150"/>
          <p:cNvSpPr/>
          <p:nvPr/>
        </p:nvSpPr>
        <p:spPr>
          <a:xfrm flipV="1">
            <a:off x="2579581" y="1019211"/>
            <a:ext cx="45719" cy="48339"/>
          </a:xfrm>
          <a:prstGeom prst="ellipse">
            <a:avLst/>
          </a:prstGeom>
          <a:solidFill>
            <a:srgbClr val="00C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grpSp>
        <p:nvGrpSpPr>
          <p:cNvPr id="3" name="그룹 2"/>
          <p:cNvGrpSpPr/>
          <p:nvPr/>
        </p:nvGrpSpPr>
        <p:grpSpPr>
          <a:xfrm>
            <a:off x="5735961" y="1030439"/>
            <a:ext cx="3118438" cy="201389"/>
            <a:chOff x="6309830" y="1015897"/>
            <a:chExt cx="3531966" cy="214937"/>
          </a:xfrm>
        </p:grpSpPr>
        <p:sp>
          <p:nvSpPr>
            <p:cNvPr id="152" name="모서리가 둥근 직사각형 151"/>
            <p:cNvSpPr/>
            <p:nvPr/>
          </p:nvSpPr>
          <p:spPr>
            <a:xfrm>
              <a:off x="6309830" y="1015898"/>
              <a:ext cx="793102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신규가입혜택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53" name="모서리가 둥근 직사각형 152"/>
            <p:cNvSpPr/>
            <p:nvPr/>
          </p:nvSpPr>
          <p:spPr>
            <a:xfrm>
              <a:off x="7143642" y="1015897"/>
              <a:ext cx="715636" cy="214937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멤버십혜택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54" name="모서리가 둥근 직사각형 153"/>
            <p:cNvSpPr/>
            <p:nvPr/>
          </p:nvSpPr>
          <p:spPr>
            <a:xfrm>
              <a:off x="7899990" y="1015898"/>
              <a:ext cx="664520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공병수거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55" name="모서리가 둥근 직사각형 154"/>
            <p:cNvSpPr/>
            <p:nvPr/>
          </p:nvSpPr>
          <p:spPr>
            <a:xfrm>
              <a:off x="8605222" y="1015898"/>
              <a:ext cx="664520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매장안내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56" name="모서리가 둥근 직사각형 155"/>
            <p:cNvSpPr/>
            <p:nvPr/>
          </p:nvSpPr>
          <p:spPr>
            <a:xfrm>
              <a:off x="9310454" y="1015898"/>
              <a:ext cx="531342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마이샵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4637" y="98717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6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74" y="220140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43701" y="1302265"/>
            <a:ext cx="383466" cy="45719"/>
          </a:xfrm>
          <a:prstGeom prst="rect">
            <a:avLst/>
          </a:prstGeom>
          <a:solidFill>
            <a:srgbClr val="00B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08381" y="3914422"/>
            <a:ext cx="8646018" cy="6001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latin typeface="+mn-ea"/>
                <a:cs typeface="Pretendard" panose="02000503000000020004" pitchFamily="50" charset="-127"/>
              </a:rPr>
              <a:t>올해 마지막 라이브 </a:t>
            </a:r>
            <a:endParaRPr lang="en-US" altLang="ko-KR" sz="1100" b="1" dirty="0">
              <a:latin typeface="+mn-ea"/>
              <a:cs typeface="Pretendard" panose="0200050300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b="1" dirty="0">
                <a:latin typeface="+mn-ea"/>
                <a:cs typeface="Pretendard" panose="02000503000000020004" pitchFamily="50" charset="-127"/>
              </a:rPr>
              <a:t>스킨케어 베스트 제품 </a:t>
            </a:r>
            <a:r>
              <a:rPr lang="ko-KR" altLang="en-US" sz="1100" b="1" dirty="0" smtClean="0">
                <a:latin typeface="+mn-ea"/>
                <a:cs typeface="Pretendard" panose="02000503000000020004" pitchFamily="50" charset="-127"/>
              </a:rPr>
              <a:t>총집합</a:t>
            </a:r>
            <a:endParaRPr lang="en-US" altLang="ko-KR" sz="1100" b="1" dirty="0" smtClean="0"/>
          </a:p>
        </p:txBody>
      </p:sp>
      <p:sp>
        <p:nvSpPr>
          <p:cNvPr id="78" name="직사각형 77"/>
          <p:cNvSpPr/>
          <p:nvPr/>
        </p:nvSpPr>
        <p:spPr>
          <a:xfrm>
            <a:off x="3609491" y="4863802"/>
            <a:ext cx="1766429" cy="3013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/>
              <a:t>혜택 보러가기</a:t>
            </a:r>
            <a:r>
              <a:rPr lang="ko-KR" altLang="en-US" sz="900" b="1" dirty="0"/>
              <a:t> 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37919" y="2447435"/>
            <a:ext cx="889529" cy="2407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/>
              <a:t>LIVE ON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173600" y="4414986"/>
            <a:ext cx="8670488" cy="300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rgbClr val="00BC70"/>
                </a:solidFill>
                <a:latin typeface="+mn-ea"/>
                <a:cs typeface="Pretendard" panose="02000503000000020004" pitchFamily="50" charset="-127"/>
              </a:rPr>
              <a:t>5.29(</a:t>
            </a:r>
            <a:r>
              <a:rPr lang="ko-KR" altLang="en-US" sz="900" b="1" dirty="0">
                <a:solidFill>
                  <a:srgbClr val="00BC70"/>
                </a:solidFill>
                <a:latin typeface="+mn-ea"/>
                <a:cs typeface="Pretendard" panose="02000503000000020004" pitchFamily="50" charset="-127"/>
              </a:rPr>
              <a:t>목</a:t>
            </a:r>
            <a:r>
              <a:rPr lang="en-US" altLang="ko-KR" sz="900" b="1" dirty="0">
                <a:solidFill>
                  <a:srgbClr val="00BC70"/>
                </a:solidFill>
                <a:latin typeface="+mn-ea"/>
                <a:cs typeface="Pretendard" panose="02000503000000020004" pitchFamily="50" charset="-127"/>
              </a:rPr>
              <a:t>) </a:t>
            </a:r>
            <a:r>
              <a:rPr lang="ko-KR" altLang="en-US" sz="900" b="1" dirty="0">
                <a:solidFill>
                  <a:srgbClr val="00BC70"/>
                </a:solidFill>
                <a:latin typeface="+mn-ea"/>
                <a:cs typeface="Pretendard" panose="02000503000000020004" pitchFamily="50" charset="-127"/>
              </a:rPr>
              <a:t>오후 </a:t>
            </a:r>
            <a:r>
              <a:rPr lang="en-US" altLang="ko-KR" sz="900" b="1" dirty="0" smtClean="0">
                <a:solidFill>
                  <a:srgbClr val="00BC70"/>
                </a:solidFill>
                <a:latin typeface="+mn-ea"/>
                <a:cs typeface="Pretendard" panose="02000503000000020004" pitchFamily="50" charset="-127"/>
              </a:rPr>
              <a:t>1</a:t>
            </a:r>
            <a:r>
              <a:rPr lang="ko-KR" altLang="en-US" sz="900" b="1" dirty="0" smtClean="0">
                <a:solidFill>
                  <a:srgbClr val="00BC70"/>
                </a:solidFill>
                <a:latin typeface="+mn-ea"/>
                <a:cs typeface="Pretendard" panose="02000503000000020004" pitchFamily="50" charset="-127"/>
              </a:rPr>
              <a:t>시 </a:t>
            </a:r>
            <a:r>
              <a:rPr lang="en-US" altLang="ko-KR" sz="900" b="1" dirty="0" smtClean="0">
                <a:solidFill>
                  <a:srgbClr val="00BC70"/>
                </a:solidFill>
                <a:latin typeface="+mn-ea"/>
                <a:cs typeface="Pretendard" panose="02000503000000020004" pitchFamily="50" charset="-127"/>
              </a:rPr>
              <a:t>30</a:t>
            </a:r>
            <a:r>
              <a:rPr lang="ko-KR" altLang="en-US" sz="900" b="1" dirty="0" smtClean="0">
                <a:solidFill>
                  <a:srgbClr val="00BC70"/>
                </a:solidFill>
                <a:latin typeface="+mn-ea"/>
                <a:cs typeface="Pretendard" panose="02000503000000020004" pitchFamily="50" charset="-127"/>
              </a:rPr>
              <a:t>분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  <a:cs typeface="Pretendard" panose="02000503000000020004" pitchFamily="50" charset="-127"/>
              </a:rPr>
              <a:t>or</a:t>
            </a:r>
            <a:r>
              <a:rPr lang="en-US" altLang="ko-KR" sz="900" b="1" dirty="0" smtClean="0">
                <a:solidFill>
                  <a:srgbClr val="00BC70"/>
                </a:solidFill>
                <a:latin typeface="+mn-ea"/>
                <a:cs typeface="Pretendard" panose="02000503000000020004" pitchFamily="50" charset="-127"/>
              </a:rPr>
              <a:t> </a:t>
            </a:r>
            <a:r>
              <a:rPr lang="ko-KR" altLang="en-US" sz="900" b="1" dirty="0" smtClean="0">
                <a:solidFill>
                  <a:srgbClr val="00BC70"/>
                </a:solidFill>
                <a:latin typeface="+mn-ea"/>
                <a:cs typeface="Pretendard" panose="02000503000000020004" pitchFamily="50" charset="-127"/>
              </a:rPr>
              <a:t>라이브 방송중 </a:t>
            </a:r>
            <a:r>
              <a:rPr lang="en-US" altLang="ko-KR" sz="900" b="1" dirty="0" smtClean="0">
                <a:solidFill>
                  <a:srgbClr val="00BC70"/>
                </a:solidFill>
                <a:latin typeface="+mn-ea"/>
                <a:cs typeface="Pretendard" panose="02000503000000020004" pitchFamily="50" charset="-127"/>
              </a:rPr>
              <a:t>1+1 </a:t>
            </a:r>
            <a:r>
              <a:rPr lang="ko-KR" altLang="en-US" sz="900" b="1" dirty="0" smtClean="0">
                <a:solidFill>
                  <a:srgbClr val="00BC70"/>
                </a:solidFill>
                <a:latin typeface="+mn-ea"/>
                <a:cs typeface="Pretendard" panose="02000503000000020004" pitchFamily="50" charset="-127"/>
              </a:rPr>
              <a:t>혜택</a:t>
            </a:r>
            <a:r>
              <a:rPr lang="en-US" altLang="ko-KR" sz="900" b="1" dirty="0" smtClean="0">
                <a:solidFill>
                  <a:srgbClr val="00BC70"/>
                </a:solidFill>
                <a:latin typeface="+mn-ea"/>
                <a:cs typeface="Pretendard" panose="02000503000000020004" pitchFamily="50" charset="-127"/>
              </a:rPr>
              <a:t>! </a:t>
            </a:r>
            <a:r>
              <a:rPr lang="ko-KR" altLang="en-US" sz="900" b="1" dirty="0" smtClean="0">
                <a:solidFill>
                  <a:srgbClr val="00BC70"/>
                </a:solidFill>
                <a:latin typeface="+mn-ea"/>
                <a:cs typeface="Pretendard" panose="02000503000000020004" pitchFamily="50" charset="-127"/>
              </a:rPr>
              <a:t> </a:t>
            </a:r>
            <a:endParaRPr lang="en-US" altLang="ko-KR" sz="900" b="1" dirty="0">
              <a:solidFill>
                <a:srgbClr val="00BC70"/>
              </a:solidFill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173598" y="2710973"/>
            <a:ext cx="5058305" cy="34624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smtClean="0">
                <a:latin typeface="+mn-ea"/>
              </a:rPr>
              <a:t>라이브 </a:t>
            </a:r>
            <a:r>
              <a:rPr lang="ko-KR" altLang="en-US" sz="1100" dirty="0" smtClean="0">
                <a:latin typeface="+mn-ea"/>
              </a:rPr>
              <a:t>진행중 타이틀을 </a:t>
            </a:r>
            <a:r>
              <a:rPr lang="ko-KR" altLang="en-US" sz="1100" dirty="0" smtClean="0">
                <a:latin typeface="+mn-ea"/>
              </a:rPr>
              <a:t>노출하는 영역입니다</a:t>
            </a:r>
            <a:r>
              <a:rPr lang="en-US" altLang="ko-KR" sz="1100" dirty="0" smtClean="0">
                <a:latin typeface="+mn-ea"/>
              </a:rPr>
              <a:t>. </a:t>
            </a:r>
            <a:endParaRPr lang="en-US" altLang="ko-KR" sz="1100" dirty="0" smtClean="0"/>
          </a:p>
        </p:txBody>
      </p:sp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id="{FFA8411D-EB83-660C-7F5C-8E4C38746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991682"/>
              </p:ext>
            </p:extLst>
          </p:nvPr>
        </p:nvGraphicFramePr>
        <p:xfrm>
          <a:off x="9000565" y="37029"/>
          <a:ext cx="3152540" cy="4521942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9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LIVE 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진행중 케이스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관리자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콘텐츠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리뷰관리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&gt;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라이브예고관리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&gt;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라이브등록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 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최대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1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개 노출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클릭시 해당 라이브 플레이어 실행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1-2 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제목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공백포함 최대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19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자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예고 또는 진행중 항목이 없는 경우 해당 영역 숨김 처리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1-3 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라이브 진행중 마크 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라이브 진행중 배너 노출 시 노출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1-4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썸네일 타이틀 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예고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진행중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공백포함 최대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25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자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최대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2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줄 노출 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1-5 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썸네일 서브 타이틀 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(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예고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only)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라이브시작일 노출 디폴트 설정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서브타이틀은 공백포함 최대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12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자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문구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최대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12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자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) or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라이브시작일 중 택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1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 -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 라이브 시작일 노출 사용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체크시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 라이브시작일시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(MM.DD(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요일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)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오전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00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시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00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분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)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로 노출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1-6 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라이브 영상보기  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버튼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해당 라이브 플레이어 실행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1-7 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PC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썸네일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이미지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/GIF)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클릭시 해당 라이브 플레이어 실행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1-10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라이브 영상 미니 플레이어 모드 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라이브 진행중일때만 메인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라이브에 노출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상세 정의는 </a:t>
                      </a:r>
                      <a:r>
                        <a:rPr kumimoji="0" lang="en-US" altLang="ko-KR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7p </a:t>
                      </a:r>
                      <a:r>
                        <a:rPr kumimoji="0" lang="ko-KR" altLang="en-US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확인</a:t>
                      </a:r>
                      <a:r>
                        <a:rPr kumimoji="0" lang="en-US" altLang="ko-KR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</a:t>
                      </a: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886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425018"/>
                  </a:ext>
                </a:extLst>
              </a:tr>
            </a:tbl>
          </a:graphicData>
        </a:graphic>
      </p:graphicFrame>
      <p:sp>
        <p:nvSpPr>
          <p:cNvPr id="16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44" y="277936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658" y="235559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9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7728" y="399330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9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0182" y="473823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9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4144" y="443704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9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2144" y="367305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1-7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8391495" y="5306793"/>
            <a:ext cx="339023" cy="875075"/>
            <a:chOff x="8391495" y="5306793"/>
            <a:chExt cx="339023" cy="875075"/>
          </a:xfrm>
        </p:grpSpPr>
        <p:sp>
          <p:nvSpPr>
            <p:cNvPr id="63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1495" y="5822190"/>
              <a:ext cx="339023" cy="3596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 rot="10800000">
              <a:off x="8411766" y="5856116"/>
              <a:ext cx="2984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</a:t>
              </a:r>
              <a:endParaRPr lang="en-US" altLang="ko-KR" sz="1400" dirty="0"/>
            </a:p>
          </p:txBody>
        </p:sp>
        <p:sp>
          <p:nvSpPr>
            <p:cNvPr id="69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1495" y="5306793"/>
              <a:ext cx="339023" cy="3596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51986" y="5387478"/>
              <a:ext cx="215548" cy="215548"/>
            </a:xfrm>
            <a:prstGeom prst="rect">
              <a:avLst/>
            </a:prstGeom>
            <a:noFill/>
          </p:spPr>
        </p:pic>
      </p:grpSp>
      <p:grpSp>
        <p:nvGrpSpPr>
          <p:cNvPr id="54" name="그룹 53"/>
          <p:cNvGrpSpPr/>
          <p:nvPr/>
        </p:nvGrpSpPr>
        <p:grpSpPr>
          <a:xfrm>
            <a:off x="7241387" y="2995360"/>
            <a:ext cx="1480977" cy="2192623"/>
            <a:chOff x="5982267" y="1768462"/>
            <a:chExt cx="970467" cy="1436800"/>
          </a:xfrm>
        </p:grpSpPr>
        <p:sp>
          <p:nvSpPr>
            <p:cNvPr id="55" name="직사각형 54"/>
            <p:cNvSpPr/>
            <p:nvPr/>
          </p:nvSpPr>
          <p:spPr>
            <a:xfrm>
              <a:off x="5992987" y="1768462"/>
              <a:ext cx="959747" cy="1436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982267" y="1778961"/>
              <a:ext cx="272271" cy="2420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25513">
                <a:defRPr/>
              </a:pPr>
              <a:r>
                <a:rPr lang="ko-KR" altLang="en-US" dirty="0">
                  <a:solidFill>
                    <a:schemeClr val="bg1"/>
                  </a:solidFill>
                  <a:latin typeface="Segoe UI Symbol" panose="020B0502040204020203" pitchFamily="34" charset="0"/>
                </a:rPr>
                <a:t>✕</a:t>
              </a:r>
              <a:endParaRPr lang="en-US" altLang="ko-KR" dirty="0">
                <a:solidFill>
                  <a:schemeClr val="bg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6689176" y="1829187"/>
              <a:ext cx="166700" cy="1144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8" name="직선 연결선 57"/>
            <p:cNvCxnSpPr/>
            <p:nvPr/>
          </p:nvCxnSpPr>
          <p:spPr>
            <a:xfrm>
              <a:off x="6679432" y="1974226"/>
              <a:ext cx="1861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직사각형 58"/>
            <p:cNvSpPr/>
            <p:nvPr/>
          </p:nvSpPr>
          <p:spPr>
            <a:xfrm>
              <a:off x="6392984" y="2415501"/>
              <a:ext cx="45719" cy="1936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6483515" y="2415501"/>
              <a:ext cx="45719" cy="1936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1" name="그룹 60"/>
            <p:cNvGrpSpPr/>
            <p:nvPr/>
          </p:nvGrpSpPr>
          <p:grpSpPr>
            <a:xfrm>
              <a:off x="6383940" y="1827284"/>
              <a:ext cx="261028" cy="147482"/>
              <a:chOff x="3030569" y="4406432"/>
              <a:chExt cx="261028" cy="147482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103360" y="4406432"/>
                <a:ext cx="188237" cy="141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 defTabSz="925513">
                  <a:defRPr/>
                </a:pPr>
                <a:r>
                  <a:rPr lang="ko-KR" altLang="en-US" sz="800" dirty="0">
                    <a:solidFill>
                      <a:schemeClr val="bg1"/>
                    </a:solidFill>
                    <a:latin typeface="Segoe UI Symbol" panose="020B0502040204020203" pitchFamily="34" charset="0"/>
                  </a:rPr>
                  <a:t>✕</a:t>
                </a:r>
                <a:endParaRPr lang="en-US" altLang="ko-KR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" name="사다리꼴 70"/>
              <p:cNvSpPr/>
              <p:nvPr/>
            </p:nvSpPr>
            <p:spPr>
              <a:xfrm rot="16200000">
                <a:off x="3020494" y="4420452"/>
                <a:ext cx="143537" cy="123388"/>
              </a:xfrm>
              <a:prstGeom prst="trapezoi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8160" y="367905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1-10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9000565" y="5043728"/>
            <a:ext cx="845443" cy="203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알림받는중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id="{5D796C0F-28FA-C09C-AB99-123E3CF8A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554416"/>
              </p:ext>
            </p:extLst>
          </p:nvPr>
        </p:nvGraphicFramePr>
        <p:xfrm>
          <a:off x="10293887" y="-6194"/>
          <a:ext cx="1935335" cy="519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533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758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V0.92 06.05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수정사항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057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라이브 진행중 케이스 추가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333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그룹 63"/>
          <p:cNvGrpSpPr/>
          <p:nvPr/>
        </p:nvGrpSpPr>
        <p:grpSpPr>
          <a:xfrm>
            <a:off x="159484" y="2325018"/>
            <a:ext cx="8713041" cy="2966271"/>
            <a:chOff x="335470" y="1448791"/>
            <a:chExt cx="773640" cy="996141"/>
          </a:xfrm>
        </p:grpSpPr>
        <p:sp>
          <p:nvSpPr>
            <p:cNvPr id="65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470" y="1448791"/>
              <a:ext cx="773640" cy="99614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470" y="1448791"/>
              <a:ext cx="773640" cy="996141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b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470" y="1448791"/>
              <a:ext cx="773640" cy="996141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b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라이브 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IN_PC_HOM_01_14</a:t>
            </a:r>
            <a:endParaRPr lang="ko-KR" altLang="en-US" dirty="0"/>
          </a:p>
        </p:txBody>
      </p:sp>
      <p:cxnSp>
        <p:nvCxnSpPr>
          <p:cNvPr id="121" name="직선 연결선 120"/>
          <p:cNvCxnSpPr/>
          <p:nvPr/>
        </p:nvCxnSpPr>
        <p:spPr>
          <a:xfrm>
            <a:off x="72427" y="1340768"/>
            <a:ext cx="886505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제목 1"/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217354" y="1873380"/>
            <a:ext cx="5485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prstClr val="black"/>
                </a:solidFill>
              </a:rPr>
              <a:t>LIVE</a:t>
            </a:r>
            <a:endParaRPr lang="ko-KR" altLang="en-US" sz="1400" b="1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72427" y="1628800"/>
            <a:ext cx="886505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08381" y="1377062"/>
            <a:ext cx="890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홈     라이브 </a:t>
            </a:r>
            <a:endParaRPr lang="ko-KR" altLang="en-US" sz="400" strike="sngStrike" dirty="0">
              <a:solidFill>
                <a:schemeClr val="bg1">
                  <a:lumMod val="50000"/>
                </a:schemeClr>
              </a:solidFill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77058" y="1369905"/>
            <a:ext cx="2503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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8" name="그림 107"/>
          <p:cNvPicPr>
            <a:picLocks noChangeAspect="1"/>
          </p:cNvPicPr>
          <p:nvPr/>
        </p:nvPicPr>
        <p:blipFill rotWithShape="1">
          <a:blip r:embed="rId2">
            <a:biLevel thresh="75000"/>
          </a:blip>
          <a:srcRect t="40541"/>
          <a:stretch/>
        </p:blipFill>
        <p:spPr>
          <a:xfrm>
            <a:off x="88037" y="648579"/>
            <a:ext cx="1211663" cy="230620"/>
          </a:xfrm>
          <a:prstGeom prst="rect">
            <a:avLst/>
          </a:prstGeom>
        </p:spPr>
      </p:pic>
      <p:sp>
        <p:nvSpPr>
          <p:cNvPr id="111" name="직사각형 110"/>
          <p:cNvSpPr/>
          <p:nvPr/>
        </p:nvSpPr>
        <p:spPr>
          <a:xfrm>
            <a:off x="235511" y="1005055"/>
            <a:ext cx="200029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☰ </a:t>
            </a:r>
            <a:r>
              <a:rPr lang="ko-KR" altLang="en-US" sz="900" b="1" dirty="0" smtClean="0">
                <a:ea typeface="Segoe UI Symbol" panose="020B0502040204020203" pitchFamily="34" charset="0"/>
              </a:rPr>
              <a:t>카테고리</a:t>
            </a:r>
            <a:endParaRPr lang="ko-KR" altLang="en-US" sz="900" dirty="0"/>
          </a:p>
        </p:txBody>
      </p:sp>
      <p:sp>
        <p:nvSpPr>
          <p:cNvPr id="123" name="직사각형 122"/>
          <p:cNvSpPr/>
          <p:nvPr/>
        </p:nvSpPr>
        <p:spPr>
          <a:xfrm>
            <a:off x="3647031" y="681148"/>
            <a:ext cx="87958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 smtClean="0"/>
              <a:t>1. </a:t>
            </a:r>
            <a:r>
              <a:rPr lang="ko-KR" altLang="en-US" sz="700" dirty="0" smtClean="0"/>
              <a:t>블랙티  </a:t>
            </a:r>
            <a:r>
              <a:rPr lang="ko-KR" altLang="en-US" sz="700" dirty="0" smtClean="0">
                <a:solidFill>
                  <a:srgbClr val="FF0000"/>
                </a:solidFill>
                <a:latin typeface="Segoe UI Symbol" panose="020B0502040204020203" pitchFamily="34" charset="0"/>
              </a:rPr>
              <a:t>⯅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graphicFrame>
        <p:nvGraphicFramePr>
          <p:cNvPr id="144" name="표 143"/>
          <p:cNvGraphicFramePr>
            <a:graphicFrameLocks noGrp="1"/>
          </p:cNvGraphicFramePr>
          <p:nvPr>
            <p:extLst/>
          </p:nvPr>
        </p:nvGraphicFramePr>
        <p:xfrm>
          <a:off x="1291962" y="927357"/>
          <a:ext cx="42414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039">
                  <a:extLst>
                    <a:ext uri="{9D8B030D-6E8A-4147-A177-3AD203B41FA5}">
                      <a16:colId xmlns:a16="http://schemas.microsoft.com/office/drawing/2014/main" val="4119727116"/>
                    </a:ext>
                  </a:extLst>
                </a:gridCol>
                <a:gridCol w="458053">
                  <a:extLst>
                    <a:ext uri="{9D8B030D-6E8A-4147-A177-3AD203B41FA5}">
                      <a16:colId xmlns:a16="http://schemas.microsoft.com/office/drawing/2014/main" val="3531249261"/>
                    </a:ext>
                  </a:extLst>
                </a:gridCol>
                <a:gridCol w="406043">
                  <a:extLst>
                    <a:ext uri="{9D8B030D-6E8A-4147-A177-3AD203B41FA5}">
                      <a16:colId xmlns:a16="http://schemas.microsoft.com/office/drawing/2014/main" val="240358321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1659475323"/>
                    </a:ext>
                  </a:extLst>
                </a:gridCol>
                <a:gridCol w="618619">
                  <a:extLst>
                    <a:ext uri="{9D8B030D-6E8A-4147-A177-3AD203B41FA5}">
                      <a16:colId xmlns:a16="http://schemas.microsoft.com/office/drawing/2014/main" val="2752301768"/>
                    </a:ext>
                  </a:extLst>
                </a:gridCol>
                <a:gridCol w="533509">
                  <a:extLst>
                    <a:ext uri="{9D8B030D-6E8A-4147-A177-3AD203B41FA5}">
                      <a16:colId xmlns:a16="http://schemas.microsoft.com/office/drawing/2014/main" val="383681070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42903075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065506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특가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랭킹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쿠폰존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쇼케이스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LIVE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FOR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ME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임직원샵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153094"/>
                  </a:ext>
                </a:extLst>
              </a:tr>
            </a:tbl>
          </a:graphicData>
        </a:graphic>
      </p:graphicFrame>
      <p:graphicFrame>
        <p:nvGraphicFramePr>
          <p:cNvPr id="147" name="표 146"/>
          <p:cNvGraphicFramePr>
            <a:graphicFrameLocks noGrp="1"/>
          </p:cNvGraphicFramePr>
          <p:nvPr>
            <p:extLst/>
          </p:nvPr>
        </p:nvGraphicFramePr>
        <p:xfrm>
          <a:off x="5653222" y="534577"/>
          <a:ext cx="21925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145">
                  <a:extLst>
                    <a:ext uri="{9D8B030D-6E8A-4147-A177-3AD203B41FA5}">
                      <a16:colId xmlns:a16="http://schemas.microsoft.com/office/drawing/2014/main" val="4119727116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3531249261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2403583210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1659475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로그인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회원가입 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고객센터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ABOUT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153094"/>
                  </a:ext>
                </a:extLst>
              </a:tr>
            </a:tbl>
          </a:graphicData>
        </a:graphic>
      </p:graphicFrame>
      <p:sp>
        <p:nvSpPr>
          <p:cNvPr id="149" name="모서리가 둥근 직사각형 148"/>
          <p:cNvSpPr/>
          <p:nvPr/>
        </p:nvSpPr>
        <p:spPr>
          <a:xfrm>
            <a:off x="1332132" y="642115"/>
            <a:ext cx="2277359" cy="234742"/>
          </a:xfrm>
          <a:prstGeom prst="roundRect">
            <a:avLst>
              <a:gd name="adj" fmla="val 50000"/>
            </a:avLst>
          </a:prstGeom>
          <a:noFill/>
          <a:ln w="317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아직 안써봤니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?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블랙티 엠플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0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원 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50" name="그림 1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7690" y="603201"/>
            <a:ext cx="1087597" cy="264346"/>
          </a:xfrm>
          <a:prstGeom prst="rect">
            <a:avLst/>
          </a:prstGeom>
        </p:spPr>
      </p:pic>
      <p:sp>
        <p:nvSpPr>
          <p:cNvPr id="151" name="타원 150"/>
          <p:cNvSpPr/>
          <p:nvPr/>
        </p:nvSpPr>
        <p:spPr>
          <a:xfrm flipV="1">
            <a:off x="2579581" y="1019211"/>
            <a:ext cx="45719" cy="48339"/>
          </a:xfrm>
          <a:prstGeom prst="ellipse">
            <a:avLst/>
          </a:prstGeom>
          <a:solidFill>
            <a:srgbClr val="00C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grpSp>
        <p:nvGrpSpPr>
          <p:cNvPr id="3" name="그룹 2"/>
          <p:cNvGrpSpPr/>
          <p:nvPr/>
        </p:nvGrpSpPr>
        <p:grpSpPr>
          <a:xfrm>
            <a:off x="5735961" y="1030439"/>
            <a:ext cx="3118438" cy="201389"/>
            <a:chOff x="6309830" y="1015897"/>
            <a:chExt cx="3531966" cy="214937"/>
          </a:xfrm>
        </p:grpSpPr>
        <p:sp>
          <p:nvSpPr>
            <p:cNvPr id="152" name="모서리가 둥근 직사각형 151"/>
            <p:cNvSpPr/>
            <p:nvPr/>
          </p:nvSpPr>
          <p:spPr>
            <a:xfrm>
              <a:off x="6309830" y="1015898"/>
              <a:ext cx="793102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신규가입혜택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53" name="모서리가 둥근 직사각형 152"/>
            <p:cNvSpPr/>
            <p:nvPr/>
          </p:nvSpPr>
          <p:spPr>
            <a:xfrm>
              <a:off x="7143642" y="1015897"/>
              <a:ext cx="715636" cy="214937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멤버십혜택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54" name="모서리가 둥근 직사각형 153"/>
            <p:cNvSpPr/>
            <p:nvPr/>
          </p:nvSpPr>
          <p:spPr>
            <a:xfrm>
              <a:off x="7899990" y="1015898"/>
              <a:ext cx="664520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공병수거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55" name="모서리가 둥근 직사각형 154"/>
            <p:cNvSpPr/>
            <p:nvPr/>
          </p:nvSpPr>
          <p:spPr>
            <a:xfrm>
              <a:off x="8605222" y="1015898"/>
              <a:ext cx="664520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매장안내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56" name="모서리가 둥근 직사각형 155"/>
            <p:cNvSpPr/>
            <p:nvPr/>
          </p:nvSpPr>
          <p:spPr>
            <a:xfrm>
              <a:off x="9310454" y="1015898"/>
              <a:ext cx="531342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마이샵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843701" y="1302265"/>
            <a:ext cx="383466" cy="45719"/>
          </a:xfrm>
          <a:prstGeom prst="rect">
            <a:avLst/>
          </a:prstGeom>
          <a:solidFill>
            <a:srgbClr val="00B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53374" y="5401503"/>
            <a:ext cx="8701025" cy="354513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직사각형 181"/>
          <p:cNvSpPr/>
          <p:nvPr/>
        </p:nvSpPr>
        <p:spPr>
          <a:xfrm>
            <a:off x="153374" y="5464264"/>
            <a:ext cx="869071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prstClr val="black"/>
                </a:solidFill>
              </a:rPr>
              <a:t>이니라이브 알림 신청하고 라이브 혜택 받기</a:t>
            </a:r>
            <a:endParaRPr lang="ko-KR" altLang="en-US" sz="900" b="1" dirty="0"/>
          </a:p>
        </p:txBody>
      </p:sp>
      <p:sp>
        <p:nvSpPr>
          <p:cNvPr id="11" name="직사각형 10"/>
          <p:cNvSpPr/>
          <p:nvPr/>
        </p:nvSpPr>
        <p:spPr>
          <a:xfrm>
            <a:off x="5653222" y="5486145"/>
            <a:ext cx="648071" cy="17731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알림 받기</a:t>
            </a:r>
            <a:endParaRPr lang="ko-KR" altLang="en-US" sz="800" b="1" dirty="0"/>
          </a:p>
        </p:txBody>
      </p:sp>
      <p:sp>
        <p:nvSpPr>
          <p:cNvPr id="7" name="직사각형 6"/>
          <p:cNvSpPr/>
          <p:nvPr/>
        </p:nvSpPr>
        <p:spPr>
          <a:xfrm>
            <a:off x="208381" y="3914422"/>
            <a:ext cx="8646018" cy="6001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latin typeface="+mn-ea"/>
                <a:cs typeface="Pretendard" panose="02000503000000020004" pitchFamily="50" charset="-127"/>
              </a:rPr>
              <a:t>올해 마지막 라이브 </a:t>
            </a:r>
            <a:endParaRPr lang="en-US" altLang="ko-KR" sz="1100" b="1" dirty="0">
              <a:latin typeface="+mn-ea"/>
              <a:cs typeface="Pretendard" panose="0200050300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b="1" dirty="0">
                <a:latin typeface="+mn-ea"/>
                <a:cs typeface="Pretendard" panose="02000503000000020004" pitchFamily="50" charset="-127"/>
              </a:rPr>
              <a:t>스킨케어 베스트 제품 </a:t>
            </a:r>
            <a:r>
              <a:rPr lang="ko-KR" altLang="en-US" sz="1100" b="1" dirty="0" smtClean="0">
                <a:latin typeface="+mn-ea"/>
                <a:cs typeface="Pretendard" panose="02000503000000020004" pitchFamily="50" charset="-127"/>
              </a:rPr>
              <a:t>총집합</a:t>
            </a:r>
            <a:endParaRPr lang="en-US" altLang="ko-KR" sz="1100" b="1" dirty="0" smtClean="0"/>
          </a:p>
        </p:txBody>
      </p:sp>
      <p:sp>
        <p:nvSpPr>
          <p:cNvPr id="78" name="직사각형 77"/>
          <p:cNvSpPr/>
          <p:nvPr/>
        </p:nvSpPr>
        <p:spPr>
          <a:xfrm>
            <a:off x="3609491" y="4863802"/>
            <a:ext cx="1766429" cy="3013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/>
              <a:t>혜택 보러가기</a:t>
            </a:r>
            <a:r>
              <a:rPr lang="ko-KR" altLang="en-US" sz="900" b="1" dirty="0"/>
              <a:t> 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37919" y="2447435"/>
            <a:ext cx="1249570" cy="211234"/>
          </a:xfrm>
          <a:prstGeom prst="rect">
            <a:avLst/>
          </a:prstGeom>
          <a:solidFill>
            <a:srgbClr val="00B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/>
              <a:t>D-9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173600" y="4414986"/>
            <a:ext cx="8670488" cy="300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rgbClr val="00BC70"/>
                </a:solidFill>
                <a:latin typeface="+mn-ea"/>
                <a:cs typeface="Pretendard" panose="02000503000000020004" pitchFamily="50" charset="-127"/>
              </a:rPr>
              <a:t>5.29(</a:t>
            </a:r>
            <a:r>
              <a:rPr lang="ko-KR" altLang="en-US" sz="900" b="1" dirty="0">
                <a:solidFill>
                  <a:srgbClr val="00BC70"/>
                </a:solidFill>
                <a:latin typeface="+mn-ea"/>
                <a:cs typeface="Pretendard" panose="02000503000000020004" pitchFamily="50" charset="-127"/>
              </a:rPr>
              <a:t>목</a:t>
            </a:r>
            <a:r>
              <a:rPr lang="en-US" altLang="ko-KR" sz="900" b="1" dirty="0">
                <a:solidFill>
                  <a:srgbClr val="00BC70"/>
                </a:solidFill>
                <a:latin typeface="+mn-ea"/>
                <a:cs typeface="Pretendard" panose="02000503000000020004" pitchFamily="50" charset="-127"/>
              </a:rPr>
              <a:t>) </a:t>
            </a:r>
            <a:r>
              <a:rPr lang="ko-KR" altLang="en-US" sz="900" b="1" dirty="0">
                <a:solidFill>
                  <a:srgbClr val="00BC70"/>
                </a:solidFill>
                <a:latin typeface="+mn-ea"/>
                <a:cs typeface="Pretendard" panose="02000503000000020004" pitchFamily="50" charset="-127"/>
              </a:rPr>
              <a:t>오후 </a:t>
            </a:r>
            <a:r>
              <a:rPr lang="en-US" altLang="ko-KR" sz="900" b="1" dirty="0" smtClean="0">
                <a:solidFill>
                  <a:srgbClr val="00BC70"/>
                </a:solidFill>
                <a:latin typeface="+mn-ea"/>
                <a:cs typeface="Pretendard" panose="02000503000000020004" pitchFamily="50" charset="-127"/>
              </a:rPr>
              <a:t>1</a:t>
            </a:r>
            <a:r>
              <a:rPr lang="ko-KR" altLang="en-US" sz="900" b="1" dirty="0" smtClean="0">
                <a:solidFill>
                  <a:srgbClr val="00BC70"/>
                </a:solidFill>
                <a:latin typeface="+mn-ea"/>
                <a:cs typeface="Pretendard" panose="02000503000000020004" pitchFamily="50" charset="-127"/>
              </a:rPr>
              <a:t>시 </a:t>
            </a:r>
            <a:r>
              <a:rPr lang="en-US" altLang="ko-KR" sz="900" b="1" dirty="0" smtClean="0">
                <a:solidFill>
                  <a:srgbClr val="00BC70"/>
                </a:solidFill>
                <a:latin typeface="+mn-ea"/>
                <a:cs typeface="Pretendard" panose="02000503000000020004" pitchFamily="50" charset="-127"/>
              </a:rPr>
              <a:t>30</a:t>
            </a:r>
            <a:r>
              <a:rPr lang="ko-KR" altLang="en-US" sz="900" b="1" dirty="0" smtClean="0">
                <a:solidFill>
                  <a:srgbClr val="00BC70"/>
                </a:solidFill>
                <a:latin typeface="+mn-ea"/>
                <a:cs typeface="Pretendard" panose="02000503000000020004" pitchFamily="50" charset="-127"/>
              </a:rPr>
              <a:t>분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  <a:cs typeface="Pretendard" panose="02000503000000020004" pitchFamily="50" charset="-127"/>
              </a:rPr>
              <a:t>or</a:t>
            </a:r>
            <a:r>
              <a:rPr lang="en-US" altLang="ko-KR" sz="900" b="1" dirty="0" smtClean="0">
                <a:solidFill>
                  <a:srgbClr val="00BC70"/>
                </a:solidFill>
                <a:latin typeface="+mn-ea"/>
                <a:cs typeface="Pretendard" panose="02000503000000020004" pitchFamily="50" charset="-127"/>
              </a:rPr>
              <a:t> </a:t>
            </a:r>
            <a:r>
              <a:rPr lang="ko-KR" altLang="en-US" sz="900" b="1" dirty="0" smtClean="0">
                <a:solidFill>
                  <a:srgbClr val="00BC70"/>
                </a:solidFill>
                <a:latin typeface="+mn-ea"/>
                <a:cs typeface="Pretendard" panose="02000503000000020004" pitchFamily="50" charset="-127"/>
              </a:rPr>
              <a:t>라이브 방송중 </a:t>
            </a:r>
            <a:r>
              <a:rPr lang="en-US" altLang="ko-KR" sz="900" b="1" dirty="0" smtClean="0">
                <a:solidFill>
                  <a:srgbClr val="00BC70"/>
                </a:solidFill>
                <a:latin typeface="+mn-ea"/>
                <a:cs typeface="Pretendard" panose="02000503000000020004" pitchFamily="50" charset="-127"/>
              </a:rPr>
              <a:t>1+1 </a:t>
            </a:r>
            <a:r>
              <a:rPr lang="ko-KR" altLang="en-US" sz="900" b="1" dirty="0" smtClean="0">
                <a:solidFill>
                  <a:srgbClr val="00BC70"/>
                </a:solidFill>
                <a:latin typeface="+mn-ea"/>
                <a:cs typeface="Pretendard" panose="02000503000000020004" pitchFamily="50" charset="-127"/>
              </a:rPr>
              <a:t>혜택</a:t>
            </a:r>
            <a:r>
              <a:rPr lang="en-US" altLang="ko-KR" sz="900" b="1" dirty="0" smtClean="0">
                <a:solidFill>
                  <a:srgbClr val="00BC70"/>
                </a:solidFill>
                <a:latin typeface="+mn-ea"/>
                <a:cs typeface="Pretendard" panose="02000503000000020004" pitchFamily="50" charset="-127"/>
              </a:rPr>
              <a:t>! </a:t>
            </a:r>
            <a:r>
              <a:rPr lang="ko-KR" altLang="en-US" sz="900" b="1" dirty="0" smtClean="0">
                <a:solidFill>
                  <a:srgbClr val="00BC70"/>
                </a:solidFill>
                <a:latin typeface="+mn-ea"/>
                <a:cs typeface="Pretendard" panose="02000503000000020004" pitchFamily="50" charset="-127"/>
              </a:rPr>
              <a:t> </a:t>
            </a:r>
            <a:endParaRPr lang="en-US" altLang="ko-KR" sz="900" b="1" dirty="0">
              <a:solidFill>
                <a:srgbClr val="00BC70"/>
              </a:solidFill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173599" y="2710973"/>
            <a:ext cx="3013100" cy="31354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smtClean="0">
                <a:latin typeface="+mn-ea"/>
              </a:rPr>
              <a:t>라이브 예고 타이틀을 노출하는 영역입니다</a:t>
            </a:r>
            <a:r>
              <a:rPr lang="en-US" altLang="ko-KR" sz="1100" dirty="0" smtClean="0">
                <a:latin typeface="+mn-ea"/>
              </a:rPr>
              <a:t>. </a:t>
            </a:r>
            <a:endParaRPr lang="en-US" altLang="ko-KR" sz="1100" dirty="0" smtClean="0"/>
          </a:p>
        </p:txBody>
      </p:sp>
      <p:sp>
        <p:nvSpPr>
          <p:cNvPr id="84" name="자유형 83"/>
          <p:cNvSpPr/>
          <p:nvPr/>
        </p:nvSpPr>
        <p:spPr>
          <a:xfrm>
            <a:off x="-15820" y="6103990"/>
            <a:ext cx="8984844" cy="191208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다음페이지 이어짐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41649" y="2421504"/>
            <a:ext cx="7922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>
                <a:solidFill>
                  <a:schemeClr val="bg1">
                    <a:lumMod val="85000"/>
                  </a:schemeClr>
                </a:solidFill>
              </a:rPr>
              <a:t>l</a:t>
            </a:r>
            <a:r>
              <a:rPr lang="en-US" altLang="ko-KR" sz="1100" dirty="0" smtClean="0">
                <a:solidFill>
                  <a:schemeClr val="bg1"/>
                </a:solidFill>
              </a:rPr>
              <a:t> 02:18:32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8391495" y="5306793"/>
            <a:ext cx="339023" cy="875075"/>
            <a:chOff x="8391495" y="5306793"/>
            <a:chExt cx="339023" cy="875075"/>
          </a:xfrm>
        </p:grpSpPr>
        <p:sp>
          <p:nvSpPr>
            <p:cNvPr id="63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1495" y="5822190"/>
              <a:ext cx="339023" cy="3596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 rot="10800000">
              <a:off x="8411766" y="5856116"/>
              <a:ext cx="2984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</a:t>
              </a:r>
              <a:endParaRPr lang="en-US" altLang="ko-KR" sz="1400" dirty="0"/>
            </a:p>
          </p:txBody>
        </p:sp>
        <p:sp>
          <p:nvSpPr>
            <p:cNvPr id="69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1495" y="5306793"/>
              <a:ext cx="339023" cy="3596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51986" y="5387478"/>
              <a:ext cx="215548" cy="215548"/>
            </a:xfrm>
            <a:prstGeom prst="rect">
              <a:avLst/>
            </a:prstGeom>
            <a:noFill/>
          </p:spPr>
        </p:pic>
      </p:grpSp>
      <p:grpSp>
        <p:nvGrpSpPr>
          <p:cNvPr id="54" name="그룹 53"/>
          <p:cNvGrpSpPr/>
          <p:nvPr/>
        </p:nvGrpSpPr>
        <p:grpSpPr>
          <a:xfrm>
            <a:off x="7241387" y="2995360"/>
            <a:ext cx="1480977" cy="2192623"/>
            <a:chOff x="5982267" y="1768462"/>
            <a:chExt cx="970467" cy="1436800"/>
          </a:xfrm>
        </p:grpSpPr>
        <p:sp>
          <p:nvSpPr>
            <p:cNvPr id="55" name="직사각형 54"/>
            <p:cNvSpPr/>
            <p:nvPr/>
          </p:nvSpPr>
          <p:spPr>
            <a:xfrm>
              <a:off x="5992987" y="1768462"/>
              <a:ext cx="959747" cy="1436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982267" y="1778961"/>
              <a:ext cx="272271" cy="2420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25513">
                <a:defRPr/>
              </a:pPr>
              <a:r>
                <a:rPr lang="ko-KR" altLang="en-US" dirty="0">
                  <a:solidFill>
                    <a:schemeClr val="bg1"/>
                  </a:solidFill>
                  <a:latin typeface="Segoe UI Symbol" panose="020B0502040204020203" pitchFamily="34" charset="0"/>
                </a:rPr>
                <a:t>✕</a:t>
              </a:r>
              <a:endParaRPr lang="en-US" altLang="ko-KR" dirty="0">
                <a:solidFill>
                  <a:schemeClr val="bg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6689176" y="1829187"/>
              <a:ext cx="166700" cy="1144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8" name="직선 연결선 57"/>
            <p:cNvCxnSpPr/>
            <p:nvPr/>
          </p:nvCxnSpPr>
          <p:spPr>
            <a:xfrm>
              <a:off x="6679432" y="1974226"/>
              <a:ext cx="1861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직사각형 58"/>
            <p:cNvSpPr/>
            <p:nvPr/>
          </p:nvSpPr>
          <p:spPr>
            <a:xfrm>
              <a:off x="6392984" y="2415501"/>
              <a:ext cx="45719" cy="1936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6483515" y="2415501"/>
              <a:ext cx="45719" cy="1936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1" name="그룹 60"/>
            <p:cNvGrpSpPr/>
            <p:nvPr/>
          </p:nvGrpSpPr>
          <p:grpSpPr>
            <a:xfrm>
              <a:off x="6383940" y="1827284"/>
              <a:ext cx="261028" cy="147482"/>
              <a:chOff x="3030569" y="4406432"/>
              <a:chExt cx="261028" cy="147482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103360" y="4406432"/>
                <a:ext cx="188237" cy="141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 defTabSz="925513">
                  <a:defRPr/>
                </a:pPr>
                <a:r>
                  <a:rPr lang="ko-KR" altLang="en-US" sz="800" dirty="0">
                    <a:solidFill>
                      <a:schemeClr val="bg1"/>
                    </a:solidFill>
                    <a:latin typeface="Segoe UI Symbol" panose="020B0502040204020203" pitchFamily="34" charset="0"/>
                  </a:rPr>
                  <a:t>✕</a:t>
                </a:r>
                <a:endParaRPr lang="en-US" altLang="ko-KR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" name="사다리꼴 70"/>
              <p:cNvSpPr/>
              <p:nvPr/>
            </p:nvSpPr>
            <p:spPr>
              <a:xfrm rot="16200000">
                <a:off x="3020494" y="4420452"/>
                <a:ext cx="143537" cy="123388"/>
              </a:xfrm>
              <a:prstGeom prst="trapezoi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4" name="직사각형 73"/>
          <p:cNvSpPr/>
          <p:nvPr/>
        </p:nvSpPr>
        <p:spPr>
          <a:xfrm>
            <a:off x="7392144" y="6330484"/>
            <a:ext cx="845443" cy="203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알림 받는중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id="{FFA8411D-EB83-660C-7F5C-8E4C38746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972098"/>
              </p:ext>
            </p:extLst>
          </p:nvPr>
        </p:nvGraphicFramePr>
        <p:xfrm>
          <a:off x="9000565" y="37029"/>
          <a:ext cx="3152540" cy="3629735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9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라이브 영상 미니 플레이어 모드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라이브 진행중에만 메인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라이브 페이지에서 노출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페이지 진입시 자동재생 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스크롤 다운시 최근 본 상품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맨위로 이동 버튼 위에 고정 노출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3-1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정지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재생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재생중 상태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정지 아이콘 노출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탭시 정지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정지 상태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재생 아이콘 노출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탭시 재생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3-2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닫기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플레이어 닫기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당일에 한하여 미니 플레이어 미노출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3-3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사운드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ON/OFF 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사운드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ON :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탭시 사운드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OFF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사운드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OFF :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탭시 사운드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ON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3-4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전체화면으로 보기 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탭시 플레이어 전체화면모드로 전환 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&lt;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참고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URL&gt; 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  <a:hlinkClick r:id="rId5"/>
                        </a:rPr>
                        <a:t>https://shopping.naver.com/window-products/style/10228107745?NaPm=ct%3Dlw8nt4rz%7Cci%3Dshoppingwindow%7Ctr%3Dswl%7Chk%3D0fae83277fe754ba4f31d294dd9e88b6b7aa59ca%7Ctrx%3D#COORDI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345245"/>
                  </a:ext>
                </a:extLst>
              </a:tr>
              <a:tr h="260467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다음페이지 이어짐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952281"/>
                  </a:ext>
                </a:extLst>
              </a:tr>
            </a:tbl>
          </a:graphicData>
        </a:graphic>
      </p:graphicFrame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5D796C0F-28FA-C09C-AB99-123E3CF8A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122003"/>
              </p:ext>
            </p:extLst>
          </p:nvPr>
        </p:nvGraphicFramePr>
        <p:xfrm>
          <a:off x="10293887" y="-6194"/>
          <a:ext cx="1935335" cy="621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533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758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V0.9 05.20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수정사항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057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라이브 영상 미니 플레이어 모드 정의 추가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(3) 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sp>
        <p:nvSpPr>
          <p:cNvPr id="8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1866" y="406148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004" y="381538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8711" y="286959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9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5415" y="286959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9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0416" y="286959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762953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라이브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53374" y="836712"/>
            <a:ext cx="8703160" cy="40324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모비두</a:t>
            </a:r>
            <a:r>
              <a:rPr lang="ko-KR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영역</a:t>
            </a:r>
            <a:endParaRPr lang="en-US" altLang="ko-KR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2427" y="5877272"/>
            <a:ext cx="8868021" cy="759132"/>
          </a:xfrm>
          <a:prstGeom prst="rect">
            <a:avLst/>
          </a:prstGeom>
          <a:pattFill prst="pct10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FOOTER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FA8411D-EB83-660C-7F5C-8E4C387465F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000565" y="37029"/>
          <a:ext cx="3152540" cy="2853564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61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이전페이지 이어짐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150143"/>
                  </a:ext>
                </a:extLst>
              </a:tr>
              <a:tr h="4949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모비두 영역 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라이브 진행중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+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라이브다시보기 노출 영역 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진행중 라이브가 없는경우엔 이전 다시보기만 노출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*</a:t>
                      </a:r>
                      <a:r>
                        <a:rPr kumimoji="0" lang="ko-KR" altLang="en-US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모비두영역 </a:t>
                      </a:r>
                      <a:r>
                        <a:rPr kumimoji="0" lang="en-US" altLang="ko-KR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UI</a:t>
                      </a:r>
                      <a:r>
                        <a:rPr kumimoji="0" lang="ko-KR" altLang="en-US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는 다음페이지 확인</a:t>
                      </a:r>
                      <a:endParaRPr kumimoji="0" lang="en-US" altLang="ko-KR" sz="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9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라이브 알림받기 설정 영역 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전체 케이스에 고정으로 노출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3-1 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알림받기 버튼 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미로그인상태에서 탭시 로그인안내팝업 노출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로그인상태에서는 현재 알림받기 설정 상태값으로 노출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로그인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&amp;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알림수신 동의여부 동의 상태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3-2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디폴트 노출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탭시 알림받기 취소 확인 팝업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노출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로그인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&amp;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알림수신 동의여부 미동의 상태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: 3-1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디폴트 노출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탭시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동의안내팝업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노출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*</a:t>
                      </a:r>
                      <a:r>
                        <a:rPr kumimoji="0" lang="ko-KR" altLang="en-US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팝업 정의는 </a:t>
                      </a:r>
                      <a:r>
                        <a:rPr kumimoji="0" lang="en-US" altLang="ko-KR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8~9p </a:t>
                      </a:r>
                      <a:r>
                        <a:rPr kumimoji="0" lang="ko-KR" altLang="en-US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확인</a:t>
                      </a:r>
                      <a:endParaRPr kumimoji="0" lang="en-US" altLang="ko-KR" sz="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199366"/>
                  </a:ext>
                </a:extLst>
              </a:tr>
            </a:tbl>
          </a:graphicData>
        </a:graphic>
      </p:graphicFrame>
      <p:sp>
        <p:nvSpPr>
          <p:cNvPr id="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6954" y="249593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53374" y="5053197"/>
            <a:ext cx="8701025" cy="354513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53374" y="5115958"/>
            <a:ext cx="869071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prstClr val="black"/>
                </a:solidFill>
              </a:rPr>
              <a:t>이니라이브 알림 신청하고 라이브 혜택 받기</a:t>
            </a:r>
            <a:endParaRPr lang="ko-KR" altLang="en-US" sz="900" b="1" dirty="0"/>
          </a:p>
        </p:txBody>
      </p:sp>
      <p:sp>
        <p:nvSpPr>
          <p:cNvPr id="12" name="직사각형 11"/>
          <p:cNvSpPr/>
          <p:nvPr/>
        </p:nvSpPr>
        <p:spPr>
          <a:xfrm>
            <a:off x="5653222" y="5137839"/>
            <a:ext cx="648071" cy="17731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알림 받기</a:t>
            </a:r>
            <a:endParaRPr lang="ko-KR" altLang="en-US" sz="800" b="1" dirty="0"/>
          </a:p>
        </p:txBody>
      </p:sp>
      <p:sp>
        <p:nvSpPr>
          <p:cNvPr id="1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3333" y="501445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7267" y="503252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5D796C0F-28FA-C09C-AB99-123E3CF8A3D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293887" y="-6194"/>
          <a:ext cx="1935335" cy="519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533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758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V0.7 05.14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수정사항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057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라이브 알림받기 설정 영역 추가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(3)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sp>
        <p:nvSpPr>
          <p:cNvPr id="16" name="모서리가 둥근 직사각형 15"/>
          <p:cNvSpPr/>
          <p:nvPr/>
        </p:nvSpPr>
        <p:spPr>
          <a:xfrm>
            <a:off x="9192344" y="4815746"/>
            <a:ext cx="700168" cy="25737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800" b="1" spc="-15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알림 </a:t>
            </a:r>
            <a:r>
              <a:rPr lang="ko-KR" altLang="en-US" sz="800" b="1" spc="-15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받는 </a:t>
            </a:r>
            <a:r>
              <a:rPr lang="ko-KR" altLang="en-US" sz="800" b="1" spc="-15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중 </a:t>
            </a:r>
            <a:endParaRPr lang="en-US" altLang="ko-KR" sz="800" b="1" spc="-15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4344" y="470774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53625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86166" y="546081"/>
            <a:ext cx="8851316" cy="60512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모비두</a:t>
            </a:r>
            <a:r>
              <a:rPr lang="ko-KR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영역</a:t>
            </a:r>
            <a:endParaRPr lang="en-US" altLang="ko-KR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라이브</a:t>
            </a: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모비두 영역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IN_PC_HOM_01_14</a:t>
            </a:r>
            <a:endParaRPr lang="ko-KR" altLang="en-US" dirty="0"/>
          </a:p>
        </p:txBody>
      </p:sp>
      <p:sp>
        <p:nvSpPr>
          <p:cNvPr id="36" name="자유형 35"/>
          <p:cNvSpPr/>
          <p:nvPr/>
        </p:nvSpPr>
        <p:spPr>
          <a:xfrm>
            <a:off x="985" y="900543"/>
            <a:ext cx="9081686" cy="189478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이전페이지 </a:t>
            </a:r>
            <a:r>
              <a:rPr lang="ko-KR" altLang="en-US" sz="1000" dirty="0" smtClean="0">
                <a:solidFill>
                  <a:schemeClr val="tx1"/>
                </a:solidFill>
              </a:rPr>
              <a:t>이어짐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478960" y="1743392"/>
            <a:ext cx="1516327" cy="1956919"/>
            <a:chOff x="180119" y="1548581"/>
            <a:chExt cx="1516327" cy="1952427"/>
          </a:xfrm>
        </p:grpSpPr>
        <p:grpSp>
          <p:nvGrpSpPr>
            <p:cNvPr id="45" name="그룹 44"/>
            <p:cNvGrpSpPr/>
            <p:nvPr/>
          </p:nvGrpSpPr>
          <p:grpSpPr>
            <a:xfrm>
              <a:off x="180119" y="1548581"/>
              <a:ext cx="1516327" cy="1952427"/>
              <a:chOff x="335470" y="1448791"/>
              <a:chExt cx="773640" cy="996141"/>
            </a:xfrm>
          </p:grpSpPr>
          <p:sp>
            <p:nvSpPr>
              <p:cNvPr id="54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470" y="1448791"/>
                <a:ext cx="773640" cy="99614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5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470" y="1448791"/>
                <a:ext cx="773640" cy="996141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00" b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6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470" y="1448791"/>
                <a:ext cx="773640" cy="996141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00" b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>
              <a:off x="230510" y="3077998"/>
              <a:ext cx="1396808" cy="375976"/>
              <a:chOff x="234696" y="2996952"/>
              <a:chExt cx="1396808" cy="471397"/>
            </a:xfrm>
          </p:grpSpPr>
          <p:grpSp>
            <p:nvGrpSpPr>
              <p:cNvPr id="47" name="그룹 46"/>
              <p:cNvGrpSpPr/>
              <p:nvPr/>
            </p:nvGrpSpPr>
            <p:grpSpPr>
              <a:xfrm>
                <a:off x="234696" y="2996952"/>
                <a:ext cx="1396808" cy="471397"/>
                <a:chOff x="234696" y="2917084"/>
                <a:chExt cx="1142139" cy="551265"/>
              </a:xfrm>
            </p:grpSpPr>
            <p:sp>
              <p:nvSpPr>
                <p:cNvPr id="49" name="Border">
                  <a:extLst>
                    <a:ext uri="{FF2B5EF4-FFF2-40B4-BE49-F238E27FC236}">
                      <a16:creationId xmlns:a16="http://schemas.microsoft.com/office/drawing/2014/main" id="{9D9E10A7-23B9-4D33-97E2-B90F2A76D0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4696" y="2917084"/>
                  <a:ext cx="1142139" cy="55126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6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50" name="그룹 49"/>
                <p:cNvGrpSpPr/>
                <p:nvPr/>
              </p:nvGrpSpPr>
              <p:grpSpPr>
                <a:xfrm>
                  <a:off x="308973" y="3003771"/>
                  <a:ext cx="178195" cy="384055"/>
                  <a:chOff x="4276983" y="4207340"/>
                  <a:chExt cx="462193" cy="996141"/>
                </a:xfrm>
              </p:grpSpPr>
              <p:sp>
                <p:nvSpPr>
                  <p:cNvPr id="51" name="Border">
                    <a:extLst>
                      <a:ext uri="{FF2B5EF4-FFF2-40B4-BE49-F238E27FC236}">
                        <a16:creationId xmlns:a16="http://schemas.microsoft.com/office/drawing/2014/main" id="{9D9E10A7-23B9-4D33-97E2-B90F2A76D05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76983" y="4207340"/>
                    <a:ext cx="462193" cy="996141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80808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6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52" name="Line 2">
                    <a:extLst>
                      <a:ext uri="{FF2B5EF4-FFF2-40B4-BE49-F238E27FC236}">
                        <a16:creationId xmlns:a16="http://schemas.microsoft.com/office/drawing/2014/main" id="{20121C81-501D-44EB-A7E6-760D7C3E302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76983" y="4207340"/>
                    <a:ext cx="443898" cy="996141"/>
                  </a:xfrm>
                  <a:custGeom>
                    <a:avLst/>
                    <a:gdLst>
                      <a:gd name="connsiteX0" fmla="*/ 0 w 1008112"/>
                      <a:gd name="connsiteY0" fmla="*/ 1008112 h 1008112"/>
                      <a:gd name="connsiteX1" fmla="*/ 1008112 w 1008112"/>
                      <a:gd name="connsiteY1" fmla="*/ 0 h 10081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08112" h="1008112">
                        <a:moveTo>
                          <a:pt x="0" y="1008112"/>
                        </a:moveTo>
                        <a:lnTo>
                          <a:pt x="1008112" y="0"/>
                        </a:lnTo>
                      </a:path>
                    </a:pathLst>
                  </a:custGeom>
                  <a:solidFill>
                    <a:srgbClr val="FFFFFF"/>
                  </a:solidFill>
                  <a:ln w="9525">
                    <a:solidFill>
                      <a:srgbClr val="80808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60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53" name="Line 1">
                    <a:extLst>
                      <a:ext uri="{FF2B5EF4-FFF2-40B4-BE49-F238E27FC236}">
                        <a16:creationId xmlns:a16="http://schemas.microsoft.com/office/drawing/2014/main" id="{8B2AC669-864E-4489-8E0C-FD03331FE97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76983" y="4207340"/>
                    <a:ext cx="443898" cy="996141"/>
                  </a:xfrm>
                  <a:custGeom>
                    <a:avLst/>
                    <a:gdLst>
                      <a:gd name="connsiteX0" fmla="*/ 1008112 w 1008112"/>
                      <a:gd name="connsiteY0" fmla="*/ 1008112 h 1008112"/>
                      <a:gd name="connsiteX1" fmla="*/ 0 w 1008112"/>
                      <a:gd name="connsiteY1" fmla="*/ 0 h 10081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08112" h="1008112">
                        <a:moveTo>
                          <a:pt x="1008112" y="1008112"/>
                        </a:move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FFFF"/>
                  </a:solidFill>
                  <a:ln w="9525">
                    <a:solidFill>
                      <a:srgbClr val="80808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60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48" name="TextBox 47"/>
              <p:cNvSpPr txBox="1"/>
              <p:nvPr/>
            </p:nvSpPr>
            <p:spPr>
              <a:xfrm>
                <a:off x="643474" y="3071080"/>
                <a:ext cx="915417" cy="2695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700" spc="-150" dirty="0" smtClean="0"/>
                  <a:t>제품명은 </a:t>
                </a:r>
                <a:r>
                  <a:rPr lang="ko-KR" altLang="en-US" sz="700" spc="-150" dirty="0"/>
                  <a:t>최대 두 줄까지 노출되며 길어질 </a:t>
                </a:r>
                <a:r>
                  <a:rPr lang="ko-KR" altLang="en-US" sz="700" spc="-150" dirty="0" smtClean="0"/>
                  <a:t> </a:t>
                </a:r>
                <a:r>
                  <a:rPr lang="en-US" altLang="ko-KR" sz="700" spc="-150" dirty="0" smtClean="0"/>
                  <a:t>…</a:t>
                </a:r>
                <a:endParaRPr lang="ko-KR" altLang="en-US" sz="700" spc="-15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57" name="TextBox 56"/>
          <p:cNvSpPr txBox="1"/>
          <p:nvPr/>
        </p:nvSpPr>
        <p:spPr>
          <a:xfrm>
            <a:off x="423725" y="3907269"/>
            <a:ext cx="1609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선착순 멤버십 </a:t>
            </a:r>
            <a:r>
              <a:rPr lang="en-US" altLang="ko-KR" sz="800" dirty="0" smtClean="0"/>
              <a:t>BOX +1</a:t>
            </a:r>
            <a:r>
              <a:rPr lang="ko-KR" altLang="en-US" sz="800" dirty="0" smtClean="0"/>
              <a:t>만</a:t>
            </a:r>
            <a:r>
              <a:rPr lang="en-US" altLang="ko-KR" sz="800" dirty="0" smtClean="0"/>
              <a:t>3</a:t>
            </a:r>
            <a:r>
              <a:rPr lang="ko-KR" altLang="en-US" sz="800" dirty="0" smtClean="0"/>
              <a:t>천원 결제 혜택은 최대 두줄까지노</a:t>
            </a:r>
            <a:r>
              <a:rPr lang="en-US" altLang="ko-KR" sz="800" dirty="0" smtClean="0"/>
              <a:t>…</a:t>
            </a:r>
            <a:endParaRPr lang="en-US" altLang="ko-KR" sz="800" b="1" dirty="0" smtClean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535335" y="1806449"/>
            <a:ext cx="706977" cy="20938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이니슾라이브</a:t>
            </a:r>
            <a:endParaRPr lang="en-US" altLang="ko-KR" sz="700" dirty="0" smtClean="0">
              <a:solidFill>
                <a:schemeClr val="bg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23724" y="1685615"/>
            <a:ext cx="1619077" cy="2556264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1497792" y="1813342"/>
            <a:ext cx="487634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smtClean="0">
                <a:latin typeface="+mj-lt"/>
                <a:ea typeface="Pretendard" panose="02000503000000020004" pitchFamily="50" charset="-127"/>
                <a:cs typeface="Pretendard" panose="02000503000000020004" pitchFamily="50" charset="-127"/>
              </a:rPr>
              <a:t>23,435</a:t>
            </a:r>
            <a:endParaRPr lang="en-US" altLang="ko-KR" sz="100" dirty="0"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23725" y="3741061"/>
            <a:ext cx="16098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24,02,24(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화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) </a:t>
            </a:r>
            <a:endParaRPr lang="en-US" altLang="ko-KR" sz="7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106117" y="4359994"/>
            <a:ext cx="665872" cy="20908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당첨자 발표 </a:t>
            </a:r>
            <a:r>
              <a:rPr lang="en-US" altLang="ko-KR" sz="700" dirty="0" smtClean="0">
                <a:solidFill>
                  <a:schemeClr val="tx1"/>
                </a:solidFill>
              </a:rPr>
              <a:t>&gt; 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1389509" y="1887102"/>
            <a:ext cx="157568" cy="82756"/>
            <a:chOff x="4304007" y="1618052"/>
            <a:chExt cx="241337" cy="126752"/>
          </a:xfrm>
        </p:grpSpPr>
        <p:sp>
          <p:nvSpPr>
            <p:cNvPr id="66" name="타원 65"/>
            <p:cNvSpPr/>
            <p:nvPr/>
          </p:nvSpPr>
          <p:spPr>
            <a:xfrm>
              <a:off x="4304007" y="1618052"/>
              <a:ext cx="241337" cy="1267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/>
            <p:cNvSpPr/>
            <p:nvPr/>
          </p:nvSpPr>
          <p:spPr>
            <a:xfrm>
              <a:off x="4387734" y="1642411"/>
              <a:ext cx="73882" cy="7388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4447" y="424849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2105523" y="1743392"/>
            <a:ext cx="1516327" cy="1956919"/>
            <a:chOff x="180119" y="1548581"/>
            <a:chExt cx="1516327" cy="1952427"/>
          </a:xfrm>
        </p:grpSpPr>
        <p:grpSp>
          <p:nvGrpSpPr>
            <p:cNvPr id="71" name="그룹 70"/>
            <p:cNvGrpSpPr/>
            <p:nvPr/>
          </p:nvGrpSpPr>
          <p:grpSpPr>
            <a:xfrm>
              <a:off x="180119" y="1548581"/>
              <a:ext cx="1516327" cy="1952427"/>
              <a:chOff x="335470" y="1448791"/>
              <a:chExt cx="773640" cy="996141"/>
            </a:xfrm>
          </p:grpSpPr>
          <p:sp>
            <p:nvSpPr>
              <p:cNvPr id="80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470" y="1448791"/>
                <a:ext cx="773640" cy="99614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1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470" y="1448791"/>
                <a:ext cx="773640" cy="996141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00" b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2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470" y="1448791"/>
                <a:ext cx="773640" cy="996141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00" b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230510" y="3077998"/>
              <a:ext cx="1396808" cy="375976"/>
              <a:chOff x="234696" y="2996952"/>
              <a:chExt cx="1396808" cy="471397"/>
            </a:xfrm>
          </p:grpSpPr>
          <p:grpSp>
            <p:nvGrpSpPr>
              <p:cNvPr id="73" name="그룹 72"/>
              <p:cNvGrpSpPr/>
              <p:nvPr/>
            </p:nvGrpSpPr>
            <p:grpSpPr>
              <a:xfrm>
                <a:off x="234696" y="2996952"/>
                <a:ext cx="1396808" cy="471397"/>
                <a:chOff x="234696" y="2917084"/>
                <a:chExt cx="1142139" cy="551265"/>
              </a:xfrm>
            </p:grpSpPr>
            <p:sp>
              <p:nvSpPr>
                <p:cNvPr id="75" name="Border">
                  <a:extLst>
                    <a:ext uri="{FF2B5EF4-FFF2-40B4-BE49-F238E27FC236}">
                      <a16:creationId xmlns:a16="http://schemas.microsoft.com/office/drawing/2014/main" id="{9D9E10A7-23B9-4D33-97E2-B90F2A76D0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4696" y="2917084"/>
                  <a:ext cx="1142139" cy="55126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6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76" name="그룹 75"/>
                <p:cNvGrpSpPr/>
                <p:nvPr/>
              </p:nvGrpSpPr>
              <p:grpSpPr>
                <a:xfrm>
                  <a:off x="308973" y="3003771"/>
                  <a:ext cx="178195" cy="384055"/>
                  <a:chOff x="4276983" y="4207340"/>
                  <a:chExt cx="462193" cy="996141"/>
                </a:xfrm>
              </p:grpSpPr>
              <p:sp>
                <p:nvSpPr>
                  <p:cNvPr id="77" name="Border">
                    <a:extLst>
                      <a:ext uri="{FF2B5EF4-FFF2-40B4-BE49-F238E27FC236}">
                        <a16:creationId xmlns:a16="http://schemas.microsoft.com/office/drawing/2014/main" id="{9D9E10A7-23B9-4D33-97E2-B90F2A76D05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76983" y="4207340"/>
                    <a:ext cx="462193" cy="996141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80808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6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8" name="Line 2">
                    <a:extLst>
                      <a:ext uri="{FF2B5EF4-FFF2-40B4-BE49-F238E27FC236}">
                        <a16:creationId xmlns:a16="http://schemas.microsoft.com/office/drawing/2014/main" id="{20121C81-501D-44EB-A7E6-760D7C3E302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76983" y="4207340"/>
                    <a:ext cx="443898" cy="996141"/>
                  </a:xfrm>
                  <a:custGeom>
                    <a:avLst/>
                    <a:gdLst>
                      <a:gd name="connsiteX0" fmla="*/ 0 w 1008112"/>
                      <a:gd name="connsiteY0" fmla="*/ 1008112 h 1008112"/>
                      <a:gd name="connsiteX1" fmla="*/ 1008112 w 1008112"/>
                      <a:gd name="connsiteY1" fmla="*/ 0 h 10081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08112" h="1008112">
                        <a:moveTo>
                          <a:pt x="0" y="1008112"/>
                        </a:moveTo>
                        <a:lnTo>
                          <a:pt x="1008112" y="0"/>
                        </a:lnTo>
                      </a:path>
                    </a:pathLst>
                  </a:custGeom>
                  <a:solidFill>
                    <a:srgbClr val="FFFFFF"/>
                  </a:solidFill>
                  <a:ln w="9525">
                    <a:solidFill>
                      <a:srgbClr val="80808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60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9" name="Line 1">
                    <a:extLst>
                      <a:ext uri="{FF2B5EF4-FFF2-40B4-BE49-F238E27FC236}">
                        <a16:creationId xmlns:a16="http://schemas.microsoft.com/office/drawing/2014/main" id="{8B2AC669-864E-4489-8E0C-FD03331FE97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76983" y="4207340"/>
                    <a:ext cx="443898" cy="996141"/>
                  </a:xfrm>
                  <a:custGeom>
                    <a:avLst/>
                    <a:gdLst>
                      <a:gd name="connsiteX0" fmla="*/ 1008112 w 1008112"/>
                      <a:gd name="connsiteY0" fmla="*/ 1008112 h 1008112"/>
                      <a:gd name="connsiteX1" fmla="*/ 0 w 1008112"/>
                      <a:gd name="connsiteY1" fmla="*/ 0 h 10081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08112" h="1008112">
                        <a:moveTo>
                          <a:pt x="1008112" y="1008112"/>
                        </a:move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FFFF"/>
                  </a:solidFill>
                  <a:ln w="9525">
                    <a:solidFill>
                      <a:srgbClr val="80808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60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74" name="TextBox 73"/>
              <p:cNvSpPr txBox="1"/>
              <p:nvPr/>
            </p:nvSpPr>
            <p:spPr>
              <a:xfrm>
                <a:off x="643474" y="3071080"/>
                <a:ext cx="915417" cy="2695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700" spc="-150" dirty="0" smtClean="0"/>
                  <a:t>제품명은 </a:t>
                </a:r>
                <a:r>
                  <a:rPr lang="ko-KR" altLang="en-US" sz="700" spc="-150" dirty="0"/>
                  <a:t>최대 두 줄까지 노출되며 길어질 </a:t>
                </a:r>
                <a:r>
                  <a:rPr lang="ko-KR" altLang="en-US" sz="700" spc="-150" dirty="0" smtClean="0"/>
                  <a:t> </a:t>
                </a:r>
                <a:r>
                  <a:rPr lang="en-US" altLang="ko-KR" sz="700" spc="-150" dirty="0" smtClean="0"/>
                  <a:t>…</a:t>
                </a:r>
                <a:endParaRPr lang="ko-KR" altLang="en-US" sz="700" spc="-15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83" name="TextBox 82"/>
          <p:cNvSpPr txBox="1"/>
          <p:nvPr/>
        </p:nvSpPr>
        <p:spPr>
          <a:xfrm>
            <a:off x="2050288" y="3907269"/>
            <a:ext cx="1609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선착순 멤버십 </a:t>
            </a:r>
            <a:r>
              <a:rPr lang="en-US" altLang="ko-KR" sz="800" dirty="0" smtClean="0"/>
              <a:t>BOX +1</a:t>
            </a:r>
            <a:r>
              <a:rPr lang="ko-KR" altLang="en-US" sz="800" dirty="0" smtClean="0"/>
              <a:t>만</a:t>
            </a:r>
            <a:r>
              <a:rPr lang="en-US" altLang="ko-KR" sz="800" dirty="0" smtClean="0"/>
              <a:t>3</a:t>
            </a:r>
            <a:r>
              <a:rPr lang="ko-KR" altLang="en-US" sz="800" dirty="0" smtClean="0"/>
              <a:t>천원 결제 혜택은 최대 두줄까지노</a:t>
            </a:r>
            <a:r>
              <a:rPr lang="en-US" altLang="ko-KR" sz="800" dirty="0" smtClean="0"/>
              <a:t>…</a:t>
            </a:r>
            <a:endParaRPr lang="en-US" altLang="ko-KR" sz="800" b="1" dirty="0" smtClean="0"/>
          </a:p>
        </p:txBody>
      </p:sp>
      <p:sp>
        <p:nvSpPr>
          <p:cNvPr id="84" name="모서리가 둥근 직사각형 83"/>
          <p:cNvSpPr/>
          <p:nvPr/>
        </p:nvSpPr>
        <p:spPr>
          <a:xfrm>
            <a:off x="2161898" y="1806449"/>
            <a:ext cx="706977" cy="20938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이니슾라이브</a:t>
            </a:r>
            <a:endParaRPr lang="en-US" altLang="ko-KR" sz="700" dirty="0" smtClean="0">
              <a:solidFill>
                <a:schemeClr val="bg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124355" y="1813342"/>
            <a:ext cx="487634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smtClean="0">
                <a:latin typeface="+mj-lt"/>
                <a:ea typeface="Pretendard" panose="02000503000000020004" pitchFamily="50" charset="-127"/>
                <a:cs typeface="Pretendard" panose="02000503000000020004" pitchFamily="50" charset="-127"/>
              </a:rPr>
              <a:t>23,435</a:t>
            </a:r>
            <a:endParaRPr lang="en-US" altLang="ko-KR" sz="100" dirty="0"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050288" y="3741061"/>
            <a:ext cx="16098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24,02,24(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화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) </a:t>
            </a:r>
            <a:endParaRPr lang="en-US" altLang="ko-KR" sz="7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3016072" y="1887102"/>
            <a:ext cx="157568" cy="82756"/>
            <a:chOff x="4304007" y="1618052"/>
            <a:chExt cx="241337" cy="126752"/>
          </a:xfrm>
        </p:grpSpPr>
        <p:sp>
          <p:nvSpPr>
            <p:cNvPr id="89" name="타원 88"/>
            <p:cNvSpPr/>
            <p:nvPr/>
          </p:nvSpPr>
          <p:spPr>
            <a:xfrm>
              <a:off x="4304007" y="1618052"/>
              <a:ext cx="241337" cy="1267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/>
            <p:cNvSpPr/>
            <p:nvPr/>
          </p:nvSpPr>
          <p:spPr>
            <a:xfrm>
              <a:off x="4387734" y="1642411"/>
              <a:ext cx="73882" cy="7388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3745319" y="1743392"/>
            <a:ext cx="1516327" cy="1956919"/>
            <a:chOff x="180119" y="1548581"/>
            <a:chExt cx="1516327" cy="1952427"/>
          </a:xfrm>
        </p:grpSpPr>
        <p:grpSp>
          <p:nvGrpSpPr>
            <p:cNvPr id="92" name="그룹 91"/>
            <p:cNvGrpSpPr/>
            <p:nvPr/>
          </p:nvGrpSpPr>
          <p:grpSpPr>
            <a:xfrm>
              <a:off x="180119" y="1548581"/>
              <a:ext cx="1516327" cy="1952427"/>
              <a:chOff x="335470" y="1448791"/>
              <a:chExt cx="773640" cy="996141"/>
            </a:xfrm>
          </p:grpSpPr>
          <p:sp>
            <p:nvSpPr>
              <p:cNvPr id="101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470" y="1448791"/>
                <a:ext cx="773640" cy="99614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2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470" y="1448791"/>
                <a:ext cx="773640" cy="996141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00" b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3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470" y="1448791"/>
                <a:ext cx="773640" cy="996141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00" b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230510" y="3077998"/>
              <a:ext cx="1396808" cy="375976"/>
              <a:chOff x="234696" y="2996952"/>
              <a:chExt cx="1396808" cy="471397"/>
            </a:xfrm>
          </p:grpSpPr>
          <p:grpSp>
            <p:nvGrpSpPr>
              <p:cNvPr id="94" name="그룹 93"/>
              <p:cNvGrpSpPr/>
              <p:nvPr/>
            </p:nvGrpSpPr>
            <p:grpSpPr>
              <a:xfrm>
                <a:off x="234696" y="2996952"/>
                <a:ext cx="1396808" cy="471397"/>
                <a:chOff x="234696" y="2917084"/>
                <a:chExt cx="1142139" cy="551265"/>
              </a:xfrm>
            </p:grpSpPr>
            <p:sp>
              <p:nvSpPr>
                <p:cNvPr id="96" name="Border">
                  <a:extLst>
                    <a:ext uri="{FF2B5EF4-FFF2-40B4-BE49-F238E27FC236}">
                      <a16:creationId xmlns:a16="http://schemas.microsoft.com/office/drawing/2014/main" id="{9D9E10A7-23B9-4D33-97E2-B90F2A76D0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4696" y="2917084"/>
                  <a:ext cx="1142139" cy="55126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6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97" name="그룹 96"/>
                <p:cNvGrpSpPr/>
                <p:nvPr/>
              </p:nvGrpSpPr>
              <p:grpSpPr>
                <a:xfrm>
                  <a:off x="308973" y="3003771"/>
                  <a:ext cx="178195" cy="384055"/>
                  <a:chOff x="4276983" y="4207340"/>
                  <a:chExt cx="462193" cy="996141"/>
                </a:xfrm>
              </p:grpSpPr>
              <p:sp>
                <p:nvSpPr>
                  <p:cNvPr id="98" name="Border">
                    <a:extLst>
                      <a:ext uri="{FF2B5EF4-FFF2-40B4-BE49-F238E27FC236}">
                        <a16:creationId xmlns:a16="http://schemas.microsoft.com/office/drawing/2014/main" id="{9D9E10A7-23B9-4D33-97E2-B90F2A76D05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76983" y="4207340"/>
                    <a:ext cx="462193" cy="996141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80808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6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99" name="Line 2">
                    <a:extLst>
                      <a:ext uri="{FF2B5EF4-FFF2-40B4-BE49-F238E27FC236}">
                        <a16:creationId xmlns:a16="http://schemas.microsoft.com/office/drawing/2014/main" id="{20121C81-501D-44EB-A7E6-760D7C3E302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76983" y="4207340"/>
                    <a:ext cx="443898" cy="996141"/>
                  </a:xfrm>
                  <a:custGeom>
                    <a:avLst/>
                    <a:gdLst>
                      <a:gd name="connsiteX0" fmla="*/ 0 w 1008112"/>
                      <a:gd name="connsiteY0" fmla="*/ 1008112 h 1008112"/>
                      <a:gd name="connsiteX1" fmla="*/ 1008112 w 1008112"/>
                      <a:gd name="connsiteY1" fmla="*/ 0 h 10081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08112" h="1008112">
                        <a:moveTo>
                          <a:pt x="0" y="1008112"/>
                        </a:moveTo>
                        <a:lnTo>
                          <a:pt x="1008112" y="0"/>
                        </a:lnTo>
                      </a:path>
                    </a:pathLst>
                  </a:custGeom>
                  <a:solidFill>
                    <a:srgbClr val="FFFFFF"/>
                  </a:solidFill>
                  <a:ln w="9525">
                    <a:solidFill>
                      <a:srgbClr val="80808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60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0" name="Line 1">
                    <a:extLst>
                      <a:ext uri="{FF2B5EF4-FFF2-40B4-BE49-F238E27FC236}">
                        <a16:creationId xmlns:a16="http://schemas.microsoft.com/office/drawing/2014/main" id="{8B2AC669-864E-4489-8E0C-FD03331FE97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76983" y="4207340"/>
                    <a:ext cx="443898" cy="996141"/>
                  </a:xfrm>
                  <a:custGeom>
                    <a:avLst/>
                    <a:gdLst>
                      <a:gd name="connsiteX0" fmla="*/ 1008112 w 1008112"/>
                      <a:gd name="connsiteY0" fmla="*/ 1008112 h 1008112"/>
                      <a:gd name="connsiteX1" fmla="*/ 0 w 1008112"/>
                      <a:gd name="connsiteY1" fmla="*/ 0 h 10081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08112" h="1008112">
                        <a:moveTo>
                          <a:pt x="1008112" y="1008112"/>
                        </a:move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FFFF"/>
                  </a:solidFill>
                  <a:ln w="9525">
                    <a:solidFill>
                      <a:srgbClr val="80808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60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95" name="TextBox 94"/>
              <p:cNvSpPr txBox="1"/>
              <p:nvPr/>
            </p:nvSpPr>
            <p:spPr>
              <a:xfrm>
                <a:off x="643474" y="3071080"/>
                <a:ext cx="915417" cy="2695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700" spc="-150" dirty="0" smtClean="0"/>
                  <a:t>제품명은 </a:t>
                </a:r>
                <a:r>
                  <a:rPr lang="ko-KR" altLang="en-US" sz="700" spc="-150" dirty="0"/>
                  <a:t>최대 두 줄까지 노출되며 길어질 </a:t>
                </a:r>
                <a:r>
                  <a:rPr lang="ko-KR" altLang="en-US" sz="700" spc="-150" dirty="0" smtClean="0"/>
                  <a:t> </a:t>
                </a:r>
                <a:r>
                  <a:rPr lang="en-US" altLang="ko-KR" sz="700" spc="-150" dirty="0" smtClean="0"/>
                  <a:t>…</a:t>
                </a:r>
                <a:endParaRPr lang="ko-KR" altLang="en-US" sz="700" spc="-15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104" name="TextBox 103"/>
          <p:cNvSpPr txBox="1"/>
          <p:nvPr/>
        </p:nvSpPr>
        <p:spPr>
          <a:xfrm>
            <a:off x="3690084" y="3907269"/>
            <a:ext cx="1609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선착순 멤버십 </a:t>
            </a:r>
            <a:r>
              <a:rPr lang="en-US" altLang="ko-KR" sz="800" dirty="0" smtClean="0"/>
              <a:t>BOX +1</a:t>
            </a:r>
            <a:r>
              <a:rPr lang="ko-KR" altLang="en-US" sz="800" dirty="0" smtClean="0"/>
              <a:t>만</a:t>
            </a:r>
            <a:r>
              <a:rPr lang="en-US" altLang="ko-KR" sz="800" dirty="0" smtClean="0"/>
              <a:t>3</a:t>
            </a:r>
            <a:r>
              <a:rPr lang="ko-KR" altLang="en-US" sz="800" dirty="0" smtClean="0"/>
              <a:t>천원 결제 혜택은 최대 두줄까지노</a:t>
            </a:r>
            <a:r>
              <a:rPr lang="en-US" altLang="ko-KR" sz="800" dirty="0" smtClean="0"/>
              <a:t>…</a:t>
            </a:r>
            <a:endParaRPr lang="en-US" altLang="ko-KR" sz="800" b="1" dirty="0" smtClean="0"/>
          </a:p>
        </p:txBody>
      </p:sp>
      <p:sp>
        <p:nvSpPr>
          <p:cNvPr id="105" name="TextBox 104"/>
          <p:cNvSpPr txBox="1"/>
          <p:nvPr/>
        </p:nvSpPr>
        <p:spPr>
          <a:xfrm>
            <a:off x="4764151" y="1813342"/>
            <a:ext cx="487634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smtClean="0">
                <a:latin typeface="+mj-lt"/>
                <a:ea typeface="Pretendard" panose="02000503000000020004" pitchFamily="50" charset="-127"/>
                <a:cs typeface="Pretendard" panose="02000503000000020004" pitchFamily="50" charset="-127"/>
              </a:rPr>
              <a:t>23,435</a:t>
            </a:r>
            <a:endParaRPr lang="en-US" altLang="ko-KR" sz="100" dirty="0"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690084" y="3741061"/>
            <a:ext cx="16098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24,02,24(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화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) </a:t>
            </a:r>
            <a:endParaRPr lang="en-US" altLang="ko-KR" sz="7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07" name="그룹 106"/>
          <p:cNvGrpSpPr/>
          <p:nvPr/>
        </p:nvGrpSpPr>
        <p:grpSpPr>
          <a:xfrm>
            <a:off x="4655868" y="1887102"/>
            <a:ext cx="157568" cy="82756"/>
            <a:chOff x="4304007" y="1618052"/>
            <a:chExt cx="241337" cy="126752"/>
          </a:xfrm>
        </p:grpSpPr>
        <p:sp>
          <p:nvSpPr>
            <p:cNvPr id="108" name="타원 107"/>
            <p:cNvSpPr/>
            <p:nvPr/>
          </p:nvSpPr>
          <p:spPr>
            <a:xfrm>
              <a:off x="4304007" y="1618052"/>
              <a:ext cx="241337" cy="1267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/>
            <p:cNvSpPr/>
            <p:nvPr/>
          </p:nvSpPr>
          <p:spPr>
            <a:xfrm>
              <a:off x="4387734" y="1642411"/>
              <a:ext cx="73882" cy="7388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5379324" y="1743392"/>
            <a:ext cx="1516327" cy="1956919"/>
            <a:chOff x="180119" y="1548581"/>
            <a:chExt cx="1516327" cy="1952427"/>
          </a:xfrm>
        </p:grpSpPr>
        <p:grpSp>
          <p:nvGrpSpPr>
            <p:cNvPr id="111" name="그룹 110"/>
            <p:cNvGrpSpPr/>
            <p:nvPr/>
          </p:nvGrpSpPr>
          <p:grpSpPr>
            <a:xfrm>
              <a:off x="180119" y="1548581"/>
              <a:ext cx="1516327" cy="1952427"/>
              <a:chOff x="335470" y="1448791"/>
              <a:chExt cx="773640" cy="996141"/>
            </a:xfrm>
          </p:grpSpPr>
          <p:sp>
            <p:nvSpPr>
              <p:cNvPr id="120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470" y="1448791"/>
                <a:ext cx="773640" cy="99614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1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470" y="1448791"/>
                <a:ext cx="773640" cy="996141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00" b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2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470" y="1448791"/>
                <a:ext cx="773640" cy="996141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00" b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12" name="그룹 111"/>
            <p:cNvGrpSpPr/>
            <p:nvPr/>
          </p:nvGrpSpPr>
          <p:grpSpPr>
            <a:xfrm>
              <a:off x="230510" y="3077998"/>
              <a:ext cx="1396808" cy="375976"/>
              <a:chOff x="234696" y="2996952"/>
              <a:chExt cx="1396808" cy="471397"/>
            </a:xfrm>
          </p:grpSpPr>
          <p:grpSp>
            <p:nvGrpSpPr>
              <p:cNvPr id="113" name="그룹 112"/>
              <p:cNvGrpSpPr/>
              <p:nvPr/>
            </p:nvGrpSpPr>
            <p:grpSpPr>
              <a:xfrm>
                <a:off x="234696" y="2996952"/>
                <a:ext cx="1396808" cy="471397"/>
                <a:chOff x="234696" y="2917084"/>
                <a:chExt cx="1142139" cy="551265"/>
              </a:xfrm>
            </p:grpSpPr>
            <p:sp>
              <p:nvSpPr>
                <p:cNvPr id="115" name="Border">
                  <a:extLst>
                    <a:ext uri="{FF2B5EF4-FFF2-40B4-BE49-F238E27FC236}">
                      <a16:creationId xmlns:a16="http://schemas.microsoft.com/office/drawing/2014/main" id="{9D9E10A7-23B9-4D33-97E2-B90F2A76D0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4696" y="2917084"/>
                  <a:ext cx="1142139" cy="55126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6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116" name="그룹 115"/>
                <p:cNvGrpSpPr/>
                <p:nvPr/>
              </p:nvGrpSpPr>
              <p:grpSpPr>
                <a:xfrm>
                  <a:off x="308973" y="3003771"/>
                  <a:ext cx="178195" cy="384055"/>
                  <a:chOff x="4276983" y="4207340"/>
                  <a:chExt cx="462193" cy="996141"/>
                </a:xfrm>
              </p:grpSpPr>
              <p:sp>
                <p:nvSpPr>
                  <p:cNvPr id="117" name="Border">
                    <a:extLst>
                      <a:ext uri="{FF2B5EF4-FFF2-40B4-BE49-F238E27FC236}">
                        <a16:creationId xmlns:a16="http://schemas.microsoft.com/office/drawing/2014/main" id="{9D9E10A7-23B9-4D33-97E2-B90F2A76D05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76983" y="4207340"/>
                    <a:ext cx="462193" cy="996141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80808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6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8" name="Line 2">
                    <a:extLst>
                      <a:ext uri="{FF2B5EF4-FFF2-40B4-BE49-F238E27FC236}">
                        <a16:creationId xmlns:a16="http://schemas.microsoft.com/office/drawing/2014/main" id="{20121C81-501D-44EB-A7E6-760D7C3E302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76983" y="4207340"/>
                    <a:ext cx="443898" cy="996141"/>
                  </a:xfrm>
                  <a:custGeom>
                    <a:avLst/>
                    <a:gdLst>
                      <a:gd name="connsiteX0" fmla="*/ 0 w 1008112"/>
                      <a:gd name="connsiteY0" fmla="*/ 1008112 h 1008112"/>
                      <a:gd name="connsiteX1" fmla="*/ 1008112 w 1008112"/>
                      <a:gd name="connsiteY1" fmla="*/ 0 h 10081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08112" h="1008112">
                        <a:moveTo>
                          <a:pt x="0" y="1008112"/>
                        </a:moveTo>
                        <a:lnTo>
                          <a:pt x="1008112" y="0"/>
                        </a:lnTo>
                      </a:path>
                    </a:pathLst>
                  </a:custGeom>
                  <a:solidFill>
                    <a:srgbClr val="FFFFFF"/>
                  </a:solidFill>
                  <a:ln w="9525">
                    <a:solidFill>
                      <a:srgbClr val="80808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60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9" name="Line 1">
                    <a:extLst>
                      <a:ext uri="{FF2B5EF4-FFF2-40B4-BE49-F238E27FC236}">
                        <a16:creationId xmlns:a16="http://schemas.microsoft.com/office/drawing/2014/main" id="{8B2AC669-864E-4489-8E0C-FD03331FE97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76983" y="4207340"/>
                    <a:ext cx="443898" cy="996141"/>
                  </a:xfrm>
                  <a:custGeom>
                    <a:avLst/>
                    <a:gdLst>
                      <a:gd name="connsiteX0" fmla="*/ 1008112 w 1008112"/>
                      <a:gd name="connsiteY0" fmla="*/ 1008112 h 1008112"/>
                      <a:gd name="connsiteX1" fmla="*/ 0 w 1008112"/>
                      <a:gd name="connsiteY1" fmla="*/ 0 h 10081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08112" h="1008112">
                        <a:moveTo>
                          <a:pt x="1008112" y="1008112"/>
                        </a:move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FFFF"/>
                  </a:solidFill>
                  <a:ln w="9525">
                    <a:solidFill>
                      <a:srgbClr val="80808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60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114" name="TextBox 113"/>
              <p:cNvSpPr txBox="1"/>
              <p:nvPr/>
            </p:nvSpPr>
            <p:spPr>
              <a:xfrm>
                <a:off x="643474" y="3071080"/>
                <a:ext cx="915417" cy="2695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700" spc="-150" dirty="0" smtClean="0"/>
                  <a:t>제품명은 </a:t>
                </a:r>
                <a:r>
                  <a:rPr lang="ko-KR" altLang="en-US" sz="700" spc="-150" dirty="0"/>
                  <a:t>최대 두 줄까지 노출되며 길어질 </a:t>
                </a:r>
                <a:r>
                  <a:rPr lang="ko-KR" altLang="en-US" sz="700" spc="-150" dirty="0" smtClean="0"/>
                  <a:t> </a:t>
                </a:r>
                <a:r>
                  <a:rPr lang="en-US" altLang="ko-KR" sz="700" spc="-150" dirty="0" smtClean="0"/>
                  <a:t>…</a:t>
                </a:r>
                <a:endParaRPr lang="ko-KR" altLang="en-US" sz="700" spc="-15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123" name="TextBox 122"/>
          <p:cNvSpPr txBox="1"/>
          <p:nvPr/>
        </p:nvSpPr>
        <p:spPr>
          <a:xfrm>
            <a:off x="5324089" y="3907269"/>
            <a:ext cx="1609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선착순 멤버십 </a:t>
            </a:r>
            <a:r>
              <a:rPr lang="en-US" altLang="ko-KR" sz="800" dirty="0" smtClean="0"/>
              <a:t>BOX +1</a:t>
            </a:r>
            <a:r>
              <a:rPr lang="ko-KR" altLang="en-US" sz="800" dirty="0" smtClean="0"/>
              <a:t>만</a:t>
            </a:r>
            <a:r>
              <a:rPr lang="en-US" altLang="ko-KR" sz="800" dirty="0" smtClean="0"/>
              <a:t>3</a:t>
            </a:r>
            <a:r>
              <a:rPr lang="ko-KR" altLang="en-US" sz="800" dirty="0" smtClean="0"/>
              <a:t>천원 결제 혜택은 최대 두줄까지노</a:t>
            </a:r>
            <a:r>
              <a:rPr lang="en-US" altLang="ko-KR" sz="800" dirty="0" smtClean="0"/>
              <a:t>…</a:t>
            </a:r>
            <a:endParaRPr lang="en-US" altLang="ko-KR" sz="800" b="1" dirty="0" smtClean="0"/>
          </a:p>
        </p:txBody>
      </p:sp>
      <p:sp>
        <p:nvSpPr>
          <p:cNvPr id="124" name="TextBox 123"/>
          <p:cNvSpPr txBox="1"/>
          <p:nvPr/>
        </p:nvSpPr>
        <p:spPr>
          <a:xfrm>
            <a:off x="6398156" y="1813342"/>
            <a:ext cx="487634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smtClean="0">
                <a:latin typeface="+mj-lt"/>
                <a:ea typeface="Pretendard" panose="02000503000000020004" pitchFamily="50" charset="-127"/>
                <a:cs typeface="Pretendard" panose="02000503000000020004" pitchFamily="50" charset="-127"/>
              </a:rPr>
              <a:t>23,435</a:t>
            </a:r>
            <a:endParaRPr lang="en-US" altLang="ko-KR" sz="100" dirty="0"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5324089" y="3741061"/>
            <a:ext cx="16098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24,02,24(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화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) </a:t>
            </a:r>
            <a:endParaRPr lang="en-US" altLang="ko-KR" sz="7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26" name="그룹 125"/>
          <p:cNvGrpSpPr/>
          <p:nvPr/>
        </p:nvGrpSpPr>
        <p:grpSpPr>
          <a:xfrm>
            <a:off x="6289873" y="1887102"/>
            <a:ext cx="157568" cy="82756"/>
            <a:chOff x="4304007" y="1618052"/>
            <a:chExt cx="241337" cy="126752"/>
          </a:xfrm>
        </p:grpSpPr>
        <p:sp>
          <p:nvSpPr>
            <p:cNvPr id="127" name="타원 126"/>
            <p:cNvSpPr/>
            <p:nvPr/>
          </p:nvSpPr>
          <p:spPr>
            <a:xfrm>
              <a:off x="4304007" y="1618052"/>
              <a:ext cx="241337" cy="1267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/>
            <p:cNvSpPr/>
            <p:nvPr/>
          </p:nvSpPr>
          <p:spPr>
            <a:xfrm>
              <a:off x="4387734" y="1642411"/>
              <a:ext cx="73882" cy="7388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9" name="그룹 128"/>
          <p:cNvGrpSpPr/>
          <p:nvPr/>
        </p:nvGrpSpPr>
        <p:grpSpPr>
          <a:xfrm>
            <a:off x="7029192" y="1743392"/>
            <a:ext cx="1516327" cy="1956919"/>
            <a:chOff x="180119" y="1548581"/>
            <a:chExt cx="1516327" cy="1952427"/>
          </a:xfrm>
        </p:grpSpPr>
        <p:grpSp>
          <p:nvGrpSpPr>
            <p:cNvPr id="130" name="그룹 129"/>
            <p:cNvGrpSpPr/>
            <p:nvPr/>
          </p:nvGrpSpPr>
          <p:grpSpPr>
            <a:xfrm>
              <a:off x="180119" y="1548581"/>
              <a:ext cx="1516327" cy="1952427"/>
              <a:chOff x="335470" y="1448791"/>
              <a:chExt cx="773640" cy="996141"/>
            </a:xfrm>
          </p:grpSpPr>
          <p:sp>
            <p:nvSpPr>
              <p:cNvPr id="139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470" y="1448791"/>
                <a:ext cx="773640" cy="99614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0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470" y="1448791"/>
                <a:ext cx="773640" cy="996141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00" b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1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470" y="1448791"/>
                <a:ext cx="773640" cy="996141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00" b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31" name="그룹 130"/>
            <p:cNvGrpSpPr/>
            <p:nvPr/>
          </p:nvGrpSpPr>
          <p:grpSpPr>
            <a:xfrm>
              <a:off x="230510" y="3077998"/>
              <a:ext cx="1396808" cy="375976"/>
              <a:chOff x="234696" y="2996952"/>
              <a:chExt cx="1396808" cy="471397"/>
            </a:xfrm>
          </p:grpSpPr>
          <p:grpSp>
            <p:nvGrpSpPr>
              <p:cNvPr id="132" name="그룹 131"/>
              <p:cNvGrpSpPr/>
              <p:nvPr/>
            </p:nvGrpSpPr>
            <p:grpSpPr>
              <a:xfrm>
                <a:off x="234696" y="2996952"/>
                <a:ext cx="1396808" cy="471397"/>
                <a:chOff x="234696" y="2917084"/>
                <a:chExt cx="1142139" cy="551265"/>
              </a:xfrm>
            </p:grpSpPr>
            <p:sp>
              <p:nvSpPr>
                <p:cNvPr id="134" name="Border">
                  <a:extLst>
                    <a:ext uri="{FF2B5EF4-FFF2-40B4-BE49-F238E27FC236}">
                      <a16:creationId xmlns:a16="http://schemas.microsoft.com/office/drawing/2014/main" id="{9D9E10A7-23B9-4D33-97E2-B90F2A76D0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4696" y="2917084"/>
                  <a:ext cx="1142139" cy="55126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6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135" name="그룹 134"/>
                <p:cNvGrpSpPr/>
                <p:nvPr/>
              </p:nvGrpSpPr>
              <p:grpSpPr>
                <a:xfrm>
                  <a:off x="308973" y="3003771"/>
                  <a:ext cx="178195" cy="384055"/>
                  <a:chOff x="4276983" y="4207340"/>
                  <a:chExt cx="462193" cy="996141"/>
                </a:xfrm>
              </p:grpSpPr>
              <p:sp>
                <p:nvSpPr>
                  <p:cNvPr id="136" name="Border">
                    <a:extLst>
                      <a:ext uri="{FF2B5EF4-FFF2-40B4-BE49-F238E27FC236}">
                        <a16:creationId xmlns:a16="http://schemas.microsoft.com/office/drawing/2014/main" id="{9D9E10A7-23B9-4D33-97E2-B90F2A76D05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76983" y="4207340"/>
                    <a:ext cx="462193" cy="996141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80808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6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37" name="Line 2">
                    <a:extLst>
                      <a:ext uri="{FF2B5EF4-FFF2-40B4-BE49-F238E27FC236}">
                        <a16:creationId xmlns:a16="http://schemas.microsoft.com/office/drawing/2014/main" id="{20121C81-501D-44EB-A7E6-760D7C3E302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76983" y="4207340"/>
                    <a:ext cx="443898" cy="996141"/>
                  </a:xfrm>
                  <a:custGeom>
                    <a:avLst/>
                    <a:gdLst>
                      <a:gd name="connsiteX0" fmla="*/ 0 w 1008112"/>
                      <a:gd name="connsiteY0" fmla="*/ 1008112 h 1008112"/>
                      <a:gd name="connsiteX1" fmla="*/ 1008112 w 1008112"/>
                      <a:gd name="connsiteY1" fmla="*/ 0 h 10081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08112" h="1008112">
                        <a:moveTo>
                          <a:pt x="0" y="1008112"/>
                        </a:moveTo>
                        <a:lnTo>
                          <a:pt x="1008112" y="0"/>
                        </a:lnTo>
                      </a:path>
                    </a:pathLst>
                  </a:custGeom>
                  <a:solidFill>
                    <a:srgbClr val="FFFFFF"/>
                  </a:solidFill>
                  <a:ln w="9525">
                    <a:solidFill>
                      <a:srgbClr val="80808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60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38" name="Line 1">
                    <a:extLst>
                      <a:ext uri="{FF2B5EF4-FFF2-40B4-BE49-F238E27FC236}">
                        <a16:creationId xmlns:a16="http://schemas.microsoft.com/office/drawing/2014/main" id="{8B2AC669-864E-4489-8E0C-FD03331FE97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76983" y="4207340"/>
                    <a:ext cx="443898" cy="996141"/>
                  </a:xfrm>
                  <a:custGeom>
                    <a:avLst/>
                    <a:gdLst>
                      <a:gd name="connsiteX0" fmla="*/ 1008112 w 1008112"/>
                      <a:gd name="connsiteY0" fmla="*/ 1008112 h 1008112"/>
                      <a:gd name="connsiteX1" fmla="*/ 0 w 1008112"/>
                      <a:gd name="connsiteY1" fmla="*/ 0 h 10081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08112" h="1008112">
                        <a:moveTo>
                          <a:pt x="1008112" y="1008112"/>
                        </a:move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FFFF"/>
                  </a:solidFill>
                  <a:ln w="9525">
                    <a:solidFill>
                      <a:srgbClr val="80808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60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133" name="TextBox 132"/>
              <p:cNvSpPr txBox="1"/>
              <p:nvPr/>
            </p:nvSpPr>
            <p:spPr>
              <a:xfrm>
                <a:off x="643474" y="3071080"/>
                <a:ext cx="915417" cy="2695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700" spc="-150" dirty="0" smtClean="0"/>
                  <a:t>제품명은 </a:t>
                </a:r>
                <a:r>
                  <a:rPr lang="ko-KR" altLang="en-US" sz="700" spc="-150" dirty="0"/>
                  <a:t>최대 두 줄까지 노출되며 길어질 </a:t>
                </a:r>
                <a:r>
                  <a:rPr lang="ko-KR" altLang="en-US" sz="700" spc="-150" dirty="0" smtClean="0"/>
                  <a:t> </a:t>
                </a:r>
                <a:r>
                  <a:rPr lang="en-US" altLang="ko-KR" sz="700" spc="-150" dirty="0" smtClean="0"/>
                  <a:t>…</a:t>
                </a:r>
                <a:endParaRPr lang="ko-KR" altLang="en-US" sz="700" spc="-15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142" name="TextBox 141"/>
          <p:cNvSpPr txBox="1"/>
          <p:nvPr/>
        </p:nvSpPr>
        <p:spPr>
          <a:xfrm>
            <a:off x="6938004" y="3907269"/>
            <a:ext cx="1609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선착순 멤버십 </a:t>
            </a:r>
            <a:r>
              <a:rPr lang="en-US" altLang="ko-KR" sz="800" dirty="0" smtClean="0"/>
              <a:t>BOX +1</a:t>
            </a:r>
            <a:r>
              <a:rPr lang="ko-KR" altLang="en-US" sz="800" dirty="0" smtClean="0"/>
              <a:t>만</a:t>
            </a:r>
            <a:r>
              <a:rPr lang="en-US" altLang="ko-KR" sz="800" dirty="0" smtClean="0"/>
              <a:t>3</a:t>
            </a:r>
            <a:r>
              <a:rPr lang="ko-KR" altLang="en-US" sz="800" dirty="0" smtClean="0"/>
              <a:t>천원 결제 혜택은 최대 두줄까지노</a:t>
            </a:r>
            <a:r>
              <a:rPr lang="en-US" altLang="ko-KR" sz="800" dirty="0" smtClean="0"/>
              <a:t>…</a:t>
            </a:r>
            <a:endParaRPr lang="en-US" altLang="ko-KR" sz="800" b="1" dirty="0" smtClean="0"/>
          </a:p>
        </p:txBody>
      </p:sp>
      <p:sp>
        <p:nvSpPr>
          <p:cNvPr id="143" name="TextBox 142"/>
          <p:cNvSpPr txBox="1"/>
          <p:nvPr/>
        </p:nvSpPr>
        <p:spPr>
          <a:xfrm>
            <a:off x="8048024" y="1813342"/>
            <a:ext cx="487634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smtClean="0">
                <a:latin typeface="+mj-lt"/>
                <a:ea typeface="Pretendard" panose="02000503000000020004" pitchFamily="50" charset="-127"/>
                <a:cs typeface="Pretendard" panose="02000503000000020004" pitchFamily="50" charset="-127"/>
              </a:rPr>
              <a:t>23,435</a:t>
            </a:r>
            <a:endParaRPr lang="en-US" altLang="ko-KR" sz="100" dirty="0"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973957" y="3741061"/>
            <a:ext cx="16098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24,02,24(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화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) </a:t>
            </a:r>
            <a:endParaRPr lang="en-US" altLang="ko-KR" sz="7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45" name="그룹 144"/>
          <p:cNvGrpSpPr/>
          <p:nvPr/>
        </p:nvGrpSpPr>
        <p:grpSpPr>
          <a:xfrm>
            <a:off x="7939741" y="1887102"/>
            <a:ext cx="157568" cy="82756"/>
            <a:chOff x="4304007" y="1618052"/>
            <a:chExt cx="241337" cy="126752"/>
          </a:xfrm>
        </p:grpSpPr>
        <p:sp>
          <p:nvSpPr>
            <p:cNvPr id="146" name="타원 145"/>
            <p:cNvSpPr/>
            <p:nvPr/>
          </p:nvSpPr>
          <p:spPr>
            <a:xfrm>
              <a:off x="4304007" y="1618052"/>
              <a:ext cx="241337" cy="1267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/>
            <p:cNvSpPr/>
            <p:nvPr/>
          </p:nvSpPr>
          <p:spPr>
            <a:xfrm>
              <a:off x="4387734" y="1642411"/>
              <a:ext cx="73882" cy="7388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52" name="표 151">
            <a:extLst>
              <a:ext uri="{FF2B5EF4-FFF2-40B4-BE49-F238E27FC236}">
                <a16:creationId xmlns:a16="http://schemas.microsoft.com/office/drawing/2014/main" id="{FFA8411D-EB83-660C-7F5C-8E4C38746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928090"/>
              </p:ext>
            </p:extLst>
          </p:nvPr>
        </p:nvGraphicFramePr>
        <p:xfrm>
          <a:off x="9000565" y="37029"/>
          <a:ext cx="3152540" cy="4184312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61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이전페이지 이어짐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150143"/>
                  </a:ext>
                </a:extLst>
              </a:tr>
              <a:tr h="4949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모비두영역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최근라이브 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(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모비두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BO/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모비두제공가능여부 및 일정 확인필요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)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최근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1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년내 등록된 라이브를 최신 라이브순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라이브 시작일 기준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)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으로 노출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- 10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개씩 조회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- 10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이상인 경우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페이징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노출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(2-2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–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무한이동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800" b="1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2-2 </a:t>
                      </a:r>
                      <a:r>
                        <a:rPr kumimoji="0" lang="ko-KR" altLang="en-US" sz="800" b="1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카테고리 </a:t>
                      </a:r>
                      <a:endParaRPr kumimoji="0" lang="en-US" altLang="ko-KR" sz="800" b="1" i="0" u="none" strike="sng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 </a:t>
                      </a:r>
                      <a:r>
                        <a:rPr kumimoji="0" lang="en-US" altLang="ko-KR" sz="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모비두 </a:t>
                      </a:r>
                      <a:r>
                        <a:rPr kumimoji="0" lang="en-US" altLang="ko-KR" sz="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BO </a:t>
                      </a:r>
                      <a:r>
                        <a:rPr kumimoji="0" lang="ko-KR" altLang="en-US" sz="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설정 영역</a:t>
                      </a:r>
                      <a:endParaRPr kumimoji="0" lang="en-US" altLang="ko-KR" sz="800" b="0" i="0" u="none" strike="sng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    ┖ </a:t>
                      </a:r>
                      <a:r>
                        <a:rPr kumimoji="0" lang="ko-KR" altLang="en-US" sz="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최근라이브 </a:t>
                      </a:r>
                      <a:r>
                        <a:rPr kumimoji="0" lang="en-US" altLang="ko-KR" sz="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전체 라이브 </a:t>
                      </a:r>
                      <a:endParaRPr kumimoji="0" lang="en-US" altLang="ko-KR" sz="800" b="0" i="0" u="none" strike="sng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    ┖ </a:t>
                      </a:r>
                      <a:r>
                        <a:rPr kumimoji="0" lang="ko-KR" altLang="en-US" sz="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이니숲라이브 </a:t>
                      </a:r>
                      <a:r>
                        <a:rPr kumimoji="0" lang="en-US" altLang="ko-KR" sz="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sng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이니숲</a:t>
                      </a:r>
                      <a:r>
                        <a:rPr kumimoji="0" lang="ko-KR" altLang="en-US" sz="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라이브만 모아보기</a:t>
                      </a:r>
                      <a:endParaRPr kumimoji="0" lang="en-US" altLang="ko-KR" sz="800" b="0" i="0" u="none" strike="sng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2-3 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목록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라이브다시보기 노출 영역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모비두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BO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설정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2-4 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뱃지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조회수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모비두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커스터마이징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2-5 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당첨자 발표 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클릭시 연결 링크로 이동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해당 공지사항 앵커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열람상태로 이동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모비두 커스터마이징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2-6 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라이브진행일 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모비두 커스터마이징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2-7 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제품정보 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이미지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제품명만 노출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4447" y="169514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5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775" y="159734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58" name="제목 1"/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  <p:grpSp>
        <p:nvGrpSpPr>
          <p:cNvPr id="165" name="그룹 164"/>
          <p:cNvGrpSpPr/>
          <p:nvPr/>
        </p:nvGrpSpPr>
        <p:grpSpPr>
          <a:xfrm>
            <a:off x="478960" y="4669012"/>
            <a:ext cx="1516327" cy="1159479"/>
            <a:chOff x="335470" y="1448791"/>
            <a:chExt cx="773640" cy="996141"/>
          </a:xfrm>
        </p:grpSpPr>
        <p:sp>
          <p:nvSpPr>
            <p:cNvPr id="174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470" y="1448791"/>
              <a:ext cx="773640" cy="99614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5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470" y="1448791"/>
              <a:ext cx="773640" cy="996141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b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6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470" y="1448791"/>
              <a:ext cx="773640" cy="996141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b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30" name="그룹 229"/>
          <p:cNvGrpSpPr/>
          <p:nvPr/>
        </p:nvGrpSpPr>
        <p:grpSpPr>
          <a:xfrm>
            <a:off x="2096154" y="4669012"/>
            <a:ext cx="1516327" cy="1159479"/>
            <a:chOff x="335470" y="1448791"/>
            <a:chExt cx="773640" cy="996141"/>
          </a:xfrm>
        </p:grpSpPr>
        <p:sp>
          <p:nvSpPr>
            <p:cNvPr id="231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470" y="1448791"/>
              <a:ext cx="773640" cy="99614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2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470" y="1448791"/>
              <a:ext cx="773640" cy="996141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b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3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470" y="1448791"/>
              <a:ext cx="773640" cy="996141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b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34" name="그룹 233"/>
          <p:cNvGrpSpPr/>
          <p:nvPr/>
        </p:nvGrpSpPr>
        <p:grpSpPr>
          <a:xfrm>
            <a:off x="3743843" y="4669012"/>
            <a:ext cx="1516327" cy="1159479"/>
            <a:chOff x="335470" y="1448791"/>
            <a:chExt cx="773640" cy="996141"/>
          </a:xfrm>
        </p:grpSpPr>
        <p:sp>
          <p:nvSpPr>
            <p:cNvPr id="235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470" y="1448791"/>
              <a:ext cx="773640" cy="99614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6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470" y="1448791"/>
              <a:ext cx="773640" cy="996141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b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7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470" y="1448791"/>
              <a:ext cx="773640" cy="996141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b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38" name="그룹 237"/>
          <p:cNvGrpSpPr/>
          <p:nvPr/>
        </p:nvGrpSpPr>
        <p:grpSpPr>
          <a:xfrm>
            <a:off x="5379323" y="4669012"/>
            <a:ext cx="1516327" cy="1159479"/>
            <a:chOff x="335470" y="1448791"/>
            <a:chExt cx="773640" cy="996141"/>
          </a:xfrm>
        </p:grpSpPr>
        <p:sp>
          <p:nvSpPr>
            <p:cNvPr id="239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470" y="1448791"/>
              <a:ext cx="773640" cy="99614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0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470" y="1448791"/>
              <a:ext cx="773640" cy="996141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b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1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470" y="1448791"/>
              <a:ext cx="773640" cy="996141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b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42" name="그룹 241"/>
          <p:cNvGrpSpPr/>
          <p:nvPr/>
        </p:nvGrpSpPr>
        <p:grpSpPr>
          <a:xfrm>
            <a:off x="7019823" y="4669012"/>
            <a:ext cx="1516327" cy="1159479"/>
            <a:chOff x="335470" y="1448791"/>
            <a:chExt cx="773640" cy="996141"/>
          </a:xfrm>
        </p:grpSpPr>
        <p:sp>
          <p:nvSpPr>
            <p:cNvPr id="243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470" y="1448791"/>
              <a:ext cx="773640" cy="99614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4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470" y="1448791"/>
              <a:ext cx="773640" cy="996141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b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5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470" y="1448791"/>
              <a:ext cx="773640" cy="996141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b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29" name="자유형 228"/>
          <p:cNvSpPr/>
          <p:nvPr/>
        </p:nvSpPr>
        <p:spPr>
          <a:xfrm>
            <a:off x="-15820" y="5677517"/>
            <a:ext cx="8984844" cy="191208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다음페이지 이어짐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6" name="직사각형 245"/>
          <p:cNvSpPr/>
          <p:nvPr/>
        </p:nvSpPr>
        <p:spPr>
          <a:xfrm rot="16200000">
            <a:off x="4854391" y="6022904"/>
            <a:ext cx="2503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</a:t>
            </a:r>
            <a:endParaRPr lang="en-US" altLang="ko-KR" sz="800" dirty="0"/>
          </a:p>
        </p:txBody>
      </p:sp>
      <p:sp>
        <p:nvSpPr>
          <p:cNvPr id="247" name="TextBox 246"/>
          <p:cNvSpPr txBox="1"/>
          <p:nvPr/>
        </p:nvSpPr>
        <p:spPr>
          <a:xfrm>
            <a:off x="4295800" y="6005431"/>
            <a:ext cx="8901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1</a:t>
            </a:r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     2  </a:t>
            </a:r>
            <a:endParaRPr lang="ko-KR" altLang="en-US" sz="1050" strike="sngStrike" dirty="0">
              <a:solidFill>
                <a:schemeClr val="bg1">
                  <a:lumMod val="50000"/>
                </a:schemeClr>
              </a:solidFill>
              <a:latin typeface="+mn-ea"/>
              <a:cs typeface="Pretendard" panose="02000503000000020004" pitchFamily="50" charset="-127"/>
            </a:endParaRPr>
          </a:p>
        </p:txBody>
      </p:sp>
      <p:cxnSp>
        <p:nvCxnSpPr>
          <p:cNvPr id="248" name="직선 연결선 247"/>
          <p:cNvCxnSpPr/>
          <p:nvPr/>
        </p:nvCxnSpPr>
        <p:spPr>
          <a:xfrm>
            <a:off x="4346147" y="6255821"/>
            <a:ext cx="158806" cy="0"/>
          </a:xfrm>
          <a:prstGeom prst="line">
            <a:avLst/>
          </a:prstGeom>
          <a:ln w="28575">
            <a:solidFill>
              <a:srgbClr val="00B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직사각형 248"/>
          <p:cNvSpPr/>
          <p:nvPr/>
        </p:nvSpPr>
        <p:spPr>
          <a:xfrm rot="16200000">
            <a:off x="4920445" y="6022904"/>
            <a:ext cx="2503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</a:t>
            </a:r>
            <a:endParaRPr lang="en-US" altLang="ko-KR" sz="800" dirty="0"/>
          </a:p>
        </p:txBody>
      </p:sp>
      <p:sp>
        <p:nvSpPr>
          <p:cNvPr id="148" name="TextBox 147"/>
          <p:cNvSpPr txBox="1"/>
          <p:nvPr/>
        </p:nvSpPr>
        <p:spPr>
          <a:xfrm>
            <a:off x="447599" y="1258521"/>
            <a:ext cx="3601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최근라이브</a:t>
            </a:r>
            <a:endParaRPr lang="ko-KR" altLang="en-US" sz="1400" b="1" dirty="0"/>
          </a:p>
        </p:txBody>
      </p:sp>
      <p:sp>
        <p:nvSpPr>
          <p:cNvPr id="4" name="타원 3"/>
          <p:cNvSpPr/>
          <p:nvPr/>
        </p:nvSpPr>
        <p:spPr>
          <a:xfrm>
            <a:off x="155530" y="3453481"/>
            <a:ext cx="598530" cy="598530"/>
          </a:xfrm>
          <a:prstGeom prst="ellipse">
            <a:avLst/>
          </a:prstGeom>
          <a:solidFill>
            <a:srgbClr val="7F7F7F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</a:t>
            </a:r>
            <a:endParaRPr lang="ko-KR" altLang="en-US" dirty="0"/>
          </a:p>
        </p:txBody>
      </p:sp>
      <p:sp>
        <p:nvSpPr>
          <p:cNvPr id="149" name="타원 148"/>
          <p:cNvSpPr/>
          <p:nvPr/>
        </p:nvSpPr>
        <p:spPr>
          <a:xfrm>
            <a:off x="8204524" y="3453481"/>
            <a:ext cx="598530" cy="598530"/>
          </a:xfrm>
          <a:prstGeom prst="ellipse">
            <a:avLst/>
          </a:prstGeom>
          <a:solidFill>
            <a:srgbClr val="7F7F7F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</a:t>
            </a:r>
            <a:endParaRPr lang="ko-KR" altLang="en-US" dirty="0"/>
          </a:p>
        </p:txBody>
      </p:sp>
      <p:sp>
        <p:nvSpPr>
          <p:cNvPr id="150" name="모서리가 둥근 직사각형 149"/>
          <p:cNvSpPr/>
          <p:nvPr/>
        </p:nvSpPr>
        <p:spPr>
          <a:xfrm>
            <a:off x="5485004" y="4769932"/>
            <a:ext cx="706977" cy="20938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이니슾라이브</a:t>
            </a:r>
            <a:endParaRPr lang="en-US" altLang="ko-KR" sz="700" dirty="0" smtClean="0">
              <a:solidFill>
                <a:schemeClr val="bg1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497792" y="4757488"/>
            <a:ext cx="487634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smtClean="0">
                <a:latin typeface="+mj-lt"/>
                <a:ea typeface="Pretendard" panose="02000503000000020004" pitchFamily="50" charset="-127"/>
                <a:cs typeface="Pretendard" panose="02000503000000020004" pitchFamily="50" charset="-127"/>
              </a:rPr>
              <a:t>23,435</a:t>
            </a:r>
            <a:endParaRPr lang="en-US" altLang="ko-KR" sz="100" dirty="0"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156" name="그룹 155"/>
          <p:cNvGrpSpPr/>
          <p:nvPr/>
        </p:nvGrpSpPr>
        <p:grpSpPr>
          <a:xfrm>
            <a:off x="1389509" y="4831248"/>
            <a:ext cx="157568" cy="82756"/>
            <a:chOff x="4304007" y="1618052"/>
            <a:chExt cx="241337" cy="126752"/>
          </a:xfrm>
        </p:grpSpPr>
        <p:sp>
          <p:nvSpPr>
            <p:cNvPr id="157" name="타원 156"/>
            <p:cNvSpPr/>
            <p:nvPr/>
          </p:nvSpPr>
          <p:spPr>
            <a:xfrm>
              <a:off x="4304007" y="1618052"/>
              <a:ext cx="241337" cy="1267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/>
            <p:cNvSpPr/>
            <p:nvPr/>
          </p:nvSpPr>
          <p:spPr>
            <a:xfrm>
              <a:off x="4387734" y="1642411"/>
              <a:ext cx="73882" cy="7388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0" name="TextBox 159"/>
          <p:cNvSpPr txBox="1"/>
          <p:nvPr/>
        </p:nvSpPr>
        <p:spPr>
          <a:xfrm>
            <a:off x="3124355" y="4757488"/>
            <a:ext cx="487634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smtClean="0">
                <a:latin typeface="+mj-lt"/>
                <a:ea typeface="Pretendard" panose="02000503000000020004" pitchFamily="50" charset="-127"/>
                <a:cs typeface="Pretendard" panose="02000503000000020004" pitchFamily="50" charset="-127"/>
              </a:rPr>
              <a:t>23,435</a:t>
            </a:r>
            <a:endParaRPr lang="en-US" altLang="ko-KR" sz="100" dirty="0"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161" name="그룹 160"/>
          <p:cNvGrpSpPr/>
          <p:nvPr/>
        </p:nvGrpSpPr>
        <p:grpSpPr>
          <a:xfrm>
            <a:off x="3016072" y="4831248"/>
            <a:ext cx="157568" cy="82756"/>
            <a:chOff x="4304007" y="1618052"/>
            <a:chExt cx="241337" cy="126752"/>
          </a:xfrm>
        </p:grpSpPr>
        <p:sp>
          <p:nvSpPr>
            <p:cNvPr id="162" name="타원 161"/>
            <p:cNvSpPr/>
            <p:nvPr/>
          </p:nvSpPr>
          <p:spPr>
            <a:xfrm>
              <a:off x="4304007" y="1618052"/>
              <a:ext cx="241337" cy="1267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/>
            <p:cNvSpPr/>
            <p:nvPr/>
          </p:nvSpPr>
          <p:spPr>
            <a:xfrm>
              <a:off x="4387734" y="1642411"/>
              <a:ext cx="73882" cy="7388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4" name="TextBox 163"/>
          <p:cNvSpPr txBox="1"/>
          <p:nvPr/>
        </p:nvSpPr>
        <p:spPr>
          <a:xfrm>
            <a:off x="4764151" y="4757488"/>
            <a:ext cx="487634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smtClean="0">
                <a:latin typeface="+mj-lt"/>
                <a:ea typeface="Pretendard" panose="02000503000000020004" pitchFamily="50" charset="-127"/>
                <a:cs typeface="Pretendard" panose="02000503000000020004" pitchFamily="50" charset="-127"/>
              </a:rPr>
              <a:t>23,435</a:t>
            </a:r>
            <a:endParaRPr lang="en-US" altLang="ko-KR" sz="100" dirty="0"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166" name="그룹 165"/>
          <p:cNvGrpSpPr/>
          <p:nvPr/>
        </p:nvGrpSpPr>
        <p:grpSpPr>
          <a:xfrm>
            <a:off x="4655868" y="4831248"/>
            <a:ext cx="157568" cy="82756"/>
            <a:chOff x="4304007" y="1618052"/>
            <a:chExt cx="241337" cy="126752"/>
          </a:xfrm>
        </p:grpSpPr>
        <p:sp>
          <p:nvSpPr>
            <p:cNvPr id="167" name="타원 166"/>
            <p:cNvSpPr/>
            <p:nvPr/>
          </p:nvSpPr>
          <p:spPr>
            <a:xfrm>
              <a:off x="4304007" y="1618052"/>
              <a:ext cx="241337" cy="1267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/>
            <p:cNvSpPr/>
            <p:nvPr/>
          </p:nvSpPr>
          <p:spPr>
            <a:xfrm>
              <a:off x="4387734" y="1642411"/>
              <a:ext cx="73882" cy="7388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9" name="TextBox 168"/>
          <p:cNvSpPr txBox="1"/>
          <p:nvPr/>
        </p:nvSpPr>
        <p:spPr>
          <a:xfrm>
            <a:off x="6398156" y="4757488"/>
            <a:ext cx="487634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smtClean="0">
                <a:latin typeface="+mj-lt"/>
                <a:ea typeface="Pretendard" panose="02000503000000020004" pitchFamily="50" charset="-127"/>
                <a:cs typeface="Pretendard" panose="02000503000000020004" pitchFamily="50" charset="-127"/>
              </a:rPr>
              <a:t>23,435</a:t>
            </a:r>
            <a:endParaRPr lang="en-US" altLang="ko-KR" sz="100" dirty="0"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170" name="그룹 169"/>
          <p:cNvGrpSpPr/>
          <p:nvPr/>
        </p:nvGrpSpPr>
        <p:grpSpPr>
          <a:xfrm>
            <a:off x="6289873" y="4831248"/>
            <a:ext cx="157568" cy="82756"/>
            <a:chOff x="4304007" y="1618052"/>
            <a:chExt cx="241337" cy="126752"/>
          </a:xfrm>
        </p:grpSpPr>
        <p:sp>
          <p:nvSpPr>
            <p:cNvPr id="171" name="타원 170"/>
            <p:cNvSpPr/>
            <p:nvPr/>
          </p:nvSpPr>
          <p:spPr>
            <a:xfrm>
              <a:off x="4304007" y="1618052"/>
              <a:ext cx="241337" cy="1267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/>
            <p:cNvSpPr/>
            <p:nvPr/>
          </p:nvSpPr>
          <p:spPr>
            <a:xfrm>
              <a:off x="4387734" y="1642411"/>
              <a:ext cx="73882" cy="7388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3" name="TextBox 172"/>
          <p:cNvSpPr txBox="1"/>
          <p:nvPr/>
        </p:nvSpPr>
        <p:spPr>
          <a:xfrm>
            <a:off x="8048024" y="4757488"/>
            <a:ext cx="487634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smtClean="0">
                <a:latin typeface="+mj-lt"/>
                <a:ea typeface="Pretendard" panose="02000503000000020004" pitchFamily="50" charset="-127"/>
                <a:cs typeface="Pretendard" panose="02000503000000020004" pitchFamily="50" charset="-127"/>
              </a:rPr>
              <a:t>23,435</a:t>
            </a:r>
            <a:endParaRPr lang="en-US" altLang="ko-KR" sz="100" dirty="0"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177" name="그룹 176"/>
          <p:cNvGrpSpPr/>
          <p:nvPr/>
        </p:nvGrpSpPr>
        <p:grpSpPr>
          <a:xfrm>
            <a:off x="7939741" y="4831248"/>
            <a:ext cx="157568" cy="82756"/>
            <a:chOff x="4304007" y="1618052"/>
            <a:chExt cx="241337" cy="126752"/>
          </a:xfrm>
        </p:grpSpPr>
        <p:sp>
          <p:nvSpPr>
            <p:cNvPr id="178" name="타원 177"/>
            <p:cNvSpPr/>
            <p:nvPr/>
          </p:nvSpPr>
          <p:spPr>
            <a:xfrm>
              <a:off x="4304007" y="1618052"/>
              <a:ext cx="241337" cy="1267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/>
            <p:cNvSpPr/>
            <p:nvPr/>
          </p:nvSpPr>
          <p:spPr>
            <a:xfrm>
              <a:off x="4387734" y="1642411"/>
              <a:ext cx="73882" cy="7388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2109" y="169514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8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4493" y="312683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2-7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8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3989" y="371409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8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785" y="599988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8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775" y="63821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186" name="표 185">
            <a:extLst>
              <a:ext uri="{FF2B5EF4-FFF2-40B4-BE49-F238E27FC236}">
                <a16:creationId xmlns:a16="http://schemas.microsoft.com/office/drawing/2014/main" id="{5D796C0F-28FA-C09C-AB99-123E3CF8A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561741"/>
              </p:ext>
            </p:extLst>
          </p:nvPr>
        </p:nvGraphicFramePr>
        <p:xfrm>
          <a:off x="10293887" y="-6194"/>
          <a:ext cx="1935335" cy="519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533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758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V0.92 06.05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수정사항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057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카테고리 삭제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6148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223294</TotalTime>
  <Words>2220</Words>
  <Application>Microsoft Office PowerPoint</Application>
  <PresentationFormat>와이드스크린</PresentationFormat>
  <Paragraphs>565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Pretendard</vt:lpstr>
      <vt:lpstr>굴림</vt:lpstr>
      <vt:lpstr>맑은 고딕</vt:lpstr>
      <vt:lpstr>Arial</vt:lpstr>
      <vt:lpstr>Segoe UI</vt:lpstr>
      <vt:lpstr>Segoe UI Symbol</vt:lpstr>
      <vt:lpstr>Wingdings</vt:lpstr>
      <vt:lpstr>Wingdings 2</vt:lpstr>
      <vt:lpstr>Office 테마</vt:lpstr>
      <vt:lpstr>PowerPoint 프레젠테이션</vt:lpstr>
      <vt:lpstr>Version History #1</vt:lpstr>
      <vt:lpstr>LIVE 화면구성 </vt:lpstr>
      <vt:lpstr>라이브 </vt:lpstr>
      <vt:lpstr>라이브 </vt:lpstr>
      <vt:lpstr>라이브 </vt:lpstr>
      <vt:lpstr>라이브 </vt:lpstr>
      <vt:lpstr>라이브 </vt:lpstr>
      <vt:lpstr>라이브 - 모비두 영역 </vt:lpstr>
      <vt:lpstr>라이브 알림 신청 철회</vt:lpstr>
      <vt:lpstr>라이브 알림 신청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ELUO</cp:lastModifiedBy>
  <cp:revision>4619</cp:revision>
  <cp:lastPrinted>2022-10-17T06:12:39Z</cp:lastPrinted>
  <dcterms:created xsi:type="dcterms:W3CDTF">2018-04-18T08:51:39Z</dcterms:created>
  <dcterms:modified xsi:type="dcterms:W3CDTF">2024-06-05T08:55:04Z</dcterms:modified>
</cp:coreProperties>
</file>