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1492" r:id="rId4"/>
    <p:sldId id="1568" r:id="rId5"/>
    <p:sldId id="1540" r:id="rId6"/>
    <p:sldId id="1541" r:id="rId7"/>
    <p:sldId id="1553" r:id="rId8"/>
    <p:sldId id="1555" r:id="rId9"/>
    <p:sldId id="1551" r:id="rId10"/>
    <p:sldId id="1556" r:id="rId11"/>
    <p:sldId id="1557" r:id="rId12"/>
    <p:sldId id="1546" r:id="rId13"/>
    <p:sldId id="1549" r:id="rId14"/>
    <p:sldId id="1552" r:id="rId15"/>
    <p:sldId id="1560" r:id="rId16"/>
    <p:sldId id="1561" r:id="rId17"/>
    <p:sldId id="1563" r:id="rId18"/>
    <p:sldId id="1565" r:id="rId19"/>
    <p:sldId id="1566" r:id="rId20"/>
    <p:sldId id="1567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랭킹" id="{38C22468-8EF6-4546-B4B8-AF4DAE7686AA}">
          <p14:sldIdLst>
            <p14:sldId id="1492"/>
            <p14:sldId id="1568"/>
            <p14:sldId id="1540"/>
            <p14:sldId id="1541"/>
          </p14:sldIdLst>
        </p14:section>
        <p14:section name="FORME" id="{871E0869-B561-4CE2-A978-1115E46424D1}">
          <p14:sldIdLst>
            <p14:sldId id="1553"/>
            <p14:sldId id="1555"/>
            <p14:sldId id="1551"/>
            <p14:sldId id="1556"/>
            <p14:sldId id="1557"/>
            <p14:sldId id="1546"/>
          </p14:sldIdLst>
        </p14:section>
        <p14:section name="쇼핑로그" id="{FC07DB32-CFE0-4364-ACEA-EEC8E617A9C7}">
          <p14:sldIdLst>
            <p14:sldId id="1549"/>
            <p14:sldId id="1552"/>
          </p14:sldIdLst>
        </p14:section>
        <p14:section name="쇼케이스" id="{C55F0E88-3332-4067-AD81-BF385627914A}">
          <p14:sldIdLst>
            <p14:sldId id="1560"/>
            <p14:sldId id="1561"/>
            <p14:sldId id="1563"/>
          </p14:sldIdLst>
        </p14:section>
        <p14:section name="임직원샵" id="{2DDAFEE1-51FA-47A1-8741-99C1FFA80460}">
          <p14:sldIdLst>
            <p14:sldId id="1565"/>
            <p14:sldId id="1566"/>
            <p14:sldId id="1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DCF8E9"/>
    <a:srgbClr val="BDF1D6"/>
    <a:srgbClr val="0000FF"/>
    <a:srgbClr val="F2F2F2"/>
    <a:srgbClr val="8FAADC"/>
    <a:srgbClr val="C00000"/>
    <a:srgbClr val="FBFBFB"/>
    <a:srgbClr val="29BC70"/>
    <a:srgbClr val="87E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6391" autoAdjust="0"/>
  </p:normalViewPr>
  <p:slideViewPr>
    <p:cSldViewPr>
      <p:cViewPr>
        <p:scale>
          <a:sx n="150" d="100"/>
          <a:sy n="150" d="100"/>
        </p:scale>
        <p:origin x="-389" y="-187"/>
      </p:cViewPr>
      <p:guideLst>
        <p:guide orient="horz" pos="572"/>
        <p:guide pos="3205"/>
        <p:guide pos="574"/>
        <p:guide orient="horz" pos="3385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smtClean="0">
                <a:latin typeface="+mj-ea"/>
              </a:rPr>
              <a:t>innisfree_FO</a:t>
            </a:r>
            <a:r>
              <a:rPr lang="ko-KR" altLang="en-US" sz="2400" dirty="0">
                <a:latin typeface="+mj-ea"/>
              </a:rPr>
              <a:t>리뉴얼</a:t>
            </a:r>
            <a:r>
              <a:rPr lang="en-US" altLang="ko-KR" sz="2400" dirty="0" smtClean="0"/>
              <a:t>_PC_</a:t>
            </a:r>
            <a:r>
              <a:rPr lang="ko-KR" altLang="en-US" sz="2400" dirty="0" smtClean="0">
                <a:latin typeface="+mj-ea"/>
              </a:rPr>
              <a:t>랭킹</a:t>
            </a:r>
            <a:r>
              <a:rPr lang="en-US" altLang="ko-KR" sz="2400" dirty="0" smtClean="0">
                <a:latin typeface="+mj-ea"/>
              </a:rPr>
              <a:t>,</a:t>
            </a:r>
            <a:r>
              <a:rPr lang="ko-KR" altLang="en-US" sz="2400" dirty="0" smtClean="0">
                <a:latin typeface="+mj-ea"/>
              </a:rPr>
              <a:t>쇼케이스</a:t>
            </a:r>
            <a:r>
              <a:rPr lang="en-US" altLang="ko-KR" sz="2400" dirty="0" smtClean="0">
                <a:latin typeface="+mj-ea"/>
              </a:rPr>
              <a:t>,FORME,</a:t>
            </a:r>
            <a:r>
              <a:rPr lang="ko-KR" altLang="en-US" sz="2400" dirty="0" smtClean="0">
                <a:latin typeface="+mj-ea"/>
              </a:rPr>
              <a:t>쇼핑로그</a:t>
            </a:r>
            <a:r>
              <a:rPr lang="en-US" altLang="ko-KR" sz="2400" dirty="0" smtClean="0">
                <a:latin typeface="+mj-ea"/>
              </a:rPr>
              <a:t>,</a:t>
            </a:r>
            <a:r>
              <a:rPr lang="ko-KR" altLang="en-US" sz="2400" dirty="0" smtClean="0">
                <a:latin typeface="+mj-ea"/>
              </a:rPr>
              <a:t>임직원샵 </a:t>
            </a:r>
            <a:r>
              <a:rPr lang="ko-KR" altLang="en-US" sz="24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4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2024-05-20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215533" y="1326076"/>
            <a:ext cx="1450684" cy="2914689"/>
            <a:chOff x="1148013" y="1623453"/>
            <a:chExt cx="1450684" cy="2914689"/>
          </a:xfrm>
        </p:grpSpPr>
        <p:grpSp>
          <p:nvGrpSpPr>
            <p:cNvPr id="134" name="그룹 133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4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1" name="그룹 140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42" name="TextBox 141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3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2135560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1918824" y="1331424"/>
            <a:ext cx="1450684" cy="2346573"/>
            <a:chOff x="1148013" y="1628800"/>
            <a:chExt cx="1450684" cy="2346573"/>
          </a:xfrm>
        </p:grpSpPr>
        <p:grpSp>
          <p:nvGrpSpPr>
            <p:cNvPr id="150" name="그룹 149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5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7" name="모서리가 둥근 직사각형 156"/>
          <p:cNvSpPr/>
          <p:nvPr/>
        </p:nvSpPr>
        <p:spPr>
          <a:xfrm>
            <a:off x="1977971" y="1336127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22656" y="1816014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159" name="그룹 158"/>
          <p:cNvGrpSpPr/>
          <p:nvPr/>
        </p:nvGrpSpPr>
        <p:grpSpPr>
          <a:xfrm>
            <a:off x="3634275" y="1331423"/>
            <a:ext cx="1450684" cy="2909342"/>
            <a:chOff x="1148013" y="1628800"/>
            <a:chExt cx="1450684" cy="2909342"/>
          </a:xfrm>
        </p:grpSpPr>
        <p:grpSp>
          <p:nvGrpSpPr>
            <p:cNvPr id="160" name="그룹 159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6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6" name="그룹 165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67" name="TextBox 166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6636838" y="2914462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6761375" y="3523397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6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4" name="그룹 173"/>
          <p:cNvGrpSpPr/>
          <p:nvPr/>
        </p:nvGrpSpPr>
        <p:grpSpPr>
          <a:xfrm>
            <a:off x="5312824" y="1331424"/>
            <a:ext cx="1450684" cy="2909342"/>
            <a:chOff x="1148013" y="1628800"/>
            <a:chExt cx="1450684" cy="2909342"/>
          </a:xfrm>
        </p:grpSpPr>
        <p:grpSp>
          <p:nvGrpSpPr>
            <p:cNvPr id="175" name="그룹 174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8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1" name="그룹 180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5" name="직사각형 184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7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7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9" name="모서리가 둥근 직사각형 188"/>
          <p:cNvSpPr/>
          <p:nvPr/>
        </p:nvSpPr>
        <p:spPr>
          <a:xfrm>
            <a:off x="5369566" y="1336127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90" name="그림 1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108" y="1818270"/>
            <a:ext cx="907490" cy="913773"/>
          </a:xfrm>
          <a:prstGeom prst="rect">
            <a:avLst/>
          </a:prstGeom>
        </p:spPr>
      </p:pic>
      <p:grpSp>
        <p:nvGrpSpPr>
          <p:cNvPr id="191" name="그룹 190"/>
          <p:cNvGrpSpPr/>
          <p:nvPr/>
        </p:nvGrpSpPr>
        <p:grpSpPr>
          <a:xfrm>
            <a:off x="5932922" y="3568028"/>
            <a:ext cx="1117935" cy="369765"/>
            <a:chOff x="277844" y="2511271"/>
            <a:chExt cx="1117935" cy="369765"/>
          </a:xfrm>
        </p:grpSpPr>
        <p:grpSp>
          <p:nvGrpSpPr>
            <p:cNvPr id="192" name="그룹 191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194" name="타원 193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5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3" name="TextBox 192"/>
            <p:cNvSpPr txBox="1"/>
            <p:nvPr/>
          </p:nvSpPr>
          <p:spPr>
            <a:xfrm>
              <a:off x="864864" y="2601429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그린티</a:t>
              </a:r>
              <a:endParaRPr lang="ko-KR" altLang="en-US" sz="900" dirty="0"/>
            </a:p>
          </p:txBody>
        </p:sp>
      </p:grpSp>
      <p:sp>
        <p:nvSpPr>
          <p:cNvPr id="196" name="타원 195"/>
          <p:cNvSpPr/>
          <p:nvPr/>
        </p:nvSpPr>
        <p:spPr>
          <a:xfrm>
            <a:off x="6926883" y="1225107"/>
            <a:ext cx="123974" cy="123974"/>
          </a:xfrm>
          <a:prstGeom prst="ellipse">
            <a:avLst/>
          </a:prstGeom>
          <a:solidFill>
            <a:srgbClr val="00BC70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?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19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791693" y="2836134"/>
            <a:ext cx="695799" cy="360728"/>
            <a:chOff x="508000" y="1335094"/>
            <a:chExt cx="1008112" cy="1070018"/>
          </a:xfrm>
          <a:solidFill>
            <a:srgbClr val="FFFFFF"/>
          </a:solidFill>
        </p:grpSpPr>
        <p:sp>
          <p:nvSpPr>
            <p:cNvPr id="19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35094"/>
              <a:ext cx="1008112" cy="1070018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41" y="16545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656" y="27490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656" y="35512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9" y="16577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533" y="980728"/>
            <a:ext cx="53044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solidFill>
                  <a:srgbClr val="29BC70"/>
                </a:solidFill>
              </a:rPr>
              <a:t>왕 벚꽃 글로우 </a:t>
            </a:r>
            <a:r>
              <a:rPr lang="ko-KR" altLang="en-US" sz="1000" b="1" spc="-150" dirty="0" smtClean="0">
                <a:solidFill>
                  <a:srgbClr val="29BC70"/>
                </a:solidFill>
              </a:rPr>
              <a:t>젤리 크림 </a:t>
            </a:r>
            <a:r>
              <a:rPr lang="en-US" altLang="ko-KR" sz="1000" b="1" spc="-150" dirty="0" smtClean="0">
                <a:solidFill>
                  <a:srgbClr val="29BC70"/>
                </a:solidFill>
              </a:rPr>
              <a:t>… </a:t>
            </a:r>
            <a:r>
              <a:rPr lang="ko-KR" altLang="en-US" sz="1000" b="1" spc="-150" dirty="0" smtClean="0"/>
              <a:t>을 </a:t>
            </a:r>
            <a:r>
              <a:rPr lang="ko-KR" altLang="en-US" sz="1000" b="1" spc="-150" dirty="0"/>
              <a:t>구매한 고객이 </a:t>
            </a:r>
            <a:r>
              <a:rPr lang="en-US" altLang="ko-KR" sz="1000" b="1" spc="-150" dirty="0" smtClean="0"/>
              <a:t> </a:t>
            </a:r>
            <a:r>
              <a:rPr lang="ko-KR" altLang="en-US" sz="1000" b="1" spc="-150" dirty="0" smtClean="0"/>
              <a:t>최근 </a:t>
            </a:r>
            <a:r>
              <a:rPr lang="ko-KR" altLang="en-US" sz="1000" b="1" spc="-150" dirty="0"/>
              <a:t>구매한 제품이에요</a:t>
            </a:r>
            <a:endParaRPr lang="en-US" altLang="ko-KR" sz="1000" b="1" spc="-15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2427" y="4653136"/>
            <a:ext cx="560361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19797" y="4365104"/>
            <a:ext cx="5359805" cy="0"/>
            <a:chOff x="659934" y="1831456"/>
            <a:chExt cx="2581062" cy="0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677810" y="1831456"/>
              <a:ext cx="256318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59934" y="1831456"/>
              <a:ext cx="176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215533" y="4933493"/>
            <a:ext cx="53044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찜</a:t>
            </a:r>
            <a:endParaRPr lang="en-US" altLang="ko-KR" sz="1000" b="1" spc="-150" dirty="0"/>
          </a:p>
        </p:txBody>
      </p:sp>
      <p:grpSp>
        <p:nvGrpSpPr>
          <p:cNvPr id="6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04120" y="5306276"/>
            <a:ext cx="1362097" cy="109215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967391" y="5304968"/>
            <a:ext cx="1406228" cy="109158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685718" y="5306966"/>
            <a:ext cx="1399241" cy="109158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68413" y="5306966"/>
            <a:ext cx="299316" cy="109158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5676046" y="987281"/>
            <a:ext cx="998127" cy="275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832304" y="2293991"/>
            <a:ext cx="45719" cy="3087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832304" y="2316212"/>
            <a:ext cx="65267" cy="1550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69486" y="735316"/>
            <a:ext cx="3261436" cy="566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쇼핑로그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영역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(7~8P)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409" y="1880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4" y="9087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91" y="13072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409" y="51797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50856"/>
              </p:ext>
            </p:extLst>
          </p:nvPr>
        </p:nvGraphicFramePr>
        <p:xfrm>
          <a:off x="9000565" y="44451"/>
          <a:ext cx="3152540" cy="3448173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9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20492"/>
                  </a:ext>
                </a:extLst>
              </a:tr>
              <a:tr h="509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동일상품구매고객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구매상품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추천 영역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한달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전일자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-30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전일자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가장 최근에 구매한 제품과 동일 제품을 구매 고객이 구매한 제품을 최신구매일순으로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노출 수량제한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이상은 말줄임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제품 클릭시 해당 제품상세로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좌우스크롤 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무한</a:t>
                      </a:r>
                      <a:r>
                        <a:rPr lang="en-US" altLang="ko-KR" sz="800" dirty="0" smtClean="0">
                          <a:latin typeface="+mn-ea"/>
                        </a:rPr>
                        <a:t>X)</a:t>
                      </a: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제품정보 상세 정의는 제품정보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공통</a:t>
                      </a:r>
                      <a:r>
                        <a:rPr lang="en-US" altLang="ko-KR" sz="800" dirty="0" smtClean="0">
                          <a:latin typeface="+mn-ea"/>
                        </a:rPr>
                        <a:t>) </a:t>
                      </a:r>
                      <a:r>
                        <a:rPr lang="ko-KR" altLang="en-US" sz="800" dirty="0" smtClean="0">
                          <a:latin typeface="+mn-ea"/>
                        </a:rPr>
                        <a:t>참고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상품이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최신찜순으로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동일상품구매고객과 동일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상품이 없는 경우 카테고리 추천 상품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(6-1)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추천템이에요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한달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매출이 가장 부진한 카테고리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개중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카테고리 랜덤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7440"/>
                  </a:ext>
                </a:extLst>
              </a:tr>
              <a:tr h="3006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47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3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72278" y="4527693"/>
            <a:ext cx="1261217" cy="94991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233248" y="4527693"/>
            <a:ext cx="1261217" cy="94991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915195" y="4527693"/>
            <a:ext cx="1261217" cy="94991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9581" y="1466852"/>
            <a:ext cx="1420902" cy="2631960"/>
            <a:chOff x="6734480" y="1025425"/>
            <a:chExt cx="1420902" cy="2631960"/>
          </a:xfrm>
        </p:grpSpPr>
        <p:grpSp>
          <p:nvGrpSpPr>
            <p:cNvPr id="21" name="그룹 20"/>
            <p:cNvGrpSpPr/>
            <p:nvPr/>
          </p:nvGrpSpPr>
          <p:grpSpPr>
            <a:xfrm>
              <a:off x="6734480" y="2698708"/>
              <a:ext cx="1420902" cy="958677"/>
              <a:chOff x="6753967" y="2698708"/>
              <a:chExt cx="1420902" cy="958677"/>
            </a:xfrm>
          </p:grpSpPr>
          <p:pic>
            <p:nvPicPr>
              <p:cNvPr id="26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8688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753967" y="2698708"/>
                <a:ext cx="1420902" cy="958677"/>
                <a:chOff x="6636838" y="2671945"/>
                <a:chExt cx="1420902" cy="958677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636838" y="2914462"/>
                  <a:ext cx="142090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  <a:p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761375" y="343056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6721123" y="3250818"/>
                  <a:ext cx="486173" cy="124498"/>
                </a:xfrm>
                <a:prstGeom prst="rect">
                  <a:avLst/>
                </a:prstGeom>
                <a:solidFill>
                  <a:srgbClr val="DCF8E9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rgbClr val="00BC70"/>
                      </a:solidFill>
                    </a:rPr>
                    <a:t>#</a:t>
                  </a:r>
                  <a:r>
                    <a:rPr lang="ko-KR" altLang="en-US" sz="700" dirty="0" smtClean="0">
                      <a:solidFill>
                        <a:srgbClr val="00BC70"/>
                      </a:solidFill>
                    </a:rPr>
                    <a:t>촉촉함</a:t>
                  </a:r>
                  <a:endParaRPr lang="ko-KR" altLang="en-US" sz="700" dirty="0">
                    <a:solidFill>
                      <a:srgbClr val="00BC70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7274742" y="3250818"/>
                  <a:ext cx="330004" cy="124498"/>
                </a:xfrm>
                <a:prstGeom prst="rect">
                  <a:avLst/>
                </a:prstGeom>
                <a:solidFill>
                  <a:srgbClr val="DCF8E9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rgbClr val="00BC70"/>
                      </a:solidFill>
                    </a:rPr>
                    <a:t>#</a:t>
                  </a:r>
                  <a:r>
                    <a:rPr lang="ko-KR" altLang="en-US" sz="700" dirty="0" smtClean="0">
                      <a:solidFill>
                        <a:srgbClr val="00BC70"/>
                      </a:solidFill>
                    </a:rPr>
                    <a:t>치크</a:t>
                  </a:r>
                  <a:endParaRPr lang="ko-KR" altLang="en-US" sz="700" dirty="0">
                    <a:solidFill>
                      <a:srgbClr val="00BC70"/>
                    </a:solidFill>
                  </a:endParaRPr>
                </a:p>
              </p:txBody>
            </p:sp>
          </p:grpSp>
        </p:grpSp>
        <p:grpSp>
          <p:nvGrpSpPr>
            <p:cNvPr id="2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2175207" y="1466852"/>
            <a:ext cx="1377300" cy="2406063"/>
            <a:chOff x="6734480" y="1025425"/>
            <a:chExt cx="1377300" cy="2406063"/>
          </a:xfrm>
        </p:grpSpPr>
        <p:grpSp>
          <p:nvGrpSpPr>
            <p:cNvPr id="34" name="그룹 33"/>
            <p:cNvGrpSpPr/>
            <p:nvPr/>
          </p:nvGrpSpPr>
          <p:grpSpPr>
            <a:xfrm>
              <a:off x="6734480" y="2698708"/>
              <a:ext cx="1377300" cy="732780"/>
              <a:chOff x="6753967" y="2698708"/>
              <a:chExt cx="1377300" cy="732780"/>
            </a:xfrm>
          </p:grpSpPr>
          <p:pic>
            <p:nvPicPr>
              <p:cNvPr id="3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60990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" name="그룹 39"/>
              <p:cNvGrpSpPr/>
              <p:nvPr/>
            </p:nvGrpSpPr>
            <p:grpSpPr>
              <a:xfrm>
                <a:off x="6753967" y="2698708"/>
                <a:ext cx="1377300" cy="732780"/>
                <a:chOff x="6636838" y="2671945"/>
                <a:chExt cx="1377300" cy="73278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761375" y="3204670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3863752" y="1466852"/>
            <a:ext cx="1330178" cy="2631960"/>
            <a:chOff x="6734480" y="1025425"/>
            <a:chExt cx="1330178" cy="2631960"/>
          </a:xfrm>
        </p:grpSpPr>
        <p:grpSp>
          <p:nvGrpSpPr>
            <p:cNvPr id="45" name="그룹 44"/>
            <p:cNvGrpSpPr/>
            <p:nvPr/>
          </p:nvGrpSpPr>
          <p:grpSpPr>
            <a:xfrm>
              <a:off x="6734480" y="2698708"/>
              <a:ext cx="1330178" cy="958677"/>
              <a:chOff x="6753967" y="2698708"/>
              <a:chExt cx="1330178" cy="958677"/>
            </a:xfrm>
          </p:grpSpPr>
          <p:pic>
            <p:nvPicPr>
              <p:cNvPr id="5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8688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그룹 50"/>
              <p:cNvGrpSpPr/>
              <p:nvPr/>
            </p:nvGrpSpPr>
            <p:grpSpPr>
              <a:xfrm>
                <a:off x="6753967" y="2698708"/>
                <a:ext cx="1330178" cy="958677"/>
                <a:chOff x="6636838" y="2671945"/>
                <a:chExt cx="1330178" cy="958677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636838" y="2914462"/>
                  <a:ext cx="12167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 smtClean="0">
                      <a:solidFill>
                        <a:prstClr val="black"/>
                      </a:solidFill>
                    </a:rPr>
                    <a:t>원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761375" y="343056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6721123" y="3250818"/>
                  <a:ext cx="486173" cy="124498"/>
                </a:xfrm>
                <a:prstGeom prst="rect">
                  <a:avLst/>
                </a:prstGeom>
                <a:solidFill>
                  <a:srgbClr val="DCF8E9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rgbClr val="00BC70"/>
                      </a:solidFill>
                    </a:rPr>
                    <a:t>#</a:t>
                  </a:r>
                  <a:r>
                    <a:rPr lang="ko-KR" altLang="en-US" sz="700" dirty="0" smtClean="0">
                      <a:solidFill>
                        <a:srgbClr val="00BC70"/>
                      </a:solidFill>
                    </a:rPr>
                    <a:t>촉촉함</a:t>
                  </a:r>
                  <a:endParaRPr lang="ko-KR" altLang="en-US" sz="700" dirty="0">
                    <a:solidFill>
                      <a:srgbClr val="00BC70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7274742" y="3250818"/>
                  <a:ext cx="330004" cy="124498"/>
                </a:xfrm>
                <a:prstGeom prst="rect">
                  <a:avLst/>
                </a:prstGeom>
                <a:solidFill>
                  <a:srgbClr val="DCF8E9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rgbClr val="00BC70"/>
                      </a:solidFill>
                    </a:rPr>
                    <a:t>#</a:t>
                  </a:r>
                  <a:r>
                    <a:rPr lang="ko-KR" altLang="en-US" sz="700" dirty="0" smtClean="0">
                      <a:solidFill>
                        <a:srgbClr val="00BC70"/>
                      </a:solidFill>
                    </a:rPr>
                    <a:t>치크</a:t>
                  </a:r>
                  <a:endParaRPr lang="ko-KR" altLang="en-US" sz="700" dirty="0">
                    <a:solidFill>
                      <a:srgbClr val="00BC70"/>
                    </a:solidFill>
                  </a:endParaRPr>
                </a:p>
              </p:txBody>
            </p:sp>
          </p:grpSp>
        </p:grpSp>
        <p:grpSp>
          <p:nvGrpSpPr>
            <p:cNvPr id="4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 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533" y="980728"/>
            <a:ext cx="53044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solidFill>
                  <a:srgbClr val="29BC70"/>
                </a:solidFill>
              </a:rPr>
              <a:t>왕 벚꽃 글로우 젤리 크림 </a:t>
            </a:r>
            <a:r>
              <a:rPr lang="ko-KR" altLang="en-US" sz="1000" b="1" spc="-150" dirty="0"/>
              <a:t>과 잘 맞는 제품이에요</a:t>
            </a:r>
            <a:endParaRPr lang="en-US" altLang="ko-KR" sz="1000" b="1" spc="-150" dirty="0"/>
          </a:p>
        </p:txBody>
      </p:sp>
      <p:sp>
        <p:nvSpPr>
          <p:cNvPr id="5" name="직사각형 4"/>
          <p:cNvSpPr/>
          <p:nvPr/>
        </p:nvSpPr>
        <p:spPr>
          <a:xfrm>
            <a:off x="5676046" y="987281"/>
            <a:ext cx="998127" cy="275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69486" y="764704"/>
            <a:ext cx="3261436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쇼핑로그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영역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(7~8P)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559496" y="5714507"/>
            <a:ext cx="2740944" cy="291771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추천 제품 더보기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85" y="5399982"/>
            <a:ext cx="5652237" cy="144015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5760" y="575267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bg1">
                    <a:lumMod val="50000"/>
                  </a:schemeClr>
                </a:solidFill>
              </a:rPr>
              <a:t>1 / 2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409" y="1628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2" y="9065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36" y="21941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8" y="36479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33" y="56194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25432"/>
              </p:ext>
            </p:extLst>
          </p:nvPr>
        </p:nvGraphicFramePr>
        <p:xfrm>
          <a:off x="9000565" y="44451"/>
          <a:ext cx="3152540" cy="3824981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9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20492"/>
                  </a:ext>
                </a:extLst>
              </a:tr>
              <a:tr h="509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담긴 상품 연관 상품 추천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최근에 담은 상품과 연관 상품을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연관상품에 대한 정의 추가 예정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카테고리 대상 실시간 랭킹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위부터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참고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잘 맞는 제품이에요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이상은 말줄임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오후 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고객님들이 가장 많이 찾는 제품이에요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클릭시 해당 제품상세로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좌우스크롤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해시태그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검색어 검색결과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제품 더보기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추천제품이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다음 페이지의 추천 상품이 출력되며 마지막 페이지에서 클릭시 다시 첫 페이지의 추천 상품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277121"/>
                  </a:ext>
                </a:extLst>
              </a:tr>
            </a:tbl>
          </a:graphicData>
        </a:graphic>
      </p:graphicFrame>
      <p:sp>
        <p:nvSpPr>
          <p:cNvPr id="19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73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 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533" y="980728"/>
            <a:ext cx="53044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쇼케이스</a:t>
            </a:r>
            <a:r>
              <a:rPr lang="en-US" altLang="ko-KR" sz="1000" b="1" spc="-150" dirty="0" smtClean="0">
                <a:solidFill>
                  <a:srgbClr val="29BC70"/>
                </a:solidFill>
              </a:rPr>
              <a:t>  </a:t>
            </a:r>
            <a:r>
              <a:rPr lang="en-US" altLang="ko-KR" sz="1000" b="1" spc="-150" dirty="0" smtClean="0"/>
              <a:t> </a:t>
            </a:r>
            <a:r>
              <a:rPr lang="ko-KR" altLang="en-US" sz="1000" b="1" spc="-150" dirty="0" smtClean="0"/>
              <a:t> </a:t>
            </a:r>
            <a:endParaRPr lang="en-US" altLang="ko-KR" sz="1000" b="1" spc="-150" dirty="0"/>
          </a:p>
        </p:txBody>
      </p:sp>
      <p:sp>
        <p:nvSpPr>
          <p:cNvPr id="134" name="직사각형 133"/>
          <p:cNvSpPr/>
          <p:nvPr/>
        </p:nvSpPr>
        <p:spPr>
          <a:xfrm>
            <a:off x="5676046" y="987281"/>
            <a:ext cx="998127" cy="275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653222" y="764704"/>
            <a:ext cx="0" cy="59046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669486" y="728700"/>
            <a:ext cx="3261436" cy="5566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쇼핑로그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영역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(7~8P)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1" y="1361595"/>
            <a:ext cx="5472608" cy="7491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6200000">
            <a:off x="759909" y="998201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/>
          </a:p>
        </p:txBody>
      </p:sp>
      <p:sp>
        <p:nvSpPr>
          <p:cNvPr id="16" name="직사각형 15"/>
          <p:cNvSpPr/>
          <p:nvPr/>
        </p:nvSpPr>
        <p:spPr>
          <a:xfrm>
            <a:off x="72427" y="6295182"/>
            <a:ext cx="8868021" cy="34122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409" y="9771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88642"/>
              </p:ext>
            </p:extLst>
          </p:nvPr>
        </p:nvGraphicFramePr>
        <p:xfrm>
          <a:off x="9000565" y="44451"/>
          <a:ext cx="3152540" cy="1509905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9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20492"/>
                  </a:ext>
                </a:extLst>
              </a:tr>
              <a:tr h="802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등록된 쇼케이스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중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랜덤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- 4-1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해당 쇼케이스 열림 상태로 쇼케이스탭으로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탭으로 현재창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7440"/>
                  </a:ext>
                </a:extLst>
              </a:tr>
              <a:tr h="415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정의는 메인 설계서 참고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68854"/>
                  </a:ext>
                </a:extLst>
              </a:tr>
            </a:tbl>
          </a:graphicData>
        </a:graphic>
      </p:graphicFrame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09" y="8285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55" y="62497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1" y="1422367"/>
            <a:ext cx="5472608" cy="749102"/>
          </a:xfrm>
          <a:prstGeom prst="rect">
            <a:avLst/>
          </a:prstGeom>
        </p:spPr>
      </p:pic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8" y="13728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731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쇼핑로그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IN_PC_HOM_01_10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653222" y="764704"/>
            <a:ext cx="0" cy="59046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7328" y="476672"/>
            <a:ext cx="5616624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72264" y="764704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925513">
              <a:defRPr/>
            </a:pPr>
            <a:r>
              <a:rPr lang="ko-KR" altLang="en-US" dirty="0">
                <a:latin typeface="Segoe UI Symbol" panose="020B0502040204020203" pitchFamily="34" charset="0"/>
              </a:rPr>
              <a:t>✕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526" y="5249751"/>
            <a:ext cx="2952328" cy="10746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직선 연결선 9"/>
          <p:cNvCxnSpPr/>
          <p:nvPr/>
        </p:nvCxnSpPr>
        <p:spPr>
          <a:xfrm>
            <a:off x="6137583" y="2436929"/>
            <a:ext cx="0" cy="37056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950172" y="3987511"/>
            <a:ext cx="1117935" cy="369765"/>
            <a:chOff x="277844" y="2511271"/>
            <a:chExt cx="1117935" cy="369765"/>
          </a:xfrm>
        </p:grpSpPr>
        <p:grpSp>
          <p:nvGrpSpPr>
            <p:cNvPr id="19" name="그룹 18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864864" y="2601429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그린티</a:t>
              </a:r>
              <a:endParaRPr lang="ko-KR" altLang="en-US" sz="9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815787" y="3251315"/>
            <a:ext cx="2915269" cy="369332"/>
            <a:chOff x="388753" y="3276669"/>
            <a:chExt cx="2915269" cy="369332"/>
          </a:xfrm>
        </p:grpSpPr>
        <p:grpSp>
          <p:nvGrpSpPr>
            <p:cNvPr id="31" name="그룹 30"/>
            <p:cNvGrpSpPr/>
            <p:nvPr/>
          </p:nvGrpSpPr>
          <p:grpSpPr>
            <a:xfrm>
              <a:off x="388753" y="3303716"/>
              <a:ext cx="484246" cy="337983"/>
              <a:chOff x="3619450" y="3087570"/>
              <a:chExt cx="3175214" cy="213467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619450" y="3087570"/>
                <a:ext cx="3175214" cy="2134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3619450" y="3087570"/>
                <a:ext cx="3148113" cy="2134677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3619450" y="3103424"/>
                <a:ext cx="3103244" cy="2118823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105984" y="3276669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신한카드 </a:t>
              </a:r>
              <a:r>
                <a:rPr lang="en-US" altLang="ko-KR" sz="900" spc="-150" dirty="0" smtClean="0"/>
                <a:t>X </a:t>
              </a:r>
              <a:r>
                <a:rPr lang="ko-KR" altLang="en-US" sz="900" spc="-150" dirty="0" smtClean="0"/>
                <a:t>뷰티포인트 </a:t>
              </a:r>
              <a:r>
                <a:rPr lang="en-US" altLang="ko-KR" sz="900" spc="-150" dirty="0" smtClean="0"/>
                <a:t>3</a:t>
              </a:r>
              <a:r>
                <a:rPr lang="ko-KR" altLang="en-US" sz="900" spc="-150" dirty="0" smtClean="0"/>
                <a:t>만원 이상 결제 시 </a:t>
              </a:r>
              <a:r>
                <a:rPr lang="en-US" altLang="ko-KR" sz="900" spc="-150" dirty="0"/>
                <a:t> </a:t>
              </a:r>
              <a:r>
                <a:rPr lang="ko-KR" altLang="en-US" sz="900" spc="-150" dirty="0" smtClean="0"/>
                <a:t>최대 </a:t>
              </a:r>
              <a:endParaRPr lang="en-US" altLang="ko-KR" sz="900" spc="-150" dirty="0" smtClean="0"/>
            </a:p>
            <a:p>
              <a:r>
                <a:rPr lang="en-US" altLang="ko-KR" sz="900" spc="-150" dirty="0" smtClean="0"/>
                <a:t>1</a:t>
              </a:r>
              <a:r>
                <a:rPr lang="ko-KR" altLang="en-US" sz="900" spc="-150" dirty="0" smtClean="0"/>
                <a:t>먼최대두줄까지</a:t>
              </a:r>
              <a:r>
                <a:rPr lang="en-US" altLang="ko-KR" sz="900" spc="-150" dirty="0" smtClean="0"/>
                <a:t>…..</a:t>
              </a:r>
            </a:p>
          </p:txBody>
        </p:sp>
      </p:grpSp>
      <p:grpSp>
        <p:nvGrpSpPr>
          <p:cNvPr id="2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808943" y="3255617"/>
            <a:ext cx="695799" cy="360728"/>
            <a:chOff x="508000" y="1335094"/>
            <a:chExt cx="1008112" cy="1070018"/>
          </a:xfrm>
          <a:solidFill>
            <a:srgbClr val="FFFFFF"/>
          </a:solidFill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35094"/>
              <a:ext cx="1008112" cy="1070018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929" y="240943"/>
            <a:ext cx="3201522" cy="4706125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5787643" y="2129744"/>
            <a:ext cx="3156068" cy="804708"/>
            <a:chOff x="5787643" y="1450344"/>
            <a:chExt cx="3156068" cy="804708"/>
          </a:xfrm>
        </p:grpSpPr>
        <p:grpSp>
          <p:nvGrpSpPr>
            <p:cNvPr id="14" name="그룹 13"/>
            <p:cNvGrpSpPr/>
            <p:nvPr/>
          </p:nvGrpSpPr>
          <p:grpSpPr>
            <a:xfrm>
              <a:off x="5933403" y="1570113"/>
              <a:ext cx="410423" cy="511373"/>
              <a:chOff x="3210606" y="2499649"/>
              <a:chExt cx="1173569" cy="81910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210606" y="2499649"/>
                <a:ext cx="1173569" cy="819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3210606" y="2499649"/>
                <a:ext cx="1163552" cy="8191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3210606" y="2505732"/>
                <a:ext cx="1146969" cy="813019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519155" y="1450344"/>
              <a:ext cx="2424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한 줄까지 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26740" y="1633541"/>
              <a:ext cx="15905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1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1100" b="1" dirty="0">
                  <a:solidFill>
                    <a:prstClr val="black"/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  </a:t>
              </a:r>
              <a:r>
                <a:rPr lang="en-US" altLang="ko-KR" sz="8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8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4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7643" y="1473101"/>
              <a:ext cx="717100" cy="75613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2" name="Picture 8" descr="icon_starM.png (48×48)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908" y="2084554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6643545" y="2054997"/>
              <a:ext cx="5693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4.9(+999)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82720"/>
              </p:ext>
            </p:extLst>
          </p:nvPr>
        </p:nvGraphicFramePr>
        <p:xfrm>
          <a:off x="9000565" y="44450"/>
          <a:ext cx="3152540" cy="66166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쇼핑로그있음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- </a:t>
                      </a:r>
                      <a:r>
                        <a:rPr lang="ko-KR" altLang="en-US" sz="800" dirty="0" smtClean="0">
                          <a:latin typeface="+mn-ea"/>
                        </a:rPr>
                        <a:t>로그인여부와 관계없이 최근 </a:t>
                      </a:r>
                      <a:r>
                        <a:rPr lang="en-US" altLang="ko-KR" sz="800" dirty="0" smtClean="0">
                          <a:latin typeface="+mn-ea"/>
                        </a:rPr>
                        <a:t>30</a:t>
                      </a:r>
                      <a:r>
                        <a:rPr lang="ko-KR" altLang="en-US" sz="800" dirty="0" smtClean="0">
                          <a:latin typeface="+mn-ea"/>
                        </a:rPr>
                        <a:t>일간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</a:rPr>
                        <a:t>쇼핑로그가 있는 고객에게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최신순으로</a:t>
                      </a:r>
                      <a:r>
                        <a:rPr lang="ko-KR" altLang="en-US" sz="800" dirty="0" smtClean="0">
                          <a:latin typeface="+mn-ea"/>
                        </a:rPr>
                        <a:t> 로그 노출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최대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100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개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)</a:t>
                      </a: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baseline="0" dirty="0" err="1" smtClean="0">
                          <a:latin typeface="+mn-ea"/>
                        </a:rPr>
                        <a:t>파란박스는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스크롤다운시 고정영역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판매 종료된 제품이나 종료된 이벤트는 쇼핑로그에서 자동</a:t>
                      </a:r>
                      <a:r>
                        <a:rPr lang="ko-KR" altLang="en-US" sz="800" baseline="0" dirty="0" smtClean="0"/>
                        <a:t> 삭제 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┖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로그없음</a:t>
                      </a:r>
                      <a:r>
                        <a:rPr lang="ko-KR" altLang="en-US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추천키워드</a:t>
                      </a:r>
                      <a:r>
                        <a:rPr lang="ko-KR" altLang="en-US" sz="800" dirty="0" smtClean="0">
                          <a:latin typeface="+mn-ea"/>
                        </a:rPr>
                        <a:t> 노출 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다음페이지 확인</a:t>
                      </a:r>
                      <a:r>
                        <a:rPr lang="en-US" altLang="ko-KR" sz="800" dirty="0" smtClean="0">
                          <a:latin typeface="+mn-ea"/>
                        </a:rPr>
                        <a:t>) </a:t>
                      </a: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┖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로그있음</a:t>
                      </a:r>
                      <a:r>
                        <a:rPr lang="ko-KR" altLang="en-US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</a:rPr>
                        <a:t>현재 페이지 화면 참고 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*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동채널에서는 로그인</a:t>
                      </a: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i="1" dirty="0" err="1" smtClean="0">
                          <a:solidFill>
                            <a:srgbClr val="C00000"/>
                          </a:solidFill>
                          <a:latin typeface="+mn-ea"/>
                        </a:rPr>
                        <a:t>아웃여부와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 관계없이 최근 </a:t>
                      </a: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30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일 로그 저장하여 노출</a:t>
                      </a:r>
                      <a:endParaRPr lang="en-US" altLang="ko-KR" sz="800" i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Ex. 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로그아웃상태에서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</a:rPr>
                        <a:t>제품 탐색 </a:t>
                      </a:r>
                      <a:r>
                        <a:rPr lang="en-US" altLang="ko-KR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로그인 시 </a:t>
                      </a:r>
                      <a:r>
                        <a:rPr lang="ko-KR" altLang="en-US" sz="800" i="1" baseline="0" dirty="0" err="1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로그인전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i="1" baseline="0" dirty="0" err="1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탐색제품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 저장</a:t>
                      </a:r>
                      <a:endParaRPr lang="en-US" altLang="ko-KR" sz="800" i="1" baseline="0" dirty="0" smtClean="0">
                        <a:solidFill>
                          <a:srgbClr val="C00000"/>
                        </a:solidFill>
                        <a:latin typeface="+mn-ea"/>
                        <a:sym typeface="Wingdings" panose="05000000000000000000" pitchFamily="2" charset="2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Ex.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로그인상태에서 제품 탐색 </a:t>
                      </a:r>
                      <a:r>
                        <a:rPr lang="en-US" altLang="ko-KR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로그아웃 시 로그인 </a:t>
                      </a:r>
                      <a:r>
                        <a:rPr lang="ko-KR" altLang="en-US" sz="800" i="1" baseline="0" dirty="0" err="1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탐색제품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 저장</a:t>
                      </a:r>
                      <a:endParaRPr lang="en-US" altLang="ko-KR" sz="800" i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신규서비스 배너 영역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신규서비스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스킨노트와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유사서비스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  <a:endParaRPr lang="en-US" altLang="ko-KR" sz="800" b="0" u="none" strike="sng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님의 쇼핑로그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미로그인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쇼핑로그안내툴팁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(1-4,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다음페이지 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상품상세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클릭시 해당 상품상세 페이지로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lvl="0" indent="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- </a:t>
                      </a:r>
                      <a:r>
                        <a:rPr lang="ko-KR" altLang="en-US" sz="800" b="0" dirty="0" err="1" smtClean="0">
                          <a:latin typeface="+mn-ea"/>
                        </a:rPr>
                        <a:t>노출정보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제품명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이미지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할인가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정가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할인율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latin typeface="+mn-ea"/>
                        </a:rPr>
                        <a:t>평균별점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b="0" baseline="0" dirty="0" err="1" smtClean="0">
                          <a:latin typeface="+mn-ea"/>
                        </a:rPr>
                        <a:t>리뷰수</a:t>
                      </a:r>
                      <a:endParaRPr lang="en-US" altLang="ko-KR" sz="800" b="0" baseline="0" dirty="0" smtClean="0">
                        <a:latin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NEW,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BEST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제품명앞에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신제품이면서 베스트인 경우에는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해당 상품상세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말줄임처리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해당 이벤트 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종료된 이벤트의경우 이벤트 탭으로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1-7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해당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검색결과 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1-8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케이스별 마우스 오버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1-9 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닫기 </a:t>
                      </a:r>
                      <a:r>
                        <a:rPr lang="en-US" altLang="ko-KR" sz="800" b="1" dirty="0" smtClean="0">
                          <a:latin typeface="+mn-ea"/>
                        </a:rPr>
                        <a:t>(X) </a:t>
                      </a:r>
                      <a:r>
                        <a:rPr lang="en-US" altLang="ko-KR" sz="800" b="1" baseline="0" dirty="0" smtClean="0">
                          <a:latin typeface="+mn-ea"/>
                        </a:rPr>
                        <a:t>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팝업 닫기</a:t>
                      </a:r>
                      <a:endParaRPr lang="en-US" altLang="ko-KR" sz="800" b="1" dirty="0" smtClean="0">
                        <a:latin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*</a:t>
                      </a:r>
                      <a:r>
                        <a:rPr lang="ko-KR" altLang="en-US" sz="800" b="1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임직원전용 제품은 임직원인증이 완료된 회원이 로그인 한 경우에만 로그로 노출 </a:t>
                      </a:r>
                      <a:r>
                        <a:rPr lang="en-US" altLang="ko-KR" sz="800" b="1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i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미로그인시</a:t>
                      </a:r>
                      <a:r>
                        <a:rPr lang="ko-KR" altLang="en-US" sz="800" b="1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 임직원전용은 </a:t>
                      </a:r>
                      <a:r>
                        <a:rPr lang="ko-KR" altLang="en-US" sz="800" b="1" i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미노출</a:t>
                      </a:r>
                      <a:r>
                        <a:rPr lang="en-US" altLang="ko-KR" sz="800" b="1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21103"/>
                  </a:ext>
                </a:extLst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5832018" y="1391729"/>
            <a:ext cx="2901766" cy="627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신규서비스랜딩영역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862" y="1296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79" y="7720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52" y="17454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862" y="8122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062" y="20865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062" y="31946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009" y="4091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732236" y="1969571"/>
            <a:ext cx="3557677" cy="1445492"/>
            <a:chOff x="612520" y="2080346"/>
            <a:chExt cx="3557677" cy="1445492"/>
          </a:xfrm>
        </p:grpSpPr>
        <p:sp>
          <p:nvSpPr>
            <p:cNvPr id="159" name="직사각형 158"/>
            <p:cNvSpPr/>
            <p:nvPr/>
          </p:nvSpPr>
          <p:spPr>
            <a:xfrm>
              <a:off x="612520" y="2236632"/>
              <a:ext cx="3557677" cy="12892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30360" y="2477204"/>
              <a:ext cx="2424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00BC70"/>
                  </a:solidFill>
                </a:rPr>
                <a:t>BEST</a:t>
              </a:r>
              <a:r>
                <a:rPr lang="en-US" altLang="ko-KR" sz="900" dirty="0" smtClean="0">
                  <a:solidFill>
                    <a:srgbClr val="00BC70"/>
                  </a:solidFill>
                </a:rPr>
                <a:t> </a:t>
              </a:r>
              <a:r>
                <a:rPr lang="en-US" altLang="ko-KR" sz="900" dirty="0">
                  <a:solidFill>
                    <a:srgbClr val="00BC70"/>
                  </a:solidFill>
                </a:rPr>
                <a:t>| </a:t>
              </a:r>
              <a:r>
                <a:rPr lang="ko-KR" altLang="en-US" sz="900" spc="-150" dirty="0" smtClean="0">
                  <a:solidFill>
                    <a:srgbClr val="00BC70"/>
                  </a:solidFill>
                </a:rPr>
                <a:t>제품명은 최대 한 줄까지 노출합니다 길 어</a:t>
              </a:r>
              <a:r>
                <a:rPr lang="en-US" altLang="ko-KR" sz="900" spc="-150" dirty="0" smtClean="0">
                  <a:solidFill>
                    <a:srgbClr val="00BC70"/>
                  </a:solidFill>
                </a:rPr>
                <a:t>…</a:t>
              </a:r>
              <a:endParaRPr lang="ko-KR" altLang="en-US" sz="900" spc="-150" dirty="0">
                <a:solidFill>
                  <a:srgbClr val="00BC7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37945" y="2660401"/>
              <a:ext cx="15905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1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1100" b="1" dirty="0">
                  <a:solidFill>
                    <a:prstClr val="black"/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  </a:t>
              </a:r>
              <a:r>
                <a:rPr lang="en-US" altLang="ko-KR" sz="8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8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16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848" y="2499961"/>
              <a:ext cx="717100" cy="75613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4" name="Picture 8" descr="icon_starM.png (48×48)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113" y="3111414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164"/>
            <p:cNvSpPr txBox="1"/>
            <p:nvPr/>
          </p:nvSpPr>
          <p:spPr>
            <a:xfrm>
              <a:off x="1654750" y="3081857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8766" y="2080346"/>
              <a:ext cx="733208" cy="16024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/>
                <a:t>마우스오버</a:t>
              </a:r>
              <a:endParaRPr lang="ko-KR" altLang="en-US" sz="800" b="1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732236" y="3594327"/>
            <a:ext cx="3557677" cy="910183"/>
            <a:chOff x="612520" y="3705102"/>
            <a:chExt cx="3557677" cy="910183"/>
          </a:xfrm>
        </p:grpSpPr>
        <p:sp>
          <p:nvSpPr>
            <p:cNvPr id="171" name="직사각형 170"/>
            <p:cNvSpPr/>
            <p:nvPr/>
          </p:nvSpPr>
          <p:spPr>
            <a:xfrm>
              <a:off x="612520" y="3860908"/>
              <a:ext cx="3557677" cy="7543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18766" y="3705102"/>
              <a:ext cx="733208" cy="16024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/>
                <a:t>마우스오버</a:t>
              </a:r>
              <a:endParaRPr lang="ko-KR" altLang="en-US" sz="800" b="1" dirty="0"/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792004" y="4053462"/>
              <a:ext cx="2922113" cy="369332"/>
              <a:chOff x="792004" y="4053462"/>
              <a:chExt cx="2922113" cy="369332"/>
            </a:xfrm>
          </p:grpSpPr>
          <p:grpSp>
            <p:nvGrpSpPr>
              <p:cNvPr id="174" name="그룹 173"/>
              <p:cNvGrpSpPr/>
              <p:nvPr/>
            </p:nvGrpSpPr>
            <p:grpSpPr>
              <a:xfrm>
                <a:off x="798848" y="4053462"/>
                <a:ext cx="2915269" cy="369332"/>
                <a:chOff x="388753" y="3276669"/>
                <a:chExt cx="2915269" cy="369332"/>
              </a:xfrm>
            </p:grpSpPr>
            <p:grpSp>
              <p:nvGrpSpPr>
                <p:cNvPr id="180" name="그룹 179"/>
                <p:cNvGrpSpPr/>
                <p:nvPr/>
              </p:nvGrpSpPr>
              <p:grpSpPr>
                <a:xfrm>
                  <a:off x="388753" y="3303716"/>
                  <a:ext cx="484246" cy="337983"/>
                  <a:chOff x="3619450" y="3087570"/>
                  <a:chExt cx="3175214" cy="2134677"/>
                </a:xfrm>
              </p:grpSpPr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3619450" y="3087570"/>
                    <a:ext cx="3175214" cy="21346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cxnSp>
                <p:nvCxnSpPr>
                  <p:cNvPr id="183" name="직선 연결선 182"/>
                  <p:cNvCxnSpPr/>
                  <p:nvPr/>
                </p:nvCxnSpPr>
                <p:spPr>
                  <a:xfrm>
                    <a:off x="3619450" y="3087570"/>
                    <a:ext cx="3148113" cy="21346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/>
                  <p:cNvCxnSpPr/>
                  <p:nvPr/>
                </p:nvCxnSpPr>
                <p:spPr>
                  <a:xfrm flipV="1">
                    <a:off x="3619450" y="3103424"/>
                    <a:ext cx="3103244" cy="2118823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1105984" y="3276669"/>
                  <a:ext cx="2198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신한카드 </a:t>
                  </a:r>
                  <a:r>
                    <a:rPr lang="en-US" altLang="ko-KR" sz="900" spc="-150" dirty="0" smtClean="0">
                      <a:solidFill>
                        <a:srgbClr val="00BC70"/>
                      </a:solidFill>
                    </a:rPr>
                    <a:t>X </a:t>
                  </a:r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뷰티포인트 </a:t>
                  </a:r>
                  <a:r>
                    <a:rPr lang="en-US" altLang="ko-KR" sz="900" spc="-150" dirty="0" smtClean="0">
                      <a:solidFill>
                        <a:srgbClr val="00BC70"/>
                      </a:solidFill>
                    </a:rPr>
                    <a:t>3</a:t>
                  </a:r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만원 이상 결제 시 </a:t>
                  </a:r>
                  <a:r>
                    <a:rPr lang="en-US" altLang="ko-KR" sz="900" spc="-150" dirty="0">
                      <a:solidFill>
                        <a:srgbClr val="00BC70"/>
                      </a:solidFill>
                    </a:rPr>
                    <a:t> </a:t>
                  </a:r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최대 </a:t>
                  </a:r>
                  <a:endParaRPr lang="en-US" altLang="ko-KR" sz="900" spc="-150" dirty="0" smtClean="0">
                    <a:solidFill>
                      <a:srgbClr val="00BC70"/>
                    </a:solidFill>
                  </a:endParaRPr>
                </a:p>
                <a:p>
                  <a:r>
                    <a:rPr lang="en-US" altLang="ko-KR" sz="900" spc="-150" dirty="0" smtClean="0">
                      <a:solidFill>
                        <a:srgbClr val="00BC70"/>
                      </a:solidFill>
                    </a:rPr>
                    <a:t>1</a:t>
                  </a:r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먼최대두줄까지</a:t>
                  </a:r>
                  <a:r>
                    <a:rPr lang="en-US" altLang="ko-KR" sz="900" spc="-150" dirty="0" smtClean="0">
                      <a:solidFill>
                        <a:srgbClr val="00BC70"/>
                      </a:solidFill>
                    </a:rPr>
                    <a:t>…..</a:t>
                  </a:r>
                </a:p>
              </p:txBody>
            </p:sp>
          </p:grpSp>
          <p:grpSp>
            <p:nvGrpSpPr>
              <p:cNvPr id="175" name="Placeholder">
                <a:extLst>
                  <a:ext uri="{FF2B5EF4-FFF2-40B4-BE49-F238E27FC236}">
                    <a16:creationId xmlns:a16="http://schemas.microsoft.com/office/drawing/2014/main" id="{553F2BB2-1B7F-442D-9B25-5095C88FF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004" y="4057764"/>
                <a:ext cx="695799" cy="360728"/>
                <a:chOff x="508000" y="1335094"/>
                <a:chExt cx="1008112" cy="1070018"/>
              </a:xfrm>
              <a:solidFill>
                <a:srgbClr val="FFFFFF"/>
              </a:solidFill>
            </p:grpSpPr>
            <p:sp>
              <p:nvSpPr>
                <p:cNvPr id="177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35094"/>
                  <a:ext cx="1008112" cy="1070018"/>
                </a:xfrm>
                <a:prstGeom prst="rect">
                  <a:avLst/>
                </a:prstGeom>
                <a:grpFill/>
                <a:ln w="9525">
                  <a:solidFill>
                    <a:srgbClr val="00BC7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6" name="직사각형 175"/>
              <p:cNvSpPr/>
              <p:nvPr/>
            </p:nvSpPr>
            <p:spPr>
              <a:xfrm>
                <a:off x="800449" y="4212041"/>
                <a:ext cx="199492" cy="202094"/>
              </a:xfrm>
              <a:prstGeom prst="rect">
                <a:avLst/>
              </a:prstGeom>
              <a:solidFill>
                <a:srgbClr val="00BC70"/>
              </a:solidFill>
              <a:ln>
                <a:solidFill>
                  <a:srgbClr val="00BC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/>
                  <a:t>+</a:t>
                </a:r>
                <a:endParaRPr lang="ko-KR" altLang="en-US" sz="1400" b="1" dirty="0"/>
              </a:p>
            </p:txBody>
          </p:sp>
        </p:grpSp>
      </p:grpSp>
      <p:grpSp>
        <p:nvGrpSpPr>
          <p:cNvPr id="185" name="그룹 184"/>
          <p:cNvGrpSpPr/>
          <p:nvPr/>
        </p:nvGrpSpPr>
        <p:grpSpPr>
          <a:xfrm>
            <a:off x="732236" y="4705686"/>
            <a:ext cx="3557677" cy="916795"/>
            <a:chOff x="612520" y="4816461"/>
            <a:chExt cx="3557677" cy="916795"/>
          </a:xfrm>
        </p:grpSpPr>
        <p:sp>
          <p:nvSpPr>
            <p:cNvPr id="186" name="직사각형 185"/>
            <p:cNvSpPr/>
            <p:nvPr/>
          </p:nvSpPr>
          <p:spPr>
            <a:xfrm>
              <a:off x="612520" y="4972747"/>
              <a:ext cx="3557677" cy="760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18766" y="4816461"/>
              <a:ext cx="733208" cy="16024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/>
                <a:t>마우스오버</a:t>
              </a:r>
              <a:endParaRPr lang="ko-KR" altLang="en-US" sz="800" b="1" dirty="0"/>
            </a:p>
          </p:txBody>
        </p:sp>
        <p:grpSp>
          <p:nvGrpSpPr>
            <p:cNvPr id="188" name="그룹 187"/>
            <p:cNvGrpSpPr/>
            <p:nvPr/>
          </p:nvGrpSpPr>
          <p:grpSpPr>
            <a:xfrm>
              <a:off x="928835" y="5175829"/>
              <a:ext cx="1117935" cy="369765"/>
              <a:chOff x="277844" y="2511271"/>
              <a:chExt cx="1117935" cy="369765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277844" y="2511271"/>
                <a:ext cx="369765" cy="369765"/>
                <a:chOff x="236351" y="2620705"/>
                <a:chExt cx="369765" cy="369765"/>
              </a:xfrm>
            </p:grpSpPr>
            <p:sp>
              <p:nvSpPr>
                <p:cNvPr id="192" name="타원 191"/>
                <p:cNvSpPr/>
                <p:nvPr/>
              </p:nvSpPr>
              <p:spPr>
                <a:xfrm>
                  <a:off x="236351" y="2620705"/>
                  <a:ext cx="369765" cy="36976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93" name="Picture 2" descr="icon_main2_fixed_search.png (100×100)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0336" y="2671525"/>
                  <a:ext cx="258520" cy="258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1" name="TextBox 190"/>
              <p:cNvSpPr txBox="1"/>
              <p:nvPr/>
            </p:nvSpPr>
            <p:spPr>
              <a:xfrm>
                <a:off x="864864" y="2601429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00BC70"/>
                    </a:solidFill>
                  </a:rPr>
                  <a:t>그린티</a:t>
                </a:r>
                <a:endParaRPr lang="ko-KR" altLang="en-US" sz="900" dirty="0">
                  <a:solidFill>
                    <a:srgbClr val="00BC70"/>
                  </a:solidFill>
                </a:endParaRPr>
              </a:p>
            </p:txBody>
          </p:sp>
        </p:grpSp>
        <p:sp>
          <p:nvSpPr>
            <p:cNvPr id="189" name="타원 188"/>
            <p:cNvSpPr/>
            <p:nvPr/>
          </p:nvSpPr>
          <p:spPr>
            <a:xfrm>
              <a:off x="881789" y="5414184"/>
              <a:ext cx="180546" cy="180546"/>
            </a:xfrm>
            <a:prstGeom prst="ellipse">
              <a:avLst/>
            </a:prstGeom>
            <a:solidFill>
              <a:srgbClr val="00BC70"/>
            </a:solidFill>
            <a:ln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+</a:t>
              </a:r>
              <a:endParaRPr lang="ko-KR" altLang="en-US" sz="1400" b="1" dirty="0"/>
            </a:p>
          </p:txBody>
        </p:sp>
      </p:grpSp>
      <p:sp>
        <p:nvSpPr>
          <p:cNvPr id="1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946" y="20124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946" y="36497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946" y="47144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5950172" y="4683079"/>
            <a:ext cx="1233351" cy="369765"/>
            <a:chOff x="277844" y="2511271"/>
            <a:chExt cx="1233351" cy="369765"/>
          </a:xfrm>
        </p:grpSpPr>
        <p:grpSp>
          <p:nvGrpSpPr>
            <p:cNvPr id="198" name="그룹 197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1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9" name="TextBox 198"/>
            <p:cNvSpPr txBox="1"/>
            <p:nvPr/>
          </p:nvSpPr>
          <p:spPr>
            <a:xfrm>
              <a:off x="864864" y="2601429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스킨케어</a:t>
              </a:r>
              <a:endParaRPr lang="ko-KR" altLang="en-US" sz="9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5815787" y="5285634"/>
            <a:ext cx="2915269" cy="369332"/>
            <a:chOff x="388753" y="3276669"/>
            <a:chExt cx="2915269" cy="369332"/>
          </a:xfrm>
        </p:grpSpPr>
        <p:grpSp>
          <p:nvGrpSpPr>
            <p:cNvPr id="203" name="그룹 202"/>
            <p:cNvGrpSpPr/>
            <p:nvPr/>
          </p:nvGrpSpPr>
          <p:grpSpPr>
            <a:xfrm>
              <a:off x="388753" y="3303716"/>
              <a:ext cx="484246" cy="337983"/>
              <a:chOff x="3619450" y="3087570"/>
              <a:chExt cx="3175214" cy="213467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3619450" y="3087570"/>
                <a:ext cx="3175214" cy="2134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206" name="직선 연결선 205"/>
              <p:cNvCxnSpPr/>
              <p:nvPr/>
            </p:nvCxnSpPr>
            <p:spPr>
              <a:xfrm>
                <a:off x="3619450" y="3087570"/>
                <a:ext cx="3148113" cy="2134677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V="1">
                <a:off x="3619450" y="3103424"/>
                <a:ext cx="3103244" cy="2118823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TextBox 203"/>
            <p:cNvSpPr txBox="1"/>
            <p:nvPr/>
          </p:nvSpPr>
          <p:spPr>
            <a:xfrm>
              <a:off x="1105984" y="3276669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신한카드 </a:t>
              </a:r>
              <a:r>
                <a:rPr lang="en-US" altLang="ko-KR" sz="900" spc="-150" dirty="0" smtClean="0"/>
                <a:t>X </a:t>
              </a:r>
              <a:r>
                <a:rPr lang="ko-KR" altLang="en-US" sz="900" spc="-150" dirty="0" smtClean="0"/>
                <a:t>뷰티포인트 </a:t>
              </a:r>
              <a:r>
                <a:rPr lang="en-US" altLang="ko-KR" sz="900" spc="-150" dirty="0" smtClean="0"/>
                <a:t>3</a:t>
              </a:r>
              <a:r>
                <a:rPr lang="ko-KR" altLang="en-US" sz="900" spc="-150" dirty="0" smtClean="0"/>
                <a:t>만원 이상 결제 시 </a:t>
              </a:r>
              <a:r>
                <a:rPr lang="en-US" altLang="ko-KR" sz="900" spc="-150" dirty="0"/>
                <a:t> </a:t>
              </a:r>
              <a:r>
                <a:rPr lang="ko-KR" altLang="en-US" sz="900" spc="-150" dirty="0" smtClean="0"/>
                <a:t>최대 </a:t>
              </a:r>
              <a:endParaRPr lang="en-US" altLang="ko-KR" sz="900" spc="-150" dirty="0" smtClean="0"/>
            </a:p>
            <a:p>
              <a:r>
                <a:rPr lang="en-US" altLang="ko-KR" sz="900" spc="-150" dirty="0" smtClean="0"/>
                <a:t>1</a:t>
              </a:r>
              <a:r>
                <a:rPr lang="ko-KR" altLang="en-US" sz="900" spc="-150" dirty="0" smtClean="0"/>
                <a:t>먼최대두줄까지</a:t>
              </a:r>
              <a:r>
                <a:rPr lang="en-US" altLang="ko-KR" sz="900" spc="-150" dirty="0" smtClean="0"/>
                <a:t>…..</a:t>
              </a:r>
            </a:p>
          </p:txBody>
        </p:sp>
      </p:grpSp>
      <p:grpSp>
        <p:nvGrpSpPr>
          <p:cNvPr id="20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808943" y="5289936"/>
            <a:ext cx="695799" cy="360728"/>
            <a:chOff x="508000" y="1335094"/>
            <a:chExt cx="1008112" cy="1070018"/>
          </a:xfrm>
          <a:solidFill>
            <a:srgbClr val="FFFFFF"/>
          </a:solidFill>
        </p:grpSpPr>
        <p:sp>
          <p:nvSpPr>
            <p:cNvPr id="20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35094"/>
              <a:ext cx="1008112" cy="1070018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5771136" y="814702"/>
            <a:ext cx="1366079" cy="417181"/>
            <a:chOff x="132988" y="1108114"/>
            <a:chExt cx="1366079" cy="417181"/>
          </a:xfrm>
        </p:grpSpPr>
        <p:sp>
          <p:nvSpPr>
            <p:cNvPr id="213" name="TextBox 212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32988" y="1108114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>
                  <a:solidFill>
                    <a:srgbClr val="29BC70"/>
                  </a:solidFill>
                </a:rPr>
                <a:t>주소희</a:t>
              </a:r>
              <a:r>
                <a:rPr lang="ko-KR" altLang="en-US" sz="1000" b="1" spc="-150" dirty="0" smtClean="0"/>
                <a:t>님의 쇼핑로그</a:t>
              </a:r>
              <a:endParaRPr lang="en-US" altLang="ko-KR" sz="1000" b="1" spc="-150" dirty="0" smtClean="0"/>
            </a:p>
          </p:txBody>
        </p:sp>
      </p:grpSp>
      <p:sp>
        <p:nvSpPr>
          <p:cNvPr id="215" name="타원 214"/>
          <p:cNvSpPr/>
          <p:nvPr/>
        </p:nvSpPr>
        <p:spPr>
          <a:xfrm>
            <a:off x="6926149" y="875839"/>
            <a:ext cx="123974" cy="123974"/>
          </a:xfrm>
          <a:prstGeom prst="ellipse">
            <a:avLst/>
          </a:prstGeom>
          <a:solidFill>
            <a:srgbClr val="00BC70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?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5933403" y="6102422"/>
            <a:ext cx="410423" cy="511373"/>
            <a:chOff x="3210606" y="2499649"/>
            <a:chExt cx="1173569" cy="819102"/>
          </a:xfrm>
        </p:grpSpPr>
        <p:sp>
          <p:nvSpPr>
            <p:cNvPr id="227" name="직사각형 226"/>
            <p:cNvSpPr/>
            <p:nvPr/>
          </p:nvSpPr>
          <p:spPr>
            <a:xfrm>
              <a:off x="3210606" y="2499649"/>
              <a:ext cx="1173569" cy="81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3210606" y="2499649"/>
              <a:ext cx="1163552" cy="8191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flipV="1">
              <a:off x="3210606" y="2505732"/>
              <a:ext cx="1146969" cy="81301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6519155" y="5982653"/>
            <a:ext cx="242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BEST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| </a:t>
            </a:r>
            <a:r>
              <a:rPr lang="ko-KR" altLang="en-US" sz="900" spc="-150" dirty="0" smtClean="0"/>
              <a:t>제품명은 최대 한 줄까지 노출합니다 길 어</a:t>
            </a:r>
            <a:r>
              <a:rPr lang="en-US" altLang="ko-KR" sz="900" spc="-150" dirty="0" smtClean="0"/>
              <a:t>…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526740" y="6165850"/>
            <a:ext cx="1590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100" b="1" dirty="0">
                <a:solidFill>
                  <a:prstClr val="black"/>
                </a:solidFill>
              </a:rPr>
              <a:t>37,000</a:t>
            </a:r>
            <a:r>
              <a:rPr lang="ko-KR" altLang="en-US" sz="1100" b="1" dirty="0">
                <a:solidFill>
                  <a:prstClr val="black"/>
                </a:solidFill>
              </a:rPr>
              <a:t>원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~30%  </a:t>
            </a:r>
            <a:r>
              <a:rPr lang="en-US" altLang="ko-KR" sz="8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8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800" dirty="0">
                <a:solidFill>
                  <a:prstClr val="black"/>
                </a:solidFill>
              </a:rPr>
              <a:t>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2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787643" y="6005410"/>
            <a:ext cx="717100" cy="64359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1" name="직사각형 230"/>
          <p:cNvSpPr/>
          <p:nvPr/>
        </p:nvSpPr>
        <p:spPr>
          <a:xfrm>
            <a:off x="5653222" y="507969"/>
            <a:ext cx="3301035" cy="767753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365" y="7720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3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 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20165" y="2934452"/>
            <a:ext cx="199492" cy="202094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+</a:t>
            </a:r>
            <a:endParaRPr lang="ko-KR" altLang="en-US" sz="1400" b="1" dirty="0"/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29697"/>
              </p:ext>
            </p:extLst>
          </p:nvPr>
        </p:nvGraphicFramePr>
        <p:xfrm>
          <a:off x="10271807" y="0"/>
          <a:ext cx="1957415" cy="472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 05.09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59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 전용제품 노출 정의 추가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6631607" y="2565654"/>
            <a:ext cx="284983" cy="10289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957262" y="2559135"/>
            <a:ext cx="610887" cy="122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/>
              <a:t>뷰티포인트 전용</a:t>
            </a:r>
            <a:endParaRPr lang="ko-KR" altLang="en-US" sz="600" dirty="0"/>
          </a:p>
        </p:txBody>
      </p:sp>
      <p:sp>
        <p:nvSpPr>
          <p:cNvPr id="123" name="직사각형 122"/>
          <p:cNvSpPr/>
          <p:nvPr/>
        </p:nvSpPr>
        <p:spPr>
          <a:xfrm>
            <a:off x="1748593" y="2782845"/>
            <a:ext cx="284983" cy="10289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74248" y="2776326"/>
            <a:ext cx="610887" cy="122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/>
              <a:t>뷰티포인트 전용</a:t>
            </a:r>
            <a:endParaRPr lang="ko-KR" altLang="en-US" sz="600" dirty="0"/>
          </a:p>
        </p:txBody>
      </p:sp>
      <p:sp>
        <p:nvSpPr>
          <p:cNvPr id="125" name="직사각형 124"/>
          <p:cNvSpPr/>
          <p:nvPr/>
        </p:nvSpPr>
        <p:spPr>
          <a:xfrm>
            <a:off x="6618406" y="6409054"/>
            <a:ext cx="513003" cy="109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/>
              <a:t>임직원 전용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5860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쇼핑로그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IN_PC_HOM_01_10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653222" y="764704"/>
            <a:ext cx="0" cy="59046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7328" y="476672"/>
            <a:ext cx="5616624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526" y="5249751"/>
            <a:ext cx="2952328" cy="10746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직선 연결선 9"/>
          <p:cNvCxnSpPr/>
          <p:nvPr/>
        </p:nvCxnSpPr>
        <p:spPr>
          <a:xfrm>
            <a:off x="6137583" y="1576727"/>
            <a:ext cx="0" cy="50722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950172" y="3127309"/>
            <a:ext cx="1117935" cy="369765"/>
            <a:chOff x="277844" y="2511271"/>
            <a:chExt cx="1117935" cy="369765"/>
          </a:xfrm>
        </p:grpSpPr>
        <p:grpSp>
          <p:nvGrpSpPr>
            <p:cNvPr id="19" name="그룹 18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864864" y="2601429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그린티</a:t>
              </a:r>
              <a:endParaRPr lang="ko-KR" altLang="en-US" sz="9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815787" y="2391113"/>
            <a:ext cx="2915269" cy="369332"/>
            <a:chOff x="388753" y="3276669"/>
            <a:chExt cx="2915269" cy="369332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88753" y="3303716"/>
              <a:ext cx="480113" cy="33798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05984" y="3276669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신한카드 </a:t>
              </a:r>
              <a:r>
                <a:rPr lang="en-US" altLang="ko-KR" sz="900" spc="-150" dirty="0" smtClean="0"/>
                <a:t>X </a:t>
              </a:r>
              <a:r>
                <a:rPr lang="ko-KR" altLang="en-US" sz="900" spc="-150" dirty="0" smtClean="0"/>
                <a:t>뷰티포인트 </a:t>
              </a:r>
              <a:r>
                <a:rPr lang="en-US" altLang="ko-KR" sz="900" spc="-150" dirty="0" smtClean="0"/>
                <a:t>3</a:t>
              </a:r>
              <a:r>
                <a:rPr lang="ko-KR" altLang="en-US" sz="900" spc="-150" dirty="0" smtClean="0"/>
                <a:t>만원 이상 결제 시 </a:t>
              </a:r>
              <a:r>
                <a:rPr lang="en-US" altLang="ko-KR" sz="900" spc="-150" dirty="0"/>
                <a:t> </a:t>
              </a:r>
              <a:r>
                <a:rPr lang="ko-KR" altLang="en-US" sz="900" spc="-150" dirty="0" smtClean="0"/>
                <a:t>최대 </a:t>
              </a:r>
              <a:endParaRPr lang="en-US" altLang="ko-KR" sz="900" spc="-150" dirty="0" smtClean="0"/>
            </a:p>
            <a:p>
              <a:r>
                <a:rPr lang="en-US" altLang="ko-KR" sz="900" spc="-150" dirty="0" smtClean="0"/>
                <a:t>1</a:t>
              </a:r>
              <a:r>
                <a:rPr lang="ko-KR" altLang="en-US" sz="900" spc="-150" dirty="0" smtClean="0"/>
                <a:t>먼최대두줄까지</a:t>
              </a:r>
              <a:r>
                <a:rPr lang="en-US" altLang="ko-KR" sz="900" spc="-150" dirty="0" smtClean="0"/>
                <a:t>…..</a:t>
              </a:r>
            </a:p>
          </p:txBody>
        </p:sp>
      </p:grpSp>
      <p:grpSp>
        <p:nvGrpSpPr>
          <p:cNvPr id="2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785359" y="2395415"/>
            <a:ext cx="695799" cy="360728"/>
            <a:chOff x="508000" y="1335094"/>
            <a:chExt cx="1008112" cy="1070018"/>
          </a:xfrm>
          <a:solidFill>
            <a:srgbClr val="FFFFFF"/>
          </a:solidFill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35094"/>
              <a:ext cx="1008112" cy="1070018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929" y="240943"/>
            <a:ext cx="3201522" cy="4706125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5787643" y="1156492"/>
            <a:ext cx="3156068" cy="804708"/>
            <a:chOff x="5787643" y="1450344"/>
            <a:chExt cx="3156068" cy="804708"/>
          </a:xfrm>
        </p:grpSpPr>
        <p:grpSp>
          <p:nvGrpSpPr>
            <p:cNvPr id="14" name="그룹 13"/>
            <p:cNvGrpSpPr/>
            <p:nvPr/>
          </p:nvGrpSpPr>
          <p:grpSpPr>
            <a:xfrm>
              <a:off x="5933403" y="1570113"/>
              <a:ext cx="410423" cy="511373"/>
              <a:chOff x="3210606" y="2499649"/>
              <a:chExt cx="1173569" cy="81910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210606" y="2499649"/>
                <a:ext cx="1173569" cy="819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3210606" y="2499649"/>
                <a:ext cx="1163552" cy="8191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3210606" y="2505732"/>
                <a:ext cx="1146969" cy="813019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519155" y="1450344"/>
              <a:ext cx="2424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한 줄까지 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26740" y="1633541"/>
              <a:ext cx="15905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1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1100" b="1" dirty="0">
                  <a:solidFill>
                    <a:prstClr val="black"/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  </a:t>
              </a:r>
              <a:r>
                <a:rPr lang="en-US" altLang="ko-KR" sz="8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8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4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7643" y="1473101"/>
              <a:ext cx="717100" cy="75613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2" name="Picture 8" descr="icon_starM.png (48×48)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908" y="2084554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6643545" y="2054997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40903"/>
              </p:ext>
            </p:extLst>
          </p:nvPr>
        </p:nvGraphicFramePr>
        <p:xfrm>
          <a:off x="9000565" y="44450"/>
          <a:ext cx="3152540" cy="5651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+mn-ea"/>
                        </a:rPr>
                        <a:t>스크롤다운시 고정영역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(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파란박스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1-1 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닫기 </a:t>
                      </a:r>
                      <a:r>
                        <a:rPr lang="en-US" altLang="ko-KR" sz="800" b="1" dirty="0" smtClean="0">
                          <a:latin typeface="+mn-ea"/>
                        </a:rPr>
                        <a:t>(X) </a:t>
                      </a:r>
                      <a:r>
                        <a:rPr lang="en-US" altLang="ko-KR" sz="800" b="1" baseline="0" dirty="0" smtClean="0">
                          <a:latin typeface="+mn-ea"/>
                        </a:rPr>
                        <a:t>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팝업 닫기 </a:t>
                      </a:r>
                      <a:endParaRPr lang="en-US" altLang="ko-KR" sz="800" b="0" baseline="0" dirty="0" smtClean="0">
                        <a:latin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7" name="그룹 196"/>
          <p:cNvGrpSpPr/>
          <p:nvPr/>
        </p:nvGrpSpPr>
        <p:grpSpPr>
          <a:xfrm>
            <a:off x="5950172" y="3822877"/>
            <a:ext cx="1233351" cy="369765"/>
            <a:chOff x="277844" y="2511271"/>
            <a:chExt cx="1233351" cy="369765"/>
          </a:xfrm>
        </p:grpSpPr>
        <p:grpSp>
          <p:nvGrpSpPr>
            <p:cNvPr id="198" name="그룹 197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1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9" name="TextBox 198"/>
            <p:cNvSpPr txBox="1"/>
            <p:nvPr/>
          </p:nvSpPr>
          <p:spPr>
            <a:xfrm>
              <a:off x="864864" y="2601429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스킨케어</a:t>
              </a:r>
              <a:endParaRPr lang="ko-KR" altLang="en-US" sz="9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5815787" y="4505728"/>
            <a:ext cx="2915269" cy="369332"/>
            <a:chOff x="388753" y="3276669"/>
            <a:chExt cx="2915269" cy="369332"/>
          </a:xfrm>
        </p:grpSpPr>
        <p:grpSp>
          <p:nvGrpSpPr>
            <p:cNvPr id="203" name="그룹 202"/>
            <p:cNvGrpSpPr/>
            <p:nvPr/>
          </p:nvGrpSpPr>
          <p:grpSpPr>
            <a:xfrm>
              <a:off x="388753" y="3303716"/>
              <a:ext cx="484246" cy="337983"/>
              <a:chOff x="3619450" y="3087570"/>
              <a:chExt cx="3175214" cy="213467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3619450" y="3087570"/>
                <a:ext cx="3175214" cy="2134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206" name="직선 연결선 205"/>
              <p:cNvCxnSpPr/>
              <p:nvPr/>
            </p:nvCxnSpPr>
            <p:spPr>
              <a:xfrm>
                <a:off x="3619450" y="3087570"/>
                <a:ext cx="3148113" cy="2134677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V="1">
                <a:off x="3619450" y="3103424"/>
                <a:ext cx="3103244" cy="2118823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TextBox 203"/>
            <p:cNvSpPr txBox="1"/>
            <p:nvPr/>
          </p:nvSpPr>
          <p:spPr>
            <a:xfrm>
              <a:off x="1105984" y="3276669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신한카드 </a:t>
              </a:r>
              <a:r>
                <a:rPr lang="en-US" altLang="ko-KR" sz="900" spc="-150" dirty="0" smtClean="0"/>
                <a:t>X </a:t>
              </a:r>
              <a:r>
                <a:rPr lang="ko-KR" altLang="en-US" sz="900" spc="-150" dirty="0" smtClean="0"/>
                <a:t>뷰티포인트 </a:t>
              </a:r>
              <a:r>
                <a:rPr lang="en-US" altLang="ko-KR" sz="900" spc="-150" dirty="0" smtClean="0"/>
                <a:t>3</a:t>
              </a:r>
              <a:r>
                <a:rPr lang="ko-KR" altLang="en-US" sz="900" spc="-150" dirty="0" smtClean="0"/>
                <a:t>만원 이상 결제 시 </a:t>
              </a:r>
              <a:r>
                <a:rPr lang="en-US" altLang="ko-KR" sz="900" spc="-150" dirty="0"/>
                <a:t> </a:t>
              </a:r>
              <a:r>
                <a:rPr lang="ko-KR" altLang="en-US" sz="900" spc="-150" dirty="0" smtClean="0"/>
                <a:t>최대 </a:t>
              </a:r>
              <a:endParaRPr lang="en-US" altLang="ko-KR" sz="900" spc="-150" dirty="0" smtClean="0"/>
            </a:p>
            <a:p>
              <a:r>
                <a:rPr lang="en-US" altLang="ko-KR" sz="900" spc="-150" dirty="0" smtClean="0"/>
                <a:t>1</a:t>
              </a:r>
              <a:r>
                <a:rPr lang="ko-KR" altLang="en-US" sz="900" spc="-150" dirty="0" smtClean="0"/>
                <a:t>먼최대두줄까지</a:t>
              </a:r>
              <a:r>
                <a:rPr lang="en-US" altLang="ko-KR" sz="900" spc="-150" dirty="0" smtClean="0"/>
                <a:t>…..</a:t>
              </a:r>
            </a:p>
          </p:txBody>
        </p:sp>
      </p:grpSp>
      <p:grpSp>
        <p:nvGrpSpPr>
          <p:cNvPr id="20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784934" y="4510030"/>
            <a:ext cx="695799" cy="360728"/>
            <a:chOff x="508000" y="1335094"/>
            <a:chExt cx="1008112" cy="1070018"/>
          </a:xfrm>
          <a:solidFill>
            <a:srgbClr val="FFFFFF"/>
          </a:solidFill>
        </p:grpSpPr>
        <p:sp>
          <p:nvSpPr>
            <p:cNvPr id="20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35094"/>
              <a:ext cx="1008112" cy="1070018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699062" y="982330"/>
            <a:ext cx="3238420" cy="31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771136" y="814702"/>
            <a:ext cx="1366079" cy="417181"/>
            <a:chOff x="132988" y="1108114"/>
            <a:chExt cx="1366079" cy="417181"/>
          </a:xfrm>
        </p:grpSpPr>
        <p:sp>
          <p:nvSpPr>
            <p:cNvPr id="12" name="TextBox 11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988" y="1108114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>
                  <a:solidFill>
                    <a:srgbClr val="29BC70"/>
                  </a:solidFill>
                </a:rPr>
                <a:t>주소희</a:t>
              </a:r>
              <a:r>
                <a:rPr lang="ko-KR" altLang="en-US" sz="1000" b="1" spc="-150" dirty="0" smtClean="0"/>
                <a:t>님의 쇼핑로그</a:t>
              </a:r>
              <a:endParaRPr lang="en-US" altLang="ko-KR" sz="1000" b="1" spc="-150" dirty="0" smtClean="0"/>
            </a:p>
          </p:txBody>
        </p:sp>
      </p:grpSp>
      <p:sp>
        <p:nvSpPr>
          <p:cNvPr id="24" name="타원 23"/>
          <p:cNvSpPr/>
          <p:nvPr/>
        </p:nvSpPr>
        <p:spPr>
          <a:xfrm>
            <a:off x="6926149" y="875839"/>
            <a:ext cx="123974" cy="123974"/>
          </a:xfrm>
          <a:prstGeom prst="ellipse">
            <a:avLst/>
          </a:prstGeom>
          <a:solidFill>
            <a:srgbClr val="00BC70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?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787643" y="1277890"/>
            <a:ext cx="30446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472264" y="764704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925513">
              <a:defRPr/>
            </a:pPr>
            <a:r>
              <a:rPr lang="ko-KR" altLang="en-US" dirty="0">
                <a:latin typeface="Segoe UI Symbol" panose="020B0502040204020203" pitchFamily="34" charset="0"/>
              </a:rPr>
              <a:t>✕</a:t>
            </a:r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5653222" y="482338"/>
            <a:ext cx="3301035" cy="76775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979662" y="769335"/>
            <a:ext cx="74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00FF"/>
                </a:solidFill>
              </a:rPr>
              <a:t>고정영역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8878612" y="1300194"/>
            <a:ext cx="0" cy="53691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855752" y="1326098"/>
            <a:ext cx="45719" cy="7001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830" y="5533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5787643" y="5303236"/>
            <a:ext cx="3156068" cy="804708"/>
            <a:chOff x="5787643" y="1450344"/>
            <a:chExt cx="3156068" cy="80470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5933403" y="1570113"/>
              <a:ext cx="410423" cy="511373"/>
              <a:chOff x="3210606" y="2499649"/>
              <a:chExt cx="1173569" cy="819102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210606" y="2499649"/>
                <a:ext cx="1173569" cy="819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210606" y="2499649"/>
                <a:ext cx="1163552" cy="8191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flipV="1">
                <a:off x="3210606" y="2505732"/>
                <a:ext cx="1146969" cy="813019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6519155" y="1450344"/>
              <a:ext cx="2424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한 줄까지 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26740" y="1633541"/>
              <a:ext cx="15905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1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1100" b="1" dirty="0">
                  <a:solidFill>
                    <a:prstClr val="black"/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  </a:t>
              </a:r>
              <a:r>
                <a:rPr lang="en-US" altLang="ko-KR" sz="8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8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12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7643" y="1473101"/>
              <a:ext cx="717100" cy="75613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26" name="Picture 8" descr="icon_starM.png (48×48)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908" y="2084554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/>
            <p:cNvSpPr txBox="1"/>
            <p:nvPr/>
          </p:nvSpPr>
          <p:spPr>
            <a:xfrm>
              <a:off x="6643545" y="2054997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1" y="6857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299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쇼케이스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IN_PC_HOM_01_06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쇼케이스 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3432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14736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846" y="8144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7354" y="187338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</a:rPr>
              <a:t>쇼케이스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217354" y="2199820"/>
            <a:ext cx="1918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봄맞이 핑크템으로</a:t>
            </a:r>
            <a:br>
              <a:rPr lang="ko-KR" altLang="en-US" sz="1000" b="1" dirty="0"/>
            </a:br>
            <a:r>
              <a:rPr lang="ko-KR" altLang="en-US" sz="1000" b="1" dirty="0"/>
              <a:t>생기를 더하세요</a:t>
            </a:r>
            <a:r>
              <a:rPr lang="en-US" altLang="ko-KR" sz="1000" b="1" dirty="0"/>
              <a:t>!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72427" y="270892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3374" y="2852936"/>
            <a:ext cx="8703160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</a:t>
            </a:r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048328" y="4030006"/>
            <a:ext cx="2787925" cy="21352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67408" y="4239039"/>
            <a:ext cx="2752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대학생 에디터들의 뷰티팁을</a:t>
            </a:r>
            <a:br>
              <a:rPr lang="ko-KR" altLang="en-US" sz="800" dirty="0"/>
            </a:br>
            <a:r>
              <a:rPr lang="ko-KR" altLang="en-US" sz="800" dirty="0"/>
              <a:t>에디터에서 만나보세요</a:t>
            </a:r>
            <a:r>
              <a:rPr lang="en-US" altLang="ko-KR" sz="800" dirty="0" smtClean="0"/>
              <a:t>.</a:t>
            </a:r>
            <a:endParaRPr lang="en-US" altLang="ko-KR" sz="800" dirty="0" smtClean="0">
              <a:latin typeface="+mn-ea"/>
            </a:endParaRPr>
          </a:p>
        </p:txBody>
      </p:sp>
      <p:pic>
        <p:nvPicPr>
          <p:cNvPr id="34" name="Picture 8" descr="https://media.istockphoto.com/id/1402119108/ko/%EB%B2%A1%ED%84%B0/%EC%8A%A4%EC%BA%94-%EC%A0%9C%ED%92%88%EC%97%90-%EB%8C%80%ED%95%9C-qr%EC%BD%94%EB%93%9C-%ED%9C%B4%EB%8C%80-%EC%A0%84%ED%99%94%EC%97%90-%EB%8C%80%ED%95%9C-%EC%8A%A4%EC%BA%94-%EA%B4%91%EC%9E%A5-%EB%B0%94-%ED%83%9C%EA%B7%B8-%EC%8A%A4%EC%BA%94-%EC%B9%B4%EB%A9%94%EB%9D%BC-%EC%A0%84%ED%99%94-%EC%8A%A4%EC%BA%94%EC%9D%84%EC%9C%84%ED%95%9C-%ED%9D%B0%EC%83%89%EA%B3%BC-%EA%B2%80%EC%9D%80-%EC%83%89-%EB%A1%9C%EA%B3%A0.jpg?b=1&amp;s=170x170&amp;k=20&amp;c=I_LKtXCuXaM8bCFTHwrvggDjG8aDCq8DdPhmQ4aUh60=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t="13323" r="15613" b="16403"/>
          <a:stretch/>
        </p:blipFill>
        <p:spPr bwMode="auto">
          <a:xfrm>
            <a:off x="10017863" y="4596809"/>
            <a:ext cx="848853" cy="8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7608167" y="4031726"/>
            <a:ext cx="1158253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실시간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이니스프리 이야기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62669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 rot="10800000">
            <a:off x="8411766" y="5660622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1400" dirty="0"/>
          </a:p>
        </p:txBody>
      </p:sp>
      <p:sp>
        <p:nvSpPr>
          <p:cNvPr id="4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038415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986" y="5119100"/>
            <a:ext cx="215548" cy="215548"/>
          </a:xfrm>
          <a:prstGeom prst="rect">
            <a:avLst/>
          </a:prstGeom>
          <a:noFill/>
        </p:spPr>
      </p:pic>
      <p:sp>
        <p:nvSpPr>
          <p:cNvPr id="48" name="직사각형 47"/>
          <p:cNvSpPr/>
          <p:nvPr/>
        </p:nvSpPr>
        <p:spPr>
          <a:xfrm>
            <a:off x="9067409" y="5513425"/>
            <a:ext cx="2752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solidFill>
                  <a:srgbClr val="999999"/>
                </a:solidFill>
                <a:latin typeface="Pretendard"/>
              </a:rPr>
              <a:t>휴대폰으로 </a:t>
            </a:r>
            <a:r>
              <a:rPr lang="en-US" altLang="ko-KR" sz="700" dirty="0">
                <a:solidFill>
                  <a:srgbClr val="999999"/>
                </a:solidFill>
                <a:latin typeface="Pretendard"/>
              </a:rPr>
              <a:t>QR</a:t>
            </a:r>
            <a:r>
              <a:rPr lang="ko-KR" altLang="en-US" sz="700" dirty="0">
                <a:solidFill>
                  <a:srgbClr val="999999"/>
                </a:solidFill>
                <a:latin typeface="Pretendard"/>
              </a:rPr>
              <a:t>코드를 스캔하여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>
                <a:solidFill>
                  <a:srgbClr val="999999"/>
                </a:solidFill>
                <a:latin typeface="Pretendard"/>
              </a:rPr>
              <a:t>모바일로 이동해주세요</a:t>
            </a:r>
            <a:r>
              <a:rPr lang="en-US" altLang="ko-KR" sz="700" dirty="0">
                <a:solidFill>
                  <a:srgbClr val="999999"/>
                </a:solidFill>
                <a:latin typeface="Pretendard"/>
              </a:rPr>
              <a:t>.</a:t>
            </a:r>
            <a:endParaRPr lang="ko-KR" altLang="en-US" sz="700" dirty="0"/>
          </a:p>
        </p:txBody>
      </p:sp>
      <p:pic>
        <p:nvPicPr>
          <p:cNvPr id="49" name="Picture 4" descr="Graph, office, chart, new window, marketing, business, finan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08" y="5870210"/>
            <a:ext cx="246085" cy="24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44646"/>
              </p:ext>
            </p:extLst>
          </p:nvPr>
        </p:nvGraphicFramePr>
        <p:xfrm>
          <a:off x="9000565" y="44624"/>
          <a:ext cx="3152540" cy="367652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+mn-ea"/>
                        </a:rPr>
                        <a:t>쇼케이스 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 등록한 제목 전체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 등록한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 URL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내용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배너 중 첫 번째 배너의 상세 페이지 디폴트 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1-3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공유하기 아이콘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 복사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Toast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(1-4)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+mn-ea"/>
                        </a:rPr>
                        <a:t>커뮤니티 컨텐츠 소개 창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페이지 첫 진입 시 에디터 콘텐츠 소개 창 열림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(2-1)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디폴트 </a:t>
                      </a:r>
                      <a:endParaRPr lang="en-US" altLang="ko-KR" sz="800" b="0" baseline="0" dirty="0" smtClean="0">
                        <a:latin typeface="+mn-ea"/>
                      </a:endParaRPr>
                    </a:p>
                    <a:p>
                      <a:pPr marL="85725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+mn-ea"/>
                        </a:rPr>
                        <a:t>┖ N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초 후 자동으로 닫힘 상태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(2-3)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로 변경 </a:t>
                      </a:r>
                      <a:endParaRPr lang="en-US" altLang="ko-KR" sz="800" b="0" baseline="0" dirty="0" smtClean="0">
                        <a:latin typeface="+mn-ea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+mn-ea"/>
                        </a:rPr>
                        <a:t>┖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첫 진입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_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로그인 상태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해당 메뉴에 최초 진입</a:t>
                      </a:r>
                      <a:endParaRPr lang="en-US" altLang="ko-KR" sz="800" b="0" baseline="0" dirty="0" smtClean="0">
                        <a:latin typeface="+mn-ea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+mn-ea"/>
                        </a:rPr>
                        <a:t>┖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첫 진입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_</a:t>
                      </a:r>
                      <a:r>
                        <a:rPr lang="ko-KR" altLang="en-US" sz="800" b="0" baseline="0" dirty="0" err="1" smtClean="0">
                          <a:latin typeface="+mn-ea"/>
                        </a:rPr>
                        <a:t>비로그인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 상태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오늘 최초 진입</a:t>
                      </a:r>
                      <a:endParaRPr lang="en-US" altLang="ko-KR" sz="800" b="0" baseline="0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에디터 컨텐츠 소개 문구와 모바일 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‘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커뮤니티터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‘ </a:t>
                      </a:r>
                      <a:r>
                        <a:rPr lang="en-US" altLang="ko-KR" sz="800" b="0" baseline="0" dirty="0" err="1" smtClean="0">
                          <a:latin typeface="+mn-ea"/>
                        </a:rPr>
                        <a:t>url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 QR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코드 출력</a:t>
                      </a:r>
                      <a:endParaRPr lang="en-US" altLang="ko-KR" sz="800" b="0" baseline="0" dirty="0" smtClean="0">
                        <a:latin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2-2 </a:t>
                      </a:r>
                      <a:r>
                        <a:rPr lang="ko-KR" altLang="en-US" sz="800" b="1" baseline="0" dirty="0" smtClean="0"/>
                        <a:t>닫힘 버튼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- N</a:t>
                      </a:r>
                      <a:r>
                        <a:rPr lang="ko-KR" altLang="en-US" sz="800" baseline="0" dirty="0" smtClean="0"/>
                        <a:t>초가 경과하지 않았어도 해당 버튼 클릭 시 창 닫힘</a:t>
                      </a:r>
                      <a:r>
                        <a:rPr lang="en-US" altLang="ko-KR" sz="800" baseline="0" dirty="0" smtClean="0"/>
                        <a:t>(2-3)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2-3 </a:t>
                      </a:r>
                      <a:r>
                        <a:rPr lang="ko-KR" altLang="en-US" sz="800" b="1" baseline="0" dirty="0" smtClean="0"/>
                        <a:t>커뮤니티 컨텐츠 소개 창 닫힘 케이스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좌측 하단</a:t>
                      </a:r>
                      <a:r>
                        <a:rPr lang="en-US" altLang="ko-KR" sz="800" baseline="0" dirty="0" smtClean="0"/>
                        <a:t>(2-4)</a:t>
                      </a:r>
                      <a:r>
                        <a:rPr lang="ko-KR" altLang="en-US" sz="800" baseline="0" dirty="0" smtClean="0"/>
                        <a:t> 클릭 시 창 에디터 컨텐츠 소개 창 열림</a:t>
                      </a:r>
                      <a:endParaRPr lang="en-US" altLang="ko-KR" sz="800" baseline="0" dirty="0" smtClean="0"/>
                    </a:p>
                    <a:p>
                      <a:pPr marL="85725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+mn-ea"/>
                        </a:rPr>
                        <a:t>┖ </a:t>
                      </a:r>
                      <a:r>
                        <a:rPr lang="ko-KR" altLang="en-US" sz="800" baseline="0" dirty="0" smtClean="0"/>
                        <a:t>버튼을 클릭하여 열린 창은 </a:t>
                      </a:r>
                      <a:r>
                        <a:rPr lang="en-US" altLang="ko-KR" sz="800" baseline="0" dirty="0" smtClean="0"/>
                        <a:t>n</a:t>
                      </a:r>
                      <a:r>
                        <a:rPr lang="ko-KR" altLang="en-US" sz="800" baseline="0" dirty="0" smtClean="0"/>
                        <a:t>초 후 자동으로 닫히는 기능 적용하지 않음</a:t>
                      </a:r>
                      <a:endParaRPr lang="en-US" altLang="ko-KR" sz="800" baseline="0" dirty="0" smtClean="0"/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6618"/>
                  </a:ext>
                </a:extLst>
              </a:tr>
              <a:tr h="18435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56315"/>
                  </a:ext>
                </a:extLst>
              </a:tr>
            </a:tbl>
          </a:graphicData>
        </a:graphic>
      </p:graphicFrame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6" y="21998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6" y="31532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56" name="Picture 2" descr="Share, network, ligh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99" y="2357650"/>
            <a:ext cx="119586" cy="11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1663872" y="2295840"/>
            <a:ext cx="746968" cy="2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공유하기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22" y="22080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167" y="39220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971" y="39220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573" y="57209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039" y="39396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53" name="Picture 4" descr="Graph, office, chart, new window, marketing, business, finan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11389" y="4564521"/>
            <a:ext cx="246085" cy="24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049" y="45091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215680" y="1340768"/>
            <a:ext cx="502945" cy="0"/>
          </a:xfrm>
          <a:prstGeom prst="line">
            <a:avLst/>
          </a:prstGeom>
          <a:ln w="38100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048328" y="6339032"/>
            <a:ext cx="2357184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URL</a:t>
            </a:r>
            <a:r>
              <a:rPr lang="ko-KR" altLang="en-US" sz="800" dirty="0" smtClean="0"/>
              <a:t>이 복사되었습니다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450" y="62310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8803"/>
              </p:ext>
            </p:extLst>
          </p:nvPr>
        </p:nvGraphicFramePr>
        <p:xfrm>
          <a:off x="10271807" y="0"/>
          <a:ext cx="1957415" cy="472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 05.14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59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공유하기 정의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쇼케이스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IN_PC_HOM_01_06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9581" y="1793503"/>
            <a:ext cx="1420902" cy="2631960"/>
            <a:chOff x="6734480" y="1025425"/>
            <a:chExt cx="1420902" cy="2631960"/>
          </a:xfrm>
        </p:grpSpPr>
        <p:grpSp>
          <p:nvGrpSpPr>
            <p:cNvPr id="5" name="그룹 4"/>
            <p:cNvGrpSpPr/>
            <p:nvPr/>
          </p:nvGrpSpPr>
          <p:grpSpPr>
            <a:xfrm>
              <a:off x="6734480" y="2698708"/>
              <a:ext cx="1420902" cy="958677"/>
              <a:chOff x="6753967" y="2698708"/>
              <a:chExt cx="1420902" cy="958677"/>
            </a:xfrm>
          </p:grpSpPr>
          <p:pic>
            <p:nvPicPr>
              <p:cNvPr id="1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8688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그룹 10"/>
              <p:cNvGrpSpPr/>
              <p:nvPr/>
            </p:nvGrpSpPr>
            <p:grpSpPr>
              <a:xfrm>
                <a:off x="6753967" y="2698708"/>
                <a:ext cx="1420902" cy="958677"/>
                <a:chOff x="6636838" y="2671945"/>
                <a:chExt cx="1420902" cy="9586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636838" y="2914462"/>
                  <a:ext cx="142090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  <a:p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761375" y="343056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6721123" y="3250818"/>
                  <a:ext cx="486173" cy="124498"/>
                </a:xfrm>
                <a:prstGeom prst="rect">
                  <a:avLst/>
                </a:prstGeom>
                <a:solidFill>
                  <a:srgbClr val="DCF8E9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rgbClr val="00BC70"/>
                      </a:solidFill>
                    </a:rPr>
                    <a:t>#</a:t>
                  </a:r>
                  <a:r>
                    <a:rPr lang="ko-KR" altLang="en-US" sz="700" dirty="0" smtClean="0">
                      <a:solidFill>
                        <a:srgbClr val="00BC70"/>
                      </a:solidFill>
                    </a:rPr>
                    <a:t>촉촉함</a:t>
                  </a:r>
                  <a:endParaRPr lang="ko-KR" altLang="en-US" sz="700" dirty="0">
                    <a:solidFill>
                      <a:srgbClr val="00BC70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7274742" y="3250818"/>
                  <a:ext cx="330004" cy="124498"/>
                </a:xfrm>
                <a:prstGeom prst="rect">
                  <a:avLst/>
                </a:prstGeom>
                <a:solidFill>
                  <a:srgbClr val="DCF8E9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rgbClr val="00BC70"/>
                      </a:solidFill>
                    </a:rPr>
                    <a:t>#</a:t>
                  </a:r>
                  <a:r>
                    <a:rPr lang="ko-KR" altLang="en-US" sz="700" dirty="0" smtClean="0">
                      <a:solidFill>
                        <a:srgbClr val="00BC70"/>
                      </a:solidFill>
                    </a:rPr>
                    <a:t>치크</a:t>
                  </a:r>
                  <a:endParaRPr lang="ko-KR" altLang="en-US" sz="700" dirty="0">
                    <a:solidFill>
                      <a:srgbClr val="00BC70"/>
                    </a:solidFill>
                  </a:endParaRPr>
                </a:p>
              </p:txBody>
            </p:sp>
          </p:grpSp>
        </p:grpSp>
        <p:grpSp>
          <p:nvGrpSpPr>
            <p:cNvPr id="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2175207" y="1793503"/>
            <a:ext cx="1449436" cy="2589723"/>
            <a:chOff x="6734480" y="1025425"/>
            <a:chExt cx="1449436" cy="2589723"/>
          </a:xfrm>
        </p:grpSpPr>
        <p:grpSp>
          <p:nvGrpSpPr>
            <p:cNvPr id="20" name="그룹 19"/>
            <p:cNvGrpSpPr/>
            <p:nvPr/>
          </p:nvGrpSpPr>
          <p:grpSpPr>
            <a:xfrm>
              <a:off x="6734480" y="2698708"/>
              <a:ext cx="1449436" cy="916440"/>
              <a:chOff x="6753967" y="2698708"/>
              <a:chExt cx="1449436" cy="916440"/>
            </a:xfrm>
          </p:grpSpPr>
          <p:pic>
            <p:nvPicPr>
              <p:cNvPr id="2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44650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그룹 25"/>
              <p:cNvGrpSpPr/>
              <p:nvPr/>
            </p:nvGrpSpPr>
            <p:grpSpPr>
              <a:xfrm>
                <a:off x="6753967" y="2698708"/>
                <a:ext cx="1449436" cy="916440"/>
                <a:chOff x="6636838" y="2671945"/>
                <a:chExt cx="1449436" cy="916440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636838" y="2914462"/>
                  <a:ext cx="14494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~30%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761375" y="3388330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588190" y="4813322"/>
            <a:ext cx="7878416" cy="72008"/>
            <a:chOff x="659934" y="1831456"/>
            <a:chExt cx="2581062" cy="0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677810" y="1831456"/>
              <a:ext cx="256318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59934" y="1831456"/>
              <a:ext cx="176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69398" y="1264774"/>
            <a:ext cx="8890154" cy="98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398" y="5301208"/>
            <a:ext cx="8890154" cy="98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16200000">
            <a:off x="8475532" y="2757471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6200000" flipV="1">
            <a:off x="157547" y="2768507"/>
            <a:ext cx="304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39419"/>
              </p:ext>
            </p:extLst>
          </p:nvPr>
        </p:nvGraphicFramePr>
        <p:xfrm>
          <a:off x="9000565" y="44624"/>
          <a:ext cx="3152540" cy="15070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20492"/>
                  </a:ext>
                </a:extLst>
              </a:tr>
              <a:tr h="509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연관제품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등록한 관련제품 지정한 순서대로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무한롤링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좌우이동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(1-5)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앞으로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미설정시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상세정의는 제품정보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 참고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277121"/>
                  </a:ext>
                </a:extLst>
              </a:tr>
            </a:tbl>
          </a:graphicData>
        </a:graphic>
      </p:graphicFrame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07" y="15428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10" y="27316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156" y="26891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55736" y="4038617"/>
            <a:ext cx="330004" cy="124498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치크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3863752" y="1793503"/>
            <a:ext cx="1330178" cy="2631960"/>
            <a:chOff x="6734480" y="1025425"/>
            <a:chExt cx="1330178" cy="2631960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734480" y="2698708"/>
              <a:ext cx="1330178" cy="958677"/>
              <a:chOff x="6753967" y="2698708"/>
              <a:chExt cx="1330178" cy="958677"/>
            </a:xfrm>
          </p:grpSpPr>
          <p:pic>
            <p:nvPicPr>
              <p:cNvPr id="11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8688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그룹 119"/>
              <p:cNvGrpSpPr/>
              <p:nvPr/>
            </p:nvGrpSpPr>
            <p:grpSpPr>
              <a:xfrm>
                <a:off x="6753967" y="2698708"/>
                <a:ext cx="1330178" cy="958677"/>
                <a:chOff x="6636838" y="2671945"/>
                <a:chExt cx="1330178" cy="958677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636838" y="2914462"/>
                  <a:ext cx="12167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 smtClean="0">
                      <a:solidFill>
                        <a:prstClr val="black"/>
                      </a:solidFill>
                    </a:rPr>
                    <a:t>원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761375" y="343056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6721123" y="3250818"/>
                  <a:ext cx="486173" cy="124498"/>
                </a:xfrm>
                <a:prstGeom prst="rect">
                  <a:avLst/>
                </a:prstGeom>
                <a:solidFill>
                  <a:srgbClr val="DCF8E9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rgbClr val="00BC70"/>
                      </a:solidFill>
                    </a:rPr>
                    <a:t>#</a:t>
                  </a:r>
                  <a:r>
                    <a:rPr lang="ko-KR" altLang="en-US" sz="700" dirty="0" smtClean="0">
                      <a:solidFill>
                        <a:srgbClr val="00BC70"/>
                      </a:solidFill>
                    </a:rPr>
                    <a:t>촉촉함</a:t>
                  </a:r>
                  <a:endParaRPr lang="ko-KR" altLang="en-US" sz="700" dirty="0">
                    <a:solidFill>
                      <a:srgbClr val="00BC70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7274742" y="3250818"/>
                  <a:ext cx="330004" cy="124498"/>
                </a:xfrm>
                <a:prstGeom prst="rect">
                  <a:avLst/>
                </a:prstGeom>
                <a:solidFill>
                  <a:srgbClr val="DCF8E9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rgbClr val="00BC70"/>
                      </a:solidFill>
                    </a:rPr>
                    <a:t>#</a:t>
                  </a:r>
                  <a:r>
                    <a:rPr lang="ko-KR" altLang="en-US" sz="700" dirty="0" smtClean="0">
                      <a:solidFill>
                        <a:srgbClr val="00BC70"/>
                      </a:solidFill>
                    </a:rPr>
                    <a:t>치크</a:t>
                  </a:r>
                  <a:endParaRPr lang="ko-KR" altLang="en-US" sz="700" dirty="0">
                    <a:solidFill>
                      <a:srgbClr val="00BC70"/>
                    </a:solidFill>
                  </a:endParaRPr>
                </a:p>
              </p:txBody>
            </p:sp>
          </p:grpSp>
        </p:grpSp>
        <p:grpSp>
          <p:nvGrpSpPr>
            <p:cNvPr id="11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5519377" y="1793503"/>
            <a:ext cx="1440719" cy="2589723"/>
            <a:chOff x="6734479" y="1025425"/>
            <a:chExt cx="1440719" cy="2589723"/>
          </a:xfrm>
        </p:grpSpPr>
        <p:grpSp>
          <p:nvGrpSpPr>
            <p:cNvPr id="128" name="그룹 127"/>
            <p:cNvGrpSpPr/>
            <p:nvPr/>
          </p:nvGrpSpPr>
          <p:grpSpPr>
            <a:xfrm>
              <a:off x="6734479" y="2698708"/>
              <a:ext cx="1440719" cy="916440"/>
              <a:chOff x="6753966" y="2698708"/>
              <a:chExt cx="1440719" cy="916440"/>
            </a:xfrm>
          </p:grpSpPr>
          <p:pic>
            <p:nvPicPr>
              <p:cNvPr id="133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44650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4" name="그룹 133"/>
              <p:cNvGrpSpPr/>
              <p:nvPr/>
            </p:nvGrpSpPr>
            <p:grpSpPr>
              <a:xfrm>
                <a:off x="6753966" y="2698708"/>
                <a:ext cx="1440719" cy="916440"/>
                <a:chOff x="6636837" y="2671945"/>
                <a:chExt cx="1440719" cy="916440"/>
              </a:xfrm>
            </p:grpSpPr>
            <p:sp>
              <p:nvSpPr>
                <p:cNvPr id="135" name="TextBox 134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6636837" y="2914462"/>
                  <a:ext cx="14407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~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6761375" y="3388330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2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직사각형 138"/>
          <p:cNvSpPr/>
          <p:nvPr/>
        </p:nvSpPr>
        <p:spPr>
          <a:xfrm>
            <a:off x="5599907" y="4038617"/>
            <a:ext cx="330004" cy="124498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치크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7152889" y="1793503"/>
            <a:ext cx="1330178" cy="2589723"/>
            <a:chOff x="6734480" y="1025425"/>
            <a:chExt cx="1330178" cy="258972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734480" y="2698708"/>
              <a:ext cx="1330178" cy="916440"/>
              <a:chOff x="6753967" y="2698708"/>
              <a:chExt cx="1330178" cy="916440"/>
            </a:xfrm>
          </p:grpSpPr>
          <p:pic>
            <p:nvPicPr>
              <p:cNvPr id="146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44650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7" name="그룹 146"/>
              <p:cNvGrpSpPr/>
              <p:nvPr/>
            </p:nvGrpSpPr>
            <p:grpSpPr>
              <a:xfrm>
                <a:off x="6753967" y="2698708"/>
                <a:ext cx="1330178" cy="916440"/>
                <a:chOff x="6636838" y="2671945"/>
                <a:chExt cx="1330178" cy="916440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636838" y="2914462"/>
                  <a:ext cx="82266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761375" y="3388330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4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4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직사각형 151"/>
          <p:cNvSpPr/>
          <p:nvPr/>
        </p:nvSpPr>
        <p:spPr>
          <a:xfrm>
            <a:off x="7233418" y="4038617"/>
            <a:ext cx="330004" cy="124498"/>
          </a:xfrm>
          <a:prstGeom prst="rect">
            <a:avLst/>
          </a:prstGeom>
          <a:solidFill>
            <a:srgbClr val="DCF8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00BC70"/>
                </a:solidFill>
              </a:rPr>
              <a:t>#</a:t>
            </a:r>
            <a:r>
              <a:rPr lang="ko-KR" altLang="en-US" sz="700" dirty="0" smtClean="0">
                <a:solidFill>
                  <a:srgbClr val="00BC70"/>
                </a:solidFill>
              </a:rPr>
              <a:t>치크</a:t>
            </a:r>
            <a:endParaRPr lang="ko-KR" altLang="en-US" sz="700" dirty="0">
              <a:solidFill>
                <a:srgbClr val="00BC7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71024" y="1801369"/>
            <a:ext cx="463137" cy="221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대용량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2046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쇼캐이스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07459"/>
            <a:ext cx="7992427" cy="1094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401479"/>
            <a:ext cx="7992427" cy="10940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495499"/>
            <a:ext cx="7992427" cy="1094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581142"/>
            <a:ext cx="7992427" cy="1094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95800" y="5843963"/>
            <a:ext cx="890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1     2  </a:t>
            </a:r>
            <a:endParaRPr lang="ko-KR" altLang="en-US" sz="105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6200000">
            <a:off x="4854391" y="5861436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 rot="16200000">
            <a:off x="4920445" y="5861436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/>
          </a:p>
        </p:txBody>
      </p:sp>
      <p:sp>
        <p:nvSpPr>
          <p:cNvPr id="11" name="직사각형 10"/>
          <p:cNvSpPr/>
          <p:nvPr/>
        </p:nvSpPr>
        <p:spPr>
          <a:xfrm>
            <a:off x="72427" y="6295182"/>
            <a:ext cx="8868021" cy="34122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398" y="1043064"/>
            <a:ext cx="8890154" cy="98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56778"/>
              </p:ext>
            </p:extLst>
          </p:nvPr>
        </p:nvGraphicFramePr>
        <p:xfrm>
          <a:off x="9000565" y="44451"/>
          <a:ext cx="3152540" cy="17039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20492"/>
                  </a:ext>
                </a:extLst>
              </a:tr>
              <a:tr h="509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배너 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쇼케이스 배너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등록한 이미지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정렬 기준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 일시의 시작일이 최신순 정렬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상세가 펼쳐진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쇼케이스는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배너 목록에서 제외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한페이지에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배너 클릭시 선택한 배너의 상세가 열리며 화면 최 상단으로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 목록의 페이지를 이동한 후 배너 클릭 시 이동한 페이지 유지되어야 함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07" y="13390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112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479376" y="3142117"/>
            <a:ext cx="1377300" cy="2517372"/>
            <a:chOff x="6734480" y="1025425"/>
            <a:chExt cx="1377300" cy="2517372"/>
          </a:xfrm>
        </p:grpSpPr>
        <p:grpSp>
          <p:nvGrpSpPr>
            <p:cNvPr id="30" name="그룹 29"/>
            <p:cNvGrpSpPr/>
            <p:nvPr/>
          </p:nvGrpSpPr>
          <p:grpSpPr>
            <a:xfrm>
              <a:off x="6734480" y="2698708"/>
              <a:ext cx="1377300" cy="844089"/>
              <a:chOff x="6753967" y="2698708"/>
              <a:chExt cx="1377300" cy="844089"/>
            </a:xfrm>
          </p:grpSpPr>
          <p:pic>
            <p:nvPicPr>
              <p:cNvPr id="3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372299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" name="그룹 35"/>
              <p:cNvGrpSpPr/>
              <p:nvPr/>
            </p:nvGrpSpPr>
            <p:grpSpPr>
              <a:xfrm>
                <a:off x="6753967" y="2698708"/>
                <a:ext cx="1377300" cy="844089"/>
                <a:chOff x="6636838" y="2671945"/>
                <a:chExt cx="1377300" cy="844089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705447" y="2671945"/>
                  <a:ext cx="1261569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err="1" smtClean="0"/>
                    <a:t>그린티</a:t>
                  </a:r>
                  <a:r>
                    <a:rPr lang="ko-KR" altLang="en-US" sz="800" spc="-150" dirty="0" smtClean="0"/>
                    <a:t>  씨드 </a:t>
                  </a:r>
                  <a:r>
                    <a:rPr lang="ko-KR" altLang="en-US" sz="800" spc="-150" dirty="0" err="1" smtClean="0"/>
                    <a:t>히알루론산</a:t>
                  </a:r>
                  <a:r>
                    <a:rPr lang="ko-KR" altLang="en-US" sz="800" spc="-150" dirty="0" smtClean="0"/>
                    <a:t> 세럼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636838" y="2823830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 smtClean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761375" y="3315979"/>
                  <a:ext cx="45717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4.9(22)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6728647" y="3160186"/>
                  <a:ext cx="556948" cy="11639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임직원 전용</a:t>
                  </a:r>
                  <a:endParaRPr lang="ko-KR" altLang="en-US" sz="700" dirty="0"/>
                </a:p>
              </p:txBody>
            </p:sp>
          </p:grpSp>
        </p:grpSp>
        <p:grpSp>
          <p:nvGrpSpPr>
            <p:cNvPr id="3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2091670" y="3142117"/>
            <a:ext cx="1377300" cy="2608004"/>
            <a:chOff x="6734480" y="1025425"/>
            <a:chExt cx="1377300" cy="2608004"/>
          </a:xfrm>
        </p:grpSpPr>
        <p:grpSp>
          <p:nvGrpSpPr>
            <p:cNvPr id="121" name="그룹 120"/>
            <p:cNvGrpSpPr/>
            <p:nvPr/>
          </p:nvGrpSpPr>
          <p:grpSpPr>
            <a:xfrm>
              <a:off x="6734480" y="2698708"/>
              <a:ext cx="1377300" cy="934721"/>
              <a:chOff x="6753967" y="2698708"/>
              <a:chExt cx="1377300" cy="934721"/>
            </a:xfrm>
          </p:grpSpPr>
          <p:pic>
            <p:nvPicPr>
              <p:cNvPr id="12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62931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0" name="그룹 129"/>
              <p:cNvGrpSpPr/>
              <p:nvPr/>
            </p:nvGrpSpPr>
            <p:grpSpPr>
              <a:xfrm>
                <a:off x="6753967" y="2698708"/>
                <a:ext cx="1377300" cy="934721"/>
                <a:chOff x="6636838" y="2671945"/>
                <a:chExt cx="1377300" cy="934721"/>
              </a:xfrm>
            </p:grpSpPr>
            <p:sp>
              <p:nvSpPr>
                <p:cNvPr id="131" name="TextBox 13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 smtClean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70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761375" y="3406611"/>
                  <a:ext cx="45717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4.9(22)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6728647" y="3250818"/>
                  <a:ext cx="556948" cy="11639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임직원 전용</a:t>
                  </a:r>
                  <a:endParaRPr lang="ko-KR" altLang="en-US" sz="700" dirty="0"/>
                </a:p>
              </p:txBody>
            </p:sp>
          </p:grpSp>
        </p:grpSp>
        <p:grpSp>
          <p:nvGrpSpPr>
            <p:cNvPr id="12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5" name="그룹 134"/>
          <p:cNvGrpSpPr/>
          <p:nvPr/>
        </p:nvGrpSpPr>
        <p:grpSpPr>
          <a:xfrm>
            <a:off x="3703964" y="3142117"/>
            <a:ext cx="1377300" cy="2608004"/>
            <a:chOff x="6734480" y="1025425"/>
            <a:chExt cx="1377300" cy="260800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6734480" y="2698708"/>
              <a:ext cx="1377300" cy="934721"/>
              <a:chOff x="6753967" y="2698708"/>
              <a:chExt cx="1377300" cy="934721"/>
            </a:xfrm>
          </p:grpSpPr>
          <p:pic>
            <p:nvPicPr>
              <p:cNvPr id="14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62931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2" name="그룹 141"/>
              <p:cNvGrpSpPr/>
              <p:nvPr/>
            </p:nvGrpSpPr>
            <p:grpSpPr>
              <a:xfrm>
                <a:off x="6753967" y="2698708"/>
                <a:ext cx="1377300" cy="934721"/>
                <a:chOff x="6636838" y="2671945"/>
                <a:chExt cx="1377300" cy="934721"/>
              </a:xfrm>
            </p:grpSpPr>
            <p:sp>
              <p:nvSpPr>
                <p:cNvPr id="143" name="TextBox 142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 smtClean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60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6761375" y="3406611"/>
                  <a:ext cx="45717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4.9(22)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6728647" y="3250818"/>
                  <a:ext cx="556948" cy="11639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임직원 전용</a:t>
                  </a:r>
                  <a:endParaRPr lang="ko-KR" altLang="en-US" sz="700" dirty="0"/>
                </a:p>
              </p:txBody>
            </p:sp>
          </p:grpSp>
        </p:grpSp>
        <p:grpSp>
          <p:nvGrpSpPr>
            <p:cNvPr id="13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7" name="그룹 146"/>
          <p:cNvGrpSpPr/>
          <p:nvPr/>
        </p:nvGrpSpPr>
        <p:grpSpPr>
          <a:xfrm>
            <a:off x="5316258" y="3142117"/>
            <a:ext cx="1377300" cy="2608004"/>
            <a:chOff x="6734480" y="1025425"/>
            <a:chExt cx="1377300" cy="2608004"/>
          </a:xfrm>
        </p:grpSpPr>
        <p:grpSp>
          <p:nvGrpSpPr>
            <p:cNvPr id="148" name="그룹 147"/>
            <p:cNvGrpSpPr/>
            <p:nvPr/>
          </p:nvGrpSpPr>
          <p:grpSpPr>
            <a:xfrm>
              <a:off x="6734480" y="2698708"/>
              <a:ext cx="1377300" cy="934721"/>
              <a:chOff x="6753967" y="2698708"/>
              <a:chExt cx="1377300" cy="934721"/>
            </a:xfrm>
          </p:grpSpPr>
          <p:pic>
            <p:nvPicPr>
              <p:cNvPr id="153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62931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4" name="그룹 153"/>
              <p:cNvGrpSpPr/>
              <p:nvPr/>
            </p:nvGrpSpPr>
            <p:grpSpPr>
              <a:xfrm>
                <a:off x="6753967" y="2698708"/>
                <a:ext cx="1377300" cy="934721"/>
                <a:chOff x="6636838" y="2671945"/>
                <a:chExt cx="1377300" cy="934721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 smtClean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61375" y="3406611"/>
                  <a:ext cx="45717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4.9(22)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6728647" y="3250818"/>
                  <a:ext cx="556948" cy="11639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임직원 전용</a:t>
                  </a:r>
                  <a:endParaRPr lang="ko-KR" altLang="en-US" sz="700" dirty="0"/>
                </a:p>
              </p:txBody>
            </p:sp>
          </p:grpSp>
        </p:grpSp>
        <p:grpSp>
          <p:nvGrpSpPr>
            <p:cNvPr id="14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5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9" name="그룹 158"/>
          <p:cNvGrpSpPr/>
          <p:nvPr/>
        </p:nvGrpSpPr>
        <p:grpSpPr>
          <a:xfrm>
            <a:off x="6928551" y="3142117"/>
            <a:ext cx="1377300" cy="2608004"/>
            <a:chOff x="6734480" y="1025425"/>
            <a:chExt cx="1377300" cy="2608004"/>
          </a:xfrm>
        </p:grpSpPr>
        <p:grpSp>
          <p:nvGrpSpPr>
            <p:cNvPr id="160" name="그룹 159"/>
            <p:cNvGrpSpPr/>
            <p:nvPr/>
          </p:nvGrpSpPr>
          <p:grpSpPr>
            <a:xfrm>
              <a:off x="6734480" y="2698708"/>
              <a:ext cx="1377300" cy="934721"/>
              <a:chOff x="6753967" y="2698708"/>
              <a:chExt cx="1377300" cy="934721"/>
            </a:xfrm>
          </p:grpSpPr>
          <p:pic>
            <p:nvPicPr>
              <p:cNvPr id="16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62931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6" name="그룹 165"/>
              <p:cNvGrpSpPr/>
              <p:nvPr/>
            </p:nvGrpSpPr>
            <p:grpSpPr>
              <a:xfrm>
                <a:off x="6753967" y="2698708"/>
                <a:ext cx="1377300" cy="934721"/>
                <a:chOff x="6636838" y="2671945"/>
                <a:chExt cx="1377300" cy="934721"/>
              </a:xfrm>
            </p:grpSpPr>
            <p:sp>
              <p:nvSpPr>
                <p:cNvPr id="167" name="TextBox 166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 smtClean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6761375" y="3406611"/>
                  <a:ext cx="45717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4.9(22)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6728647" y="3250818"/>
                  <a:ext cx="556948" cy="11639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임직원 전용</a:t>
                  </a:r>
                  <a:endParaRPr lang="ko-KR" altLang="en-US" sz="700" dirty="0"/>
                </a:p>
              </p:txBody>
            </p:sp>
          </p:grpSp>
        </p:grpSp>
        <p:grpSp>
          <p:nvGrpSpPr>
            <p:cNvPr id="16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임직원샵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IN_PC_HOM_01_09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쇼케이스 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3432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1558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77" y="8144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354" y="187338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</a:rPr>
              <a:t>임직원샵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217354" y="2171410"/>
            <a:ext cx="595065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이니스프리 및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AP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임직원 전용 이니스프리 제품 특가샵입니다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구매 전 안내사항을 확인해주세요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2427" y="2852936"/>
            <a:ext cx="88650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00980" y="2425736"/>
            <a:ext cx="928426" cy="244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 안내사항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69159" y="1869802"/>
            <a:ext cx="398109" cy="212821"/>
          </a:xfrm>
          <a:prstGeom prst="roundRect">
            <a:avLst>
              <a:gd name="adj" fmla="val 50000"/>
            </a:avLst>
          </a:prstGeom>
          <a:solidFill>
            <a:srgbClr val="00BC7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32" y="1979494"/>
            <a:ext cx="1796693" cy="435352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 rot="16200000">
            <a:off x="4854391" y="5941579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295800" y="5924106"/>
            <a:ext cx="890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2  </a:t>
            </a:r>
            <a:endParaRPr lang="ko-KR" altLang="en-US" sz="105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346147" y="6174496"/>
            <a:ext cx="158806" cy="0"/>
          </a:xfrm>
          <a:prstGeom prst="line">
            <a:avLst/>
          </a:prstGeom>
          <a:ln w="28575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 rot="16200000">
            <a:off x="4920445" y="5941579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/>
          </a:p>
        </p:txBody>
      </p:sp>
      <p:sp>
        <p:nvSpPr>
          <p:cNvPr id="104" name="자유형 103"/>
          <p:cNvSpPr/>
          <p:nvPr/>
        </p:nvSpPr>
        <p:spPr>
          <a:xfrm>
            <a:off x="7105" y="5663026"/>
            <a:ext cx="8995697" cy="175144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중략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427" y="6295182"/>
            <a:ext cx="8868021" cy="34122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6"/>
          <a:srcRect l="6558" t="5603" r="6785" b="2352"/>
          <a:stretch/>
        </p:blipFill>
        <p:spPr>
          <a:xfrm>
            <a:off x="6356906" y="2420005"/>
            <a:ext cx="1224136" cy="20365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0932"/>
              </p:ext>
            </p:extLst>
          </p:nvPr>
        </p:nvGraphicFramePr>
        <p:xfrm>
          <a:off x="9000565" y="44450"/>
          <a:ext cx="3152540" cy="4026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전시 제품이 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 경우 탭 미전시겠죠</a:t>
                      </a:r>
                      <a:r>
                        <a:rPr lang="en-US" altLang="ko-KR" sz="800" b="0" u="none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 </a:t>
                      </a:r>
                      <a:endParaRPr lang="en-US" altLang="ko-KR" sz="8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툴팁</a:t>
                      </a: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임직원샵 이용안내 팝업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(1-6,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전시상품수</a:t>
                      </a: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정렬선택팝업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(1-4)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추천순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디폴트 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판매금액순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판매수량순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낮은가격순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높은가격순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리뷰많은순 중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택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정의는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설계서 확인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필터 팝업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 적용시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적용상태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적용된 필터수 노출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(1-7)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 제품목록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 전용으로 설정된 제품을 임직원판매가로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(2-2)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정의는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설계서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전용 제품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30596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 이용안내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이용안내글 전문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팝업닫기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sp>
        <p:nvSpPr>
          <p:cNvPr id="1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1" y="23477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268" y="1769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312" y="18999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220" y="23017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746125" y="2129552"/>
            <a:ext cx="570160" cy="206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필터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447" y="18999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1" y="39901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356" y="59126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49" y="30175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7415" t="9091"/>
          <a:stretch/>
        </p:blipFill>
        <p:spPr>
          <a:xfrm>
            <a:off x="9400051" y="4115347"/>
            <a:ext cx="226116" cy="395778"/>
          </a:xfrm>
          <a:prstGeom prst="rect">
            <a:avLst/>
          </a:prstGeom>
        </p:spPr>
      </p:pic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118" y="41873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9545917" y="4162226"/>
            <a:ext cx="122241" cy="122241"/>
          </a:xfrm>
          <a:prstGeom prst="ellipse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3</a:t>
            </a:r>
            <a:endParaRPr lang="ko-KR" altLang="en-US" sz="700" b="1" dirty="0"/>
          </a:p>
        </p:txBody>
      </p:sp>
      <p:sp>
        <p:nvSpPr>
          <p:cNvPr id="98" name="직사각형 97"/>
          <p:cNvSpPr/>
          <p:nvPr/>
        </p:nvSpPr>
        <p:spPr>
          <a:xfrm>
            <a:off x="6406346" y="2492135"/>
            <a:ext cx="981926" cy="188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800" b="1" dirty="0" smtClean="0">
                <a:solidFill>
                  <a:schemeClr val="tx1"/>
                </a:solidFill>
              </a:rPr>
              <a:t>추천순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판매금액순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판매수량순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낮은 가격순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높은 가격순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최신순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4984661" y="1340768"/>
            <a:ext cx="498235" cy="0"/>
          </a:xfrm>
          <a:prstGeom prst="line">
            <a:avLst/>
          </a:prstGeom>
          <a:ln w="38100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5189" y="4638804"/>
            <a:ext cx="4828797" cy="32976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2" name="직사각형 171"/>
          <p:cNvSpPr/>
          <p:nvPr/>
        </p:nvSpPr>
        <p:spPr>
          <a:xfrm>
            <a:off x="9193323" y="6564338"/>
            <a:ext cx="4752528" cy="46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임직원 전용 제품이 없습니다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199" y="45439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5" name="표 174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94320"/>
              </p:ext>
            </p:extLst>
          </p:nvPr>
        </p:nvGraphicFramePr>
        <p:xfrm>
          <a:off x="10271807" y="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 05.09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59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 전용제품 없음 케이스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7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임직원샵 이용안내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IN_PC_HOM_01_09_01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328" y="476672"/>
            <a:ext cx="8890154" cy="619268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88015" y="1124743"/>
            <a:ext cx="5994664" cy="5040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" name="직선 연결선 9"/>
          <p:cNvCxnSpPr/>
          <p:nvPr/>
        </p:nvCxnSpPr>
        <p:spPr>
          <a:xfrm>
            <a:off x="1574893" y="1628799"/>
            <a:ext cx="267273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20333" y="1341112"/>
            <a:ext cx="11480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임직원샵 이용안내</a:t>
            </a:r>
            <a:endParaRPr lang="en-US" altLang="ko-KR" sz="900" b="1" dirty="0"/>
          </a:p>
        </p:txBody>
      </p:sp>
      <p:sp>
        <p:nvSpPr>
          <p:cNvPr id="6" name="직사각형 5"/>
          <p:cNvSpPr/>
          <p:nvPr/>
        </p:nvSpPr>
        <p:spPr>
          <a:xfrm>
            <a:off x="1644808" y="1707208"/>
            <a:ext cx="5695194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유의사항</a:t>
            </a:r>
            <a:endParaRPr lang="en-US" altLang="ko-KR" sz="900" b="1" dirty="0" smtClean="0">
              <a:latin typeface="+mn-ea"/>
            </a:endParaRPr>
          </a:p>
          <a:p>
            <a:endParaRPr lang="en-US" altLang="ko-KR" sz="300" b="1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800" b="1" dirty="0" smtClean="0">
                <a:latin typeface="+mn-ea"/>
              </a:rPr>
              <a:t>타 프로모션과 중복 적용 불가</a:t>
            </a:r>
            <a:endParaRPr lang="en-US" altLang="ko-KR" sz="800" b="1" dirty="0" smtClean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n-ea"/>
              </a:rPr>
              <a:t>온</a:t>
            </a:r>
            <a:r>
              <a:rPr lang="en-US" altLang="ko-KR" sz="800" dirty="0">
                <a:latin typeface="+mn-ea"/>
              </a:rPr>
              <a:t>•</a:t>
            </a:r>
            <a:r>
              <a:rPr lang="ko-KR" altLang="en-US" sz="800" dirty="0" smtClean="0">
                <a:latin typeface="+mn-ea"/>
              </a:rPr>
              <a:t>오프 통합 쿠폰 및 기타 할인 쿠폰 중복 적용이 불가합니다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구매 </a:t>
            </a:r>
            <a:r>
              <a:rPr lang="ko-KR" altLang="en-US" sz="800" dirty="0" smtClean="0">
                <a:latin typeface="+mn-ea"/>
              </a:rPr>
              <a:t>증정품 지급 시 본 결제 금액은 총 금액 합산에서 제외됩니다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 smtClean="0">
                <a:latin typeface="+mn-ea"/>
              </a:rPr>
              <a:t>구입 수량 제한</a:t>
            </a:r>
            <a:endParaRPr lang="en-US" altLang="ko-KR" sz="800" b="1" dirty="0" smtClean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n-ea"/>
              </a:rPr>
              <a:t>한정 수량으로 많은 고객님께 혜택을 드리기 위하여 수량 제한하는 점 양해 부탁드립니다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동일 주소지로 여러 </a:t>
            </a:r>
            <a:r>
              <a:rPr lang="en-US" altLang="ko-KR" sz="800" strike="sngStrike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ID </a:t>
            </a: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분할 구입하시는 고객에 한하여 사전 연락 없이 취소될 수 있습니다</a:t>
            </a:r>
            <a:r>
              <a:rPr lang="en-US" altLang="ko-KR" sz="800" strike="sngStrike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 (5/2 </a:t>
            </a: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사업 삭제</a:t>
            </a:r>
            <a:r>
              <a:rPr lang="en-US" altLang="ko-KR" sz="800" strike="sngStrike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 smtClean="0">
                <a:latin typeface="+mn-ea"/>
              </a:rPr>
              <a:t>기타 </a:t>
            </a:r>
            <a:endParaRPr lang="en-US" altLang="ko-KR" sz="800" b="1" dirty="0" smtClean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주문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프로모션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(N+N, N+%)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제품은 부분 반품이 불가합니다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n-ea"/>
              </a:rPr>
              <a:t>교차 구매 여부는 프로모션에 따라 </a:t>
            </a:r>
            <a:r>
              <a:rPr lang="ko-KR" altLang="en-US" sz="800" dirty="0">
                <a:latin typeface="+mn-ea"/>
              </a:rPr>
              <a:t>상</a:t>
            </a:r>
            <a:r>
              <a:rPr lang="ko-KR" altLang="en-US" sz="800" dirty="0" smtClean="0">
                <a:latin typeface="+mn-ea"/>
              </a:rPr>
              <a:t>이할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 marL="92075">
              <a:lnSpc>
                <a:spcPts val="1200"/>
              </a:lnSpc>
            </a:pP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온라인 쇼핑몰에서는 해당 제품 페이지 옵션 내 제품 교체 구매 가능하며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프로모션에 따라 교차 구매 여부는 오프라인과 상이할 수 있습니다</a:t>
            </a:r>
            <a:r>
              <a:rPr lang="en-US" altLang="ko-KR" sz="800" dirty="0" smtClean="0">
                <a:latin typeface="+mn-ea"/>
              </a:rPr>
              <a:t>.)</a:t>
            </a:r>
            <a:endParaRPr lang="en-US" altLang="ko-KR" sz="800" dirty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온라인 쇼핑몰 및 오프라인 매장 재고에 따라 판매되는 종류가 다를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준비된 수량 소진 시에는 사전 예고 없이 종료될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당사 사정에 따라 사전 예고 없이 비슷한 혹은 더 나은 수준의 혜택으로 대체 변경 될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행사 제외 매장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면세점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 err="1">
                <a:latin typeface="+mn-ea"/>
              </a:rPr>
              <a:t>제주하우스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등</a:t>
            </a:r>
            <a:endParaRPr lang="en-US" altLang="ko-KR" sz="800" dirty="0" smtClean="0">
              <a:latin typeface="+mn-ea"/>
            </a:endParaRP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그 </a:t>
            </a:r>
            <a:r>
              <a:rPr lang="ko-KR" altLang="en-US" sz="900" b="1" dirty="0">
                <a:latin typeface="+mn-ea"/>
              </a:rPr>
              <a:t>외 </a:t>
            </a:r>
            <a:r>
              <a:rPr lang="ko-KR" altLang="en-US" sz="900" b="1" dirty="0" smtClean="0">
                <a:latin typeface="+mn-ea"/>
              </a:rPr>
              <a:t>이용안내</a:t>
            </a:r>
            <a:endParaRPr lang="en-US" altLang="ko-KR" sz="900" b="1" dirty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이니스프리 임직원샵은 사내 임직원 전용 복지몰로서 비정상 유통 행위시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유출시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>
                <a:latin typeface="+mn-ea"/>
              </a:rPr>
              <a:t>사규에 의해 징계를 받을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비정상 유통이 발생하지 않도록 임직원 여러분의 많은 협조 당부 드립니다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임직원샵 메뉴에서 판매되는 특가 상품은 </a:t>
            </a:r>
            <a:r>
              <a:rPr lang="ko-KR" altLang="en-US" sz="800" dirty="0" err="1">
                <a:latin typeface="+mn-ea"/>
              </a:rPr>
              <a:t>제조년월이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 이상 경과한 구형 제품일 수 있으며</a:t>
            </a:r>
            <a:r>
              <a:rPr lang="en-US" altLang="ko-KR" sz="800" dirty="0">
                <a:latin typeface="+mn-ea"/>
              </a:rPr>
              <a:t>, 60~80% </a:t>
            </a:r>
            <a:r>
              <a:rPr lang="ko-KR" altLang="en-US" sz="800" dirty="0">
                <a:latin typeface="+mn-ea"/>
              </a:rPr>
              <a:t>할인된 가격으로 판매합니다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임직원샵 메뉴에 등록되지 않은 </a:t>
            </a:r>
            <a:r>
              <a:rPr lang="ko-KR" altLang="en-US" sz="800" dirty="0" err="1">
                <a:latin typeface="+mn-ea"/>
              </a:rPr>
              <a:t>이니스프리의</a:t>
            </a:r>
            <a:r>
              <a:rPr lang="ko-KR" altLang="en-US" sz="800" dirty="0">
                <a:latin typeface="+mn-ea"/>
              </a:rPr>
              <a:t> 일부 품목에 대해서는 임직원 </a:t>
            </a:r>
            <a:r>
              <a:rPr lang="en-US" altLang="ko-KR" sz="800" dirty="0">
                <a:latin typeface="+mn-ea"/>
              </a:rPr>
              <a:t>40% </a:t>
            </a:r>
            <a:r>
              <a:rPr lang="ko-KR" altLang="en-US" sz="800" dirty="0">
                <a:latin typeface="+mn-ea"/>
              </a:rPr>
              <a:t>할인이 적용됩니다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</a:rPr>
              <a:t>P</a:t>
            </a:r>
            <a:r>
              <a:rPr lang="ko-KR" altLang="en-US" sz="800" dirty="0">
                <a:latin typeface="+mn-ea"/>
              </a:rPr>
              <a:t>포인트 추가 할인은 적용할 수 없습니다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임직원 여러분들의 양해 부탁드립니다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임직원샵 메뉴에 있는 제품은 매월 </a:t>
            </a:r>
            <a:r>
              <a:rPr lang="en-US" altLang="ko-KR" sz="800" dirty="0">
                <a:latin typeface="+mn-ea"/>
              </a:rPr>
              <a:t>40</a:t>
            </a:r>
            <a:r>
              <a:rPr lang="ko-KR" altLang="en-US" sz="800" dirty="0">
                <a:latin typeface="+mn-ea"/>
              </a:rPr>
              <a:t>만원 한도 내에서 구매할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주문 건 중 </a:t>
            </a:r>
            <a:r>
              <a:rPr lang="ko-KR" altLang="en-US" sz="800" dirty="0" err="1">
                <a:latin typeface="+mn-ea"/>
              </a:rPr>
              <a:t>임직원샵과</a:t>
            </a:r>
            <a:r>
              <a:rPr lang="ko-KR" altLang="en-US" sz="800" dirty="0">
                <a:latin typeface="+mn-ea"/>
              </a:rPr>
              <a:t> 일반 상품을 함께 추가하시는 경우 임직원샵 상품은 별도 </a:t>
            </a:r>
            <a:r>
              <a:rPr lang="ko-KR" altLang="en-US" sz="800" dirty="0" err="1">
                <a:latin typeface="+mn-ea"/>
              </a:rPr>
              <a:t>배송됨을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안내드립니다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92075">
              <a:lnSpc>
                <a:spcPts val="1200"/>
              </a:lnSpc>
            </a:pP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합배송은</a:t>
            </a:r>
            <a:r>
              <a:rPr lang="ko-KR" altLang="en-US" sz="800" dirty="0">
                <a:latin typeface="+mn-ea"/>
              </a:rPr>
              <a:t> 불가능합니다</a:t>
            </a:r>
            <a:r>
              <a:rPr lang="en-US" altLang="ko-KR" sz="800" dirty="0" smtClean="0">
                <a:latin typeface="+mn-ea"/>
              </a:rPr>
              <a:t>.)</a:t>
            </a:r>
            <a:endParaRPr lang="en-US" altLang="ko-KR" sz="800" dirty="0">
              <a:latin typeface="+mn-ea"/>
            </a:endParaRPr>
          </a:p>
        </p:txBody>
      </p:sp>
      <p:sp>
        <p:nvSpPr>
          <p:cNvPr id="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055581" y="1221742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44808" y="1626594"/>
            <a:ext cx="5603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11559" y="1707208"/>
            <a:ext cx="0" cy="44580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388699" y="1733112"/>
            <a:ext cx="45719" cy="7001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893" y="10527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97067"/>
              </p:ext>
            </p:extLst>
          </p:nvPr>
        </p:nvGraphicFramePr>
        <p:xfrm>
          <a:off x="9000565" y="44450"/>
          <a:ext cx="3152540" cy="288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 이용안내 팝업</a:t>
                      </a:r>
                      <a:endParaRPr lang="en-US" altLang="ko-KR" sz="800" b="1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7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114427"/>
              </p:ext>
            </p:extLst>
          </p:nvPr>
        </p:nvGraphicFramePr>
        <p:xfrm>
          <a:off x="65314" y="410330"/>
          <a:ext cx="5996592" cy="6312066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0.5v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0.6v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할인가 원 표기 일괄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0.7v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쇼핑로그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 전용제품 노출 정의 추가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임직원샵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 전용제품 없음 케이스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임직원샵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필터 내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혜택별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및 증정 노출 대상 제품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05.20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39380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유형별 필터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IN_PC_HOM_01_09_02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184" t="14085" r="5847" b="30986"/>
          <a:stretch/>
        </p:blipFill>
        <p:spPr>
          <a:xfrm>
            <a:off x="5771136" y="1807904"/>
            <a:ext cx="2937557" cy="266429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53222" y="692696"/>
            <a:ext cx="0" cy="59766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472264" y="764704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925513">
              <a:defRPr/>
            </a:pPr>
            <a:r>
              <a:rPr lang="ko-KR" altLang="en-US" dirty="0">
                <a:latin typeface="Segoe UI Symbol" panose="020B0502040204020203" pitchFamily="34" charset="0"/>
              </a:rPr>
              <a:t>✕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771136" y="81470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/>
              <a:t>필터</a:t>
            </a:r>
            <a:endParaRPr lang="en-US" altLang="ko-KR" sz="1400" b="1" spc="-150" dirty="0" smtClean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86599"/>
              </p:ext>
            </p:extLst>
          </p:nvPr>
        </p:nvGraphicFramePr>
        <p:xfrm>
          <a:off x="9000565" y="44450"/>
          <a:ext cx="3152540" cy="4186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유형별 필터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고민별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기능성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 항목에 해당하는 필터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필터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디폴트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증복선택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개수제한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탭시 선택 상태로 변경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(4-1)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사은품으로 등록 된 제품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특정제품구매시로 등록된 제품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고민별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카테고리관리에서 설정한 전시순서순으로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제품등록시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등록한 피부고민 항목 전체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기능성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제품등록시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항목으로 선택 시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기능마크노출순서대로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┖ 기능 항목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자외선차단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주름개선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미백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비건인증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제품등록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기능 중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선택 상태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재조회하여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 버튼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전체 필터 선택 해제 상태로 변경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 00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제품보기 버튼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최초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진입시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페이지에 조회된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재조회하여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갱신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닫기 및 목록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재조회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결과 갱신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4-4 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닫기 아이콘</a:t>
                      </a:r>
                      <a:endParaRPr lang="en-US" altLang="ko-KR" sz="800" b="1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창 닫히며</a:t>
                      </a:r>
                      <a:r>
                        <a:rPr lang="en-US" altLang="ko-KR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 적용 값은 적용되지 않음</a:t>
                      </a:r>
                      <a:endParaRPr lang="en-US" altLang="ko-KR" sz="800" b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6841960" y="2320650"/>
            <a:ext cx="795908" cy="200167"/>
          </a:xfrm>
          <a:prstGeom prst="roundRect">
            <a:avLst/>
          </a:prstGeom>
          <a:solidFill>
            <a:srgbClr val="29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주름개선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046" y="22047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046" y="3919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59995" y="4048080"/>
            <a:ext cx="936104" cy="208096"/>
          </a:xfrm>
          <a:prstGeom prst="roundRect">
            <a:avLst/>
          </a:prstGeom>
          <a:solidFill>
            <a:srgbClr val="29BC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00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개 제품보기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171" y="3919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482" y="735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328" y="476672"/>
            <a:ext cx="5616624" cy="617232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Dimmed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595" y="7067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1434" y="1283923"/>
            <a:ext cx="1404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혜택별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79976" y="1483978"/>
            <a:ext cx="623950" cy="216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52333"/>
              </p:ext>
            </p:extLst>
          </p:nvPr>
        </p:nvGraphicFramePr>
        <p:xfrm>
          <a:off x="10271807" y="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 05.09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59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혜택별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및 증정 노출 대상 제품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42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/>
          <p:cNvGrpSpPr/>
          <p:nvPr/>
        </p:nvGrpSpPr>
        <p:grpSpPr>
          <a:xfrm>
            <a:off x="235511" y="2795408"/>
            <a:ext cx="1450684" cy="2914689"/>
            <a:chOff x="1148013" y="1623453"/>
            <a:chExt cx="1450684" cy="2914689"/>
          </a:xfrm>
        </p:grpSpPr>
        <p:grpSp>
          <p:nvGrpSpPr>
            <p:cNvPr id="183" name="그룹 182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8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0" name="그룹 189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91" name="TextBox 19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4" name="직사각형 193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96" name="직사각형 195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97" name="직사각형 196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8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8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직사각형 184"/>
            <p:cNvSpPr/>
            <p:nvPr/>
          </p:nvSpPr>
          <p:spPr>
            <a:xfrm>
              <a:off x="1197051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7039498" y="2800755"/>
            <a:ext cx="1450684" cy="2909342"/>
            <a:chOff x="1148013" y="1628800"/>
            <a:chExt cx="1450684" cy="2909342"/>
          </a:xfrm>
        </p:grpSpPr>
        <p:grpSp>
          <p:nvGrpSpPr>
            <p:cNvPr id="243" name="그룹 242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24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51" name="TextBox 25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4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4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8" name="그룹 197"/>
          <p:cNvGrpSpPr/>
          <p:nvPr/>
        </p:nvGrpSpPr>
        <p:grpSpPr>
          <a:xfrm>
            <a:off x="1938802" y="2800756"/>
            <a:ext cx="1450684" cy="2346573"/>
            <a:chOff x="1148013" y="1628800"/>
            <a:chExt cx="1450684" cy="2346573"/>
          </a:xfrm>
        </p:grpSpPr>
        <p:grpSp>
          <p:nvGrpSpPr>
            <p:cNvPr id="199" name="그룹 198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06" name="모서리가 둥근 직사각형 205"/>
          <p:cNvSpPr/>
          <p:nvPr/>
        </p:nvSpPr>
        <p:spPr>
          <a:xfrm>
            <a:off x="1997949" y="280545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42634" y="3285346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208" name="그룹 207"/>
          <p:cNvGrpSpPr/>
          <p:nvPr/>
        </p:nvGrpSpPr>
        <p:grpSpPr>
          <a:xfrm>
            <a:off x="3654253" y="2800755"/>
            <a:ext cx="1450684" cy="2909342"/>
            <a:chOff x="1148013" y="1628800"/>
            <a:chExt cx="1450684" cy="2909342"/>
          </a:xfrm>
        </p:grpSpPr>
        <p:grpSp>
          <p:nvGrpSpPr>
            <p:cNvPr id="209" name="그룹 208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214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5" name="그룹 214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16" name="TextBox 215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6636838" y="2914462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6761375" y="3523397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1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1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3" name="그룹 222"/>
          <p:cNvGrpSpPr/>
          <p:nvPr/>
        </p:nvGrpSpPr>
        <p:grpSpPr>
          <a:xfrm>
            <a:off x="5332802" y="2800756"/>
            <a:ext cx="1450684" cy="2909342"/>
            <a:chOff x="1148013" y="1628800"/>
            <a:chExt cx="1450684" cy="2909342"/>
          </a:xfrm>
        </p:grpSpPr>
        <p:grpSp>
          <p:nvGrpSpPr>
            <p:cNvPr id="224" name="그룹 223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22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0" name="그룹 229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2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2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38" name="모서리가 둥근 직사각형 237"/>
          <p:cNvSpPr/>
          <p:nvPr/>
        </p:nvSpPr>
        <p:spPr>
          <a:xfrm>
            <a:off x="5389544" y="280545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39" name="그림 2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086" y="3287602"/>
            <a:ext cx="907490" cy="9137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IN_PC_HOM_01_04</a:t>
            </a:r>
            <a:endParaRPr lang="ko-KR" altLang="en-US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72427" y="6284705"/>
            <a:ext cx="8868021" cy="34122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7354" y="1873380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</a:rPr>
              <a:t>실시간 랭킹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랭킹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9786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8477" y="2304012"/>
            <a:ext cx="501309" cy="2608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58506" y="2304012"/>
            <a:ext cx="72477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스킨케어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52001" y="2304012"/>
            <a:ext cx="72477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메이크업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45496" y="2304012"/>
            <a:ext cx="56795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82171" y="2304012"/>
            <a:ext cx="884543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헤어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펫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035434" y="2304012"/>
            <a:ext cx="705061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기획세트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09218" y="2304012"/>
            <a:ext cx="705061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미용소품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159722" y="2802405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4877766" y="2802405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6563281" y="2802405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8263011" y="2802405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104" name="자유형 103"/>
          <p:cNvSpPr/>
          <p:nvPr/>
        </p:nvSpPr>
        <p:spPr>
          <a:xfrm>
            <a:off x="985" y="5697262"/>
            <a:ext cx="9081686" cy="18947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중략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36102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85716"/>
              </p:ext>
            </p:extLst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49" name="모서리가 둥근 직사각형 148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1" name="타원 150"/>
          <p:cNvSpPr/>
          <p:nvPr/>
        </p:nvSpPr>
        <p:spPr>
          <a:xfrm flipV="1">
            <a:off x="3095582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71656"/>
              </p:ext>
            </p:extLst>
          </p:nvPr>
        </p:nvGraphicFramePr>
        <p:xfrm>
          <a:off x="9000565" y="44450"/>
          <a:ext cx="3152540" cy="50483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 클릭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실시간 베스트 상품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내 고객로그분석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~05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내 미포함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배치 간격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조회일시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AM 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고객로그 조회 대상구간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09:00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 07:00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베스트 로직은 다음페이지 참고</a:t>
                      </a:r>
                      <a:endParaRPr lang="en-US" altLang="ko-KR" sz="800" b="0" i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클릭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스킨케어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메이크업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펫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기획세트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미용용품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카테고리의 베스트제품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 스크롤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스크롤다운시 상단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클릭고정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확인필요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갱신 정보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노출방식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분전 갱신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계산법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dirty="0" smtClean="0"/>
                        <a:t>현시간</a:t>
                      </a:r>
                      <a:r>
                        <a:rPr lang="en-US" altLang="ko-KR" sz="800" baseline="0" dirty="0" smtClean="0"/>
                        <a:t>(09:08)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최종배치시간</a:t>
                      </a:r>
                      <a:r>
                        <a:rPr lang="en-US" altLang="ko-KR" sz="800" baseline="0" dirty="0" smtClean="0"/>
                        <a:t>(09:00)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09:00:01~09:01:59 : ‘1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분전 갱신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으로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i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800" b="1" baseline="0" dirty="0" smtClean="0"/>
                        <a:t>1-3 </a:t>
                      </a:r>
                      <a:r>
                        <a:rPr lang="ko-KR" altLang="en-US" sz="800" b="1" baseline="0" dirty="0" smtClean="0"/>
                        <a:t>베스트 툴팁 아이콘 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탭시 안내 팝업 노출</a:t>
                      </a:r>
                      <a:endParaRPr lang="en-US" altLang="ko-KR" sz="800" baseline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베스트 상품을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이미지 영역에 순위 뱃지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(3-1)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상세정의는 제품정보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탭명 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으로 변경 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(3/20)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조회기준 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주일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한달 삭제 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(3/20)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6352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444" y="8727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38" y="22322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80308" y="1938741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3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분전 갱신 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76" y="17372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3" name="Info">
            <a:extLst>
              <a:ext uri="{FF2B5EF4-FFF2-40B4-BE49-F238E27FC236}">
                <a16:creationId xmlns:a16="http://schemas.microsoft.com/office/drawing/2014/main" id="{AB966A32-BE6F-48CB-8A54-CD2034C6D48A}"/>
              </a:ext>
            </a:extLst>
          </p:cNvPr>
          <p:cNvSpPr>
            <a:spLocks noEditPoints="1"/>
          </p:cNvSpPr>
          <p:nvPr/>
        </p:nvSpPr>
        <p:spPr bwMode="auto">
          <a:xfrm>
            <a:off x="1917507" y="1971914"/>
            <a:ext cx="148283" cy="148283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62" y="17372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65" name="표 16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32418"/>
              </p:ext>
            </p:extLst>
          </p:nvPr>
        </p:nvGraphicFramePr>
        <p:xfrm>
          <a:off x="10979859" y="5344315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직사각형 167"/>
          <p:cNvSpPr/>
          <p:nvPr/>
        </p:nvSpPr>
        <p:spPr>
          <a:xfrm>
            <a:off x="10995850" y="5493101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랭킹 기준 안내</a:t>
            </a:r>
            <a:endParaRPr lang="ko-KR" altLang="en-US" sz="9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13366515" y="534431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850" y="52365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995850" y="5862888"/>
            <a:ext cx="19702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랭킹 기준 </a:t>
            </a:r>
            <a:r>
              <a:rPr lang="ko-KR" altLang="en-US" sz="800" dirty="0" err="1" smtClean="0"/>
              <a:t>안내글</a:t>
            </a:r>
            <a:r>
              <a:rPr lang="ko-KR" altLang="en-US" sz="800" dirty="0" smtClean="0"/>
              <a:t> 노출 영역입니다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/>
              <a:t>랭킹 기준 </a:t>
            </a:r>
            <a:r>
              <a:rPr lang="ko-KR" altLang="en-US" sz="800" dirty="0" err="1"/>
              <a:t>안내글</a:t>
            </a:r>
            <a:r>
              <a:rPr lang="ko-KR" altLang="en-US" sz="800" dirty="0"/>
              <a:t> 노출 </a:t>
            </a:r>
            <a:r>
              <a:rPr lang="ko-KR" altLang="en-US" sz="800" dirty="0" smtClean="0"/>
              <a:t>영역입니다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/>
              <a:t>랭킹 기준 </a:t>
            </a:r>
            <a:r>
              <a:rPr lang="ko-KR" altLang="en-US" sz="800" dirty="0" err="1"/>
              <a:t>안내글</a:t>
            </a:r>
            <a:r>
              <a:rPr lang="ko-KR" altLang="en-US" sz="800" dirty="0"/>
              <a:t> 노출 </a:t>
            </a:r>
            <a:r>
              <a:rPr lang="ko-KR" altLang="en-US" sz="800" dirty="0" smtClean="0"/>
              <a:t>영역입니다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/>
              <a:t>랭킹 기준 </a:t>
            </a:r>
            <a:r>
              <a:rPr lang="ko-KR" altLang="en-US" sz="800" dirty="0" err="1"/>
              <a:t>안내글</a:t>
            </a:r>
            <a:r>
              <a:rPr lang="ko-KR" altLang="en-US" sz="800" dirty="0"/>
              <a:t> 노출 영역입니다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1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220" y="36177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44532" y="5247665"/>
            <a:ext cx="1522310" cy="3137353"/>
            <a:chOff x="612521" y="4816461"/>
            <a:chExt cx="1522310" cy="3137353"/>
          </a:xfrm>
        </p:grpSpPr>
        <p:sp>
          <p:nvSpPr>
            <p:cNvPr id="179" name="직사각형 178"/>
            <p:cNvSpPr/>
            <p:nvPr/>
          </p:nvSpPr>
          <p:spPr>
            <a:xfrm>
              <a:off x="612521" y="4972747"/>
              <a:ext cx="1522310" cy="29810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18766" y="4816461"/>
              <a:ext cx="733208" cy="16024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/>
                <a:t>마우스오버</a:t>
              </a:r>
              <a:endParaRPr lang="ko-KR" altLang="en-US" sz="800" b="1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00501" y="5161754"/>
              <a:ext cx="1434330" cy="2680270"/>
              <a:chOff x="9082671" y="5229024"/>
              <a:chExt cx="1434330" cy="2680270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9082671" y="5229024"/>
                <a:ext cx="1434330" cy="2680270"/>
                <a:chOff x="6734480" y="1025425"/>
                <a:chExt cx="1434330" cy="2680270"/>
              </a:xfrm>
            </p:grpSpPr>
            <p:grpSp>
              <p:nvGrpSpPr>
                <p:cNvPr id="119" name="그룹 118"/>
                <p:cNvGrpSpPr/>
                <p:nvPr/>
              </p:nvGrpSpPr>
              <p:grpSpPr>
                <a:xfrm>
                  <a:off x="6734480" y="2698708"/>
                  <a:ext cx="1434330" cy="1006987"/>
                  <a:chOff x="6753967" y="2698708"/>
                  <a:chExt cx="1434330" cy="1006987"/>
                </a:xfrm>
              </p:grpSpPr>
              <p:pic>
                <p:nvPicPr>
                  <p:cNvPr id="148" name="Picture 8" descr="icon_starM.png (48×48)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26867" y="3535197"/>
                    <a:ext cx="120395" cy="120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57" name="그룹 156"/>
                  <p:cNvGrpSpPr/>
                  <p:nvPr/>
                </p:nvGrpSpPr>
                <p:grpSpPr>
                  <a:xfrm>
                    <a:off x="6753967" y="2698708"/>
                    <a:ext cx="1434330" cy="1006987"/>
                    <a:chOff x="6636838" y="2671945"/>
                    <a:chExt cx="1434330" cy="1006987"/>
                  </a:xfrm>
                </p:grpSpPr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6705447" y="2671945"/>
                      <a:ext cx="126156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BEST | </a:t>
                      </a:r>
                      <a:r>
                        <a:rPr lang="ko-KR" altLang="en-US" sz="800" spc="-150" dirty="0"/>
                        <a:t>제품명은 최대 두 줄까지 노출되며 길어질 시 말줄임 처리</a:t>
                      </a:r>
                      <a:r>
                        <a:rPr lang="en-US" altLang="ko-KR" sz="800" spc="-150" dirty="0"/>
                        <a:t>…</a:t>
                      </a:r>
                      <a:endParaRPr lang="ko-KR" altLang="en-US" sz="800" spc="-15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6636838" y="2914462"/>
                      <a:ext cx="102303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b="1" dirty="0" smtClean="0"/>
                        <a:t>37,000</a:t>
                      </a:r>
                      <a:r>
                        <a:rPr lang="ko-KR" altLang="en-US" sz="1000" b="1" dirty="0" smtClean="0"/>
                        <a:t>원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~30%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6761375" y="3478877"/>
                      <a:ext cx="56938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4.9(+999)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5" name="직사각형 174"/>
                    <p:cNvSpPr/>
                    <p:nvPr/>
                  </p:nvSpPr>
                  <p:spPr>
                    <a:xfrm>
                      <a:off x="6721124" y="3199533"/>
                      <a:ext cx="313482" cy="124498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1+1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6" name="직사각형 175"/>
                    <p:cNvSpPr/>
                    <p:nvPr/>
                  </p:nvSpPr>
                  <p:spPr>
                    <a:xfrm>
                      <a:off x="7067782" y="3199533"/>
                      <a:ext cx="458968" cy="124498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700" dirty="0" smtClean="0"/>
                        <a:t>LIVE </a:t>
                      </a:r>
                      <a:r>
                        <a:rPr lang="ko-KR" altLang="en-US" sz="700" dirty="0" smtClean="0"/>
                        <a:t>전용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177" name="직사각형 176"/>
                    <p:cNvSpPr/>
                    <p:nvPr/>
                  </p:nvSpPr>
                  <p:spPr>
                    <a:xfrm>
                      <a:off x="6721124" y="3346549"/>
                      <a:ext cx="671976" cy="124498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ko-KR" altLang="en-US" sz="700" dirty="0" smtClean="0"/>
                        <a:t>뷰티포인트 전용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178" name="직사각형 177"/>
                    <p:cNvSpPr/>
                    <p:nvPr/>
                  </p:nvSpPr>
                  <p:spPr>
                    <a:xfrm>
                      <a:off x="7496972" y="2958795"/>
                      <a:ext cx="574196" cy="20005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53,000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endParaRPr lang="ko-KR" altLang="en-US" sz="1600" dirty="0"/>
                    </a:p>
                  </p:txBody>
                </p:sp>
              </p:grpSp>
            </p:grpSp>
            <p:grpSp>
              <p:nvGrpSpPr>
                <p:cNvPr id="120" name="Placeholder">
                  <a:extLst>
                    <a:ext uri="{FF2B5EF4-FFF2-40B4-BE49-F238E27FC236}">
                      <a16:creationId xmlns:a16="http://schemas.microsoft.com/office/drawing/2014/main" id="{553F2BB2-1B7F-442D-9B25-5095C88FF8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85923" y="1025425"/>
                  <a:ext cx="1255911" cy="1617113"/>
                  <a:chOff x="508000" y="1397000"/>
                  <a:chExt cx="1008112" cy="1008112"/>
                </a:xfrm>
                <a:solidFill>
                  <a:srgbClr val="FFFFFF"/>
                </a:solidFill>
              </p:grpSpPr>
              <p:sp>
                <p:nvSpPr>
                  <p:cNvPr id="122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" y="1397000"/>
                    <a:ext cx="1008112" cy="1008112"/>
                  </a:xfrm>
                  <a:prstGeom prst="rect">
                    <a:avLst/>
                  </a:prstGeom>
                  <a:grpFill/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Line 2">
                    <a:extLst>
                      <a:ext uri="{FF2B5EF4-FFF2-40B4-BE49-F238E27FC236}">
                        <a16:creationId xmlns:a16="http://schemas.microsoft.com/office/drawing/2014/main" id="{20121C81-501D-44EB-A7E6-760D7C3E30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" y="1397000"/>
                    <a:ext cx="1008112" cy="1008112"/>
                  </a:xfrm>
                  <a:custGeom>
                    <a:avLst/>
                    <a:gdLst>
                      <a:gd name="connsiteX0" fmla="*/ 0 w 1008112"/>
                      <a:gd name="connsiteY0" fmla="*/ 1008112 h 1008112"/>
                      <a:gd name="connsiteX1" fmla="*/ 1008112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0" y="1008112"/>
                        </a:moveTo>
                        <a:lnTo>
                          <a:pt x="1008112" y="0"/>
                        </a:lnTo>
                      </a:path>
                    </a:pathLst>
                  </a:custGeom>
                  <a:grpFill/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75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6" name="Line 1">
                    <a:extLst>
                      <a:ext uri="{FF2B5EF4-FFF2-40B4-BE49-F238E27FC236}">
                        <a16:creationId xmlns:a16="http://schemas.microsoft.com/office/drawing/2014/main" id="{8B2AC669-864E-4489-8E0C-FD03331FE9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000" y="1397000"/>
                    <a:ext cx="1008112" cy="1008112"/>
                  </a:xfrm>
                  <a:custGeom>
                    <a:avLst/>
                    <a:gdLst>
                      <a:gd name="connsiteX0" fmla="*/ 1008112 w 1008112"/>
                      <a:gd name="connsiteY0" fmla="*/ 1008112 h 1008112"/>
                      <a:gd name="connsiteX1" fmla="*/ 0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1008112" y="1008112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75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4114" y="6552990"/>
                <a:ext cx="1255911" cy="288793"/>
              </a:xfrm>
              <a:prstGeom prst="rect">
                <a:avLst/>
              </a:prstGeom>
            </p:spPr>
          </p:pic>
        </p:grpSp>
      </p:grpSp>
      <p:sp>
        <p:nvSpPr>
          <p:cNvPr id="258" name="직사각형 257"/>
          <p:cNvSpPr/>
          <p:nvPr/>
        </p:nvSpPr>
        <p:spPr>
          <a:xfrm>
            <a:off x="1458892" y="2802405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01" y="26626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91927" y="1340768"/>
            <a:ext cx="307138" cy="0"/>
          </a:xfrm>
          <a:prstGeom prst="line">
            <a:avLst/>
          </a:prstGeom>
          <a:ln w="38100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/>
          <p:cNvGrpSpPr/>
          <p:nvPr/>
        </p:nvGrpSpPr>
        <p:grpSpPr>
          <a:xfrm>
            <a:off x="235511" y="1265512"/>
            <a:ext cx="1450684" cy="2914689"/>
            <a:chOff x="1148013" y="1623453"/>
            <a:chExt cx="1450684" cy="2914689"/>
          </a:xfrm>
        </p:grpSpPr>
        <p:grpSp>
          <p:nvGrpSpPr>
            <p:cNvPr id="183" name="그룹 182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8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0" name="그룹 189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91" name="TextBox 19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4" name="직사각형 193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96" name="직사각형 195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97" name="직사각형 196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8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8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직사각형 184"/>
            <p:cNvSpPr/>
            <p:nvPr/>
          </p:nvSpPr>
          <p:spPr>
            <a:xfrm>
              <a:off x="2135560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7039498" y="1270859"/>
            <a:ext cx="1450684" cy="2909342"/>
            <a:chOff x="1148013" y="1628800"/>
            <a:chExt cx="1450684" cy="2909342"/>
          </a:xfrm>
        </p:grpSpPr>
        <p:grpSp>
          <p:nvGrpSpPr>
            <p:cNvPr id="243" name="그룹 242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24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51" name="TextBox 25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4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4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8" name="그룹 197"/>
          <p:cNvGrpSpPr/>
          <p:nvPr/>
        </p:nvGrpSpPr>
        <p:grpSpPr>
          <a:xfrm>
            <a:off x="1938802" y="1270860"/>
            <a:ext cx="1450684" cy="2346573"/>
            <a:chOff x="1148013" y="1628800"/>
            <a:chExt cx="1450684" cy="2346573"/>
          </a:xfrm>
        </p:grpSpPr>
        <p:grpSp>
          <p:nvGrpSpPr>
            <p:cNvPr id="199" name="그룹 198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06" name="모서리가 둥근 직사각형 205"/>
          <p:cNvSpPr/>
          <p:nvPr/>
        </p:nvSpPr>
        <p:spPr>
          <a:xfrm>
            <a:off x="1997949" y="1275563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42634" y="1755450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208" name="그룹 207"/>
          <p:cNvGrpSpPr/>
          <p:nvPr/>
        </p:nvGrpSpPr>
        <p:grpSpPr>
          <a:xfrm>
            <a:off x="3654253" y="1270859"/>
            <a:ext cx="1450684" cy="2909342"/>
            <a:chOff x="1148013" y="1628800"/>
            <a:chExt cx="1450684" cy="2909342"/>
          </a:xfrm>
        </p:grpSpPr>
        <p:grpSp>
          <p:nvGrpSpPr>
            <p:cNvPr id="209" name="그룹 208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214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5" name="그룹 214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16" name="TextBox 215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6636838" y="2914462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6761375" y="3523397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1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1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3" name="그룹 222"/>
          <p:cNvGrpSpPr/>
          <p:nvPr/>
        </p:nvGrpSpPr>
        <p:grpSpPr>
          <a:xfrm>
            <a:off x="5332802" y="1270860"/>
            <a:ext cx="1450684" cy="2909342"/>
            <a:chOff x="1148013" y="1628800"/>
            <a:chExt cx="1450684" cy="2909342"/>
          </a:xfrm>
        </p:grpSpPr>
        <p:grpSp>
          <p:nvGrpSpPr>
            <p:cNvPr id="224" name="그룹 223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22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0" name="그룹 229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2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2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38" name="모서리가 둥근 직사각형 237"/>
          <p:cNvSpPr/>
          <p:nvPr/>
        </p:nvSpPr>
        <p:spPr>
          <a:xfrm>
            <a:off x="5389544" y="1275563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39" name="그림 2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086" y="1757706"/>
            <a:ext cx="907490" cy="913773"/>
          </a:xfrm>
          <a:prstGeom prst="rect">
            <a:avLst/>
          </a:prstGeom>
        </p:spPr>
      </p:pic>
      <p:sp>
        <p:nvSpPr>
          <p:cNvPr id="140" name="직사각형 139"/>
          <p:cNvSpPr/>
          <p:nvPr/>
        </p:nvSpPr>
        <p:spPr>
          <a:xfrm>
            <a:off x="2001508" y="1505086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3698472" y="1505086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5394960" y="1505086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7091448" y="1505086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258" name="직사각형 257"/>
          <p:cNvSpPr/>
          <p:nvPr/>
        </p:nvSpPr>
        <p:spPr>
          <a:xfrm>
            <a:off x="287461" y="1505086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01" y="1365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427" y="606198"/>
            <a:ext cx="8865055" cy="116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IN_PC_HOM_01_04</a:t>
            </a:r>
            <a:endParaRPr lang="ko-KR" altLang="en-US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72427" y="6284705"/>
            <a:ext cx="8868021" cy="34122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2427" y="1772816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88477" y="1417189"/>
            <a:ext cx="501309" cy="2608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58506" y="1417189"/>
            <a:ext cx="72477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스킨케어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52001" y="1417189"/>
            <a:ext cx="72477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메이크업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45496" y="1417189"/>
            <a:ext cx="56795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82171" y="1417189"/>
            <a:ext cx="884543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헤어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펫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035434" y="1417189"/>
            <a:ext cx="705061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기획세트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09218" y="1417189"/>
            <a:ext cx="705061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미용소품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자유형 103"/>
          <p:cNvSpPr/>
          <p:nvPr/>
        </p:nvSpPr>
        <p:spPr>
          <a:xfrm>
            <a:off x="985" y="4327615"/>
            <a:ext cx="9081686" cy="18947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0960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49" name="모서리가 둥근 직사각형 148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1" name="타원 150"/>
          <p:cNvSpPr/>
          <p:nvPr/>
        </p:nvSpPr>
        <p:spPr>
          <a:xfrm flipV="1">
            <a:off x="3095582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54965"/>
              </p:ext>
            </p:extLst>
          </p:nvPr>
        </p:nvGraphicFramePr>
        <p:xfrm>
          <a:off x="9000565" y="44450"/>
          <a:ext cx="3152540" cy="288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 고정 영역 </a:t>
                      </a:r>
                      <a:endParaRPr lang="en-US" altLang="ko-KR" sz="800" baseline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2291927" y="1340768"/>
            <a:ext cx="307138" cy="0"/>
          </a:xfrm>
          <a:prstGeom prst="line">
            <a:avLst/>
          </a:prstGeom>
          <a:ln w="38100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62669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직사각형 239"/>
          <p:cNvSpPr/>
          <p:nvPr/>
        </p:nvSpPr>
        <p:spPr>
          <a:xfrm rot="10800000">
            <a:off x="8411766" y="5660622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1400" dirty="0"/>
          </a:p>
        </p:txBody>
      </p:sp>
      <p:sp>
        <p:nvSpPr>
          <p:cNvPr id="24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038415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5" name="그림 2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986" y="5119100"/>
            <a:ext cx="215548" cy="215548"/>
          </a:xfrm>
          <a:prstGeom prst="rect">
            <a:avLst/>
          </a:prstGeom>
          <a:noFill/>
        </p:spPr>
      </p:pic>
      <p:sp>
        <p:nvSpPr>
          <p:cNvPr id="261" name="직사각형 260"/>
          <p:cNvSpPr/>
          <p:nvPr/>
        </p:nvSpPr>
        <p:spPr>
          <a:xfrm>
            <a:off x="72427" y="1356661"/>
            <a:ext cx="8878463" cy="43472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9" y="12118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037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236663" y="2795408"/>
            <a:ext cx="1450684" cy="2914689"/>
            <a:chOff x="1148013" y="1623453"/>
            <a:chExt cx="1450684" cy="2914689"/>
          </a:xfrm>
        </p:grpSpPr>
        <p:grpSp>
          <p:nvGrpSpPr>
            <p:cNvPr id="121" name="그룹 120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2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8" name="그룹 127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2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1205419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7039498" y="2800755"/>
            <a:ext cx="1450684" cy="2909342"/>
            <a:chOff x="1148013" y="1628800"/>
            <a:chExt cx="1450684" cy="2909342"/>
          </a:xfrm>
        </p:grpSpPr>
        <p:grpSp>
          <p:nvGrpSpPr>
            <p:cNvPr id="137" name="그룹 136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4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3" name="그룹 14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3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1938802" y="2800756"/>
            <a:ext cx="1450684" cy="2346573"/>
            <a:chOff x="1148013" y="1628800"/>
            <a:chExt cx="1450684" cy="2346573"/>
          </a:xfrm>
        </p:grpSpPr>
        <p:grpSp>
          <p:nvGrpSpPr>
            <p:cNvPr id="152" name="그룹 151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5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9" name="모서리가 둥근 직사각형 158"/>
          <p:cNvSpPr/>
          <p:nvPr/>
        </p:nvSpPr>
        <p:spPr>
          <a:xfrm>
            <a:off x="1997949" y="280545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42634" y="3285346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161" name="그룹 160"/>
          <p:cNvGrpSpPr/>
          <p:nvPr/>
        </p:nvGrpSpPr>
        <p:grpSpPr>
          <a:xfrm>
            <a:off x="3654253" y="2800755"/>
            <a:ext cx="1450684" cy="2909342"/>
            <a:chOff x="1148013" y="1628800"/>
            <a:chExt cx="1450684" cy="2909342"/>
          </a:xfrm>
        </p:grpSpPr>
        <p:grpSp>
          <p:nvGrpSpPr>
            <p:cNvPr id="162" name="그룹 161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6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8" name="그룹 167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6636838" y="2914462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6761375" y="3523397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6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6" name="그룹 175"/>
          <p:cNvGrpSpPr/>
          <p:nvPr/>
        </p:nvGrpSpPr>
        <p:grpSpPr>
          <a:xfrm>
            <a:off x="5332802" y="2800756"/>
            <a:ext cx="1450684" cy="2909342"/>
            <a:chOff x="1148013" y="1628800"/>
            <a:chExt cx="1450684" cy="290934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8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3" name="그룹 182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84" name="TextBox 18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89" name="직사각형 188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90" name="직사각형 18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7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7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1" name="모서리가 둥근 직사각형 190"/>
          <p:cNvSpPr/>
          <p:nvPr/>
        </p:nvSpPr>
        <p:spPr>
          <a:xfrm>
            <a:off x="5389544" y="280545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92" name="그림 1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086" y="3287602"/>
            <a:ext cx="907490" cy="9137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IN_PC_HOM_01_04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04546" y="991809"/>
            <a:ext cx="3756712" cy="1198880"/>
            <a:chOff x="4792646" y="5270386"/>
            <a:chExt cx="2815989" cy="898667"/>
          </a:xfrm>
        </p:grpSpPr>
        <p:grpSp>
          <p:nvGrpSpPr>
            <p:cNvPr id="5" name="그룹 4"/>
            <p:cNvGrpSpPr/>
            <p:nvPr/>
          </p:nvGrpSpPr>
          <p:grpSpPr>
            <a:xfrm>
              <a:off x="4827359" y="5306466"/>
              <a:ext cx="1173569" cy="819101"/>
              <a:chOff x="189018" y="4059173"/>
              <a:chExt cx="1173569" cy="81910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89018" y="4059173"/>
                <a:ext cx="1173569" cy="81910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89018" y="4059173"/>
                <a:ext cx="1163553" cy="819101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V="1">
                <a:off x="189018" y="4065256"/>
                <a:ext cx="1146969" cy="813018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/>
            <p:cNvSpPr/>
            <p:nvPr/>
          </p:nvSpPr>
          <p:spPr>
            <a:xfrm>
              <a:off x="4792646" y="5270386"/>
              <a:ext cx="2660015" cy="8918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9775" y="5312549"/>
              <a:ext cx="1588860" cy="299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-150" dirty="0" smtClean="0">
                  <a:latin typeface="+mn-ea"/>
                </a:rPr>
                <a:t>현대카드 고객님 결제금액 </a:t>
              </a:r>
              <a:r>
                <a:rPr lang="en-US" altLang="ko-KR" sz="1000" spc="-150" dirty="0" smtClean="0">
                  <a:latin typeface="+mn-ea"/>
                </a:rPr>
                <a:t>20%</a:t>
              </a:r>
            </a:p>
            <a:p>
              <a:r>
                <a:rPr lang="en-US" altLang="ko-KR" sz="1000" spc="-150" dirty="0" smtClean="0">
                  <a:latin typeface="+mn-ea"/>
                </a:rPr>
                <a:t>M</a:t>
              </a:r>
              <a:r>
                <a:rPr lang="ko-KR" altLang="en-US" sz="1000" spc="-150" dirty="0" smtClean="0">
                  <a:latin typeface="+mn-ea"/>
                </a:rPr>
                <a:t>포인트 사용하세요</a:t>
              </a:r>
              <a:endParaRPr lang="en-US" altLang="ko-KR" sz="1000" spc="-150" dirty="0" smtClean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80255" y="5996024"/>
              <a:ext cx="1317907" cy="1730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spc="-90" dirty="0" smtClean="0">
                  <a:latin typeface="+mn-ea"/>
                </a:rPr>
                <a:t>YY.MM.DD(</a:t>
              </a:r>
              <a:r>
                <a:rPr lang="ko-KR" altLang="en-US" sz="900" spc="-90" dirty="0" smtClean="0">
                  <a:latin typeface="+mn-ea"/>
                </a:rPr>
                <a:t>요일</a:t>
              </a:r>
              <a:r>
                <a:rPr lang="en-US" altLang="ko-KR" sz="900" spc="-90" dirty="0" smtClean="0">
                  <a:latin typeface="+mn-ea"/>
                </a:rPr>
                <a:t>) ~ YY.MM.DD</a:t>
              </a:r>
              <a:r>
                <a:rPr lang="en-US" altLang="ko-KR" sz="900" spc="-90" dirty="0">
                  <a:latin typeface="+mn-ea"/>
                </a:rPr>
                <a:t>(</a:t>
              </a:r>
              <a:r>
                <a:rPr lang="ko-KR" altLang="en-US" sz="900" spc="-90" dirty="0">
                  <a:latin typeface="+mn-ea"/>
                </a:rPr>
                <a:t>요일</a:t>
              </a:r>
              <a:r>
                <a:rPr lang="en-US" altLang="ko-KR" sz="900" spc="-90" dirty="0">
                  <a:latin typeface="+mn-ea"/>
                </a:rPr>
                <a:t>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938855" y="991809"/>
            <a:ext cx="3756712" cy="1198880"/>
            <a:chOff x="4792646" y="5270386"/>
            <a:chExt cx="2815989" cy="898667"/>
          </a:xfrm>
        </p:grpSpPr>
        <p:grpSp>
          <p:nvGrpSpPr>
            <p:cNvPr id="13" name="그룹 12"/>
            <p:cNvGrpSpPr/>
            <p:nvPr/>
          </p:nvGrpSpPr>
          <p:grpSpPr>
            <a:xfrm>
              <a:off x="4827359" y="5306466"/>
              <a:ext cx="1173569" cy="819101"/>
              <a:chOff x="189018" y="4059173"/>
              <a:chExt cx="1173569" cy="81910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89018" y="4059173"/>
                <a:ext cx="1173569" cy="81910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9018" y="4059173"/>
                <a:ext cx="1163553" cy="819101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189018" y="4065256"/>
                <a:ext cx="1146969" cy="813018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/>
            <p:cNvSpPr/>
            <p:nvPr/>
          </p:nvSpPr>
          <p:spPr>
            <a:xfrm>
              <a:off x="4792646" y="5270386"/>
              <a:ext cx="2660015" cy="8918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9775" y="5312549"/>
              <a:ext cx="1588860" cy="299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pc="-150" dirty="0" smtClean="0">
                  <a:latin typeface="+mn-ea"/>
                </a:rPr>
                <a:t>현대카드 고객님 결제금액 </a:t>
              </a:r>
              <a:r>
                <a:rPr lang="en-US" altLang="ko-KR" sz="1000" spc="-150" dirty="0" smtClean="0">
                  <a:latin typeface="+mn-ea"/>
                </a:rPr>
                <a:t>20%</a:t>
              </a:r>
            </a:p>
            <a:p>
              <a:r>
                <a:rPr lang="en-US" altLang="ko-KR" sz="1000" spc="-150" dirty="0" smtClean="0">
                  <a:latin typeface="+mn-ea"/>
                </a:rPr>
                <a:t>M</a:t>
              </a:r>
              <a:r>
                <a:rPr lang="ko-KR" altLang="en-US" sz="1000" spc="-150" dirty="0" smtClean="0">
                  <a:latin typeface="+mn-ea"/>
                </a:rPr>
                <a:t>포인트 사용하세요</a:t>
              </a:r>
              <a:endParaRPr lang="en-US" altLang="ko-KR" sz="1000" spc="-150" dirty="0" smtClean="0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980255" y="5996024"/>
              <a:ext cx="1317907" cy="1730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spc="-90" dirty="0" smtClean="0">
                  <a:latin typeface="+mn-ea"/>
                </a:rPr>
                <a:t>YY.MM.DD(</a:t>
              </a:r>
              <a:r>
                <a:rPr lang="ko-KR" altLang="en-US" sz="900" spc="-90" dirty="0" smtClean="0">
                  <a:latin typeface="+mn-ea"/>
                </a:rPr>
                <a:t>요일</a:t>
              </a:r>
              <a:r>
                <a:rPr lang="en-US" altLang="ko-KR" sz="900" spc="-90" dirty="0" smtClean="0">
                  <a:latin typeface="+mn-ea"/>
                </a:rPr>
                <a:t>) ~ YY.MM.DD</a:t>
              </a:r>
              <a:r>
                <a:rPr lang="en-US" altLang="ko-KR" sz="900" spc="-90" dirty="0">
                  <a:latin typeface="+mn-ea"/>
                </a:rPr>
                <a:t>(</a:t>
              </a:r>
              <a:r>
                <a:rPr lang="ko-KR" altLang="en-US" sz="900" spc="-90" dirty="0">
                  <a:latin typeface="+mn-ea"/>
                </a:rPr>
                <a:t>요일</a:t>
              </a:r>
              <a:r>
                <a:rPr lang="en-US" altLang="ko-KR" sz="900" spc="-90" dirty="0">
                  <a:latin typeface="+mn-ea"/>
                </a:rPr>
                <a:t>)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00403" y="982655"/>
            <a:ext cx="861328" cy="1189728"/>
            <a:chOff x="4792646" y="5270386"/>
            <a:chExt cx="1391515" cy="891807"/>
          </a:xfrm>
        </p:grpSpPr>
        <p:grpSp>
          <p:nvGrpSpPr>
            <p:cNvPr id="21" name="그룹 20"/>
            <p:cNvGrpSpPr/>
            <p:nvPr/>
          </p:nvGrpSpPr>
          <p:grpSpPr>
            <a:xfrm>
              <a:off x="4827359" y="5306466"/>
              <a:ext cx="1356801" cy="819101"/>
              <a:chOff x="189018" y="4059173"/>
              <a:chExt cx="1356801" cy="81910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89018" y="4059173"/>
                <a:ext cx="1356801" cy="81910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189018" y="4059173"/>
                <a:ext cx="1163553" cy="819101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189018" y="4065256"/>
                <a:ext cx="1146969" cy="813018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직사각형 21"/>
            <p:cNvSpPr/>
            <p:nvPr/>
          </p:nvSpPr>
          <p:spPr>
            <a:xfrm>
              <a:off x="4792646" y="5270386"/>
              <a:ext cx="1391515" cy="8918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2691" y="2424538"/>
            <a:ext cx="8187491" cy="6826"/>
            <a:chOff x="638110" y="3805619"/>
            <a:chExt cx="3871050" cy="6826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677810" y="3805619"/>
              <a:ext cx="3831350" cy="682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38110" y="3805619"/>
              <a:ext cx="6526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>
          <a:xfrm>
            <a:off x="402073" y="1074761"/>
            <a:ext cx="442637" cy="171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>
                <a:solidFill>
                  <a:schemeClr val="tx1"/>
                </a:solidFill>
              </a:rPr>
              <a:t>쇼핑혜택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48533" y="1074761"/>
            <a:ext cx="442637" cy="171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err="1">
                <a:solidFill>
                  <a:schemeClr val="tx1"/>
                </a:solidFill>
              </a:rPr>
              <a:t>제휴혜택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75626" y="1074761"/>
            <a:ext cx="442637" cy="171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>
                <a:solidFill>
                  <a:schemeClr val="tx1"/>
                </a:solidFill>
              </a:rPr>
              <a:t>체험</a:t>
            </a:r>
            <a:r>
              <a:rPr lang="en-US" altLang="ko-KR" sz="800" spc="-150" dirty="0">
                <a:solidFill>
                  <a:schemeClr val="tx1"/>
                </a:solidFill>
              </a:rPr>
              <a:t>/</a:t>
            </a:r>
            <a:r>
              <a:rPr lang="ko-KR" altLang="en-US" sz="800" spc="-150" dirty="0">
                <a:solidFill>
                  <a:schemeClr val="tx1"/>
                </a:solidFill>
              </a:rPr>
              <a:t>리뷰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71073" y="2802405"/>
            <a:ext cx="311432" cy="2484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21</a:t>
            </a:r>
            <a:endParaRPr lang="ko-KR" altLang="en-US" sz="8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3080965" y="2802405"/>
            <a:ext cx="311432" cy="2484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22</a:t>
            </a:r>
            <a:endParaRPr lang="ko-KR" altLang="en-US" sz="8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4799302" y="2802405"/>
            <a:ext cx="311432" cy="2484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23</a:t>
            </a:r>
            <a:endParaRPr lang="ko-KR" altLang="en-US" sz="8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6470852" y="2802405"/>
            <a:ext cx="311432" cy="2484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24</a:t>
            </a:r>
            <a:endParaRPr lang="ko-KR" altLang="en-US" sz="8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8178750" y="2802405"/>
            <a:ext cx="311432" cy="2484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25</a:t>
            </a:r>
            <a:endParaRPr lang="ko-KR" altLang="en-US" sz="8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72427" y="6295182"/>
            <a:ext cx="8868021" cy="34122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자유형 108"/>
          <p:cNvSpPr/>
          <p:nvPr/>
        </p:nvSpPr>
        <p:spPr>
          <a:xfrm>
            <a:off x="985" y="5488536"/>
            <a:ext cx="9081686" cy="18947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62669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 rot="10800000">
            <a:off x="8411766" y="5660622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1400" dirty="0"/>
          </a:p>
        </p:txBody>
      </p:sp>
      <p:sp>
        <p:nvSpPr>
          <p:cNvPr id="11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038415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986" y="5119100"/>
            <a:ext cx="215548" cy="215548"/>
          </a:xfrm>
          <a:prstGeom prst="rect">
            <a:avLst/>
          </a:prstGeom>
          <a:noFill/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82064"/>
              </p:ext>
            </p:extLst>
          </p:nvPr>
        </p:nvGraphicFramePr>
        <p:xfrm>
          <a:off x="9000565" y="44450"/>
          <a:ext cx="3152540" cy="64199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21436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정보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기존과 동일하게 베스트 목록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 아래에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목록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제품수가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미만인 경우 제품 하단에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탭시 해당 이벤트 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노출정보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유형뱃지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조회결과 없음 케이스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하단메뉴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이전페이지이동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최근본제품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하단메뉴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이전페이지이동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맨위로이동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최근본제품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최근본제품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쇼핑로그팝업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맨위로이동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페이지의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63522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&lt;</a:t>
                      </a:r>
                      <a:r>
                        <a:rPr lang="ko-KR" altLang="en-US" sz="800" b="1" baseline="0" dirty="0" smtClean="0"/>
                        <a:t>베스트 집계 </a:t>
                      </a:r>
                      <a:r>
                        <a:rPr lang="ko-KR" altLang="en-US" sz="800" b="1" baseline="0" dirty="0" err="1" smtClean="0"/>
                        <a:t>로직</a:t>
                      </a:r>
                      <a:r>
                        <a:rPr lang="en-US" altLang="ko-KR" sz="800" b="1" baseline="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가격대별 매출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err="1" smtClean="0"/>
                        <a:t>조회수별</a:t>
                      </a:r>
                      <a:r>
                        <a:rPr lang="ko-KR" altLang="en-US" sz="800" baseline="0" dirty="0" smtClean="0"/>
                        <a:t> 가중치를 부여하여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/>
                        <a:t>매출순위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조회수순위를 확인한 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각 순위의 합이 가장 </a:t>
                      </a:r>
                      <a:r>
                        <a:rPr lang="ko-KR" altLang="en-US" sz="800" baseline="0" dirty="0" err="1" smtClean="0"/>
                        <a:t>낮은순으로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</a:t>
                      </a:r>
                      <a:r>
                        <a:rPr lang="ko-KR" altLang="en-US" sz="800" baseline="0" dirty="0" smtClean="0"/>
                        <a:t>위부터 </a:t>
                      </a:r>
                      <a:r>
                        <a:rPr lang="en-US" altLang="ko-KR" sz="800" baseline="0" dirty="0" smtClean="0"/>
                        <a:t>~ 100</a:t>
                      </a:r>
                      <a:r>
                        <a:rPr lang="ko-KR" altLang="en-US" sz="800" baseline="0" dirty="0" smtClean="0"/>
                        <a:t>위를 나열 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순위의 합이 같은 경우 </a:t>
                      </a:r>
                      <a:r>
                        <a:rPr lang="ko-KR" altLang="en-US" sz="800" baseline="0" dirty="0" err="1" smtClean="0"/>
                        <a:t>매출순위가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높은순</a:t>
                      </a:r>
                      <a:r>
                        <a:rPr lang="ko-KR" altLang="en-US" sz="800" baseline="0" dirty="0" smtClean="0"/>
                        <a:t> 우선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err="1" smtClean="0"/>
                        <a:t>집계대상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매출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조회수</a:t>
                      </a:r>
                      <a:endParaRPr lang="en-US" altLang="ko-KR" sz="800" strike="sngStrike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Ex. </a:t>
                      </a:r>
                      <a:r>
                        <a:rPr lang="ko-KR" altLang="en-US" sz="800" baseline="0" dirty="0" smtClean="0"/>
                        <a:t>매출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err="1" smtClean="0"/>
                        <a:t>할인후고객판매금액</a:t>
                      </a:r>
                      <a:r>
                        <a:rPr lang="en-US" altLang="ko-KR" sz="800" baseline="0" dirty="0" smtClean="0"/>
                        <a:t>x</a:t>
                      </a:r>
                      <a:r>
                        <a:rPr lang="ko-KR" altLang="en-US" sz="800" baseline="0" dirty="0" smtClean="0"/>
                        <a:t>수량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err="1" smtClean="0"/>
                        <a:t>비자높은순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00,000</a:t>
                      </a:r>
                      <a:r>
                        <a:rPr lang="ko-KR" altLang="en-US" sz="800" baseline="0" dirty="0" smtClean="0"/>
                        <a:t>원 이하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매출</a:t>
                      </a:r>
                      <a:r>
                        <a:rPr lang="en-US" altLang="ko-KR" sz="800" baseline="0" dirty="0" smtClean="0"/>
                        <a:t>x0.N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00,000</a:t>
                      </a:r>
                      <a:r>
                        <a:rPr lang="ko-KR" altLang="en-US" sz="800" baseline="0" dirty="0" smtClean="0"/>
                        <a:t>원 </a:t>
                      </a:r>
                      <a:r>
                        <a:rPr lang="en-US" altLang="ko-KR" sz="800" baseline="0" dirty="0" smtClean="0"/>
                        <a:t>~ 000,000</a:t>
                      </a:r>
                      <a:r>
                        <a:rPr lang="ko-KR" altLang="en-US" sz="800" baseline="0" dirty="0" smtClean="0"/>
                        <a:t>원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매출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000,000</a:t>
                      </a:r>
                      <a:r>
                        <a:rPr lang="ko-KR" altLang="en-US" sz="800" baseline="0" dirty="0" smtClean="0"/>
                        <a:t>원 이상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매출</a:t>
                      </a:r>
                      <a:r>
                        <a:rPr lang="en-US" altLang="ko-KR" sz="800" baseline="0" dirty="0" err="1" smtClean="0"/>
                        <a:t>xN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Ex. </a:t>
                      </a:r>
                      <a:r>
                        <a:rPr lang="ko-KR" altLang="en-US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조회수 </a:t>
                      </a:r>
                      <a:endParaRPr lang="en-US" altLang="ko-KR" sz="800" strike="sngStrike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주일내 등록된 제품 </a:t>
                      </a:r>
                      <a:r>
                        <a:rPr lang="en-US" altLang="ko-KR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조회수</a:t>
                      </a:r>
                      <a:r>
                        <a:rPr lang="en-US" altLang="ko-KR" sz="800" strike="sng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xN</a:t>
                      </a:r>
                      <a:endParaRPr lang="en-US" altLang="ko-KR" sz="800" strike="sngStrike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특정 카테고리</a:t>
                      </a:r>
                      <a:r>
                        <a:rPr lang="en-US" altLang="ko-KR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strike="sng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구매주기가</a:t>
                      </a:r>
                      <a:r>
                        <a:rPr lang="ko-KR" altLang="en-US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긴 </a:t>
                      </a:r>
                      <a:r>
                        <a:rPr lang="en-US" altLang="ko-KR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제품 </a:t>
                      </a:r>
                      <a:r>
                        <a:rPr lang="en-US" altLang="ko-KR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조회수</a:t>
                      </a:r>
                      <a:r>
                        <a:rPr lang="en-US" altLang="ko-KR" sz="800" strike="sngStrike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xN</a:t>
                      </a:r>
                      <a:endParaRPr lang="en-US" altLang="ko-KR" sz="800" strike="sngStrike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&lt;</a:t>
                      </a:r>
                      <a:r>
                        <a:rPr lang="ko-KR" altLang="en-US" sz="800" b="1" baseline="0" dirty="0" smtClean="0"/>
                        <a:t>실시간</a:t>
                      </a:r>
                      <a:r>
                        <a:rPr lang="en-US" altLang="ko-KR" sz="800" b="1" baseline="0" dirty="0" smtClean="0"/>
                        <a:t>&gt;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내 고객로그분석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~05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내 미포함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배치 간격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조회일시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AM 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고객로그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대상구간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09:00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 07:00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i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i="1" baseline="0" dirty="0" smtClean="0">
                          <a:solidFill>
                            <a:srgbClr val="FF0000"/>
                          </a:solidFill>
                        </a:rPr>
                        <a:t>데이터 시뮬레이션 필요</a:t>
                      </a:r>
                      <a:r>
                        <a:rPr lang="en-US" altLang="ko-KR" sz="800" i="1" baseline="0" dirty="0" smtClean="0">
                          <a:solidFill>
                            <a:srgbClr val="FF0000"/>
                          </a:solidFill>
                        </a:rPr>
                        <a:t>!!!!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1181"/>
                  </a:ext>
                </a:extLst>
              </a:tr>
            </a:tbl>
          </a:graphicData>
        </a:graphic>
      </p:graphicFrame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865" y="1370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89" y="9000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833" y="49639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833" y="55488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70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55153" y="2304012"/>
            <a:ext cx="56795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IN_PC_HOM_01_04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7354" y="1873380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</a:rPr>
              <a:t>실시간 랭킹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랭킹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9786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58506" y="2304012"/>
            <a:ext cx="72477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스킨케어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52001" y="2304012"/>
            <a:ext cx="72477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메이크업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45496" y="2304012"/>
            <a:ext cx="567955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82171" y="2304012"/>
            <a:ext cx="884543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헤어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펫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35434" y="2304012"/>
            <a:ext cx="705061" cy="260892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기획세트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09218" y="2304012"/>
            <a:ext cx="705061" cy="26089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미용소품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75710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31809"/>
              </p:ext>
            </p:extLst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2428" y="4077072"/>
            <a:ext cx="8865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조회 결과가 없습니다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20187"/>
              </p:ext>
            </p:extLst>
          </p:nvPr>
        </p:nvGraphicFramePr>
        <p:xfrm>
          <a:off x="9000565" y="44450"/>
          <a:ext cx="3152540" cy="2603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조회결과 없음 케이스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280308" y="1938741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분전 갱신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4" name="Info">
            <a:extLst>
              <a:ext uri="{FF2B5EF4-FFF2-40B4-BE49-F238E27FC236}">
                <a16:creationId xmlns:a16="http://schemas.microsoft.com/office/drawing/2014/main" id="{AB966A32-BE6F-48CB-8A54-CD2034C6D48A}"/>
              </a:ext>
            </a:extLst>
          </p:cNvPr>
          <p:cNvSpPr>
            <a:spLocks noEditPoints="1"/>
          </p:cNvSpPr>
          <p:nvPr/>
        </p:nvSpPr>
        <p:spPr bwMode="auto">
          <a:xfrm>
            <a:off x="1917507" y="1971914"/>
            <a:ext cx="148283" cy="148283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427" y="6295182"/>
            <a:ext cx="8868021" cy="34122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44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 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IN_PC_HOM_01_08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6093296"/>
            <a:ext cx="560361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7354" y="1873380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FOR ME</a:t>
            </a:r>
            <a:endParaRPr lang="ko-KR" altLang="en-US" sz="1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랭킹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9786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5511" y="2882362"/>
            <a:ext cx="1330178" cy="2724790"/>
            <a:chOff x="6734480" y="1025425"/>
            <a:chExt cx="1330178" cy="2724790"/>
          </a:xfrm>
        </p:grpSpPr>
        <p:grpSp>
          <p:nvGrpSpPr>
            <p:cNvPr id="11" name="그룹 10"/>
            <p:cNvGrpSpPr/>
            <p:nvPr/>
          </p:nvGrpSpPr>
          <p:grpSpPr>
            <a:xfrm>
              <a:off x="6734480" y="2698708"/>
              <a:ext cx="1330178" cy="1051507"/>
              <a:chOff x="6753967" y="2698708"/>
              <a:chExt cx="1330178" cy="1051507"/>
            </a:xfrm>
          </p:grpSpPr>
          <p:pic>
            <p:nvPicPr>
              <p:cNvPr id="16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그룹 16"/>
              <p:cNvGrpSpPr/>
              <p:nvPr/>
            </p:nvGrpSpPr>
            <p:grpSpPr>
              <a:xfrm>
                <a:off x="6753967" y="2698708"/>
                <a:ext cx="1330178" cy="1051507"/>
                <a:chOff x="6636838" y="2671945"/>
                <a:chExt cx="1330178" cy="1051507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/>
                    <a:t>BEST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636838" y="2914462"/>
                  <a:ext cx="894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6642034" y="3057870"/>
                  <a:ext cx="484428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1924495" y="2882362"/>
            <a:ext cx="1330178" cy="2589723"/>
            <a:chOff x="6734480" y="1025425"/>
            <a:chExt cx="1330178" cy="2589723"/>
          </a:xfrm>
        </p:grpSpPr>
        <p:grpSp>
          <p:nvGrpSpPr>
            <p:cNvPr id="26" name="그룹 25"/>
            <p:cNvGrpSpPr/>
            <p:nvPr/>
          </p:nvGrpSpPr>
          <p:grpSpPr>
            <a:xfrm>
              <a:off x="6734480" y="2698708"/>
              <a:ext cx="1330178" cy="916440"/>
              <a:chOff x="6753967" y="2698708"/>
              <a:chExt cx="1330178" cy="916440"/>
            </a:xfrm>
          </p:grpSpPr>
          <p:pic>
            <p:nvPicPr>
              <p:cNvPr id="3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44650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그룹 31"/>
              <p:cNvGrpSpPr/>
              <p:nvPr/>
            </p:nvGrpSpPr>
            <p:grpSpPr>
              <a:xfrm>
                <a:off x="6753967" y="2698708"/>
                <a:ext cx="1330178" cy="916440"/>
                <a:chOff x="6636838" y="2671945"/>
                <a:chExt cx="1330178" cy="916440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/>
                    <a:t>BEST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636838" y="2914462"/>
                  <a:ext cx="894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761375" y="3388330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6722870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642034" y="3057870"/>
                  <a:ext cx="484428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3613479" y="2882362"/>
            <a:ext cx="1330178" cy="2460708"/>
            <a:chOff x="6734480" y="1025425"/>
            <a:chExt cx="1330178" cy="2460708"/>
          </a:xfrm>
        </p:grpSpPr>
        <p:grpSp>
          <p:nvGrpSpPr>
            <p:cNvPr id="39" name="그룹 38"/>
            <p:cNvGrpSpPr/>
            <p:nvPr/>
          </p:nvGrpSpPr>
          <p:grpSpPr>
            <a:xfrm>
              <a:off x="6734480" y="2698708"/>
              <a:ext cx="1330178" cy="787425"/>
              <a:chOff x="6753967" y="2698708"/>
              <a:chExt cx="1330178" cy="787425"/>
            </a:xfrm>
          </p:grpSpPr>
          <p:pic>
            <p:nvPicPr>
              <p:cNvPr id="44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312420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그룹 44"/>
              <p:cNvGrpSpPr/>
              <p:nvPr/>
            </p:nvGrpSpPr>
            <p:grpSpPr>
              <a:xfrm>
                <a:off x="6753967" y="2698708"/>
                <a:ext cx="1330178" cy="787425"/>
                <a:chOff x="6636838" y="2671945"/>
                <a:chExt cx="1330178" cy="787425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/>
                    <a:t>BEST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636838" y="2914462"/>
                  <a:ext cx="894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761375" y="3259315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642034" y="3057870"/>
                  <a:ext cx="484428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4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79001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48" y="8425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15533" y="2167574"/>
            <a:ext cx="27744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solidFill>
                  <a:srgbClr val="00B858"/>
                </a:solidFill>
                <a:latin typeface="+mn-ea"/>
              </a:rPr>
              <a:t>주소희</a:t>
            </a:r>
            <a:r>
              <a:rPr lang="ko-KR" altLang="en-US" sz="1000" b="1" dirty="0" smtClean="0">
                <a:latin typeface="+mn-ea"/>
              </a:rPr>
              <a:t>님께 추천해요</a:t>
            </a:r>
            <a:r>
              <a:rPr lang="en-US" altLang="ko-KR" sz="1000" b="1" dirty="0" smtClean="0">
                <a:latin typeface="+mn-ea"/>
              </a:rPr>
              <a:t>.  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302464" y="2882362"/>
            <a:ext cx="1330178" cy="2460708"/>
            <a:chOff x="6734480" y="1025425"/>
            <a:chExt cx="1330178" cy="2460708"/>
          </a:xfrm>
        </p:grpSpPr>
        <p:grpSp>
          <p:nvGrpSpPr>
            <p:cNvPr id="67" name="그룹 66"/>
            <p:cNvGrpSpPr/>
            <p:nvPr/>
          </p:nvGrpSpPr>
          <p:grpSpPr>
            <a:xfrm>
              <a:off x="6734480" y="2698708"/>
              <a:ext cx="1330178" cy="787425"/>
              <a:chOff x="6753967" y="2698708"/>
              <a:chExt cx="1330178" cy="787425"/>
            </a:xfrm>
          </p:grpSpPr>
          <p:pic>
            <p:nvPicPr>
              <p:cNvPr id="7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312420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3" name="그룹 72"/>
              <p:cNvGrpSpPr/>
              <p:nvPr/>
            </p:nvGrpSpPr>
            <p:grpSpPr>
              <a:xfrm>
                <a:off x="6753967" y="2698708"/>
                <a:ext cx="1330178" cy="787425"/>
                <a:chOff x="6636838" y="2671945"/>
                <a:chExt cx="1330178" cy="78742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/>
                    <a:t>BEST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636838" y="2914462"/>
                  <a:ext cx="894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761375" y="3259315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6642034" y="3057870"/>
                  <a:ext cx="484428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6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5676046" y="2546923"/>
            <a:ext cx="998127" cy="275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5653222" y="1628800"/>
            <a:ext cx="0" cy="4769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208381" y="2350672"/>
            <a:ext cx="2667149" cy="468108"/>
          </a:xfrm>
          <a:prstGeom prst="roundRect">
            <a:avLst>
              <a:gd name="adj" fmla="val 109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이니스프리몰의 쇼핑로그를 분석하여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소희님 취향에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맞는 제품을 추천드려요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♥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19797" y="5733256"/>
            <a:ext cx="5359805" cy="0"/>
            <a:chOff x="659934" y="1831456"/>
            <a:chExt cx="2581062" cy="0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677810" y="1831456"/>
              <a:ext cx="256318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59934" y="1831456"/>
              <a:ext cx="176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/>
          <p:cNvCxnSpPr/>
          <p:nvPr/>
        </p:nvCxnSpPr>
        <p:spPr>
          <a:xfrm>
            <a:off x="6140311" y="3486778"/>
            <a:ext cx="0" cy="24635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5773864" y="2648755"/>
            <a:ext cx="1366079" cy="417181"/>
            <a:chOff x="132988" y="1108114"/>
            <a:chExt cx="1366079" cy="417181"/>
          </a:xfrm>
        </p:grpSpPr>
        <p:sp>
          <p:nvSpPr>
            <p:cNvPr id="86" name="TextBox 85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2988" y="1108114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>
                  <a:solidFill>
                    <a:srgbClr val="29BC70"/>
                  </a:solidFill>
                </a:rPr>
                <a:t>주소희</a:t>
              </a:r>
              <a:r>
                <a:rPr lang="ko-KR" altLang="en-US" sz="1000" b="1" spc="-150" dirty="0" smtClean="0"/>
                <a:t>님의 쇼핑로그</a:t>
              </a:r>
              <a:endParaRPr lang="en-US" altLang="ko-KR" sz="1000" b="1" spc="-150" dirty="0" smtClean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952900" y="5037360"/>
            <a:ext cx="1117935" cy="369765"/>
            <a:chOff x="277844" y="2511271"/>
            <a:chExt cx="1117935" cy="369765"/>
          </a:xfrm>
        </p:grpSpPr>
        <p:grpSp>
          <p:nvGrpSpPr>
            <p:cNvPr id="89" name="그룹 88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2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864864" y="2601429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그린티</a:t>
              </a:r>
              <a:endParaRPr lang="ko-KR" altLang="en-US" sz="900" dirty="0"/>
            </a:p>
          </p:txBody>
        </p:sp>
      </p:grpSp>
      <p:sp>
        <p:nvSpPr>
          <p:cNvPr id="93" name="타원 92"/>
          <p:cNvSpPr/>
          <p:nvPr/>
        </p:nvSpPr>
        <p:spPr>
          <a:xfrm>
            <a:off x="6946861" y="2694439"/>
            <a:ext cx="123974" cy="123974"/>
          </a:xfrm>
          <a:prstGeom prst="ellipse">
            <a:avLst/>
          </a:prstGeom>
          <a:solidFill>
            <a:srgbClr val="00BC70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?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818515" y="4301164"/>
            <a:ext cx="2915269" cy="369332"/>
            <a:chOff x="388753" y="3276669"/>
            <a:chExt cx="2915269" cy="369332"/>
          </a:xfrm>
        </p:grpSpPr>
        <p:grpSp>
          <p:nvGrpSpPr>
            <p:cNvPr id="95" name="그룹 94"/>
            <p:cNvGrpSpPr/>
            <p:nvPr/>
          </p:nvGrpSpPr>
          <p:grpSpPr>
            <a:xfrm>
              <a:off x="388753" y="3303716"/>
              <a:ext cx="484246" cy="337983"/>
              <a:chOff x="3619450" y="3087570"/>
              <a:chExt cx="3175214" cy="213467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3619450" y="3087570"/>
                <a:ext cx="3175214" cy="2134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3619450" y="3087570"/>
                <a:ext cx="3148113" cy="2134677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V="1">
                <a:off x="3619450" y="3103424"/>
                <a:ext cx="3103244" cy="2118823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105984" y="3276669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신한카드 </a:t>
              </a:r>
              <a:r>
                <a:rPr lang="en-US" altLang="ko-KR" sz="900" spc="-150" dirty="0" smtClean="0"/>
                <a:t>X </a:t>
              </a:r>
              <a:r>
                <a:rPr lang="ko-KR" altLang="en-US" sz="900" spc="-150" dirty="0" smtClean="0"/>
                <a:t>뷰티포인트 </a:t>
              </a:r>
              <a:r>
                <a:rPr lang="en-US" altLang="ko-KR" sz="900" spc="-150" dirty="0" smtClean="0"/>
                <a:t>3</a:t>
              </a:r>
              <a:r>
                <a:rPr lang="ko-KR" altLang="en-US" sz="900" spc="-150" dirty="0" smtClean="0"/>
                <a:t>만원 이상 결제 시 </a:t>
              </a:r>
              <a:r>
                <a:rPr lang="en-US" altLang="ko-KR" sz="900" spc="-150" dirty="0"/>
                <a:t> </a:t>
              </a:r>
              <a:r>
                <a:rPr lang="ko-KR" altLang="en-US" sz="900" spc="-150" dirty="0" smtClean="0"/>
                <a:t>최대 </a:t>
              </a:r>
              <a:endParaRPr lang="en-US" altLang="ko-KR" sz="900" spc="-150" dirty="0" smtClean="0"/>
            </a:p>
            <a:p>
              <a:r>
                <a:rPr lang="en-US" altLang="ko-KR" sz="900" spc="-150" dirty="0" smtClean="0"/>
                <a:t>1</a:t>
              </a:r>
              <a:r>
                <a:rPr lang="ko-KR" altLang="en-US" sz="900" spc="-150" dirty="0" smtClean="0"/>
                <a:t>먼최대두줄까지</a:t>
              </a:r>
              <a:r>
                <a:rPr lang="en-US" altLang="ko-KR" sz="900" spc="-150" dirty="0" smtClean="0"/>
                <a:t>…..</a:t>
              </a:r>
            </a:p>
          </p:txBody>
        </p:sp>
      </p:grpSp>
      <p:grpSp>
        <p:nvGrpSpPr>
          <p:cNvPr id="10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811671" y="4305466"/>
            <a:ext cx="695799" cy="360728"/>
            <a:chOff x="508000" y="1335094"/>
            <a:chExt cx="1008112" cy="1070018"/>
          </a:xfrm>
          <a:solidFill>
            <a:srgbClr val="FFFFFF"/>
          </a:solidFill>
        </p:grpSpPr>
        <p:sp>
          <p:nvSpPr>
            <p:cNvPr id="10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35094"/>
              <a:ext cx="1008112" cy="1070018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790371" y="3179593"/>
            <a:ext cx="3156068" cy="804708"/>
            <a:chOff x="5787643" y="1450344"/>
            <a:chExt cx="3156068" cy="804708"/>
          </a:xfrm>
        </p:grpSpPr>
        <p:grpSp>
          <p:nvGrpSpPr>
            <p:cNvPr id="105" name="그룹 104"/>
            <p:cNvGrpSpPr/>
            <p:nvPr/>
          </p:nvGrpSpPr>
          <p:grpSpPr>
            <a:xfrm>
              <a:off x="5933403" y="1570113"/>
              <a:ext cx="410423" cy="511373"/>
              <a:chOff x="3210606" y="2499649"/>
              <a:chExt cx="1173569" cy="819102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210606" y="2499649"/>
                <a:ext cx="1173569" cy="819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3210606" y="2499649"/>
                <a:ext cx="1163552" cy="8191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V="1">
                <a:off x="3210606" y="2505732"/>
                <a:ext cx="1146969" cy="813019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6519155" y="1450344"/>
              <a:ext cx="2424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한 줄까지 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26740" y="1633541"/>
              <a:ext cx="17387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37,000</a:t>
              </a:r>
              <a:r>
                <a:rPr lang="ko-KR" altLang="en-US" sz="1100" b="1" dirty="0" smtClean="0"/>
                <a:t>원</a:t>
              </a:r>
              <a:r>
                <a:rPr lang="en-US" altLang="ko-KR" sz="7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  </a:t>
              </a:r>
              <a:r>
                <a:rPr lang="en-US" altLang="ko-KR" sz="8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8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endParaRPr lang="ko-KR" altLang="en-US" sz="800" dirty="0"/>
            </a:p>
          </p:txBody>
        </p:sp>
        <p:grpSp>
          <p:nvGrpSpPr>
            <p:cNvPr id="10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7643" y="1473101"/>
              <a:ext cx="717100" cy="75613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10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908" y="2084554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6643545" y="2054997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8" name="자유형 117"/>
          <p:cNvSpPr/>
          <p:nvPr/>
        </p:nvSpPr>
        <p:spPr>
          <a:xfrm>
            <a:off x="5522665" y="5625899"/>
            <a:ext cx="3456384" cy="216024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787" y="4213431"/>
            <a:ext cx="1251046" cy="286739"/>
          </a:xfrm>
          <a:prstGeom prst="rect">
            <a:avLst/>
          </a:prstGeom>
        </p:spPr>
      </p:pic>
      <p:sp>
        <p:nvSpPr>
          <p:cNvPr id="120" name="모서리가 둥근 직사각형 119"/>
          <p:cNvSpPr/>
          <p:nvPr/>
        </p:nvSpPr>
        <p:spPr>
          <a:xfrm>
            <a:off x="5832018" y="1861782"/>
            <a:ext cx="2901766" cy="627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신규서비스랜딩영역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515" y="17790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493" y="26015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2566" y="1636391"/>
            <a:ext cx="5617680" cy="4960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FOR ME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추천 영역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(00p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확인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862" y="2661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319" y="3123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34" y="42183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34" y="50205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944608" y="2596973"/>
            <a:ext cx="410423" cy="511373"/>
            <a:chOff x="3210606" y="2499649"/>
            <a:chExt cx="1173569" cy="819102"/>
          </a:xfrm>
        </p:grpSpPr>
        <p:sp>
          <p:nvSpPr>
            <p:cNvPr id="130" name="직사각형 129"/>
            <p:cNvSpPr/>
            <p:nvPr/>
          </p:nvSpPr>
          <p:spPr>
            <a:xfrm>
              <a:off x="3210606" y="2499649"/>
              <a:ext cx="1173569" cy="81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3210606" y="2499649"/>
              <a:ext cx="1163552" cy="8191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3210606" y="2505732"/>
              <a:ext cx="1146969" cy="81301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직사각형 132"/>
          <p:cNvSpPr/>
          <p:nvPr/>
        </p:nvSpPr>
        <p:spPr>
          <a:xfrm>
            <a:off x="800449" y="3053997"/>
            <a:ext cx="199492" cy="202094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+</a:t>
            </a:r>
            <a:endParaRPr lang="ko-KR" altLang="en-US" sz="1400" b="1" dirty="0"/>
          </a:p>
        </p:txBody>
      </p:sp>
      <p:grpSp>
        <p:nvGrpSpPr>
          <p:cNvPr id="134" name="그룹 133"/>
          <p:cNvGrpSpPr/>
          <p:nvPr/>
        </p:nvGrpSpPr>
        <p:grpSpPr>
          <a:xfrm>
            <a:off x="612520" y="2080346"/>
            <a:ext cx="3557677" cy="1445492"/>
            <a:chOff x="612520" y="2080346"/>
            <a:chExt cx="3557677" cy="1445492"/>
          </a:xfrm>
        </p:grpSpPr>
        <p:sp>
          <p:nvSpPr>
            <p:cNvPr id="135" name="직사각형 134"/>
            <p:cNvSpPr/>
            <p:nvPr/>
          </p:nvSpPr>
          <p:spPr>
            <a:xfrm>
              <a:off x="612520" y="2236632"/>
              <a:ext cx="3557677" cy="12892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30360" y="2477204"/>
              <a:ext cx="2424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00BC70"/>
                  </a:solidFill>
                </a:rPr>
                <a:t>BEST</a:t>
              </a:r>
              <a:r>
                <a:rPr lang="en-US" altLang="ko-KR" sz="900" dirty="0" smtClean="0">
                  <a:solidFill>
                    <a:srgbClr val="00BC70"/>
                  </a:solidFill>
                </a:rPr>
                <a:t> </a:t>
              </a:r>
              <a:r>
                <a:rPr lang="en-US" altLang="ko-KR" sz="900" dirty="0">
                  <a:solidFill>
                    <a:srgbClr val="00BC70"/>
                  </a:solidFill>
                </a:rPr>
                <a:t>| </a:t>
              </a:r>
              <a:r>
                <a:rPr lang="ko-KR" altLang="en-US" sz="900" spc="-150" dirty="0" smtClean="0">
                  <a:solidFill>
                    <a:srgbClr val="00BC70"/>
                  </a:solidFill>
                </a:rPr>
                <a:t>제품명은 최대 한 줄까지 노출합니다 길 어</a:t>
              </a:r>
              <a:r>
                <a:rPr lang="en-US" altLang="ko-KR" sz="900" spc="-150" dirty="0" smtClean="0">
                  <a:solidFill>
                    <a:srgbClr val="00BC70"/>
                  </a:solidFill>
                </a:rPr>
                <a:t>…</a:t>
              </a:r>
              <a:endParaRPr lang="ko-KR" altLang="en-US" sz="900" spc="-150" dirty="0">
                <a:solidFill>
                  <a:srgbClr val="00BC7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37945" y="2660401"/>
              <a:ext cx="15905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1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1100" b="1" dirty="0">
                  <a:solidFill>
                    <a:prstClr val="black"/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  </a:t>
              </a:r>
              <a:r>
                <a:rPr lang="en-US" altLang="ko-KR" sz="8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8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13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848" y="2499961"/>
              <a:ext cx="717100" cy="75613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4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40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113" y="3111414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/>
            <p:cNvSpPr txBox="1"/>
            <p:nvPr/>
          </p:nvSpPr>
          <p:spPr>
            <a:xfrm>
              <a:off x="1654750" y="3081857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18766" y="2080346"/>
              <a:ext cx="733208" cy="16024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/>
                <a:t>마우스오버</a:t>
              </a:r>
              <a:endParaRPr lang="ko-KR" altLang="en-US" sz="8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612520" y="3705102"/>
            <a:ext cx="3557677" cy="910183"/>
            <a:chOff x="612520" y="3705102"/>
            <a:chExt cx="3557677" cy="910183"/>
          </a:xfrm>
        </p:grpSpPr>
        <p:sp>
          <p:nvSpPr>
            <p:cNvPr id="147" name="직사각형 146"/>
            <p:cNvSpPr/>
            <p:nvPr/>
          </p:nvSpPr>
          <p:spPr>
            <a:xfrm>
              <a:off x="612520" y="3860908"/>
              <a:ext cx="3557677" cy="7543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18766" y="3705102"/>
              <a:ext cx="733208" cy="16024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/>
                <a:t>마우스오버</a:t>
              </a:r>
              <a:endParaRPr lang="ko-KR" altLang="en-US" sz="800" b="1" dirty="0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792004" y="4053462"/>
              <a:ext cx="2922113" cy="369332"/>
              <a:chOff x="792004" y="4053462"/>
              <a:chExt cx="2922113" cy="36933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798848" y="4053462"/>
                <a:ext cx="2915269" cy="369332"/>
                <a:chOff x="388753" y="3276669"/>
                <a:chExt cx="2915269" cy="369332"/>
              </a:xfrm>
            </p:grpSpPr>
            <p:grpSp>
              <p:nvGrpSpPr>
                <p:cNvPr id="156" name="그룹 155"/>
                <p:cNvGrpSpPr/>
                <p:nvPr/>
              </p:nvGrpSpPr>
              <p:grpSpPr>
                <a:xfrm>
                  <a:off x="388753" y="3303716"/>
                  <a:ext cx="484246" cy="337983"/>
                  <a:chOff x="3619450" y="3087570"/>
                  <a:chExt cx="3175214" cy="2134677"/>
                </a:xfrm>
              </p:grpSpPr>
              <p:sp>
                <p:nvSpPr>
                  <p:cNvPr id="158" name="직사각형 157"/>
                  <p:cNvSpPr/>
                  <p:nvPr/>
                </p:nvSpPr>
                <p:spPr>
                  <a:xfrm>
                    <a:off x="3619450" y="3087570"/>
                    <a:ext cx="3175214" cy="21346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3619450" y="3087570"/>
                    <a:ext cx="3148113" cy="213467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V="1">
                    <a:off x="3619450" y="3103424"/>
                    <a:ext cx="3103244" cy="2118823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TextBox 156"/>
                <p:cNvSpPr txBox="1"/>
                <p:nvPr/>
              </p:nvSpPr>
              <p:spPr>
                <a:xfrm>
                  <a:off x="1105984" y="3276669"/>
                  <a:ext cx="2198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신한카드 </a:t>
                  </a:r>
                  <a:r>
                    <a:rPr lang="en-US" altLang="ko-KR" sz="900" spc="-150" dirty="0" smtClean="0">
                      <a:solidFill>
                        <a:srgbClr val="00BC70"/>
                      </a:solidFill>
                    </a:rPr>
                    <a:t>X </a:t>
                  </a:r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뷰티포인트 </a:t>
                  </a:r>
                  <a:r>
                    <a:rPr lang="en-US" altLang="ko-KR" sz="900" spc="-150" dirty="0" smtClean="0">
                      <a:solidFill>
                        <a:srgbClr val="00BC70"/>
                      </a:solidFill>
                    </a:rPr>
                    <a:t>3</a:t>
                  </a:r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만원 이상 결제 시 </a:t>
                  </a:r>
                  <a:r>
                    <a:rPr lang="en-US" altLang="ko-KR" sz="900" spc="-150" dirty="0">
                      <a:solidFill>
                        <a:srgbClr val="00BC70"/>
                      </a:solidFill>
                    </a:rPr>
                    <a:t> </a:t>
                  </a:r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최대 </a:t>
                  </a:r>
                  <a:endParaRPr lang="en-US" altLang="ko-KR" sz="900" spc="-150" dirty="0" smtClean="0">
                    <a:solidFill>
                      <a:srgbClr val="00BC70"/>
                    </a:solidFill>
                  </a:endParaRPr>
                </a:p>
                <a:p>
                  <a:r>
                    <a:rPr lang="en-US" altLang="ko-KR" sz="900" spc="-150" dirty="0" smtClean="0">
                      <a:solidFill>
                        <a:srgbClr val="00BC70"/>
                      </a:solidFill>
                    </a:rPr>
                    <a:t>1</a:t>
                  </a:r>
                  <a:r>
                    <a:rPr lang="ko-KR" altLang="en-US" sz="900" spc="-150" dirty="0" smtClean="0">
                      <a:solidFill>
                        <a:srgbClr val="00BC70"/>
                      </a:solidFill>
                    </a:rPr>
                    <a:t>먼최대두줄까지</a:t>
                  </a:r>
                  <a:r>
                    <a:rPr lang="en-US" altLang="ko-KR" sz="900" spc="-150" dirty="0" smtClean="0">
                      <a:solidFill>
                        <a:srgbClr val="00BC70"/>
                      </a:solidFill>
                    </a:rPr>
                    <a:t>…..</a:t>
                  </a:r>
                </a:p>
              </p:txBody>
            </p:sp>
          </p:grpSp>
          <p:grpSp>
            <p:nvGrpSpPr>
              <p:cNvPr id="151" name="Placeholder">
                <a:extLst>
                  <a:ext uri="{FF2B5EF4-FFF2-40B4-BE49-F238E27FC236}">
                    <a16:creationId xmlns:a16="http://schemas.microsoft.com/office/drawing/2014/main" id="{553F2BB2-1B7F-442D-9B25-5095C88FF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004" y="4057764"/>
                <a:ext cx="695799" cy="360728"/>
                <a:chOff x="508000" y="1335094"/>
                <a:chExt cx="1008112" cy="1070018"/>
              </a:xfrm>
              <a:solidFill>
                <a:srgbClr val="FFFFFF"/>
              </a:solidFill>
            </p:grpSpPr>
            <p:sp>
              <p:nvSpPr>
                <p:cNvPr id="153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35094"/>
                  <a:ext cx="1008112" cy="1070018"/>
                </a:xfrm>
                <a:prstGeom prst="rect">
                  <a:avLst/>
                </a:prstGeom>
                <a:grpFill/>
                <a:ln w="9525">
                  <a:solidFill>
                    <a:srgbClr val="00BC7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4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5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>
              <a:xfrm>
                <a:off x="800449" y="4212041"/>
                <a:ext cx="199492" cy="202094"/>
              </a:xfrm>
              <a:prstGeom prst="rect">
                <a:avLst/>
              </a:prstGeom>
              <a:solidFill>
                <a:srgbClr val="00BC70"/>
              </a:solidFill>
              <a:ln>
                <a:solidFill>
                  <a:srgbClr val="00BC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/>
                  <a:t>+</a:t>
                </a:r>
                <a:endParaRPr lang="ko-KR" altLang="en-US" sz="1400" b="1" dirty="0"/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612520" y="4816461"/>
            <a:ext cx="3557677" cy="916795"/>
            <a:chOff x="612520" y="4816461"/>
            <a:chExt cx="3557677" cy="916795"/>
          </a:xfrm>
        </p:grpSpPr>
        <p:sp>
          <p:nvSpPr>
            <p:cNvPr id="162" name="직사각형 161"/>
            <p:cNvSpPr/>
            <p:nvPr/>
          </p:nvSpPr>
          <p:spPr>
            <a:xfrm>
              <a:off x="612520" y="4972747"/>
              <a:ext cx="3557677" cy="760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18766" y="4816461"/>
              <a:ext cx="733208" cy="16024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/>
                <a:t>마우스오버</a:t>
              </a:r>
              <a:endParaRPr lang="ko-KR" altLang="en-US" sz="800" b="1" dirty="0"/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928835" y="5175829"/>
              <a:ext cx="1117935" cy="369765"/>
              <a:chOff x="277844" y="2511271"/>
              <a:chExt cx="1117935" cy="369765"/>
            </a:xfrm>
          </p:grpSpPr>
          <p:grpSp>
            <p:nvGrpSpPr>
              <p:cNvPr id="166" name="그룹 165"/>
              <p:cNvGrpSpPr/>
              <p:nvPr/>
            </p:nvGrpSpPr>
            <p:grpSpPr>
              <a:xfrm>
                <a:off x="277844" y="2511271"/>
                <a:ext cx="369765" cy="369765"/>
                <a:chOff x="236351" y="2620705"/>
                <a:chExt cx="369765" cy="369765"/>
              </a:xfrm>
            </p:grpSpPr>
            <p:sp>
              <p:nvSpPr>
                <p:cNvPr id="168" name="타원 167"/>
                <p:cNvSpPr/>
                <p:nvPr/>
              </p:nvSpPr>
              <p:spPr>
                <a:xfrm>
                  <a:off x="236351" y="2620705"/>
                  <a:ext cx="369765" cy="36976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69" name="Picture 2" descr="icon_main2_fixed_search.png (100×100)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0336" y="2671525"/>
                  <a:ext cx="258520" cy="258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" name="TextBox 166"/>
              <p:cNvSpPr txBox="1"/>
              <p:nvPr/>
            </p:nvSpPr>
            <p:spPr>
              <a:xfrm>
                <a:off x="864864" y="2601429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00BC70"/>
                    </a:solidFill>
                  </a:rPr>
                  <a:t>그린티</a:t>
                </a:r>
                <a:endParaRPr lang="ko-KR" altLang="en-US" sz="900" dirty="0">
                  <a:solidFill>
                    <a:srgbClr val="00BC70"/>
                  </a:solidFill>
                </a:endParaRPr>
              </a:p>
            </p:txBody>
          </p:sp>
        </p:grpSp>
        <p:sp>
          <p:nvSpPr>
            <p:cNvPr id="165" name="타원 164"/>
            <p:cNvSpPr/>
            <p:nvPr/>
          </p:nvSpPr>
          <p:spPr>
            <a:xfrm>
              <a:off x="881789" y="5414184"/>
              <a:ext cx="180546" cy="180546"/>
            </a:xfrm>
            <a:prstGeom prst="ellipse">
              <a:avLst/>
            </a:prstGeom>
            <a:solidFill>
              <a:srgbClr val="00BC70"/>
            </a:solidFill>
            <a:ln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+</a:t>
              </a:r>
              <a:endParaRPr lang="ko-KR" altLang="en-US" sz="1400" b="1" dirty="0"/>
            </a:p>
          </p:txBody>
        </p:sp>
      </p:grpSp>
      <p:sp>
        <p:nvSpPr>
          <p:cNvPr id="1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32" y="21641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32" y="3763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32" y="4848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3" name="표 17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73176"/>
              </p:ext>
            </p:extLst>
          </p:nvPr>
        </p:nvGraphicFramePr>
        <p:xfrm>
          <a:off x="9000565" y="44450"/>
          <a:ext cx="3152540" cy="63479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 ME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좌측 포미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우측 쇼핑로그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고정영역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쇼핑로그있음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- </a:t>
                      </a:r>
                      <a:r>
                        <a:rPr lang="ko-KR" altLang="en-US" sz="800" dirty="0" smtClean="0">
                          <a:latin typeface="+mn-ea"/>
                        </a:rPr>
                        <a:t>로그인여부와 관계없이 최근 </a:t>
                      </a:r>
                      <a:r>
                        <a:rPr lang="en-US" altLang="ko-KR" sz="800" dirty="0" smtClean="0">
                          <a:latin typeface="+mn-ea"/>
                        </a:rPr>
                        <a:t>30</a:t>
                      </a:r>
                      <a:r>
                        <a:rPr lang="ko-KR" altLang="en-US" sz="800" dirty="0" smtClean="0">
                          <a:latin typeface="+mn-ea"/>
                        </a:rPr>
                        <a:t>일간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</a:rPr>
                        <a:t>쇼핑로그가 있는 고객에게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최신순으로</a:t>
                      </a:r>
                      <a:r>
                        <a:rPr lang="ko-KR" altLang="en-US" sz="800" dirty="0" smtClean="0">
                          <a:latin typeface="+mn-ea"/>
                        </a:rPr>
                        <a:t> 로그 노출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최대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100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개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판매 종료된 제품이나 종료된 이벤트는 쇼핑로그에서 자동</a:t>
                      </a:r>
                      <a:r>
                        <a:rPr lang="ko-KR" altLang="en-US" sz="800" baseline="0" dirty="0" smtClean="0"/>
                        <a:t> 삭제 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┖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로그없음</a:t>
                      </a:r>
                      <a:r>
                        <a:rPr lang="ko-KR" altLang="en-US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추천키워드</a:t>
                      </a:r>
                      <a:r>
                        <a:rPr lang="ko-KR" altLang="en-US" sz="800" dirty="0" smtClean="0">
                          <a:latin typeface="+mn-ea"/>
                        </a:rPr>
                        <a:t> 노출 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다음페이지 확인</a:t>
                      </a:r>
                      <a:r>
                        <a:rPr lang="en-US" altLang="ko-KR" sz="800" dirty="0" smtClean="0">
                          <a:latin typeface="+mn-ea"/>
                        </a:rPr>
                        <a:t>) </a:t>
                      </a: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┖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로그있음</a:t>
                      </a:r>
                      <a:r>
                        <a:rPr lang="ko-KR" altLang="en-US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</a:rPr>
                        <a:t>현재 페이지 화면 참고 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*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동채널에서는 로그인</a:t>
                      </a: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i="1" dirty="0" err="1" smtClean="0">
                          <a:solidFill>
                            <a:srgbClr val="C00000"/>
                          </a:solidFill>
                          <a:latin typeface="+mn-ea"/>
                        </a:rPr>
                        <a:t>아웃여부와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 관계없이 최근 </a:t>
                      </a: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30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일 로그 저장하여 노출</a:t>
                      </a:r>
                      <a:endParaRPr lang="en-US" altLang="ko-KR" sz="800" i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Ex. 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로그아웃상태에서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</a:rPr>
                        <a:t>제품 탐색 </a:t>
                      </a:r>
                      <a:r>
                        <a:rPr lang="en-US" altLang="ko-KR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로그인 시 </a:t>
                      </a:r>
                      <a:r>
                        <a:rPr lang="ko-KR" altLang="en-US" sz="800" i="1" baseline="0" dirty="0" err="1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로그인전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i="1" baseline="0" dirty="0" err="1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탐색제품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 저장</a:t>
                      </a:r>
                      <a:endParaRPr lang="en-US" altLang="ko-KR" sz="800" i="1" baseline="0" dirty="0" smtClean="0">
                        <a:solidFill>
                          <a:srgbClr val="C00000"/>
                        </a:solidFill>
                        <a:latin typeface="+mn-ea"/>
                        <a:sym typeface="Wingdings" panose="05000000000000000000" pitchFamily="2" charset="2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Ex.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로그인상태에서 제품 탐색 </a:t>
                      </a:r>
                      <a:r>
                        <a:rPr lang="en-US" altLang="ko-KR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로그아웃 시 로그인 </a:t>
                      </a:r>
                      <a:r>
                        <a:rPr lang="ko-KR" altLang="en-US" sz="800" i="1" baseline="0" dirty="0" err="1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탐색제품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 저장</a:t>
                      </a:r>
                      <a:endParaRPr lang="en-US" altLang="ko-KR" sz="800" i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신규서비스 배너 영역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신규서비스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스킨노트와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유사서비스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  <a:endParaRPr lang="en-US" altLang="ko-KR" sz="800" b="0" u="none" strike="sng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님의 쇼핑로그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쇼핑로그안내툴팁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(2-4,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다음페이지 확인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상품상세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클릭시 해당 상품상세 페이지로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lvl="0" indent="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- </a:t>
                      </a:r>
                      <a:r>
                        <a:rPr lang="ko-KR" altLang="en-US" sz="800" b="0" dirty="0" err="1" smtClean="0">
                          <a:latin typeface="+mn-ea"/>
                        </a:rPr>
                        <a:t>노출정보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제품명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이미지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할인가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정가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할인율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latin typeface="+mn-ea"/>
                        </a:rPr>
                        <a:t>평균별점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b="0" baseline="0" dirty="0" err="1" smtClean="0">
                          <a:latin typeface="+mn-ea"/>
                        </a:rPr>
                        <a:t>리뷰수</a:t>
                      </a:r>
                      <a:endParaRPr lang="en-US" altLang="ko-KR" sz="800" b="0" baseline="0" dirty="0" smtClean="0">
                        <a:latin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NEW,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BEST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제품명앞에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신제품이면서 베스트인 경우에는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해당 상품상세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2-6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말줄임처리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해당 이벤트 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종료된 이벤트의경우 이벤트 탭으로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2-7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해당 검색어 검색결과 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케이스별 마우스오버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5273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64512"/>
                  </a:ext>
                </a:extLst>
              </a:tr>
            </a:tbl>
          </a:graphicData>
        </a:graphic>
      </p:graphicFrame>
      <p:sp>
        <p:nvSpPr>
          <p:cNvPr id="174" name="직사각형 173"/>
          <p:cNvSpPr/>
          <p:nvPr/>
        </p:nvSpPr>
        <p:spPr>
          <a:xfrm>
            <a:off x="5653222" y="1650922"/>
            <a:ext cx="3301035" cy="495402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52" y="17454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5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76" name="직사각형 175"/>
          <p:cNvSpPr/>
          <p:nvPr/>
        </p:nvSpPr>
        <p:spPr>
          <a:xfrm>
            <a:off x="810210" y="3052367"/>
            <a:ext cx="199492" cy="202094"/>
          </a:xfrm>
          <a:prstGeom prst="rect">
            <a:avLst/>
          </a:prstGeom>
          <a:solidFill>
            <a:srgbClr val="00BC70"/>
          </a:solidFill>
          <a:ln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+</a:t>
            </a:r>
            <a:endParaRPr lang="ko-KR" altLang="en-US" sz="1400" b="1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4347903" y="1340768"/>
            <a:ext cx="502945" cy="0"/>
          </a:xfrm>
          <a:prstGeom prst="line">
            <a:avLst/>
          </a:prstGeom>
          <a:ln w="38100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6614366" y="3606737"/>
            <a:ext cx="284983" cy="10289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940021" y="3609649"/>
            <a:ext cx="610887" cy="122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/>
              <a:t>뷰티포인트 전용</a:t>
            </a:r>
            <a:endParaRPr lang="ko-KR" altLang="en-US" sz="600" dirty="0"/>
          </a:p>
        </p:txBody>
      </p:sp>
      <p:sp>
        <p:nvSpPr>
          <p:cNvPr id="180" name="직사각형 179"/>
          <p:cNvSpPr/>
          <p:nvPr/>
        </p:nvSpPr>
        <p:spPr>
          <a:xfrm>
            <a:off x="1636872" y="2901143"/>
            <a:ext cx="284983" cy="10289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962527" y="2904055"/>
            <a:ext cx="610887" cy="122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/>
              <a:t>뷰티포인트 전용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2926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 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IN_PC_HOM_01_08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랭킹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786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8214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48" y="8425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53222" y="1628800"/>
            <a:ext cx="0" cy="4769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773864" y="2648755"/>
            <a:ext cx="1366079" cy="417181"/>
            <a:chOff x="132988" y="1108114"/>
            <a:chExt cx="1366079" cy="417181"/>
          </a:xfrm>
        </p:grpSpPr>
        <p:sp>
          <p:nvSpPr>
            <p:cNvPr id="26" name="TextBox 25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2988" y="1108114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/>
                <a:t>쇼핑로그</a:t>
              </a:r>
              <a:endParaRPr lang="en-US" altLang="ko-KR" sz="1000" b="1" spc="-150" dirty="0" smtClean="0"/>
            </a:p>
          </p:txBody>
        </p:sp>
      </p:grpSp>
      <p:sp>
        <p:nvSpPr>
          <p:cNvPr id="28" name="타원 27"/>
          <p:cNvSpPr/>
          <p:nvPr/>
        </p:nvSpPr>
        <p:spPr>
          <a:xfrm>
            <a:off x="6346554" y="2694439"/>
            <a:ext cx="123974" cy="123974"/>
          </a:xfrm>
          <a:prstGeom prst="ellipse">
            <a:avLst/>
          </a:prstGeom>
          <a:solidFill>
            <a:srgbClr val="00BC70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?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6428" y="3562702"/>
            <a:ext cx="3047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/>
              <a:t>쇼핑로그가 없습니다</a:t>
            </a:r>
            <a:r>
              <a:rPr lang="en-US" altLang="ko-KR" sz="800" spc="-150" dirty="0"/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32018" y="4441775"/>
            <a:ext cx="2901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pc="-150" dirty="0" smtClean="0"/>
              <a:t>추천키워드</a:t>
            </a:r>
            <a:endParaRPr lang="en-US" altLang="ko-KR" sz="800" b="1" spc="-150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5995353" y="4826398"/>
            <a:ext cx="1028294" cy="176794"/>
            <a:chOff x="8850024" y="5758531"/>
            <a:chExt cx="879392" cy="119705"/>
          </a:xfrm>
          <a:solidFill>
            <a:schemeClr val="bg1"/>
          </a:solidFill>
        </p:grpSpPr>
        <p:sp>
          <p:nvSpPr>
            <p:cNvPr id="33" name="모서리가 둥근 직사각형 32"/>
            <p:cNvSpPr/>
            <p:nvPr/>
          </p:nvSpPr>
          <p:spPr>
            <a:xfrm>
              <a:off x="9342461" y="5762511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콜라겐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850024" y="5758531"/>
              <a:ext cx="468218" cy="115461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수분보습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050318" y="4825994"/>
            <a:ext cx="1523773" cy="178544"/>
            <a:chOff x="8850024" y="5753102"/>
            <a:chExt cx="1303123" cy="120890"/>
          </a:xfrm>
          <a:solidFill>
            <a:schemeClr val="bg1"/>
          </a:solidFill>
        </p:grpSpPr>
        <p:sp>
          <p:nvSpPr>
            <p:cNvPr id="36" name="모서리가 둥근 직사각형 35"/>
            <p:cNvSpPr/>
            <p:nvPr/>
          </p:nvSpPr>
          <p:spPr>
            <a:xfrm>
              <a:off x="9342461" y="5757351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레티놀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850024" y="5758531"/>
              <a:ext cx="468218" cy="115461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화산송이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766192" y="5753102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블랙티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997359" y="5079553"/>
            <a:ext cx="2555258" cy="177557"/>
            <a:chOff x="8969308" y="5758531"/>
            <a:chExt cx="2185244" cy="120222"/>
          </a:xfrm>
          <a:solidFill>
            <a:schemeClr val="bg1"/>
          </a:solidFill>
        </p:grpSpPr>
        <p:sp>
          <p:nvSpPr>
            <p:cNvPr id="40" name="모서리가 둥근 직사각형 39"/>
            <p:cNvSpPr/>
            <p:nvPr/>
          </p:nvSpPr>
          <p:spPr>
            <a:xfrm>
              <a:off x="9342457" y="5762512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레티놀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8969308" y="5758531"/>
              <a:ext cx="348934" cy="115461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립밤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9753627" y="5763028"/>
              <a:ext cx="464740" cy="11572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공병수거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240288" y="5763028"/>
              <a:ext cx="464740" cy="11572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톤업크림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0726948" y="5762512"/>
              <a:ext cx="427604" cy="11572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BC7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C70"/>
                  </a:solidFill>
                </a:rPr>
                <a:t>선크림</a:t>
              </a:r>
              <a:endParaRPr lang="ko-KR" altLang="en-US" sz="800" dirty="0">
                <a:solidFill>
                  <a:srgbClr val="00BC70"/>
                </a:solidFill>
              </a:endParaRPr>
            </a:p>
          </p:txBody>
        </p:sp>
      </p:grp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23" y="43738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566" y="1636391"/>
            <a:ext cx="5617680" cy="4960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FOR ME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추천 영역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다음페이지 확인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832018" y="1861782"/>
            <a:ext cx="2901766" cy="627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신규서비스랜딩영역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64206"/>
              </p:ext>
            </p:extLst>
          </p:nvPr>
        </p:nvGraphicFramePr>
        <p:xfrm>
          <a:off x="9000565" y="44450"/>
          <a:ext cx="3152540" cy="12467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2-8 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 없음 케이스</a:t>
                      </a:r>
                      <a:endParaRPr lang="en-US" altLang="ko-KR" sz="800" b="1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lvl="0" indent="-17145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2-9 </a:t>
                      </a:r>
                      <a:r>
                        <a:rPr lang="ko-KR" altLang="en-US" sz="800" b="1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추천키워드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ko-KR" altLang="en-US" sz="80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관리자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: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+mn-ea"/>
                        </a:rPr>
                        <a:t>전시관리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&gt; </a:t>
                      </a:r>
                      <a:r>
                        <a:rPr lang="ko-KR" altLang="en-US" sz="800" baseline="0" dirty="0" err="1" smtClean="0">
                          <a:latin typeface="+mn-ea"/>
                        </a:rPr>
                        <a:t>검색어관리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키워드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1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개는 최대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8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자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최대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10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개 키워드가 관리자 지정순으로 노출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키워드 클릭시 해당 키워드로 검색한 검색 결과 화면으로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192344" y="2276872"/>
            <a:ext cx="2709287" cy="13704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1" name="직선 연결선 50"/>
          <p:cNvCxnSpPr/>
          <p:nvPr/>
        </p:nvCxnSpPr>
        <p:spPr>
          <a:xfrm>
            <a:off x="9192344" y="2660029"/>
            <a:ext cx="267273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227001" y="2741349"/>
            <a:ext cx="263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로그인을 하신 고객님들은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/>
              <a:t>30</a:t>
            </a:r>
            <a:r>
              <a:rPr lang="ko-KR" altLang="en-US" sz="800" dirty="0"/>
              <a:t>일동안 조회한 최대 </a:t>
            </a:r>
            <a:r>
              <a:rPr lang="en-US" altLang="ko-KR" sz="800" dirty="0"/>
              <a:t>100</a:t>
            </a:r>
            <a:r>
              <a:rPr lang="ko-KR" altLang="en-US" sz="800" dirty="0" smtClean="0"/>
              <a:t>개까지의 쇼핑로그를 확인하실 수 있습니다</a:t>
            </a:r>
            <a:r>
              <a:rPr lang="en-US" altLang="ko-KR" sz="800" dirty="0" smtClean="0"/>
              <a:t>.</a:t>
            </a: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판매 종료된 제품이나 종료된 이벤트는 쇼핑로그에서 </a:t>
            </a:r>
            <a:r>
              <a:rPr lang="ko-KR" altLang="en-US" sz="800" dirty="0" smtClean="0"/>
              <a:t>자동으로 삭제됩니다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237784" y="2372342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쇼핑로그 안내</a:t>
            </a:r>
            <a:endParaRPr lang="ko-KR" altLang="en-US" sz="900" b="1" dirty="0"/>
          </a:p>
        </p:txBody>
      </p:sp>
      <p:sp>
        <p:nvSpPr>
          <p:cNvPr id="54" name="직사각형 53"/>
          <p:cNvSpPr/>
          <p:nvPr/>
        </p:nvSpPr>
        <p:spPr>
          <a:xfrm>
            <a:off x="11601703" y="2333138"/>
            <a:ext cx="2728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⨉</a:t>
            </a:r>
            <a:endParaRPr lang="ko-KR" altLang="en-US" sz="900" b="1" dirty="0"/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064" y="21979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53222" y="1650922"/>
            <a:ext cx="3301035" cy="495402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145" y="35484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347903" y="1340768"/>
            <a:ext cx="502945" cy="0"/>
          </a:xfrm>
          <a:prstGeom prst="line">
            <a:avLst/>
          </a:prstGeom>
          <a:ln w="38100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/>
          <p:cNvGrpSpPr/>
          <p:nvPr/>
        </p:nvGrpSpPr>
        <p:grpSpPr>
          <a:xfrm>
            <a:off x="235511" y="2795408"/>
            <a:ext cx="1450684" cy="2914689"/>
            <a:chOff x="1148013" y="1623453"/>
            <a:chExt cx="1450684" cy="2914689"/>
          </a:xfrm>
        </p:grpSpPr>
        <p:grpSp>
          <p:nvGrpSpPr>
            <p:cNvPr id="138" name="그룹 137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4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1" name="그룹 150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3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4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직사각형 139"/>
            <p:cNvSpPr/>
            <p:nvPr/>
          </p:nvSpPr>
          <p:spPr>
            <a:xfrm>
              <a:off x="2135560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7039498" y="2800755"/>
            <a:ext cx="1450684" cy="2909342"/>
            <a:chOff x="1148013" y="1628800"/>
            <a:chExt cx="1450684" cy="2909342"/>
          </a:xfrm>
        </p:grpSpPr>
        <p:grpSp>
          <p:nvGrpSpPr>
            <p:cNvPr id="166" name="그룹 165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7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2" name="그룹 171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6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0" name="그룹 179"/>
          <p:cNvGrpSpPr/>
          <p:nvPr/>
        </p:nvGrpSpPr>
        <p:grpSpPr>
          <a:xfrm>
            <a:off x="1938802" y="2800756"/>
            <a:ext cx="1450684" cy="2346573"/>
            <a:chOff x="1148013" y="1628800"/>
            <a:chExt cx="1450684" cy="2346573"/>
          </a:xfrm>
        </p:grpSpPr>
        <p:grpSp>
          <p:nvGrpSpPr>
            <p:cNvPr id="181" name="그룹 180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8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8" name="모서리가 둥근 직사각형 187"/>
          <p:cNvSpPr/>
          <p:nvPr/>
        </p:nvSpPr>
        <p:spPr>
          <a:xfrm>
            <a:off x="1997949" y="280545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42634" y="3285346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190" name="그룹 189"/>
          <p:cNvGrpSpPr/>
          <p:nvPr/>
        </p:nvGrpSpPr>
        <p:grpSpPr>
          <a:xfrm>
            <a:off x="3654253" y="2800755"/>
            <a:ext cx="1450684" cy="2909342"/>
            <a:chOff x="1148013" y="1628800"/>
            <a:chExt cx="1450684" cy="2909342"/>
          </a:xfrm>
        </p:grpSpPr>
        <p:grpSp>
          <p:nvGrpSpPr>
            <p:cNvPr id="191" name="그룹 190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96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7" name="그룹 196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636838" y="2914462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761375" y="3523397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1" name="직사각형 200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2" name="직사각형 201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03" name="직사각형 202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04" name="직사각형 203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9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9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5" name="그룹 204"/>
          <p:cNvGrpSpPr/>
          <p:nvPr/>
        </p:nvGrpSpPr>
        <p:grpSpPr>
          <a:xfrm>
            <a:off x="5332802" y="2800756"/>
            <a:ext cx="1450684" cy="2909342"/>
            <a:chOff x="1148013" y="1628800"/>
            <a:chExt cx="1450684" cy="2909342"/>
          </a:xfrm>
        </p:grpSpPr>
        <p:grpSp>
          <p:nvGrpSpPr>
            <p:cNvPr id="206" name="그룹 205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21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2" name="그룹 211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213" name="TextBox 212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6761375" y="352339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1+1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0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0" name="모서리가 둥근 직사각형 219"/>
          <p:cNvSpPr/>
          <p:nvPr/>
        </p:nvSpPr>
        <p:spPr>
          <a:xfrm>
            <a:off x="5389544" y="2805459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21" name="그림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086" y="3287602"/>
            <a:ext cx="907490" cy="913773"/>
          </a:xfrm>
          <a:prstGeom prst="rect">
            <a:avLst/>
          </a:prstGeom>
        </p:spPr>
      </p:pic>
      <p:cxnSp>
        <p:nvCxnSpPr>
          <p:cNvPr id="93" name="직선 연결선 92"/>
          <p:cNvCxnSpPr/>
          <p:nvPr/>
        </p:nvCxnSpPr>
        <p:spPr>
          <a:xfrm>
            <a:off x="72427" y="6093296"/>
            <a:ext cx="560361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 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IN_PC_HOM_01_08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7354" y="1873380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FOR ME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랭킹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9786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21051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15533" y="2167574"/>
            <a:ext cx="27744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solidFill>
                  <a:srgbClr val="00B858"/>
                </a:solidFill>
                <a:latin typeface="+mn-ea"/>
              </a:rPr>
              <a:t>주소희</a:t>
            </a:r>
            <a:r>
              <a:rPr lang="ko-KR" altLang="en-US" sz="1000" b="1" dirty="0" smtClean="0">
                <a:latin typeface="+mn-ea"/>
              </a:rPr>
              <a:t>님께 추천해요</a:t>
            </a:r>
            <a:r>
              <a:rPr lang="en-US" altLang="ko-KR" sz="1000" b="1" dirty="0" smtClean="0">
                <a:latin typeface="+mn-ea"/>
              </a:rPr>
              <a:t>.  </a:t>
            </a:r>
            <a:endParaRPr lang="en-US" altLang="ko-KR" sz="1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76046" y="2546923"/>
            <a:ext cx="998127" cy="275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5653222" y="1628800"/>
            <a:ext cx="0" cy="4769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208381" y="2364195"/>
            <a:ext cx="3316281" cy="277224"/>
          </a:xfrm>
          <a:prstGeom prst="roundRect">
            <a:avLst>
              <a:gd name="adj" fmla="val 109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이니스프리몰의 활동 데이터를 기반으로 제품을 추천드려요♥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19797" y="5909810"/>
            <a:ext cx="5359805" cy="0"/>
            <a:chOff x="659934" y="1831456"/>
            <a:chExt cx="2581062" cy="0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677810" y="1831456"/>
              <a:ext cx="256318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59934" y="1831456"/>
              <a:ext cx="176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직선 연결선 96"/>
          <p:cNvCxnSpPr/>
          <p:nvPr/>
        </p:nvCxnSpPr>
        <p:spPr>
          <a:xfrm>
            <a:off x="6140311" y="3486778"/>
            <a:ext cx="0" cy="24635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773864" y="2648755"/>
            <a:ext cx="1366079" cy="417181"/>
            <a:chOff x="132988" y="1108114"/>
            <a:chExt cx="1366079" cy="417181"/>
          </a:xfrm>
        </p:grpSpPr>
        <p:sp>
          <p:nvSpPr>
            <p:cNvPr id="99" name="TextBox 98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2988" y="1108114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>
                  <a:solidFill>
                    <a:srgbClr val="29BC70"/>
                  </a:solidFill>
                </a:rPr>
                <a:t>주소희</a:t>
              </a:r>
              <a:r>
                <a:rPr lang="ko-KR" altLang="en-US" sz="1000" b="1" spc="-150" dirty="0" smtClean="0"/>
                <a:t>님의 쇼핑로그</a:t>
              </a:r>
              <a:endParaRPr lang="en-US" altLang="ko-KR" sz="1000" b="1" spc="-150" dirty="0" smtClean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952900" y="5037360"/>
            <a:ext cx="1117935" cy="369765"/>
            <a:chOff x="277844" y="2511271"/>
            <a:chExt cx="1117935" cy="369765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5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" name="TextBox 102"/>
            <p:cNvSpPr txBox="1"/>
            <p:nvPr/>
          </p:nvSpPr>
          <p:spPr>
            <a:xfrm>
              <a:off x="864864" y="2601429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그린티</a:t>
              </a:r>
              <a:endParaRPr lang="ko-KR" altLang="en-US" sz="900" dirty="0"/>
            </a:p>
          </p:txBody>
        </p:sp>
      </p:grpSp>
      <p:sp>
        <p:nvSpPr>
          <p:cNvPr id="106" name="타원 105"/>
          <p:cNvSpPr/>
          <p:nvPr/>
        </p:nvSpPr>
        <p:spPr>
          <a:xfrm>
            <a:off x="6946861" y="2694439"/>
            <a:ext cx="123974" cy="123974"/>
          </a:xfrm>
          <a:prstGeom prst="ellipse">
            <a:avLst/>
          </a:prstGeom>
          <a:solidFill>
            <a:srgbClr val="00BC70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?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818515" y="4301164"/>
            <a:ext cx="2915269" cy="369332"/>
            <a:chOff x="388753" y="3276669"/>
            <a:chExt cx="2915269" cy="369332"/>
          </a:xfrm>
        </p:grpSpPr>
        <p:grpSp>
          <p:nvGrpSpPr>
            <p:cNvPr id="108" name="그룹 107"/>
            <p:cNvGrpSpPr/>
            <p:nvPr/>
          </p:nvGrpSpPr>
          <p:grpSpPr>
            <a:xfrm>
              <a:off x="388753" y="3303716"/>
              <a:ext cx="484246" cy="337983"/>
              <a:chOff x="3619450" y="3087570"/>
              <a:chExt cx="3175214" cy="213467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3619450" y="3087570"/>
                <a:ext cx="3175214" cy="2134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3619450" y="3087570"/>
                <a:ext cx="3148113" cy="2134677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3619450" y="3103424"/>
                <a:ext cx="3103244" cy="2118823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/>
            <p:cNvSpPr txBox="1"/>
            <p:nvPr/>
          </p:nvSpPr>
          <p:spPr>
            <a:xfrm>
              <a:off x="1105984" y="3276669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신한카드 </a:t>
              </a:r>
              <a:r>
                <a:rPr lang="en-US" altLang="ko-KR" sz="900" spc="-150" dirty="0" smtClean="0"/>
                <a:t>X </a:t>
              </a:r>
              <a:r>
                <a:rPr lang="ko-KR" altLang="en-US" sz="900" spc="-150" dirty="0" smtClean="0"/>
                <a:t>뷰티포인트 </a:t>
              </a:r>
              <a:r>
                <a:rPr lang="en-US" altLang="ko-KR" sz="900" spc="-150" dirty="0" smtClean="0"/>
                <a:t>3</a:t>
              </a:r>
              <a:r>
                <a:rPr lang="ko-KR" altLang="en-US" sz="900" spc="-150" dirty="0" smtClean="0"/>
                <a:t>만원 이상 결제 시 </a:t>
              </a:r>
              <a:r>
                <a:rPr lang="en-US" altLang="ko-KR" sz="900" spc="-150" dirty="0"/>
                <a:t> </a:t>
              </a:r>
              <a:r>
                <a:rPr lang="ko-KR" altLang="en-US" sz="900" spc="-150" dirty="0" smtClean="0"/>
                <a:t>최대 </a:t>
              </a:r>
              <a:endParaRPr lang="en-US" altLang="ko-KR" sz="900" spc="-150" dirty="0" smtClean="0"/>
            </a:p>
            <a:p>
              <a:r>
                <a:rPr lang="en-US" altLang="ko-KR" sz="900" spc="-150" dirty="0" smtClean="0"/>
                <a:t>1</a:t>
              </a:r>
              <a:r>
                <a:rPr lang="ko-KR" altLang="en-US" sz="900" spc="-150" dirty="0" smtClean="0"/>
                <a:t>먼최대두줄까지</a:t>
              </a:r>
              <a:r>
                <a:rPr lang="en-US" altLang="ko-KR" sz="900" spc="-150" dirty="0" smtClean="0"/>
                <a:t>…..</a:t>
              </a:r>
            </a:p>
          </p:txBody>
        </p:sp>
      </p:grpSp>
      <p:grpSp>
        <p:nvGrpSpPr>
          <p:cNvPr id="11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811671" y="4305466"/>
            <a:ext cx="695799" cy="360728"/>
            <a:chOff x="508000" y="1335094"/>
            <a:chExt cx="1008112" cy="1070018"/>
          </a:xfrm>
          <a:solidFill>
            <a:srgbClr val="FFFFFF"/>
          </a:solidFill>
        </p:grpSpPr>
        <p:sp>
          <p:nvSpPr>
            <p:cNvPr id="11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35094"/>
              <a:ext cx="1008112" cy="1070018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790371" y="3179593"/>
            <a:ext cx="3156068" cy="804708"/>
            <a:chOff x="5787643" y="1450344"/>
            <a:chExt cx="3156068" cy="804708"/>
          </a:xfrm>
        </p:grpSpPr>
        <p:grpSp>
          <p:nvGrpSpPr>
            <p:cNvPr id="118" name="그룹 117"/>
            <p:cNvGrpSpPr/>
            <p:nvPr/>
          </p:nvGrpSpPr>
          <p:grpSpPr>
            <a:xfrm>
              <a:off x="5933403" y="1570113"/>
              <a:ext cx="410423" cy="511373"/>
              <a:chOff x="3210606" y="2499649"/>
              <a:chExt cx="1173569" cy="819102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3210606" y="2499649"/>
                <a:ext cx="1173569" cy="819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3210606" y="2499649"/>
                <a:ext cx="1163552" cy="8191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 flipV="1">
                <a:off x="3210606" y="2505732"/>
                <a:ext cx="1146969" cy="813019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6519155" y="1450344"/>
              <a:ext cx="2424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한 줄까지 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526740" y="1633541"/>
              <a:ext cx="93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37,000</a:t>
              </a:r>
              <a:r>
                <a:rPr lang="en-US" altLang="ko-KR" sz="7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350299" y="1666687"/>
              <a:ext cx="52450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endParaRPr lang="ko-KR" altLang="en-US" sz="800" dirty="0"/>
            </a:p>
          </p:txBody>
        </p:sp>
        <p:grpSp>
          <p:nvGrpSpPr>
            <p:cNvPr id="12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7643" y="1473101"/>
              <a:ext cx="717100" cy="75613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23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908" y="2084554"/>
              <a:ext cx="120395" cy="12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/>
            <p:cNvSpPr txBox="1"/>
            <p:nvPr/>
          </p:nvSpPr>
          <p:spPr>
            <a:xfrm>
              <a:off x="6643545" y="2054997"/>
              <a:ext cx="6254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19888"/>
              </p:ext>
            </p:extLst>
          </p:nvPr>
        </p:nvGraphicFramePr>
        <p:xfrm>
          <a:off x="9000565" y="44450"/>
          <a:ext cx="3152540" cy="473531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포미 추천 영역 </a:t>
                      </a:r>
                      <a:endParaRPr lang="en-US" altLang="ko-KR" sz="800" b="1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추천 영역별 상세 로직은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모바일 기획서에서 확인해주세요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! </a:t>
                      </a:r>
                      <a:endParaRPr lang="en-US" altLang="ko-KR" sz="800" b="1" u="none" strike="noStrike" kern="1200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로그인여부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행동데이터유무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케이스별로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추천상품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$00$(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님께 추천해요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연령대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인기 제품이에요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추천해요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추천해요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활동데이터있음과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전시로직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10p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이니스프리몰의 활동 데이터가 좀 더 쌓이면 취향에 맞는 제품을 추천드려요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rgbClr val="29BC70"/>
                          </a:solidFill>
                        </a:rPr>
                        <a:t>♥</a:t>
                      </a:r>
                      <a:endParaRPr lang="en-US" altLang="ko-KR" sz="800" dirty="0" smtClean="0">
                        <a:solidFill>
                          <a:srgbClr val="29BC70"/>
                        </a:solidFill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이니스프리몰의 활동 데이터가 좀 더 쌓이면 취향에 맞는 제품을 추천드려요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rgbClr val="29BC70"/>
                          </a:solidFill>
                        </a:rPr>
                        <a:t>♥</a:t>
                      </a:r>
                      <a:endParaRPr lang="en-US" altLang="ko-KR" sz="800" dirty="0" smtClean="0">
                        <a:solidFill>
                          <a:srgbClr val="29BC70"/>
                        </a:solidFill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로그인하기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없음 케이스에만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로그인페이지로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상품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추천상품이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상품정보는 일반타입으로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상품정보 노출 상세 케이스는 </a:t>
                      </a:r>
                      <a:r>
                        <a:rPr lang="ko-KR" altLang="en-US" sz="800" b="0" i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제품목록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설계서 확인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좌우스크롤 생성시에만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20462"/>
                  </a:ext>
                </a:extLst>
              </a:tr>
              <a:tr h="25273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64512"/>
                  </a:ext>
                </a:extLst>
              </a:tr>
            </a:tbl>
          </a:graphicData>
        </a:graphic>
      </p:graphicFrame>
      <p:sp>
        <p:nvSpPr>
          <p:cNvPr id="148" name="모서리가 둥근 직사각형 147"/>
          <p:cNvSpPr/>
          <p:nvPr/>
        </p:nvSpPr>
        <p:spPr>
          <a:xfrm>
            <a:off x="5832018" y="1828235"/>
            <a:ext cx="2901766" cy="627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신규서비스랜딩영역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515" y="17454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610" y="2661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319" y="3123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34" y="42183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34" y="50205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669486" y="1628800"/>
            <a:ext cx="3261436" cy="4780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쇼핑로그 영역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~8P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409" y="1880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2" y="21341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2" y="2394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167957" y="2364195"/>
            <a:ext cx="1370455" cy="277224"/>
          </a:xfrm>
          <a:prstGeom prst="roundRect">
            <a:avLst>
              <a:gd name="adj" fmla="val 1090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로그인하기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64" y="2191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57" y="31271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2" y="5768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6" name="제목 1"/>
          <p:cNvSpPr txBox="1">
            <a:spLocks/>
          </p:cNvSpPr>
          <p:nvPr/>
        </p:nvSpPr>
        <p:spPr>
          <a:xfrm>
            <a:off x="4156797" y="268626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4347903" y="1340768"/>
            <a:ext cx="502945" cy="0"/>
          </a:xfrm>
          <a:prstGeom prst="line">
            <a:avLst/>
          </a:prstGeom>
          <a:ln w="38100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05" y="31271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056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219916</TotalTime>
  <Words>4896</Words>
  <Application>Microsoft Office PowerPoint</Application>
  <PresentationFormat>와이드스크린</PresentationFormat>
  <Paragraphs>1197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Pretendard</vt:lpstr>
      <vt:lpstr>굴림</vt:lpstr>
      <vt:lpstr>Arial</vt:lpstr>
      <vt:lpstr>Segoe UI</vt:lpstr>
      <vt:lpstr>Segoe UI Symbol</vt:lpstr>
      <vt:lpstr>Wingdings</vt:lpstr>
      <vt:lpstr>Wingdings 2</vt:lpstr>
      <vt:lpstr>맑은 고딕</vt:lpstr>
      <vt:lpstr>Office 테마</vt:lpstr>
      <vt:lpstr>PowerPoint 프레젠테이션</vt:lpstr>
      <vt:lpstr>Version History #1</vt:lpstr>
      <vt:lpstr>랭킹</vt:lpstr>
      <vt:lpstr>랭킹</vt:lpstr>
      <vt:lpstr>PowerPoint 프레젠테이션</vt:lpstr>
      <vt:lpstr>PowerPoint 프레젠테이션</vt:lpstr>
      <vt:lpstr>FOR ME</vt:lpstr>
      <vt:lpstr>FOR ME</vt:lpstr>
      <vt:lpstr>FOR ME</vt:lpstr>
      <vt:lpstr>PowerPoint 프레젠테이션</vt:lpstr>
      <vt:lpstr>FOR ME</vt:lpstr>
      <vt:lpstr>FOR ME</vt:lpstr>
      <vt:lpstr>쇼핑로그 팝업</vt:lpstr>
      <vt:lpstr>쇼핑로그 팝업</vt:lpstr>
      <vt:lpstr>쇼케이스</vt:lpstr>
      <vt:lpstr>쇼케이스</vt:lpstr>
      <vt:lpstr>쇼캐이스</vt:lpstr>
      <vt:lpstr>임직원샵</vt:lpstr>
      <vt:lpstr>임직원샵 이용안내 팝업</vt:lpstr>
      <vt:lpstr>유형별 필터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4576</cp:revision>
  <cp:lastPrinted>2022-10-17T06:12:39Z</cp:lastPrinted>
  <dcterms:created xsi:type="dcterms:W3CDTF">2018-04-18T08:51:39Z</dcterms:created>
  <dcterms:modified xsi:type="dcterms:W3CDTF">2024-05-20T05:48:46Z</dcterms:modified>
</cp:coreProperties>
</file>