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3" r:id="rId3"/>
    <p:sldId id="1569" r:id="rId4"/>
    <p:sldId id="1571" r:id="rId5"/>
    <p:sldId id="1570" r:id="rId6"/>
    <p:sldId id="1572" r:id="rId7"/>
    <p:sldId id="1573" r:id="rId8"/>
    <p:sldId id="1615" r:id="rId9"/>
    <p:sldId id="1575" r:id="rId10"/>
    <p:sldId id="1576" r:id="rId11"/>
    <p:sldId id="1577" r:id="rId12"/>
    <p:sldId id="1574" r:id="rId13"/>
    <p:sldId id="1580" r:id="rId14"/>
    <p:sldId id="1613" r:id="rId15"/>
    <p:sldId id="1581" r:id="rId16"/>
    <p:sldId id="1582" r:id="rId17"/>
    <p:sldId id="1583" r:id="rId18"/>
    <p:sldId id="1584" r:id="rId19"/>
    <p:sldId id="1585" r:id="rId20"/>
    <p:sldId id="1586" r:id="rId21"/>
    <p:sldId id="1612" r:id="rId22"/>
    <p:sldId id="1587" r:id="rId23"/>
    <p:sldId id="1588" r:id="rId24"/>
    <p:sldId id="1589" r:id="rId25"/>
    <p:sldId id="1590" r:id="rId26"/>
    <p:sldId id="1592" r:id="rId27"/>
    <p:sldId id="1591" r:id="rId28"/>
    <p:sldId id="1593" r:id="rId29"/>
    <p:sldId id="1594" r:id="rId30"/>
    <p:sldId id="1596" r:id="rId31"/>
    <p:sldId id="1597" r:id="rId32"/>
    <p:sldId id="1598" r:id="rId33"/>
    <p:sldId id="1599" r:id="rId34"/>
    <p:sldId id="1600" r:id="rId35"/>
    <p:sldId id="1601" r:id="rId36"/>
    <p:sldId id="1614" r:id="rId37"/>
    <p:sldId id="1602" r:id="rId38"/>
    <p:sldId id="1603" r:id="rId39"/>
    <p:sldId id="1604" r:id="rId40"/>
    <p:sldId id="1606" r:id="rId41"/>
    <p:sldId id="1607" r:id="rId42"/>
    <p:sldId id="1605" r:id="rId43"/>
    <p:sldId id="1608" r:id="rId44"/>
    <p:sldId id="1609" r:id="rId45"/>
    <p:sldId id="1610" r:id="rId46"/>
    <p:sldId id="1611" r:id="rId4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2D4C0A2-23D4-446C-B2D9-C427EF753389}">
          <p14:sldIdLst>
            <p14:sldId id="256"/>
            <p14:sldId id="263"/>
            <p14:sldId id="1569"/>
          </p14:sldIdLst>
        </p14:section>
        <p14:section name="공통" id="{C62457CA-0FD2-4715-B24C-D8DB9AA0CD93}">
          <p14:sldIdLst>
            <p14:sldId id="1571"/>
          </p14:sldIdLst>
        </p14:section>
        <p14:section name="멤버십" id="{857061AC-73D3-473B-94B0-0AF4D9CC5FFD}">
          <p14:sldIdLst>
            <p14:sldId id="1570"/>
            <p14:sldId id="1572"/>
            <p14:sldId id="1573"/>
            <p14:sldId id="1615"/>
            <p14:sldId id="1575"/>
            <p14:sldId id="1576"/>
            <p14:sldId id="1577"/>
          </p14:sldIdLst>
        </p14:section>
        <p14:section name="리뷰" id="{2A940FC2-4D2F-4F02-9D17-E0AD18EF6EDA}">
          <p14:sldIdLst>
            <p14:sldId id="1574"/>
            <p14:sldId id="1580"/>
            <p14:sldId id="1613"/>
            <p14:sldId id="1581"/>
            <p14:sldId id="1582"/>
            <p14:sldId id="1583"/>
            <p14:sldId id="1584"/>
            <p14:sldId id="1585"/>
            <p14:sldId id="1586"/>
            <p14:sldId id="1612"/>
            <p14:sldId id="1587"/>
            <p14:sldId id="1588"/>
          </p14:sldIdLst>
        </p14:section>
        <p14:section name="뷰티포인트" id="{AA1FE2FA-D9FE-43F9-ACB9-6A4E3F66EE36}">
          <p14:sldIdLst>
            <p14:sldId id="1589"/>
            <p14:sldId id="1590"/>
          </p14:sldIdLst>
        </p14:section>
        <p14:section name="찜한제품" id="{FAB9CF5D-A663-4D42-81E3-33B287387841}">
          <p14:sldIdLst>
            <p14:sldId id="1592"/>
            <p14:sldId id="1591"/>
            <p14:sldId id="1593"/>
          </p14:sldIdLst>
        </p14:section>
        <p14:section name="1:1문의" id="{432C0D29-1916-4349-A251-D6ABE7FB0FA7}">
          <p14:sldIdLst>
            <p14:sldId id="1594"/>
          </p14:sldIdLst>
        </p14:section>
        <p14:section name="개인정보수정" id="{5225B96A-C73A-4C0E-82FB-D3391D1D588F}">
          <p14:sldIdLst>
            <p14:sldId id="1596"/>
            <p14:sldId id="1597"/>
            <p14:sldId id="1598"/>
            <p14:sldId id="1599"/>
            <p14:sldId id="1600"/>
            <p14:sldId id="1601"/>
            <p14:sldId id="1614"/>
            <p14:sldId id="1602"/>
            <p14:sldId id="1603"/>
          </p14:sldIdLst>
        </p14:section>
        <p14:section name="배송지관리" id="{F75E63B7-7B0D-4331-AEE5-CD7DB918671E}">
          <p14:sldIdLst>
            <p14:sldId id="1604"/>
            <p14:sldId id="1606"/>
            <p14:sldId id="1607"/>
            <p14:sldId id="1605"/>
            <p14:sldId id="1608"/>
            <p14:sldId id="1609"/>
          </p14:sldIdLst>
        </p14:section>
        <p14:section name="주소검색" id="{0FBC9A7D-045C-4D4F-966A-4DF36B2676C4}">
          <p14:sldIdLst>
            <p14:sldId id="1610"/>
            <p14:sldId id="1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152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orient="horz" pos="2115" userDrawn="1">
          <p15:clr>
            <a:srgbClr val="A4A3A4"/>
          </p15:clr>
        </p15:guide>
        <p15:guide id="12" pos="55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BC70"/>
    <a:srgbClr val="ADADAD"/>
    <a:srgbClr val="FCFCFD"/>
    <a:srgbClr val="F3F3F3"/>
    <a:srgbClr val="262626"/>
    <a:srgbClr val="DCF8E9"/>
    <a:srgbClr val="BDF1D6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6391" autoAdjust="0"/>
  </p:normalViewPr>
  <p:slideViewPr>
    <p:cSldViewPr>
      <p:cViewPr>
        <p:scale>
          <a:sx n="66" d="100"/>
          <a:sy n="66" d="100"/>
        </p:scale>
        <p:origin x="2724" y="984"/>
      </p:cViewPr>
      <p:guideLst>
        <p:guide orient="horz" pos="572"/>
        <p:guide pos="3205"/>
        <p:guide pos="152"/>
        <p:guide orient="horz" pos="3385"/>
        <p:guide orient="horz" pos="2115"/>
        <p:guide pos="5518"/>
      </p:guideLst>
    </p:cSldViewPr>
  </p:slideViewPr>
  <p:outlineViewPr>
    <p:cViewPr>
      <p:scale>
        <a:sx n="33" d="100"/>
        <a:sy n="33" d="100"/>
      </p:scale>
      <p:origin x="0" y="-4578"/>
    </p:cViewPr>
    <p:sldLst>
      <p:sld r:id="rId1" collapse="1"/>
      <p:sld r:id="rId2" collapse="1"/>
    </p:sldLst>
  </p:outlineViewPr>
  <p:notesTextViewPr>
    <p:cViewPr>
      <p:scale>
        <a:sx n="50" d="100"/>
        <a:sy n="50" d="100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9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2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2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6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nisfree.com/kr/ko/GreenteaClubBeautyPoint.do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.apple.com/kr/app/%EC%9D%B4%EB%8B%88%EC%8A%A4%ED%94%84%EB%A6%AC-%EA%B3%B5%EC%8B%9D-%EC%87%BC%ED%95%91%EC%95%B1/id575465818?ls=1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lay.google.com/store/apps/details?id=com.appsphere.innisfreeap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nisfree.com/kr/ko/GreenteaClubBeautyPoint.do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latin typeface="+mj-ea"/>
              </a:rPr>
              <a:t>innisfree_FO</a:t>
            </a:r>
            <a:r>
              <a:rPr lang="ko-KR" altLang="en-US" sz="2400" dirty="0">
                <a:latin typeface="+mj-ea"/>
              </a:rPr>
              <a:t>리뉴얼</a:t>
            </a:r>
            <a:r>
              <a:rPr lang="en-US" altLang="ko-KR" sz="2400" dirty="0" smtClean="0"/>
              <a:t>_PC_</a:t>
            </a:r>
            <a:r>
              <a:rPr lang="ko-KR" altLang="en-US" sz="2400" dirty="0" err="1" smtClean="0">
                <a:latin typeface="+mj-ea"/>
              </a:rPr>
              <a:t>마이페이지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ko-KR" altLang="en-US" sz="24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4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 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2024-07-09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뷰티포인트</a:t>
            </a:r>
            <a:r>
              <a:rPr lang="ko-KR" altLang="en-US" dirty="0"/>
              <a:t> 안내</a:t>
            </a:r>
          </a:p>
        </p:txBody>
      </p:sp>
      <p:sp>
        <p:nvSpPr>
          <p:cNvPr id="35" name="부제목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IN_PC_MYP_01_06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4" name="직선 연결선 13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8380" y="1377062"/>
            <a:ext cx="2215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멤버십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뷰티포인트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82" y="1686397"/>
            <a:ext cx="8469355" cy="104249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81328" y="2728890"/>
            <a:ext cx="8262340" cy="7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멤버십 등급</a:t>
            </a:r>
            <a:r>
              <a:rPr lang="en-US" altLang="ko-KR" sz="900" dirty="0">
                <a:solidFill>
                  <a:schemeClr val="bg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혜택안내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</a:rPr>
              <a:t>TAB</a:t>
            </a:r>
            <a:r>
              <a:rPr lang="ko-KR" altLang="en-US" sz="900" dirty="0" smtClean="0">
                <a:solidFill>
                  <a:schemeClr val="bg1"/>
                </a:solidFill>
              </a:rPr>
              <a:t>과 동일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b="30000"/>
          <a:stretch/>
        </p:blipFill>
        <p:spPr>
          <a:xfrm>
            <a:off x="418772" y="3429000"/>
            <a:ext cx="8120506" cy="3024336"/>
          </a:xfrm>
          <a:prstGeom prst="rect">
            <a:avLst/>
          </a:prstGeom>
        </p:spPr>
      </p:pic>
      <p:sp>
        <p:nvSpPr>
          <p:cNvPr id="36" name="자유형 35"/>
          <p:cNvSpPr/>
          <p:nvPr/>
        </p:nvSpPr>
        <p:spPr>
          <a:xfrm>
            <a:off x="-28345" y="6396658"/>
            <a:ext cx="9081686" cy="18947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생략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80997"/>
              </p:ext>
            </p:extLst>
          </p:nvPr>
        </p:nvGraphicFramePr>
        <p:xfrm>
          <a:off x="9048328" y="44450"/>
          <a:ext cx="3104777" cy="16680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별 해당하는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등급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혜택안내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동일화면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비로그인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화면 모두 동일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화면 참조 필요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VIP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VIP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등급안내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영역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8"/>
                        </a:rPr>
                        <a:t>https://www.innisfree.com/kr/ko/GreenteaClubBeautyPoint.do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28" y="29220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20996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80" y="34509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16" y="39350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뷰티포인트</a:t>
            </a:r>
            <a:r>
              <a:rPr lang="ko-KR" altLang="en-US" dirty="0" smtClean="0"/>
              <a:t> 안내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5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모바일 앱 다운로드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IN_PC_MYP_01_07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8380" y="1377062"/>
            <a:ext cx="2215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멤버십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모바일 앱 다운로드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63" y="1646045"/>
            <a:ext cx="8151599" cy="486024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9461" y="6489630"/>
            <a:ext cx="8868021" cy="14401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05241"/>
              </p:ext>
            </p:extLst>
          </p:nvPr>
        </p:nvGraphicFramePr>
        <p:xfrm>
          <a:off x="9048328" y="44450"/>
          <a:ext cx="3104777" cy="17484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앱 다운로드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)_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 플레이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아래 페이지 새 창 열림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7"/>
                        </a:rPr>
                        <a:t>https://play.google.com/store/apps/details?id=com.appsphere.innisfreeapp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 스토어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아래 페이지 새 창 열림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8"/>
                        </a:rPr>
                        <a:t>https://apps.apple.com/kr/app/%EC%9D%B4%EB%8B%88%EC%8A%A4%ED%94%84%EB%A6%AC-%EA%B3%B5%EC%8B%9D-%EC%87%BC%ED%95%91%EC%95%B1/id575465818?ls=1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20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모바일 앱 다운로드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922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00" y="59922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2" y="21988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9477" y="5565213"/>
            <a:ext cx="25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655840" y="5538339"/>
            <a:ext cx="4250965" cy="407175"/>
            <a:chOff x="4797363" y="5538339"/>
            <a:chExt cx="4250965" cy="40717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363" y="5538339"/>
              <a:ext cx="407175" cy="40717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231904" y="5636086"/>
              <a:ext cx="3816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QR</a:t>
              </a:r>
              <a:r>
                <a:rPr lang="ko-KR" altLang="en-US" sz="800" dirty="0" smtClean="0"/>
                <a:t>코드를 찍으면 </a:t>
              </a:r>
              <a:r>
                <a:rPr lang="ko-KR" altLang="en-US" sz="800" dirty="0"/>
                <a:t>앱</a:t>
              </a:r>
              <a:r>
                <a:rPr lang="ko-KR" altLang="en-US" sz="800" dirty="0" smtClean="0"/>
                <a:t> 다운로드 화면으로 바로 이동합니다</a:t>
              </a:r>
              <a:r>
                <a:rPr lang="en-US" altLang="ko-KR" sz="800" dirty="0" smtClean="0"/>
                <a:t>. 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39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작성가능</a:t>
            </a:r>
            <a:r>
              <a:rPr lang="ko-KR" altLang="en-US" dirty="0" smtClean="0"/>
              <a:t> 리뷰 안내 팝업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IN_PC_MYP_01_19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4" name="직선 연결선 13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8380" y="1377062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리뷰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13472"/>
              </p:ext>
            </p:extLst>
          </p:nvPr>
        </p:nvGraphicFramePr>
        <p:xfrm>
          <a:off x="9000565" y="44450"/>
          <a:ext cx="3152540" cy="1291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작성가능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안내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작성가능한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리뷰가 있는 경우 리뷰 페이지 첫 진입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노출되는 팝업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하루에 한번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캐시가 없는 경우 다시 노출될 수 있음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&amp;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&amp;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리뷰작성건수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25799" y="2801868"/>
            <a:ext cx="3270682" cy="13909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679118" y="2928214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928129" y="3303718"/>
            <a:ext cx="30963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28179" y="2985054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작성 가능한 리뷰 안내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00162" y="3513586"/>
            <a:ext cx="2952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홍길동</a:t>
            </a:r>
            <a:r>
              <a:rPr lang="ko-KR" altLang="en-US" sz="1000" dirty="0" smtClean="0"/>
              <a:t>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작성가능한</a:t>
            </a:r>
            <a:r>
              <a:rPr lang="ko-KR" altLang="en-US" sz="1000" dirty="0" smtClean="0"/>
              <a:t> 리뷰가 </a:t>
            </a:r>
            <a:r>
              <a:rPr lang="en-US" altLang="ko-KR" sz="1000" dirty="0" smtClean="0">
                <a:solidFill>
                  <a:srgbClr val="00BC70"/>
                </a:solidFill>
              </a:rPr>
              <a:t>3</a:t>
            </a:r>
            <a:r>
              <a:rPr lang="ko-KR" altLang="en-US" sz="1000" dirty="0" smtClean="0">
                <a:solidFill>
                  <a:srgbClr val="00BC70"/>
                </a:solidFill>
              </a:rPr>
              <a:t>건 </a:t>
            </a:r>
            <a:r>
              <a:rPr lang="ko-KR" altLang="en-US" sz="1000" dirty="0" smtClean="0"/>
              <a:t>있어요</a:t>
            </a:r>
            <a:r>
              <a:rPr lang="en-US" altLang="ko-KR" sz="1000" dirty="0" smtClean="0"/>
              <a:t>! </a:t>
            </a:r>
          </a:p>
          <a:p>
            <a:r>
              <a:rPr lang="ko-KR" altLang="en-US" sz="1000" dirty="0" smtClean="0"/>
              <a:t>리뷰등록하고 </a:t>
            </a:r>
            <a:r>
              <a:rPr lang="ko-KR" altLang="en-US" sz="1000" dirty="0" err="1" smtClean="0"/>
              <a:t>뷰티포인트</a:t>
            </a:r>
            <a:r>
              <a:rPr lang="ko-KR" altLang="en-US" sz="1000" dirty="0" smtClean="0"/>
              <a:t> 적립 혜택을 받으세요</a:t>
            </a:r>
            <a:endParaRPr lang="ko-KR" altLang="en-US" sz="1000" dirty="0"/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377" y="27122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14" y="2865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257" y="33798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135" y="33950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375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작성가능한</a:t>
            </a:r>
            <a:r>
              <a:rPr lang="ko-KR" altLang="en-US" dirty="0" smtClean="0"/>
              <a:t> 리뷰 </a:t>
            </a:r>
            <a:r>
              <a:rPr lang="en-US" altLang="ko-KR" dirty="0" smtClean="0"/>
              <a:t>TAB(1/2)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IN_PC_MYP_01_20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8380" y="1377062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리뷰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64041" y="254296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/>
                </a:solidFill>
              </a:rPr>
              <a:t>리뷰</a:t>
            </a:r>
            <a:endParaRPr lang="ko-KR" altLang="en-US" sz="12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631975" y="2914244"/>
          <a:ext cx="7128321" cy="28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작성 가능한 리뷰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내가 작성한 리뷰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36553" y="2527400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리뷰    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1631975" y="3383346"/>
            <a:ext cx="1008112" cy="183842"/>
          </a:xfrm>
          <a:prstGeom prst="roundRect">
            <a:avLst>
              <a:gd name="adj" fmla="val 262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리뷰 포인트 혜택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79957" y="3420990"/>
            <a:ext cx="1008112" cy="183842"/>
          </a:xfrm>
          <a:prstGeom prst="roundRect">
            <a:avLst>
              <a:gd name="adj" fmla="val 262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ⓘ 리뷰운영정책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631974" y="3665048"/>
          <a:ext cx="7128321" cy="20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974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270044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81635571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23733782"/>
                    </a:ext>
                  </a:extLst>
                </a:gridCol>
              </a:tblGrid>
              <a:tr h="150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결제금액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작성기한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/>
                        <a:t>리뷰작성</a:t>
                      </a:r>
                      <a:r>
                        <a:rPr lang="ko-KR" altLang="en-US" sz="800" b="1" dirty="0" smtClean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22,630</a:t>
                      </a:r>
                      <a:r>
                        <a:rPr lang="ko-KR" altLang="en-US" sz="800" b="0" dirty="0" smtClean="0"/>
                        <a:t>원</a:t>
                      </a: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2024.05.17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42,200</a:t>
                      </a:r>
                      <a:r>
                        <a:rPr lang="ko-KR" altLang="en-US" sz="800" b="0" dirty="0" smtClean="0"/>
                        <a:t>원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2024.05.17</a:t>
                      </a:r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878859"/>
                  </a:ext>
                </a:extLst>
              </a:tr>
            </a:tbl>
          </a:graphicData>
        </a:graphic>
      </p:graphicFrame>
      <p:grpSp>
        <p:nvGrpSpPr>
          <p:cNvPr id="3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13680" y="3939014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50177" y="6479192"/>
            <a:ext cx="8868021" cy="155653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24594" y="4859047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60193" y="1716852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6387" y="1782529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9160" y="20169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421085" y="1820382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77038" y="1820145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716558" y="1817739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53" name="모서리가 둥근 직사각형 52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101869" y="214818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508681" y="2148187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7892748" y="216134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58" name="타원 57"/>
          <p:cNvSpPr/>
          <p:nvPr/>
        </p:nvSpPr>
        <p:spPr>
          <a:xfrm>
            <a:off x="6575549" y="1916830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9" name="사각형 설명선 58"/>
          <p:cNvSpPr/>
          <p:nvPr/>
        </p:nvSpPr>
        <p:spPr>
          <a:xfrm>
            <a:off x="819189" y="1765106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898990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47728" y="2120454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17738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63" name="타원 62"/>
          <p:cNvSpPr/>
          <p:nvPr/>
        </p:nvSpPr>
        <p:spPr>
          <a:xfrm>
            <a:off x="4682776" y="1767395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64" name="타원 63"/>
          <p:cNvSpPr/>
          <p:nvPr/>
        </p:nvSpPr>
        <p:spPr>
          <a:xfrm>
            <a:off x="6022511" y="1781824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5" y="17163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364022" y="1777640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68" name="직사각형 67"/>
          <p:cNvSpPr/>
          <p:nvPr/>
        </p:nvSpPr>
        <p:spPr>
          <a:xfrm>
            <a:off x="2416018" y="4012261"/>
            <a:ext cx="2375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2024.04.13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구매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b="1" dirty="0" smtClean="0">
                <a:latin typeface="+mj-ea"/>
              </a:rPr>
              <a:t>제품명제품명제품명제품명제품명제품명제품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옵션명옵션명옵션명옵션명옵션명옵션명옵션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71904" y="5094766"/>
            <a:ext cx="237551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800" b="1" dirty="0" err="1" smtClean="0">
                <a:latin typeface="+mj-ea"/>
              </a:rPr>
              <a:t>그린티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씨드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히알루론산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세럼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21085" y="4070131"/>
            <a:ext cx="1180899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리뷰 작성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421085" y="4935422"/>
            <a:ext cx="1177283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리뷰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386778" y="4347194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latin typeface="+mj-ea"/>
              </a:rPr>
              <a:t>포인트 최대 </a:t>
            </a:r>
            <a:r>
              <a:rPr lang="en-US" altLang="ko-KR" sz="800" smtClean="0">
                <a:solidFill>
                  <a:srgbClr val="00BC70"/>
                </a:solidFill>
                <a:latin typeface="+mj-ea"/>
              </a:rPr>
              <a:t>600P</a:t>
            </a:r>
            <a:r>
              <a:rPr lang="ko-KR" altLang="en-US" sz="800" smtClean="0">
                <a:latin typeface="+mj-ea"/>
              </a:rPr>
              <a:t> 적립</a:t>
            </a:r>
            <a:endParaRPr lang="ko-KR" altLang="en-US" sz="800" dirty="0">
              <a:latin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90381" y="5201058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latin typeface="+mj-ea"/>
              </a:rPr>
              <a:t>포인트 최대 </a:t>
            </a:r>
            <a:r>
              <a:rPr lang="en-US" altLang="ko-KR" sz="800" smtClean="0">
                <a:solidFill>
                  <a:srgbClr val="00BC70"/>
                </a:solidFill>
                <a:latin typeface="+mj-ea"/>
              </a:rPr>
              <a:t>600P</a:t>
            </a:r>
            <a:r>
              <a:rPr lang="ko-KR" altLang="en-US" sz="800" smtClean="0">
                <a:latin typeface="+mj-ea"/>
              </a:rPr>
              <a:t> 적립</a:t>
            </a:r>
            <a:endParaRPr lang="ko-KR" altLang="en-US" sz="800" dirty="0">
              <a:latin typeface="+mj-ea"/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1518298" y="5501274"/>
            <a:ext cx="7319643" cy="178137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08595" y="2527400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04145"/>
              </p:ext>
            </p:extLst>
          </p:nvPr>
        </p:nvGraphicFramePr>
        <p:xfrm>
          <a:off x="9048328" y="44450"/>
          <a:ext cx="3104777" cy="642816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머리말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회원등급명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멤버시네요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혜택을 확인해보세요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회원일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리뷰가 있을 시 출력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수와 리뷰 작성시 적립될 최대포인트를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$0,000$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안내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세 자리 단위로 콤마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(,)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보유쿠폰이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강조 표시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가능 쿠폰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5821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공병수거현황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수고한 공병 수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온라인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7184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LNB(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접속하여 리뷰 선택 시 리뷰 선택된 상태로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83395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TAB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 가능한 리뷰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작성한 리뷰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 영역 해당하는 내용으로 변경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포인트 혜택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운영 정책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리뷰운영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정책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2172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따른 버튼 구성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구분에 따라 상세 항목은 달라질 수 있음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정렬순서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작성기한이 얼마 남지 않은 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00277"/>
                  </a:ext>
                </a:extLst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1953388" y="2544856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7</a:t>
            </a:r>
            <a:endParaRPr lang="ko-KR" altLang="en-US" sz="800" b="1" dirty="0"/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15" y="29601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306" y="33005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551" y="32969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34489" y="3592215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8</a:t>
            </a:r>
            <a:endParaRPr lang="ko-KR" altLang="en-US" sz="800" b="1" dirty="0"/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299" y="38740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299" y="47602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591371" y="572151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err="1">
                <a:latin typeface="+mj-ea"/>
              </a:rPr>
              <a:t>주문내역의</a:t>
            </a:r>
            <a:r>
              <a:rPr lang="ko-KR" altLang="en-US" sz="800" dirty="0">
                <a:latin typeface="+mj-ea"/>
              </a:rPr>
              <a:t> 배송완료 기준으로 </a:t>
            </a:r>
            <a:r>
              <a:rPr lang="en-US" altLang="ko-KR" sz="800" dirty="0">
                <a:latin typeface="+mj-ea"/>
              </a:rPr>
              <a:t>30</a:t>
            </a:r>
            <a:r>
              <a:rPr lang="ko-KR" altLang="en-US" sz="800" dirty="0">
                <a:latin typeface="+mj-ea"/>
              </a:rPr>
              <a:t>일까지 작성이 가능합니다</a:t>
            </a:r>
            <a:r>
              <a:rPr lang="en-US" altLang="ko-KR" sz="800" dirty="0">
                <a:latin typeface="+mj-ea"/>
              </a:rPr>
              <a:t>.</a:t>
            </a:r>
            <a:r>
              <a:rPr lang="ko-KR" altLang="en-US" sz="800" dirty="0">
                <a:latin typeface="+mj-ea"/>
              </a:rPr>
              <a:t/>
            </a:r>
            <a:br>
              <a:rPr lang="ko-KR" altLang="en-US" sz="800" dirty="0">
                <a:latin typeface="+mj-ea"/>
              </a:rPr>
            </a:br>
            <a:r>
              <a:rPr lang="ko-KR" altLang="en-US" sz="800" dirty="0">
                <a:latin typeface="+mj-ea"/>
              </a:rPr>
              <a:t>한달사용리뷰는 배송완료 이후 </a:t>
            </a:r>
            <a:r>
              <a:rPr lang="en-US" altLang="ko-KR" sz="800" dirty="0">
                <a:latin typeface="+mj-ea"/>
              </a:rPr>
              <a:t>31</a:t>
            </a:r>
            <a:r>
              <a:rPr lang="ko-KR" altLang="en-US" sz="800" dirty="0">
                <a:latin typeface="+mj-ea"/>
              </a:rPr>
              <a:t>일</a:t>
            </a:r>
            <a:r>
              <a:rPr lang="en-US" altLang="ko-KR" sz="800" dirty="0">
                <a:latin typeface="+mj-ea"/>
              </a:rPr>
              <a:t>~60</a:t>
            </a:r>
            <a:r>
              <a:rPr lang="ko-KR" altLang="en-US" sz="800" dirty="0">
                <a:latin typeface="+mj-ea"/>
              </a:rPr>
              <a:t>일까지 작성이 가능합니다</a:t>
            </a:r>
            <a:r>
              <a:rPr lang="en-US" altLang="ko-KR" sz="800" dirty="0">
                <a:latin typeface="+mj-ea"/>
              </a:rPr>
              <a:t>.</a:t>
            </a:r>
            <a:endParaRPr lang="ko-KR" altLang="en-US" sz="800" dirty="0">
              <a:latin typeface="+mj-ea"/>
            </a:endParaRPr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267637" y="6114582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17518"/>
              </p:ext>
            </p:extLst>
          </p:nvPr>
        </p:nvGraphicFramePr>
        <p:xfrm>
          <a:off x="5957437" y="5322739"/>
          <a:ext cx="3104777" cy="24046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1314504031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4212979274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작성하는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 구분없이 모두 같은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영역 선택 시 해당 제품 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제품 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처리된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상세페이지를 제공하지 않는 제품입니다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미구매리뷰인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미구매작성리뷰에서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등록된 회원의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 구매가 이루어지지 않음에 따라 구매일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노출되지않음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183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리뷰는 페이지 당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07098"/>
                  </a:ext>
                </a:extLst>
              </a:tr>
            </a:tbl>
          </a:graphicData>
        </a:graphic>
      </p:graphicFrame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679" y="60627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011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리뷰작성불가 </a:t>
            </a:r>
            <a:r>
              <a:rPr lang="en-US" altLang="ko-KR" dirty="0" smtClean="0"/>
              <a:t>Alert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4" name="직선 연결선 13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8380" y="1377062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리뷰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9656" y="2896862"/>
            <a:ext cx="2822145" cy="1299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63109" y="3077389"/>
            <a:ext cx="27410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알림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리뷰작성권한이 없습니다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고객센터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(080-380-0114)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나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1:1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문의로 문의해주세요 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01193" y="2931586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73257" y="3854134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확인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13019"/>
              </p:ext>
            </p:extLst>
          </p:nvPr>
        </p:nvGraphicFramePr>
        <p:xfrm>
          <a:off x="9017305" y="53695"/>
          <a:ext cx="3152540" cy="986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802892928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3990644786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리뷰작성권한이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없는경우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불가능한 상태인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i="1" baseline="0" dirty="0" err="1" smtClean="0">
                          <a:solidFill>
                            <a:srgbClr val="FF0000"/>
                          </a:solidFill>
                        </a:rPr>
                        <a:t>총신고수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 또는 </a:t>
                      </a:r>
                      <a:r>
                        <a:rPr lang="ko-KR" altLang="en-US" sz="800" b="0" i="1" baseline="0" dirty="0" err="1" smtClean="0">
                          <a:solidFill>
                            <a:srgbClr val="FF0000"/>
                          </a:solidFill>
                        </a:rPr>
                        <a:t>총차단수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회 </a:t>
                      </a:r>
                      <a:r>
                        <a:rPr lang="ko-KR" altLang="en-US" sz="800" b="0" i="1" baseline="0" dirty="0" err="1" smtClean="0">
                          <a:solidFill>
                            <a:srgbClr val="FF0000"/>
                          </a:solidFill>
                        </a:rPr>
                        <a:t>달성시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 리뷰작성권한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없음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으로  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자동 변경 처리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됨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회원관리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BO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에서 권한 변경할 수 있음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</a:b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998580"/>
                  </a:ext>
                </a:extLst>
              </a:tr>
            </a:tbl>
          </a:graphicData>
        </a:graphic>
      </p:graphicFrame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234" y="28102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630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포인트 혜택 안내 팝업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IN_PC_MYP_01_23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26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92" y="1703660"/>
            <a:ext cx="5288487" cy="3062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07568" y="2283344"/>
            <a:ext cx="4824536" cy="22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32104" y="4119463"/>
            <a:ext cx="187110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운영관리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리뷰리워드관리 메뉴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 smtClean="0">
                <a:solidFill>
                  <a:schemeClr val="bg1"/>
                </a:solidFill>
              </a:rPr>
              <a:t>리뷰리워드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관리 내 내용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행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추가 시 해당 영역 자동 적용 필요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7568" y="4581128"/>
            <a:ext cx="4824536" cy="141240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약관내용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170027" y="4551735"/>
            <a:ext cx="4824536" cy="21481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5711710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44407"/>
              </p:ext>
            </p:extLst>
          </p:nvPr>
        </p:nvGraphicFramePr>
        <p:xfrm>
          <a:off x="9000565" y="44624"/>
          <a:ext cx="3152540" cy="1596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 안내 팝업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 안내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 표의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운영관리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리뷰리워드관리 메뉴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추가 시 함께 반영되어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 하단의 내용은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 영역문구관리에서 관리될 수 있음 확인 필요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내용 마우스 스크롤을 통해 확인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63703"/>
                  </a:ext>
                </a:extLst>
              </a:tr>
            </a:tbl>
          </a:graphicData>
        </a:graphic>
      </p:graphicFrame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27" y="1668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104" y="17027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43" y="22386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9C01B32-3EF2-2180-465A-EE06CAEF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79043"/>
              </p:ext>
            </p:extLst>
          </p:nvPr>
        </p:nvGraphicFramePr>
        <p:xfrm>
          <a:off x="2305819" y="2410791"/>
          <a:ext cx="4660469" cy="214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091">
                  <a:extLst>
                    <a:ext uri="{9D8B030D-6E8A-4147-A177-3AD203B41FA5}">
                      <a16:colId xmlns:a16="http://schemas.microsoft.com/office/drawing/2014/main" val="1886375975"/>
                    </a:ext>
                  </a:extLst>
                </a:gridCol>
                <a:gridCol w="1166189">
                  <a:extLst>
                    <a:ext uri="{9D8B030D-6E8A-4147-A177-3AD203B41FA5}">
                      <a16:colId xmlns:a16="http://schemas.microsoft.com/office/drawing/2014/main" val="3584411255"/>
                    </a:ext>
                  </a:extLst>
                </a:gridCol>
                <a:gridCol w="1166189">
                  <a:extLst>
                    <a:ext uri="{9D8B030D-6E8A-4147-A177-3AD203B41FA5}">
                      <a16:colId xmlns:a16="http://schemas.microsoft.com/office/drawing/2014/main" val="2893386313"/>
                    </a:ext>
                  </a:extLst>
                </a:gridCol>
              </a:tblGrid>
              <a:tr h="305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활동내역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적립포인트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적립제한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64499"/>
                  </a:ext>
                </a:extLst>
              </a:tr>
              <a:tr h="30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150P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</a:rPr>
                        <a:t>월 최대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6,000P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</a:rPr>
                        <a:t>적립가능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6693"/>
                  </a:ext>
                </a:extLst>
              </a:tr>
              <a:tr h="30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44945"/>
                  </a:ext>
                </a:extLst>
              </a:tr>
              <a:tr h="30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67420"/>
                  </a:ext>
                </a:extLst>
              </a:tr>
              <a:tr h="30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600P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88273"/>
                  </a:ext>
                </a:extLst>
              </a:tr>
              <a:tr h="30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50P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17136"/>
                  </a:ext>
                </a:extLst>
              </a:tr>
              <a:tr h="30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100P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0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2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제품 리뷰 운영 정책 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IN_PC_MYP_01_21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069"/>
          <a:stretch/>
        </p:blipFill>
        <p:spPr>
          <a:xfrm>
            <a:off x="2423592" y="2013296"/>
            <a:ext cx="4536504" cy="3099080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2279576" y="4827378"/>
            <a:ext cx="4824536" cy="21481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8584" y="4912023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57320"/>
              </p:ext>
            </p:extLst>
          </p:nvPr>
        </p:nvGraphicFramePr>
        <p:xfrm>
          <a:off x="9000565" y="44624"/>
          <a:ext cx="3152540" cy="1138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리뷰 운영 정책  팝업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리뷰 운영정책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 영역문구관리에서 관리될 수 있음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내용 마우스 스크롤을 통해 확인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63703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19857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920" y="20658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25440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119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리뷰 작성 </a:t>
            </a:r>
            <a:endParaRPr lang="ko-KR" altLang="en-US" dirty="0"/>
          </a:p>
        </p:txBody>
      </p:sp>
      <p:sp>
        <p:nvSpPr>
          <p:cNvPr id="125" name="부제목 1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IN_PC_MYP_01_22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8380" y="1377062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리뷰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V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리뷰작성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0193" y="1716852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387" y="1782529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160" y="20169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21085" y="1820382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77038" y="1820145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716558" y="1817739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01869" y="214818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508681" y="2148187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892748" y="216134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28" name="타원 27"/>
          <p:cNvSpPr/>
          <p:nvPr/>
        </p:nvSpPr>
        <p:spPr>
          <a:xfrm>
            <a:off x="6575549" y="1916830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9" name="사각형 설명선 28"/>
          <p:cNvSpPr/>
          <p:nvPr/>
        </p:nvSpPr>
        <p:spPr>
          <a:xfrm>
            <a:off x="819189" y="1765106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898990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47728" y="2120454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sp>
        <p:nvSpPr>
          <p:cNvPr id="70" name="직사각형 69"/>
          <p:cNvSpPr/>
          <p:nvPr/>
        </p:nvSpPr>
        <p:spPr>
          <a:xfrm>
            <a:off x="1564041" y="254296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/>
                </a:solidFill>
              </a:rPr>
              <a:t>리뷰</a:t>
            </a:r>
            <a:endParaRPr lang="ko-KR" altLang="en-US" sz="1200" b="1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136553" y="2527400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리뷰    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1717319" y="2823151"/>
            <a:ext cx="7040673" cy="4616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955396" y="2874213"/>
            <a:ext cx="17299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리뷰 작성시 </a:t>
            </a:r>
            <a:r>
              <a:rPr lang="ko-KR" altLang="en-US" sz="900" b="1" dirty="0" err="1" smtClean="0">
                <a:solidFill>
                  <a:srgbClr val="00BC70"/>
                </a:solidFill>
              </a:rPr>
              <a:t>뷰티포인트</a:t>
            </a:r>
            <a:r>
              <a:rPr lang="ko-KR" altLang="en-US" sz="900" b="1" dirty="0" smtClean="0">
                <a:solidFill>
                  <a:srgbClr val="00BC70"/>
                </a:solidFill>
              </a:rPr>
              <a:t> 지급 </a:t>
            </a:r>
            <a:endParaRPr lang="ko-KR" altLang="en-US" sz="900" b="1" dirty="0">
              <a:solidFill>
                <a:srgbClr val="00BC7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57681" y="3027853"/>
            <a:ext cx="8819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 혜택 </a:t>
            </a:r>
            <a:r>
              <a:rPr lang="en-US" altLang="ko-KR" sz="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endParaRPr lang="ko-KR" altLang="en-US" sz="8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5193362" y="2898075"/>
            <a:ext cx="0" cy="314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44045" y="2924944"/>
            <a:ext cx="273800" cy="24890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786489" y="2874422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포토리뷰 작성 시</a:t>
            </a:r>
            <a:r>
              <a:rPr lang="en-US" altLang="ko-KR" sz="800" dirty="0" smtClean="0"/>
              <a:t>,</a:t>
            </a:r>
            <a:br>
              <a:rPr lang="en-US" altLang="ko-KR" sz="800" dirty="0" smtClean="0"/>
            </a:br>
            <a:r>
              <a:rPr lang="ko-KR" altLang="en-US" sz="800" dirty="0" err="1" smtClean="0"/>
              <a:t>간단리뷰의</a:t>
            </a:r>
            <a:r>
              <a:rPr lang="ko-KR" altLang="en-US" sz="800" dirty="0" smtClean="0"/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2</a:t>
            </a:r>
            <a:r>
              <a:rPr lang="ko-KR" altLang="en-US" sz="800" dirty="0" err="1" smtClean="0">
                <a:solidFill>
                  <a:srgbClr val="00BC70"/>
                </a:solidFill>
              </a:rPr>
              <a:t>배포인트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ko-KR" altLang="en-US" sz="800" dirty="0" smtClean="0"/>
              <a:t>적립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1606715" y="3284984"/>
            <a:ext cx="2669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Ⓘ 월 최대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6,000P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까지만 적립됩니다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(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 횟수는 제한 없음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</p:txBody>
      </p:sp>
      <p:grpSp>
        <p:nvGrpSpPr>
          <p:cNvPr id="9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693795" y="3645643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2052928" y="3804345"/>
            <a:ext cx="13067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노출 영역입니다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5087938" y="3605091"/>
            <a:ext cx="0" cy="24882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93795" y="4189632"/>
            <a:ext cx="3344370" cy="2407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684615" y="4526487"/>
            <a:ext cx="3201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/>
            <a:r>
              <a:rPr lang="en-US" altLang="ko-KR" sz="700" dirty="0" smtClean="0"/>
              <a:t>[</a:t>
            </a:r>
            <a:r>
              <a:rPr lang="ko-KR" altLang="en-US" sz="700" dirty="0"/>
              <a:t>리뷰 작성 유의사항</a:t>
            </a:r>
            <a:r>
              <a:rPr lang="en-US" altLang="ko-KR" sz="700" dirty="0"/>
              <a:t>]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/>
              <a:t>상품과 관련이 없거나</a:t>
            </a:r>
            <a:r>
              <a:rPr lang="en-US" altLang="ko-KR" sz="700" dirty="0"/>
              <a:t>, </a:t>
            </a:r>
            <a:r>
              <a:rPr lang="ko-KR" altLang="en-US" sz="700" dirty="0"/>
              <a:t>이미 등록된 사진</a:t>
            </a:r>
            <a:r>
              <a:rPr lang="en-US" altLang="ko-KR" sz="700" dirty="0"/>
              <a:t>, </a:t>
            </a:r>
            <a:r>
              <a:rPr lang="ko-KR" altLang="en-US" sz="700" dirty="0"/>
              <a:t>타인의 리뷰에서 도용한 사진</a:t>
            </a:r>
            <a:r>
              <a:rPr lang="en-US" altLang="ko-KR" sz="700" dirty="0"/>
              <a:t>, </a:t>
            </a:r>
            <a:r>
              <a:rPr lang="ko-KR" altLang="en-US" sz="700" dirty="0"/>
              <a:t>화면 캡쳐 등의 리뷰는 이니스프리 </a:t>
            </a:r>
            <a:r>
              <a:rPr lang="ko-KR" altLang="en-US" sz="700" dirty="0" err="1"/>
              <a:t>공식몰</a:t>
            </a:r>
            <a:r>
              <a:rPr lang="ko-KR" altLang="en-US" sz="700" dirty="0"/>
              <a:t> 리뷰 정책에 따라 게시가 제한될 수 있습니다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상품과 </a:t>
            </a:r>
            <a:r>
              <a:rPr lang="ko-KR" altLang="en-US" sz="700" dirty="0"/>
              <a:t>관련 없는 내용이나 사진</a:t>
            </a:r>
            <a:r>
              <a:rPr lang="en-US" altLang="ko-KR" sz="700" dirty="0"/>
              <a:t>/</a:t>
            </a:r>
            <a:r>
              <a:rPr lang="ko-KR" altLang="en-US" sz="700" dirty="0"/>
              <a:t>동영상</a:t>
            </a:r>
            <a:r>
              <a:rPr lang="en-US" altLang="ko-KR" sz="700" dirty="0"/>
              <a:t>, </a:t>
            </a:r>
            <a:r>
              <a:rPr lang="ko-KR" altLang="en-US" sz="700" dirty="0"/>
              <a:t>동일 문자 반복</a:t>
            </a:r>
            <a:r>
              <a:rPr lang="en-US" altLang="ko-KR" sz="700" dirty="0"/>
              <a:t>, </a:t>
            </a:r>
            <a:r>
              <a:rPr lang="ko-KR" altLang="en-US" sz="700" dirty="0"/>
              <a:t>욕설이나 타인의 리뷰 도용 등의 내용이 포함 된 경우 통보없이 삭제 및 </a:t>
            </a:r>
            <a:r>
              <a:rPr lang="ko-KR" altLang="en-US" sz="700" dirty="0" err="1"/>
              <a:t>뷰티포인트</a:t>
            </a:r>
            <a:r>
              <a:rPr lang="ko-KR" altLang="en-US" sz="700" dirty="0"/>
              <a:t> 적립 혜택이 회수될 수 있습니다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한 </a:t>
            </a:r>
            <a:r>
              <a:rPr lang="ko-KR" altLang="en-US" sz="700" dirty="0"/>
              <a:t>주문 건 내 동일 제품을 여러 개 구매하시는 경우 </a:t>
            </a:r>
            <a:r>
              <a:rPr lang="en-US" altLang="ko-KR" sz="700" dirty="0"/>
              <a:t>1</a:t>
            </a:r>
            <a:r>
              <a:rPr lang="ko-KR" altLang="en-US" sz="700" dirty="0"/>
              <a:t>회만 리뷰 작성이 가능하며</a:t>
            </a:r>
            <a:r>
              <a:rPr lang="en-US" altLang="ko-KR" sz="700" dirty="0"/>
              <a:t>, </a:t>
            </a:r>
            <a:r>
              <a:rPr lang="ko-KR" altLang="en-US" sz="700" dirty="0" err="1"/>
              <a:t>리뷰포인트</a:t>
            </a:r>
            <a:r>
              <a:rPr lang="ko-KR" altLang="en-US" sz="700" dirty="0"/>
              <a:t> 적립도 </a:t>
            </a:r>
            <a:r>
              <a:rPr lang="en-US" altLang="ko-KR" sz="700" dirty="0"/>
              <a:t>1</a:t>
            </a:r>
            <a:r>
              <a:rPr lang="ko-KR" altLang="en-US" sz="700" dirty="0"/>
              <a:t>회만 가능합니다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단</a:t>
            </a:r>
            <a:r>
              <a:rPr lang="en-US" altLang="ko-KR" sz="700" dirty="0"/>
              <a:t>, </a:t>
            </a:r>
            <a:r>
              <a:rPr lang="ko-KR" altLang="en-US" sz="700" dirty="0"/>
              <a:t>한 주문 건 내 동일 제품의 여러 옵션을 구매하시는 경우 옵션 별로 </a:t>
            </a:r>
            <a:r>
              <a:rPr lang="en-US" altLang="ko-KR" sz="700" dirty="0"/>
              <a:t>1</a:t>
            </a:r>
            <a:r>
              <a:rPr lang="ko-KR" altLang="en-US" sz="700" dirty="0"/>
              <a:t>회씩 리뷰 작성이 가능하며</a:t>
            </a:r>
            <a:r>
              <a:rPr lang="en-US" altLang="ko-KR" sz="700" dirty="0"/>
              <a:t>, </a:t>
            </a:r>
            <a:r>
              <a:rPr lang="ko-KR" altLang="en-US" sz="700" dirty="0" err="1"/>
              <a:t>리뷰포인트</a:t>
            </a:r>
            <a:r>
              <a:rPr lang="ko-KR" altLang="en-US" sz="700" dirty="0"/>
              <a:t> 적립도 옵션 별 </a:t>
            </a:r>
            <a:r>
              <a:rPr lang="en-US" altLang="ko-KR" sz="700" dirty="0"/>
              <a:t>1</a:t>
            </a:r>
            <a:r>
              <a:rPr lang="ko-KR" altLang="en-US" sz="700" dirty="0"/>
              <a:t>회만 가능합니다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정기 </a:t>
            </a:r>
            <a:r>
              <a:rPr lang="ko-KR" altLang="en-US" sz="700" dirty="0"/>
              <a:t>구독 제품의 경우 </a:t>
            </a:r>
            <a:r>
              <a:rPr lang="en-US" altLang="ko-KR" sz="700" dirty="0"/>
              <a:t>1</a:t>
            </a:r>
            <a:r>
              <a:rPr lang="ko-KR" altLang="en-US" sz="700" dirty="0" err="1"/>
              <a:t>회차</a:t>
            </a:r>
            <a:r>
              <a:rPr lang="ko-KR" altLang="en-US" sz="700" dirty="0"/>
              <a:t> 제품만 리뷰 작성이 가능하며 일반 리뷰 정책을 따릅니다</a:t>
            </a:r>
            <a:r>
              <a:rPr lang="en-US" altLang="ko-KR" sz="700" dirty="0"/>
              <a:t>.</a:t>
            </a:r>
          </a:p>
          <a:p>
            <a:pPr marL="88900" indent="-88900"/>
            <a:endParaRPr lang="en-US" altLang="ko-KR" sz="700" dirty="0" smtClean="0"/>
          </a:p>
          <a:p>
            <a:pPr marL="88900" indent="-88900"/>
            <a:r>
              <a:rPr lang="en-US" altLang="ko-KR" sz="700" dirty="0" smtClean="0"/>
              <a:t>[</a:t>
            </a:r>
            <a:r>
              <a:rPr lang="ko-KR" altLang="en-US" sz="700" dirty="0" smtClean="0"/>
              <a:t>리뷰 포인트 정책</a:t>
            </a:r>
            <a:r>
              <a:rPr lang="en-US" altLang="ko-KR" sz="700" dirty="0" smtClean="0"/>
              <a:t>] </a:t>
            </a:r>
            <a:endParaRPr lang="ko-KR" altLang="en-US" sz="700" dirty="0"/>
          </a:p>
        </p:txBody>
      </p:sp>
      <p:sp>
        <p:nvSpPr>
          <p:cNvPr id="104" name="직사각형 103"/>
          <p:cNvSpPr/>
          <p:nvPr/>
        </p:nvSpPr>
        <p:spPr>
          <a:xfrm>
            <a:off x="1632880" y="4243026"/>
            <a:ext cx="11528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 리뷰 운영 정책 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D34DC39D-4649-7554-A0B9-00EB76693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54394"/>
              </p:ext>
            </p:extLst>
          </p:nvPr>
        </p:nvGraphicFramePr>
        <p:xfrm>
          <a:off x="4901052" y="4478014"/>
          <a:ext cx="108000" cy="20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1825041513"/>
                    </a:ext>
                  </a:extLst>
                </a:gridCol>
              </a:tblGrid>
              <a:tr h="124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▲</a:t>
                      </a:r>
                      <a:endParaRPr lang="ko-KR" altLang="en-US" sz="5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64752"/>
                  </a:ext>
                </a:extLst>
              </a:tr>
              <a:tr h="17819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05884"/>
                  </a:ext>
                </a:extLst>
              </a:tr>
              <a:tr h="1247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▼</a:t>
                      </a: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08911"/>
                  </a:ext>
                </a:extLst>
              </a:tr>
            </a:tbl>
          </a:graphicData>
        </a:graphic>
      </p:graphicFrame>
      <p:sp>
        <p:nvSpPr>
          <p:cNvPr id="105" name="자유형 104"/>
          <p:cNvSpPr/>
          <p:nvPr/>
        </p:nvSpPr>
        <p:spPr>
          <a:xfrm>
            <a:off x="1600978" y="6399291"/>
            <a:ext cx="3408074" cy="23443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96733" y="3501588"/>
            <a:ext cx="1274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제품은 </a:t>
            </a: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만족하셨나요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793" y="3658369"/>
            <a:ext cx="1013923" cy="274687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5196733" y="3933056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301679" y="4173987"/>
            <a:ext cx="3458146" cy="551157"/>
            <a:chOff x="1264319" y="2200942"/>
            <a:chExt cx="1615238" cy="683975"/>
          </a:xfrm>
        </p:grpSpPr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11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최소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자에서 최대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330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자까지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입력가능합니다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8307301" y="4688996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09720" y="5452161"/>
            <a:ext cx="3694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무관환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사진을 첨부한 경우 통보없이 삭제 처리 및 리뷰 포인트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회수가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진행될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사진첨부는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첨부는 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가능하며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JPG, PNG,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GIF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파일만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314233" y="4833738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사각형 설명선 115"/>
          <p:cNvSpPr/>
          <p:nvPr/>
        </p:nvSpPr>
        <p:spPr>
          <a:xfrm>
            <a:off x="5431279" y="4704113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1434" y="5919595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5545138" y="5916562"/>
            <a:ext cx="140743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lang="en-US" altLang="ko-KR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리뷰 </a:t>
            </a:r>
            <a:r>
              <a:rPr lang="ko-KR" altLang="en-US" sz="7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이용약관에 동의합니다</a:t>
            </a:r>
            <a:endParaRPr lang="en-US" sz="7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8121685" y="5914280"/>
            <a:ext cx="633187" cy="12054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이용약관</a:t>
            </a:r>
            <a:r>
              <a:rPr lang="en-US" altLang="ko-KR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700" u="sng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444" y="6221434"/>
            <a:ext cx="1620516" cy="28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취소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099381" y="6221434"/>
            <a:ext cx="1669033" cy="288000"/>
          </a:xfrm>
          <a:prstGeom prst="rect">
            <a:avLst/>
          </a:prstGeom>
          <a:solidFill>
            <a:srgbClr val="00BC7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작성완료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10269"/>
              </p:ext>
            </p:extLst>
          </p:nvPr>
        </p:nvGraphicFramePr>
        <p:xfrm>
          <a:off x="9048328" y="44450"/>
          <a:ext cx="3104777" cy="67440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작성 안내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작성 관련 안내 내용 노출 영역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포인트 혜택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안내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대상 제품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대상 제품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제품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리뷰의 특성에 따른 태그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선택 시 해당 제품 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제품 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처리된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상세페이지를 제공하지 않는 제품입니다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태그 영역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작성하는 리뷰의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없음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우수회원키트를 포함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리뷰 운영 정책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리뷰 운영 정책 팝업의 내용 전체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스크롤을 통해 전체 내용 확인 가능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리뷰에 대한 별점 입력 영역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 기준으로 입력 가능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5821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 가능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42786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 첨부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파일탐색기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실행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파일탐색기에서 이미지 최대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장까지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선택가능하며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파일탐색기에서 선택한 이미지 하단 영역 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개까지 등록 가능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7184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리뷰약관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동의 체크박스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약관에 동의 설정 체크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약관 동의 시 리뷰 등록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이용약관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이용약관 안내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83395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작성이 취소되며 이전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2172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여부 확인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시 리뷰 등록 완료 처리되며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목록화면으로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00277"/>
                  </a:ext>
                </a:extLst>
              </a:tr>
            </a:tbl>
          </a:graphicData>
        </a:graphic>
      </p:graphicFrame>
      <p:sp>
        <p:nvSpPr>
          <p:cNvPr id="127" name="타원 126"/>
          <p:cNvSpPr/>
          <p:nvPr/>
        </p:nvSpPr>
        <p:spPr>
          <a:xfrm>
            <a:off x="1588682" y="2755344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173" y="30296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595936" y="3523102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30" name="타원 129"/>
          <p:cNvSpPr/>
          <p:nvPr/>
        </p:nvSpPr>
        <p:spPr>
          <a:xfrm>
            <a:off x="1620783" y="4069009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2143419" y="3668924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984" y="35324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05" y="34697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745" y="39117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910" y="46649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55" y="57678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870" y="57365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664" y="61493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780" y="61653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BC76BEA9-D876-D320-BEDE-1FAF1126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70545"/>
              </p:ext>
            </p:extLst>
          </p:nvPr>
        </p:nvGraphicFramePr>
        <p:xfrm>
          <a:off x="8882717" y="6799584"/>
          <a:ext cx="6147754" cy="20940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36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작성완료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만족도를 입력하지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만족도를 체크해주세요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리뷰내용을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리뷰내용을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리뷰내용이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이하인 경우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제품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리뷰는 최소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자이상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308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이용약관에 동의하지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제품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 이용약관에 동의해주세요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최소조건을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충족한 경우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리뷰가 등록되었습니다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작성 이벤트 참여로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000P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적립되었습니다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(*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리뷰작성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이벤트 포인트 월 최대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6,000P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까지 가능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작성한 리뷰 목록 이동 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0520"/>
                  </a:ext>
                </a:extLst>
              </a:tr>
            </a:tbl>
          </a:graphicData>
        </a:graphic>
      </p:graphicFrame>
      <p:cxnSp>
        <p:nvCxnSpPr>
          <p:cNvPr id="33" name="꺾인 연결선 32"/>
          <p:cNvCxnSpPr>
            <a:stCxn id="122" idx="2"/>
            <a:endCxn id="132" idx="1"/>
          </p:cNvCxnSpPr>
          <p:nvPr/>
        </p:nvCxnSpPr>
        <p:spPr>
          <a:xfrm rot="16200000" flipH="1">
            <a:off x="7739731" y="6703600"/>
            <a:ext cx="1337153" cy="948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리뷰작성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3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제품 리뷰 이용약관 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IN_PC_MYP_01_25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36" y="1556792"/>
            <a:ext cx="3324414" cy="44368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19936" y="1346812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97973"/>
              </p:ext>
            </p:extLst>
          </p:nvPr>
        </p:nvGraphicFramePr>
        <p:xfrm>
          <a:off x="9048328" y="44450"/>
          <a:ext cx="3104777" cy="6816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리뷰 이용약관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이용에 대한 안내 내용 노출 영역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닫힘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036" y="15115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282" y="17809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400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60193" y="1716852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421085" y="1820382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작성한 리뷰 </a:t>
            </a:r>
            <a:endParaRPr lang="ko-KR" altLang="en-US" dirty="0"/>
          </a:p>
        </p:txBody>
      </p:sp>
      <p:sp>
        <p:nvSpPr>
          <p:cNvPr id="74" name="부제목 7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IN_PC_MYP_01_26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8380" y="1377062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리뷰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64041" y="254296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/>
                </a:solidFill>
              </a:rPr>
              <a:t>리뷰</a:t>
            </a:r>
            <a:endParaRPr lang="ko-KR" altLang="en-US" sz="12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75576"/>
              </p:ext>
            </p:extLst>
          </p:nvPr>
        </p:nvGraphicFramePr>
        <p:xfrm>
          <a:off x="1631975" y="2914244"/>
          <a:ext cx="7128321" cy="28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가능한 리뷰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내가 작성한 리뷰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6553" y="2527400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리뷰    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6387" y="1782529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160" y="20169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77038" y="1820145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716558" y="1817739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26" name="모서리가 둥근 직사각형 25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101869" y="214818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8681" y="2148187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92748" y="216134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31" name="타원 30"/>
          <p:cNvSpPr/>
          <p:nvPr/>
        </p:nvSpPr>
        <p:spPr>
          <a:xfrm>
            <a:off x="6575549" y="1916830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2" name="사각형 설명선 31"/>
          <p:cNvSpPr/>
          <p:nvPr/>
        </p:nvSpPr>
        <p:spPr>
          <a:xfrm>
            <a:off x="819189" y="1765106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898990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647728" y="2120454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631504" y="3553817"/>
            <a:ext cx="71278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44307" y="5282009"/>
            <a:ext cx="68826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56308" y="3759889"/>
            <a:ext cx="386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Ini</a:t>
            </a:r>
            <a:r>
              <a:rPr lang="en-US" altLang="ko-KR" sz="800" dirty="0" smtClean="0"/>
              <a:t>****   |   </a:t>
            </a:r>
            <a:r>
              <a:rPr lang="ko-KR" altLang="en-US" sz="800" dirty="0" smtClean="0">
                <a:solidFill>
                  <a:srgbClr val="00BC70"/>
                </a:solidFill>
              </a:rPr>
              <a:t>★★★★☆   </a:t>
            </a:r>
            <a:r>
              <a:rPr lang="en-US" altLang="ko-KR" sz="800" dirty="0" smtClean="0"/>
              <a:t>|   2024.05.16 (2024.05.17)   |  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5</a:t>
            </a:r>
            <a:r>
              <a:rPr lang="ko-KR" altLang="en-US" sz="800" dirty="0" smtClean="0"/>
              <a:t>회 구매 </a:t>
            </a:r>
            <a:endParaRPr lang="en-US" altLang="ko-KR" sz="800" dirty="0"/>
          </a:p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7892748" y="3773452"/>
            <a:ext cx="840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| 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44308" y="4098443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533245" y="4098443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07044" y="4098443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686748" y="4929018"/>
            <a:ext cx="6940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/>
              <a:t>           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노출되는 </a:t>
            </a:r>
            <a:r>
              <a:rPr lang="ko-KR" altLang="en-US" sz="800" dirty="0"/>
              <a:t>영역리뷰내용이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744308" y="4931678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78533" y="5365478"/>
            <a:ext cx="582075" cy="5820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455697" y="5462402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88886" y="5644848"/>
            <a:ext cx="2061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/>
              <a:t>31,000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680" y="5667970"/>
            <a:ext cx="824351" cy="310821"/>
          </a:xfrm>
          <a:prstGeom prst="rect">
            <a:avLst/>
          </a:prstGeom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35302"/>
              </p:ext>
            </p:extLst>
          </p:nvPr>
        </p:nvGraphicFramePr>
        <p:xfrm>
          <a:off x="9048328" y="44450"/>
          <a:ext cx="3104777" cy="733728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작성한 리뷰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정렬순서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 작성 리뷰 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4904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등록된 리뷰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앞문자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노출되며 뒤는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처리되어 표기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수정한 이력이 있는 경우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기준의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3-5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3-6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안내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수정은 작성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일까지만 가능하며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경과 후에는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처리되며 삭제만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3-7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삭제하시겠습니까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및 리뷰삭제처리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리뷰가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3-8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등록가능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 개수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선택 시 리뷰보기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3-9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영역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우수회원키트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해당하는 태그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리뷰내용 노출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3-10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선택 시 해당 제품 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제품 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처리된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상세페이지를 제공하지 않는 제품입니다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좋아요 처리 토스트 팝업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 선택 시 좋아요 해제 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장바구니 담기며 토스트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장바구니 옵션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결제하기 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결제하기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팝업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</a:tbl>
          </a:graphicData>
        </a:graphic>
      </p:graphicFrame>
      <p:sp>
        <p:nvSpPr>
          <p:cNvPr id="77" name="타원 76"/>
          <p:cNvSpPr/>
          <p:nvPr/>
        </p:nvSpPr>
        <p:spPr>
          <a:xfrm>
            <a:off x="5114638" y="2793351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0" name="타원 79"/>
          <p:cNvSpPr/>
          <p:nvPr/>
        </p:nvSpPr>
        <p:spPr>
          <a:xfrm>
            <a:off x="1534489" y="3429000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213" y="36333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041" y="36333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712" y="36187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83" y="36282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856" y="36282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654" y="36282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841" y="36378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8" y="40089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636" y="47815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99" y="52966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38" y="54948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71" y="54942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36" y="54942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88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16850"/>
              </p:ext>
            </p:extLst>
          </p:nvPr>
        </p:nvGraphicFramePr>
        <p:xfrm>
          <a:off x="65314" y="410330"/>
          <a:ext cx="5996592" cy="615357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후 피드백 반영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사업부 확인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버전 업데이트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민병헌님 요청으로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해제 일시 표기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(28P)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리뷰작성권한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수정화면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리뷰 내 숨김 표기 삭제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찜한제품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2024-07-09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멤버십 영역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케이스 별 내용 적용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39380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IN_PC_MYP_01_26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31975" y="908050"/>
            <a:ext cx="71278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44778" y="2636242"/>
            <a:ext cx="68826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56779" y="1114122"/>
            <a:ext cx="3060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Ini</a:t>
            </a:r>
            <a:r>
              <a:rPr lang="en-US" altLang="ko-KR" sz="800" dirty="0" smtClean="0"/>
              <a:t>****   |   </a:t>
            </a:r>
            <a:r>
              <a:rPr lang="ko-KR" altLang="en-US" sz="800" dirty="0" smtClean="0">
                <a:solidFill>
                  <a:srgbClr val="00BC70"/>
                </a:solidFill>
              </a:rPr>
              <a:t>★★★★☆   </a:t>
            </a:r>
            <a:r>
              <a:rPr lang="en-US" altLang="ko-KR" sz="800" dirty="0" smtClean="0"/>
              <a:t>|   2024.05.16   |  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</a:t>
            </a:r>
            <a:r>
              <a:rPr lang="ko-KR" altLang="en-US" sz="800" dirty="0" smtClean="0"/>
              <a:t>회 </a:t>
            </a:r>
            <a:r>
              <a:rPr lang="ko-KR" altLang="en-US" sz="800" dirty="0"/>
              <a:t>구매</a:t>
            </a:r>
            <a:r>
              <a:rPr lang="en-US" altLang="ko-KR" sz="800" dirty="0" smtClean="0"/>
              <a:t>  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7893219" y="1127685"/>
            <a:ext cx="840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| 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44779" y="1452676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533716" y="1452676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07515" y="1452676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87219" y="2283251"/>
            <a:ext cx="694017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노출되는 </a:t>
            </a:r>
            <a:r>
              <a:rPr lang="ko-KR" altLang="en-US" sz="800" dirty="0"/>
              <a:t>영역리뷰내용이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노출는</a:t>
            </a:r>
            <a:r>
              <a:rPr lang="en-US" altLang="ko-KR" sz="800" dirty="0"/>
              <a:t>···</a:t>
            </a:r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grpSp>
        <p:nvGrpSpPr>
          <p:cNvPr id="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79004" y="2719711"/>
            <a:ext cx="582075" cy="5820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56168" y="2816635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357" y="2999081"/>
            <a:ext cx="2061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/>
              <a:t>0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151" y="2902155"/>
            <a:ext cx="824351" cy="310821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2379"/>
              </p:ext>
            </p:extLst>
          </p:nvPr>
        </p:nvGraphicFramePr>
        <p:xfrm>
          <a:off x="136553" y="692696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리뷰    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239375" y="5733256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1616770" y="3589760"/>
            <a:ext cx="71278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729573" y="4502071"/>
            <a:ext cx="68826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641574" y="3795832"/>
            <a:ext cx="3060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Ini</a:t>
            </a:r>
            <a:r>
              <a:rPr lang="en-US" altLang="ko-KR" sz="800" dirty="0" smtClean="0"/>
              <a:t>****   |   </a:t>
            </a:r>
            <a:r>
              <a:rPr lang="ko-KR" altLang="en-US" sz="800" dirty="0" smtClean="0">
                <a:solidFill>
                  <a:srgbClr val="00BC70"/>
                </a:solidFill>
              </a:rPr>
              <a:t>★★★★☆   </a:t>
            </a:r>
            <a:r>
              <a:rPr lang="en-US" altLang="ko-KR" sz="800" dirty="0" smtClean="0"/>
              <a:t>|   2024.05.16   |  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</a:t>
            </a:r>
            <a:r>
              <a:rPr lang="ko-KR" altLang="en-US" sz="800" dirty="0" smtClean="0"/>
              <a:t>회 </a:t>
            </a:r>
            <a:r>
              <a:rPr lang="ko-KR" altLang="en-US" sz="800" dirty="0"/>
              <a:t>구매</a:t>
            </a:r>
            <a:r>
              <a:rPr lang="en-US" altLang="ko-KR" sz="800" dirty="0" smtClean="0"/>
              <a:t>  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7878014" y="3809395"/>
            <a:ext cx="840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| 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2014" y="4149080"/>
            <a:ext cx="694017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노출되는 </a:t>
            </a:r>
            <a:r>
              <a:rPr lang="ko-KR" altLang="en-US" sz="800" dirty="0"/>
              <a:t>영역리뷰내용이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노출는</a:t>
            </a:r>
            <a:r>
              <a:rPr lang="en-US" altLang="ko-KR" sz="800" dirty="0"/>
              <a:t>···</a:t>
            </a:r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grpSp>
        <p:nvGrpSpPr>
          <p:cNvPr id="7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63799" y="4585540"/>
            <a:ext cx="582075" cy="5820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440963" y="4682464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74152" y="4864910"/>
            <a:ext cx="2061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/>
              <a:t>12,000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46" y="4767984"/>
            <a:ext cx="824351" cy="310821"/>
          </a:xfrm>
          <a:prstGeom prst="rect">
            <a:avLst/>
          </a:prstGeom>
        </p:spPr>
      </p:pic>
      <p:sp>
        <p:nvSpPr>
          <p:cNvPr id="85" name="자유형 84"/>
          <p:cNvSpPr/>
          <p:nvPr/>
        </p:nvSpPr>
        <p:spPr>
          <a:xfrm>
            <a:off x="1545979" y="5333013"/>
            <a:ext cx="7172329" cy="23443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38363"/>
              </p:ext>
            </p:extLst>
          </p:nvPr>
        </p:nvGraphicFramePr>
        <p:xfrm>
          <a:off x="9048328" y="44451"/>
          <a:ext cx="3104777" cy="2466839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7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수정한 적 없는 리뷰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태그 없는 리뷰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 노출되지 않음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태그 노출되지 않음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sng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숨김태그</a:t>
                      </a:r>
                      <a:r>
                        <a:rPr lang="ko-KR" altLang="en-US" sz="800" b="1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BO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관리자에 의해 </a:t>
                      </a:r>
                      <a:r>
                        <a:rPr lang="ko-KR" altLang="en-US" sz="800" b="0" u="none" strike="sng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숨김처리된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노출되며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FO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노출되지 않음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숨김 처리한 경우 리뷰포인트는 회수 처리 </a:t>
                      </a: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</a:t>
                      </a:r>
                      <a:r>
                        <a:rPr lang="ko-KR" altLang="en-US" sz="800" b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숨김해제한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en-US" sz="800" b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리뷰포인트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적립 처리 </a:t>
                      </a:r>
                      <a:endParaRPr lang="en-US" altLang="ko-KR" sz="800" b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452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리뷰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포토 영역 노출되지 않음 </a:t>
                      </a:r>
                      <a:endParaRPr lang="en-US" altLang="ko-KR" sz="800" b="0" u="none" kern="12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리뷰가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초과 된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pagination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 팝업 모음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70551"/>
                  </a:ext>
                </a:extLst>
              </a:tr>
            </a:tbl>
          </a:graphicData>
        </a:graphic>
      </p:graphicFrame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65" y="9547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970" y="36485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56" y="21549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976" y="56471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E457E39-1D7C-02D5-2A71-EB5DE2A327CB}"/>
              </a:ext>
            </a:extLst>
          </p:cNvPr>
          <p:cNvSpPr/>
          <p:nvPr/>
        </p:nvSpPr>
        <p:spPr>
          <a:xfrm>
            <a:off x="9436948" y="2816759"/>
            <a:ext cx="2232447" cy="34067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찜 목록에 추가되었습니다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7D9A786-3977-6F7D-FB11-DA074D5F32FF}"/>
              </a:ext>
            </a:extLst>
          </p:cNvPr>
          <p:cNvSpPr/>
          <p:nvPr/>
        </p:nvSpPr>
        <p:spPr>
          <a:xfrm>
            <a:off x="9439773" y="3207770"/>
            <a:ext cx="2232447" cy="34067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찜 목록에서 삭제되었습니다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863" y="26907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E457E39-1D7C-02D5-2A71-EB5DE2A327CB}"/>
              </a:ext>
            </a:extLst>
          </p:cNvPr>
          <p:cNvSpPr/>
          <p:nvPr/>
        </p:nvSpPr>
        <p:spPr>
          <a:xfrm>
            <a:off x="9436948" y="3865621"/>
            <a:ext cx="2232447" cy="34067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장바구니 담기가 완료되었습니다</a:t>
            </a:r>
            <a:r>
              <a:rPr lang="en-US" altLang="ko-KR" sz="800" b="1" dirty="0" smtClean="0"/>
              <a:t>. </a:t>
            </a:r>
            <a:endParaRPr lang="ko-KR" altLang="en-US" sz="800" b="1" dirty="0"/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863" y="37396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21" y="888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smtClean="0"/>
              <a:t>작성한 리뷰 </a:t>
            </a:r>
            <a:endParaRPr lang="ko-KR" altLang="en-US" dirty="0"/>
          </a:p>
        </p:txBody>
      </p:sp>
      <p:sp>
        <p:nvSpPr>
          <p:cNvPr id="55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283525" y="1113175"/>
            <a:ext cx="393940" cy="186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숨김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253" y="9700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12342" y="968506"/>
            <a:ext cx="810877" cy="326881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6/20 </a:t>
            </a:r>
            <a:r>
              <a:rPr lang="ko-KR" altLang="en-US" sz="600" dirty="0" smtClean="0"/>
              <a:t>사업 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ko-KR" altLang="en-US" sz="600" dirty="0" smtClean="0"/>
              <a:t>소희님 요청 삭제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5896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리뷰수정</a:t>
            </a:r>
            <a:r>
              <a:rPr lang="ko-KR" altLang="en-US" dirty="0" smtClean="0"/>
              <a:t> 안내 팝업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4143187" y="264092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Layer</a:t>
            </a:r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940696" y="4192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5560" y="2112066"/>
            <a:ext cx="4176464" cy="25410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759437" y="2221242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37891" y="2613918"/>
            <a:ext cx="3930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7941" y="2295254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리뷰 수정 안내 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5720" y="2740266"/>
            <a:ext cx="4017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작성하신 </a:t>
            </a:r>
            <a:r>
              <a:rPr lang="ko-KR" altLang="en-US" sz="900" dirty="0"/>
              <a:t>리뷰를 수정하면 기존 적립된 리뷰포인트가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회수된 </a:t>
            </a:r>
            <a:r>
              <a:rPr lang="ko-KR" altLang="en-US" sz="900" dirty="0"/>
              <a:t>후 </a:t>
            </a:r>
            <a:r>
              <a:rPr lang="ko-KR" altLang="en-US" sz="900" dirty="0">
                <a:solidFill>
                  <a:srgbClr val="00BC70"/>
                </a:solidFill>
              </a:rPr>
              <a:t>일반 리뷰 적립 기준에 맞게 </a:t>
            </a:r>
            <a:r>
              <a:rPr lang="ko-KR" altLang="en-US" sz="900" dirty="0" smtClean="0">
                <a:solidFill>
                  <a:srgbClr val="00BC70"/>
                </a:solidFill>
              </a:rPr>
              <a:t>리뷰포인트가 </a:t>
            </a:r>
            <a:r>
              <a:rPr lang="ko-KR" altLang="en-US" sz="900" dirty="0" err="1" smtClean="0">
                <a:solidFill>
                  <a:srgbClr val="00BC70"/>
                </a:solidFill>
              </a:rPr>
              <a:t>재적립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됩니다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이벤트성으로 </a:t>
            </a:r>
            <a:r>
              <a:rPr lang="ko-KR" altLang="en-US" sz="900" dirty="0"/>
              <a:t>적립된 </a:t>
            </a:r>
            <a:r>
              <a:rPr lang="ko-KR" altLang="en-US" sz="900" dirty="0" smtClean="0"/>
              <a:t>리뷰포인트의 경우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이벤트 </a:t>
            </a:r>
            <a:r>
              <a:rPr lang="ko-KR" altLang="en-US" sz="900" dirty="0"/>
              <a:t>기간 이후 리뷰 수정 시 </a:t>
            </a:r>
            <a:r>
              <a:rPr lang="ko-KR" altLang="en-US" sz="900" dirty="0">
                <a:solidFill>
                  <a:srgbClr val="00BC70"/>
                </a:solidFill>
              </a:rPr>
              <a:t>동일 수준의 포인트 적립이 불가</a:t>
            </a:r>
            <a:r>
              <a:rPr lang="ko-KR" altLang="en-US" sz="900" dirty="0"/>
              <a:t>할 수 </a:t>
            </a:r>
            <a:r>
              <a:rPr lang="ko-KR" altLang="en-US" sz="900" dirty="0" smtClean="0"/>
              <a:t>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>
                <a:solidFill>
                  <a:srgbClr val="00BC70"/>
                </a:solidFill>
              </a:rPr>
              <a:t>이미 </a:t>
            </a:r>
            <a:r>
              <a:rPr lang="ko-KR" altLang="en-US" sz="900" dirty="0">
                <a:solidFill>
                  <a:srgbClr val="00BC70"/>
                </a:solidFill>
              </a:rPr>
              <a:t>적립된 </a:t>
            </a:r>
            <a:r>
              <a:rPr lang="ko-KR" altLang="en-US" sz="900" dirty="0" err="1">
                <a:solidFill>
                  <a:srgbClr val="00BC70"/>
                </a:solidFill>
              </a:rPr>
              <a:t>비구매성</a:t>
            </a:r>
            <a:r>
              <a:rPr lang="ko-KR" altLang="en-US" sz="900" dirty="0">
                <a:solidFill>
                  <a:srgbClr val="00BC70"/>
                </a:solidFill>
              </a:rPr>
              <a:t> 포인트 차감 후 일반 리뷰 적립 포인트 기준으로 </a:t>
            </a:r>
            <a:r>
              <a:rPr lang="ko-KR" altLang="en-US" sz="900" dirty="0" err="1">
                <a:solidFill>
                  <a:srgbClr val="00BC70"/>
                </a:solidFill>
              </a:rPr>
              <a:t>재적립</a:t>
            </a:r>
            <a:r>
              <a:rPr lang="ko-KR" altLang="en-US" sz="900" dirty="0" err="1"/>
              <a:t>됩니다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139" y="2022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733" y="21589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3A9EA9-BF48-B432-9144-9B9AC729F460}"/>
              </a:ext>
            </a:extLst>
          </p:cNvPr>
          <p:cNvGrpSpPr/>
          <p:nvPr/>
        </p:nvGrpSpPr>
        <p:grpSpPr>
          <a:xfrm>
            <a:off x="2151085" y="4305529"/>
            <a:ext cx="4160939" cy="337938"/>
            <a:chOff x="4584051" y="7799385"/>
            <a:chExt cx="2872562" cy="337938"/>
          </a:xfrm>
        </p:grpSpPr>
        <p:sp>
          <p:nvSpPr>
            <p:cNvPr id="22" name="모서리가 둥근 직사각형 264">
              <a:extLst>
                <a:ext uri="{FF2B5EF4-FFF2-40B4-BE49-F238E27FC236}">
                  <a16:creationId xmlns:a16="http://schemas.microsoft.com/office/drawing/2014/main" id="{F6DF594A-5B81-9C31-51F8-1802D3355EA8}"/>
                </a:ext>
              </a:extLst>
            </p:cNvPr>
            <p:cNvSpPr/>
            <p:nvPr/>
          </p:nvSpPr>
          <p:spPr>
            <a:xfrm>
              <a:off x="4584051" y="7799385"/>
              <a:ext cx="1384671" cy="3379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5968722" y="7799385"/>
              <a:ext cx="1487891" cy="337938"/>
            </a:xfrm>
            <a:prstGeom prst="roundRect">
              <a:avLst>
                <a:gd name="adj" fmla="val 0"/>
              </a:avLst>
            </a:prstGeom>
            <a:solidFill>
              <a:srgbClr val="00BC70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리뷰 수정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16057"/>
              </p:ext>
            </p:extLst>
          </p:nvPr>
        </p:nvGraphicFramePr>
        <p:xfrm>
          <a:off x="9048328" y="44451"/>
          <a:ext cx="3104777" cy="12912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8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안내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시 지급된 포인트 회수 등 관련 안내 내용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[X}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화면으로 이동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</a:tbl>
          </a:graphicData>
        </a:graphic>
      </p:graphicFrame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061" y="4366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6" y="43735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72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리뷰보기 팝업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IN_PC_PRD_01_15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8557" y="836376"/>
            <a:ext cx="3312368" cy="5256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779129" y="910531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28140" y="1286035"/>
            <a:ext cx="30963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8190" y="967371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제품명 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99656" y="1351481"/>
            <a:ext cx="386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Ini</a:t>
            </a:r>
            <a:r>
              <a:rPr lang="en-US" altLang="ko-KR" sz="800" dirty="0" smtClean="0"/>
              <a:t>****   |   </a:t>
            </a:r>
            <a:r>
              <a:rPr lang="ko-KR" altLang="en-US" sz="800" dirty="0" smtClean="0">
                <a:solidFill>
                  <a:srgbClr val="00BC70"/>
                </a:solidFill>
              </a:rPr>
              <a:t>★★★★☆   </a:t>
            </a:r>
            <a:r>
              <a:rPr lang="en-US" altLang="ko-KR" sz="800" dirty="0" smtClean="0"/>
              <a:t>|   2024.05.16 (2024.05.17)   |  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5</a:t>
            </a:r>
            <a:r>
              <a:rPr lang="ko-KR" altLang="en-US" sz="800" dirty="0" smtClean="0"/>
              <a:t>회 구매 </a:t>
            </a:r>
            <a:endParaRPr lang="en-US" altLang="ko-KR" sz="800" dirty="0"/>
          </a:p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grpSp>
        <p:nvGrpSpPr>
          <p:cNvPr id="1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483628" y="1702555"/>
            <a:ext cx="2162226" cy="198336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28140" y="24308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55652" y="24308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74640" y="3823890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8140" y="3986956"/>
            <a:ext cx="30875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</a:t>
            </a:r>
            <a:r>
              <a:rPr lang="ko-KR" altLang="en-US" sz="800" dirty="0" smtClean="0"/>
              <a:t>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20" name="직사각형 19"/>
          <p:cNvSpPr/>
          <p:nvPr/>
        </p:nvSpPr>
        <p:spPr>
          <a:xfrm>
            <a:off x="5474768" y="4840566"/>
            <a:ext cx="561768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삭제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53651" y="4840566"/>
            <a:ext cx="561768" cy="2565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51035" y="5147180"/>
            <a:ext cx="306465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85261" y="5230649"/>
            <a:ext cx="582075" cy="5820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2425" y="5327573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5614" y="5510019"/>
            <a:ext cx="2061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/>
              <a:t>12,000</a:t>
            </a:r>
          </a:p>
        </p:txBody>
      </p:sp>
      <p:sp>
        <p:nvSpPr>
          <p:cNvPr id="29" name="하트 28"/>
          <p:cNvSpPr/>
          <p:nvPr/>
        </p:nvSpPr>
        <p:spPr>
          <a:xfrm>
            <a:off x="5830462" y="5471009"/>
            <a:ext cx="144016" cy="144016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14038"/>
              </p:ext>
            </p:extLst>
          </p:nvPr>
        </p:nvGraphicFramePr>
        <p:xfrm>
          <a:off x="9048328" y="44450"/>
          <a:ext cx="3104777" cy="57108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리뷰보기 팝업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등록된 리뷰에 한해서만 팝업으로 확인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한 리뷰의 제품명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[X}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앞문자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노출되며 뒤는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처리되어 표기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 /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수정한 이력이 있는 경우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기준의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1-7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등록가능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 개수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 이상인 경우 좌우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 . 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노출되며 등록되어 있는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이미지 확인 가능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1-8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영역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우수회원키트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해당하는 태그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리뷰내용 노출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1-9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수정화면으로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1-10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삭제하시겠습니까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및 리뷰삭제처리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리뷰가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해당 제품상세페이지로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좋아요 처리 토스트 팝업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 선택 시 좋아요 해제 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</a:tbl>
          </a:graphicData>
        </a:graphic>
      </p:graphicFrame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522" y="7372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21" y="8981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675" y="8779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019" y="12107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912" y="16289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514" y="12107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793" y="12107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692" y="12107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36469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793" y="47325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862" y="47243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957" y="51471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878" y="52438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58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수정 </a:t>
            </a:r>
            <a:endParaRPr lang="ko-KR" altLang="en-US" dirty="0"/>
          </a:p>
        </p:txBody>
      </p:sp>
      <p:sp>
        <p:nvSpPr>
          <p:cNvPr id="125" name="부제목 1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IN_PC_MYP_01_22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8380" y="1377062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리뷰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V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리뷰작성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0193" y="1716852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387" y="1782529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160" y="20169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21085" y="1820382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77038" y="1820145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716558" y="1817739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01869" y="214818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508681" y="2148187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892748" y="216134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28" name="타원 27"/>
          <p:cNvSpPr/>
          <p:nvPr/>
        </p:nvSpPr>
        <p:spPr>
          <a:xfrm>
            <a:off x="6575549" y="1916830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9" name="사각형 설명선 28"/>
          <p:cNvSpPr/>
          <p:nvPr/>
        </p:nvSpPr>
        <p:spPr>
          <a:xfrm>
            <a:off x="819189" y="1765106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898990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47728" y="2120454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sp>
        <p:nvSpPr>
          <p:cNvPr id="70" name="직사각형 69"/>
          <p:cNvSpPr/>
          <p:nvPr/>
        </p:nvSpPr>
        <p:spPr>
          <a:xfrm>
            <a:off x="1564041" y="254296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/>
                </a:solidFill>
              </a:rPr>
              <a:t>리뷰</a:t>
            </a:r>
            <a:endParaRPr lang="ko-KR" altLang="en-US" sz="1200" b="1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136553" y="2527400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리뷰    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1717319" y="2823151"/>
            <a:ext cx="7040673" cy="4616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955396" y="2874213"/>
            <a:ext cx="17299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리뷰 작성시 </a:t>
            </a:r>
            <a:r>
              <a:rPr lang="ko-KR" altLang="en-US" sz="900" b="1" dirty="0" err="1" smtClean="0">
                <a:solidFill>
                  <a:srgbClr val="00BC70"/>
                </a:solidFill>
              </a:rPr>
              <a:t>뷰티포인트</a:t>
            </a:r>
            <a:r>
              <a:rPr lang="ko-KR" altLang="en-US" sz="900" b="1" dirty="0" smtClean="0">
                <a:solidFill>
                  <a:srgbClr val="00BC70"/>
                </a:solidFill>
              </a:rPr>
              <a:t> 지급 </a:t>
            </a:r>
            <a:endParaRPr lang="ko-KR" altLang="en-US" sz="900" b="1" dirty="0">
              <a:solidFill>
                <a:srgbClr val="00BC7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57681" y="3027853"/>
            <a:ext cx="8819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 혜택 </a:t>
            </a:r>
            <a:r>
              <a:rPr lang="en-US" altLang="ko-KR" sz="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endParaRPr lang="ko-KR" altLang="en-US" sz="8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5193362" y="2898075"/>
            <a:ext cx="0" cy="314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44045" y="2924944"/>
            <a:ext cx="273800" cy="24890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786489" y="2874422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포토리뷰 작성 시</a:t>
            </a:r>
            <a:r>
              <a:rPr lang="en-US" altLang="ko-KR" sz="800" dirty="0" smtClean="0"/>
              <a:t>,</a:t>
            </a:r>
            <a:br>
              <a:rPr lang="en-US" altLang="ko-KR" sz="800" dirty="0" smtClean="0"/>
            </a:br>
            <a:r>
              <a:rPr lang="ko-KR" altLang="en-US" sz="800" dirty="0" err="1" smtClean="0"/>
              <a:t>간단리뷰의</a:t>
            </a:r>
            <a:r>
              <a:rPr lang="ko-KR" altLang="en-US" sz="800" dirty="0" smtClean="0"/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2</a:t>
            </a:r>
            <a:r>
              <a:rPr lang="ko-KR" altLang="en-US" sz="800" dirty="0" err="1" smtClean="0">
                <a:solidFill>
                  <a:srgbClr val="00BC70"/>
                </a:solidFill>
              </a:rPr>
              <a:t>배포인트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ko-KR" altLang="en-US" sz="800" dirty="0" smtClean="0"/>
              <a:t>적립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1606715" y="3284984"/>
            <a:ext cx="2669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Ⓘ 월 최대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6,000P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까지만 적립됩니다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(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 횟수는 제한 없음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</p:txBody>
      </p:sp>
      <p:grpSp>
        <p:nvGrpSpPr>
          <p:cNvPr id="9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693795" y="3645643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2052928" y="3804345"/>
            <a:ext cx="13067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노출 영역입니다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5087938" y="3605091"/>
            <a:ext cx="0" cy="24882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93795" y="4189632"/>
            <a:ext cx="3344370" cy="2407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684615" y="4526487"/>
            <a:ext cx="3201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/>
            <a:r>
              <a:rPr lang="en-US" altLang="ko-KR" sz="700" dirty="0" smtClean="0"/>
              <a:t>[</a:t>
            </a:r>
            <a:r>
              <a:rPr lang="ko-KR" altLang="en-US" sz="700" dirty="0"/>
              <a:t>리뷰 작성 유의사항</a:t>
            </a:r>
            <a:r>
              <a:rPr lang="en-US" altLang="ko-KR" sz="700" dirty="0"/>
              <a:t>]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/>
              <a:t>상품과 관련이 없거나</a:t>
            </a:r>
            <a:r>
              <a:rPr lang="en-US" altLang="ko-KR" sz="700" dirty="0"/>
              <a:t>, </a:t>
            </a:r>
            <a:r>
              <a:rPr lang="ko-KR" altLang="en-US" sz="700" dirty="0"/>
              <a:t>이미 등록된 사진</a:t>
            </a:r>
            <a:r>
              <a:rPr lang="en-US" altLang="ko-KR" sz="700" dirty="0"/>
              <a:t>, </a:t>
            </a:r>
            <a:r>
              <a:rPr lang="ko-KR" altLang="en-US" sz="700" dirty="0"/>
              <a:t>타인의 리뷰에서 도용한 사진</a:t>
            </a:r>
            <a:r>
              <a:rPr lang="en-US" altLang="ko-KR" sz="700" dirty="0"/>
              <a:t>, </a:t>
            </a:r>
            <a:r>
              <a:rPr lang="ko-KR" altLang="en-US" sz="700" dirty="0"/>
              <a:t>화면 캡쳐 등의 리뷰는 이니스프리 </a:t>
            </a:r>
            <a:r>
              <a:rPr lang="ko-KR" altLang="en-US" sz="700" dirty="0" err="1"/>
              <a:t>공식몰</a:t>
            </a:r>
            <a:r>
              <a:rPr lang="ko-KR" altLang="en-US" sz="700" dirty="0"/>
              <a:t> 리뷰 정책에 따라 게시가 제한될 수 있습니다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상품과 </a:t>
            </a:r>
            <a:r>
              <a:rPr lang="ko-KR" altLang="en-US" sz="700" dirty="0"/>
              <a:t>관련 없는 내용이나 사진</a:t>
            </a:r>
            <a:r>
              <a:rPr lang="en-US" altLang="ko-KR" sz="700" dirty="0"/>
              <a:t>/</a:t>
            </a:r>
            <a:r>
              <a:rPr lang="ko-KR" altLang="en-US" sz="700" dirty="0"/>
              <a:t>동영상</a:t>
            </a:r>
            <a:r>
              <a:rPr lang="en-US" altLang="ko-KR" sz="700" dirty="0"/>
              <a:t>, </a:t>
            </a:r>
            <a:r>
              <a:rPr lang="ko-KR" altLang="en-US" sz="700" dirty="0"/>
              <a:t>동일 문자 반복</a:t>
            </a:r>
            <a:r>
              <a:rPr lang="en-US" altLang="ko-KR" sz="700" dirty="0"/>
              <a:t>, </a:t>
            </a:r>
            <a:r>
              <a:rPr lang="ko-KR" altLang="en-US" sz="700" dirty="0"/>
              <a:t>욕설이나 타인의 리뷰 도용 등의 내용이 포함 된 경우 통보없이 삭제 및 </a:t>
            </a:r>
            <a:r>
              <a:rPr lang="ko-KR" altLang="en-US" sz="700" dirty="0" err="1"/>
              <a:t>뷰티포인트</a:t>
            </a:r>
            <a:r>
              <a:rPr lang="ko-KR" altLang="en-US" sz="700" dirty="0"/>
              <a:t> 적립 혜택이 회수될 수 있습니다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한 </a:t>
            </a:r>
            <a:r>
              <a:rPr lang="ko-KR" altLang="en-US" sz="700" dirty="0"/>
              <a:t>주문 건 내 동일 제품을 여러 개 구매하시는 경우 </a:t>
            </a:r>
            <a:r>
              <a:rPr lang="en-US" altLang="ko-KR" sz="700" dirty="0"/>
              <a:t>1</a:t>
            </a:r>
            <a:r>
              <a:rPr lang="ko-KR" altLang="en-US" sz="700" dirty="0"/>
              <a:t>회만 리뷰 작성이 가능하며</a:t>
            </a:r>
            <a:r>
              <a:rPr lang="en-US" altLang="ko-KR" sz="700" dirty="0"/>
              <a:t>, </a:t>
            </a:r>
            <a:r>
              <a:rPr lang="ko-KR" altLang="en-US" sz="700" dirty="0" err="1"/>
              <a:t>리뷰포인트</a:t>
            </a:r>
            <a:r>
              <a:rPr lang="ko-KR" altLang="en-US" sz="700" dirty="0"/>
              <a:t> 적립도 </a:t>
            </a:r>
            <a:r>
              <a:rPr lang="en-US" altLang="ko-KR" sz="700" dirty="0"/>
              <a:t>1</a:t>
            </a:r>
            <a:r>
              <a:rPr lang="ko-KR" altLang="en-US" sz="700" dirty="0"/>
              <a:t>회만 가능합니다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단</a:t>
            </a:r>
            <a:r>
              <a:rPr lang="en-US" altLang="ko-KR" sz="700" dirty="0"/>
              <a:t>, </a:t>
            </a:r>
            <a:r>
              <a:rPr lang="ko-KR" altLang="en-US" sz="700" dirty="0"/>
              <a:t>한 주문 건 내 동일 제품의 여러 옵션을 구매하시는 경우 옵션 별로 </a:t>
            </a:r>
            <a:r>
              <a:rPr lang="en-US" altLang="ko-KR" sz="700" dirty="0"/>
              <a:t>1</a:t>
            </a:r>
            <a:r>
              <a:rPr lang="ko-KR" altLang="en-US" sz="700" dirty="0"/>
              <a:t>회씩 리뷰 작성이 가능하며</a:t>
            </a:r>
            <a:r>
              <a:rPr lang="en-US" altLang="ko-KR" sz="700" dirty="0"/>
              <a:t>, </a:t>
            </a:r>
            <a:r>
              <a:rPr lang="ko-KR" altLang="en-US" sz="700" dirty="0" err="1"/>
              <a:t>리뷰포인트</a:t>
            </a:r>
            <a:r>
              <a:rPr lang="ko-KR" altLang="en-US" sz="700" dirty="0"/>
              <a:t> 적립도 옵션 별 </a:t>
            </a:r>
            <a:r>
              <a:rPr lang="en-US" altLang="ko-KR" sz="700" dirty="0"/>
              <a:t>1</a:t>
            </a:r>
            <a:r>
              <a:rPr lang="ko-KR" altLang="en-US" sz="700" dirty="0"/>
              <a:t>회만 가능합니다</a:t>
            </a:r>
            <a:r>
              <a:rPr lang="en-US" altLang="ko-KR" sz="700" dirty="0" smtClean="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정기 </a:t>
            </a:r>
            <a:r>
              <a:rPr lang="ko-KR" altLang="en-US" sz="700" dirty="0"/>
              <a:t>구독 제품의 경우 </a:t>
            </a:r>
            <a:r>
              <a:rPr lang="en-US" altLang="ko-KR" sz="700" dirty="0"/>
              <a:t>1</a:t>
            </a:r>
            <a:r>
              <a:rPr lang="ko-KR" altLang="en-US" sz="700" dirty="0" err="1"/>
              <a:t>회차</a:t>
            </a:r>
            <a:r>
              <a:rPr lang="ko-KR" altLang="en-US" sz="700" dirty="0"/>
              <a:t> 제품만 리뷰 작성이 가능하며 일반 리뷰 정책을 따릅니다</a:t>
            </a:r>
            <a:r>
              <a:rPr lang="en-US" altLang="ko-KR" sz="700" dirty="0"/>
              <a:t>.</a:t>
            </a:r>
          </a:p>
          <a:p>
            <a:pPr marL="88900" indent="-88900"/>
            <a:endParaRPr lang="en-US" altLang="ko-KR" sz="700" dirty="0" smtClean="0"/>
          </a:p>
          <a:p>
            <a:pPr marL="88900" indent="-88900"/>
            <a:r>
              <a:rPr lang="en-US" altLang="ko-KR" sz="700" dirty="0" smtClean="0"/>
              <a:t>[</a:t>
            </a:r>
            <a:r>
              <a:rPr lang="ko-KR" altLang="en-US" sz="700" dirty="0" smtClean="0"/>
              <a:t>리뷰 포인트 정책</a:t>
            </a:r>
            <a:r>
              <a:rPr lang="en-US" altLang="ko-KR" sz="700" dirty="0" smtClean="0"/>
              <a:t>] </a:t>
            </a:r>
            <a:endParaRPr lang="ko-KR" altLang="en-US" sz="700" dirty="0"/>
          </a:p>
        </p:txBody>
      </p:sp>
      <p:sp>
        <p:nvSpPr>
          <p:cNvPr id="104" name="직사각형 103"/>
          <p:cNvSpPr/>
          <p:nvPr/>
        </p:nvSpPr>
        <p:spPr>
          <a:xfrm>
            <a:off x="1632880" y="4243026"/>
            <a:ext cx="11528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 리뷰 운영 정책 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D34DC39D-4649-7554-A0B9-00EB76693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01052" y="4478014"/>
          <a:ext cx="108000" cy="20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1825041513"/>
                    </a:ext>
                  </a:extLst>
                </a:gridCol>
              </a:tblGrid>
              <a:tr h="124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▲</a:t>
                      </a:r>
                      <a:endParaRPr lang="ko-KR" altLang="en-US" sz="5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64752"/>
                  </a:ext>
                </a:extLst>
              </a:tr>
              <a:tr h="17819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05884"/>
                  </a:ext>
                </a:extLst>
              </a:tr>
              <a:tr h="1247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▼</a:t>
                      </a: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08911"/>
                  </a:ext>
                </a:extLst>
              </a:tr>
            </a:tbl>
          </a:graphicData>
        </a:graphic>
      </p:graphicFrame>
      <p:sp>
        <p:nvSpPr>
          <p:cNvPr id="105" name="자유형 104"/>
          <p:cNvSpPr/>
          <p:nvPr/>
        </p:nvSpPr>
        <p:spPr>
          <a:xfrm>
            <a:off x="1600978" y="6399291"/>
            <a:ext cx="3408074" cy="23443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96733" y="3501588"/>
            <a:ext cx="1274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제품은 </a:t>
            </a: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만족하셨나요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96733" y="3933056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301679" y="4173987"/>
            <a:ext cx="3458146" cy="551157"/>
            <a:chOff x="1264319" y="2200942"/>
            <a:chExt cx="1615238" cy="683975"/>
          </a:xfrm>
        </p:grpSpPr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11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너무너무 촉촉하고 좋아요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잘쓸게요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~!!!!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8307301" y="4688996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23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09720" y="5452161"/>
            <a:ext cx="3694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무관환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사진을 첨부한 경우 통보없이 삭제 처리 및 리뷰 포인트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회수가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진행될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사진첨부는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첨부는 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가능하며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JPG, PNG,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GIF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파일만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314233" y="4833738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사각형 설명선 115"/>
          <p:cNvSpPr/>
          <p:nvPr/>
        </p:nvSpPr>
        <p:spPr>
          <a:xfrm>
            <a:off x="5431279" y="4704113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1434" y="5919595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5545138" y="5916562"/>
            <a:ext cx="140743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lang="en-US" altLang="ko-KR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7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리뷰 </a:t>
            </a:r>
            <a:r>
              <a:rPr lang="ko-KR" altLang="en-US" sz="7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이용약관에 동의합니다</a:t>
            </a:r>
            <a:endParaRPr lang="en-US" sz="7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8121685" y="5914280"/>
            <a:ext cx="570669" cy="12054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이용약관</a:t>
            </a:r>
            <a:endParaRPr lang="en-US" sz="700" u="sng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444" y="6221434"/>
            <a:ext cx="1620516" cy="28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취소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099381" y="6221434"/>
            <a:ext cx="1669033" cy="288000"/>
          </a:xfrm>
          <a:prstGeom prst="rect">
            <a:avLst/>
          </a:prstGeom>
          <a:solidFill>
            <a:srgbClr val="00BC7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작성완료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51779"/>
              </p:ext>
            </p:extLst>
          </p:nvPr>
        </p:nvGraphicFramePr>
        <p:xfrm>
          <a:off x="9048328" y="44450"/>
          <a:ext cx="3104777" cy="1122206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수정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작성 화면과 동일하며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 작성한 내용이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상태로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리뷰약관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화면과 동일한 리뷰 이용 약관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 리뷰인 경우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 등록한 상태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131" name="직사각형 130"/>
          <p:cNvSpPr/>
          <p:nvPr/>
        </p:nvSpPr>
        <p:spPr>
          <a:xfrm>
            <a:off x="2143419" y="3668924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리뷰작성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82288" y="3615013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BC70"/>
                </a:solidFill>
              </a:rPr>
              <a:t>★★★★☆</a:t>
            </a:r>
            <a:endParaRPr lang="ko-KR" altLang="en-US" sz="11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6551411" y="4814111"/>
            <a:ext cx="491198" cy="586858"/>
            <a:chOff x="5506641" y="4844095"/>
            <a:chExt cx="491198" cy="586858"/>
          </a:xfrm>
        </p:grpSpPr>
        <p:grpSp>
          <p:nvGrpSpPr>
            <p:cNvPr id="8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009164" y="4814111"/>
            <a:ext cx="488702" cy="587121"/>
            <a:chOff x="4983094" y="4843832"/>
            <a:chExt cx="488702" cy="587121"/>
          </a:xfrm>
        </p:grpSpPr>
        <p:grpSp>
          <p:nvGrpSpPr>
            <p:cNvPr id="10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sp>
        <p:nvSpPr>
          <p:cNvPr id="1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05" y="24329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870" y="57801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9084324" y="1837422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포토리뷰에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이미지가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개 등록된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9082799" y="2137977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9187745" y="2359050"/>
            <a:ext cx="2674860" cy="671745"/>
            <a:chOff x="1264319" y="2200942"/>
            <a:chExt cx="1615238" cy="683975"/>
          </a:xfrm>
        </p:grpSpPr>
        <p:sp>
          <p:nvSpPr>
            <p:cNvPr id="270" name="이등변 삼각형 269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27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아주 만족하면서 쓰고 있어요 너무너무 좋네요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441811" y="2996075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9082799" y="2079891"/>
            <a:ext cx="2956779" cy="246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4" name="그룹 273"/>
          <p:cNvGrpSpPr/>
          <p:nvPr/>
        </p:nvGrpSpPr>
        <p:grpSpPr>
          <a:xfrm>
            <a:off x="10280317" y="3212756"/>
            <a:ext cx="491198" cy="586858"/>
            <a:chOff x="5506641" y="4844095"/>
            <a:chExt cx="491198" cy="586858"/>
          </a:xfrm>
        </p:grpSpPr>
        <p:grpSp>
          <p:nvGrpSpPr>
            <p:cNvPr id="27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7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6" name="직사각형 275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9738070" y="3212756"/>
            <a:ext cx="488702" cy="587121"/>
            <a:chOff x="4983094" y="4843832"/>
            <a:chExt cx="488702" cy="587121"/>
          </a:xfrm>
        </p:grpSpPr>
        <p:grpSp>
          <p:nvGrpSpPr>
            <p:cNvPr id="28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2" name="직사각형 281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11367307" y="3212756"/>
            <a:ext cx="491198" cy="586858"/>
            <a:chOff x="5506641" y="4844095"/>
            <a:chExt cx="491198" cy="586858"/>
          </a:xfrm>
        </p:grpSpPr>
        <p:grpSp>
          <p:nvGrpSpPr>
            <p:cNvPr id="28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8" name="직사각형 287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10825060" y="3212756"/>
            <a:ext cx="488702" cy="587121"/>
            <a:chOff x="4983094" y="4843832"/>
            <a:chExt cx="488702" cy="587121"/>
          </a:xfrm>
        </p:grpSpPr>
        <p:grpSp>
          <p:nvGrpSpPr>
            <p:cNvPr id="29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9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4" name="직사각형 293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9193327" y="3212756"/>
            <a:ext cx="491198" cy="586858"/>
            <a:chOff x="5506641" y="4844095"/>
            <a:chExt cx="491198" cy="586858"/>
          </a:xfrm>
        </p:grpSpPr>
        <p:grpSp>
          <p:nvGrpSpPr>
            <p:cNvPr id="29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0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0" name="직사각형 29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10280317" y="3846903"/>
            <a:ext cx="491198" cy="586858"/>
            <a:chOff x="5506641" y="4844095"/>
            <a:chExt cx="491198" cy="586858"/>
          </a:xfrm>
        </p:grpSpPr>
        <p:grpSp>
          <p:nvGrpSpPr>
            <p:cNvPr id="30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0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6" name="직사각형 305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9738070" y="3846903"/>
            <a:ext cx="488702" cy="587121"/>
            <a:chOff x="4983094" y="4843832"/>
            <a:chExt cx="488702" cy="587121"/>
          </a:xfrm>
        </p:grpSpPr>
        <p:grpSp>
          <p:nvGrpSpPr>
            <p:cNvPr id="31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1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2" name="직사각형 311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11367307" y="3846903"/>
            <a:ext cx="491198" cy="586858"/>
            <a:chOff x="5506641" y="4844095"/>
            <a:chExt cx="491198" cy="586858"/>
          </a:xfrm>
        </p:grpSpPr>
        <p:grpSp>
          <p:nvGrpSpPr>
            <p:cNvPr id="31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1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8" name="직사각형 317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10825060" y="3846903"/>
            <a:ext cx="488702" cy="587121"/>
            <a:chOff x="4983094" y="4843832"/>
            <a:chExt cx="488702" cy="587121"/>
          </a:xfrm>
        </p:grpSpPr>
        <p:grpSp>
          <p:nvGrpSpPr>
            <p:cNvPr id="32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2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4" name="직사각형 323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9193327" y="3846903"/>
            <a:ext cx="491198" cy="586858"/>
            <a:chOff x="5506641" y="4844095"/>
            <a:chExt cx="491198" cy="586858"/>
          </a:xfrm>
        </p:grpSpPr>
        <p:grpSp>
          <p:nvGrpSpPr>
            <p:cNvPr id="32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3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30" name="직사각형 32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9085864" y="4675433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포토리뷰에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이미지가 </a:t>
            </a:r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개 등록된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9084339" y="4917902"/>
            <a:ext cx="2956779" cy="14996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10317806" y="5086159"/>
            <a:ext cx="491198" cy="586858"/>
            <a:chOff x="5506641" y="4844095"/>
            <a:chExt cx="491198" cy="586858"/>
          </a:xfrm>
        </p:grpSpPr>
        <p:grpSp>
          <p:nvGrpSpPr>
            <p:cNvPr id="33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3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38" name="직사각형 337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9813750" y="5086159"/>
            <a:ext cx="488702" cy="587121"/>
            <a:chOff x="4983094" y="4843832"/>
            <a:chExt cx="488702" cy="587121"/>
          </a:xfrm>
        </p:grpSpPr>
        <p:grpSp>
          <p:nvGrpSpPr>
            <p:cNvPr id="34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4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44" name="직사각형 343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11325918" y="5086159"/>
            <a:ext cx="491198" cy="586858"/>
            <a:chOff x="5506641" y="4844095"/>
            <a:chExt cx="491198" cy="586858"/>
          </a:xfrm>
        </p:grpSpPr>
        <p:grpSp>
          <p:nvGrpSpPr>
            <p:cNvPr id="34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5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0" name="직사각형 34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10821862" y="5086159"/>
            <a:ext cx="488702" cy="587121"/>
            <a:chOff x="4983094" y="4843832"/>
            <a:chExt cx="488702" cy="587121"/>
          </a:xfrm>
        </p:grpSpPr>
        <p:grpSp>
          <p:nvGrpSpPr>
            <p:cNvPr id="35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5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6" name="직사각형 355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9188067" y="5720306"/>
            <a:ext cx="491198" cy="586858"/>
            <a:chOff x="5506641" y="4844095"/>
            <a:chExt cx="491198" cy="586858"/>
          </a:xfrm>
        </p:grpSpPr>
        <p:grpSp>
          <p:nvGrpSpPr>
            <p:cNvPr id="36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6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62" name="직사각형 361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sp>
        <p:nvSpPr>
          <p:cNvPr id="366" name="직사각형 365"/>
          <p:cNvSpPr/>
          <p:nvPr/>
        </p:nvSpPr>
        <p:spPr>
          <a:xfrm>
            <a:off x="9188560" y="5086159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7" name="사각형 설명선 366"/>
          <p:cNvSpPr/>
          <p:nvPr/>
        </p:nvSpPr>
        <p:spPr>
          <a:xfrm>
            <a:off x="9213318" y="4973753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3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220" y="46054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906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내역이 없을 경우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IN_PC_MYP_01_38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8380" y="1377062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뷰티포인트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0193" y="1716852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387" y="1782529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160" y="20169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21085" y="1820382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77038" y="1820145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716558" y="1817739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01869" y="214818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508681" y="2148187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892748" y="216134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28" name="타원 27"/>
          <p:cNvSpPr/>
          <p:nvPr/>
        </p:nvSpPr>
        <p:spPr>
          <a:xfrm>
            <a:off x="6575549" y="1916830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9" name="사각형 설명선 28"/>
          <p:cNvSpPr/>
          <p:nvPr/>
        </p:nvSpPr>
        <p:spPr>
          <a:xfrm>
            <a:off x="819189" y="1765106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898990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47728" y="2120454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00946"/>
              </p:ext>
            </p:extLst>
          </p:nvPr>
        </p:nvGraphicFramePr>
        <p:xfrm>
          <a:off x="136553" y="2527400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33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뷰티포인트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rcRect b="68425"/>
          <a:stretch/>
        </p:blipFill>
        <p:spPr>
          <a:xfrm>
            <a:off x="1977743" y="2532401"/>
            <a:ext cx="6248252" cy="1328648"/>
          </a:xfrm>
          <a:prstGeom prst="rect">
            <a:avLst/>
          </a:prstGeom>
        </p:spPr>
      </p:pic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556" y="34567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61073"/>
              </p:ext>
            </p:extLst>
          </p:nvPr>
        </p:nvGraphicFramePr>
        <p:xfrm>
          <a:off x="9000565" y="44450"/>
          <a:ext cx="3152540" cy="333884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내역을 확인할 수 있는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정책보기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멤버십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적립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사용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30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내 소멸예정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정보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상세내역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기간별 조회 라디오 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6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 선택 후 검색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라디오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버튼으로 설정한 기간 날짜 표기되어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기간검색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당일 기준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 되는 날까지 디폴트로 설정되어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까지의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기간동안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적립한 내역 확인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년보다 더 이전의 달력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년까지만 검색 가능합니다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“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설정한 기간에 따른 검색결과 리스트에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내역이 없을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3902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내역이 없을 경우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61895"/>
                  </a:ext>
                </a:extLst>
              </a:tr>
            </a:tbl>
          </a:graphicData>
        </a:graphic>
      </p:graphicFrame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728" y="25682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68485"/>
              </p:ext>
            </p:extLst>
          </p:nvPr>
        </p:nvGraphicFramePr>
        <p:xfrm>
          <a:off x="1858439" y="3789040"/>
          <a:ext cx="6469809" cy="59503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56603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2156603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2156603">
                  <a:extLst>
                    <a:ext uri="{9D8B030D-6E8A-4147-A177-3AD203B41FA5}">
                      <a16:colId xmlns:a16="http://schemas.microsoft.com/office/drawing/2014/main" val="3984325670"/>
                    </a:ext>
                  </a:extLst>
                </a:gridCol>
              </a:tblGrid>
              <a:tr h="595031">
                <a:tc>
                  <a:txBody>
                    <a:bodyPr/>
                    <a:lstStyle/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총 적립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800" b="0" u="none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2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14,915 P</a:t>
                      </a:r>
                      <a:endParaRPr lang="ko-KR" altLang="en-US" sz="12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총 사용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800" b="0" u="none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2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14,905P</a:t>
                      </a:r>
                      <a:endParaRPr lang="ko-KR" altLang="en-US" sz="12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일내 소멸예정</a:t>
                      </a:r>
                      <a:r>
                        <a:rPr lang="ko-KR" altLang="en-US" sz="800" b="0" u="none" baseline="0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800" b="0" u="none" baseline="0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2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12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1783483" y="444932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+mn-ea"/>
              </a:rPr>
              <a:t>뷰티포인트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ko-KR" altLang="en-US" sz="900" b="1" dirty="0" err="1" smtClean="0">
                <a:latin typeface="+mn-ea"/>
              </a:rPr>
              <a:t>상세내역</a:t>
            </a:r>
            <a:endParaRPr lang="ko-KR" altLang="en-US" sz="9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33730"/>
              </p:ext>
            </p:extLst>
          </p:nvPr>
        </p:nvGraphicFramePr>
        <p:xfrm>
          <a:off x="1858438" y="4707927"/>
          <a:ext cx="6431272" cy="85345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69210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5362062">
                  <a:extLst>
                    <a:ext uri="{9D8B030D-6E8A-4147-A177-3AD203B41FA5}">
                      <a16:colId xmlns:a16="http://schemas.microsoft.com/office/drawing/2014/main" val="2449442066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기간별 조회     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15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일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6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일자별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조회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3685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98894"/>
              </p:ext>
            </p:extLst>
          </p:nvPr>
        </p:nvGraphicFramePr>
        <p:xfrm>
          <a:off x="2933343" y="5165022"/>
          <a:ext cx="283653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2024-04-04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2024-07-03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879976" y="5162124"/>
            <a:ext cx="628705" cy="290898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4708"/>
              </p:ext>
            </p:extLst>
          </p:nvPr>
        </p:nvGraphicFramePr>
        <p:xfrm>
          <a:off x="1858439" y="5737286"/>
          <a:ext cx="6469809" cy="71072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4256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2449442066"/>
                    </a:ext>
                  </a:extLst>
                </a:gridCol>
                <a:gridCol w="1843136">
                  <a:extLst>
                    <a:ext uri="{9D8B030D-6E8A-4147-A177-3AD203B41FA5}">
                      <a16:colId xmlns:a16="http://schemas.microsoft.com/office/drawing/2014/main" val="3157882574"/>
                    </a:ext>
                  </a:extLst>
                </a:gridCol>
                <a:gridCol w="741371">
                  <a:extLst>
                    <a:ext uri="{9D8B030D-6E8A-4147-A177-3AD203B41FA5}">
                      <a16:colId xmlns:a16="http://schemas.microsoft.com/office/drawing/2014/main" val="4058244976"/>
                    </a:ext>
                  </a:extLst>
                </a:gridCol>
                <a:gridCol w="716610">
                  <a:extLst>
                    <a:ext uri="{9D8B030D-6E8A-4147-A177-3AD203B41FA5}">
                      <a16:colId xmlns:a16="http://schemas.microsoft.com/office/drawing/2014/main" val="2521448141"/>
                    </a:ext>
                  </a:extLst>
                </a:gridCol>
                <a:gridCol w="1484201">
                  <a:extLst>
                    <a:ext uri="{9D8B030D-6E8A-4147-A177-3AD203B41FA5}">
                      <a16:colId xmlns:a16="http://schemas.microsoft.com/office/drawing/2014/main" val="2085342165"/>
                    </a:ext>
                  </a:extLst>
                </a:gridCol>
              </a:tblGrid>
              <a:tr h="2840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날짜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유효기간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유형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적차감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이용처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뷰티포인트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426725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뷰티포인트</a:t>
                      </a:r>
                      <a:r>
                        <a:rPr lang="ko-KR" altLang="en-US" sz="800" dirty="0" smtClean="0"/>
                        <a:t> 내역이 없습니다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3685"/>
                  </a:ext>
                </a:extLst>
              </a:tr>
            </a:tbl>
          </a:graphicData>
        </a:graphic>
      </p:graphicFrame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43" y="3677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438" y="43299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483" y="5521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02" y="46765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48" y="50266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784" y="50494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595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내역 있을 경우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IN_PC_MYP_01_38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" name="직선 연결선 11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95173"/>
              </p:ext>
            </p:extLst>
          </p:nvPr>
        </p:nvGraphicFramePr>
        <p:xfrm>
          <a:off x="63599" y="1403969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33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뷰티포인트</a:t>
            </a:r>
            <a:endParaRPr lang="ko-KR" altLang="en-US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267637" y="4811429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34DC39D-4649-7554-A0B9-00EB76693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1398"/>
              </p:ext>
            </p:extLst>
          </p:nvPr>
        </p:nvGraphicFramePr>
        <p:xfrm>
          <a:off x="8651825" y="1956656"/>
          <a:ext cx="108000" cy="20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1825041513"/>
                    </a:ext>
                  </a:extLst>
                </a:gridCol>
              </a:tblGrid>
              <a:tr h="124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▲</a:t>
                      </a:r>
                      <a:endParaRPr lang="ko-KR" altLang="en-US" sz="5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64752"/>
                  </a:ext>
                </a:extLst>
              </a:tr>
              <a:tr h="17819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05884"/>
                  </a:ext>
                </a:extLst>
              </a:tr>
              <a:tr h="1247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▼</a:t>
                      </a: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08911"/>
                  </a:ext>
                </a:extLst>
              </a:tr>
            </a:tbl>
          </a:graphicData>
        </a:graphic>
      </p:graphicFrame>
      <p:sp>
        <p:nvSpPr>
          <p:cNvPr id="49" name="자유형 48"/>
          <p:cNvSpPr/>
          <p:nvPr/>
        </p:nvSpPr>
        <p:spPr>
          <a:xfrm>
            <a:off x="1435776" y="1369116"/>
            <a:ext cx="7396528" cy="23443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02044"/>
              </p:ext>
            </p:extLst>
          </p:nvPr>
        </p:nvGraphicFramePr>
        <p:xfrm>
          <a:off x="9000565" y="44450"/>
          <a:ext cx="3152540" cy="1884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내역을 확인할 수 있는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내역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시 해당 뷰티포인트의 유효기간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유효기간이 없는 뷰티포인트는 유효기간 표기되지 않음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내역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취소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후 취소 등 액션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초과 된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pagination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357" y="32355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357" y="37695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082" y="47440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1580303" y="1588679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+mn-ea"/>
              </a:rPr>
              <a:t>뷰티포인트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ko-KR" altLang="en-US" sz="900" b="1" dirty="0" err="1" smtClean="0">
                <a:latin typeface="+mn-ea"/>
              </a:rPr>
              <a:t>상세내역</a:t>
            </a:r>
            <a:endParaRPr lang="ko-KR" altLang="en-US" sz="9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255"/>
              </p:ext>
            </p:extLst>
          </p:nvPr>
        </p:nvGraphicFramePr>
        <p:xfrm>
          <a:off x="1655258" y="1847283"/>
          <a:ext cx="6431272" cy="85345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69210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5362062">
                  <a:extLst>
                    <a:ext uri="{9D8B030D-6E8A-4147-A177-3AD203B41FA5}">
                      <a16:colId xmlns:a16="http://schemas.microsoft.com/office/drawing/2014/main" val="2449442066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기간별 조회     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15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일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 ○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6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개월 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일자별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조회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3685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07777"/>
              </p:ext>
            </p:extLst>
          </p:nvPr>
        </p:nvGraphicFramePr>
        <p:xfrm>
          <a:off x="2730163" y="2304378"/>
          <a:ext cx="283653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2024-04-04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2024-07-03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676796" y="2301480"/>
            <a:ext cx="628705" cy="290898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검색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92200"/>
              </p:ext>
            </p:extLst>
          </p:nvPr>
        </p:nvGraphicFramePr>
        <p:xfrm>
          <a:off x="1655259" y="2876642"/>
          <a:ext cx="6469809" cy="170401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7238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49442066"/>
                    </a:ext>
                  </a:extLst>
                </a:gridCol>
                <a:gridCol w="1463150">
                  <a:extLst>
                    <a:ext uri="{9D8B030D-6E8A-4147-A177-3AD203B41FA5}">
                      <a16:colId xmlns:a16="http://schemas.microsoft.com/office/drawing/2014/main" val="3157882574"/>
                    </a:ext>
                  </a:extLst>
                </a:gridCol>
                <a:gridCol w="741371">
                  <a:extLst>
                    <a:ext uri="{9D8B030D-6E8A-4147-A177-3AD203B41FA5}">
                      <a16:colId xmlns:a16="http://schemas.microsoft.com/office/drawing/2014/main" val="4058244976"/>
                    </a:ext>
                  </a:extLst>
                </a:gridCol>
                <a:gridCol w="1035839">
                  <a:extLst>
                    <a:ext uri="{9D8B030D-6E8A-4147-A177-3AD203B41FA5}">
                      <a16:colId xmlns:a16="http://schemas.microsoft.com/office/drawing/2014/main" val="2521448141"/>
                    </a:ext>
                  </a:extLst>
                </a:gridCol>
                <a:gridCol w="1164972">
                  <a:extLst>
                    <a:ext uri="{9D8B030D-6E8A-4147-A177-3AD203B41FA5}">
                      <a16:colId xmlns:a16="http://schemas.microsoft.com/office/drawing/2014/main" val="2085342165"/>
                    </a:ext>
                  </a:extLst>
                </a:gridCol>
              </a:tblGrid>
              <a:tr h="2840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날짜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유효기간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유형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적차감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이용처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뷰티포인트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840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2024.05.16</a:t>
                      </a:r>
                      <a:r>
                        <a:rPr lang="en-US" altLang="ko-KR" sz="800" baseline="0" dirty="0" smtClean="0"/>
                        <a:t> (2024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aseline="0" dirty="0" smtClean="0"/>
                        <a:t>10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aseline="0" dirty="0" smtClean="0"/>
                        <a:t>16)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이벤트적립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일반리뷰</a:t>
                      </a:r>
                      <a:r>
                        <a:rPr lang="en-US" altLang="ko-KR" sz="800" dirty="0" smtClean="0"/>
                        <a:t>(90</a:t>
                      </a:r>
                      <a:r>
                        <a:rPr lang="ko-KR" altLang="en-US" sz="800" dirty="0" smtClean="0"/>
                        <a:t>자 미만 텍스트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이니스프리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적립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800P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41026"/>
                  </a:ext>
                </a:extLst>
              </a:tr>
              <a:tr h="284002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2024.05.16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(2024-10-16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이벤트적립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포토리뷰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이니스프리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적립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500P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78778"/>
                  </a:ext>
                </a:extLst>
              </a:tr>
              <a:tr h="284002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2024.05.16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포인트사용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상품구매차감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AMOREMALL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-870P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07437"/>
                  </a:ext>
                </a:extLst>
              </a:tr>
              <a:tr h="284002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2024.05.14 (2024-10-15)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구매적립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구매적립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AMOREMALL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적립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1,000P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12631"/>
                  </a:ext>
                </a:extLst>
              </a:tr>
              <a:tr h="2840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2024-04-10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적립취소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일반리뷰</a:t>
                      </a:r>
                      <a:r>
                        <a:rPr lang="ko-KR" altLang="en-US" sz="800" dirty="0" smtClean="0"/>
                        <a:t> 삭제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이니스프리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적립취소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-1,000P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70109"/>
                  </a:ext>
                </a:extLst>
              </a:tr>
            </a:tbl>
          </a:graphicData>
        </a:graphic>
      </p:graphicFrame>
      <p:sp>
        <p:nvSpPr>
          <p:cNvPr id="44" name="자유형 43"/>
          <p:cNvSpPr/>
          <p:nvPr/>
        </p:nvSpPr>
        <p:spPr>
          <a:xfrm>
            <a:off x="1309297" y="4479719"/>
            <a:ext cx="7396528" cy="23443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58" y="27573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600" y="30348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600" y="36615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25" y="42254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05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찜한</a:t>
            </a:r>
            <a:r>
              <a:rPr lang="ko-KR" altLang="en-US" dirty="0"/>
              <a:t> </a:t>
            </a:r>
            <a:r>
              <a:rPr lang="ko-KR" altLang="en-US" dirty="0" smtClean="0"/>
              <a:t>제품이 없는 경우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IN_PC_MYP_01_40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찜한제품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50" name="모서리가 둥근 직사각형 49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55" name="타원 54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6" name="사각형 설명선 55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09363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1" u="sng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60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찜한제품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/>
          <a:srcRect l="1429"/>
          <a:stretch/>
        </p:blipFill>
        <p:spPr>
          <a:xfrm>
            <a:off x="1631504" y="1823487"/>
            <a:ext cx="7128321" cy="2655011"/>
          </a:xfrm>
          <a:prstGeom prst="rect">
            <a:avLst/>
          </a:prstGeom>
        </p:spPr>
      </p:pic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828" y="17640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58" y="2199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158" y="2091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85" y="38610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77" y="27342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39027"/>
              </p:ext>
            </p:extLst>
          </p:nvPr>
        </p:nvGraphicFramePr>
        <p:xfrm>
          <a:off x="9000565" y="44450"/>
          <a:ext cx="3152540" cy="22610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없을 때 노출되는 화면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선택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체크박스 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비활성화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없을 때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”: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3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71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찜한제품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IN_PC_MYP_01_40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찜한제품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28" name="타원 27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9" name="사각형 설명선 28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5743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1" u="sng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33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찜한제품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568254" y="1814326"/>
            <a:ext cx="23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rcRect l="3655" t="4878" r="4546" b="25798"/>
          <a:stretch/>
        </p:blipFill>
        <p:spPr>
          <a:xfrm>
            <a:off x="1807422" y="1868408"/>
            <a:ext cx="6544917" cy="292874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43" name="자유형 42"/>
          <p:cNvSpPr/>
          <p:nvPr/>
        </p:nvSpPr>
        <p:spPr>
          <a:xfrm>
            <a:off x="1451399" y="4715523"/>
            <a:ext cx="7396528" cy="23443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259579" y="5013176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8148" y="5347742"/>
            <a:ext cx="718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err="1" smtClean="0"/>
              <a:t>찜한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제품의 구매를 원하시면 해당 제품을 선택 후 ‘장바구니 이동’ 버튼을 통해 구매하실 수 있습니다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※ </a:t>
            </a:r>
            <a:r>
              <a:rPr lang="ko-KR" altLang="en-US" sz="800" dirty="0" smtClean="0"/>
              <a:t>선택 </a:t>
            </a:r>
            <a:r>
              <a:rPr lang="ko-KR" altLang="en-US" sz="800" dirty="0"/>
              <a:t>및 장바구니 이동 불가 </a:t>
            </a:r>
            <a:r>
              <a:rPr lang="en-US" altLang="ko-KR" sz="800" dirty="0"/>
              <a:t>: </a:t>
            </a:r>
            <a:r>
              <a:rPr lang="ko-KR" altLang="en-US" sz="800" dirty="0"/>
              <a:t>일시 품절</a:t>
            </a:r>
            <a:r>
              <a:rPr lang="en-US" altLang="ko-KR" sz="800" dirty="0"/>
              <a:t>, </a:t>
            </a:r>
            <a:r>
              <a:rPr lang="ko-KR" altLang="en-US" sz="800" dirty="0"/>
              <a:t>모바일</a:t>
            </a:r>
            <a:r>
              <a:rPr lang="en-US" altLang="ko-KR" sz="800" dirty="0"/>
              <a:t>/APP </a:t>
            </a:r>
            <a:r>
              <a:rPr lang="ko-KR" altLang="en-US" sz="800" dirty="0"/>
              <a:t>전용 제품</a:t>
            </a:r>
            <a:r>
              <a:rPr lang="en-US" altLang="ko-KR" sz="800" dirty="0"/>
              <a:t>(</a:t>
            </a:r>
            <a:r>
              <a:rPr lang="ko-KR" altLang="en-US" sz="800" dirty="0"/>
              <a:t>삭제만 가능</a:t>
            </a:r>
            <a:r>
              <a:rPr lang="en-US" altLang="ko-KR" sz="800" dirty="0"/>
              <a:t>)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255015" y="5796077"/>
            <a:ext cx="1640601" cy="288000"/>
          </a:xfrm>
          <a:prstGeom prst="rect">
            <a:avLst/>
          </a:prstGeom>
          <a:solidFill>
            <a:srgbClr val="00BC70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b="1" dirty="0" smtClean="0">
                <a:solidFill>
                  <a:schemeClr val="bg1"/>
                </a:solidFill>
              </a:rPr>
              <a:t>장바구니로 이동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49985"/>
              </p:ext>
            </p:extLst>
          </p:nvPr>
        </p:nvGraphicFramePr>
        <p:xfrm>
          <a:off x="9000565" y="44450"/>
          <a:ext cx="3152540" cy="73462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있을 때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전체 제품 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선택된 상태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삭제하시곘습니까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목록에서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항목이 없는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8123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[X]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해당 제품상세페이지로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출시예정인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참고 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삭제하시곘습니까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목록에서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결제하기 화면으로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제품목록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SB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 필요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Toast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노출되며 장바구니 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담겨짐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담기가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장바구니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제품목록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SB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 필요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초과 된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Pagination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3902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제품이 있는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Toast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담기가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담겨짐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제품이 없는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하단 공통의 버튼의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유무와 관계없이 장바구니로 선택한 제품 전체 이동 됨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장바구니에서 확인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옵션중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가장 첫번째가 선택된 상태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55250"/>
                  </a:ext>
                </a:extLst>
              </a:tr>
            </a:tbl>
          </a:graphicData>
        </a:graphic>
      </p:graphicFrame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16" y="1875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133" y="20658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158" y="2091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677" y="25006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608" y="25897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17" y="28409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243" y="2836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230" y="25582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616" y="49391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85" y="57001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148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IN_PC_MYP_01_40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찜한제품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17" name="타원 16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8" name="사각형 설명선 17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20468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1" u="sng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3655" t="4878" r="4546" b="-1473"/>
          <a:stretch/>
        </p:blipFill>
        <p:spPr>
          <a:xfrm>
            <a:off x="1807422" y="1868408"/>
            <a:ext cx="6544917" cy="408087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2182350" y="2684746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SOLD OUT</a:t>
            </a:r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>
            <a:off x="2184029" y="3944886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Coming</a:t>
            </a:r>
            <a:br>
              <a:rPr lang="en-US" altLang="ko-KR" sz="1000" dirty="0" smtClean="0"/>
            </a:br>
            <a:r>
              <a:rPr lang="en-US" altLang="ko-KR" sz="1000" dirty="0" smtClean="0"/>
              <a:t>Soon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2200280" y="5201741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The</a:t>
            </a:r>
          </a:p>
          <a:p>
            <a:pPr algn="ctr"/>
            <a:r>
              <a:rPr lang="en-US" altLang="ko-KR" sz="1000" b="1" dirty="0" smtClean="0"/>
              <a:t>End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64867" y="2853662"/>
            <a:ext cx="1584937" cy="52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517267" y="3006062"/>
            <a:ext cx="1584937" cy="52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12024" y="3970592"/>
            <a:ext cx="1584937" cy="52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49459" y="5312040"/>
            <a:ext cx="1584937" cy="52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01859" y="5464440"/>
            <a:ext cx="1584937" cy="52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5117197"/>
            <a:ext cx="214688" cy="20818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265" y="3908305"/>
            <a:ext cx="214688" cy="20818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69" y="2693271"/>
            <a:ext cx="214688" cy="208183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9876"/>
              </p:ext>
            </p:extLst>
          </p:nvPr>
        </p:nvGraphicFramePr>
        <p:xfrm>
          <a:off x="9000565" y="44450"/>
          <a:ext cx="3152540" cy="2358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 따른 항목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 노출되지 않음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419629" y="3954015"/>
            <a:ext cx="1584937" cy="52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16" y="1875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23" y="25953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360" y="38555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23" y="51081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찜한제품</a:t>
            </a:r>
            <a:endParaRPr lang="ko-KR" altLang="en-US" dirty="0"/>
          </a:p>
        </p:txBody>
      </p:sp>
      <p:sp>
        <p:nvSpPr>
          <p:cNvPr id="47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찜한제품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55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983412" y="3103780"/>
            <a:ext cx="3198890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PC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고객센터 </a:t>
            </a:r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1:1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문의와 동일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7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메뉴구조도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42610"/>
              </p:ext>
            </p:extLst>
          </p:nvPr>
        </p:nvGraphicFramePr>
        <p:xfrm>
          <a:off x="776304" y="1124744"/>
          <a:ext cx="1260000" cy="4982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멤버십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5618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반품내역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찜한제품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입고알림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신청내역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스마트영수증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0205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배송지관리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614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환불계좌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23509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원클릭결제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카드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601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마이샵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9984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5101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자주하는 질문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23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80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매장찾기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13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96865"/>
              </p:ext>
            </p:extLst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67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비밀번호재확인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IN_PC_MYP_01_68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개인정보 수정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17" name="타원 16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8" name="사각형 설명선 17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85555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10" y="1923502"/>
            <a:ext cx="7287040" cy="2657626"/>
          </a:xfrm>
          <a:prstGeom prst="rect">
            <a:avLst/>
          </a:prstGeom>
        </p:spPr>
      </p:pic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9984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797" y="31475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비밀번호재확인</a:t>
            </a:r>
            <a:endParaRPr lang="ko-KR" altLang="en-US" dirty="0"/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24" y="40050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33" y="5530387"/>
            <a:ext cx="2664320" cy="8832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1779733" y="5308985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비밀번호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미입력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불일치인 경우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816" y="58640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9307"/>
              </p:ext>
            </p:extLst>
          </p:nvPr>
        </p:nvGraphicFramePr>
        <p:xfrm>
          <a:off x="9000565" y="44450"/>
          <a:ext cx="3152540" cy="1291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재확인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비밀번호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(1-3)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잘못된 비밀번호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(1-4)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올바른 비밀번호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수정화면으로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083" y="61029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356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97" y="3078289"/>
            <a:ext cx="7341798" cy="265496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958846" y="3661110"/>
            <a:ext cx="17462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연결 정보가 없습니다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부제목 3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IN_PC_MYP_01_69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개인정보 수정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17" name="타원 16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8" name="사각형 설명선 17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01135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개인정보 수정</a:t>
            </a:r>
            <a:r>
              <a:rPr lang="en-US" altLang="ko-KR" dirty="0" smtClean="0"/>
              <a:t>(1/4)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2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576096" y="1933145"/>
            <a:ext cx="2765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prstClr val="black"/>
                </a:solidFill>
              </a:rPr>
              <a:t>뷰티포인트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통합 회원 개인정보 수정</a:t>
            </a:r>
            <a:endParaRPr lang="ko-KR" altLang="en-US" sz="1200" b="1" dirty="0"/>
          </a:p>
        </p:txBody>
      </p:sp>
      <p:sp>
        <p:nvSpPr>
          <p:cNvPr id="38" name="직사각형 37"/>
          <p:cNvSpPr/>
          <p:nvPr/>
        </p:nvSpPr>
        <p:spPr>
          <a:xfrm>
            <a:off x="1576096" y="2222919"/>
            <a:ext cx="65361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+mn-ea"/>
              </a:rPr>
              <a:t>* 이 페이지에서 </a:t>
            </a:r>
            <a:r>
              <a:rPr lang="ko-KR" altLang="en-US" sz="800" dirty="0" smtClean="0">
                <a:latin typeface="+mn-ea"/>
              </a:rPr>
              <a:t>개인정보 </a:t>
            </a:r>
            <a:r>
              <a:rPr lang="ko-KR" altLang="en-US" sz="800" dirty="0">
                <a:latin typeface="+mn-ea"/>
              </a:rPr>
              <a:t>수정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비밀번호 </a:t>
            </a:r>
            <a:r>
              <a:rPr lang="ko-KR" altLang="en-US" sz="800" dirty="0" smtClean="0">
                <a:latin typeface="+mn-ea"/>
              </a:rPr>
              <a:t>수정 시 </a:t>
            </a:r>
            <a:r>
              <a:rPr lang="ko-KR" altLang="en-US" sz="800" dirty="0" err="1">
                <a:latin typeface="+mn-ea"/>
              </a:rPr>
              <a:t>뷰티포인트</a:t>
            </a:r>
            <a:r>
              <a:rPr lang="ko-KR" altLang="en-US" sz="800" dirty="0">
                <a:latin typeface="+mn-ea"/>
              </a:rPr>
              <a:t> 통합 아이디로 로그인하는 아모레퍼시픽 사이트의 정보가 함께 변경됩니다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28685"/>
              </p:ext>
            </p:extLst>
          </p:nvPr>
        </p:nvGraphicFramePr>
        <p:xfrm>
          <a:off x="1618172" y="2526022"/>
          <a:ext cx="7128321" cy="28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수정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직선 연결선 41"/>
          <p:cNvCxnSpPr/>
          <p:nvPr/>
        </p:nvCxnSpPr>
        <p:spPr>
          <a:xfrm>
            <a:off x="3071664" y="31409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4752"/>
              </p:ext>
            </p:extLst>
          </p:nvPr>
        </p:nvGraphicFramePr>
        <p:xfrm>
          <a:off x="9000565" y="44450"/>
          <a:ext cx="3152540" cy="2887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회원 개인정보수정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 관련 내용 하위에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수정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비밀번호 수정 화면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연동 관리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페이스북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Apple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 가능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SNS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연동은 로그인 화면에서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이전에 연결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 된 내용 없는 경우 문구만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간편 로그인 연결 해제 완료 알림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 정보 없음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 변경 처리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연결되었다가 해제된 경우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</a:tbl>
          </a:graphicData>
        </a:graphic>
      </p:graphicFrame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38" y="18904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875" y="25585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2542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38" y="30389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374" y="3630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110" y="3539414"/>
            <a:ext cx="2747450" cy="1317269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965773" y="3682422"/>
            <a:ext cx="759693" cy="201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" idx="2"/>
            <a:endCxn id="56" idx="3"/>
          </p:cNvCxnSpPr>
          <p:nvPr/>
        </p:nvCxnSpPr>
        <p:spPr>
          <a:xfrm rot="5400000" flipH="1">
            <a:off x="7567322" y="1847170"/>
            <a:ext cx="116056" cy="5902970"/>
          </a:xfrm>
          <a:prstGeom prst="bentConnector4">
            <a:avLst>
              <a:gd name="adj1" fmla="val -196974"/>
              <a:gd name="adj2" fmla="val 616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50" idx="0"/>
            <a:endCxn id="2" idx="0"/>
          </p:cNvCxnSpPr>
          <p:nvPr/>
        </p:nvCxnSpPr>
        <p:spPr>
          <a:xfrm rot="5400000" flipH="1" flipV="1">
            <a:off x="7371277" y="967631"/>
            <a:ext cx="633774" cy="5777341"/>
          </a:xfrm>
          <a:prstGeom prst="bentConnector3">
            <a:avLst>
              <a:gd name="adj1" fmla="val 1360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19369" y="4166509"/>
            <a:ext cx="1877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2025-05-28</a:t>
            </a:r>
            <a:r>
              <a:rPr lang="ko-KR" altLang="en-US" sz="800" dirty="0" smtClean="0"/>
              <a:t>에 연결되었습니다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4498356" y="4173188"/>
            <a:ext cx="602275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연결해제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238" y="40651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27648" y="4632905"/>
            <a:ext cx="17462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2025-05-28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에 해제되었습니다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412" y="45209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0204" y="5155899"/>
            <a:ext cx="17462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연결 정보가 없습니다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 수정</a:t>
            </a:r>
            <a:r>
              <a:rPr lang="en-US" altLang="ko-KR" dirty="0" smtClean="0"/>
              <a:t>(2/4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부제목 2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IN_PC_MYP_01_69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3822"/>
              </p:ext>
            </p:extLst>
          </p:nvPr>
        </p:nvGraphicFramePr>
        <p:xfrm>
          <a:off x="140766" y="911797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99" y="908720"/>
            <a:ext cx="7231677" cy="4136225"/>
          </a:xfrm>
          <a:prstGeom prst="rect">
            <a:avLst/>
          </a:prstGeom>
        </p:spPr>
      </p:pic>
      <p:sp>
        <p:nvSpPr>
          <p:cNvPr id="32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0657" y="722373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40" y="2708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81" y="2708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08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80" y="2708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640" y="32495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40" y="31771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40" y="3682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37" y="3790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80" y="45091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80877"/>
              </p:ext>
            </p:extLst>
          </p:nvPr>
        </p:nvGraphicFramePr>
        <p:xfrm>
          <a:off x="9000565" y="44450"/>
          <a:ext cx="3152540" cy="4788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입력 영역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입력가능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주소 선택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선택하세요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천리안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싸이월드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드림위즈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엠팔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프리첼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하나포스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핫메일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캐비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코리아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라이코스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MSN,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네티앙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야후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내 직접입력 선택 시 이메일 주소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메일 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영역 내 문구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이메일을 입력해 주시기 바랍니다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영역 내 문구 입력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가능한 이메일 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형식에 맞지 않은 문구 입력 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형식에 맞지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도메인명은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이상 작성해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 번호 영역 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휴대전화 번호 변경 팝업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 영역 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 초기화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 정보를 초기화 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입력되어 있는 주소 정보 초기화 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영역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01906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755728" y="3945775"/>
            <a:ext cx="612601" cy="20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주소검색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329" y="3790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828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개인정보 수정</a:t>
            </a:r>
            <a:r>
              <a:rPr lang="en-US" altLang="ko-KR" dirty="0" smtClean="0"/>
              <a:t>(3/4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부제목 2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IN_PC_MYP_01_69</a:t>
            </a:r>
            <a:r>
              <a:rPr lang="ko-KR" altLang="en-US" dirty="0"/>
              <a:t> </a:t>
            </a:r>
            <a:r>
              <a:rPr lang="en-US" altLang="ko-KR" dirty="0" smtClean="0"/>
              <a:t>/ IN_PC_MYP_01_74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18452"/>
              </p:ext>
            </p:extLst>
          </p:nvPr>
        </p:nvGraphicFramePr>
        <p:xfrm>
          <a:off x="140766" y="895481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32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24" y="913232"/>
            <a:ext cx="6831755" cy="26752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0" y="3501008"/>
            <a:ext cx="7002156" cy="28803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657" y="722373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416" y="971691"/>
            <a:ext cx="2107164" cy="1776129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06961"/>
              </p:ext>
            </p:extLst>
          </p:nvPr>
        </p:nvGraphicFramePr>
        <p:xfrm>
          <a:off x="9000565" y="44450"/>
          <a:ext cx="3152540" cy="2734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유무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아디오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하단 영역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(6-2)(6-4)(6-5)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비활성화로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및 입력할 수 없음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정보 수집 및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정보 수집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시 반려동물 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(6-4),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생일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(6-5)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활성화 되며 입력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반려동물 정보 수집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이름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생일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 가능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마케팅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동의합니다 체크박스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활성화 시 개인정보수집이용 동의 처리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4" y="9571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92" y="24034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22" y="1811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094" y="28844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44" y="28844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645" y="23626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" name="구부러진 연결선 4"/>
          <p:cNvCxnSpPr>
            <a:endCxn id="2" idx="1"/>
          </p:cNvCxnSpPr>
          <p:nvPr/>
        </p:nvCxnSpPr>
        <p:spPr>
          <a:xfrm flipV="1">
            <a:off x="4078094" y="1859756"/>
            <a:ext cx="2053322" cy="79666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893" y="35449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860" y="57002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6055" y="576874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58791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개인정보 수정</a:t>
            </a:r>
            <a:r>
              <a:rPr lang="en-US" altLang="ko-KR" dirty="0" smtClean="0"/>
              <a:t>(4/4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IN_PC_MYP_01_69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9354"/>
              </p:ext>
            </p:extLst>
          </p:nvPr>
        </p:nvGraphicFramePr>
        <p:xfrm>
          <a:off x="180647" y="908720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32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29" y="919387"/>
            <a:ext cx="7192267" cy="34952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657" y="722373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04064"/>
              </p:ext>
            </p:extLst>
          </p:nvPr>
        </p:nvGraphicFramePr>
        <p:xfrm>
          <a:off x="9000565" y="44450"/>
          <a:ext cx="3152540" cy="1659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광고성저보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수신여부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동의합니다 체크박스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활성화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광고성정보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수신 동의 처리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변경한 내역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저장처리되며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됨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이니스프리 메인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63463"/>
                  </a:ext>
                </a:extLst>
              </a:tr>
              <a:tr h="3378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회원탈퇴 화면으로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79836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860" y="9465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297" y="25590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00" y="25590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3573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873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327" y="476672"/>
            <a:ext cx="8915697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휴대전화 번호 변경 팝업 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61" y="659586"/>
            <a:ext cx="5341183" cy="2439639"/>
          </a:xfrm>
          <a:prstGeom prst="rect">
            <a:avLst/>
          </a:prstGeom>
        </p:spPr>
      </p:pic>
      <p:sp>
        <p:nvSpPr>
          <p:cNvPr id="8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97066"/>
              </p:ext>
            </p:extLst>
          </p:nvPr>
        </p:nvGraphicFramePr>
        <p:xfrm>
          <a:off x="9000565" y="44450"/>
          <a:ext cx="3152540" cy="4106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 번호 변경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변경할 휴대전화 입력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인풋 박스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변경할 휴대전화 입력 인풋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유효성체크를 통해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전화번호 입력하지 않은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연락처를 입력해주세요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잘못된 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값이 잘못되었습니다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다시 확인해주세요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올바른 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인증완료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노출되며 인증번호 입력 창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가능 시간 정보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영역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 체크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인증번호가 틀린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인증번호가 일치하지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인증번호가 정확한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인증이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 시 휴대전화 번호 변경 팝업 닫히며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변경한 전화번호로 개인정보수정 화면 변경 처리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20" y="551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044" y="659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480" y="16634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61" y="3281247"/>
            <a:ext cx="5341183" cy="2940651"/>
          </a:xfrm>
          <a:prstGeom prst="rect">
            <a:avLst/>
          </a:prstGeom>
        </p:spPr>
      </p:pic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797" y="58772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47515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16907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 rot="5400000">
            <a:off x="4583832" y="2996952"/>
            <a:ext cx="2736304" cy="86409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54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비밀번호 수정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IN_PC_MYP_01_71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17610"/>
              </p:ext>
            </p:extLst>
          </p:nvPr>
        </p:nvGraphicFramePr>
        <p:xfrm>
          <a:off x="140766" y="693615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576096" y="801836"/>
            <a:ext cx="2765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prstClr val="black"/>
                </a:solidFill>
              </a:rPr>
              <a:t>뷰티포인트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통합 회원 개인정보 수정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1576096" y="1091610"/>
            <a:ext cx="65361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+mn-ea"/>
              </a:rPr>
              <a:t>* 이 페이지에서 </a:t>
            </a:r>
            <a:r>
              <a:rPr lang="ko-KR" altLang="en-US" sz="800" dirty="0" smtClean="0">
                <a:latin typeface="+mn-ea"/>
              </a:rPr>
              <a:t>개인정보 </a:t>
            </a:r>
            <a:r>
              <a:rPr lang="ko-KR" altLang="en-US" sz="800" dirty="0">
                <a:latin typeface="+mn-ea"/>
              </a:rPr>
              <a:t>수정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비밀번호 </a:t>
            </a:r>
            <a:r>
              <a:rPr lang="ko-KR" altLang="en-US" sz="800" dirty="0" smtClean="0">
                <a:latin typeface="+mn-ea"/>
              </a:rPr>
              <a:t>수정 시 </a:t>
            </a:r>
            <a:r>
              <a:rPr lang="ko-KR" altLang="en-US" sz="800" dirty="0" err="1">
                <a:latin typeface="+mn-ea"/>
              </a:rPr>
              <a:t>뷰티포인트</a:t>
            </a:r>
            <a:r>
              <a:rPr lang="ko-KR" altLang="en-US" sz="800" dirty="0">
                <a:latin typeface="+mn-ea"/>
              </a:rPr>
              <a:t> 통합 아이디로 로그인하는 아모레퍼시픽 사이트의 정보가 함께 변경됩니다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90700"/>
              </p:ext>
            </p:extLst>
          </p:nvPr>
        </p:nvGraphicFramePr>
        <p:xfrm>
          <a:off x="1618172" y="1394713"/>
          <a:ext cx="7128321" cy="28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수정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0657" y="476672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8" y="1834200"/>
            <a:ext cx="6405160" cy="4607221"/>
          </a:xfrm>
          <a:prstGeom prst="rect">
            <a:avLst/>
          </a:prstGeom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97840"/>
              </p:ext>
            </p:extLst>
          </p:nvPr>
        </p:nvGraphicFramePr>
        <p:xfrm>
          <a:off x="9000565" y="44450"/>
          <a:ext cx="3152540" cy="2582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비밀번호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비밀번호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비밀번호 입력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비밀번호 입력 영역 인풋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 입력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 시 유효성 체크를 통해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 참고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표기되는 경우 해당 영역으로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앵커이동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정상적인 경우 선택 시 비밀번호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 수정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비밀번호재확인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수정 팝업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로그아웃 처리되면 메인화면으로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6121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2D87BE1-ABA3-5749-1CD5-E330FD86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48420"/>
              </p:ext>
            </p:extLst>
          </p:nvPr>
        </p:nvGraphicFramePr>
        <p:xfrm>
          <a:off x="9107379" y="3755428"/>
          <a:ext cx="8152039" cy="2808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4459">
                  <a:extLst>
                    <a:ext uri="{9D8B030D-6E8A-4147-A177-3AD203B41FA5}">
                      <a16:colId xmlns:a16="http://schemas.microsoft.com/office/drawing/2014/main" val="4191537390"/>
                    </a:ext>
                  </a:extLst>
                </a:gridCol>
                <a:gridCol w="2221474">
                  <a:extLst>
                    <a:ext uri="{9D8B030D-6E8A-4147-A177-3AD203B41FA5}">
                      <a16:colId xmlns:a16="http://schemas.microsoft.com/office/drawing/2014/main" val="3803499161"/>
                    </a:ext>
                  </a:extLst>
                </a:gridCol>
                <a:gridCol w="574756">
                  <a:extLst>
                    <a:ext uri="{9D8B030D-6E8A-4147-A177-3AD203B41FA5}">
                      <a16:colId xmlns:a16="http://schemas.microsoft.com/office/drawing/2014/main" val="102540557"/>
                    </a:ext>
                  </a:extLst>
                </a:gridCol>
                <a:gridCol w="3841350">
                  <a:extLst>
                    <a:ext uri="{9D8B030D-6E8A-4147-A177-3AD203B41FA5}">
                      <a16:colId xmlns:a16="http://schemas.microsoft.com/office/drawing/2014/main" val="1780841043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Validation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통합 비밀번호 수정 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015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57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현재 비밀번호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현재 비밀번호를 입력해</a:t>
                      </a:r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주세요</a:t>
                      </a:r>
                      <a:r>
                        <a:rPr lang="en-US" altLang="ko-KR" sz="8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54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</a:t>
                      </a:r>
                      <a:r>
                        <a:rPr lang="ko-KR" altLang="en-US" sz="800" baseline="0" dirty="0" smtClean="0"/>
                        <a:t> 비밀번호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비밀번호를 입력해 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214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 확인을 입력해주세요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194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조건을 충족하지 않은 경우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숫자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특수문자 중 최소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 조합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8~16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자리 사용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비밀번호는 숫자와 영문자 특수문자 중 최소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가지 조합으로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8~16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 자리를 사용해야합니다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599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조건을 충족하지 않은 경우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숫자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특수문자 중 최소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 조합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비밀번호는 숫자와 영문자 특수문자 중 최소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가지를 혼용하여야 합니다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627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 비밀번호와 일치하지 않은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 확인이 일치하지 않습니다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51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 비밀번호가 현재 비밀번호와 일치한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이전 비밀번호와 동일한 비밀번호 입니다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18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현재비밀번호가 일치하지 않은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 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확인 후 다시 시도해주세요 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94512"/>
                  </a:ext>
                </a:extLst>
              </a:tr>
            </a:tbl>
          </a:graphicData>
        </a:graphic>
      </p:graphicFrame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20" y="17262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846" y="2708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843" y="59492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704" y="59492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379174" y="2742593"/>
            <a:ext cx="2288720" cy="1453305"/>
            <a:chOff x="3227094" y="2356527"/>
            <a:chExt cx="2288720" cy="1453305"/>
          </a:xfrm>
        </p:grpSpPr>
        <p:grpSp>
          <p:nvGrpSpPr>
            <p:cNvPr id="38" name="그룹 37"/>
            <p:cNvGrpSpPr/>
            <p:nvPr/>
          </p:nvGrpSpPr>
          <p:grpSpPr>
            <a:xfrm>
              <a:off x="3227094" y="2356527"/>
              <a:ext cx="2288719" cy="1276444"/>
              <a:chOff x="1219107" y="5015279"/>
              <a:chExt cx="2468920" cy="1174138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219107" y="5015279"/>
                <a:ext cx="2468920" cy="1174138"/>
                <a:chOff x="12438659" y="696381"/>
                <a:chExt cx="2982314" cy="1174138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2438659" y="696381"/>
                  <a:ext cx="2982314" cy="11741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2485102" y="762067"/>
                  <a:ext cx="1408264" cy="240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비밀번호 수정</a:t>
                  </a:r>
                  <a:endParaRPr lang="ko-KR" altLang="en-US" b="1" dirty="0"/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3363086" y="2801063"/>
              <a:ext cx="1998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비밀번호를 수정하시겠습니까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? </a:t>
              </a:r>
            </a:p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비밀번호 수정 후 서비스 이용을 원하시면 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</a:p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새로 로그인 해주세요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endParaRPr lang="ko-KR" altLang="en-US" sz="9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27094" y="3471168"/>
              <a:ext cx="1119147" cy="338664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취소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346242" y="3471168"/>
              <a:ext cx="1169572" cy="338664"/>
            </a:xfrm>
            <a:prstGeom prst="roundRect">
              <a:avLst>
                <a:gd name="adj" fmla="val 0"/>
              </a:avLst>
            </a:prstGeom>
            <a:solidFill>
              <a:srgbClr val="29BC7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비밀번호 수정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160" y="26651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208" y="38318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926" y="38349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0" name="꺾인 연결선 49"/>
          <p:cNvCxnSpPr>
            <a:endCxn id="44" idx="1"/>
          </p:cNvCxnSpPr>
          <p:nvPr/>
        </p:nvCxnSpPr>
        <p:spPr>
          <a:xfrm rot="5400000" flipH="1" flipV="1">
            <a:off x="4110296" y="3824420"/>
            <a:ext cx="2712482" cy="1825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6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회원탈퇴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IN_PC_MYP_01_75</a:t>
            </a:r>
            <a:endParaRPr lang="ko-KR" altLang="en-US" dirty="0"/>
          </a:p>
        </p:txBody>
      </p:sp>
      <p:sp>
        <p:nvSpPr>
          <p:cNvPr id="32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회원탈퇴  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39477"/>
              </p:ext>
            </p:extLst>
          </p:nvPr>
        </p:nvGraphicFramePr>
        <p:xfrm>
          <a:off x="9000565" y="44450"/>
          <a:ext cx="3152540" cy="376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관련 안내 문구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개인정보 수정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33" name="타원 32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4" name="사각형 설명선 33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43207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1" y="1844824"/>
            <a:ext cx="7251455" cy="4032448"/>
          </a:xfrm>
          <a:prstGeom prst="rect">
            <a:avLst/>
          </a:prstGeom>
        </p:spPr>
      </p:pic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883" y="18063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6089" y="4229479"/>
            <a:ext cx="7137318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61259" y="4467569"/>
            <a:ext cx="7002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</a:rPr>
              <a:t>1.</a:t>
            </a:r>
            <a:r>
              <a:rPr lang="ko-KR" altLang="en-US" sz="900" b="1" dirty="0">
                <a:latin typeface="+mn-ea"/>
              </a:rPr>
              <a:t>이니스프리 공식 온라인몰에서 </a:t>
            </a:r>
            <a:r>
              <a:rPr lang="ko-KR" altLang="en-US" sz="900" b="1" dirty="0" err="1">
                <a:latin typeface="+mn-ea"/>
              </a:rPr>
              <a:t>탈퇴시</a:t>
            </a:r>
            <a:r>
              <a:rPr lang="ko-KR" altLang="en-US" sz="900" b="1" dirty="0">
                <a:latin typeface="+mn-ea"/>
              </a:rPr>
              <a:t> 다음의 정보는 삭제될 수 있습니다</a:t>
            </a:r>
            <a:r>
              <a:rPr lang="en-US" altLang="ko-KR" sz="900" b="1" dirty="0">
                <a:latin typeface="+mn-ea"/>
              </a:rPr>
              <a:t>. </a:t>
            </a:r>
          </a:p>
          <a:p>
            <a:r>
              <a:rPr lang="en-US" altLang="ko-KR" sz="900" dirty="0">
                <a:latin typeface="+mn-ea"/>
              </a:rPr>
              <a:t>- </a:t>
            </a:r>
            <a:r>
              <a:rPr lang="ko-KR" altLang="en-US" sz="900" dirty="0">
                <a:latin typeface="+mn-ea"/>
              </a:rPr>
              <a:t>이니스프리 공식 온라인몰에서 발행한 쿠폰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 </a:t>
            </a:r>
            <a:r>
              <a:rPr lang="ko-KR" altLang="en-US" sz="900" dirty="0">
                <a:latin typeface="+mn-ea"/>
              </a:rPr>
              <a:t>리뷰 프로필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리뷰 작성 내역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err="1">
                <a:latin typeface="+mn-ea"/>
              </a:rPr>
              <a:t>리뷰관</a:t>
            </a:r>
            <a:r>
              <a:rPr lang="ko-KR" altLang="en-US" sz="900" dirty="0">
                <a:latin typeface="+mn-ea"/>
              </a:rPr>
              <a:t> 활동 내역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- 1:1 </a:t>
            </a:r>
            <a:r>
              <a:rPr lang="ko-KR" altLang="en-US" sz="900" dirty="0">
                <a:latin typeface="+mn-ea"/>
              </a:rPr>
              <a:t>문의 내역 등</a:t>
            </a:r>
            <a:endParaRPr lang="en-US" altLang="ko-KR" sz="900" dirty="0">
              <a:latin typeface="+mn-ea"/>
            </a:endParaRPr>
          </a:p>
          <a:p>
            <a:endParaRPr lang="ko-KR" altLang="en-US" sz="900" dirty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2. </a:t>
            </a:r>
            <a:r>
              <a:rPr lang="ko-KR" altLang="en-US" sz="900" b="1" dirty="0">
                <a:latin typeface="+mn-ea"/>
              </a:rPr>
              <a:t>이니스프리 공식 온라인몰에서 탈퇴하더라도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>
                <a:latin typeface="+mn-ea"/>
              </a:rPr>
              <a:t>즉시 재이용 하실 수 있습니다</a:t>
            </a:r>
            <a:r>
              <a:rPr lang="en-US" altLang="ko-KR" sz="900" b="1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- </a:t>
            </a:r>
            <a:r>
              <a:rPr lang="ko-KR" altLang="en-US" sz="900" dirty="0" err="1">
                <a:latin typeface="+mn-ea"/>
              </a:rPr>
              <a:t>뷰티포인트</a:t>
            </a:r>
            <a:r>
              <a:rPr lang="ko-KR" altLang="en-US" sz="900" dirty="0">
                <a:latin typeface="+mn-ea"/>
              </a:rPr>
              <a:t> 통합 아이디로 로그인 및 이니스프리 서비스 이용약관 동의</a:t>
            </a:r>
            <a:br>
              <a:rPr lang="ko-KR" altLang="en-US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 </a:t>
            </a:r>
            <a:r>
              <a:rPr lang="ko-KR" altLang="en-US" sz="900" dirty="0" err="1">
                <a:latin typeface="+mn-ea"/>
              </a:rPr>
              <a:t>뷰티포인트</a:t>
            </a:r>
            <a:r>
              <a:rPr lang="ko-KR" altLang="en-US" sz="900" dirty="0">
                <a:latin typeface="+mn-ea"/>
              </a:rPr>
              <a:t> 통합 아이디로 공식 </a:t>
            </a:r>
            <a:r>
              <a:rPr lang="ko-KR" altLang="en-US" sz="900" dirty="0" err="1">
                <a:latin typeface="+mn-ea"/>
              </a:rPr>
              <a:t>온라인몰을</a:t>
            </a:r>
            <a:r>
              <a:rPr lang="ko-KR" altLang="en-US" sz="900" dirty="0">
                <a:latin typeface="+mn-ea"/>
              </a:rPr>
              <a:t> 이용하셨던 경우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재가입 시점에 따라 </a:t>
            </a:r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에서 언급한 정보가 유지될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594" y="41592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3506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회원탈퇴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IN_PC_MYP_01_75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0647" y="908720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32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회원탈퇴 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657" y="722373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19388"/>
              </p:ext>
            </p:extLst>
          </p:nvPr>
        </p:nvGraphicFramePr>
        <p:xfrm>
          <a:off x="9000565" y="44450"/>
          <a:ext cx="3152540" cy="5012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제공 화면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탈퇴사유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재가입을 위해서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사이트 이용이 불편해서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정보가 별로 없어서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장애 및 지연이 자주 발생해서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유출이 우려되어서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 선택 시 기타 불편사항 입력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내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회원탈퇴 여부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개인정보수정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입력여부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 입력하지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탈퇴 사유 입력하지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사유를 선택 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비밀번호가 일치하지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팝업 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탈퇴 불가능한 상태인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진행 항목이 있어 탈퇴가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63463"/>
                  </a:ext>
                </a:extLst>
              </a:tr>
              <a:tr h="3378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팝업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탈퇴 처리 및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후 로그아웃 상태로 이니스프리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처리가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79836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965218"/>
            <a:ext cx="7361094" cy="5424789"/>
          </a:xfrm>
          <a:prstGeom prst="rect">
            <a:avLst/>
          </a:prstGeom>
        </p:spPr>
      </p:pic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264" y="9138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1488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033" y="2118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125" y="53962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935" y="58772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39" y="58772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91" y="5285721"/>
            <a:ext cx="3009881" cy="1430706"/>
          </a:xfrm>
          <a:prstGeom prst="rect">
            <a:avLst/>
          </a:prstGeom>
        </p:spPr>
      </p:pic>
      <p:cxnSp>
        <p:nvCxnSpPr>
          <p:cNvPr id="18" name="구부러진 연결선 17"/>
          <p:cNvCxnSpPr>
            <a:endCxn id="2" idx="1"/>
          </p:cNvCxnSpPr>
          <p:nvPr/>
        </p:nvCxnSpPr>
        <p:spPr>
          <a:xfrm flipV="1">
            <a:off x="6546885" y="6001074"/>
            <a:ext cx="833406" cy="56118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813" y="52055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930" y="62757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106" y="62757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5821"/>
              </p:ext>
            </p:extLst>
          </p:nvPr>
        </p:nvGraphicFramePr>
        <p:xfrm>
          <a:off x="10390172" y="5212422"/>
          <a:ext cx="2389885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8">
                  <a:extLst>
                    <a:ext uri="{9D8B030D-6E8A-4147-A177-3AD203B41FA5}">
                      <a16:colId xmlns:a16="http://schemas.microsoft.com/office/drawing/2014/main" val="3860998336"/>
                    </a:ext>
                  </a:extLst>
                </a:gridCol>
                <a:gridCol w="1589487">
                  <a:extLst>
                    <a:ext uri="{9D8B030D-6E8A-4147-A177-3AD203B41FA5}">
                      <a16:colId xmlns:a16="http://schemas.microsoft.com/office/drawing/2014/main" val="1221903764"/>
                    </a:ext>
                  </a:extLst>
                </a:gridCol>
              </a:tblGrid>
              <a:tr h="1806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탈퇴 불가 항목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상태값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80995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 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취소완료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배송완료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55723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교환취소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교환불가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교환완료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827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반품취소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반품불가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반품완료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2856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캠페인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수령대기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61629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공병수거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수거신청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02203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1:1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문의 </a:t>
                      </a:r>
                      <a:endParaRPr lang="ko-KR" altLang="en-US" sz="700" b="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strike="sng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미답변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(3/11 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700" b="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5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18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배송지관리</a:t>
            </a:r>
            <a:endParaRPr lang="ko-KR" altLang="en-US" dirty="0"/>
          </a:p>
        </p:txBody>
      </p:sp>
      <p:sp>
        <p:nvSpPr>
          <p:cNvPr id="32" name="부제목 3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배송지관리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17" name="타원 16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8" name="사각형 설명선 17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10532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1564041" y="181103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prstClr val="black"/>
                </a:solidFill>
              </a:rPr>
              <a:t>배송지관리</a:t>
            </a:r>
            <a:endParaRPr lang="ko-KR" altLang="en-US" sz="12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01309"/>
              </p:ext>
            </p:extLst>
          </p:nvPr>
        </p:nvGraphicFramePr>
        <p:xfrm>
          <a:off x="1629066" y="2182742"/>
          <a:ext cx="7088846" cy="93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7094">
                  <a:extLst>
                    <a:ext uri="{9D8B030D-6E8A-4147-A177-3AD203B41FA5}">
                      <a16:colId xmlns:a16="http://schemas.microsoft.com/office/drawing/2014/main" val="1867463752"/>
                    </a:ext>
                  </a:extLst>
                </a:gridCol>
                <a:gridCol w="3746213">
                  <a:extLst>
                    <a:ext uri="{9D8B030D-6E8A-4147-A177-3AD203B41FA5}">
                      <a16:colId xmlns:a16="http://schemas.microsoft.com/office/drawing/2014/main" val="360644080"/>
                    </a:ext>
                  </a:extLst>
                </a:gridCol>
                <a:gridCol w="1915539">
                  <a:extLst>
                    <a:ext uri="{9D8B030D-6E8A-4147-A177-3AD203B41FA5}">
                      <a16:colId xmlns:a16="http://schemas.microsoft.com/office/drawing/2014/main" val="138969815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배송지명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배송주소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08379"/>
                  </a:ext>
                </a:extLst>
              </a:tr>
              <a:tr h="61200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배송지가 없습니다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18899"/>
                  </a:ext>
                </a:extLst>
              </a:tr>
            </a:tbl>
          </a:graphicData>
        </a:graphic>
      </p:graphicFrame>
      <p:sp>
        <p:nvSpPr>
          <p:cNvPr id="3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092576" y="3315753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err="1" smtClean="0">
                <a:solidFill>
                  <a:schemeClr val="tx1"/>
                </a:solidFill>
              </a:rPr>
              <a:t>배송지추가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배송지관리</a:t>
            </a:r>
            <a:endParaRPr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41887"/>
              </p:ext>
            </p:extLst>
          </p:nvPr>
        </p:nvGraphicFramePr>
        <p:xfrm>
          <a:off x="9000565" y="44450"/>
          <a:ext cx="3152540" cy="753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베송지관리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배송지가 없을 경우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48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배송지추가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</a:tbl>
          </a:graphicData>
        </a:graphic>
      </p:graphicFrame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48" y="20916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078" y="33517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44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25" name="직선 연결선 24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317" y="476672"/>
            <a:ext cx="8906129" cy="48970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80" y="1377062"/>
            <a:ext cx="2215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멤버십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멤버십 등급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혜택안내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2427" y="1628800"/>
            <a:ext cx="8895019" cy="3744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 AREA</a:t>
            </a:r>
            <a:endParaRPr lang="ko-KR" altLang="en-US" dirty="0"/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" y="12190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66" y="12086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9015"/>
              </p:ext>
            </p:extLst>
          </p:nvPr>
        </p:nvGraphicFramePr>
        <p:xfrm>
          <a:off x="9056869" y="475491"/>
          <a:ext cx="3152540" cy="1668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위치한 메뉴 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오버 시 메뉴 펼쳐지며 다른 메뉴로 이동 가능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메뉴 선택 시 해당 메뉴페이지로 이동 </a:t>
                      </a:r>
                      <a:endParaRPr lang="en-US" altLang="ko-KR" sz="800" baseline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2Dpeht (TAB)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위치한 메뉴 매 페이지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오버 시 메뉴 펼쳐지며 다른 메뉴로 이동 가능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메뉴 선택 시 해당 메뉴페이지로 이동 </a:t>
                      </a:r>
                      <a:endParaRPr lang="en-US" altLang="ko-KR" sz="800" baseline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37626"/>
              </p:ext>
            </p:extLst>
          </p:nvPr>
        </p:nvGraphicFramePr>
        <p:xfrm>
          <a:off x="476606" y="1635832"/>
          <a:ext cx="1010882" cy="2552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882">
                  <a:extLst>
                    <a:ext uri="{9D8B030D-6E8A-4147-A177-3AD203B41FA5}">
                      <a16:colId xmlns:a16="http://schemas.microsoft.com/office/drawing/2014/main" val="1360793274"/>
                    </a:ext>
                  </a:extLst>
                </a:gridCol>
              </a:tblGrid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891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8281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1926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베스트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5966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5345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ME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6293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2588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862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1299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캠페인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3684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멤버십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94957"/>
                  </a:ext>
                </a:extLst>
              </a:tr>
            </a:tbl>
          </a:graphicData>
        </a:graphic>
      </p:graphicFrame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49" y="1508548"/>
            <a:ext cx="173294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64280"/>
              </p:ext>
            </p:extLst>
          </p:nvPr>
        </p:nvGraphicFramePr>
        <p:xfrm>
          <a:off x="1613545" y="1628799"/>
          <a:ext cx="1260000" cy="696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360793274"/>
                    </a:ext>
                  </a:extLst>
                </a:gridCol>
              </a:tblGrid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멤버십 등급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891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안내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8281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모바일 앱 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19263"/>
                  </a:ext>
                </a:extLst>
              </a:tr>
            </a:tbl>
          </a:graphicData>
        </a:graphic>
      </p:graphicFrame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501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4076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배송지관리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배송지관리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17" name="타원 16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8" name="사각형 설명선 17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8118"/>
              </p:ext>
            </p:extLst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1564041" y="181103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prstClr val="black"/>
                </a:solidFill>
              </a:rPr>
              <a:t>배송지관리</a:t>
            </a:r>
            <a:endParaRPr lang="ko-KR" altLang="en-US" sz="12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6318"/>
              </p:ext>
            </p:extLst>
          </p:nvPr>
        </p:nvGraphicFramePr>
        <p:xfrm>
          <a:off x="1629066" y="2182742"/>
          <a:ext cx="7088846" cy="93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7094">
                  <a:extLst>
                    <a:ext uri="{9D8B030D-6E8A-4147-A177-3AD203B41FA5}">
                      <a16:colId xmlns:a16="http://schemas.microsoft.com/office/drawing/2014/main" val="1867463752"/>
                    </a:ext>
                  </a:extLst>
                </a:gridCol>
                <a:gridCol w="3746213">
                  <a:extLst>
                    <a:ext uri="{9D8B030D-6E8A-4147-A177-3AD203B41FA5}">
                      <a16:colId xmlns:a16="http://schemas.microsoft.com/office/drawing/2014/main" val="360644080"/>
                    </a:ext>
                  </a:extLst>
                </a:gridCol>
                <a:gridCol w="1915539">
                  <a:extLst>
                    <a:ext uri="{9D8B030D-6E8A-4147-A177-3AD203B41FA5}">
                      <a16:colId xmlns:a16="http://schemas.microsoft.com/office/drawing/2014/main" val="138969815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주소 별칭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배송주소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08379"/>
                  </a:ext>
                </a:extLst>
              </a:tr>
              <a:tr h="61200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배송지가 없습니다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18899"/>
                  </a:ext>
                </a:extLst>
              </a:tr>
            </a:tbl>
          </a:graphicData>
        </a:graphic>
      </p:graphicFrame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092576" y="3580136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err="1" smtClean="0">
                <a:solidFill>
                  <a:schemeClr val="tx1"/>
                </a:solidFill>
              </a:rPr>
              <a:t>배송지추가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396" y="514033"/>
            <a:ext cx="8871086" cy="613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배송지관리</a:t>
            </a:r>
            <a:endParaRPr lang="ko-KR" altLang="en-US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093623" y="1261659"/>
            <a:ext cx="4985334" cy="38235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50388" y="131780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ko-KR" altLang="en-US" sz="1000" b="1" dirty="0" err="1" smtClean="0">
                <a:latin typeface="+mn-ea"/>
              </a:rPr>
              <a:t>배송지관리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89106" y="132933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31558"/>
              </p:ext>
            </p:extLst>
          </p:nvPr>
        </p:nvGraphicFramePr>
        <p:xfrm>
          <a:off x="2228850" y="2032859"/>
          <a:ext cx="4751070" cy="2056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814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3908256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39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39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39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874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sp>
        <p:nvSpPr>
          <p:cNvPr id="3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254" y="3267435"/>
            <a:ext cx="724916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0000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252" y="3510507"/>
            <a:ext cx="2935241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3894513" y="3255869"/>
            <a:ext cx="639975" cy="21760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937" y="3773294"/>
            <a:ext cx="2934944" cy="2017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상세주소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입력했을 시 출력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40342" y="4211995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84167"/>
              </p:ext>
            </p:extLst>
          </p:nvPr>
        </p:nvGraphicFramePr>
        <p:xfrm>
          <a:off x="3128246" y="2885052"/>
          <a:ext cx="1454733" cy="22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543700537"/>
                    </a:ext>
                  </a:extLst>
                </a:gridCol>
                <a:gridCol w="411507">
                  <a:extLst>
                    <a:ext uri="{9D8B030D-6E8A-4147-A177-3AD203B41FA5}">
                      <a16:colId xmlns:a16="http://schemas.microsoft.com/office/drawing/2014/main" val="400484928"/>
                    </a:ext>
                  </a:extLst>
                </a:gridCol>
              </a:tblGrid>
              <a:tr h="2218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010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94956"/>
              </p:ext>
            </p:extLst>
          </p:nvPr>
        </p:nvGraphicFramePr>
        <p:xfrm>
          <a:off x="3130306" y="2141576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26136"/>
              </p:ext>
            </p:extLst>
          </p:nvPr>
        </p:nvGraphicFramePr>
        <p:xfrm>
          <a:off x="3130306" y="2524651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893A9EA9-BF48-B432-9144-9B9AC729F460}"/>
              </a:ext>
            </a:extLst>
          </p:cNvPr>
          <p:cNvGrpSpPr/>
          <p:nvPr/>
        </p:nvGrpSpPr>
        <p:grpSpPr>
          <a:xfrm>
            <a:off x="2250295" y="4631587"/>
            <a:ext cx="4708179" cy="337938"/>
            <a:chOff x="4584051" y="7799385"/>
            <a:chExt cx="2872562" cy="337938"/>
          </a:xfrm>
        </p:grpSpPr>
        <p:sp>
          <p:nvSpPr>
            <p:cNvPr id="49" name="모서리가 둥근 직사각형 264">
              <a:extLst>
                <a:ext uri="{FF2B5EF4-FFF2-40B4-BE49-F238E27FC236}">
                  <a16:creationId xmlns:a16="http://schemas.microsoft.com/office/drawing/2014/main" id="{F6DF594A-5B81-9C31-51F8-1802D3355EA8}"/>
                </a:ext>
              </a:extLst>
            </p:cNvPr>
            <p:cNvSpPr/>
            <p:nvPr/>
          </p:nvSpPr>
          <p:spPr>
            <a:xfrm>
              <a:off x="4584051" y="7799385"/>
              <a:ext cx="1066767" cy="3379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5650332" y="7799385"/>
              <a:ext cx="1806281" cy="337938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완료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48231" y="442621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82710" y="4388930"/>
            <a:ext cx="2313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 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57301" y="4180342"/>
            <a:ext cx="742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군부대 배송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42673" y="181674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64785" y="177079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 주소 불러오기</a:t>
            </a:r>
            <a:r>
              <a:rPr lang="en-US" altLang="ko-KR" sz="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</a:t>
            </a:r>
            <a:r>
              <a:rPr lang="en-US" altLang="ko-KR" sz="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0230"/>
              </p:ext>
            </p:extLst>
          </p:nvPr>
        </p:nvGraphicFramePr>
        <p:xfrm>
          <a:off x="9000565" y="44450"/>
          <a:ext cx="3152540" cy="65959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36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주소 불러오기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 화면 주소 영역에 등록된 주소가 있는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시 해당 주소가 하위 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영역에 자동 기입되어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주소가 없는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우편수신처가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우편수신처를 등록해주세요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1300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 기준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이상 입력 불가하며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자를 초과하여 입력 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반응 없도록 구현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띄어쓰기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연속으로 두 번 입력 불가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띄어쓰기 시도 시 반응 없도록 구현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특수문자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 외 입력 시도 시 반응 없도록 구현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  <a:tr h="8220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Default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출력할 휴대폰번호 없을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된 상태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 설명은 주문서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PC SB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 주문자 영역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동일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604106"/>
                  </a:ext>
                </a:extLst>
              </a:tr>
              <a:tr h="776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상태의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input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버튼 클릭 시 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팝업 노출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4-1.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상세주소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입력되며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이상 입력 시도 시 반응 없도록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419977"/>
                  </a:ext>
                </a:extLst>
              </a:tr>
              <a:tr h="7701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 배송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후 저장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화면에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체크되어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5-1. ?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군부대 배송 안내 창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121732"/>
                  </a:ext>
                </a:extLst>
              </a:tr>
              <a:tr h="1200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수집동의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 필수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6-1 [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자세히보기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관리 창 닫히고 개인정보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수집동의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자세히보기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수집동의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자세히보기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창 닫았을 시 다시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배송지관리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배송지관리에 입력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선택된 정보 유지되어야 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293026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86883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2940611" y="422882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65" y="16633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544" y="20211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39" y="23744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432" y="2760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610" y="33666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94" y="40565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406" y="43041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40" y="45790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72" y="45790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375" y="37493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82" y="40282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683" y="4293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직사각형 72"/>
          <p:cNvSpPr/>
          <p:nvPr/>
        </p:nvSpPr>
        <p:spPr>
          <a:xfrm rot="20670648">
            <a:off x="6440258" y="4923157"/>
            <a:ext cx="2537289" cy="623947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0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PC_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000" dirty="0" smtClean="0">
                <a:solidFill>
                  <a:schemeClr val="bg1"/>
                </a:solidFill>
              </a:rPr>
              <a:t>SB </a:t>
            </a:r>
            <a:r>
              <a:rPr lang="ko-KR" altLang="en-US" sz="1000" dirty="0" smtClean="0">
                <a:solidFill>
                  <a:schemeClr val="bg1"/>
                </a:solidFill>
              </a:rPr>
              <a:t>참고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82710"/>
              </p:ext>
            </p:extLst>
          </p:nvPr>
        </p:nvGraphicFramePr>
        <p:xfrm>
          <a:off x="5814826" y="5877124"/>
          <a:ext cx="3152540" cy="834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698437306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1243976113"/>
                    </a:ext>
                  </a:extLst>
                </a:gridCol>
              </a:tblGrid>
              <a:tr h="4831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항목이 있을 시 버튼 비활성화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상세주소는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항목 체크에서 제외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버튼 클릭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가장 상위 항목으로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7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배송지관리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배송지관리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17" name="타원 16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8" name="사각형 설명선 17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1564041" y="181103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prstClr val="black"/>
                </a:solidFill>
              </a:rPr>
              <a:t>배송지관리</a:t>
            </a:r>
            <a:endParaRPr lang="ko-KR" altLang="en-US" sz="12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29066" y="2182742"/>
          <a:ext cx="7088846" cy="93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7094">
                  <a:extLst>
                    <a:ext uri="{9D8B030D-6E8A-4147-A177-3AD203B41FA5}">
                      <a16:colId xmlns:a16="http://schemas.microsoft.com/office/drawing/2014/main" val="1867463752"/>
                    </a:ext>
                  </a:extLst>
                </a:gridCol>
                <a:gridCol w="3746213">
                  <a:extLst>
                    <a:ext uri="{9D8B030D-6E8A-4147-A177-3AD203B41FA5}">
                      <a16:colId xmlns:a16="http://schemas.microsoft.com/office/drawing/2014/main" val="360644080"/>
                    </a:ext>
                  </a:extLst>
                </a:gridCol>
                <a:gridCol w="1915539">
                  <a:extLst>
                    <a:ext uri="{9D8B030D-6E8A-4147-A177-3AD203B41FA5}">
                      <a16:colId xmlns:a16="http://schemas.microsoft.com/office/drawing/2014/main" val="138969815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주소 별칭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배송주소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08379"/>
                  </a:ext>
                </a:extLst>
              </a:tr>
              <a:tr h="61200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배송지가 없습니다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18899"/>
                  </a:ext>
                </a:extLst>
              </a:tr>
            </a:tbl>
          </a:graphicData>
        </a:graphic>
      </p:graphicFrame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092576" y="3580136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err="1" smtClean="0">
                <a:solidFill>
                  <a:schemeClr val="tx1"/>
                </a:solidFill>
              </a:rPr>
              <a:t>배송지추가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396" y="514033"/>
            <a:ext cx="8871086" cy="613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배송지관리</a:t>
            </a:r>
            <a:endParaRPr lang="ko-KR" altLang="en-US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093623" y="1261658"/>
            <a:ext cx="4985334" cy="44340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50388" y="131780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ko-KR" altLang="en-US" sz="1000" b="1" dirty="0" err="1" smtClean="0">
                <a:latin typeface="+mn-ea"/>
              </a:rPr>
              <a:t>배송지관리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89106" y="132933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17549" y="476873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59917" y="4945665"/>
            <a:ext cx="2313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 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25438" y="4982951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34508" y="4737077"/>
            <a:ext cx="742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군부대 배송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42673" y="181674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64785" y="177079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 주소 불러오기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82746"/>
              </p:ext>
            </p:extLst>
          </p:nvPr>
        </p:nvGraphicFramePr>
        <p:xfrm>
          <a:off x="9000565" y="44450"/>
          <a:ext cx="3152540" cy="220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36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5725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있을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영역 하단에 오류 문구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5725" algn="l"/>
                        </a:tabLst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명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이름을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확인해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 방식은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주소검색하여 입력된 정보 없음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주소를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수집동의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alert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오류 알림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없을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닫히며 등록한 정보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배송지관리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영역에 입력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기존에 등록된 배송지가 없는 경우 처음 등록한 배송지가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기본배송지로 등록 처리 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2917818" y="4785558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72" name="직사각형 71"/>
          <p:cNvSpPr/>
          <p:nvPr/>
        </p:nvSpPr>
        <p:spPr>
          <a:xfrm rot="20670648">
            <a:off x="6404681" y="5623185"/>
            <a:ext cx="2537289" cy="623947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0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PC_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000" dirty="0" smtClean="0">
                <a:solidFill>
                  <a:schemeClr val="bg1"/>
                </a:solidFill>
              </a:rPr>
              <a:t>SB </a:t>
            </a:r>
            <a:r>
              <a:rPr lang="ko-KR" altLang="en-US" sz="1000" dirty="0" smtClean="0">
                <a:solidFill>
                  <a:schemeClr val="bg1"/>
                </a:solidFill>
              </a:rPr>
              <a:t>참고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49776"/>
              </p:ext>
            </p:extLst>
          </p:nvPr>
        </p:nvGraphicFramePr>
        <p:xfrm>
          <a:off x="2225411" y="2028392"/>
          <a:ext cx="4751070" cy="259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814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3908256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508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1056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:a16="http://schemas.microsoft.com/office/drawing/2014/main" id="{893A9EA9-BF48-B432-9144-9B9AC729F460}"/>
              </a:ext>
            </a:extLst>
          </p:cNvPr>
          <p:cNvGrpSpPr/>
          <p:nvPr/>
        </p:nvGrpSpPr>
        <p:grpSpPr>
          <a:xfrm>
            <a:off x="2217522" y="5282634"/>
            <a:ext cx="4708179" cy="337938"/>
            <a:chOff x="4584051" y="7799385"/>
            <a:chExt cx="2872562" cy="337938"/>
          </a:xfrm>
        </p:grpSpPr>
        <p:sp>
          <p:nvSpPr>
            <p:cNvPr id="74" name="모서리가 둥근 직사각형 264">
              <a:extLst>
                <a:ext uri="{FF2B5EF4-FFF2-40B4-BE49-F238E27FC236}">
                  <a16:creationId xmlns:a16="http://schemas.microsoft.com/office/drawing/2014/main" id="{F6DF594A-5B81-9C31-51F8-1802D3355EA8}"/>
                </a:ext>
              </a:extLst>
            </p:cNvPr>
            <p:cNvSpPr/>
            <p:nvPr/>
          </p:nvSpPr>
          <p:spPr>
            <a:xfrm>
              <a:off x="4584051" y="7799385"/>
              <a:ext cx="1066767" cy="3379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5650332" y="7799385"/>
              <a:ext cx="1806281" cy="337938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완료</a:t>
              </a:r>
            </a:p>
          </p:txBody>
        </p:sp>
      </p:grpSp>
      <p:sp>
        <p:nvSpPr>
          <p:cNvPr id="7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37815" y="3638180"/>
            <a:ext cx="724916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0000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37813" y="3881252"/>
            <a:ext cx="2935241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3891074" y="3626614"/>
            <a:ext cx="639975" cy="21760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38498" y="4349087"/>
            <a:ext cx="2934944" cy="2017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상세주소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입력했을 시 출력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39453"/>
              </p:ext>
            </p:extLst>
          </p:nvPr>
        </p:nvGraphicFramePr>
        <p:xfrm>
          <a:off x="3124807" y="3035065"/>
          <a:ext cx="1454733" cy="22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543700537"/>
                    </a:ext>
                  </a:extLst>
                </a:gridCol>
                <a:gridCol w="411507">
                  <a:extLst>
                    <a:ext uri="{9D8B030D-6E8A-4147-A177-3AD203B41FA5}">
                      <a16:colId xmlns:a16="http://schemas.microsoft.com/office/drawing/2014/main" val="400484928"/>
                    </a:ext>
                  </a:extLst>
                </a:gridCol>
              </a:tblGrid>
              <a:tr h="2218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010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71269"/>
              </p:ext>
            </p:extLst>
          </p:nvPr>
        </p:nvGraphicFramePr>
        <p:xfrm>
          <a:off x="3126867" y="2137109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66215"/>
              </p:ext>
            </p:extLst>
          </p:nvPr>
        </p:nvGraphicFramePr>
        <p:xfrm>
          <a:off x="3126867" y="2577564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24685" y="3245962"/>
            <a:ext cx="230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확인해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35532" y="4090517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주소를 검색해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24075" y="2759971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받으실 분 이름을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46998" y="2313630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배송지명을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838" y="51868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846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배송지관리</a:t>
            </a:r>
            <a:endParaRPr lang="ko-KR" altLang="en-US" dirty="0"/>
          </a:p>
        </p:txBody>
      </p:sp>
      <p:sp>
        <p:nvSpPr>
          <p:cNvPr id="32" name="부제목 3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IN_PC_MYP_01_76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593" y="648426"/>
            <a:ext cx="2431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마이페이지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배송지관리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endParaRPr lang="ko-KR" altLang="en-US" sz="400" strike="sngStrike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640" y="900164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4406" y="988216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600" y="105389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73" y="1288268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5298" y="1091746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1251" y="1091509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20771" y="1089103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6082" y="141955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512894" y="141955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896961" y="143270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17" name="타원 16"/>
          <p:cNvSpPr/>
          <p:nvPr/>
        </p:nvSpPr>
        <p:spPr>
          <a:xfrm>
            <a:off x="6579762" y="118819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8" name="사각형 설명선 17"/>
          <p:cNvSpPr/>
          <p:nvPr/>
        </p:nvSpPr>
        <p:spPr>
          <a:xfrm>
            <a:off x="823402" y="1036470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5467" y="1170354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1941" y="139181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40766" y="1798764"/>
          <a:ext cx="1387382" cy="303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102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3361429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리뷰                     </a:t>
                      </a: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7150" y="48577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1564041" y="181103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prstClr val="black"/>
                </a:solidFill>
              </a:rPr>
              <a:t>배송지관리</a:t>
            </a:r>
            <a:endParaRPr lang="ko-KR" altLang="en-US" sz="1200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5076"/>
              </p:ext>
            </p:extLst>
          </p:nvPr>
        </p:nvGraphicFramePr>
        <p:xfrm>
          <a:off x="1653057" y="2147318"/>
          <a:ext cx="7183460" cy="10211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6141">
                  <a:extLst>
                    <a:ext uri="{9D8B030D-6E8A-4147-A177-3AD203B41FA5}">
                      <a16:colId xmlns:a16="http://schemas.microsoft.com/office/drawing/2014/main" val="1867463752"/>
                    </a:ext>
                  </a:extLst>
                </a:gridCol>
                <a:gridCol w="3796213">
                  <a:extLst>
                    <a:ext uri="{9D8B030D-6E8A-4147-A177-3AD203B41FA5}">
                      <a16:colId xmlns:a16="http://schemas.microsoft.com/office/drawing/2014/main" val="360644080"/>
                    </a:ext>
                  </a:extLst>
                </a:gridCol>
                <a:gridCol w="1941106">
                  <a:extLst>
                    <a:ext uri="{9D8B030D-6E8A-4147-A177-3AD203B41FA5}">
                      <a16:colId xmlns:a16="http://schemas.microsoft.com/office/drawing/2014/main" val="1389698151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배송지명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배송주소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08379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[12345]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서울특별시 용산구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한강대로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100 10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18899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[12345]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서울특별시 용산구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한강대로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200 0000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빌딩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191290"/>
                  </a:ext>
                </a:extLst>
              </a:tr>
            </a:tbl>
          </a:graphicData>
        </a:graphic>
      </p:graphicFrame>
      <p:sp>
        <p:nvSpPr>
          <p:cNvPr id="28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배송지관리</a:t>
            </a:r>
            <a:endParaRPr lang="ko-KR" altLang="en-US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079566" y="3523756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err="1" smtClean="0">
                <a:solidFill>
                  <a:schemeClr val="tx1"/>
                </a:solidFill>
              </a:rPr>
              <a:t>배송지추가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45020" y="3523756"/>
            <a:ext cx="1640601" cy="288000"/>
          </a:xfrm>
          <a:prstGeom prst="rect">
            <a:avLst/>
          </a:prstGeom>
          <a:solidFill>
            <a:srgbClr val="00BC70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b="1" dirty="0" smtClean="0">
                <a:solidFill>
                  <a:schemeClr val="bg1"/>
                </a:solidFill>
              </a:rPr>
              <a:t>기본배송지로 설정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42774" y="2524990"/>
            <a:ext cx="464271" cy="2120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96961" y="2524989"/>
            <a:ext cx="464271" cy="2120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삭제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45142" y="2902661"/>
            <a:ext cx="464271" cy="2120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99329" y="2902660"/>
            <a:ext cx="464271" cy="2120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삭제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FB1C58A6-DB0E-4B36-9517-D7863C2A4659}"/>
              </a:ext>
            </a:extLst>
          </p:cNvPr>
          <p:cNvSpPr/>
          <p:nvPr/>
        </p:nvSpPr>
        <p:spPr>
          <a:xfrm>
            <a:off x="1857320" y="2571849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Check">
            <a:extLst>
              <a:ext uri="{FF2B5EF4-FFF2-40B4-BE49-F238E27FC236}">
                <a16:creationId xmlns:a16="http://schemas.microsoft.com/office/drawing/2014/main" id="{627DEB28-178A-4A5E-A02B-85D54F1C49EA}"/>
              </a:ext>
            </a:extLst>
          </p:cNvPr>
          <p:cNvSpPr/>
          <p:nvPr/>
        </p:nvSpPr>
        <p:spPr>
          <a:xfrm>
            <a:off x="1894626" y="2609155"/>
            <a:ext cx="58738" cy="58738"/>
          </a:xfrm>
          <a:prstGeom prst="ellipse">
            <a:avLst/>
          </a:prstGeom>
          <a:solidFill>
            <a:srgbClr val="00BC70"/>
          </a:solidFill>
          <a:ln w="63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Label">
            <a:extLst>
              <a:ext uri="{FF2B5EF4-FFF2-40B4-BE49-F238E27FC236}">
                <a16:creationId xmlns:a16="http://schemas.microsoft.com/office/drawing/2014/main" id="{1835CF36-CBC1-41AD-8FAB-2615FAD43505}"/>
              </a:ext>
            </a:extLst>
          </p:cNvPr>
          <p:cNvSpPr txBox="1"/>
          <p:nvPr/>
        </p:nvSpPr>
        <p:spPr>
          <a:xfrm>
            <a:off x="1990670" y="2540035"/>
            <a:ext cx="966868" cy="196977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회사</a:t>
            </a:r>
            <a:r>
              <a:rPr lang="en-US" altLang="ko-KR" sz="8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800" dirty="0" err="1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기본배송지</a:t>
            </a:r>
            <a:r>
              <a:rPr lang="en-US" altLang="ko-KR" sz="8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Circle">
            <a:extLst>
              <a:ext uri="{FF2B5EF4-FFF2-40B4-BE49-F238E27FC236}">
                <a16:creationId xmlns:a16="http://schemas.microsoft.com/office/drawing/2014/main" id="{FB1C58A6-DB0E-4B36-9517-D7863C2A4659}"/>
              </a:ext>
            </a:extLst>
          </p:cNvPr>
          <p:cNvSpPr/>
          <p:nvPr/>
        </p:nvSpPr>
        <p:spPr>
          <a:xfrm>
            <a:off x="1857320" y="2901976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Check">
            <a:extLst>
              <a:ext uri="{FF2B5EF4-FFF2-40B4-BE49-F238E27FC236}">
                <a16:creationId xmlns:a16="http://schemas.microsoft.com/office/drawing/2014/main" id="{627DEB28-178A-4A5E-A02B-85D54F1C49EA}"/>
              </a:ext>
            </a:extLst>
          </p:cNvPr>
          <p:cNvSpPr/>
          <p:nvPr/>
        </p:nvSpPr>
        <p:spPr>
          <a:xfrm>
            <a:off x="1894626" y="2939282"/>
            <a:ext cx="58738" cy="587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Label">
            <a:extLst>
              <a:ext uri="{FF2B5EF4-FFF2-40B4-BE49-F238E27FC236}">
                <a16:creationId xmlns:a16="http://schemas.microsoft.com/office/drawing/2014/main" id="{1835CF36-CBC1-41AD-8FAB-2615FAD43505}"/>
              </a:ext>
            </a:extLst>
          </p:cNvPr>
          <p:cNvSpPr txBox="1"/>
          <p:nvPr/>
        </p:nvSpPr>
        <p:spPr>
          <a:xfrm>
            <a:off x="1990670" y="2870162"/>
            <a:ext cx="250325" cy="196977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집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48" y="20916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888" y="23241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64" y="2309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976" y="2417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531" y="24081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594" y="34014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057" y="34264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47865"/>
              </p:ext>
            </p:extLst>
          </p:nvPr>
        </p:nvGraphicFramePr>
        <p:xfrm>
          <a:off x="9000565" y="44450"/>
          <a:ext cx="3152540" cy="3207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3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배송지관리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1-1.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배송지명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라디오 버튼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배송지등록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시 입력한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배송지명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기본배송지의 경우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노출되며 목록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최상단에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표기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기본배송지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라디오 버튼 선택 처리 되어 있음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배송주소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배송지등록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시 입력한 주소정보노출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상세주소포함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[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 시 등록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입력한정보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표기된 상태로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배송지관리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팝업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1-4 [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삭제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Confirm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노출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배송지를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삭제하시겠습니까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?” </a:t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: Confirm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닫히며 목록에서 해당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삭제처리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취소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: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Confrim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닫힘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567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이상인 경우 버튼 액션 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등록되어 있지 않은 다른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선택 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해당 배송지가 기본배송지로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설정되며 목록 순서 변경 처리 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배송지추가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60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997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28552"/>
              </p:ext>
            </p:extLst>
          </p:nvPr>
        </p:nvGraphicFramePr>
        <p:xfrm>
          <a:off x="199154" y="453435"/>
          <a:ext cx="11759337" cy="14465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배송지관리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팝업 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동의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미체크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동의에 체크해주세요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5540"/>
                  </a:ext>
                </a:extLst>
              </a:tr>
              <a:tr h="2895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없는 상태에서 클릭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주소가 입력되지 않았습니다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 입력 없이 완료하시겠습니까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698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완료 처리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0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 </a:t>
            </a:r>
            <a:r>
              <a:rPr lang="ko-KR" altLang="en-US" dirty="0" err="1" smtClean="0"/>
              <a:t>수집동의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자세히보기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군부대 배송안내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IN_PC_MYP_01_80 / IN_PC_MYP_01_78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916832"/>
            <a:ext cx="5282182" cy="2160240"/>
          </a:xfrm>
          <a:prstGeom prst="rect">
            <a:avLst/>
          </a:prstGeom>
        </p:spPr>
      </p:pic>
      <p:sp>
        <p:nvSpPr>
          <p:cNvPr id="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461357" y="2652878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268760"/>
            <a:ext cx="2612797" cy="3624459"/>
          </a:xfrm>
          <a:prstGeom prst="rect">
            <a:avLst/>
          </a:prstGeom>
        </p:spPr>
      </p:pic>
      <p:sp>
        <p:nvSpPr>
          <p:cNvPr id="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6410391" y="2816103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9086" y="5259245"/>
            <a:ext cx="2359287" cy="50405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800" dirty="0">
                <a:solidFill>
                  <a:schemeClr val="tx1"/>
                </a:solidFill>
              </a:rPr>
              <a:t>군부대 배송은 우체국 택배만 가능하며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군부대 배송에 체크한 경우에만 우체국 택배로 배송됩니다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9086" y="1967456"/>
            <a:ext cx="2196906" cy="318002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rot="10800000" flipV="1">
            <a:off x="6082226" y="2126456"/>
            <a:ext cx="46860" cy="3374387"/>
          </a:xfrm>
          <a:prstGeom prst="bentConnector3">
            <a:avLst>
              <a:gd name="adj1" fmla="val 587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81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ym typeface="Wingdings 2" pitchFamily="18" charset="2"/>
              </a:rPr>
              <a:t>주소검색팝업</a:t>
            </a:r>
            <a:r>
              <a:rPr kumimoji="1" lang="en-US" altLang="ko-KR" dirty="0" smtClean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신규</a:t>
            </a:r>
            <a:r>
              <a:rPr kumimoji="1" lang="en-US" altLang="ko-KR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)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 </a:t>
            </a:r>
            <a:endParaRPr lang="ko-KR" altLang="en-US" dirty="0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IN_PC_ORD_01_04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44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68759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번지로 검색해주세요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3672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344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0605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번지로 검색해주세요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262933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4310605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4309398" y="1756423"/>
            <a:ext cx="103938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">
              <a:lnSpc>
                <a:spcPts val="1400"/>
              </a:lnSpc>
            </a:pPr>
            <a:r>
              <a:rPr lang="ko-KR" altLang="en-US" sz="1000" b="1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목록</a:t>
            </a:r>
            <a:r>
              <a:rPr lang="en-US" altLang="ko-KR" sz="1000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총 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29BC70"/>
                </a:solidFill>
                <a:latin typeface="+mn-ea"/>
              </a:rPr>
              <a:t>45</a:t>
            </a:r>
            <a:r>
              <a:rPr lang="ko-KR" altLang="en-US" sz="1000" dirty="0" smtClean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개</a:t>
            </a:r>
            <a:r>
              <a:rPr lang="en-US" altLang="ko-KR" sz="1000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)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393931" y="2049083"/>
          <a:ext cx="3606754" cy="394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754">
                  <a:extLst>
                    <a:ext uri="{9D8B030D-6E8A-4147-A177-3AD203B41FA5}">
                      <a16:colId xmlns:a16="http://schemas.microsoft.com/office/drawing/2014/main" val="2603016404"/>
                    </a:ext>
                  </a:extLst>
                </a:gridCol>
              </a:tblGrid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11870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14223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62217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96932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8441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403612" y="2166949"/>
            <a:ext cx="3437704" cy="626226"/>
            <a:chOff x="4403612" y="2166949"/>
            <a:chExt cx="3437704" cy="626226"/>
          </a:xfrm>
        </p:grpSpPr>
        <p:sp>
          <p:nvSpPr>
            <p:cNvPr id="14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56" name="그룹 155"/>
          <p:cNvGrpSpPr/>
          <p:nvPr/>
        </p:nvGrpSpPr>
        <p:grpSpPr>
          <a:xfrm>
            <a:off x="4403612" y="2957733"/>
            <a:ext cx="3437704" cy="626226"/>
            <a:chOff x="4403612" y="2166949"/>
            <a:chExt cx="3437704" cy="626226"/>
          </a:xfrm>
        </p:grpSpPr>
        <p:sp>
          <p:nvSpPr>
            <p:cNvPr id="15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4403612" y="3714920"/>
            <a:ext cx="3437704" cy="626226"/>
            <a:chOff x="4403612" y="2166949"/>
            <a:chExt cx="3437704" cy="626226"/>
          </a:xfrm>
        </p:grpSpPr>
        <p:sp>
          <p:nvSpPr>
            <p:cNvPr id="16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74" name="그룹 173"/>
          <p:cNvGrpSpPr/>
          <p:nvPr/>
        </p:nvGrpSpPr>
        <p:grpSpPr>
          <a:xfrm>
            <a:off x="4403612" y="4548958"/>
            <a:ext cx="3437704" cy="626226"/>
            <a:chOff x="4403612" y="2166949"/>
            <a:chExt cx="3437704" cy="626226"/>
          </a:xfrm>
        </p:grpSpPr>
        <p:sp>
          <p:nvSpPr>
            <p:cNvPr id="17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86" name="표 185"/>
          <p:cNvGraphicFramePr>
            <a:graphicFrameLocks noGrp="1"/>
          </p:cNvGraphicFramePr>
          <p:nvPr>
            <p:extLst/>
          </p:nvPr>
        </p:nvGraphicFramePr>
        <p:xfrm>
          <a:off x="7961733" y="980728"/>
          <a:ext cx="112082" cy="503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2">
                  <a:extLst>
                    <a:ext uri="{9D8B030D-6E8A-4147-A177-3AD203B41FA5}">
                      <a16:colId xmlns:a16="http://schemas.microsoft.com/office/drawing/2014/main" val="1825041513"/>
                    </a:ext>
                  </a:extLst>
                </a:gridCol>
              </a:tblGrid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▲</a:t>
                      </a:r>
                      <a:endParaRPr lang="ko-KR" altLang="en-US" sz="5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64752"/>
                  </a:ext>
                </a:extLst>
              </a:tr>
              <a:tr h="53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05884"/>
                  </a:ext>
                </a:extLst>
              </a:tr>
              <a:tr h="4028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30407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▼</a:t>
                      </a: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08911"/>
                  </a:ext>
                </a:extLst>
              </a:tr>
            </a:tbl>
          </a:graphicData>
        </a:graphic>
      </p:graphicFrame>
      <p:sp>
        <p:nvSpPr>
          <p:cNvPr id="193" name="자유형 192"/>
          <p:cNvSpPr/>
          <p:nvPr/>
        </p:nvSpPr>
        <p:spPr>
          <a:xfrm>
            <a:off x="4053997" y="5110497"/>
            <a:ext cx="4297773" cy="22771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7905" y="5521836"/>
            <a:ext cx="1640601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339007" y="1974532"/>
            <a:ext cx="3605923" cy="1622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rgbClr val="1E1E23"/>
                </a:solidFill>
                <a:latin typeface="+mn-ea"/>
              </a:rPr>
              <a:t>검색어 입력 가이드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/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</a:b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rgbClr val="1E1E2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도로명 + 건물번호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정자일로 95, 불정로 6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동/읍/면/리 + 번지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정자동 178-4, 동면 만천리 1000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748892" y="2729742"/>
            <a:ext cx="3198890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BO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회원관리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주소검색과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52540" cy="34326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주소검색팝업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주소 입력박스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두글자 이상의 주소명 입력 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문자제한없음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힌글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기호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모두 가능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자음만 연달아 입력 시 전체문자 입력 취소처리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첫자 모음 입력 시 반응 없도록 구현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검색 버튼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클릭시 조회결과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검색결과 목록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2-1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총 건수 노출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- 0~500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  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- 501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500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개이상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도로명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지번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우편번호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도로명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지번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줄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우편번호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숫자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2-3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선택 버튼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클릭시 상세주소입력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528760"/>
                  </a:ext>
                </a:extLst>
              </a:tr>
              <a:tr h="24746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83732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3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454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4" y="10664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10664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98" y="1768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354" y="17210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036" y="21277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229" y="22183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25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ym typeface="Wingdings 2" pitchFamily="18" charset="2"/>
              </a:rPr>
              <a:t>주소검색팝업</a:t>
            </a:r>
            <a:r>
              <a:rPr kumimoji="1" lang="en-US" altLang="ko-KR" dirty="0" smtClean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신규</a:t>
            </a:r>
            <a:r>
              <a:rPr kumimoji="1" lang="en-US" altLang="ko-KR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)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 </a:t>
            </a:r>
            <a:endParaRPr lang="ko-KR" altLang="en-US" dirty="0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>
          <a:xfrm>
            <a:off x="767408" y="53602"/>
            <a:ext cx="2582314" cy="21075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IN_PC_ORD_01_04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44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52540" cy="363838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2-4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조회결과 없음 케이스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52876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상세주소입력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3-1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상세주소 입력박스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공백포함 최대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50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자 입력 가능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문자제한없음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기호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모두 가능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자음만 연달아 입력 시 전체문자 입력 취소처리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첫자 모음 입력 시 반응 없도록 구현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3-2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주소 입력박스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선택한 도로명 주소 노출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비활성화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57067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확인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창 닫고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배송지정보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창 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정보 창에 입력한 주소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439801"/>
                  </a:ext>
                </a:extLst>
              </a:tr>
              <a:tr h="8784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내부망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외부망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TOBE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구현방식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VDI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주소검색팝업 자체 구현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(AS-IS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도 구현되어 있지만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화면이 깨지고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사용성이낮음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외부망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누리집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API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 변경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83732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3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68759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아롱다롱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3672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344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0605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454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번지로 검색해주세요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262933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4310605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5" y="1917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10664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036" y="20524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9007" y="1974532"/>
            <a:ext cx="3605923" cy="1622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rgbClr val="1E1E23"/>
                </a:solidFill>
                <a:latin typeface="+mn-ea"/>
              </a:rPr>
              <a:t>조회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결과가 없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습니다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.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/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</a:b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rgbClr val="1E1E2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도로명 + 건물번호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정자일로 95, 불정로 6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동/읍/면/리 + 번지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정자동 178-4, 동면 만천리 1000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2942485"/>
            <a:ext cx="3371862" cy="407313"/>
          </a:xfrm>
          <a:prstGeom prst="rect">
            <a:avLst/>
          </a:prstGeom>
          <a:solidFill>
            <a:schemeClr val="tx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2379778"/>
            <a:ext cx="3371862" cy="407313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상세주소를 입력해주세요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9" y="2353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1857822"/>
            <a:ext cx="3371862" cy="407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9" y="1809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748892" y="2729742"/>
            <a:ext cx="3198890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BO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회원관리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주소검색과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515" y="3038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0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멤버십 </a:t>
            </a:r>
            <a:r>
              <a:rPr lang="ko-KR" altLang="en-US" dirty="0" err="1" smtClean="0"/>
              <a:t>혜택안내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48668"/>
              </p:ext>
            </p:extLst>
          </p:nvPr>
        </p:nvGraphicFramePr>
        <p:xfrm>
          <a:off x="9048328" y="44450"/>
          <a:ext cx="3104777" cy="3464268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화면 진입 시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별 해당하는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회원관리에서 변경한 경우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 그린티클럽인 경우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별도페이지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참고 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머리말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-‘$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회원등급명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고객입니다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보유쿠폰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세 자리 단위로 콤마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(,)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(?)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팝업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 관련 정보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등급까지 필요한 금액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간 구매금액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세 자리 단위로 콤마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(,)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매월 당월 말까지 구매 시에 대한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안내문구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(~YYYY.MM.DD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화면 진입 시 노출되는 화면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로그인 화면으로 이동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팝업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35" name="직선 연결선 34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8380" y="1377062"/>
            <a:ext cx="2215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멤버십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 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멤버십 등급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혜택안내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75" y="1647850"/>
            <a:ext cx="8732095" cy="3239007"/>
          </a:xfrm>
          <a:prstGeom prst="rect">
            <a:avLst/>
          </a:prstGeom>
        </p:spPr>
      </p:pic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80" y="30300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28" y="29220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28" y="39870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9282" y="2814021"/>
            <a:ext cx="8462443" cy="1970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" y="27060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44787" y="5160007"/>
            <a:ext cx="7172153" cy="1005297"/>
            <a:chOff x="268410" y="4905907"/>
            <a:chExt cx="8378273" cy="1174354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7"/>
            <a:srcRect b="13772"/>
            <a:stretch/>
          </p:blipFill>
          <p:spPr>
            <a:xfrm>
              <a:off x="268410" y="4905907"/>
              <a:ext cx="8378273" cy="1174354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344350" y="4959956"/>
              <a:ext cx="8256726" cy="10503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82" y="49731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176" y="55565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0" name="구부러진 연결선 59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3956121" y="4671892"/>
            <a:ext cx="422110" cy="64665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07532" y="4994857"/>
            <a:ext cx="2717732" cy="21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비로그인</a:t>
            </a: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 상태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320" y="4946867"/>
            <a:ext cx="1874825" cy="1549541"/>
          </a:xfrm>
          <a:prstGeom prst="rect">
            <a:avLst/>
          </a:prstGeom>
        </p:spPr>
      </p:pic>
      <p:cxnSp>
        <p:nvCxnSpPr>
          <p:cNvPr id="66" name="구부러진 연결선 6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endCxn id="65" idx="0"/>
          </p:cNvCxnSpPr>
          <p:nvPr/>
        </p:nvCxnSpPr>
        <p:spPr>
          <a:xfrm rot="16200000" flipH="1">
            <a:off x="7540045" y="3700178"/>
            <a:ext cx="1254759" cy="1238618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687419" y="5772565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제목 5"/>
          <p:cNvSpPr txBox="1">
            <a:spLocks noGrp="1"/>
          </p:cNvSpPr>
          <p:nvPr>
            <p:ph type="subTitle" idx="1"/>
          </p:nvPr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멥버십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89634" y="3429000"/>
            <a:ext cx="2779928" cy="558615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승급까지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63,999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부족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28" y="33031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부제목 4"/>
          <p:cNvSpPr txBox="1">
            <a:spLocks/>
          </p:cNvSpPr>
          <p:nvPr/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smtClean="0"/>
              <a:t>IN_PC_MYP_01_04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4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멤버십 </a:t>
            </a:r>
            <a:r>
              <a:rPr lang="ko-KR" altLang="en-US" dirty="0" err="1"/>
              <a:t>혜택안내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IN_PC_MYP_01_04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64704"/>
            <a:ext cx="8563628" cy="515522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51459"/>
              </p:ext>
            </p:extLst>
          </p:nvPr>
        </p:nvGraphicFramePr>
        <p:xfrm>
          <a:off x="9048328" y="44450"/>
          <a:ext cx="3104777" cy="12912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등급기준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자세히 알아보기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등급기준에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대한 자세한 정보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등급기준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선정 내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제외 안내 문구 추가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접힌상태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접힌상태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열린상태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변경되며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열린상태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닫힌상태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변경되며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노출되지 않음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40" y="32343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멥버십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392" y="4797152"/>
            <a:ext cx="4730603" cy="688256"/>
          </a:xfrm>
          <a:prstGeom prst="rect">
            <a:avLst/>
          </a:prstGeom>
          <a:solidFill>
            <a:srgbClr val="FCFCFD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멤버십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등급은 직전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결제 금액 기준으로 매월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 변경</a:t>
            </a:r>
          </a:p>
          <a:p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결제 금액도 등급 산정에 포함됨</a:t>
            </a:r>
          </a:p>
          <a:p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할인한도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회원 할인 시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정상가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기준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만원까지 구매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가능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할인품목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&amp;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비할인품목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 적용제외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)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시크릿쿠폰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적용 대상 품목과 할인액은 매월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변경됨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등급기준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선정 내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배송비는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제외됩니다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7892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멤버십 </a:t>
            </a:r>
            <a:r>
              <a:rPr lang="ko-KR" altLang="en-US" dirty="0" err="1"/>
              <a:t>혜택안내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IN_PC_MYP_01_04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3" y="836712"/>
            <a:ext cx="8616153" cy="25261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461" y="3429000"/>
            <a:ext cx="8868021" cy="576064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2893"/>
              </p:ext>
            </p:extLst>
          </p:nvPr>
        </p:nvGraphicFramePr>
        <p:xfrm>
          <a:off x="9048328" y="44450"/>
          <a:ext cx="3104777" cy="576263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그린티클럽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글린티클럽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키트 좌우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확인할 수 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선택 액션 없음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3" y="13407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멥버십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33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멤버십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677555"/>
            <a:ext cx="6552728" cy="2749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300" y="436396"/>
            <a:ext cx="4414540" cy="24622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그린티클럽회원인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경우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유지금액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불충족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5360" y="1223057"/>
            <a:ext cx="3212739" cy="461665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유지까지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63,999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부족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37475"/>
          <a:stretch/>
        </p:blipFill>
        <p:spPr>
          <a:xfrm>
            <a:off x="7282354" y="677555"/>
            <a:ext cx="4097074" cy="27490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0092" y="436396"/>
            <a:ext cx="4414540" cy="24622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그린티클럽회원인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경우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유지금액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충족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80893" y="1223057"/>
            <a:ext cx="2640466" cy="461665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유지금액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달성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62" y="3967092"/>
            <a:ext cx="4596457" cy="5047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6" y="3861048"/>
            <a:ext cx="6566309" cy="27547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1300" y="3611163"/>
            <a:ext cx="4414540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BO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회원관리에서 임의로 회원등급 조정 후 등급조정기간 도래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전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368" y="4365104"/>
            <a:ext cx="1694695" cy="407799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0096" y="373427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그린티클럽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5</a:t>
            </a:r>
            <a:r>
              <a:rPr lang="ko-KR" altLang="en-US" sz="1000" b="1" dirty="0" smtClean="0"/>
              <a:t>개 혜택 노출 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32662" y="456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VIP 3</a:t>
            </a:r>
            <a:r>
              <a:rPr lang="ko-KR" altLang="en-US" sz="1000" b="1" dirty="0" smtClean="0"/>
              <a:t>개 혜택 노출 </a:t>
            </a:r>
            <a:endParaRPr lang="ko-KR" altLang="en-US" sz="1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39317"/>
          <a:stretch/>
        </p:blipFill>
        <p:spPr>
          <a:xfrm>
            <a:off x="7032662" y="4799770"/>
            <a:ext cx="2789288" cy="5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안내</a:t>
            </a:r>
            <a:endParaRPr lang="ko-KR" altLang="en-US" dirty="0"/>
          </a:p>
        </p:txBody>
      </p:sp>
      <p:sp>
        <p:nvSpPr>
          <p:cNvPr id="35" name="부제목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IN_PC_MYP_01_05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4" name="직선 연결선 13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57" y="593622"/>
            <a:ext cx="1112959" cy="349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8380" y="1377062"/>
            <a:ext cx="2215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멤버십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 </a:t>
            </a:r>
            <a:r>
              <a:rPr lang="ko-KR" altLang="en-US" sz="800" dirty="0" err="1" smtClean="0">
                <a:latin typeface="+mn-ea"/>
                <a:cs typeface="Pretendard" panose="02000503000000020004" pitchFamily="50" charset="-127"/>
              </a:rPr>
              <a:t>뷰티포인트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V</a:t>
            </a:r>
            <a:r>
              <a:rPr lang="ko-KR" altLang="en-US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82" y="1686397"/>
            <a:ext cx="8469355" cy="104249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b="18459"/>
          <a:stretch/>
        </p:blipFill>
        <p:spPr>
          <a:xfrm>
            <a:off x="405464" y="3450980"/>
            <a:ext cx="8197517" cy="3135156"/>
          </a:xfrm>
          <a:prstGeom prst="rect">
            <a:avLst/>
          </a:prstGeom>
        </p:spPr>
      </p:pic>
      <p:sp>
        <p:nvSpPr>
          <p:cNvPr id="36" name="자유형 35"/>
          <p:cNvSpPr/>
          <p:nvPr/>
        </p:nvSpPr>
        <p:spPr>
          <a:xfrm>
            <a:off x="-28345" y="6396658"/>
            <a:ext cx="9081686" cy="18947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생략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328" y="2728890"/>
            <a:ext cx="8262340" cy="7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멤버십 등급</a:t>
            </a:r>
            <a:r>
              <a:rPr lang="en-US" altLang="ko-KR" sz="900" dirty="0">
                <a:solidFill>
                  <a:schemeClr val="bg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혜택안내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</a:rPr>
              <a:t>TAB</a:t>
            </a:r>
            <a:r>
              <a:rPr lang="ko-KR" altLang="en-US" sz="900" dirty="0" smtClean="0">
                <a:solidFill>
                  <a:schemeClr val="bg1"/>
                </a:solidFill>
              </a:rPr>
              <a:t>과 동일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05769"/>
              </p:ext>
            </p:extLst>
          </p:nvPr>
        </p:nvGraphicFramePr>
        <p:xfrm>
          <a:off x="9048328" y="44450"/>
          <a:ext cx="3104777" cy="19728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별 해당하는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등급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혜택안내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동일화면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비로그인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화면 모두 동일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화면 참조 필요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안내 영역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8"/>
                        </a:rPr>
                        <a:t>https://www.innisfree.com/kr/ko/GreenteaClubBeautyPoint.do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사용가능매장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노출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28" y="29220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20996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80" y="34509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16" y="39350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040" y="4818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6966" y="4818549"/>
            <a:ext cx="1824999" cy="1633565"/>
          </a:xfrm>
          <a:prstGeom prst="rect">
            <a:avLst/>
          </a:prstGeom>
        </p:spPr>
      </p:pic>
      <p:cxnSp>
        <p:nvCxnSpPr>
          <p:cNvPr id="45" name="구부러진 연결선 44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rot="5400000" flipH="1" flipV="1">
            <a:off x="6982385" y="4215836"/>
            <a:ext cx="184368" cy="1389794"/>
          </a:xfrm>
          <a:prstGeom prst="curvedConnector5">
            <a:avLst>
              <a:gd name="adj1" fmla="val -123991"/>
              <a:gd name="adj2" fmla="val 23804"/>
              <a:gd name="adj3" fmla="val 223991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89710" y="6057460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제목 5"/>
          <p:cNvSpPr txBox="1">
            <a:spLocks/>
          </p:cNvSpPr>
          <p:nvPr/>
        </p:nvSpPr>
        <p:spPr>
          <a:xfrm>
            <a:off x="788296" y="266805"/>
            <a:ext cx="2582314" cy="210759"/>
          </a:xfrm>
          <a:prstGeom prst="rect">
            <a:avLst/>
          </a:prstGeom>
        </p:spPr>
        <p:txBody>
          <a:bodyPr tIns="36000" bIns="3600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뷰티포인트</a:t>
            </a:r>
            <a:r>
              <a:rPr lang="ko-KR" altLang="en-US" dirty="0" smtClean="0"/>
              <a:t> 안내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8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221873</TotalTime>
  <Words>9507</Words>
  <Application>Microsoft Office PowerPoint</Application>
  <PresentationFormat>와이드스크린</PresentationFormat>
  <Paragraphs>1994</Paragraphs>
  <Slides>46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Pretendard</vt:lpstr>
      <vt:lpstr>굴림</vt:lpstr>
      <vt:lpstr>맑은 고딕</vt:lpstr>
      <vt:lpstr>Arial</vt:lpstr>
      <vt:lpstr>Segoe UI</vt:lpstr>
      <vt:lpstr>Segoe UI Symbol</vt:lpstr>
      <vt:lpstr>Webdings</vt:lpstr>
      <vt:lpstr>Wingdings</vt:lpstr>
      <vt:lpstr>Wingdings 2</vt:lpstr>
      <vt:lpstr>Office 테마</vt:lpstr>
      <vt:lpstr>PowerPoint 프레젠테이션</vt:lpstr>
      <vt:lpstr>Version History #1</vt:lpstr>
      <vt:lpstr>메뉴구조도(TO-BE)</vt:lpstr>
      <vt:lpstr>공통</vt:lpstr>
      <vt:lpstr>멤버십 혜택안내(1/3)</vt:lpstr>
      <vt:lpstr>멤버십 혜택안내(2/3)</vt:lpstr>
      <vt:lpstr>멤버십 혜택안내(3/3)</vt:lpstr>
      <vt:lpstr>멤버십 혜택안내  CASE  </vt:lpstr>
      <vt:lpstr>뷰티포인트 안내</vt:lpstr>
      <vt:lpstr>뷰티포인트 안내</vt:lpstr>
      <vt:lpstr>모바일 앱 다운로드</vt:lpstr>
      <vt:lpstr>작성가능 리뷰 안내 팝업 </vt:lpstr>
      <vt:lpstr>작성가능한 리뷰 TAB(1/2)</vt:lpstr>
      <vt:lpstr>리뷰작성불가 Alert </vt:lpstr>
      <vt:lpstr>리뷰 포인트 혜택 안내 팝업 </vt:lpstr>
      <vt:lpstr>제품 리뷰 운영 정책 팝업 </vt:lpstr>
      <vt:lpstr>리뷰 작성 </vt:lpstr>
      <vt:lpstr>제품 리뷰 이용약관 </vt:lpstr>
      <vt:lpstr>작성한 리뷰 </vt:lpstr>
      <vt:lpstr>작성한 리뷰 </vt:lpstr>
      <vt:lpstr>리뷰수정 안내 팝업 </vt:lpstr>
      <vt:lpstr>리뷰보기 팝업 </vt:lpstr>
      <vt:lpstr>리뷰 수정 </vt:lpstr>
      <vt:lpstr>뷰티포인트 내역이 없을 경우 </vt:lpstr>
      <vt:lpstr>뷰티포인트 내역 있을 경우</vt:lpstr>
      <vt:lpstr>찜한 제품이 없는 경우 </vt:lpstr>
      <vt:lpstr>찜한제품</vt:lpstr>
      <vt:lpstr>PowerPoint 프레젠테이션</vt:lpstr>
      <vt:lpstr>1:1문의</vt:lpstr>
      <vt:lpstr>비밀번호재확인</vt:lpstr>
      <vt:lpstr>PowerPoint 프레젠테이션</vt:lpstr>
      <vt:lpstr>개인정보 수정(2/4)</vt:lpstr>
      <vt:lpstr>개인정보 수정(3/4)</vt:lpstr>
      <vt:lpstr>개인정보 수정(4/4)</vt:lpstr>
      <vt:lpstr>휴대전화 번호 변경 팝업  </vt:lpstr>
      <vt:lpstr>비밀번호 수정 TAB </vt:lpstr>
      <vt:lpstr>회원탈퇴(1/2)</vt:lpstr>
      <vt:lpstr>회원탈퇴(2/2)</vt:lpstr>
      <vt:lpstr>배송지관리</vt:lpstr>
      <vt:lpstr>배송지관리 팝업</vt:lpstr>
      <vt:lpstr>배송지관리 팝업</vt:lpstr>
      <vt:lpstr>배송지관리</vt:lpstr>
      <vt:lpstr>Alert / Validation Case</vt:lpstr>
      <vt:lpstr>개인정보 수집동의 자세히보기 / 군부대 배송안내 </vt:lpstr>
      <vt:lpstr>주소검색팝업(신규) </vt:lpstr>
      <vt:lpstr>주소검색팝업(신규)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4959</cp:revision>
  <cp:lastPrinted>2022-10-17T06:12:39Z</cp:lastPrinted>
  <dcterms:created xsi:type="dcterms:W3CDTF">2018-04-18T08:51:39Z</dcterms:created>
  <dcterms:modified xsi:type="dcterms:W3CDTF">2024-07-09T00:35:04Z</dcterms:modified>
</cp:coreProperties>
</file>