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63" r:id="rId3"/>
    <p:sldId id="1327" r:id="rId4"/>
    <p:sldId id="1564" r:id="rId5"/>
    <p:sldId id="1537" r:id="rId6"/>
    <p:sldId id="1546" r:id="rId7"/>
    <p:sldId id="1544" r:id="rId8"/>
    <p:sldId id="1565" r:id="rId9"/>
    <p:sldId id="1506" r:id="rId10"/>
    <p:sldId id="1545" r:id="rId11"/>
    <p:sldId id="1551" r:id="rId12"/>
    <p:sldId id="1559" r:id="rId13"/>
    <p:sldId id="1569" r:id="rId14"/>
    <p:sldId id="1553" r:id="rId15"/>
    <p:sldId id="1556" r:id="rId16"/>
    <p:sldId id="1554" r:id="rId17"/>
    <p:sldId id="1555" r:id="rId18"/>
    <p:sldId id="1543" r:id="rId19"/>
    <p:sldId id="1557" r:id="rId20"/>
    <p:sldId id="1558" r:id="rId21"/>
    <p:sldId id="1566" r:id="rId22"/>
    <p:sldId id="1568" r:id="rId23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DFD976FC-F6CD-4CEF-A0DB-463D0CB5FF0D}">
          <p14:sldIdLst>
            <p14:sldId id="256"/>
            <p14:sldId id="263"/>
            <p14:sldId id="1327"/>
            <p14:sldId id="1564"/>
          </p14:sldIdLst>
        </p14:section>
        <p14:section name="메인-GNB/카테고리" id="{09CBAD7B-4B4F-4F8F-ACB8-7CFAE987E853}">
          <p14:sldIdLst>
            <p14:sldId id="1537"/>
            <p14:sldId id="1546"/>
            <p14:sldId id="1544"/>
            <p14:sldId id="1565"/>
            <p14:sldId id="1506"/>
            <p14:sldId id="1545"/>
          </p14:sldIdLst>
        </p14:section>
        <p14:section name="메인" id="{5B5645F8-321F-4036-9BBC-4DB783E0ED5E}">
          <p14:sldIdLst>
            <p14:sldId id="1551"/>
            <p14:sldId id="1559"/>
            <p14:sldId id="1569"/>
            <p14:sldId id="1553"/>
            <p14:sldId id="1556"/>
            <p14:sldId id="1554"/>
            <p14:sldId id="1555"/>
            <p14:sldId id="1543"/>
            <p14:sldId id="1557"/>
            <p14:sldId id="1558"/>
            <p14:sldId id="1566"/>
            <p14:sldId id="15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069" userDrawn="1">
          <p15:clr>
            <a:srgbClr val="A4A3A4"/>
          </p15:clr>
        </p15:guide>
        <p15:guide id="2" pos="2842" userDrawn="1">
          <p15:clr>
            <a:srgbClr val="A4A3A4"/>
          </p15:clr>
        </p15:guide>
        <p15:guide id="5" pos="2343" userDrawn="1">
          <p15:clr>
            <a:srgbClr val="A4A3A4"/>
          </p15:clr>
        </p15:guide>
        <p15:guide id="11" orient="horz" pos="1706" userDrawn="1">
          <p15:clr>
            <a:srgbClr val="A4A3A4"/>
          </p15:clr>
        </p15:guide>
        <p15:guide id="1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LUO" initials="E" lastIdx="1" clrIdx="0">
    <p:extLst>
      <p:ext uri="{19B8F6BF-5375-455C-9EA6-DF929625EA0E}">
        <p15:presenceInfo xmlns:p15="http://schemas.microsoft.com/office/powerpoint/2012/main" userId="ELU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2EEEB"/>
    <a:srgbClr val="0000FF"/>
    <a:srgbClr val="5B9BD5"/>
    <a:srgbClr val="FEE2E2"/>
    <a:srgbClr val="FCAAAA"/>
    <a:srgbClr val="FFFFFF"/>
    <a:srgbClr val="29BC70"/>
    <a:srgbClr val="F088D2"/>
    <a:srgbClr val="D6BCEA"/>
    <a:srgbClr val="FDED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85" autoAdjust="0"/>
    <p:restoredTop sz="94824" autoAdjust="0"/>
  </p:normalViewPr>
  <p:slideViewPr>
    <p:cSldViewPr>
      <p:cViewPr varScale="1">
        <p:scale>
          <a:sx n="111" d="100"/>
          <a:sy n="111" d="100"/>
        </p:scale>
        <p:origin x="346" y="62"/>
      </p:cViewPr>
      <p:guideLst>
        <p:guide orient="horz" pos="2069"/>
        <p:guide pos="2842"/>
        <p:guide pos="2343"/>
        <p:guide orient="horz" pos="1706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9" d="100"/>
          <a:sy n="79" d="100"/>
        </p:scale>
        <p:origin x="395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8056"/>
          </a:xfrm>
          <a:prstGeom prst="rect">
            <a:avLst/>
          </a:prstGeom>
        </p:spPr>
        <p:txBody>
          <a:bodyPr vert="horz" lIns="95557" tIns="47778" rIns="95557" bIns="4777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8056"/>
          </a:xfrm>
          <a:prstGeom prst="rect">
            <a:avLst/>
          </a:prstGeom>
        </p:spPr>
        <p:txBody>
          <a:bodyPr vert="horz" lIns="95557" tIns="47778" rIns="95557" bIns="47778" rtlCol="0"/>
          <a:lstStyle>
            <a:lvl1pPr algn="r">
              <a:defRPr sz="1300"/>
            </a:lvl1pPr>
          </a:lstStyle>
          <a:p>
            <a:fld id="{821777BE-CA2A-4794-AAF6-4255D016CCDF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28585"/>
            <a:ext cx="2945659" cy="498055"/>
          </a:xfrm>
          <a:prstGeom prst="rect">
            <a:avLst/>
          </a:prstGeom>
        </p:spPr>
        <p:txBody>
          <a:bodyPr vert="horz" lIns="95557" tIns="47778" rIns="95557" bIns="4777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28585"/>
            <a:ext cx="2945659" cy="498055"/>
          </a:xfrm>
          <a:prstGeom prst="rect">
            <a:avLst/>
          </a:prstGeom>
        </p:spPr>
        <p:txBody>
          <a:bodyPr vert="horz" lIns="95557" tIns="47778" rIns="95557" bIns="47778" rtlCol="0" anchor="b"/>
          <a:lstStyle>
            <a:lvl1pPr algn="r">
              <a:defRPr sz="1300"/>
            </a:lvl1pPr>
          </a:lstStyle>
          <a:p>
            <a:fld id="{1FA78CE8-3046-4A6F-B16C-64F64F6CFB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54042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8056"/>
          </a:xfrm>
          <a:prstGeom prst="rect">
            <a:avLst/>
          </a:prstGeom>
        </p:spPr>
        <p:txBody>
          <a:bodyPr vert="horz" lIns="95557" tIns="47778" rIns="95557" bIns="4777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8056"/>
          </a:xfrm>
          <a:prstGeom prst="rect">
            <a:avLst/>
          </a:prstGeom>
        </p:spPr>
        <p:txBody>
          <a:bodyPr vert="horz" lIns="95557" tIns="47778" rIns="95557" bIns="47778" rtlCol="0"/>
          <a:lstStyle>
            <a:lvl1pPr algn="r">
              <a:defRPr sz="1300"/>
            </a:lvl1pPr>
          </a:lstStyle>
          <a:p>
            <a:fld id="{842D98B4-3167-41AF-8D55-234B1FD2CD86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57" tIns="47778" rIns="95557" bIns="4777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5557" tIns="47778" rIns="95557" bIns="47778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5"/>
            <a:ext cx="2945659" cy="498055"/>
          </a:xfrm>
          <a:prstGeom prst="rect">
            <a:avLst/>
          </a:prstGeom>
        </p:spPr>
        <p:txBody>
          <a:bodyPr vert="horz" lIns="95557" tIns="47778" rIns="95557" bIns="4777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5"/>
            <a:ext cx="2945659" cy="498055"/>
          </a:xfrm>
          <a:prstGeom prst="rect">
            <a:avLst/>
          </a:prstGeom>
        </p:spPr>
        <p:txBody>
          <a:bodyPr vert="horz" lIns="95557" tIns="47778" rIns="95557" bIns="47778" rtlCol="0" anchor="b"/>
          <a:lstStyle>
            <a:lvl1pPr algn="r">
              <a:defRPr sz="1300"/>
            </a:lvl1pPr>
          </a:lstStyle>
          <a:p>
            <a:fld id="{1D8BDFA2-A74A-40EE-8360-B385A107A9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7932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BDFA2-A74A-40EE-8360-B385A107A97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171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BDFA2-A74A-40EE-8360-B385A107A97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8549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BDFA2-A74A-40EE-8360-B385A107A97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053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Untitled-1.png"/>
          <p:cNvPicPr>
            <a:picLocks noChangeAspect="1"/>
          </p:cNvPicPr>
          <p:nvPr userDrawn="1"/>
        </p:nvPicPr>
        <p:blipFill>
          <a:blip r:embed="rId2" cstate="print"/>
          <a:srcRect t="15099" r="29625"/>
          <a:stretch>
            <a:fillRect/>
          </a:stretch>
        </p:blipFill>
        <p:spPr>
          <a:xfrm>
            <a:off x="5214538" y="9538"/>
            <a:ext cx="6969224" cy="5822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472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492993953"/>
              </p:ext>
            </p:extLst>
          </p:nvPr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3"/>
            <a:ext cx="8910258" cy="6155896"/>
          </a:xfrm>
          <a:prstGeom prst="rect">
            <a:avLst/>
          </a:prstGeom>
          <a:solidFill>
            <a:srgbClr val="F0EFE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 smtClean="0"/>
              <a:t>페이지명입력</a:t>
            </a:r>
            <a:endParaRPr lang="ko-KR" altLang="en-US" dirty="0"/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화면아이디입력</a:t>
            </a:r>
            <a:endParaRPr lang="ko-KR" altLang="en-US" dirty="0"/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3565412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368802824"/>
              </p:ext>
            </p:extLst>
          </p:nvPr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3"/>
            <a:ext cx="8910258" cy="6155896"/>
          </a:xfrm>
          <a:prstGeom prst="rect">
            <a:avLst/>
          </a:prstGeom>
          <a:solidFill>
            <a:srgbClr val="F0EFE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 smtClean="0"/>
              <a:t>페이지명입력</a:t>
            </a:r>
            <a:endParaRPr lang="ko-KR" altLang="en-US" dirty="0"/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화면아이디입력</a:t>
            </a:r>
            <a:endParaRPr lang="ko-KR" altLang="en-US" dirty="0"/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sp>
        <p:nvSpPr>
          <p:cNvPr id="9" name="Rectangle 108"/>
          <p:cNvSpPr>
            <a:spLocks noChangeArrowheads="1"/>
          </p:cNvSpPr>
          <p:nvPr userDrawn="1"/>
        </p:nvSpPr>
        <p:spPr bwMode="auto">
          <a:xfrm>
            <a:off x="45238" y="490907"/>
            <a:ext cx="8892244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이전페이지 이어짐</a:t>
            </a:r>
          </a:p>
        </p:txBody>
      </p:sp>
    </p:spTree>
    <p:extLst>
      <p:ext uri="{BB962C8B-B14F-4D97-AF65-F5344CB8AC3E}">
        <p14:creationId xmlns:p14="http://schemas.microsoft.com/office/powerpoint/2010/main" val="30615470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41768737"/>
              </p:ext>
            </p:extLst>
          </p:nvPr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3"/>
            <a:ext cx="8910258" cy="6155896"/>
          </a:xfrm>
          <a:prstGeom prst="rect">
            <a:avLst/>
          </a:prstGeom>
          <a:solidFill>
            <a:srgbClr val="F0EFE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 smtClean="0"/>
              <a:t>페이지명입력</a:t>
            </a:r>
            <a:endParaRPr lang="ko-KR" altLang="en-US" dirty="0"/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화면아이디입력</a:t>
            </a:r>
            <a:endParaRPr lang="ko-KR" altLang="en-US" dirty="0"/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sp>
        <p:nvSpPr>
          <p:cNvPr id="9" name="Rectangle 108"/>
          <p:cNvSpPr>
            <a:spLocks noChangeArrowheads="1"/>
          </p:cNvSpPr>
          <p:nvPr userDrawn="1"/>
        </p:nvSpPr>
        <p:spPr bwMode="auto">
          <a:xfrm>
            <a:off x="45238" y="490907"/>
            <a:ext cx="8892244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이전페이지 이어짐</a:t>
            </a:r>
          </a:p>
        </p:txBody>
      </p:sp>
      <p:sp>
        <p:nvSpPr>
          <p:cNvPr id="13" name="Rectangle 28"/>
          <p:cNvSpPr>
            <a:spLocks noChangeArrowheads="1"/>
          </p:cNvSpPr>
          <p:nvPr userDrawn="1"/>
        </p:nvSpPr>
        <p:spPr bwMode="auto">
          <a:xfrm>
            <a:off x="45238" y="6424667"/>
            <a:ext cx="8915032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다음페이지 이어짐</a:t>
            </a:r>
          </a:p>
        </p:txBody>
      </p:sp>
    </p:spTree>
    <p:extLst>
      <p:ext uri="{BB962C8B-B14F-4D97-AF65-F5344CB8AC3E}">
        <p14:creationId xmlns:p14="http://schemas.microsoft.com/office/powerpoint/2010/main" val="3990177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382203292"/>
              </p:ext>
            </p:extLst>
          </p:nvPr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3"/>
            <a:ext cx="8910258" cy="6155896"/>
          </a:xfrm>
          <a:prstGeom prst="rect">
            <a:avLst/>
          </a:prstGeom>
          <a:solidFill>
            <a:srgbClr val="F0EFE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 smtClean="0"/>
              <a:t>페이지명입력</a:t>
            </a:r>
            <a:endParaRPr lang="ko-KR" altLang="en-US" dirty="0"/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화면아이디입력</a:t>
            </a:r>
            <a:endParaRPr lang="ko-KR" altLang="en-US" dirty="0"/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sp>
        <p:nvSpPr>
          <p:cNvPr id="9" name="Rectangle 28"/>
          <p:cNvSpPr>
            <a:spLocks noChangeArrowheads="1"/>
          </p:cNvSpPr>
          <p:nvPr userDrawn="1"/>
        </p:nvSpPr>
        <p:spPr bwMode="auto">
          <a:xfrm>
            <a:off x="45238" y="6424667"/>
            <a:ext cx="8915032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다음페이지 이어짐</a:t>
            </a:r>
          </a:p>
        </p:txBody>
      </p:sp>
    </p:spTree>
    <p:extLst>
      <p:ext uri="{BB962C8B-B14F-4D97-AF65-F5344CB8AC3E}">
        <p14:creationId xmlns:p14="http://schemas.microsoft.com/office/powerpoint/2010/main" val="41844058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0" y="3068960"/>
            <a:ext cx="662523" cy="7200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cxnSp>
        <p:nvCxnSpPr>
          <p:cNvPr id="10" name="Straight Connector 5"/>
          <p:cNvCxnSpPr/>
          <p:nvPr userDrawn="1"/>
        </p:nvCxnSpPr>
        <p:spPr>
          <a:xfrm>
            <a:off x="777407" y="3804138"/>
            <a:ext cx="10753177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5"/>
          <p:cNvCxnSpPr/>
          <p:nvPr userDrawn="1"/>
        </p:nvCxnSpPr>
        <p:spPr>
          <a:xfrm>
            <a:off x="777407" y="4303054"/>
            <a:ext cx="10753177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5735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060896" y="2777577"/>
            <a:ext cx="9144000" cy="540000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l">
              <a:defRPr sz="2800">
                <a:ln>
                  <a:solidFill>
                    <a:schemeClr val="tx1">
                      <a:lumMod val="50000"/>
                      <a:lumOff val="50000"/>
                      <a:alpha val="40000"/>
                    </a:schemeClr>
                  </a:solidFill>
                </a:ln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060896" y="3317577"/>
            <a:ext cx="9144000" cy="1665484"/>
          </a:xfrm>
          <a:prstGeom prst="rect">
            <a:avLst/>
          </a:prstGeom>
        </p:spPr>
        <p:txBody>
          <a:bodyPr lIns="396000" tIns="180000" bIns="180000"/>
          <a:lstStyle>
            <a:lvl1pPr marL="179388" indent="-179388" algn="l">
              <a:buFont typeface="Arial" panose="020B0604020202020204" pitchFamily="34" charset="0"/>
              <a:buChar char="•"/>
              <a:defRPr sz="1800">
                <a:ln>
                  <a:solidFill>
                    <a:schemeClr val="tx1">
                      <a:lumMod val="50000"/>
                      <a:lumOff val="50000"/>
                      <a:alpha val="50000"/>
                    </a:schemeClr>
                  </a:solidFill>
                </a:ln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직사각형 3"/>
          <p:cNvSpPr/>
          <p:nvPr userDrawn="1"/>
        </p:nvSpPr>
        <p:spPr>
          <a:xfrm>
            <a:off x="1438823" y="2777577"/>
            <a:ext cx="540000" cy="54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cxnSp>
        <p:nvCxnSpPr>
          <p:cNvPr id="5" name="Straight Connector 5"/>
          <p:cNvCxnSpPr/>
          <p:nvPr userDrawn="1"/>
        </p:nvCxnSpPr>
        <p:spPr>
          <a:xfrm>
            <a:off x="1438823" y="3317577"/>
            <a:ext cx="10753177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51639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060896" y="2777577"/>
            <a:ext cx="9144000" cy="540000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l">
              <a:defRPr sz="2800">
                <a:ln>
                  <a:solidFill>
                    <a:schemeClr val="tx1">
                      <a:lumMod val="50000"/>
                      <a:lumOff val="50000"/>
                      <a:alpha val="40000"/>
                    </a:schemeClr>
                  </a:solidFill>
                </a:ln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직사각형 3"/>
          <p:cNvSpPr/>
          <p:nvPr userDrawn="1"/>
        </p:nvSpPr>
        <p:spPr>
          <a:xfrm>
            <a:off x="1438823" y="2777577"/>
            <a:ext cx="540000" cy="54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cxnSp>
        <p:nvCxnSpPr>
          <p:cNvPr id="5" name="Straight Connector 5"/>
          <p:cNvCxnSpPr/>
          <p:nvPr userDrawn="1"/>
        </p:nvCxnSpPr>
        <p:spPr>
          <a:xfrm>
            <a:off x="1438823" y="3317577"/>
            <a:ext cx="10753177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51101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041971" y="2777577"/>
            <a:ext cx="9144000" cy="540000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l">
              <a:defRPr sz="2800">
                <a:ln>
                  <a:solidFill>
                    <a:schemeClr val="tx1">
                      <a:lumMod val="50000"/>
                      <a:lumOff val="50000"/>
                      <a:alpha val="40000"/>
                    </a:schemeClr>
                  </a:solidFill>
                </a:ln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직사각형 3"/>
          <p:cNvSpPr/>
          <p:nvPr userDrawn="1"/>
        </p:nvSpPr>
        <p:spPr>
          <a:xfrm>
            <a:off x="2381798" y="2777577"/>
            <a:ext cx="540000" cy="54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cxnSp>
        <p:nvCxnSpPr>
          <p:cNvPr id="5" name="Straight Connector 5"/>
          <p:cNvCxnSpPr/>
          <p:nvPr userDrawn="1"/>
        </p:nvCxnSpPr>
        <p:spPr>
          <a:xfrm>
            <a:off x="2381798" y="3317577"/>
            <a:ext cx="981020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>
            <a:spLocks noGrp="1"/>
          </p:cNvSpPr>
          <p:nvPr>
            <p:ph type="subTitle" idx="1"/>
          </p:nvPr>
        </p:nvSpPr>
        <p:spPr>
          <a:xfrm>
            <a:off x="3041971" y="3317577"/>
            <a:ext cx="9144000" cy="1665484"/>
          </a:xfrm>
          <a:prstGeom prst="rect">
            <a:avLst/>
          </a:prstGeom>
        </p:spPr>
        <p:txBody>
          <a:bodyPr lIns="396000" tIns="180000" bIns="180000"/>
          <a:lstStyle>
            <a:lvl1pPr marL="179388" indent="-179388" algn="l">
              <a:buFont typeface="Arial" panose="020B0604020202020204" pitchFamily="34" charset="0"/>
              <a:buChar char="•"/>
              <a:defRPr sz="1800">
                <a:ln>
                  <a:solidFill>
                    <a:schemeClr val="tx1">
                      <a:lumMod val="50000"/>
                      <a:lumOff val="50000"/>
                      <a:alpha val="50000"/>
                    </a:schemeClr>
                  </a:solidFill>
                </a:ln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79247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041971" y="2777577"/>
            <a:ext cx="9144000" cy="540000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l">
              <a:defRPr sz="2800">
                <a:ln>
                  <a:solidFill>
                    <a:schemeClr val="tx1">
                      <a:lumMod val="50000"/>
                      <a:lumOff val="50000"/>
                      <a:alpha val="40000"/>
                    </a:schemeClr>
                  </a:solidFill>
                </a:ln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직사각형 3"/>
          <p:cNvSpPr/>
          <p:nvPr userDrawn="1"/>
        </p:nvSpPr>
        <p:spPr>
          <a:xfrm>
            <a:off x="2381798" y="2777577"/>
            <a:ext cx="540000" cy="54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cxnSp>
        <p:nvCxnSpPr>
          <p:cNvPr id="5" name="Straight Connector 5"/>
          <p:cNvCxnSpPr/>
          <p:nvPr userDrawn="1"/>
        </p:nvCxnSpPr>
        <p:spPr>
          <a:xfrm>
            <a:off x="2381798" y="3317577"/>
            <a:ext cx="981020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1194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838200" y="2636912"/>
            <a:ext cx="10515600" cy="1325563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8503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53789" y="67830"/>
            <a:ext cx="12091193" cy="288000"/>
          </a:xfrm>
          <a:prstGeom prst="rect">
            <a:avLst/>
          </a:prstGeom>
          <a:solidFill>
            <a:schemeClr val="tx1"/>
          </a:solidFill>
        </p:spPr>
        <p:txBody>
          <a:bodyPr anchor="ctr" anchorCtr="0"/>
          <a:lstStyle>
            <a:lvl1pPr algn="l">
              <a:defRPr sz="1000">
                <a:ln>
                  <a:solidFill>
                    <a:schemeClr val="bg1">
                      <a:alpha val="40000"/>
                    </a:schemeClr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cxnSp>
        <p:nvCxnSpPr>
          <p:cNvPr id="8" name="직선 연결선 7"/>
          <p:cNvCxnSpPr/>
          <p:nvPr userDrawn="1"/>
        </p:nvCxnSpPr>
        <p:spPr>
          <a:xfrm flipV="1">
            <a:off x="6099387" y="369117"/>
            <a:ext cx="0" cy="627933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5754206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6351363D-9B7C-4E8B-9EA3-0DAE8CE342AA}"/>
              </a:ext>
            </a:extLst>
          </p:cNvPr>
          <p:cNvSpPr/>
          <p:nvPr userDrawn="1"/>
        </p:nvSpPr>
        <p:spPr>
          <a:xfrm>
            <a:off x="53790" y="369117"/>
            <a:ext cx="12091193" cy="62793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/>
          </p:nvPr>
        </p:nvSpPr>
        <p:spPr>
          <a:xfrm>
            <a:off x="53789" y="67830"/>
            <a:ext cx="12091193" cy="288000"/>
          </a:xfrm>
          <a:prstGeom prst="rect">
            <a:avLst/>
          </a:prstGeom>
          <a:solidFill>
            <a:schemeClr val="tx1"/>
          </a:solidFill>
        </p:spPr>
        <p:txBody>
          <a:bodyPr anchor="ctr" anchorCtr="0"/>
          <a:lstStyle>
            <a:lvl1pPr algn="l">
              <a:defRPr sz="1000">
                <a:ln>
                  <a:solidFill>
                    <a:schemeClr val="bg1">
                      <a:alpha val="40000"/>
                    </a:schemeClr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cxnSp>
        <p:nvCxnSpPr>
          <p:cNvPr id="3" name="직선 연결선 2"/>
          <p:cNvCxnSpPr>
            <a:stCxn id="9" idx="2"/>
            <a:endCxn id="9" idx="0"/>
          </p:cNvCxnSpPr>
          <p:nvPr userDrawn="1"/>
        </p:nvCxnSpPr>
        <p:spPr>
          <a:xfrm flipV="1">
            <a:off x="6099387" y="369117"/>
            <a:ext cx="0" cy="6279332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13" name="직사각형 12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0072531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C43386E-E424-4971-A012-186C51024BFD}"/>
              </a:ext>
            </a:extLst>
          </p:cNvPr>
          <p:cNvCxnSpPr/>
          <p:nvPr userDrawn="1"/>
        </p:nvCxnSpPr>
        <p:spPr>
          <a:xfrm>
            <a:off x="4566710" y="762003"/>
            <a:ext cx="0" cy="5961339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13F0A93-F6AB-4764-87A1-3D2803C82EDD}"/>
              </a:ext>
            </a:extLst>
          </p:cNvPr>
          <p:cNvCxnSpPr>
            <a:cxnSpLocks/>
          </p:cNvCxnSpPr>
          <p:nvPr userDrawn="1"/>
        </p:nvCxnSpPr>
        <p:spPr>
          <a:xfrm>
            <a:off x="6091988" y="302363"/>
            <a:ext cx="0" cy="6346086"/>
          </a:xfrm>
          <a:prstGeom prst="line">
            <a:avLst/>
          </a:prstGeom>
          <a:ln>
            <a:solidFill>
              <a:srgbClr val="FF0000">
                <a:alpha val="40000"/>
              </a:srgb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4" y="515263"/>
            <a:ext cx="12091249" cy="613318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800">
              <a:solidFill>
                <a:schemeClr val="tx1"/>
              </a:solidFill>
            </a:endParaRPr>
          </a:p>
        </p:txBody>
      </p:sp>
      <p:graphicFrame>
        <p:nvGraphicFramePr>
          <p:cNvPr id="14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773917258"/>
              </p:ext>
            </p:extLst>
          </p:nvPr>
        </p:nvGraphicFramePr>
        <p:xfrm>
          <a:off x="47624" y="47519"/>
          <a:ext cx="12091246" cy="431040"/>
        </p:xfrm>
        <a:graphic>
          <a:graphicData uri="http://schemas.openxmlformats.org/drawingml/2006/table">
            <a:tbl>
              <a:tblPr/>
              <a:tblGrid>
                <a:gridCol w="9722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901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98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39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6806755"/>
                  </a:ext>
                </a:extLst>
              </a:tr>
            </a:tbl>
          </a:graphicData>
        </a:graphic>
      </p:graphicFrame>
      <p:sp>
        <p:nvSpPr>
          <p:cNvPr id="17" name="제목 1"/>
          <p:cNvSpPr>
            <a:spLocks noGrp="1"/>
          </p:cNvSpPr>
          <p:nvPr>
            <p:ph type="ctrTitle" hasCustomPrompt="1"/>
          </p:nvPr>
        </p:nvSpPr>
        <p:spPr>
          <a:xfrm>
            <a:off x="6107187" y="47328"/>
            <a:ext cx="6031686" cy="213090"/>
          </a:xfrm>
          <a:prstGeom prst="rect">
            <a:avLst/>
          </a:prstGeom>
        </p:spPr>
        <p:txBody>
          <a:bodyPr anchor="b"/>
          <a:lstStyle>
            <a:lvl1pPr algn="l">
              <a:defRPr sz="800"/>
            </a:lvl1pPr>
          </a:lstStyle>
          <a:p>
            <a:r>
              <a:rPr lang="ko-KR" altLang="en-US" dirty="0" smtClean="0"/>
              <a:t>페이지명입력</a:t>
            </a:r>
            <a:endParaRPr lang="ko-KR" altLang="en-US" dirty="0"/>
          </a:p>
        </p:txBody>
      </p:sp>
      <p:sp>
        <p:nvSpPr>
          <p:cNvPr id="18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012273" y="49659"/>
            <a:ext cx="3995955" cy="210759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화면아이디입력</a:t>
            </a:r>
            <a:endParaRPr lang="ko-KR" altLang="en-US" dirty="0"/>
          </a:p>
        </p:txBody>
      </p:sp>
      <p:cxnSp>
        <p:nvCxnSpPr>
          <p:cNvPr id="19" name="직선 연결선 18"/>
          <p:cNvCxnSpPr>
            <a:endCxn id="13" idx="0"/>
          </p:cNvCxnSpPr>
          <p:nvPr userDrawn="1"/>
        </p:nvCxnSpPr>
        <p:spPr>
          <a:xfrm flipH="1" flipV="1">
            <a:off x="6093249" y="515263"/>
            <a:ext cx="6138" cy="613318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15" name="직사각형 14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8020216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1"/>
            <a:ext cx="8910258" cy="615589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395946027"/>
              </p:ext>
            </p:extLst>
          </p:nvPr>
        </p:nvGraphicFramePr>
        <p:xfrm>
          <a:off x="1703512" y="498089"/>
          <a:ext cx="7272000" cy="4640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2000">
                  <a:extLst>
                    <a:ext uri="{9D8B030D-6E8A-4147-A177-3AD203B41FA5}">
                      <a16:colId xmlns:a16="http://schemas.microsoft.com/office/drawing/2014/main" val="3411274942"/>
                    </a:ext>
                  </a:extLst>
                </a:gridCol>
              </a:tblGrid>
              <a:tr h="4640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220246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 userDrawn="1"/>
        </p:nvSpPr>
        <p:spPr>
          <a:xfrm>
            <a:off x="1860934" y="633796"/>
            <a:ext cx="388843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en-US" altLang="ko-KR" sz="8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XXXXXXXX</a:t>
            </a:r>
            <a:r>
              <a:rPr lang="ko-KR" altLang="en-US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en-US" altLang="ko-KR" sz="8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00" b="1" dirty="0" err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운영관리자</a:t>
            </a:r>
            <a:r>
              <a:rPr lang="en-US" altLang="ko-KR" sz="8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▼</a:t>
            </a:r>
            <a:endParaRPr lang="en-US" altLang="ko-KR" sz="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0" name="그룹 19"/>
          <p:cNvGrpSpPr/>
          <p:nvPr userDrawn="1"/>
        </p:nvGrpSpPr>
        <p:grpSpPr>
          <a:xfrm>
            <a:off x="7208620" y="603309"/>
            <a:ext cx="1677707" cy="288000"/>
            <a:chOff x="1630753" y="4514520"/>
            <a:chExt cx="1677707" cy="288000"/>
          </a:xfrm>
        </p:grpSpPr>
        <p:sp>
          <p:nvSpPr>
            <p:cNvPr id="21" name="Button">
              <a:extLst>
                <a:ext uri="{FF2B5EF4-FFF2-40B4-BE49-F238E27FC236}">
                  <a16:creationId xmlns:a16="http://schemas.microsoft.com/office/drawing/2014/main" id="{0B50D06C-82E3-4B5D-A60E-0FEAE2474059}"/>
                </a:ext>
              </a:extLst>
            </p:cNvPr>
            <p:cNvSpPr/>
            <p:nvPr/>
          </p:nvSpPr>
          <p:spPr>
            <a:xfrm>
              <a:off x="1630753" y="4514520"/>
              <a:ext cx="1097283" cy="28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rgbClr val="9D9D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572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atinLnBrk="1"/>
              <a:r>
                <a:rPr lang="ko-KR" altLang="en-US" sz="800" dirty="0" smtClean="0">
                  <a:solidFill>
                    <a:schemeClr val="tx1"/>
                  </a:solidFill>
                </a:rPr>
                <a:t>메뉴 검색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2" name="Button">
              <a:extLst>
                <a:ext uri="{FF2B5EF4-FFF2-40B4-BE49-F238E27FC236}">
                  <a16:creationId xmlns:a16="http://schemas.microsoft.com/office/drawing/2014/main" id="{0B50D06C-82E3-4B5D-A60E-0FEAE2474059}"/>
                </a:ext>
              </a:extLst>
            </p:cNvPr>
            <p:cNvSpPr/>
            <p:nvPr/>
          </p:nvSpPr>
          <p:spPr>
            <a:xfrm>
              <a:off x="2729757" y="4514520"/>
              <a:ext cx="578703" cy="288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9D9D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572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latinLnBrk="1">
                <a:defRPr/>
              </a:pPr>
              <a:r>
                <a:rPr lang="ko-KR" altLang="en-US" sz="800" dirty="0" smtClean="0">
                  <a:solidFill>
                    <a:schemeClr val="tx1"/>
                  </a:solidFill>
                </a:rPr>
                <a:t>검색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23" name="직사각형 22"/>
          <p:cNvSpPr/>
          <p:nvPr userDrawn="1"/>
        </p:nvSpPr>
        <p:spPr>
          <a:xfrm>
            <a:off x="4344020" y="629436"/>
            <a:ext cx="279812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800" b="1" dirty="0" smtClean="0">
                <a:solidFill>
                  <a:schemeClr val="bg1"/>
                </a:solidFill>
              </a:rPr>
              <a:t>▤ 매뉴얼 다운로드  </a:t>
            </a:r>
            <a:r>
              <a:rPr lang="en-US" altLang="ko-KR" sz="800" b="1" dirty="0">
                <a:solidFill>
                  <a:schemeClr val="bg1"/>
                </a:solidFill>
              </a:rPr>
              <a:t> </a:t>
            </a:r>
            <a:r>
              <a:rPr lang="en-US" altLang="ko-KR" sz="800" b="1" dirty="0" smtClean="0">
                <a:solidFill>
                  <a:schemeClr val="bg1"/>
                </a:solidFill>
              </a:rPr>
              <a:t> </a:t>
            </a:r>
            <a:r>
              <a:rPr lang="ko-KR" altLang="en-US" sz="800" b="1" dirty="0" smtClean="0">
                <a:solidFill>
                  <a:schemeClr val="bg1"/>
                </a:solidFill>
              </a:rPr>
              <a:t>★ </a:t>
            </a:r>
            <a:r>
              <a:rPr lang="ko-KR" altLang="en-US" sz="800" b="1" dirty="0" err="1" smtClean="0">
                <a:solidFill>
                  <a:schemeClr val="bg1"/>
                </a:solidFill>
              </a:rPr>
              <a:t>즐겨찾기</a:t>
            </a:r>
            <a:r>
              <a:rPr lang="ko-KR" altLang="en-US" sz="800" b="1" dirty="0">
                <a:solidFill>
                  <a:schemeClr val="bg1"/>
                </a:solidFill>
              </a:rPr>
              <a:t> </a:t>
            </a:r>
            <a:r>
              <a:rPr lang="en-US" altLang="ko-KR" sz="800" b="1" dirty="0">
                <a:solidFill>
                  <a:schemeClr val="bg1"/>
                </a:solidFill>
              </a:rPr>
              <a:t> </a:t>
            </a:r>
            <a:r>
              <a:rPr lang="en-US" altLang="ko-KR" sz="800" b="1" dirty="0" smtClean="0">
                <a:solidFill>
                  <a:schemeClr val="bg1"/>
                </a:solidFill>
              </a:rPr>
              <a:t>   </a:t>
            </a:r>
            <a:r>
              <a:rPr lang="en-US" altLang="ko-KR" sz="800" b="1" dirty="0" smtClean="0">
                <a:solidFill>
                  <a:schemeClr val="bg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 ☰ </a:t>
            </a:r>
            <a:r>
              <a:rPr lang="ko-KR" altLang="en-US" sz="800" b="1" dirty="0" smtClean="0">
                <a:solidFill>
                  <a:schemeClr val="bg1"/>
                </a:solidFill>
                <a:ea typeface="Segoe UI Symbol" panose="020B0502040204020203" pitchFamily="34" charset="0"/>
              </a:rPr>
              <a:t>전체메뉴</a:t>
            </a:r>
            <a:endParaRPr lang="ko-KR" altLang="ko-KR" sz="800" b="1" dirty="0">
              <a:solidFill>
                <a:schemeClr val="bg1"/>
              </a:solidFill>
            </a:endParaRPr>
          </a:p>
        </p:txBody>
      </p:sp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837805201"/>
              </p:ext>
            </p:extLst>
          </p:nvPr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7373111"/>
                  </a:ext>
                </a:extLst>
              </a:tr>
            </a:tbl>
          </a:graphicData>
        </a:graphic>
      </p:graphicFrame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 smtClean="0"/>
              <a:t>페이지명입력</a:t>
            </a:r>
            <a:endParaRPr lang="ko-KR" altLang="en-US" dirty="0"/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화면아이디입력</a:t>
            </a:r>
            <a:endParaRPr lang="ko-KR" altLang="en-US" dirty="0"/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grpSp>
        <p:nvGrpSpPr>
          <p:cNvPr id="25" name="그룹 24"/>
          <p:cNvGrpSpPr/>
          <p:nvPr userDrawn="1"/>
        </p:nvGrpSpPr>
        <p:grpSpPr>
          <a:xfrm>
            <a:off x="48801" y="506799"/>
            <a:ext cx="1800200" cy="5996451"/>
            <a:chOff x="263352" y="620688"/>
            <a:chExt cx="1800200" cy="5996451"/>
          </a:xfrm>
        </p:grpSpPr>
        <p:sp>
          <p:nvSpPr>
            <p:cNvPr id="26" name="Rectangle 14"/>
            <p:cNvSpPr>
              <a:spLocks noChangeArrowheads="1"/>
            </p:cNvSpPr>
            <p:nvPr/>
          </p:nvSpPr>
          <p:spPr bwMode="auto">
            <a:xfrm>
              <a:off x="263352" y="620688"/>
              <a:ext cx="1656184" cy="5996451"/>
            </a:xfrm>
            <a:prstGeom prst="rect">
              <a:avLst/>
            </a:prstGeom>
            <a:solidFill>
              <a:srgbClr val="29BC70"/>
            </a:solidFill>
            <a:ln w="31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altLang="ko-KR" sz="800" dirty="0"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27" name="Button">
              <a:extLst>
                <a:ext uri="{FF2B5EF4-FFF2-40B4-BE49-F238E27FC236}">
                  <a16:creationId xmlns:a16="http://schemas.microsoft.com/office/drawing/2014/main" id="{0B50D06C-82E3-4B5D-A60E-0FEAE2474059}"/>
                </a:ext>
              </a:extLst>
            </p:cNvPr>
            <p:cNvSpPr/>
            <p:nvPr/>
          </p:nvSpPr>
          <p:spPr>
            <a:xfrm>
              <a:off x="1898540" y="725907"/>
              <a:ext cx="165012" cy="288000"/>
            </a:xfrm>
            <a:prstGeom prst="rect">
              <a:avLst/>
            </a:prstGeom>
            <a:solidFill>
              <a:srgbClr val="29BC7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572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latinLnBrk="1">
                <a:defRPr/>
              </a:pPr>
              <a:r>
                <a:rPr lang="en-US" altLang="ko-KR" sz="800" dirty="0" smtClean="0">
                  <a:solidFill>
                    <a:schemeClr val="bg1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❮</a:t>
              </a:r>
              <a:endParaRPr lang="ko-KR" altLang="en-US" sz="800" dirty="0">
                <a:solidFill>
                  <a:schemeClr val="bg1"/>
                </a:solidFill>
                <a:latin typeface="+mn-ea"/>
              </a:endParaRPr>
            </a:p>
          </p:txBody>
        </p:sp>
      </p:grpSp>
      <p:graphicFrame>
        <p:nvGraphicFramePr>
          <p:cNvPr id="28" name="표 2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800260057"/>
              </p:ext>
            </p:extLst>
          </p:nvPr>
        </p:nvGraphicFramePr>
        <p:xfrm>
          <a:off x="45637" y="1249521"/>
          <a:ext cx="1656000" cy="526218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24470239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marL="144000" algn="l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전시관리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  <a:ea typeface="Segoe UI Symbol" panose="020B0502040204020203" pitchFamily="34" charset="0"/>
                        </a:rPr>
                        <a:t></a:t>
                      </a:r>
                      <a:endParaRPr lang="ko-KR" altLang="ko-KR" sz="8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937">
                <a:tc>
                  <a:txBody>
                    <a:bodyPr/>
                    <a:lstStyle/>
                    <a:p>
                      <a:pPr marL="144000" algn="l" defTabSz="914400" rtl="0" eaLnBrk="1" latinLnBrk="1" hangingPunct="1"/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콘텐츠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0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리뷰관리</a:t>
                      </a:r>
                      <a:endParaRPr lang="ko-KR" alt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Segoe UI Symbol" panose="020B0502040204020203" pitchFamily="34" charset="0"/>
                          <a:cs typeface="+mn-cs"/>
                        </a:rPr>
                        <a:t></a:t>
                      </a:r>
                      <a:endParaRPr kumimoji="0" lang="ko-KR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2937">
                <a:tc>
                  <a:txBody>
                    <a:bodyPr/>
                    <a:lstStyle/>
                    <a:p>
                      <a:pPr marL="144000" algn="l" defTabSz="914400" rtl="0" eaLnBrk="1" latinLnBrk="1" hangingPunct="1"/>
                      <a:r>
                        <a:rPr lang="ko-KR" altLang="en-US" sz="10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제품관리</a:t>
                      </a:r>
                      <a:endParaRPr lang="ko-KR" alt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  <a:ea typeface="Segoe UI Symbol" panose="020B0502040204020203" pitchFamily="34" charset="0"/>
                        </a:rPr>
                        <a:t>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5410936"/>
                  </a:ext>
                </a:extLst>
              </a:tr>
              <a:tr h="282937">
                <a:tc>
                  <a:txBody>
                    <a:bodyPr/>
                    <a:lstStyle/>
                    <a:p>
                      <a:pPr marL="288000" algn="l" latinLnBrk="1"/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제품관리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  <a:ea typeface="Segoe UI Symbol" panose="020B0502040204020203" pitchFamily="34" charset="0"/>
                        </a:rPr>
                        <a:t>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975866"/>
                  </a:ext>
                </a:extLst>
              </a:tr>
              <a:tr h="282937">
                <a:tc>
                  <a:txBody>
                    <a:bodyPr/>
                    <a:lstStyle/>
                    <a:p>
                      <a:pPr marL="288000" algn="l" latinLnBrk="1"/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﹂ </a:t>
                      </a: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제품리스트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9BC7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★</a:t>
                      </a:r>
                      <a:endParaRPr kumimoji="0" lang="ko-KR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29BC7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3899469"/>
                  </a:ext>
                </a:extLst>
              </a:tr>
              <a:tr h="282937">
                <a:tc>
                  <a:txBody>
                    <a:bodyPr/>
                    <a:lstStyle/>
                    <a:p>
                      <a:pPr marL="288000" algn="l" latinLnBrk="1"/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﹂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제품등록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★</a:t>
                      </a:r>
                      <a:endParaRPr kumimoji="0" lang="ko-KR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2739404"/>
                  </a:ext>
                </a:extLst>
              </a:tr>
              <a:tr h="282937">
                <a:tc>
                  <a:txBody>
                    <a:bodyPr/>
                    <a:lstStyle/>
                    <a:p>
                      <a:pPr marL="288000" algn="l" latinLnBrk="1"/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재고관리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8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</a:rPr>
                        <a:t>★</a:t>
                      </a:r>
                      <a:endParaRPr lang="ko-KR" altLang="ko-KR" sz="800" b="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5132757"/>
                  </a:ext>
                </a:extLst>
              </a:tr>
              <a:tr h="282937">
                <a:tc>
                  <a:txBody>
                    <a:bodyPr/>
                    <a:lstStyle/>
                    <a:p>
                      <a:pPr marL="288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증정품관리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8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</a:rPr>
                        <a:t>★</a:t>
                      </a:r>
                      <a:endParaRPr lang="ko-KR" altLang="ko-KR" sz="800" b="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9958722"/>
                  </a:ext>
                </a:extLst>
              </a:tr>
              <a:tr h="282937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캠페인관리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Segoe UI Symbol" panose="020B0502040204020203" pitchFamily="34" charset="0"/>
                          <a:cs typeface="+mn-cs"/>
                        </a:rPr>
                        <a:t></a:t>
                      </a:r>
                      <a:endParaRPr kumimoji="0" lang="ko-KR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2937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주문관리</a:t>
                      </a:r>
                      <a:endParaRPr lang="ko-KR" altLang="en-US" sz="10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Segoe UI Symbol" panose="020B0502040204020203" pitchFamily="34" charset="0"/>
                          <a:cs typeface="+mn-cs"/>
                        </a:rPr>
                        <a:t></a:t>
                      </a:r>
                      <a:endParaRPr kumimoji="0" lang="ko-KR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2937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회원관리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Segoe UI Symbol" panose="020B0502040204020203" pitchFamily="34" charset="0"/>
                          <a:cs typeface="+mn-cs"/>
                        </a:rPr>
                        <a:t></a:t>
                      </a:r>
                      <a:endParaRPr kumimoji="0" lang="ko-KR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2937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CS</a:t>
                      </a: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관리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Segoe UI Symbol" panose="020B0502040204020203" pitchFamily="34" charset="0"/>
                          <a:cs typeface="+mn-cs"/>
                        </a:rPr>
                        <a:t></a:t>
                      </a:r>
                      <a:endParaRPr kumimoji="0" lang="ko-KR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926514"/>
                  </a:ext>
                </a:extLst>
              </a:tr>
              <a:tr h="282937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운영관리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Segoe UI Symbol" panose="020B0502040204020203" pitchFamily="34" charset="0"/>
                          <a:cs typeface="+mn-cs"/>
                        </a:rPr>
                        <a:t></a:t>
                      </a:r>
                      <a:endParaRPr kumimoji="0" lang="ko-KR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3216347"/>
                  </a:ext>
                </a:extLst>
              </a:tr>
              <a:tr h="282937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통계관리</a:t>
                      </a:r>
                      <a:endParaRPr lang="ko-KR" altLang="en-US" sz="10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Segoe UI Symbol" panose="020B0502040204020203" pitchFamily="34" charset="0"/>
                          <a:cs typeface="+mn-cs"/>
                        </a:rPr>
                        <a:t></a:t>
                      </a:r>
                      <a:endParaRPr kumimoji="0" lang="ko-KR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6575176"/>
                  </a:ext>
                </a:extLst>
              </a:tr>
              <a:tr h="1260000">
                <a:tc gridSpan="2">
                  <a:txBody>
                    <a:bodyPr/>
                    <a:lstStyle/>
                    <a:p>
                      <a:pPr marL="144000"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ko-KR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pic>
        <p:nvPicPr>
          <p:cNvPr id="29" name="그림 2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1538" y="750227"/>
            <a:ext cx="918778" cy="295322"/>
          </a:xfrm>
          <a:prstGeom prst="rect">
            <a:avLst/>
          </a:prstGeom>
        </p:spPr>
      </p:pic>
      <p:graphicFrame>
        <p:nvGraphicFramePr>
          <p:cNvPr id="30" name="표 2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241006887"/>
              </p:ext>
            </p:extLst>
          </p:nvPr>
        </p:nvGraphicFramePr>
        <p:xfrm>
          <a:off x="1701637" y="952265"/>
          <a:ext cx="7272000" cy="576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848714009"/>
                    </a:ext>
                  </a:extLst>
                </a:gridCol>
                <a:gridCol w="44280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홈</a:t>
                      </a:r>
                      <a:endParaRPr lang="ko-KR" sz="800" b="0" dirty="0">
                        <a:solidFill>
                          <a:srgbClr val="C83732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9BC7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★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선택한 메뉴명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9BC7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   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9BC7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★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메뉴명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긴 경우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....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9BC7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</a:rPr>
                        <a:t>  ⛒ </a:t>
                      </a:r>
                      <a:endParaRPr lang="ko-KR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144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 gridSpan="4">
                  <a:txBody>
                    <a:bodyPr/>
                    <a:lstStyle/>
                    <a:p>
                      <a:pPr marL="108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 smtClean="0">
                          <a:solidFill>
                            <a:schemeClr val="tx1"/>
                          </a:solidFill>
                        </a:rPr>
                        <a:t>메뉴명</a:t>
                      </a:r>
                      <a:endParaRPr lang="ko-KR" altLang="ko-KR" sz="1050" dirty="0" smtClean="0">
                        <a:solidFill>
                          <a:srgbClr val="29BC70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488551"/>
                  </a:ext>
                </a:extLst>
              </a:tr>
            </a:tbl>
          </a:graphicData>
        </a:graphic>
      </p:graphicFrame>
      <p:sp>
        <p:nvSpPr>
          <p:cNvPr id="31" name="Question">
            <a:extLst>
              <a:ext uri="{FF2B5EF4-FFF2-40B4-BE49-F238E27FC236}">
                <a16:creationId xmlns:a16="http://schemas.microsoft.com/office/drawing/2014/main" id="{80723636-D00F-4255-A011-940921B1F54E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2253514" y="1294887"/>
            <a:ext cx="144000" cy="144000"/>
          </a:xfrm>
          <a:custGeom>
            <a:avLst/>
            <a:gdLst>
              <a:gd name="T0" fmla="*/ 333 w 667"/>
              <a:gd name="T1" fmla="*/ 0 h 666"/>
              <a:gd name="T2" fmla="*/ 0 w 667"/>
              <a:gd name="T3" fmla="*/ 333 h 666"/>
              <a:gd name="T4" fmla="*/ 333 w 667"/>
              <a:gd name="T5" fmla="*/ 666 h 666"/>
              <a:gd name="T6" fmla="*/ 667 w 667"/>
              <a:gd name="T7" fmla="*/ 333 h 666"/>
              <a:gd name="T8" fmla="*/ 333 w 667"/>
              <a:gd name="T9" fmla="*/ 0 h 666"/>
              <a:gd name="T10" fmla="*/ 333 w 667"/>
              <a:gd name="T11" fmla="*/ 26 h 666"/>
              <a:gd name="T12" fmla="*/ 640 w 667"/>
              <a:gd name="T13" fmla="*/ 333 h 666"/>
              <a:gd name="T14" fmla="*/ 333 w 667"/>
              <a:gd name="T15" fmla="*/ 640 h 666"/>
              <a:gd name="T16" fmla="*/ 27 w 667"/>
              <a:gd name="T17" fmla="*/ 333 h 666"/>
              <a:gd name="T18" fmla="*/ 333 w 667"/>
              <a:gd name="T19" fmla="*/ 26 h 666"/>
              <a:gd name="T20" fmla="*/ 337 w 667"/>
              <a:gd name="T21" fmla="*/ 166 h 666"/>
              <a:gd name="T22" fmla="*/ 247 w 667"/>
              <a:gd name="T23" fmla="*/ 242 h 666"/>
              <a:gd name="T24" fmla="*/ 251 w 667"/>
              <a:gd name="T25" fmla="*/ 248 h 666"/>
              <a:gd name="T26" fmla="*/ 281 w 667"/>
              <a:gd name="T27" fmla="*/ 253 h 666"/>
              <a:gd name="T28" fmla="*/ 287 w 667"/>
              <a:gd name="T29" fmla="*/ 249 h 666"/>
              <a:gd name="T30" fmla="*/ 336 w 667"/>
              <a:gd name="T31" fmla="*/ 204 h 666"/>
              <a:gd name="T32" fmla="*/ 383 w 667"/>
              <a:gd name="T33" fmla="*/ 248 h 666"/>
              <a:gd name="T34" fmla="*/ 360 w 667"/>
              <a:gd name="T35" fmla="*/ 298 h 666"/>
              <a:gd name="T36" fmla="*/ 328 w 667"/>
              <a:gd name="T37" fmla="*/ 342 h 666"/>
              <a:gd name="T38" fmla="*/ 314 w 667"/>
              <a:gd name="T39" fmla="*/ 385 h 666"/>
              <a:gd name="T40" fmla="*/ 314 w 667"/>
              <a:gd name="T41" fmla="*/ 405 h 666"/>
              <a:gd name="T42" fmla="*/ 319 w 667"/>
              <a:gd name="T43" fmla="*/ 410 h 666"/>
              <a:gd name="T44" fmla="*/ 350 w 667"/>
              <a:gd name="T45" fmla="*/ 410 h 666"/>
              <a:gd name="T46" fmla="*/ 355 w 667"/>
              <a:gd name="T47" fmla="*/ 405 h 666"/>
              <a:gd name="T48" fmla="*/ 355 w 667"/>
              <a:gd name="T49" fmla="*/ 390 h 666"/>
              <a:gd name="T50" fmla="*/ 367 w 667"/>
              <a:gd name="T51" fmla="*/ 354 h 666"/>
              <a:gd name="T52" fmla="*/ 399 w 667"/>
              <a:gd name="T53" fmla="*/ 310 h 666"/>
              <a:gd name="T54" fmla="*/ 424 w 667"/>
              <a:gd name="T55" fmla="*/ 248 h 666"/>
              <a:gd name="T56" fmla="*/ 337 w 667"/>
              <a:gd name="T57" fmla="*/ 166 h 666"/>
              <a:gd name="T58" fmla="*/ 316 w 667"/>
              <a:gd name="T59" fmla="*/ 446 h 666"/>
              <a:gd name="T60" fmla="*/ 311 w 667"/>
              <a:gd name="T61" fmla="*/ 451 h 666"/>
              <a:gd name="T62" fmla="*/ 311 w 667"/>
              <a:gd name="T63" fmla="*/ 492 h 666"/>
              <a:gd name="T64" fmla="*/ 316 w 667"/>
              <a:gd name="T65" fmla="*/ 497 h 666"/>
              <a:gd name="T66" fmla="*/ 353 w 667"/>
              <a:gd name="T67" fmla="*/ 497 h 666"/>
              <a:gd name="T68" fmla="*/ 357 w 667"/>
              <a:gd name="T69" fmla="*/ 492 h 666"/>
              <a:gd name="T70" fmla="*/ 357 w 667"/>
              <a:gd name="T71" fmla="*/ 451 h 666"/>
              <a:gd name="T72" fmla="*/ 353 w 667"/>
              <a:gd name="T73" fmla="*/ 446 h 666"/>
              <a:gd name="T74" fmla="*/ 316 w 667"/>
              <a:gd name="T75" fmla="*/ 446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667" h="666">
                <a:moveTo>
                  <a:pt x="333" y="0"/>
                </a:moveTo>
                <a:cubicBezTo>
                  <a:pt x="149" y="0"/>
                  <a:pt x="0" y="149"/>
                  <a:pt x="0" y="333"/>
                </a:cubicBezTo>
                <a:cubicBezTo>
                  <a:pt x="0" y="517"/>
                  <a:pt x="149" y="666"/>
                  <a:pt x="333" y="666"/>
                </a:cubicBezTo>
                <a:cubicBezTo>
                  <a:pt x="517" y="666"/>
                  <a:pt x="667" y="517"/>
                  <a:pt x="667" y="333"/>
                </a:cubicBezTo>
                <a:cubicBezTo>
                  <a:pt x="667" y="149"/>
                  <a:pt x="517" y="0"/>
                  <a:pt x="333" y="0"/>
                </a:cubicBezTo>
                <a:close/>
                <a:moveTo>
                  <a:pt x="333" y="26"/>
                </a:moveTo>
                <a:cubicBezTo>
                  <a:pt x="503" y="26"/>
                  <a:pt x="640" y="163"/>
                  <a:pt x="640" y="333"/>
                </a:cubicBezTo>
                <a:cubicBezTo>
                  <a:pt x="640" y="502"/>
                  <a:pt x="503" y="640"/>
                  <a:pt x="333" y="640"/>
                </a:cubicBezTo>
                <a:cubicBezTo>
                  <a:pt x="164" y="640"/>
                  <a:pt x="27" y="502"/>
                  <a:pt x="27" y="333"/>
                </a:cubicBezTo>
                <a:cubicBezTo>
                  <a:pt x="27" y="163"/>
                  <a:pt x="164" y="26"/>
                  <a:pt x="333" y="26"/>
                </a:cubicBezTo>
                <a:close/>
                <a:moveTo>
                  <a:pt x="337" y="166"/>
                </a:moveTo>
                <a:cubicBezTo>
                  <a:pt x="288" y="166"/>
                  <a:pt x="255" y="196"/>
                  <a:pt x="247" y="242"/>
                </a:cubicBezTo>
                <a:cubicBezTo>
                  <a:pt x="247" y="245"/>
                  <a:pt x="248" y="247"/>
                  <a:pt x="251" y="248"/>
                </a:cubicBezTo>
                <a:lnTo>
                  <a:pt x="281" y="253"/>
                </a:lnTo>
                <a:cubicBezTo>
                  <a:pt x="284" y="253"/>
                  <a:pt x="286" y="252"/>
                  <a:pt x="287" y="249"/>
                </a:cubicBezTo>
                <a:cubicBezTo>
                  <a:pt x="292" y="220"/>
                  <a:pt x="310" y="204"/>
                  <a:pt x="336" y="204"/>
                </a:cubicBezTo>
                <a:cubicBezTo>
                  <a:pt x="364" y="204"/>
                  <a:pt x="383" y="221"/>
                  <a:pt x="383" y="248"/>
                </a:cubicBezTo>
                <a:cubicBezTo>
                  <a:pt x="383" y="264"/>
                  <a:pt x="377" y="275"/>
                  <a:pt x="360" y="298"/>
                </a:cubicBezTo>
                <a:lnTo>
                  <a:pt x="328" y="342"/>
                </a:lnTo>
                <a:cubicBezTo>
                  <a:pt x="318" y="356"/>
                  <a:pt x="314" y="366"/>
                  <a:pt x="314" y="385"/>
                </a:cubicBezTo>
                <a:lnTo>
                  <a:pt x="314" y="405"/>
                </a:lnTo>
                <a:cubicBezTo>
                  <a:pt x="314" y="408"/>
                  <a:pt x="316" y="410"/>
                  <a:pt x="319" y="410"/>
                </a:cubicBezTo>
                <a:lnTo>
                  <a:pt x="350" y="410"/>
                </a:lnTo>
                <a:cubicBezTo>
                  <a:pt x="353" y="410"/>
                  <a:pt x="355" y="408"/>
                  <a:pt x="355" y="405"/>
                </a:cubicBezTo>
                <a:lnTo>
                  <a:pt x="355" y="390"/>
                </a:lnTo>
                <a:cubicBezTo>
                  <a:pt x="355" y="373"/>
                  <a:pt x="358" y="367"/>
                  <a:pt x="367" y="354"/>
                </a:cubicBezTo>
                <a:lnTo>
                  <a:pt x="399" y="310"/>
                </a:lnTo>
                <a:cubicBezTo>
                  <a:pt x="416" y="287"/>
                  <a:pt x="424" y="271"/>
                  <a:pt x="424" y="248"/>
                </a:cubicBezTo>
                <a:cubicBezTo>
                  <a:pt x="424" y="200"/>
                  <a:pt x="389" y="166"/>
                  <a:pt x="337" y="166"/>
                </a:cubicBezTo>
                <a:close/>
                <a:moveTo>
                  <a:pt x="316" y="446"/>
                </a:moveTo>
                <a:cubicBezTo>
                  <a:pt x="313" y="446"/>
                  <a:pt x="311" y="448"/>
                  <a:pt x="311" y="451"/>
                </a:cubicBezTo>
                <a:lnTo>
                  <a:pt x="311" y="492"/>
                </a:lnTo>
                <a:cubicBezTo>
                  <a:pt x="311" y="495"/>
                  <a:pt x="313" y="497"/>
                  <a:pt x="316" y="497"/>
                </a:cubicBezTo>
                <a:lnTo>
                  <a:pt x="353" y="497"/>
                </a:lnTo>
                <a:cubicBezTo>
                  <a:pt x="355" y="497"/>
                  <a:pt x="357" y="495"/>
                  <a:pt x="357" y="492"/>
                </a:cubicBezTo>
                <a:lnTo>
                  <a:pt x="357" y="451"/>
                </a:lnTo>
                <a:cubicBezTo>
                  <a:pt x="357" y="448"/>
                  <a:pt x="355" y="446"/>
                  <a:pt x="353" y="446"/>
                </a:cubicBezTo>
                <a:lnTo>
                  <a:pt x="316" y="44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675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95607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627219490"/>
              </p:ext>
            </p:extLst>
          </p:nvPr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7373111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1"/>
            <a:ext cx="8910258" cy="615589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 smtClean="0"/>
              <a:t>페이지명입력</a:t>
            </a:r>
            <a:endParaRPr lang="ko-KR" altLang="en-US" dirty="0"/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화면아이디입력</a:t>
            </a:r>
            <a:endParaRPr lang="ko-KR" altLang="en-US" dirty="0"/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983738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545423915"/>
              </p:ext>
            </p:extLst>
          </p:nvPr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7373111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1"/>
            <a:ext cx="8910258" cy="615589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 smtClean="0"/>
              <a:t>페이지명입력</a:t>
            </a:r>
            <a:endParaRPr lang="ko-KR" altLang="en-US" dirty="0"/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화면아이디입력</a:t>
            </a:r>
            <a:endParaRPr lang="ko-KR" altLang="en-US" dirty="0"/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sp>
        <p:nvSpPr>
          <p:cNvPr id="9" name="Rectangle 108"/>
          <p:cNvSpPr>
            <a:spLocks noChangeArrowheads="1"/>
          </p:cNvSpPr>
          <p:nvPr userDrawn="1"/>
        </p:nvSpPr>
        <p:spPr bwMode="auto">
          <a:xfrm>
            <a:off x="45238" y="490907"/>
            <a:ext cx="8892244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이전페이지 이어짐</a:t>
            </a:r>
          </a:p>
        </p:txBody>
      </p:sp>
    </p:spTree>
    <p:extLst>
      <p:ext uri="{BB962C8B-B14F-4D97-AF65-F5344CB8AC3E}">
        <p14:creationId xmlns:p14="http://schemas.microsoft.com/office/powerpoint/2010/main" val="8101461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181281643"/>
              </p:ext>
            </p:extLst>
          </p:nvPr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7373111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1"/>
            <a:ext cx="8910258" cy="615589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 smtClean="0"/>
              <a:t>페이지명입력</a:t>
            </a:r>
            <a:endParaRPr lang="ko-KR" altLang="en-US" dirty="0"/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화면아이디입력</a:t>
            </a:r>
            <a:endParaRPr lang="ko-KR" altLang="en-US" dirty="0"/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sp>
        <p:nvSpPr>
          <p:cNvPr id="9" name="Rectangle 108"/>
          <p:cNvSpPr>
            <a:spLocks noChangeArrowheads="1"/>
          </p:cNvSpPr>
          <p:nvPr userDrawn="1"/>
        </p:nvSpPr>
        <p:spPr bwMode="auto">
          <a:xfrm>
            <a:off x="45238" y="490907"/>
            <a:ext cx="8892244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이전페이지 이어짐</a:t>
            </a:r>
          </a:p>
        </p:txBody>
      </p:sp>
      <p:sp>
        <p:nvSpPr>
          <p:cNvPr id="13" name="Rectangle 28"/>
          <p:cNvSpPr>
            <a:spLocks noChangeArrowheads="1"/>
          </p:cNvSpPr>
          <p:nvPr userDrawn="1"/>
        </p:nvSpPr>
        <p:spPr bwMode="auto">
          <a:xfrm>
            <a:off x="45238" y="6424667"/>
            <a:ext cx="8915032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다음페이지 이어짐</a:t>
            </a:r>
          </a:p>
        </p:txBody>
      </p:sp>
    </p:spTree>
    <p:extLst>
      <p:ext uri="{BB962C8B-B14F-4D97-AF65-F5344CB8AC3E}">
        <p14:creationId xmlns:p14="http://schemas.microsoft.com/office/powerpoint/2010/main" val="817588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636486767"/>
              </p:ext>
            </p:extLst>
          </p:nvPr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7373111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1"/>
            <a:ext cx="8910258" cy="615589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 smtClean="0"/>
              <a:t>페이지명입력</a:t>
            </a:r>
            <a:endParaRPr lang="ko-KR" altLang="en-US" dirty="0"/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화면아이디입력</a:t>
            </a:r>
            <a:endParaRPr lang="ko-KR" altLang="en-US" dirty="0"/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sp>
        <p:nvSpPr>
          <p:cNvPr id="13" name="Rectangle 28"/>
          <p:cNvSpPr>
            <a:spLocks noChangeArrowheads="1"/>
          </p:cNvSpPr>
          <p:nvPr userDrawn="1"/>
        </p:nvSpPr>
        <p:spPr bwMode="auto">
          <a:xfrm>
            <a:off x="45238" y="6424667"/>
            <a:ext cx="8915032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다음페이지 이어짐</a:t>
            </a:r>
          </a:p>
        </p:txBody>
      </p:sp>
    </p:spTree>
    <p:extLst>
      <p:ext uri="{BB962C8B-B14F-4D97-AF65-F5344CB8AC3E}">
        <p14:creationId xmlns:p14="http://schemas.microsoft.com/office/powerpoint/2010/main" val="42367308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8568" y="6692311"/>
            <a:ext cx="900000" cy="11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768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72" r:id="rId2"/>
    <p:sldLayoutId id="2147483657" r:id="rId3"/>
    <p:sldLayoutId id="2147483649" r:id="rId4"/>
    <p:sldLayoutId id="2147483651" r:id="rId5"/>
    <p:sldLayoutId id="2147483679" r:id="rId6"/>
    <p:sldLayoutId id="2147483682" r:id="rId7"/>
    <p:sldLayoutId id="2147483680" r:id="rId8"/>
    <p:sldLayoutId id="2147483681" r:id="rId9"/>
    <p:sldLayoutId id="2147483678" r:id="rId10"/>
    <p:sldLayoutId id="2147483683" r:id="rId11"/>
    <p:sldLayoutId id="2147483684" r:id="rId12"/>
    <p:sldLayoutId id="2147483686" r:id="rId13"/>
    <p:sldLayoutId id="2147483670" r:id="rId14"/>
    <p:sldLayoutId id="2147483673" r:id="rId15"/>
    <p:sldLayoutId id="2147483674" r:id="rId16"/>
    <p:sldLayoutId id="2147483675" r:id="rId17"/>
    <p:sldLayoutId id="2147483676" r:id="rId18"/>
    <p:sldLayoutId id="2147483677" r:id="rId1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5"/>
          <p:cNvCxnSpPr/>
          <p:nvPr/>
        </p:nvCxnSpPr>
        <p:spPr>
          <a:xfrm>
            <a:off x="1964369" y="3414252"/>
            <a:ext cx="8454516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제목 7"/>
          <p:cNvSpPr txBox="1">
            <a:spLocks/>
          </p:cNvSpPr>
          <p:nvPr/>
        </p:nvSpPr>
        <p:spPr>
          <a:xfrm>
            <a:off x="0" y="2708920"/>
            <a:ext cx="12192000" cy="676275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600" dirty="0" smtClean="0">
                <a:latin typeface="+mj-ea"/>
              </a:rPr>
              <a:t>innisfree_FO</a:t>
            </a:r>
            <a:r>
              <a:rPr lang="ko-KR" altLang="en-US" sz="3600" dirty="0" smtClean="0">
                <a:latin typeface="+mj-ea"/>
              </a:rPr>
              <a:t>리뉴얼</a:t>
            </a:r>
            <a:r>
              <a:rPr lang="en-US" altLang="ko-KR" sz="3600" dirty="0" smtClean="0">
                <a:latin typeface="+mj-ea"/>
              </a:rPr>
              <a:t>_PC_</a:t>
            </a:r>
            <a:r>
              <a:rPr lang="ko-KR" altLang="en-US" sz="3600" dirty="0" smtClean="0">
                <a:latin typeface="+mj-ea"/>
              </a:rPr>
              <a:t>메인</a:t>
            </a:r>
            <a:r>
              <a:rPr lang="en-US" altLang="ko-KR" sz="3600" dirty="0" smtClean="0">
                <a:ln w="6350">
                  <a:solidFill>
                    <a:schemeClr val="tx1">
                      <a:lumMod val="50000"/>
                      <a:lumOff val="50000"/>
                      <a:alpha val="40000"/>
                    </a:schemeClr>
                  </a:solidFill>
                </a:ln>
                <a:latin typeface="+mj-ea"/>
              </a:rPr>
              <a:t>_</a:t>
            </a:r>
            <a:r>
              <a:rPr lang="ko-KR" altLang="en-US" sz="3600" dirty="0" smtClean="0">
                <a:ln w="6350">
                  <a:solidFill>
                    <a:schemeClr val="tx1">
                      <a:lumMod val="50000"/>
                      <a:lumOff val="50000"/>
                      <a:alpha val="40000"/>
                    </a:schemeClr>
                  </a:solidFill>
                </a:ln>
                <a:latin typeface="+mj-ea"/>
              </a:rPr>
              <a:t>화면설계서</a:t>
            </a:r>
            <a:endParaRPr lang="ko-KR" altLang="en-US" sz="3600" dirty="0">
              <a:ln w="6350">
                <a:solidFill>
                  <a:schemeClr val="tx1">
                    <a:lumMod val="50000"/>
                    <a:lumOff val="50000"/>
                    <a:alpha val="40000"/>
                  </a:schemeClr>
                </a:solidFill>
              </a:ln>
              <a:latin typeface="+mj-ea"/>
            </a:endParaRPr>
          </a:p>
        </p:txBody>
      </p:sp>
      <p:sp>
        <p:nvSpPr>
          <p:cNvPr id="15" name="부제목 9"/>
          <p:cNvSpPr txBox="1">
            <a:spLocks/>
          </p:cNvSpPr>
          <p:nvPr/>
        </p:nvSpPr>
        <p:spPr>
          <a:xfrm>
            <a:off x="1964369" y="3538339"/>
            <a:ext cx="3512795" cy="466725"/>
          </a:xfrm>
          <a:prstGeom prst="rect">
            <a:avLst/>
          </a:prstGeom>
        </p:spPr>
        <p:txBody>
          <a:bodyPr lIns="72000" tIns="36000" rIns="36000" bIns="36000"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sz="1200" b="1" dirty="0" smtClean="0">
                <a:latin typeface="+mn-ea"/>
              </a:rPr>
              <a:t>Version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0.9/2024-07-11</a:t>
            </a:r>
            <a:endParaRPr lang="en-US" altLang="ko-KR" sz="1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고하나</a:t>
            </a:r>
            <a:endParaRPr lang="ko-KR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6489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6E1F6952-3DDA-4EF4-89E3-55A7899657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919372"/>
              </p:ext>
            </p:extLst>
          </p:nvPr>
        </p:nvGraphicFramePr>
        <p:xfrm>
          <a:off x="191345" y="1844936"/>
          <a:ext cx="11749925" cy="10080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80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30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595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3825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56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274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64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189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955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52000">
                <a:tc gridSpan="9">
                  <a:txBody>
                    <a:bodyPr/>
                    <a:lstStyle/>
                    <a:p>
                      <a:pPr algn="l" rtl="0" fontAlgn="ctr"/>
                      <a:r>
                        <a:rPr lang="en-US" altLang="ko-KR" sz="800" b="1" spc="0" baseline="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Alert </a:t>
                      </a:r>
                      <a:r>
                        <a:rPr lang="en-US" sz="800" b="1" spc="0" baseline="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800" b="1" spc="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–</a:t>
                      </a:r>
                      <a:r>
                        <a:rPr lang="en-US" sz="800" b="1" spc="0" baseline="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1" spc="0" baseline="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이미지</a:t>
                      </a:r>
                      <a:r>
                        <a:rPr lang="en-US" altLang="ko-KR" sz="800" b="1" spc="0" baseline="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1" spc="0" baseline="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내용 삭제</a:t>
                      </a:r>
                      <a:endParaRPr lang="en-US" sz="800" b="1" spc="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spc="0" dirty="0" smtClean="0">
                          <a:effectLst/>
                          <a:latin typeface="+mn-ea"/>
                          <a:ea typeface="+mn-ea"/>
                        </a:rPr>
                        <a:t>Page_ID</a:t>
                      </a:r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spc="0" dirty="0" smtClean="0">
                          <a:effectLst/>
                          <a:latin typeface="+mn-ea"/>
                          <a:ea typeface="+mn-ea"/>
                        </a:rPr>
                        <a:t>버튼명</a:t>
                      </a:r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spc="0" dirty="0" smtClean="0">
                          <a:effectLst/>
                          <a:latin typeface="+mn-ea"/>
                          <a:ea typeface="+mn-ea"/>
                        </a:rPr>
                        <a:t>구분</a:t>
                      </a:r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spc="0" dirty="0" smtClean="0">
                          <a:effectLst/>
                          <a:latin typeface="+mn-ea"/>
                          <a:ea typeface="+mn-ea"/>
                        </a:rPr>
                        <a:t>case</a:t>
                      </a:r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spc="0" dirty="0" smtClean="0">
                          <a:effectLst/>
                          <a:latin typeface="+mn-ea"/>
                          <a:ea typeface="+mn-ea"/>
                        </a:rPr>
                        <a:t>device</a:t>
                      </a:r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spc="0" dirty="0">
                          <a:effectLst/>
                          <a:latin typeface="+mn-ea"/>
                          <a:ea typeface="+mn-ea"/>
                        </a:rPr>
                        <a:t>text</a:t>
                      </a: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spc="0" dirty="0">
                          <a:effectLst/>
                          <a:latin typeface="+mn-ea"/>
                          <a:ea typeface="+mn-ea"/>
                        </a:rPr>
                        <a:t>type</a:t>
                      </a: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spc="0" dirty="0">
                          <a:effectLst/>
                          <a:latin typeface="+mn-ea"/>
                          <a:ea typeface="+mn-ea"/>
                        </a:rPr>
                        <a:t>button</a:t>
                      </a: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spc="0" dirty="0">
                          <a:effectLst/>
                          <a:latin typeface="+mn-ea"/>
                          <a:ea typeface="+mn-ea"/>
                        </a:rPr>
                        <a:t>실행 후</a:t>
                      </a: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altLang="ko-KR" sz="800" dirty="0" smtClean="0"/>
                        <a:t>IN_PC_HOM_01_01</a:t>
                      </a:r>
                      <a:endParaRPr lang="ko-KR" altLang="en-US" sz="80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로그아웃</a:t>
                      </a:r>
                      <a:endParaRPr lang="ko-KR" altLang="en-US" sz="800" kern="12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정상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rtl="0" fontAlgn="ctr"/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로그아웃 클릭시</a:t>
                      </a:r>
                      <a:endParaRPr lang="en-US" altLang="ko-KR" sz="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spc="0" dirty="0">
                          <a:effectLst/>
                          <a:latin typeface="+mn-ea"/>
                          <a:ea typeface="+mn-ea"/>
                        </a:rPr>
                        <a:t>공통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로그아웃 하시겠습니까</a:t>
                      </a:r>
                      <a:r>
                        <a:rPr lang="en-US" altLang="ko-KR" sz="800" dirty="0" smtClean="0">
                          <a:latin typeface="+mn-ea"/>
                          <a:ea typeface="+mn-ea"/>
                        </a:rPr>
                        <a:t>?</a:t>
                      </a:r>
                      <a:r>
                        <a:rPr lang="en-US" altLang="ko-KR" sz="800" baseline="0" dirty="0" smtClean="0">
                          <a:latin typeface="+mn-ea"/>
                          <a:ea typeface="+mn-ea"/>
                        </a:rPr>
                        <a:t> </a:t>
                      </a:r>
                      <a:endParaRPr lang="en-US" altLang="ko-KR" sz="800" dirty="0" smtClean="0"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800" spc="0" dirty="0" smtClean="0">
                          <a:effectLst/>
                          <a:latin typeface="+mn-ea"/>
                          <a:ea typeface="+mn-ea"/>
                        </a:rPr>
                        <a:t>confirm</a:t>
                      </a:r>
                      <a:endParaRPr lang="en-US" sz="800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spc="0" dirty="0" smtClean="0">
                          <a:effectLst/>
                          <a:latin typeface="+mn-ea"/>
                          <a:ea typeface="+mn-ea"/>
                        </a:rPr>
                        <a:t>취소</a:t>
                      </a:r>
                      <a:endParaRPr lang="ko-KR" altLang="en-US" sz="800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spc="0" dirty="0" smtClean="0">
                          <a:effectLst/>
                          <a:latin typeface="+mn-ea"/>
                          <a:ea typeface="+mn-ea"/>
                        </a:rPr>
                        <a:t>화면복귀</a:t>
                      </a:r>
                      <a:endParaRPr lang="ko-KR" altLang="en-US" sz="800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28989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altLang="ko-KR" sz="800" dirty="0" smtClean="0"/>
                        <a:t>IN_PC_HOM_01_01</a:t>
                      </a:r>
                      <a:endParaRPr lang="ko-KR" altLang="en-US" sz="800" dirty="0"/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kern="12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800" kern="12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rtl="0" fontAlgn="ctr"/>
                      <a:endParaRPr lang="ko-KR" altLang="en-US" sz="800" kern="12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800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en-US" sz="800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spc="0" dirty="0" smtClean="0">
                          <a:effectLst/>
                          <a:latin typeface="+mn-ea"/>
                          <a:ea typeface="+mn-ea"/>
                        </a:rPr>
                        <a:t>확인</a:t>
                      </a:r>
                      <a:endParaRPr lang="ko-KR" altLang="en-US" sz="800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spc="0" dirty="0" smtClean="0">
                          <a:effectLst/>
                          <a:latin typeface="+mn-ea"/>
                          <a:ea typeface="+mn-ea"/>
                        </a:rPr>
                        <a:t>로그아웃 처리 후 </a:t>
                      </a:r>
                      <a:r>
                        <a:rPr lang="ko-KR" altLang="en-US" sz="800" spc="0" dirty="0" err="1" smtClean="0">
                          <a:effectLst/>
                          <a:latin typeface="+mn-ea"/>
                          <a:ea typeface="+mn-ea"/>
                        </a:rPr>
                        <a:t>메인으로</a:t>
                      </a:r>
                      <a:r>
                        <a:rPr lang="ko-KR" altLang="en-US" sz="800" spc="0" dirty="0" smtClean="0">
                          <a:effectLst/>
                          <a:latin typeface="+mn-ea"/>
                          <a:ea typeface="+mn-ea"/>
                        </a:rPr>
                        <a:t> 현재창 이동</a:t>
                      </a:r>
                      <a:endParaRPr lang="en-US" altLang="ko-KR" sz="800" spc="0" dirty="0" smtClean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735770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204138" y="452255"/>
            <a:ext cx="11737131" cy="124855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 b="1" dirty="0">
                <a:solidFill>
                  <a:schemeClr val="tx1"/>
                </a:solidFill>
              </a:rPr>
              <a:t>※ Alert Type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Alert / Validation Case</a:t>
            </a:r>
            <a:endParaRPr lang="ko-KR" altLang="en-US" dirty="0"/>
          </a:p>
        </p:txBody>
      </p:sp>
      <p:grpSp>
        <p:nvGrpSpPr>
          <p:cNvPr id="25" name="Message Dialog" descr="&lt;SmartSettings&gt;&lt;SmartResize enabled=&quot;True&quot; minWidth=&quot;100&quot; minHeight=&quot;4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1212077" y="539246"/>
            <a:ext cx="2417712" cy="1071712"/>
            <a:chOff x="600076" y="3516030"/>
            <a:chExt cx="4872718" cy="1071712"/>
          </a:xfrm>
        </p:grpSpPr>
        <p:sp>
          <p:nvSpPr>
            <p:cNvPr id="26" name="Window Frame"/>
            <p:cNvSpPr/>
            <p:nvPr/>
          </p:nvSpPr>
          <p:spPr>
            <a:xfrm>
              <a:off x="600076" y="3516030"/>
              <a:ext cx="4872718" cy="107171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1524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80" noProof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" name="Body" descr="&lt;Tags&gt;&lt;SMARTRESIZEANCHORS&gt;Absolute,Relative,Absolute,Absolute&lt;/SMARTRESIZEANCHORS&gt;&lt;/Tags&gt;"/>
            <p:cNvSpPr txBox="1"/>
            <p:nvPr/>
          </p:nvSpPr>
          <p:spPr>
            <a:xfrm>
              <a:off x="786038" y="3870525"/>
              <a:ext cx="4505100" cy="16017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atinLnBrk="1">
                <a:lnSpc>
                  <a:spcPct val="130000"/>
                </a:lnSpc>
              </a:pPr>
              <a:r>
                <a:rPr lang="en-US" altLang="ko-KR" sz="9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Alert</a:t>
              </a:r>
              <a:endParaRPr lang="ko-KR" altLang="en-US" sz="8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8" name="Button" descr="&lt;Tags&gt;&lt;SMARTRESIZEANCHORS&gt;None,Absolute,None,Absolute&lt;/SMARTRESIZEANCHORS&gt;&lt;/Tags&gt;"/>
            <p:cNvSpPr/>
            <p:nvPr/>
          </p:nvSpPr>
          <p:spPr>
            <a:xfrm>
              <a:off x="4482348" y="4249151"/>
              <a:ext cx="768014" cy="228600"/>
            </a:xfrm>
            <a:prstGeom prst="rect">
              <a:avLst/>
            </a:prstGeom>
            <a:solidFill>
              <a:srgbClr val="0078D7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572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5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확인</a:t>
              </a:r>
              <a:endParaRPr lang="en-US" sz="85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3804365" y="531436"/>
            <a:ext cx="2417712" cy="1071712"/>
            <a:chOff x="3863752" y="548688"/>
            <a:chExt cx="2417712" cy="1071712"/>
          </a:xfrm>
        </p:grpSpPr>
        <p:sp>
          <p:nvSpPr>
            <p:cNvPr id="30" name="Window Frame"/>
            <p:cNvSpPr/>
            <p:nvPr/>
          </p:nvSpPr>
          <p:spPr>
            <a:xfrm>
              <a:off x="3863752" y="548688"/>
              <a:ext cx="2417712" cy="107171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1524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80" noProof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" name="Body" descr="&lt;Tags&gt;&lt;SMARTRESIZEANCHORS&gt;Absolute,Relative,Absolute,Absolute&lt;/SMARTRESIZEANCHORS&gt;&lt;/Tags&gt;"/>
            <p:cNvSpPr txBox="1"/>
            <p:nvPr/>
          </p:nvSpPr>
          <p:spPr>
            <a:xfrm>
              <a:off x="3956021" y="903183"/>
              <a:ext cx="2235310" cy="16017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atinLnBrk="1">
                <a:lnSpc>
                  <a:spcPct val="130000"/>
                </a:lnSpc>
              </a:pPr>
              <a:r>
                <a:rPr lang="en-US" altLang="ko-KR" sz="9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Confirm</a:t>
              </a:r>
              <a:endParaRPr lang="ko-KR" altLang="en-US" sz="8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2" name="Button" descr="&lt;Tags&gt;&lt;SMARTRESIZEANCHORS&gt;None,Absolute,None,Absolute&lt;/SMARTRESIZEANCHORS&gt;&lt;/Tags&gt;"/>
            <p:cNvSpPr/>
            <p:nvPr/>
          </p:nvSpPr>
          <p:spPr>
            <a:xfrm>
              <a:off x="5790031" y="1276301"/>
              <a:ext cx="381068" cy="228600"/>
            </a:xfrm>
            <a:prstGeom prst="rect">
              <a:avLst/>
            </a:prstGeom>
            <a:solidFill>
              <a:srgbClr val="0078D7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572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5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확인</a:t>
              </a:r>
              <a:endParaRPr lang="en-US" sz="85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" name="Button" descr="&lt;Tags&gt;&lt;SMARTRESIZEANCHORS&gt;None,Absolute,None,Absolute&lt;/SMARTRESIZEANCHORS&gt;&lt;/Tags&gt;"/>
            <p:cNvSpPr/>
            <p:nvPr/>
          </p:nvSpPr>
          <p:spPr>
            <a:xfrm>
              <a:off x="5375920" y="1276301"/>
              <a:ext cx="381068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572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5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취소</a:t>
              </a:r>
              <a:endParaRPr lang="en-US" sz="8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" name="직사각형 2"/>
          <p:cNvSpPr/>
          <p:nvPr/>
        </p:nvSpPr>
        <p:spPr>
          <a:xfrm>
            <a:off x="6396653" y="494669"/>
            <a:ext cx="87556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/>
              <a:t>※ Validation  </a:t>
            </a:r>
            <a:endParaRPr lang="ko-KR" altLang="en-US" sz="800" dirty="0"/>
          </a:p>
        </p:txBody>
      </p:sp>
      <p:grpSp>
        <p:nvGrpSpPr>
          <p:cNvPr id="34" name="그룹 33"/>
          <p:cNvGrpSpPr/>
          <p:nvPr/>
        </p:nvGrpSpPr>
        <p:grpSpPr>
          <a:xfrm>
            <a:off x="7674983" y="544479"/>
            <a:ext cx="1673998" cy="481611"/>
            <a:chOff x="6499544" y="899519"/>
            <a:chExt cx="1673998" cy="481611"/>
          </a:xfrm>
        </p:grpSpPr>
        <p:sp>
          <p:nvSpPr>
            <p:cNvPr id="35" name="Button">
              <a:extLst>
                <a:ext uri="{FF2B5EF4-FFF2-40B4-BE49-F238E27FC236}">
                  <a16:creationId xmlns:a16="http://schemas.microsoft.com/office/drawing/2014/main" id="{0B50D06C-82E3-4B5D-A60E-0FEAE2474059}"/>
                </a:ext>
              </a:extLst>
            </p:cNvPr>
            <p:cNvSpPr/>
            <p:nvPr/>
          </p:nvSpPr>
          <p:spPr>
            <a:xfrm>
              <a:off x="6558304" y="899519"/>
              <a:ext cx="1615238" cy="252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572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atinLnBrk="1">
                <a:defRPr/>
              </a:pPr>
              <a:r>
                <a:rPr lang="ko-KR" altLang="en-US" sz="800" dirty="0" err="1">
                  <a:solidFill>
                    <a:schemeClr val="tx1"/>
                  </a:solidFill>
                </a:rPr>
                <a:t>입력문구</a:t>
              </a:r>
              <a:r>
                <a:rPr lang="ko-KR" altLang="en-US" sz="800" dirty="0">
                  <a:solidFill>
                    <a:schemeClr val="tx1"/>
                  </a:solidFill>
                </a:rPr>
                <a:t>      </a:t>
              </a:r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6499544" y="1165686"/>
              <a:ext cx="120417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fontAlgn="base" latinLnBrk="0">
                <a:spcBef>
                  <a:spcPct val="20000"/>
                </a:spcBef>
                <a:spcAft>
                  <a:spcPct val="0"/>
                </a:spcAft>
              </a:pPr>
              <a:r>
                <a:rPr kumimoji="1" lang="ko-KR" altLang="en-US" sz="800" dirty="0">
                  <a:solidFill>
                    <a:srgbClr val="C00000"/>
                  </a:solidFill>
                  <a:latin typeface="맑은 고딕" pitchFamily="50" charset="-127"/>
                </a:rPr>
                <a:t>문구를 입력해 주세요</a:t>
              </a:r>
              <a:r>
                <a:rPr kumimoji="1" lang="en-US" altLang="ko-KR" sz="800" dirty="0">
                  <a:solidFill>
                    <a:srgbClr val="C00000"/>
                  </a:solidFill>
                  <a:latin typeface="맑은 고딕" pitchFamily="50" charset="-127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0005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메인 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IN_PC_HOM_01_01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55605" y="1567943"/>
            <a:ext cx="88818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biLevel thresh="75000"/>
          </a:blip>
          <a:srcRect t="40541"/>
          <a:stretch/>
        </p:blipFill>
        <p:spPr>
          <a:xfrm>
            <a:off x="88037" y="875754"/>
            <a:ext cx="1211663" cy="23062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35511" y="1232230"/>
            <a:ext cx="200029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☰</a:t>
            </a:r>
            <a:r>
              <a:rPr lang="en-US" altLang="ko-KR" sz="900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ko-KR" altLang="en-US" sz="900" b="1" dirty="0" smtClean="0">
                <a:ea typeface="Segoe UI Symbol" panose="020B0502040204020203" pitchFamily="34" charset="0"/>
              </a:rPr>
              <a:t>카테고리</a:t>
            </a:r>
            <a:endParaRPr lang="ko-KR" altLang="en-US" sz="900" dirty="0"/>
          </a:p>
        </p:txBody>
      </p:sp>
      <p:sp>
        <p:nvSpPr>
          <p:cNvPr id="7" name="직사각형 6"/>
          <p:cNvSpPr/>
          <p:nvPr/>
        </p:nvSpPr>
        <p:spPr>
          <a:xfrm>
            <a:off x="4083520" y="908323"/>
            <a:ext cx="879583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dirty="0" smtClean="0"/>
              <a:t>1. </a:t>
            </a:r>
            <a:r>
              <a:rPr lang="ko-KR" altLang="en-US" sz="700" dirty="0" smtClean="0"/>
              <a:t>블랙티  </a:t>
            </a:r>
            <a:r>
              <a:rPr lang="ko-KR" altLang="en-US" sz="700" dirty="0" smtClean="0">
                <a:solidFill>
                  <a:srgbClr val="FF0000"/>
                </a:solidFill>
                <a:latin typeface="Segoe UI Symbol" panose="020B0502040204020203" pitchFamily="34" charset="0"/>
              </a:rPr>
              <a:t>⯅</a:t>
            </a:r>
            <a:endParaRPr lang="ko-KR" altLang="en-US" sz="700" dirty="0">
              <a:solidFill>
                <a:srgbClr val="FF0000"/>
              </a:solidFill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/>
          </p:nvPr>
        </p:nvGraphicFramePr>
        <p:xfrm>
          <a:off x="1291962" y="1154532"/>
          <a:ext cx="424145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039">
                  <a:extLst>
                    <a:ext uri="{9D8B030D-6E8A-4147-A177-3AD203B41FA5}">
                      <a16:colId xmlns:a16="http://schemas.microsoft.com/office/drawing/2014/main" val="4119727116"/>
                    </a:ext>
                  </a:extLst>
                </a:gridCol>
                <a:gridCol w="458053">
                  <a:extLst>
                    <a:ext uri="{9D8B030D-6E8A-4147-A177-3AD203B41FA5}">
                      <a16:colId xmlns:a16="http://schemas.microsoft.com/office/drawing/2014/main" val="3531249261"/>
                    </a:ext>
                  </a:extLst>
                </a:gridCol>
                <a:gridCol w="406043">
                  <a:extLst>
                    <a:ext uri="{9D8B030D-6E8A-4147-A177-3AD203B41FA5}">
                      <a16:colId xmlns:a16="http://schemas.microsoft.com/office/drawing/2014/main" val="240358321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1659475323"/>
                    </a:ext>
                  </a:extLst>
                </a:gridCol>
                <a:gridCol w="618619">
                  <a:extLst>
                    <a:ext uri="{9D8B030D-6E8A-4147-A177-3AD203B41FA5}">
                      <a16:colId xmlns:a16="http://schemas.microsoft.com/office/drawing/2014/main" val="2752301768"/>
                    </a:ext>
                  </a:extLst>
                </a:gridCol>
                <a:gridCol w="533509">
                  <a:extLst>
                    <a:ext uri="{9D8B030D-6E8A-4147-A177-3AD203B41FA5}">
                      <a16:colId xmlns:a16="http://schemas.microsoft.com/office/drawing/2014/main" val="3836810708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142903075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0655068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이벤트 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특가 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랭킹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쿠폰존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쇼케이스 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라이브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FOR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ME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임직원샵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3153094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5653222" y="761752"/>
          <a:ext cx="21925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145">
                  <a:extLst>
                    <a:ext uri="{9D8B030D-6E8A-4147-A177-3AD203B41FA5}">
                      <a16:colId xmlns:a16="http://schemas.microsoft.com/office/drawing/2014/main" val="4119727116"/>
                    </a:ext>
                  </a:extLst>
                </a:gridCol>
                <a:gridCol w="548145">
                  <a:extLst>
                    <a:ext uri="{9D8B030D-6E8A-4147-A177-3AD203B41FA5}">
                      <a16:colId xmlns:a16="http://schemas.microsoft.com/office/drawing/2014/main" val="3531249261"/>
                    </a:ext>
                  </a:extLst>
                </a:gridCol>
                <a:gridCol w="548145">
                  <a:extLst>
                    <a:ext uri="{9D8B030D-6E8A-4147-A177-3AD203B41FA5}">
                      <a16:colId xmlns:a16="http://schemas.microsoft.com/office/drawing/2014/main" val="2403583210"/>
                    </a:ext>
                  </a:extLst>
                </a:gridCol>
                <a:gridCol w="548145">
                  <a:extLst>
                    <a:ext uri="{9D8B030D-6E8A-4147-A177-3AD203B41FA5}">
                      <a16:colId xmlns:a16="http://schemas.microsoft.com/office/drawing/2014/main" val="16594753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로그인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회원가입 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고객센터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ABOUT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3153094"/>
                  </a:ext>
                </a:extLst>
              </a:tr>
            </a:tbl>
          </a:graphicData>
        </a:graphic>
      </p:graphicFrame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7690" y="830376"/>
            <a:ext cx="1087597" cy="264346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5735961" y="1257614"/>
            <a:ext cx="3118438" cy="201389"/>
            <a:chOff x="6309830" y="1015897"/>
            <a:chExt cx="3531966" cy="214937"/>
          </a:xfrm>
        </p:grpSpPr>
        <p:sp>
          <p:nvSpPr>
            <p:cNvPr id="12" name="모서리가 둥근 직사각형 11"/>
            <p:cNvSpPr/>
            <p:nvPr/>
          </p:nvSpPr>
          <p:spPr>
            <a:xfrm>
              <a:off x="6309830" y="1015898"/>
              <a:ext cx="793102" cy="196210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</a:rPr>
                <a:t>신규가입혜택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7143642" y="1015897"/>
              <a:ext cx="715636" cy="214937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</a:rPr>
                <a:t>멤버십혜택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7899990" y="1015898"/>
              <a:ext cx="664520" cy="196210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smtClean="0">
                  <a:solidFill>
                    <a:schemeClr val="tx1"/>
                  </a:solidFill>
                </a:rPr>
                <a:t>공병수거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8605222" y="1015898"/>
              <a:ext cx="664520" cy="196210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smtClean="0">
                  <a:solidFill>
                    <a:schemeClr val="tx1"/>
                  </a:solidFill>
                </a:rPr>
                <a:t>매장안내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9310454" y="1015898"/>
              <a:ext cx="531342" cy="196210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</a:rPr>
                <a:t>마이샵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</p:grpSp>
      <p:sp>
        <p:nvSpPr>
          <p:cNvPr id="17" name="모서리가 둥근 직사각형 16"/>
          <p:cNvSpPr/>
          <p:nvPr/>
        </p:nvSpPr>
        <p:spPr>
          <a:xfrm>
            <a:off x="1332132" y="869290"/>
            <a:ext cx="2675636" cy="234742"/>
          </a:xfrm>
          <a:prstGeom prst="roundRect">
            <a:avLst>
              <a:gd name="adj" fmla="val 50000"/>
            </a:avLst>
          </a:prstGeom>
          <a:noFill/>
          <a:ln w="3175">
            <a:solidFill>
              <a:srgbClr val="29B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아직 안써봤니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? 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블랙티 엠플 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0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원 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3192" y="885172"/>
            <a:ext cx="190500" cy="209550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55605" y="509868"/>
            <a:ext cx="8892481" cy="23972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</a:rPr>
              <a:t>롯데카드 </a:t>
            </a:r>
            <a:r>
              <a:rPr lang="en-US" altLang="ko-KR" sz="800" b="1" dirty="0" smtClean="0">
                <a:solidFill>
                  <a:schemeClr val="bg1"/>
                </a:solidFill>
              </a:rPr>
              <a:t>TOUCH</a:t>
            </a:r>
            <a:r>
              <a:rPr lang="ko-KR" altLang="en-US" sz="800" b="1" dirty="0" smtClean="0">
                <a:solidFill>
                  <a:schemeClr val="bg1"/>
                </a:solidFill>
              </a:rPr>
              <a:t>하고 최대 </a:t>
            </a:r>
            <a:r>
              <a:rPr lang="en-US" altLang="ko-KR" sz="800" b="1" dirty="0" smtClean="0">
                <a:solidFill>
                  <a:schemeClr val="bg1"/>
                </a:solidFill>
              </a:rPr>
              <a:t>5,000</a:t>
            </a:r>
            <a:r>
              <a:rPr lang="ko-KR" altLang="en-US" sz="800" b="1" dirty="0" smtClean="0">
                <a:solidFill>
                  <a:schemeClr val="bg1"/>
                </a:solidFill>
              </a:rPr>
              <a:t>원 결제일 할인  </a:t>
            </a:r>
            <a:r>
              <a:rPr lang="ko-KR" altLang="en-US" sz="800" b="1" dirty="0" smtClean="0">
                <a:solidFill>
                  <a:schemeClr val="bg1"/>
                </a:solidFill>
                <a:latin typeface="Segoe UI Symbol" panose="020B0502040204020203" pitchFamily="34" charset="0"/>
              </a:rPr>
              <a:t>✕</a:t>
            </a:r>
            <a:r>
              <a:rPr lang="ko-KR" altLang="en-US" sz="800" b="1" dirty="0" smtClean="0">
                <a:solidFill>
                  <a:schemeClr val="bg1"/>
                </a:solidFill>
              </a:rPr>
              <a:t> 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grpSp>
        <p:nvGrpSpPr>
          <p:cNvPr id="20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1969002" y="1767483"/>
            <a:ext cx="2327285" cy="2265156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21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4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4727848" y="1767483"/>
            <a:ext cx="2327285" cy="2265156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25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8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7335778" y="1767483"/>
            <a:ext cx="1627949" cy="2265156"/>
            <a:chOff x="508000" y="1397000"/>
            <a:chExt cx="1008112" cy="1008112"/>
          </a:xfrm>
          <a:solidFill>
            <a:schemeClr val="bg1">
              <a:lumMod val="85000"/>
            </a:schemeClr>
          </a:solidFill>
        </p:grpSpPr>
        <p:sp>
          <p:nvSpPr>
            <p:cNvPr id="29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2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34959" y="1767483"/>
            <a:ext cx="1642081" cy="2265156"/>
            <a:chOff x="508000" y="1397000"/>
            <a:chExt cx="1008112" cy="1008112"/>
          </a:xfrm>
          <a:solidFill>
            <a:schemeClr val="bg1">
              <a:lumMod val="85000"/>
            </a:schemeClr>
          </a:solidFill>
        </p:grpSpPr>
        <p:sp>
          <p:nvSpPr>
            <p:cNvPr id="33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5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0" y="2798997"/>
            <a:ext cx="1703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pc="-150" dirty="0" smtClean="0">
                <a:solidFill>
                  <a:schemeClr val="bg1"/>
                </a:solidFill>
              </a:rPr>
              <a:t>DIMMED</a:t>
            </a:r>
            <a:endParaRPr lang="ko-KR" altLang="en-US" sz="1400" spc="-150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317010" y="2798997"/>
            <a:ext cx="1631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pc="-150" dirty="0" smtClean="0">
                <a:solidFill>
                  <a:schemeClr val="bg1"/>
                </a:solidFill>
              </a:rPr>
              <a:t>DIMMED</a:t>
            </a:r>
            <a:endParaRPr lang="ko-KR" altLang="en-US" sz="1400" spc="-150" dirty="0">
              <a:solidFill>
                <a:schemeClr val="bg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7324424" y="2701165"/>
            <a:ext cx="2984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</a:t>
            </a:r>
            <a:endParaRPr lang="ko-KR" altLang="en-US" sz="1400" dirty="0"/>
          </a:p>
        </p:txBody>
      </p:sp>
      <p:sp>
        <p:nvSpPr>
          <p:cNvPr id="39" name="직사각형 38"/>
          <p:cNvSpPr/>
          <p:nvPr/>
        </p:nvSpPr>
        <p:spPr>
          <a:xfrm rot="10800000">
            <a:off x="1378559" y="2701165"/>
            <a:ext cx="2984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</a:t>
            </a:r>
            <a:endParaRPr lang="ko-KR" altLang="en-US" sz="1400" dirty="0"/>
          </a:p>
        </p:txBody>
      </p:sp>
      <p:sp>
        <p:nvSpPr>
          <p:cNvPr id="40" name="직사각형 39"/>
          <p:cNvSpPr/>
          <p:nvPr/>
        </p:nvSpPr>
        <p:spPr>
          <a:xfrm>
            <a:off x="4096708" y="4145404"/>
            <a:ext cx="1159175" cy="2142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b="1" dirty="0" smtClean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01 / 02  </a:t>
            </a:r>
            <a:r>
              <a:rPr lang="en-US" altLang="ko-KR" sz="800" dirty="0" smtClean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| </a:t>
            </a:r>
            <a:r>
              <a:rPr lang="en-US" altLang="ko-KR" sz="800" b="1" dirty="0" smtClean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12    </a:t>
            </a:r>
            <a:r>
              <a:rPr lang="en-US" altLang="ko-KR" sz="8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Pretendard" panose="02000503000000020004" pitchFamily="50" charset="-127"/>
              </a:rPr>
              <a:t>&lt;  &gt;  </a:t>
            </a:r>
            <a:r>
              <a:rPr lang="en-US" altLang="ko-KR" sz="800" spc="-15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Pretendard" panose="02000503000000020004" pitchFamily="50" charset="-127"/>
              </a:rPr>
              <a:t>||</a:t>
            </a:r>
            <a:endParaRPr lang="ko-KR" altLang="en-US" sz="800" spc="-15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  <a:cs typeface="Pretendard" panose="02000503000000020004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709938" y="2398888"/>
            <a:ext cx="1148823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rgbClr val="FF0000"/>
                </a:solidFill>
              </a:rPr>
              <a:t>메인배너</a:t>
            </a:r>
            <a:endParaRPr lang="en-US" altLang="ko-KR" sz="800" dirty="0" smtClean="0">
              <a:solidFill>
                <a:srgbClr val="FF0000"/>
              </a:solidFill>
            </a:endParaRPr>
          </a:p>
          <a:p>
            <a:r>
              <a:rPr lang="en-US" altLang="ko-KR" sz="800" dirty="0" smtClean="0">
                <a:solidFill>
                  <a:srgbClr val="FF0000"/>
                </a:solidFill>
              </a:rPr>
              <a:t>Center</a:t>
            </a:r>
            <a:r>
              <a:rPr lang="ko-KR" altLang="en-US" sz="800" dirty="0" smtClean="0">
                <a:solidFill>
                  <a:srgbClr val="FF0000"/>
                </a:solidFill>
              </a:rPr>
              <a:t>정렬</a:t>
            </a:r>
            <a:r>
              <a:rPr lang="en-US" altLang="ko-KR" sz="800" dirty="0" smtClean="0">
                <a:solidFill>
                  <a:srgbClr val="FF0000"/>
                </a:solidFill>
              </a:rPr>
              <a:t>(2</a:t>
            </a:r>
            <a:r>
              <a:rPr lang="ko-KR" altLang="en-US" sz="800" dirty="0" smtClean="0">
                <a:solidFill>
                  <a:srgbClr val="FF0000"/>
                </a:solidFill>
              </a:rPr>
              <a:t>개씩</a:t>
            </a:r>
            <a:r>
              <a:rPr lang="en-US" altLang="ko-KR" sz="800" dirty="0" smtClean="0">
                <a:solidFill>
                  <a:srgbClr val="FF0000"/>
                </a:solidFill>
              </a:rPr>
              <a:t>)</a:t>
            </a:r>
          </a:p>
          <a:p>
            <a:r>
              <a:rPr lang="ko-KR" altLang="en-US" sz="800" dirty="0" smtClean="0">
                <a:solidFill>
                  <a:srgbClr val="FF0000"/>
                </a:solidFill>
              </a:rPr>
              <a:t>네비게이션 영역</a:t>
            </a:r>
            <a:r>
              <a:rPr lang="en-US" altLang="ko-KR" sz="800" dirty="0" smtClean="0">
                <a:solidFill>
                  <a:srgbClr val="FF0000"/>
                </a:solidFill>
              </a:rPr>
              <a:t>: </a:t>
            </a:r>
            <a:r>
              <a:rPr lang="ko-KR" altLang="en-US" sz="800" dirty="0" smtClean="0">
                <a:solidFill>
                  <a:srgbClr val="FF0000"/>
                </a:solidFill>
              </a:rPr>
              <a:t>메인 배너 넘버</a:t>
            </a:r>
            <a:r>
              <a:rPr lang="en-US" altLang="ko-KR" sz="800" dirty="0" smtClean="0">
                <a:solidFill>
                  <a:srgbClr val="FF0000"/>
                </a:solidFill>
              </a:rPr>
              <a:t>/</a:t>
            </a:r>
            <a:r>
              <a:rPr lang="ko-KR" altLang="en-US" sz="800" dirty="0" smtClean="0">
                <a:solidFill>
                  <a:srgbClr val="FF0000"/>
                </a:solidFill>
              </a:rPr>
              <a:t>넘버 </a:t>
            </a:r>
            <a:r>
              <a:rPr lang="en-US" altLang="ko-KR" sz="800" dirty="0" smtClean="0">
                <a:solidFill>
                  <a:srgbClr val="FF0000"/>
                </a:solidFill>
              </a:rPr>
              <a:t>| </a:t>
            </a:r>
            <a:r>
              <a:rPr lang="ko-KR" altLang="en-US" sz="800" dirty="0" smtClean="0">
                <a:solidFill>
                  <a:srgbClr val="FF0000"/>
                </a:solidFill>
              </a:rPr>
              <a:t>전체 수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035477" y="3198132"/>
            <a:ext cx="2135000" cy="73096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</a:pPr>
            <a:r>
              <a:rPr lang="ko-KR" altLang="en-US" sz="1000" b="1" dirty="0" smtClean="0">
                <a:latin typeface="+mn-ea"/>
                <a:cs typeface="Pretendard" panose="02000503000000020004" pitchFamily="50" charset="-127"/>
              </a:rPr>
              <a:t>단숨에 차오르는 수분</a:t>
            </a:r>
            <a:endParaRPr lang="en-US" altLang="ko-KR" sz="1000" b="1" dirty="0" smtClean="0">
              <a:latin typeface="+mn-ea"/>
              <a:cs typeface="Pretendard" panose="02000503000000020004" pitchFamily="50" charset="-127"/>
            </a:endParaRPr>
          </a:p>
          <a:p>
            <a:pPr>
              <a:lnSpc>
                <a:spcPts val="1300"/>
              </a:lnSpc>
            </a:pPr>
            <a:r>
              <a:rPr lang="ko-KR" altLang="en-US" sz="1000" dirty="0" smtClean="0">
                <a:latin typeface="+mn-ea"/>
                <a:cs typeface="Pretendard" panose="02000503000000020004" pitchFamily="50" charset="-127"/>
              </a:rPr>
              <a:t>그린티 씨드 히알루론산 세럼</a:t>
            </a:r>
            <a:endParaRPr lang="en-US" altLang="ko-KR" sz="1000" dirty="0" smtClean="0">
              <a:latin typeface="+mn-ea"/>
              <a:cs typeface="Pretendard" panose="02000503000000020004" pitchFamily="50" charset="-127"/>
            </a:endParaRPr>
          </a:p>
          <a:p>
            <a:pPr>
              <a:lnSpc>
                <a:spcPts val="1300"/>
              </a:lnSpc>
            </a:pPr>
            <a:endParaRPr lang="en-US" altLang="ko-KR" sz="500" dirty="0" smtClean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en-US" altLang="ko-KR" sz="900" b="1" dirty="0" smtClean="0">
                <a:latin typeface="+mn-ea"/>
                <a:cs typeface="Pretendard" panose="02000503000000020004" pitchFamily="50" charset="-127"/>
              </a:rPr>
              <a:t>24,800</a:t>
            </a:r>
            <a:r>
              <a:rPr lang="ko-KR" altLang="en-US" sz="900" b="1" dirty="0" smtClean="0">
                <a:latin typeface="+mn-ea"/>
                <a:cs typeface="Pretendard" panose="02000503000000020004" pitchFamily="50" charset="-127"/>
              </a:rPr>
              <a:t>원</a:t>
            </a:r>
            <a:r>
              <a:rPr lang="en-US" altLang="ko-KR" sz="900" b="1" dirty="0" smtClean="0">
                <a:latin typeface="+mn-ea"/>
                <a:cs typeface="Pretendard" panose="02000503000000020004" pitchFamily="50" charset="-127"/>
              </a:rPr>
              <a:t>  </a:t>
            </a:r>
            <a:r>
              <a:rPr lang="en-US" altLang="ko-KR" sz="700" strike="sngStrike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Pretendard" panose="02000503000000020004" pitchFamily="50" charset="-127"/>
              </a:rPr>
              <a:t>31,000</a:t>
            </a:r>
            <a:r>
              <a:rPr lang="ko-KR" altLang="en-US" sz="700" strike="sngStrike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Pretendard" panose="02000503000000020004" pitchFamily="50" charset="-127"/>
              </a:rPr>
              <a:t>원</a:t>
            </a:r>
            <a:endParaRPr lang="ko-KR" altLang="en-US" sz="700" strike="sngStrike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Pretendard" panose="02000503000000020004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072701" y="1820224"/>
            <a:ext cx="316523" cy="140677"/>
          </a:xfrm>
          <a:prstGeom prst="rect">
            <a:avLst/>
          </a:prstGeom>
          <a:solidFill>
            <a:srgbClr val="FFFF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  <a:latin typeface="+mn-ea"/>
                <a:cs typeface="Pretendard" panose="02000503000000020004" pitchFamily="50" charset="-127"/>
              </a:rPr>
              <a:t>75%</a:t>
            </a:r>
            <a:endParaRPr lang="ko-KR" altLang="en-US" sz="700" dirty="0">
              <a:solidFill>
                <a:schemeClr val="tx1"/>
              </a:solidFill>
              <a:latin typeface="+mn-ea"/>
              <a:cs typeface="Pretendard" panose="02000503000000020004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424849" y="1820224"/>
            <a:ext cx="316523" cy="1406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dirty="0" smtClean="0">
                <a:latin typeface="+mn-ea"/>
                <a:cs typeface="Pretendard" panose="02000503000000020004" pitchFamily="50" charset="-127"/>
              </a:rPr>
              <a:t>빅세일</a:t>
            </a:r>
            <a:endParaRPr lang="ko-KR" altLang="en-US" sz="700" dirty="0">
              <a:latin typeface="+mn-ea"/>
              <a:cs typeface="Pretendard" panose="02000503000000020004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776997" y="1820225"/>
            <a:ext cx="582699" cy="1365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dirty="0" err="1" smtClean="0">
                <a:latin typeface="+mn-ea"/>
                <a:cs typeface="Pretendard" panose="02000503000000020004" pitchFamily="50" charset="-127"/>
              </a:rPr>
              <a:t>멤버십데이</a:t>
            </a:r>
            <a:endParaRPr lang="ko-KR" altLang="en-US" sz="700" dirty="0">
              <a:latin typeface="+mn-ea"/>
              <a:cs typeface="Pretendard" panose="02000503000000020004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396923" y="1820671"/>
            <a:ext cx="702048" cy="1406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dirty="0" smtClean="0">
                <a:latin typeface="+mn-ea"/>
                <a:cs typeface="Pretendard" panose="02000503000000020004" pitchFamily="50" charset="-127"/>
              </a:rPr>
              <a:t>최대 </a:t>
            </a:r>
            <a:r>
              <a:rPr lang="en-US" altLang="ko-KR" sz="700" dirty="0" smtClean="0">
                <a:latin typeface="+mn-ea"/>
                <a:cs typeface="Pretendard" panose="02000503000000020004" pitchFamily="50" charset="-127"/>
              </a:rPr>
              <a:t>8</a:t>
            </a:r>
            <a:r>
              <a:rPr lang="ko-KR" altLang="en-US" sz="700" dirty="0" smtClean="0">
                <a:latin typeface="+mn-ea"/>
                <a:cs typeface="Pretendard" panose="02000503000000020004" pitchFamily="50" charset="-127"/>
              </a:rPr>
              <a:t>글자 </a:t>
            </a:r>
            <a:endParaRPr lang="ko-KR" altLang="en-US" sz="700" dirty="0">
              <a:latin typeface="+mn-ea"/>
              <a:cs typeface="Pretendard" panose="02000503000000020004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068096" y="2012850"/>
            <a:ext cx="316523" cy="1406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dirty="0" smtClean="0">
                <a:latin typeface="+mn-ea"/>
                <a:cs typeface="Pretendard" panose="02000503000000020004" pitchFamily="50" charset="-127"/>
              </a:rPr>
              <a:t>체험단</a:t>
            </a:r>
            <a:endParaRPr lang="ko-KR" altLang="en-US" sz="700" dirty="0">
              <a:latin typeface="+mn-ea"/>
              <a:cs typeface="Pretendard" panose="02000503000000020004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420503" y="2012850"/>
            <a:ext cx="316523" cy="1406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dirty="0" smtClean="0">
                <a:latin typeface="+mn-ea"/>
                <a:cs typeface="Pretendard" panose="02000503000000020004" pitchFamily="50" charset="-127"/>
              </a:rPr>
              <a:t>앱전용</a:t>
            </a:r>
            <a:endParaRPr lang="ko-KR" altLang="en-US" sz="700" dirty="0">
              <a:latin typeface="+mn-ea"/>
              <a:cs typeface="Pretendard" panose="02000503000000020004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821720" y="3198132"/>
            <a:ext cx="2135000" cy="73096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</a:pPr>
            <a:r>
              <a:rPr lang="ko-KR" altLang="en-US" sz="1000" b="1" dirty="0" smtClean="0">
                <a:solidFill>
                  <a:srgbClr val="29BC70"/>
                </a:solidFill>
                <a:latin typeface="+mn-ea"/>
                <a:cs typeface="Pretendard" panose="02000503000000020004" pitchFamily="50" charset="-127"/>
              </a:rPr>
              <a:t>단숨에 차오르는 수분</a:t>
            </a:r>
            <a:endParaRPr lang="en-US" altLang="ko-KR" sz="1000" b="1" dirty="0" smtClean="0">
              <a:solidFill>
                <a:srgbClr val="29BC70"/>
              </a:solidFill>
              <a:latin typeface="+mn-ea"/>
              <a:cs typeface="Pretendard" panose="02000503000000020004" pitchFamily="50" charset="-127"/>
            </a:endParaRPr>
          </a:p>
          <a:p>
            <a:pPr>
              <a:lnSpc>
                <a:spcPts val="1300"/>
              </a:lnSpc>
            </a:pPr>
            <a:r>
              <a:rPr lang="ko-KR" altLang="en-US" sz="1000" dirty="0" smtClean="0">
                <a:latin typeface="+mn-ea"/>
                <a:cs typeface="Pretendard" panose="02000503000000020004" pitchFamily="50" charset="-127"/>
              </a:rPr>
              <a:t>그린티 씨드 히알루론산 세럼</a:t>
            </a:r>
            <a:endParaRPr lang="en-US" altLang="ko-KR" sz="1000" dirty="0" smtClean="0">
              <a:latin typeface="+mn-ea"/>
              <a:cs typeface="Pretendard" panose="02000503000000020004" pitchFamily="50" charset="-127"/>
            </a:endParaRPr>
          </a:p>
          <a:p>
            <a:pPr>
              <a:lnSpc>
                <a:spcPts val="1300"/>
              </a:lnSpc>
            </a:pPr>
            <a:endParaRPr lang="en-US" altLang="ko-KR" sz="500" dirty="0" smtClean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en-US" altLang="ko-KR" sz="900" b="1" dirty="0" smtClean="0">
                <a:latin typeface="+mn-ea"/>
                <a:cs typeface="Pretendard" panose="02000503000000020004" pitchFamily="50" charset="-127"/>
              </a:rPr>
              <a:t>24,800</a:t>
            </a:r>
            <a:r>
              <a:rPr lang="ko-KR" altLang="en-US" sz="900" b="1" dirty="0" smtClean="0">
                <a:latin typeface="+mn-ea"/>
                <a:cs typeface="Pretendard" panose="02000503000000020004" pitchFamily="50" charset="-127"/>
              </a:rPr>
              <a:t>원</a:t>
            </a:r>
            <a:r>
              <a:rPr lang="en-US" altLang="ko-KR" sz="900" b="1" dirty="0" smtClean="0">
                <a:latin typeface="+mn-ea"/>
                <a:cs typeface="Pretendard" panose="02000503000000020004" pitchFamily="50" charset="-127"/>
              </a:rPr>
              <a:t>  </a:t>
            </a:r>
            <a:r>
              <a:rPr lang="en-US" altLang="ko-KR" sz="700" strike="sngStrike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Pretendard" panose="02000503000000020004" pitchFamily="50" charset="-127"/>
              </a:rPr>
              <a:t>31,000</a:t>
            </a:r>
            <a:r>
              <a:rPr lang="ko-KR" altLang="en-US" sz="700" strike="sngStrike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Pretendard" panose="02000503000000020004" pitchFamily="50" charset="-127"/>
              </a:rPr>
              <a:t>원</a:t>
            </a:r>
            <a:endParaRPr lang="ko-KR" altLang="en-US" sz="700" strike="sngStrike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Pretendard" panose="02000503000000020004" pitchFamily="50" charset="-127"/>
            </a:endParaRPr>
          </a:p>
        </p:txBody>
      </p:sp>
      <p:sp>
        <p:nvSpPr>
          <p:cNvPr id="50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641" y="267612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51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3548" y="3235041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52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3548" y="172484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53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3548" y="3679501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54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5301" y="256451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1-4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55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2397" y="2526159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1-4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56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1220" y="256451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1-4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57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9768" y="4143677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1-6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8329038" y="1644450"/>
            <a:ext cx="599517" cy="228682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hangingPunct="0">
              <a:lnSpc>
                <a:spcPts val="1200"/>
              </a:lnSpc>
              <a:spcBef>
                <a:spcPct val="20000"/>
              </a:spcBef>
              <a:spcAft>
                <a:spcPct val="0"/>
              </a:spcAft>
            </a:pPr>
            <a:r>
              <a:rPr kumimoji="1" lang="ko-KR" altLang="en-US" sz="800" b="1" dirty="0" smtClean="0">
                <a:solidFill>
                  <a:schemeClr val="tx1"/>
                </a:solidFill>
                <a:latin typeface="맑은 고딕" pitchFamily="50" charset="-127"/>
                <a:sym typeface="Wingdings 2" pitchFamily="18" charset="2"/>
              </a:rPr>
              <a:t>메인</a:t>
            </a:r>
            <a:r>
              <a:rPr lang="ko-KR" altLang="en-US" sz="800" b="1" dirty="0" smtClean="0">
                <a:solidFill>
                  <a:schemeClr val="tx1"/>
                </a:solidFill>
                <a:sym typeface="Wingdings 2" pitchFamily="18" charset="2"/>
              </a:rPr>
              <a:t>배너 </a:t>
            </a:r>
            <a:endParaRPr lang="en-US" altLang="ko-KR" sz="800" b="1" dirty="0">
              <a:solidFill>
                <a:srgbClr val="0000FF"/>
              </a:solidFill>
              <a:sym typeface="Wingdings 2" pitchFamily="18" charset="2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79825" y="1644450"/>
            <a:ext cx="8851956" cy="2458381"/>
          </a:xfrm>
          <a:prstGeom prst="rect">
            <a:avLst/>
          </a:prstGeom>
          <a:noFill/>
          <a:ln w="95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79825" y="4437112"/>
            <a:ext cx="8848730" cy="216432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다음페이지 이어짐</a:t>
            </a:r>
            <a:endParaRPr lang="en-US" sz="10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0632062"/>
              </p:ext>
            </p:extLst>
          </p:nvPr>
        </p:nvGraphicFramePr>
        <p:xfrm>
          <a:off x="9000565" y="44450"/>
          <a:ext cx="3152540" cy="6238664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 2" pitchFamily="18" charset="2"/>
                        </a:rPr>
                        <a:t>메인배너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 2" pitchFamily="18" charset="2"/>
                        </a:rPr>
                        <a:t>(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 2" pitchFamily="18" charset="2"/>
                        </a:rPr>
                        <a:t>고정영역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 2" pitchFamily="18" charset="2"/>
                        </a:rPr>
                        <a:t>)</a:t>
                      </a:r>
                    </a:p>
                    <a:p>
                      <a:pPr>
                        <a:lnSpc>
                          <a:spcPts val="1200"/>
                        </a:lnSpc>
                      </a:pP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관리자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: </a:t>
                      </a:r>
                      <a:r>
                        <a:rPr lang="ko-KR" altLang="en-US" sz="800" dirty="0" smtClean="0">
                          <a:solidFill>
                            <a:srgbClr val="0000FF"/>
                          </a:solidFill>
                          <a:latin typeface="+mn-ea"/>
                          <a:cs typeface="Pretendard Light" panose="02000403000000020004" pitchFamily="50" charset="-127"/>
                        </a:rPr>
                        <a:t>전시관리 </a:t>
                      </a:r>
                      <a:r>
                        <a:rPr lang="en-US" altLang="ko-KR" sz="800" dirty="0" smtClean="0">
                          <a:solidFill>
                            <a:srgbClr val="0000FF"/>
                          </a:solidFill>
                          <a:latin typeface="+mn-ea"/>
                          <a:cs typeface="Pretendard Light" panose="02000403000000020004" pitchFamily="50" charset="-127"/>
                        </a:rPr>
                        <a:t>&gt; </a:t>
                      </a:r>
                      <a:r>
                        <a:rPr lang="ko-KR" altLang="en-US" sz="800" dirty="0" smtClean="0">
                          <a:solidFill>
                            <a:srgbClr val="0000FF"/>
                          </a:solidFill>
                          <a:latin typeface="+mn-ea"/>
                          <a:cs typeface="Pretendard Light" panose="02000403000000020004" pitchFamily="50" charset="-127"/>
                        </a:rPr>
                        <a:t>배너관리 </a:t>
                      </a:r>
                      <a:r>
                        <a:rPr lang="en-US" altLang="ko-KR" sz="800" dirty="0" smtClean="0">
                          <a:solidFill>
                            <a:srgbClr val="0000FF"/>
                          </a:solidFill>
                          <a:latin typeface="+mn-ea"/>
                          <a:cs typeface="Pretendard Light" panose="02000403000000020004" pitchFamily="50" charset="-127"/>
                        </a:rPr>
                        <a:t>&gt; </a:t>
                      </a:r>
                      <a:r>
                        <a:rPr lang="ko-KR" altLang="en-US" sz="800" dirty="0" smtClean="0">
                          <a:solidFill>
                            <a:srgbClr val="0000FF"/>
                          </a:solidFill>
                          <a:latin typeface="+mn-ea"/>
                          <a:cs typeface="Pretendard Light" panose="02000403000000020004" pitchFamily="50" charset="-127"/>
                        </a:rPr>
                        <a:t>메인배너 등록</a:t>
                      </a:r>
                      <a:endParaRPr lang="en-US" altLang="ko-KR" sz="800" dirty="0" smtClean="0">
                        <a:solidFill>
                          <a:srgbClr val="0000FF"/>
                        </a:solidFill>
                        <a:latin typeface="+mn-ea"/>
                        <a:cs typeface="Pretendard Light" panose="02000403000000020004" pitchFamily="50" charset="-127"/>
                      </a:endParaRPr>
                    </a:p>
                    <a:p>
                      <a:pPr>
                        <a:lnSpc>
                          <a:spcPts val="1200"/>
                        </a:lnSpc>
                      </a:pPr>
                      <a:r>
                        <a:rPr lang="en-US" altLang="ko-KR" sz="800" dirty="0" smtClean="0">
                          <a:solidFill>
                            <a:srgbClr val="0000FF"/>
                          </a:solidFill>
                          <a:latin typeface="+mn-ea"/>
                          <a:cs typeface="Pretendard Light" panose="02000403000000020004" pitchFamily="50" charset="-127"/>
                        </a:rPr>
                        <a:t>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cs typeface="Pretendard Light" panose="02000403000000020004" pitchFamily="50" charset="-127"/>
                        </a:rPr>
                        <a:t>-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  <a:cs typeface="Pretendard Light" panose="02000403000000020004" pitchFamily="50" charset="-127"/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+mn-ea"/>
                          <a:cs typeface="Pretendard Light" panose="02000403000000020004" pitchFamily="50" charset="-127"/>
                        </a:rPr>
                        <a:t>대상 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  <a:cs typeface="Pretendard Light" panose="02000403000000020004" pitchFamily="50" charset="-127"/>
                        </a:rPr>
                        <a:t>: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+mn-ea"/>
                          <a:cs typeface="Pretendard Light" panose="02000403000000020004" pitchFamily="50" charset="-127"/>
                        </a:rPr>
                        <a:t>전시여부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  <a:cs typeface="Pretendard Light" panose="02000403000000020004" pitchFamily="50" charset="-127"/>
                        </a:rPr>
                        <a:t>Y,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+mn-ea"/>
                          <a:cs typeface="Pretendard Light" panose="02000403000000020004" pitchFamily="50" charset="-127"/>
                        </a:rPr>
                        <a:t>현재 유효한전시기간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  <a:cs typeface="Pretendard Light" panose="02000403000000020004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클릭시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, PC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링크로 현재창 또는 새창으로 이동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전시순서지정순 자동롤링 디폴트 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좌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/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우 버튼으로 이전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/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다음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1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개씩 이동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(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무한롤링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)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  <a:cs typeface="Pretendard Light" panose="02000403000000020004" pitchFamily="50" charset="-127"/>
                        </a:rPr>
                        <a:t> -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+mn-ea"/>
                          <a:cs typeface="Pretendard Light" panose="02000403000000020004" pitchFamily="50" charset="-127"/>
                        </a:rPr>
                        <a:t>배너구분 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  <a:cs typeface="Pretendard Light" panose="02000403000000020004" pitchFamily="50" charset="-127"/>
                        </a:rPr>
                        <a:t>: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+mn-ea"/>
                          <a:cs typeface="Pretendard Light" panose="02000403000000020004" pitchFamily="50" charset="-127"/>
                        </a:rPr>
                        <a:t>텍스트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  <a:cs typeface="Pretendard Light" panose="02000403000000020004" pitchFamily="50" charset="-127"/>
                        </a:rPr>
                        <a:t>+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+mn-ea"/>
                          <a:cs typeface="Pretendard Light" panose="02000403000000020004" pitchFamily="50" charset="-127"/>
                        </a:rPr>
                        <a:t>이미지형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  <a:cs typeface="Pretendard Light" panose="02000403000000020004" pitchFamily="50" charset="-127"/>
                        </a:rPr>
                        <a:t>,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+mn-ea"/>
                          <a:cs typeface="Pretendard Light" panose="02000403000000020004" pitchFamily="50" charset="-127"/>
                        </a:rPr>
                        <a:t>통이미지형 중 택 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  <a:cs typeface="Pretendard Light" panose="02000403000000020004" pitchFamily="50" charset="-127"/>
                        </a:rPr>
                        <a:t>1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- BO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에서 설정한 </a:t>
                      </a: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배너명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미노출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1-1 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메인타이틀 </a:t>
                      </a:r>
                      <a:endParaRPr kumimoji="0" lang="en-US" altLang="ko-KR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-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텍스트는 최대 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2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줄 노출</a:t>
                      </a:r>
                      <a:endParaRPr lang="en-US" altLang="ko-KR" sz="800" baseline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- </a:t>
                      </a:r>
                      <a:r>
                        <a:rPr lang="en-US" altLang="ko-KR" sz="800" baseline="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bo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입력 기준으로 첫번째 </a:t>
                      </a:r>
                      <a:r>
                        <a:rPr lang="ko-KR" altLang="en-US" sz="800" baseline="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입력박스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bold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처리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&amp; </a:t>
                      </a:r>
                      <a:r>
                        <a:rPr lang="en-US" altLang="ko-KR" sz="800" baseline="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bo</a:t>
                      </a:r>
                      <a:r>
                        <a:rPr lang="ko-KR" altLang="en-US" sz="800" baseline="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지정컬러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노출 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(</a:t>
                      </a:r>
                      <a:r>
                        <a:rPr lang="ko-KR" altLang="en-US" sz="800" baseline="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컬리는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lang="en-US" altLang="ko-KR" sz="800" baseline="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bo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에서 변경 가능</a:t>
                      </a:r>
                      <a:r>
                        <a:rPr lang="en-US" altLang="ko-KR" sz="800" baseline="0" dirty="0" smtClean="0">
                          <a:solidFill>
                            <a:srgbClr val="0000FF"/>
                          </a:solidFill>
                          <a:latin typeface="+mn-ea"/>
                        </a:rPr>
                        <a:t>) </a:t>
                      </a:r>
                    </a:p>
                    <a:p>
                      <a:pPr marL="171450" marR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1-2 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마크</a:t>
                      </a:r>
                      <a:endParaRPr kumimoji="0" lang="en-US" altLang="ko-KR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텍스트 직접 </a:t>
                      </a: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입력시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최대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8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자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할인율 </a:t>
                      </a: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입력박스에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직접 </a:t>
                      </a: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입력시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노출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(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할인율만 버튼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bg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컬러 노란색 노출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)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최대 설정 가능 개수 제한 없음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(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최대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2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줄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노출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)</a:t>
                      </a:r>
                      <a:endParaRPr kumimoji="0" lang="en-US" altLang="ko-KR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rgbClr val="0000FF"/>
                          </a:solidFill>
                        </a:rPr>
                        <a:t>&lt;</a:t>
                      </a:r>
                      <a:r>
                        <a:rPr lang="ko-KR" altLang="en-US" sz="800" b="1" dirty="0" smtClean="0">
                          <a:solidFill>
                            <a:srgbClr val="0000FF"/>
                          </a:solidFill>
                        </a:rPr>
                        <a:t>마크전시순서</a:t>
                      </a:r>
                      <a:r>
                        <a:rPr lang="en-US" altLang="ko-KR" sz="800" b="1" dirty="0" smtClean="0">
                          <a:solidFill>
                            <a:srgbClr val="0000FF"/>
                          </a:solidFill>
                        </a:rPr>
                        <a:t>&gt;</a:t>
                      </a: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할인강조마크 </a:t>
                      </a:r>
                      <a:r>
                        <a:rPr lang="en-US" altLang="ko-KR" sz="800" dirty="0" smtClean="0"/>
                        <a:t>or </a:t>
                      </a:r>
                      <a:r>
                        <a:rPr lang="ko-KR" altLang="en-US" sz="800" dirty="0" smtClean="0"/>
                        <a:t>할인율 </a:t>
                      </a:r>
                      <a:r>
                        <a:rPr lang="en-US" altLang="ko-KR" sz="800" dirty="0" smtClean="0"/>
                        <a:t> &gt; </a:t>
                      </a:r>
                      <a:r>
                        <a:rPr lang="ko-KR" altLang="en-US" sz="800" dirty="0" smtClean="0"/>
                        <a:t>빅세일 </a:t>
                      </a:r>
                      <a:r>
                        <a:rPr lang="en-US" altLang="ko-KR" sz="800" dirty="0" smtClean="0"/>
                        <a:t>&gt; </a:t>
                      </a:r>
                      <a:r>
                        <a:rPr lang="ko-KR" altLang="en-US" sz="800" dirty="0" err="1" smtClean="0"/>
                        <a:t>멤버십데이</a:t>
                      </a:r>
                      <a:r>
                        <a:rPr lang="ko-KR" altLang="en-US" sz="800" dirty="0" smtClean="0"/>
                        <a:t> </a:t>
                      </a:r>
                      <a:r>
                        <a:rPr lang="en-US" altLang="ko-KR" sz="800" dirty="0" smtClean="0"/>
                        <a:t>&gt; </a:t>
                      </a:r>
                      <a:r>
                        <a:rPr lang="ko-KR" altLang="en-US" sz="800" dirty="0" smtClean="0"/>
                        <a:t>직접입력 </a:t>
                      </a:r>
                      <a:r>
                        <a:rPr lang="en-US" altLang="ko-KR" sz="800" dirty="0" smtClean="0"/>
                        <a:t>&gt; </a:t>
                      </a:r>
                      <a:r>
                        <a:rPr lang="ko-KR" altLang="en-US" sz="800" dirty="0" smtClean="0"/>
                        <a:t>체험단 </a:t>
                      </a:r>
                      <a:r>
                        <a:rPr lang="en-US" altLang="ko-KR" sz="800" dirty="0" smtClean="0"/>
                        <a:t>&gt; </a:t>
                      </a:r>
                      <a:r>
                        <a:rPr lang="ko-KR" altLang="en-US" sz="800" dirty="0" smtClean="0"/>
                        <a:t>앱전용 </a:t>
                      </a:r>
                      <a:r>
                        <a:rPr lang="en-US" altLang="ko-KR" sz="800" dirty="0" smtClean="0"/>
                        <a:t>&gt; </a:t>
                      </a:r>
                      <a:r>
                        <a:rPr lang="ko-KR" altLang="en-US" sz="800" dirty="0" smtClean="0"/>
                        <a:t>증정품 </a:t>
                      </a:r>
                      <a:r>
                        <a:rPr lang="en-US" altLang="ko-KR" sz="800" dirty="0" smtClean="0"/>
                        <a:t>&gt; </a:t>
                      </a:r>
                      <a:r>
                        <a:rPr lang="ko-KR" altLang="en-US" sz="800" dirty="0" smtClean="0"/>
                        <a:t>라이브 </a:t>
                      </a:r>
                      <a:r>
                        <a:rPr lang="en-US" altLang="ko-KR" sz="800" dirty="0" smtClean="0"/>
                        <a:t>&gt; </a:t>
                      </a:r>
                      <a:r>
                        <a:rPr lang="ko-KR" altLang="en-US" sz="800" dirty="0" smtClean="0"/>
                        <a:t>신제품 </a:t>
                      </a:r>
                      <a:r>
                        <a:rPr lang="en-US" altLang="ko-KR" sz="800" dirty="0" smtClean="0"/>
                        <a:t>&gt; </a:t>
                      </a:r>
                      <a:r>
                        <a:rPr lang="ko-KR" altLang="en-US" sz="800" dirty="0" smtClean="0"/>
                        <a:t>공병수거 </a:t>
                      </a:r>
                      <a:r>
                        <a:rPr lang="en-US" altLang="ko-KR" sz="800" dirty="0" smtClean="0"/>
                        <a:t>&gt; </a:t>
                      </a:r>
                      <a:r>
                        <a:rPr lang="ko-KR" altLang="en-US" sz="800" dirty="0" smtClean="0"/>
                        <a:t>추가할인 </a:t>
                      </a:r>
                      <a:endParaRPr kumimoji="0" lang="en-US" altLang="ko-KR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1-3 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할인가</a:t>
                      </a: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/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정가  </a:t>
                      </a:r>
                      <a:endParaRPr kumimoji="0" lang="en-US" altLang="ko-KR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할인가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/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정가가 등록 된 경우에만 노출</a:t>
                      </a: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endParaRPr kumimoji="0" lang="en-US" altLang="ko-KR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가격표시정책은 공통 참고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1-4 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배너이미지</a:t>
                      </a:r>
                      <a:endParaRPr kumimoji="0" lang="en-US" altLang="ko-KR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탭시 관리자에서 등록한 링크로 이동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1-5 </a:t>
                      </a: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+mn-cs"/>
                          <a:sym typeface="Wingdings 2" pitchFamily="18" charset="2"/>
                        </a:rPr>
                        <a:t>   </a:t>
                      </a:r>
                      <a:r>
                        <a:rPr lang="en-US" altLang="ko-KR" sz="800" b="1" dirty="0" smtClean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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이동</a:t>
                      </a:r>
                      <a:endParaRPr kumimoji="0" lang="en-US" altLang="ko-KR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클릭시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1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개씩 이동 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무한롤링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단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,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전시 배너가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2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개인 경우 비노출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1-6 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인디케이터</a:t>
                      </a:r>
                      <a:endParaRPr kumimoji="0" lang="en-US" altLang="ko-KR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현재 조회된 배너 넘버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l </a:t>
                      </a: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전체배너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넘버 노출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┖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>&lt; :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>이전배너로 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>1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>개 이동 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Pretendard" panose="02000503000000020004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>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┖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>&gt;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> : </a:t>
                      </a:r>
                      <a:r>
                        <a:rPr lang="ko-KR" altLang="en-US" sz="8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>다음배너로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> 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>1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>개 이동 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Pretendard" panose="02000503000000020004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┖ </a:t>
                      </a:r>
                      <a:r>
                        <a:rPr lang="en-US" altLang="ko-KR" sz="800" spc="-1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>| |   : </a:t>
                      </a:r>
                      <a:r>
                        <a:rPr lang="ko-KR" altLang="en-US" sz="800" spc="-15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etendard" panose="02000503000000020004" pitchFamily="50" charset="-127"/>
                        </a:rPr>
                        <a:t> 자동 롤링 멈춤</a:t>
                      </a:r>
                      <a:endParaRPr lang="ko-KR" altLang="en-US" sz="800" spc="-15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Pretendard" panose="02000503000000020004" pitchFamily="50" charset="-127"/>
                      </a:endParaRPr>
                    </a:p>
                  </a:txBody>
                  <a:tcPr marL="51751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162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다음 페이지 이어짐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51751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6052338"/>
                  </a:ext>
                </a:extLst>
              </a:tr>
            </a:tbl>
          </a:graphicData>
        </a:graphic>
      </p:graphicFrame>
      <p:sp>
        <p:nvSpPr>
          <p:cNvPr id="63" name="제목 1"/>
          <p:cNvSpPr txBox="1">
            <a:spLocks/>
          </p:cNvSpPr>
          <p:nvPr/>
        </p:nvSpPr>
        <p:spPr>
          <a:xfrm>
            <a:off x="4156797" y="267385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Page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2106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메인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 smtClean="0"/>
              <a:t>ㄴㄴ</a:t>
            </a:r>
            <a:endParaRPr lang="ko-KR" altLang="en-US" dirty="0"/>
          </a:p>
        </p:txBody>
      </p:sp>
      <p:sp>
        <p:nvSpPr>
          <p:cNvPr id="4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1957326" y="1247050"/>
            <a:ext cx="2327285" cy="27622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텍스트배너노출영역입니다</a:t>
            </a:r>
            <a:r>
              <a:rPr lang="en-US" altLang="ko-KR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endParaRPr lang="en-US" sz="8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4727847" y="1247050"/>
            <a:ext cx="2327285" cy="27622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텍스트배너노출영역입니다</a:t>
            </a:r>
            <a:r>
              <a:rPr lang="en-US" altLang="ko-KR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</a:p>
        </p:txBody>
      </p:sp>
      <p:sp>
        <p:nvSpPr>
          <p:cNvPr id="6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1957326" y="1625263"/>
            <a:ext cx="2327285" cy="27622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텍스트배너노출영역입니다</a:t>
            </a:r>
            <a:r>
              <a:rPr lang="en-US" altLang="ko-KR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endParaRPr lang="en-US" sz="8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4727846" y="1625263"/>
            <a:ext cx="2327285" cy="27622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텍스트배너노출영역입니다</a:t>
            </a:r>
            <a:r>
              <a:rPr lang="en-US" altLang="ko-KR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endParaRPr lang="en-US" sz="8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344" y="92438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968208" y="980727"/>
            <a:ext cx="960347" cy="228682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hangingPunct="0">
              <a:lnSpc>
                <a:spcPts val="1200"/>
              </a:lnSpc>
              <a:spcBef>
                <a:spcPct val="20000"/>
              </a:spcBef>
              <a:spcAft>
                <a:spcPct val="0"/>
              </a:spcAft>
            </a:pPr>
            <a:r>
              <a:rPr kumimoji="1" lang="ko-KR" altLang="en-US" sz="800" b="1" dirty="0">
                <a:solidFill>
                  <a:schemeClr val="tx1"/>
                </a:solidFill>
                <a:latin typeface="맑은 고딕" pitchFamily="50" charset="-127"/>
                <a:sym typeface="Wingdings 2" pitchFamily="18" charset="2"/>
              </a:rPr>
              <a:t>메인 텍스트</a:t>
            </a:r>
            <a:r>
              <a:rPr lang="ko-KR" altLang="en-US" sz="800" b="1" dirty="0">
                <a:solidFill>
                  <a:schemeClr val="tx1"/>
                </a:solidFill>
                <a:sym typeface="Wingdings 2" pitchFamily="18" charset="2"/>
              </a:rPr>
              <a:t>배너 </a:t>
            </a:r>
            <a:endParaRPr lang="en-US" altLang="ko-KR" sz="800" b="1" dirty="0">
              <a:solidFill>
                <a:srgbClr val="0000FF"/>
              </a:solidFill>
              <a:sym typeface="Wingdings 2" pitchFamily="18" charset="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9825" y="980728"/>
            <a:ext cx="8851956" cy="1236124"/>
          </a:xfrm>
          <a:prstGeom prst="rect">
            <a:avLst/>
          </a:prstGeom>
          <a:noFill/>
          <a:ln w="95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103398" y="3434218"/>
            <a:ext cx="1380506" cy="3840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200"/>
              </a:lnSpc>
            </a:pPr>
            <a:r>
              <a:rPr lang="ko-KR" altLang="en-US" sz="800" b="1" dirty="0">
                <a:latin typeface="+mn-ea"/>
                <a:cs typeface="Pretendard" panose="02000503000000020004" pitchFamily="50" charset="-127"/>
              </a:rPr>
              <a:t>사무실 필수아이템</a:t>
            </a:r>
            <a:r>
              <a:rPr lang="en-US" altLang="ko-KR" sz="800" b="1" dirty="0">
                <a:latin typeface="+mn-ea"/>
                <a:cs typeface="Pretendard" panose="02000503000000020004" pitchFamily="50" charset="-127"/>
              </a:rPr>
              <a:t>- </a:t>
            </a:r>
          </a:p>
          <a:p>
            <a:pPr>
              <a:lnSpc>
                <a:spcPts val="1200"/>
              </a:lnSpc>
            </a:pPr>
            <a:r>
              <a:rPr lang="ko-KR" altLang="en-US" sz="800" b="1" dirty="0">
                <a:latin typeface="+mn-ea"/>
                <a:cs typeface="Pretendard" panose="02000503000000020004" pitchFamily="50" charset="-127"/>
              </a:rPr>
              <a:t>따뜻한 패딩 담요 </a:t>
            </a:r>
            <a:r>
              <a:rPr lang="en-US" altLang="ko-KR" sz="800" b="1" dirty="0">
                <a:latin typeface="+mn-ea"/>
                <a:cs typeface="Pretendard" panose="02000503000000020004" pitchFamily="50" charset="-127"/>
              </a:rPr>
              <a:t>4,900</a:t>
            </a:r>
            <a:r>
              <a:rPr lang="ko-KR" altLang="en-US" sz="800" b="1" dirty="0">
                <a:latin typeface="+mn-ea"/>
                <a:cs typeface="Pretendard" panose="02000503000000020004" pitchFamily="50" charset="-127"/>
              </a:rPr>
              <a:t>원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03398" y="3836943"/>
            <a:ext cx="1879360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ko-KR" altLang="en-US" sz="700" dirty="0">
                <a:latin typeface="+mn-ea"/>
                <a:cs typeface="Pretendard" panose="02000503000000020004" pitchFamily="50" charset="-127"/>
              </a:rPr>
              <a:t>넉넉한 사이즈와 귀여운 일러스트의 </a:t>
            </a:r>
            <a:endParaRPr lang="en-US" altLang="ko-KR" sz="700" dirty="0" smtClean="0">
              <a:latin typeface="+mn-ea"/>
              <a:cs typeface="Pretendard" panose="02000503000000020004" pitchFamily="50" charset="-127"/>
            </a:endParaRPr>
          </a:p>
          <a:p>
            <a:pPr>
              <a:lnSpc>
                <a:spcPts val="1000"/>
              </a:lnSpc>
            </a:pPr>
            <a:r>
              <a:rPr lang="en-US" altLang="ko-KR" sz="700" dirty="0" smtClean="0">
                <a:latin typeface="+mn-ea"/>
                <a:cs typeface="Pretendard" panose="02000503000000020004" pitchFamily="50" charset="-127"/>
              </a:rPr>
              <a:t>GREEN </a:t>
            </a:r>
            <a:r>
              <a:rPr lang="en-US" altLang="ko-KR" sz="700" dirty="0">
                <a:latin typeface="+mn-ea"/>
                <a:cs typeface="Pretendard" panose="02000503000000020004" pitchFamily="50" charset="-127"/>
              </a:rPr>
              <a:t>PET CLUB </a:t>
            </a:r>
            <a:r>
              <a:rPr lang="ko-KR" altLang="en-US" sz="700" dirty="0">
                <a:latin typeface="+mn-ea"/>
                <a:cs typeface="Pretendard" panose="02000503000000020004" pitchFamily="50" charset="-127"/>
              </a:rPr>
              <a:t>패딩 담요를 만나보세요</a:t>
            </a:r>
            <a:r>
              <a:rPr lang="en-US" altLang="ko-KR" sz="700" dirty="0">
                <a:latin typeface="+mn-ea"/>
                <a:cs typeface="Pretendard" panose="02000503000000020004" pitchFamily="50" charset="-127"/>
              </a:rPr>
              <a:t>.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175406" y="4223716"/>
            <a:ext cx="678494" cy="165289"/>
          </a:xfrm>
          <a:prstGeom prst="rect">
            <a:avLst/>
          </a:prstGeom>
          <a:solidFill>
            <a:srgbClr val="E0FB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700" dirty="0" smtClean="0">
                <a:solidFill>
                  <a:srgbClr val="45CF98"/>
                </a:solidFill>
                <a:latin typeface="+mn-ea"/>
                <a:cs typeface="Pretendard" panose="02000503000000020004" pitchFamily="50" charset="-127"/>
              </a:rPr>
              <a:t>#</a:t>
            </a:r>
            <a:r>
              <a:rPr lang="ko-KR" altLang="en-US" sz="700" dirty="0" smtClean="0">
                <a:solidFill>
                  <a:srgbClr val="45CF98"/>
                </a:solidFill>
                <a:latin typeface="+mn-ea"/>
                <a:cs typeface="Pretendard" panose="02000503000000020004" pitchFamily="50" charset="-127"/>
              </a:rPr>
              <a:t>겨울필수아이템</a:t>
            </a:r>
            <a:endParaRPr lang="ko-KR" altLang="en-US" sz="700" dirty="0">
              <a:solidFill>
                <a:srgbClr val="45CF98"/>
              </a:solidFill>
              <a:latin typeface="+mn-ea"/>
              <a:cs typeface="Pretendard" panose="02000503000000020004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889802" y="4223716"/>
            <a:ext cx="509763" cy="165289"/>
          </a:xfrm>
          <a:prstGeom prst="rect">
            <a:avLst/>
          </a:prstGeom>
          <a:solidFill>
            <a:srgbClr val="E0FB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700" dirty="0" smtClean="0">
                <a:solidFill>
                  <a:srgbClr val="45CF98"/>
                </a:solidFill>
                <a:latin typeface="+mn-ea"/>
                <a:cs typeface="Pretendard" panose="02000503000000020004" pitchFamily="50" charset="-127"/>
              </a:rPr>
              <a:t>#</a:t>
            </a:r>
            <a:r>
              <a:rPr lang="ko-KR" altLang="en-US" sz="700" dirty="0" smtClean="0">
                <a:solidFill>
                  <a:srgbClr val="45CF98"/>
                </a:solidFill>
                <a:latin typeface="+mn-ea"/>
                <a:cs typeface="Pretendard" panose="02000503000000020004" pitchFamily="50" charset="-127"/>
              </a:rPr>
              <a:t>그린펫클럽</a:t>
            </a:r>
            <a:endParaRPr lang="ko-KR" altLang="en-US" sz="700" dirty="0">
              <a:solidFill>
                <a:srgbClr val="45CF98"/>
              </a:solidFill>
              <a:latin typeface="+mn-ea"/>
              <a:cs typeface="Pretendard" panose="02000503000000020004" pitchFamily="50" charset="-127"/>
            </a:endParaRPr>
          </a:p>
        </p:txBody>
      </p:sp>
      <p:grpSp>
        <p:nvGrpSpPr>
          <p:cNvPr id="21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205196" y="3434218"/>
            <a:ext cx="864096" cy="913686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22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5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138024" y="3373043"/>
            <a:ext cx="2836935" cy="1072306"/>
          </a:xfrm>
          <a:prstGeom prst="rect">
            <a:avLst/>
          </a:prstGeom>
          <a:noFill/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675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5719" y="2803502"/>
            <a:ext cx="88917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200"/>
              </a:lnSpc>
            </a:pPr>
            <a:r>
              <a:rPr lang="ko-KR" altLang="en-US" sz="1400" b="1" dirty="0" smtClean="0">
                <a:latin typeface="+mn-ea"/>
                <a:cs typeface="Pretendard" panose="02000503000000020004" pitchFamily="50" charset="-127"/>
              </a:rPr>
              <a:t>오늘의 추천 제품 </a:t>
            </a:r>
            <a:endParaRPr lang="ko-KR" altLang="en-US" sz="1400" b="1" dirty="0">
              <a:latin typeface="+mn-ea"/>
              <a:cs typeface="Pretendard" panose="02000503000000020004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050183" y="3434218"/>
            <a:ext cx="1380506" cy="3840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200"/>
              </a:lnSpc>
            </a:pPr>
            <a:r>
              <a:rPr lang="ko-KR" altLang="en-US" sz="800" b="1" dirty="0">
                <a:latin typeface="+mn-ea"/>
                <a:cs typeface="Pretendard" panose="02000503000000020004" pitchFamily="50" charset="-127"/>
              </a:rPr>
              <a:t>사무실 필수아이템</a:t>
            </a:r>
            <a:r>
              <a:rPr lang="en-US" altLang="ko-KR" sz="800" b="1" dirty="0">
                <a:latin typeface="+mn-ea"/>
                <a:cs typeface="Pretendard" panose="02000503000000020004" pitchFamily="50" charset="-127"/>
              </a:rPr>
              <a:t>- </a:t>
            </a:r>
          </a:p>
          <a:p>
            <a:pPr>
              <a:lnSpc>
                <a:spcPts val="1200"/>
              </a:lnSpc>
            </a:pPr>
            <a:r>
              <a:rPr lang="ko-KR" altLang="en-US" sz="800" b="1" dirty="0">
                <a:latin typeface="+mn-ea"/>
                <a:cs typeface="Pretendard" panose="02000503000000020004" pitchFamily="50" charset="-127"/>
              </a:rPr>
              <a:t>따뜻한 패딩 담요 </a:t>
            </a:r>
            <a:r>
              <a:rPr lang="en-US" altLang="ko-KR" sz="800" b="1" dirty="0">
                <a:latin typeface="+mn-ea"/>
                <a:cs typeface="Pretendard" panose="02000503000000020004" pitchFamily="50" charset="-127"/>
              </a:rPr>
              <a:t>4,900</a:t>
            </a:r>
            <a:r>
              <a:rPr lang="ko-KR" altLang="en-US" sz="800" b="1" dirty="0">
                <a:latin typeface="+mn-ea"/>
                <a:cs typeface="Pretendard" panose="02000503000000020004" pitchFamily="50" charset="-127"/>
              </a:rPr>
              <a:t>원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050183" y="3836943"/>
            <a:ext cx="1879360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ko-KR" altLang="en-US" sz="700" dirty="0">
                <a:latin typeface="+mn-ea"/>
                <a:cs typeface="Pretendard" panose="02000503000000020004" pitchFamily="50" charset="-127"/>
              </a:rPr>
              <a:t>넉넉한 사이즈와 귀여운 일러스트의 </a:t>
            </a:r>
            <a:endParaRPr lang="en-US" altLang="ko-KR" sz="700" dirty="0" smtClean="0">
              <a:latin typeface="+mn-ea"/>
              <a:cs typeface="Pretendard" panose="02000503000000020004" pitchFamily="50" charset="-127"/>
            </a:endParaRPr>
          </a:p>
          <a:p>
            <a:pPr>
              <a:lnSpc>
                <a:spcPts val="1000"/>
              </a:lnSpc>
            </a:pPr>
            <a:r>
              <a:rPr lang="en-US" altLang="ko-KR" sz="700" dirty="0" smtClean="0">
                <a:latin typeface="+mn-ea"/>
                <a:cs typeface="Pretendard" panose="02000503000000020004" pitchFamily="50" charset="-127"/>
              </a:rPr>
              <a:t>GREEN </a:t>
            </a:r>
            <a:r>
              <a:rPr lang="en-US" altLang="ko-KR" sz="700" dirty="0">
                <a:latin typeface="+mn-ea"/>
                <a:cs typeface="Pretendard" panose="02000503000000020004" pitchFamily="50" charset="-127"/>
              </a:rPr>
              <a:t>PET CLUB </a:t>
            </a:r>
            <a:r>
              <a:rPr lang="ko-KR" altLang="en-US" sz="700" dirty="0">
                <a:latin typeface="+mn-ea"/>
                <a:cs typeface="Pretendard" panose="02000503000000020004" pitchFamily="50" charset="-127"/>
              </a:rPr>
              <a:t>패딩 담요를 만나보세요</a:t>
            </a:r>
            <a:r>
              <a:rPr lang="en-US" altLang="ko-KR" sz="700" dirty="0">
                <a:latin typeface="+mn-ea"/>
                <a:cs typeface="Pretendard" panose="02000503000000020004" pitchFamily="50" charset="-127"/>
              </a:rPr>
              <a:t>.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122191" y="4223716"/>
            <a:ext cx="678494" cy="165289"/>
          </a:xfrm>
          <a:prstGeom prst="rect">
            <a:avLst/>
          </a:prstGeom>
          <a:solidFill>
            <a:srgbClr val="E0FB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700" dirty="0" smtClean="0">
                <a:solidFill>
                  <a:srgbClr val="45CF98"/>
                </a:solidFill>
                <a:latin typeface="+mn-ea"/>
                <a:cs typeface="Pretendard" panose="02000503000000020004" pitchFamily="50" charset="-127"/>
              </a:rPr>
              <a:t>#</a:t>
            </a:r>
            <a:r>
              <a:rPr lang="ko-KR" altLang="en-US" sz="700" dirty="0" smtClean="0">
                <a:solidFill>
                  <a:srgbClr val="45CF98"/>
                </a:solidFill>
                <a:latin typeface="+mn-ea"/>
                <a:cs typeface="Pretendard" panose="02000503000000020004" pitchFamily="50" charset="-127"/>
              </a:rPr>
              <a:t>겨울필수아이템</a:t>
            </a:r>
            <a:endParaRPr lang="ko-KR" altLang="en-US" sz="700" dirty="0">
              <a:solidFill>
                <a:srgbClr val="45CF98"/>
              </a:solidFill>
              <a:latin typeface="+mn-ea"/>
              <a:cs typeface="Pretendard" panose="02000503000000020004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836587" y="4223716"/>
            <a:ext cx="509763" cy="165289"/>
          </a:xfrm>
          <a:prstGeom prst="rect">
            <a:avLst/>
          </a:prstGeom>
          <a:solidFill>
            <a:srgbClr val="E0FB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700" dirty="0" smtClean="0">
                <a:solidFill>
                  <a:srgbClr val="45CF98"/>
                </a:solidFill>
                <a:latin typeface="+mn-ea"/>
                <a:cs typeface="Pretendard" panose="02000503000000020004" pitchFamily="50" charset="-127"/>
              </a:rPr>
              <a:t>#</a:t>
            </a:r>
            <a:r>
              <a:rPr lang="ko-KR" altLang="en-US" sz="700" dirty="0" smtClean="0">
                <a:solidFill>
                  <a:srgbClr val="45CF98"/>
                </a:solidFill>
                <a:latin typeface="+mn-ea"/>
                <a:cs typeface="Pretendard" panose="02000503000000020004" pitchFamily="50" charset="-127"/>
              </a:rPr>
              <a:t>그린펫클럽</a:t>
            </a:r>
            <a:endParaRPr lang="ko-KR" altLang="en-US" sz="700" dirty="0">
              <a:solidFill>
                <a:srgbClr val="45CF98"/>
              </a:solidFill>
              <a:latin typeface="+mn-ea"/>
              <a:cs typeface="Pretendard" panose="02000503000000020004" pitchFamily="50" charset="-127"/>
            </a:endParaRPr>
          </a:p>
        </p:txBody>
      </p:sp>
      <p:grpSp>
        <p:nvGrpSpPr>
          <p:cNvPr id="31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3151981" y="3434218"/>
            <a:ext cx="864096" cy="913686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32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5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3084809" y="3373043"/>
            <a:ext cx="2836935" cy="1072306"/>
          </a:xfrm>
          <a:prstGeom prst="rect">
            <a:avLst/>
          </a:prstGeom>
          <a:noFill/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675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344" y="246682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8040217" y="2574820"/>
            <a:ext cx="888338" cy="228682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제품강조형 </a:t>
            </a:r>
            <a:r>
              <a:rPr lang="en-US" altLang="ko-KR" sz="800" b="1" dirty="0" smtClean="0">
                <a:solidFill>
                  <a:schemeClr val="tx1"/>
                </a:solidFill>
              </a:rPr>
              <a:t>UI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79825" y="2574820"/>
            <a:ext cx="8851956" cy="2154775"/>
          </a:xfrm>
          <a:prstGeom prst="rect">
            <a:avLst/>
          </a:prstGeom>
          <a:noFill/>
          <a:ln w="95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0441744"/>
              </p:ext>
            </p:extLst>
          </p:nvPr>
        </p:nvGraphicFramePr>
        <p:xfrm>
          <a:off x="9000565" y="44450"/>
          <a:ext cx="3152540" cy="7411552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198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다음페이지 이어짐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51751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07445"/>
                  </a:ext>
                </a:extLst>
              </a:tr>
              <a:tr h="24616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2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 2" pitchFamily="18" charset="2"/>
                        </a:rPr>
                        <a:t>메인텍스트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배너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 2" pitchFamily="18" charset="2"/>
                        </a:rPr>
                        <a:t>(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 2" pitchFamily="18" charset="2"/>
                        </a:rPr>
                        <a:t>고정영역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  <a:sym typeface="Wingdings 2" pitchFamily="18" charset="2"/>
                        </a:rPr>
                        <a:t>)</a:t>
                      </a:r>
                      <a:endParaRPr kumimoji="0" lang="en-US" altLang="ko-KR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관리자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: </a:t>
                      </a:r>
                      <a:r>
                        <a:rPr lang="ko-KR" altLang="en-US" sz="800" dirty="0" smtClean="0">
                          <a:solidFill>
                            <a:srgbClr val="0000FF"/>
                          </a:solidFill>
                          <a:latin typeface="+mn-ea"/>
                          <a:cs typeface="Pretendard Light" panose="02000403000000020004" pitchFamily="50" charset="-127"/>
                        </a:rPr>
                        <a:t>전시관리 </a:t>
                      </a:r>
                      <a:r>
                        <a:rPr lang="en-US" altLang="ko-KR" sz="800" dirty="0" smtClean="0">
                          <a:solidFill>
                            <a:srgbClr val="0000FF"/>
                          </a:solidFill>
                          <a:latin typeface="+mn-ea"/>
                          <a:cs typeface="Pretendard Light" panose="02000403000000020004" pitchFamily="50" charset="-127"/>
                        </a:rPr>
                        <a:t>&gt; </a:t>
                      </a:r>
                      <a:r>
                        <a:rPr lang="ko-KR" altLang="en-US" sz="800" dirty="0" smtClean="0">
                          <a:solidFill>
                            <a:srgbClr val="0000FF"/>
                          </a:solidFill>
                          <a:latin typeface="+mn-ea"/>
                          <a:cs typeface="Pretendard Light" panose="02000403000000020004" pitchFamily="50" charset="-127"/>
                        </a:rPr>
                        <a:t>배너관리</a:t>
                      </a:r>
                      <a:r>
                        <a:rPr lang="ko-KR" altLang="en-US" sz="800" baseline="0" dirty="0" smtClean="0">
                          <a:solidFill>
                            <a:srgbClr val="0000FF"/>
                          </a:solidFill>
                          <a:latin typeface="+mn-ea"/>
                          <a:cs typeface="Pretendard Light" panose="02000403000000020004" pitchFamily="50" charset="-127"/>
                        </a:rPr>
                        <a:t> </a:t>
                      </a:r>
                      <a:r>
                        <a:rPr lang="en-US" altLang="ko-KR" sz="800" baseline="0" dirty="0" smtClean="0">
                          <a:solidFill>
                            <a:srgbClr val="0000FF"/>
                          </a:solidFill>
                          <a:latin typeface="+mn-ea"/>
                          <a:cs typeface="Pretendard Light" panose="02000403000000020004" pitchFamily="50" charset="-127"/>
                        </a:rPr>
                        <a:t>&gt; </a:t>
                      </a:r>
                      <a:r>
                        <a:rPr lang="ko-KR" altLang="en-US" sz="800" baseline="0" dirty="0" smtClean="0">
                          <a:solidFill>
                            <a:srgbClr val="0000FF"/>
                          </a:solidFill>
                          <a:latin typeface="+mn-ea"/>
                          <a:cs typeface="Pretendard Light" panose="02000403000000020004" pitchFamily="50" charset="-127"/>
                        </a:rPr>
                        <a:t>메인텍스트배너 등록</a:t>
                      </a:r>
                      <a:endParaRPr lang="en-US" altLang="ko-KR" sz="800" b="0" dirty="0" smtClean="0">
                        <a:solidFill>
                          <a:srgbClr val="0000FF"/>
                        </a:solidFill>
                        <a:latin typeface="+mn-ea"/>
                        <a:cs typeface="Pretendard Light" panose="02000403000000020004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cs typeface="Pretendard Light" panose="02000403000000020004" pitchFamily="50" charset="-127"/>
                        </a:rPr>
                        <a:t> -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  <a:cs typeface="Pretendard Light" panose="02000403000000020004" pitchFamily="50" charset="-127"/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+mn-ea"/>
                          <a:cs typeface="Pretendard Light" panose="02000403000000020004" pitchFamily="50" charset="-127"/>
                        </a:rPr>
                        <a:t>대상 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  <a:cs typeface="Pretendard Light" panose="02000403000000020004" pitchFamily="50" charset="-127"/>
                        </a:rPr>
                        <a:t>: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+mn-ea"/>
                          <a:cs typeface="Pretendard Light" panose="02000403000000020004" pitchFamily="50" charset="-127"/>
                        </a:rPr>
                        <a:t>전시여부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  <a:cs typeface="Pretendard Light" panose="02000403000000020004" pitchFamily="50" charset="-127"/>
                        </a:rPr>
                        <a:t>Y,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+mn-ea"/>
                          <a:cs typeface="Pretendard Light" panose="02000403000000020004" pitchFamily="50" charset="-127"/>
                        </a:rPr>
                        <a:t>현재 유효한전시기간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전시순서지정순 노출 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- 2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개씩 최대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5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줄로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10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개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노출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(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텍스트는 최대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20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자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) 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전시기간내 해당하는 배너 없는 경우 비노출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폰트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/BG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색상 변경 가능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(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폰트 디폴트 블랙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, BG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회색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)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클릭시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, PC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링크로 현재창 또는 새창으로 이동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51751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7088443"/>
                  </a:ext>
                </a:extLst>
              </a:tr>
              <a:tr h="24616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3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제품강조형 </a:t>
                      </a: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UI </a:t>
                      </a: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(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가변영역</a:t>
                      </a: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) </a:t>
                      </a:r>
                    </a:p>
                    <a:p>
                      <a:pPr>
                        <a:lnSpc>
                          <a:spcPts val="1200"/>
                        </a:lnSpc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관리자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: </a:t>
                      </a:r>
                      <a:r>
                        <a:rPr lang="ko-KR" altLang="en-US" sz="800" dirty="0" err="1" smtClean="0">
                          <a:solidFill>
                            <a:srgbClr val="E8188F"/>
                          </a:solidFill>
                          <a:latin typeface="+mn-ea"/>
                          <a:cs typeface="Pretendard Light" panose="02000403000000020004" pitchFamily="50" charset="-127"/>
                        </a:rPr>
                        <a:t>전시관리</a:t>
                      </a:r>
                      <a:r>
                        <a:rPr lang="ko-KR" altLang="en-US" sz="800" dirty="0" smtClean="0">
                          <a:solidFill>
                            <a:srgbClr val="E8188F"/>
                          </a:solidFill>
                          <a:latin typeface="+mn-ea"/>
                          <a:cs typeface="Pretendard Light" panose="02000403000000020004" pitchFamily="50" charset="-127"/>
                        </a:rPr>
                        <a:t> </a:t>
                      </a:r>
                      <a:r>
                        <a:rPr lang="en-US" altLang="ko-KR" sz="800" dirty="0" smtClean="0">
                          <a:solidFill>
                            <a:srgbClr val="E8188F"/>
                          </a:solidFill>
                          <a:latin typeface="+mn-ea"/>
                          <a:cs typeface="Pretendard Light" panose="02000403000000020004" pitchFamily="50" charset="-127"/>
                        </a:rPr>
                        <a:t>&gt; </a:t>
                      </a:r>
                      <a:r>
                        <a:rPr lang="ko-KR" altLang="en-US" sz="800" dirty="0" smtClean="0">
                          <a:solidFill>
                            <a:srgbClr val="E8188F"/>
                          </a:solidFill>
                          <a:latin typeface="+mn-ea"/>
                          <a:cs typeface="Pretendard Light" panose="02000403000000020004" pitchFamily="50" charset="-127"/>
                        </a:rPr>
                        <a:t>메인전시관리 </a:t>
                      </a:r>
                      <a:r>
                        <a:rPr lang="en-US" altLang="ko-KR" sz="800" dirty="0" smtClean="0">
                          <a:solidFill>
                            <a:srgbClr val="E8188F"/>
                          </a:solidFill>
                          <a:latin typeface="+mn-ea"/>
                          <a:cs typeface="Pretendard Light" panose="02000403000000020004" pitchFamily="50" charset="-127"/>
                        </a:rPr>
                        <a:t>&gt; </a:t>
                      </a:r>
                      <a:r>
                        <a:rPr lang="ko-KR" altLang="en-US" sz="800" dirty="0" err="1" smtClean="0">
                          <a:solidFill>
                            <a:srgbClr val="E8188F"/>
                          </a:solidFill>
                          <a:latin typeface="+mn-ea"/>
                          <a:cs typeface="Pretendard Light" panose="02000403000000020004" pitchFamily="50" charset="-127"/>
                        </a:rPr>
                        <a:t>제품강조형</a:t>
                      </a:r>
                      <a:r>
                        <a:rPr lang="en-US" altLang="ko-KR" sz="800" baseline="0" dirty="0" smtClean="0">
                          <a:solidFill>
                            <a:srgbClr val="E8188F"/>
                          </a:solidFill>
                          <a:latin typeface="+mn-ea"/>
                          <a:cs typeface="Pretendard Light" panose="02000403000000020004" pitchFamily="50" charset="-127"/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rgbClr val="E8188F"/>
                          </a:solidFill>
                          <a:latin typeface="+mn-ea"/>
                          <a:cs typeface="Pretendard Light" panose="02000403000000020004" pitchFamily="50" charset="-127"/>
                        </a:rPr>
                        <a:t>등록</a:t>
                      </a:r>
                      <a:endParaRPr lang="en-US" altLang="ko-KR" sz="800" dirty="0" smtClean="0">
                        <a:solidFill>
                          <a:srgbClr val="E8188F"/>
                        </a:solidFill>
                        <a:latin typeface="+mn-ea"/>
                        <a:cs typeface="Pretendard Light" panose="02000403000000020004" pitchFamily="50" charset="-127"/>
                      </a:endParaRPr>
                    </a:p>
                    <a:p>
                      <a:pPr>
                        <a:lnSpc>
                          <a:spcPts val="1200"/>
                        </a:lnSpc>
                      </a:pPr>
                      <a:r>
                        <a:rPr lang="en-US" altLang="ko-KR" sz="800" dirty="0" smtClean="0">
                          <a:solidFill>
                            <a:srgbClr val="E8188F"/>
                          </a:solidFill>
                          <a:latin typeface="+mn-ea"/>
                          <a:cs typeface="Pretendard Light" panose="02000403000000020004" pitchFamily="50" charset="-127"/>
                        </a:rPr>
                        <a:t> - </a:t>
                      </a:r>
                      <a:r>
                        <a:rPr lang="ko-KR" altLang="en-US" sz="800" dirty="0" smtClean="0">
                          <a:solidFill>
                            <a:srgbClr val="E8188F"/>
                          </a:solidFill>
                          <a:latin typeface="+mn-ea"/>
                          <a:cs typeface="Pretendard Light" panose="02000403000000020004" pitchFamily="50" charset="-127"/>
                        </a:rPr>
                        <a:t>컴포넌트 전시대상 </a:t>
                      </a:r>
                      <a:r>
                        <a:rPr lang="en-US" altLang="ko-KR" sz="800" dirty="0" smtClean="0">
                          <a:solidFill>
                            <a:srgbClr val="E8188F"/>
                          </a:solidFill>
                          <a:latin typeface="+mn-ea"/>
                          <a:cs typeface="Pretendard Light" panose="02000403000000020004" pitchFamily="50" charset="-127"/>
                        </a:rPr>
                        <a:t>: </a:t>
                      </a:r>
                      <a:r>
                        <a:rPr lang="ko-KR" altLang="en-US" sz="800" dirty="0" err="1" smtClean="0">
                          <a:solidFill>
                            <a:srgbClr val="E8188F"/>
                          </a:solidFill>
                          <a:latin typeface="+mn-ea"/>
                          <a:cs typeface="Pretendard Light" panose="02000403000000020004" pitchFamily="50" charset="-127"/>
                        </a:rPr>
                        <a:t>전시여부</a:t>
                      </a:r>
                      <a:r>
                        <a:rPr lang="en-US" altLang="ko-KR" sz="800" baseline="0" dirty="0" smtClean="0">
                          <a:solidFill>
                            <a:srgbClr val="E8188F"/>
                          </a:solidFill>
                          <a:latin typeface="+mn-ea"/>
                          <a:cs typeface="Pretendard Light" panose="02000403000000020004" pitchFamily="50" charset="-127"/>
                        </a:rPr>
                        <a:t>-</a:t>
                      </a:r>
                      <a:r>
                        <a:rPr lang="ko-KR" altLang="en-US" sz="800" baseline="0" dirty="0" smtClean="0">
                          <a:solidFill>
                            <a:srgbClr val="E8188F"/>
                          </a:solidFill>
                          <a:latin typeface="+mn-ea"/>
                          <a:cs typeface="Pretendard Light" panose="02000403000000020004" pitchFamily="50" charset="-127"/>
                        </a:rPr>
                        <a:t>전시</a:t>
                      </a:r>
                      <a:r>
                        <a:rPr lang="en-US" altLang="ko-KR" sz="800" baseline="0" dirty="0" smtClean="0">
                          <a:solidFill>
                            <a:srgbClr val="E8188F"/>
                          </a:solidFill>
                          <a:latin typeface="+mn-ea"/>
                          <a:cs typeface="Pretendard Light" panose="02000403000000020004" pitchFamily="50" charset="-127"/>
                        </a:rPr>
                        <a:t>, </a:t>
                      </a:r>
                      <a:r>
                        <a:rPr kumimoji="1" lang="ko-KR" altLang="en-US" sz="800" dirty="0" smtClean="0">
                          <a:solidFill>
                            <a:srgbClr val="E8188F"/>
                          </a:solidFill>
                          <a:latin typeface="+mn-ea"/>
                        </a:rPr>
                        <a:t>전시기간이 </a:t>
                      </a:r>
                      <a:r>
                        <a:rPr kumimoji="1" lang="ko-KR" altLang="en-US" sz="800" dirty="0" err="1" smtClean="0">
                          <a:solidFill>
                            <a:srgbClr val="E8188F"/>
                          </a:solidFill>
                          <a:latin typeface="+mn-ea"/>
                        </a:rPr>
                        <a:t>조회일을</a:t>
                      </a:r>
                      <a:r>
                        <a:rPr kumimoji="1" lang="ko-KR" altLang="en-US" sz="800" dirty="0" smtClean="0">
                          <a:solidFill>
                            <a:srgbClr val="E8188F"/>
                          </a:solidFill>
                          <a:latin typeface="+mn-ea"/>
                        </a:rPr>
                        <a:t> 포함</a:t>
                      </a:r>
                      <a:endParaRPr kumimoji="1" lang="en-US" altLang="ko-KR" sz="800" dirty="0" smtClean="0">
                        <a:solidFill>
                          <a:srgbClr val="E8188F"/>
                        </a:solidFill>
                        <a:latin typeface="+mn-ea"/>
                      </a:endParaRPr>
                    </a:p>
                    <a:p>
                      <a:pPr>
                        <a:lnSpc>
                          <a:spcPts val="1200"/>
                        </a:lnSpc>
                      </a:pPr>
                      <a:r>
                        <a:rPr kumimoji="1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제품 전시대상 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: </a:t>
                      </a:r>
                      <a:r>
                        <a:rPr kumimoji="1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전시여부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-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전시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,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상태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-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진행중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or</a:t>
                      </a:r>
                      <a:r>
                        <a:rPr kumimoji="1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출시예정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(</a:t>
                      </a:r>
                      <a:r>
                        <a:rPr kumimoji="1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일시품절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/</a:t>
                      </a:r>
                      <a:r>
                        <a:rPr kumimoji="1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판매종료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1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비노출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)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  <a:cs typeface="Pretendard Light" panose="02000403000000020004" pitchFamily="50" charset="-127"/>
                        </a:rPr>
                        <a:t> -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+mn-ea"/>
                          <a:cs typeface="Pretendard Light" panose="02000403000000020004" pitchFamily="50" charset="-127"/>
                        </a:rPr>
                        <a:t>동기간 전시 배너는 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  <a:cs typeface="Pretendard Light" panose="02000403000000020004" pitchFamily="50" charset="-127"/>
                        </a:rPr>
                        <a:t>2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+mn-ea"/>
                          <a:cs typeface="Pretendard Light" panose="02000403000000020004" pitchFamily="50" charset="-127"/>
                        </a:rPr>
                        <a:t>개 이상 설정 권장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  <a:cs typeface="Pretendard Light" panose="02000403000000020004" pitchFamily="50" charset="-127"/>
                        </a:rPr>
                        <a:t>, 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전시순서지정순 노출 </a:t>
                      </a:r>
                      <a:endParaRPr lang="en-US" altLang="ko-KR" sz="800" baseline="0" dirty="0" smtClean="0">
                        <a:solidFill>
                          <a:schemeClr val="tx1"/>
                        </a:solidFill>
                        <a:latin typeface="+mn-ea"/>
                        <a:cs typeface="Pretendard Light" panose="02000403000000020004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  <a:cs typeface="Pretendard Light" panose="02000403000000020004" pitchFamily="50" charset="-127"/>
                        </a:rPr>
                        <a:t> - 3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+mn-ea"/>
                          <a:cs typeface="Pretendard Light" panose="02000403000000020004" pitchFamily="50" charset="-127"/>
                        </a:rPr>
                        <a:t>개 이상인  경우 우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+mn-ea"/>
                          <a:cs typeface="Pretendard Light" panose="02000403000000020004" pitchFamily="50" charset="-127"/>
                          <a:sym typeface="Wingdings" panose="05000000000000000000" pitchFamily="2" charset="2"/>
                        </a:rPr>
                        <a:t>에서 좌로 흐르는 액션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  <a:cs typeface="Pretendard Light" panose="02000403000000020004" pitchFamily="50" charset="-127"/>
                        </a:rPr>
                        <a:t> (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+mn-ea"/>
                          <a:cs typeface="Pretendard Light" panose="02000403000000020004" pitchFamily="50" charset="-127"/>
                        </a:rPr>
                        <a:t>무한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  <a:cs typeface="Pretendard Light" panose="02000403000000020004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  <a:cs typeface="Pretendard Light" panose="02000403000000020004" pitchFamily="50" charset="-127"/>
                        </a:rPr>
                        <a:t> - </a:t>
                      </a:r>
                      <a:r>
                        <a:rPr lang="en-US" altLang="ko-KR" sz="800" u="none" baseline="0" dirty="0" smtClean="0">
                          <a:solidFill>
                            <a:schemeClr val="tx1"/>
                          </a:solidFill>
                          <a:latin typeface="+mn-ea"/>
                          <a:cs typeface="Pretendard Light" panose="02000403000000020004" pitchFamily="50" charset="-127"/>
                        </a:rPr>
                        <a:t>2</a:t>
                      </a:r>
                      <a:r>
                        <a:rPr lang="ko-KR" altLang="en-US" sz="800" u="none" baseline="0" dirty="0" smtClean="0">
                          <a:solidFill>
                            <a:schemeClr val="tx1"/>
                          </a:solidFill>
                          <a:latin typeface="+mn-ea"/>
                          <a:cs typeface="Pretendard Light" panose="02000403000000020004" pitchFamily="50" charset="-127"/>
                        </a:rPr>
                        <a:t>개 이하 센터 정렬 </a:t>
                      </a:r>
                      <a:endParaRPr lang="en-US" altLang="ko-KR" sz="800" u="none" baseline="0" dirty="0" smtClean="0">
                        <a:solidFill>
                          <a:schemeClr val="tx1"/>
                        </a:solidFill>
                        <a:latin typeface="+mn-ea"/>
                        <a:cs typeface="Pretendard Light" panose="02000403000000020004" pitchFamily="50" charset="-127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3-1 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전시타이틀 </a:t>
                      </a: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- </a:t>
                      </a: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전시순서상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첫번째 항목에 설정된 전시타이틀이 프론트에 노출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최대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25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자 노출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, </a:t>
                      </a: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미입력시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영역 미노출 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3-2 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이미지 </a:t>
                      </a:r>
                      <a:endParaRPr kumimoji="0" lang="en-US" altLang="ko-KR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제품이미지로 등록된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2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번째 </a:t>
                      </a: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마우스오버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이미지 디폴트 노출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연출컷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위주로 등록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또는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번 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섬네일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컷을 같이 이용한다면 홈 노출 제품 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섬네일도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이용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X)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- 2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번째 이미지가 없는 경우 기본이미지 노출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탭시 해당 제품상세로 이동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3-3 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메인타이틀</a:t>
                      </a:r>
                      <a:endParaRPr kumimoji="0" lang="en-US" altLang="ko-KR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최대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2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줄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,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공백포함 최대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30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자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탭시 해당 제품상세로 이동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3-4 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서브타이틀 </a:t>
                      </a:r>
                      <a:endParaRPr kumimoji="0" lang="en-US" altLang="ko-KR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최대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2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줄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,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공백포함 최대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30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자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탭시 해당 제품상세로 이동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3-5 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태그 </a:t>
                      </a:r>
                      <a:endParaRPr kumimoji="0" lang="en-US" altLang="ko-KR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제품 태그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2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개 자동 노출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(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제품에 전시되는 순서와 동일하게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)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탭시 해당 </a:t>
                      </a: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태그명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검색결과로 이동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3-6 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제목 미설정</a:t>
                      </a: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/2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개 설정 케이스</a:t>
                      </a:r>
                      <a:endParaRPr kumimoji="0" lang="en-US" altLang="ko-KR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3-7 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제품정보 </a:t>
                      </a: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(6/26) 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이미지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,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해시태그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, </a:t>
                      </a: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썸네일뱃지</a:t>
                      </a:r>
                      <a:endParaRPr lang="en-US" altLang="ko-KR" sz="800" b="0" dirty="0" smtClean="0">
                        <a:solidFill>
                          <a:srgbClr val="0000FF"/>
                        </a:solidFill>
                        <a:latin typeface="+mn-ea"/>
                        <a:cs typeface="Pretendard Light" panose="02000403000000020004" pitchFamily="50" charset="-127"/>
                      </a:endParaRPr>
                    </a:p>
                  </a:txBody>
                  <a:tcPr marL="51751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350032"/>
                  </a:ext>
                </a:extLst>
              </a:tr>
              <a:tr h="246162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다음 페이지 이어짐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51751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6052338"/>
                  </a:ext>
                </a:extLst>
              </a:tr>
            </a:tbl>
          </a:graphicData>
        </a:graphic>
      </p:graphicFrame>
      <p:sp>
        <p:nvSpPr>
          <p:cNvPr id="47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79825" y="4811503"/>
            <a:ext cx="8848730" cy="178584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다음페이지 이어짐</a:t>
            </a:r>
            <a:endParaRPr lang="en-US" sz="10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79825" y="512607"/>
            <a:ext cx="8848730" cy="25166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이전페이지 이어짐</a:t>
            </a:r>
            <a:endParaRPr lang="en-US" sz="10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0517" y="2719091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51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244" y="3783061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52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9830" y="324502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3-3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53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0938" y="382432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3-4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54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9286" y="420606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3-5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011719" y="3434218"/>
            <a:ext cx="1380506" cy="3840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200"/>
              </a:lnSpc>
            </a:pPr>
            <a:r>
              <a:rPr lang="ko-KR" altLang="en-US" sz="800" b="1" dirty="0">
                <a:latin typeface="+mn-ea"/>
                <a:cs typeface="Pretendard" panose="02000503000000020004" pitchFamily="50" charset="-127"/>
              </a:rPr>
              <a:t>사무실 필수아이템</a:t>
            </a:r>
            <a:r>
              <a:rPr lang="en-US" altLang="ko-KR" sz="800" b="1" dirty="0">
                <a:latin typeface="+mn-ea"/>
                <a:cs typeface="Pretendard" panose="02000503000000020004" pitchFamily="50" charset="-127"/>
              </a:rPr>
              <a:t>- </a:t>
            </a:r>
          </a:p>
          <a:p>
            <a:pPr>
              <a:lnSpc>
                <a:spcPts val="1200"/>
              </a:lnSpc>
            </a:pPr>
            <a:r>
              <a:rPr lang="ko-KR" altLang="en-US" sz="800" b="1" dirty="0">
                <a:latin typeface="+mn-ea"/>
                <a:cs typeface="Pretendard" panose="02000503000000020004" pitchFamily="50" charset="-127"/>
              </a:rPr>
              <a:t>따뜻한 패딩 담요 </a:t>
            </a:r>
            <a:r>
              <a:rPr lang="en-US" altLang="ko-KR" sz="800" b="1" dirty="0">
                <a:latin typeface="+mn-ea"/>
                <a:cs typeface="Pretendard" panose="02000503000000020004" pitchFamily="50" charset="-127"/>
              </a:rPr>
              <a:t>4,900</a:t>
            </a:r>
            <a:r>
              <a:rPr lang="ko-KR" altLang="en-US" sz="800" b="1" dirty="0">
                <a:latin typeface="+mn-ea"/>
                <a:cs typeface="Pretendard" panose="02000503000000020004" pitchFamily="50" charset="-127"/>
              </a:rPr>
              <a:t>원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011719" y="3836943"/>
            <a:ext cx="1879360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ko-KR" altLang="en-US" sz="700" dirty="0">
                <a:latin typeface="+mn-ea"/>
                <a:cs typeface="Pretendard" panose="02000503000000020004" pitchFamily="50" charset="-127"/>
              </a:rPr>
              <a:t>넉넉한 사이즈와 귀여운 일러스트의 </a:t>
            </a:r>
            <a:endParaRPr lang="en-US" altLang="ko-KR" sz="700" dirty="0" smtClean="0">
              <a:latin typeface="+mn-ea"/>
              <a:cs typeface="Pretendard" panose="02000503000000020004" pitchFamily="50" charset="-127"/>
            </a:endParaRPr>
          </a:p>
          <a:p>
            <a:pPr>
              <a:lnSpc>
                <a:spcPts val="1000"/>
              </a:lnSpc>
            </a:pPr>
            <a:r>
              <a:rPr lang="en-US" altLang="ko-KR" sz="700" dirty="0" smtClean="0">
                <a:latin typeface="+mn-ea"/>
                <a:cs typeface="Pretendard" panose="02000503000000020004" pitchFamily="50" charset="-127"/>
              </a:rPr>
              <a:t>GREEN </a:t>
            </a:r>
            <a:r>
              <a:rPr lang="en-US" altLang="ko-KR" sz="700" dirty="0">
                <a:latin typeface="+mn-ea"/>
                <a:cs typeface="Pretendard" panose="02000503000000020004" pitchFamily="50" charset="-127"/>
              </a:rPr>
              <a:t>PET CLUB </a:t>
            </a:r>
            <a:r>
              <a:rPr lang="ko-KR" altLang="en-US" sz="700" dirty="0">
                <a:latin typeface="+mn-ea"/>
                <a:cs typeface="Pretendard" panose="02000503000000020004" pitchFamily="50" charset="-127"/>
              </a:rPr>
              <a:t>패딩 담요를 만나보세요</a:t>
            </a:r>
            <a:r>
              <a:rPr lang="en-US" altLang="ko-KR" sz="700" dirty="0">
                <a:latin typeface="+mn-ea"/>
                <a:cs typeface="Pretendard" panose="02000503000000020004" pitchFamily="50" charset="-127"/>
              </a:rPr>
              <a:t>.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7083727" y="4223716"/>
            <a:ext cx="678494" cy="165289"/>
          </a:xfrm>
          <a:prstGeom prst="rect">
            <a:avLst/>
          </a:prstGeom>
          <a:solidFill>
            <a:srgbClr val="E0FB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700" dirty="0" smtClean="0">
                <a:solidFill>
                  <a:srgbClr val="45CF98"/>
                </a:solidFill>
                <a:latin typeface="+mn-ea"/>
                <a:cs typeface="Pretendard" panose="02000503000000020004" pitchFamily="50" charset="-127"/>
              </a:rPr>
              <a:t>#</a:t>
            </a:r>
            <a:r>
              <a:rPr lang="ko-KR" altLang="en-US" sz="700" dirty="0" smtClean="0">
                <a:solidFill>
                  <a:srgbClr val="45CF98"/>
                </a:solidFill>
                <a:latin typeface="+mn-ea"/>
                <a:cs typeface="Pretendard" panose="02000503000000020004" pitchFamily="50" charset="-127"/>
              </a:rPr>
              <a:t>겨울필수아이템</a:t>
            </a:r>
            <a:endParaRPr lang="ko-KR" altLang="en-US" sz="700" dirty="0">
              <a:solidFill>
                <a:srgbClr val="45CF98"/>
              </a:solidFill>
              <a:latin typeface="+mn-ea"/>
              <a:cs typeface="Pretendard" panose="02000503000000020004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7798123" y="4223716"/>
            <a:ext cx="509763" cy="165289"/>
          </a:xfrm>
          <a:prstGeom prst="rect">
            <a:avLst/>
          </a:prstGeom>
          <a:solidFill>
            <a:srgbClr val="E0FB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700" dirty="0" smtClean="0">
                <a:solidFill>
                  <a:srgbClr val="45CF98"/>
                </a:solidFill>
                <a:latin typeface="+mn-ea"/>
                <a:cs typeface="Pretendard" panose="02000503000000020004" pitchFamily="50" charset="-127"/>
              </a:rPr>
              <a:t>#</a:t>
            </a:r>
            <a:r>
              <a:rPr lang="ko-KR" altLang="en-US" sz="700" dirty="0" smtClean="0">
                <a:solidFill>
                  <a:srgbClr val="45CF98"/>
                </a:solidFill>
                <a:latin typeface="+mn-ea"/>
                <a:cs typeface="Pretendard" panose="02000503000000020004" pitchFamily="50" charset="-127"/>
              </a:rPr>
              <a:t>그린펫클럽</a:t>
            </a:r>
            <a:endParaRPr lang="ko-KR" altLang="en-US" sz="700" dirty="0">
              <a:solidFill>
                <a:srgbClr val="45CF98"/>
              </a:solidFill>
              <a:latin typeface="+mn-ea"/>
              <a:cs typeface="Pretendard" panose="02000503000000020004" pitchFamily="50" charset="-127"/>
            </a:endParaRPr>
          </a:p>
        </p:txBody>
      </p:sp>
      <p:grpSp>
        <p:nvGrpSpPr>
          <p:cNvPr id="59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6113517" y="3434218"/>
            <a:ext cx="864096" cy="913686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60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1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2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63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6046345" y="3373043"/>
            <a:ext cx="2836935" cy="1072306"/>
          </a:xfrm>
          <a:prstGeom prst="rect">
            <a:avLst/>
          </a:prstGeom>
          <a:noFill/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675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1556491" y="5091905"/>
            <a:ext cx="2844734" cy="1072306"/>
            <a:chOff x="1556491" y="5091905"/>
            <a:chExt cx="2844734" cy="1072306"/>
          </a:xfrm>
        </p:grpSpPr>
        <p:sp>
          <p:nvSpPr>
            <p:cNvPr id="73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6491" y="5091905"/>
              <a:ext cx="2836935" cy="107230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521865" y="5153080"/>
              <a:ext cx="1380506" cy="384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200"/>
                </a:lnSpc>
              </a:pPr>
              <a:r>
                <a:rPr lang="ko-KR" altLang="en-US" sz="800" b="1" dirty="0">
                  <a:latin typeface="+mn-ea"/>
                  <a:cs typeface="Pretendard" panose="02000503000000020004" pitchFamily="50" charset="-127"/>
                </a:rPr>
                <a:t>사무실 필수아이템</a:t>
              </a:r>
              <a:r>
                <a:rPr lang="en-US" altLang="ko-KR" sz="800" b="1" dirty="0">
                  <a:latin typeface="+mn-ea"/>
                  <a:cs typeface="Pretendard" panose="02000503000000020004" pitchFamily="50" charset="-127"/>
                </a:rPr>
                <a:t>- </a:t>
              </a:r>
            </a:p>
            <a:p>
              <a:pPr>
                <a:lnSpc>
                  <a:spcPts val="1200"/>
                </a:lnSpc>
              </a:pPr>
              <a:r>
                <a:rPr lang="ko-KR" altLang="en-US" sz="800" b="1" dirty="0">
                  <a:latin typeface="+mn-ea"/>
                  <a:cs typeface="Pretendard" panose="02000503000000020004" pitchFamily="50" charset="-127"/>
                </a:rPr>
                <a:t>따뜻한 패딩 담요 </a:t>
              </a:r>
              <a:r>
                <a:rPr lang="en-US" altLang="ko-KR" sz="800" b="1" dirty="0">
                  <a:latin typeface="+mn-ea"/>
                  <a:cs typeface="Pretendard" panose="02000503000000020004" pitchFamily="50" charset="-127"/>
                </a:rPr>
                <a:t>4,900</a:t>
              </a:r>
              <a:r>
                <a:rPr lang="ko-KR" altLang="en-US" sz="800" b="1" dirty="0">
                  <a:latin typeface="+mn-ea"/>
                  <a:cs typeface="Pretendard" panose="02000503000000020004" pitchFamily="50" charset="-127"/>
                </a:rPr>
                <a:t>원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521865" y="5555805"/>
              <a:ext cx="1879360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000"/>
                </a:lnSpc>
              </a:pPr>
              <a:r>
                <a:rPr lang="ko-KR" altLang="en-US" sz="700" dirty="0">
                  <a:latin typeface="+mn-ea"/>
                  <a:cs typeface="Pretendard" panose="02000503000000020004" pitchFamily="50" charset="-127"/>
                </a:rPr>
                <a:t>넉넉한 사이즈와 귀여운 일러스트의 </a:t>
              </a:r>
              <a:endParaRPr lang="en-US" altLang="ko-KR" sz="700" dirty="0" smtClean="0">
                <a:latin typeface="+mn-ea"/>
                <a:cs typeface="Pretendard" panose="02000503000000020004" pitchFamily="50" charset="-127"/>
              </a:endParaRPr>
            </a:p>
            <a:p>
              <a:pPr>
                <a:lnSpc>
                  <a:spcPts val="1000"/>
                </a:lnSpc>
              </a:pPr>
              <a:r>
                <a:rPr lang="en-US" altLang="ko-KR" sz="700" dirty="0" smtClean="0">
                  <a:latin typeface="+mn-ea"/>
                  <a:cs typeface="Pretendard" panose="02000503000000020004" pitchFamily="50" charset="-127"/>
                </a:rPr>
                <a:t>GREEN </a:t>
              </a:r>
              <a:r>
                <a:rPr lang="en-US" altLang="ko-KR" sz="700" dirty="0">
                  <a:latin typeface="+mn-ea"/>
                  <a:cs typeface="Pretendard" panose="02000503000000020004" pitchFamily="50" charset="-127"/>
                </a:rPr>
                <a:t>PET CLUB </a:t>
              </a:r>
              <a:r>
                <a:rPr lang="ko-KR" altLang="en-US" sz="700" dirty="0">
                  <a:latin typeface="+mn-ea"/>
                  <a:cs typeface="Pretendard" panose="02000503000000020004" pitchFamily="50" charset="-127"/>
                </a:rPr>
                <a:t>패딩 담요를 만나보세요</a:t>
              </a:r>
              <a:r>
                <a:rPr lang="en-US" altLang="ko-KR" sz="700" dirty="0">
                  <a:latin typeface="+mn-ea"/>
                  <a:cs typeface="Pretendard" panose="02000503000000020004" pitchFamily="50" charset="-127"/>
                </a:rPr>
                <a:t>.</a:t>
              </a: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2593873" y="5942578"/>
              <a:ext cx="678494" cy="165289"/>
            </a:xfrm>
            <a:prstGeom prst="rect">
              <a:avLst/>
            </a:prstGeom>
            <a:solidFill>
              <a:srgbClr val="E0FB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700" dirty="0" smtClean="0">
                  <a:solidFill>
                    <a:srgbClr val="45CF98"/>
                  </a:solidFill>
                  <a:latin typeface="+mn-ea"/>
                  <a:cs typeface="Pretendard" panose="02000503000000020004" pitchFamily="50" charset="-127"/>
                </a:rPr>
                <a:t>#</a:t>
              </a:r>
              <a:r>
                <a:rPr lang="ko-KR" altLang="en-US" sz="700" dirty="0" smtClean="0">
                  <a:solidFill>
                    <a:srgbClr val="45CF98"/>
                  </a:solidFill>
                  <a:latin typeface="+mn-ea"/>
                  <a:cs typeface="Pretendard" panose="02000503000000020004" pitchFamily="50" charset="-127"/>
                </a:rPr>
                <a:t>겨울필수아이템</a:t>
              </a:r>
              <a:endParaRPr lang="ko-KR" altLang="en-US" sz="700" dirty="0">
                <a:solidFill>
                  <a:srgbClr val="45CF98"/>
                </a:solidFill>
                <a:latin typeface="+mn-ea"/>
                <a:cs typeface="Pretendard" panose="02000503000000020004" pitchFamily="50" charset="-127"/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3308269" y="5942578"/>
              <a:ext cx="509763" cy="165289"/>
            </a:xfrm>
            <a:prstGeom prst="rect">
              <a:avLst/>
            </a:prstGeom>
            <a:solidFill>
              <a:srgbClr val="E0FB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700" dirty="0" smtClean="0">
                  <a:solidFill>
                    <a:srgbClr val="45CF98"/>
                  </a:solidFill>
                  <a:latin typeface="+mn-ea"/>
                  <a:cs typeface="Pretendard" panose="02000503000000020004" pitchFamily="50" charset="-127"/>
                </a:rPr>
                <a:t>#</a:t>
              </a:r>
              <a:r>
                <a:rPr lang="ko-KR" altLang="en-US" sz="700" dirty="0" smtClean="0">
                  <a:solidFill>
                    <a:srgbClr val="45CF98"/>
                  </a:solidFill>
                  <a:latin typeface="+mn-ea"/>
                  <a:cs typeface="Pretendard" panose="02000503000000020004" pitchFamily="50" charset="-127"/>
                </a:rPr>
                <a:t>그린펫클럽</a:t>
              </a:r>
              <a:endParaRPr lang="ko-KR" altLang="en-US" sz="700" dirty="0">
                <a:solidFill>
                  <a:srgbClr val="45CF98"/>
                </a:solidFill>
                <a:latin typeface="+mn-ea"/>
                <a:cs typeface="Pretendard" panose="02000503000000020004" pitchFamily="50" charset="-127"/>
              </a:endParaRPr>
            </a:p>
          </p:txBody>
        </p:sp>
        <p:grpSp>
          <p:nvGrpSpPr>
            <p:cNvPr id="69" name="Placeholder">
              <a:extLst>
                <a:ext uri="{FF2B5EF4-FFF2-40B4-BE49-F238E27FC236}">
                  <a16:creationId xmlns:a16="http://schemas.microsoft.com/office/drawing/2014/main" id="{553F2BB2-1B7F-442D-9B25-5095C88FF8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23663" y="5153080"/>
              <a:ext cx="864096" cy="913686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70" name="Border">
                <a:extLst>
                  <a:ext uri="{FF2B5EF4-FFF2-40B4-BE49-F238E27FC236}">
                    <a16:creationId xmlns:a16="http://schemas.microsoft.com/office/drawing/2014/main" id="{9D9E10A7-23B9-4D33-97E2-B90F2A76D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1" name="Line 2">
                <a:extLst>
                  <a:ext uri="{FF2B5EF4-FFF2-40B4-BE49-F238E27FC236}">
                    <a16:creationId xmlns:a16="http://schemas.microsoft.com/office/drawing/2014/main" id="{20121C81-501D-44EB-A7E6-760D7C3E3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2" name="Line 1">
                <a:extLst>
                  <a:ext uri="{FF2B5EF4-FFF2-40B4-BE49-F238E27FC236}">
                    <a16:creationId xmlns:a16="http://schemas.microsoft.com/office/drawing/2014/main" id="{8B2AC669-864E-4489-8E0C-FD03331FE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77" name="그룹 76"/>
          <p:cNvGrpSpPr/>
          <p:nvPr/>
        </p:nvGrpSpPr>
        <p:grpSpPr>
          <a:xfrm>
            <a:off x="4510276" y="5091905"/>
            <a:ext cx="2844734" cy="1072306"/>
            <a:chOff x="1556491" y="5091905"/>
            <a:chExt cx="2844734" cy="1072306"/>
          </a:xfrm>
        </p:grpSpPr>
        <p:sp>
          <p:nvSpPr>
            <p:cNvPr id="78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6491" y="5091905"/>
              <a:ext cx="2836935" cy="107230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521865" y="5153080"/>
              <a:ext cx="1380506" cy="384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200"/>
                </a:lnSpc>
              </a:pPr>
              <a:r>
                <a:rPr lang="ko-KR" altLang="en-US" sz="800" b="1" dirty="0">
                  <a:latin typeface="+mn-ea"/>
                  <a:cs typeface="Pretendard" panose="02000503000000020004" pitchFamily="50" charset="-127"/>
                </a:rPr>
                <a:t>사무실 필수아이템</a:t>
              </a:r>
              <a:r>
                <a:rPr lang="en-US" altLang="ko-KR" sz="800" b="1" dirty="0">
                  <a:latin typeface="+mn-ea"/>
                  <a:cs typeface="Pretendard" panose="02000503000000020004" pitchFamily="50" charset="-127"/>
                </a:rPr>
                <a:t>- </a:t>
              </a:r>
            </a:p>
            <a:p>
              <a:pPr>
                <a:lnSpc>
                  <a:spcPts val="1200"/>
                </a:lnSpc>
              </a:pPr>
              <a:r>
                <a:rPr lang="ko-KR" altLang="en-US" sz="800" b="1" dirty="0">
                  <a:latin typeface="+mn-ea"/>
                  <a:cs typeface="Pretendard" panose="02000503000000020004" pitchFamily="50" charset="-127"/>
                </a:rPr>
                <a:t>따뜻한 패딩 담요 </a:t>
              </a:r>
              <a:r>
                <a:rPr lang="en-US" altLang="ko-KR" sz="800" b="1" dirty="0">
                  <a:latin typeface="+mn-ea"/>
                  <a:cs typeface="Pretendard" panose="02000503000000020004" pitchFamily="50" charset="-127"/>
                </a:rPr>
                <a:t>4,900</a:t>
              </a:r>
              <a:r>
                <a:rPr lang="ko-KR" altLang="en-US" sz="800" b="1" dirty="0">
                  <a:latin typeface="+mn-ea"/>
                  <a:cs typeface="Pretendard" panose="02000503000000020004" pitchFamily="50" charset="-127"/>
                </a:rPr>
                <a:t>원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521865" y="5555805"/>
              <a:ext cx="1879360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000"/>
                </a:lnSpc>
              </a:pPr>
              <a:r>
                <a:rPr lang="ko-KR" altLang="en-US" sz="700" dirty="0">
                  <a:latin typeface="+mn-ea"/>
                  <a:cs typeface="Pretendard" panose="02000503000000020004" pitchFamily="50" charset="-127"/>
                </a:rPr>
                <a:t>넉넉한 사이즈와 귀여운 일러스트의 </a:t>
              </a:r>
              <a:endParaRPr lang="en-US" altLang="ko-KR" sz="700" dirty="0" smtClean="0">
                <a:latin typeface="+mn-ea"/>
                <a:cs typeface="Pretendard" panose="02000503000000020004" pitchFamily="50" charset="-127"/>
              </a:endParaRPr>
            </a:p>
            <a:p>
              <a:pPr>
                <a:lnSpc>
                  <a:spcPts val="1000"/>
                </a:lnSpc>
              </a:pPr>
              <a:r>
                <a:rPr lang="en-US" altLang="ko-KR" sz="700" dirty="0" smtClean="0">
                  <a:latin typeface="+mn-ea"/>
                  <a:cs typeface="Pretendard" panose="02000503000000020004" pitchFamily="50" charset="-127"/>
                </a:rPr>
                <a:t>GREEN </a:t>
              </a:r>
              <a:r>
                <a:rPr lang="en-US" altLang="ko-KR" sz="700" dirty="0">
                  <a:latin typeface="+mn-ea"/>
                  <a:cs typeface="Pretendard" panose="02000503000000020004" pitchFamily="50" charset="-127"/>
                </a:rPr>
                <a:t>PET CLUB </a:t>
              </a:r>
              <a:r>
                <a:rPr lang="ko-KR" altLang="en-US" sz="700" dirty="0">
                  <a:latin typeface="+mn-ea"/>
                  <a:cs typeface="Pretendard" panose="02000503000000020004" pitchFamily="50" charset="-127"/>
                </a:rPr>
                <a:t>패딩 담요를 만나보세요</a:t>
              </a:r>
              <a:r>
                <a:rPr lang="en-US" altLang="ko-KR" sz="700" dirty="0">
                  <a:latin typeface="+mn-ea"/>
                  <a:cs typeface="Pretendard" panose="02000503000000020004" pitchFamily="50" charset="-127"/>
                </a:rPr>
                <a:t>.</a:t>
              </a: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2593873" y="5942578"/>
              <a:ext cx="678494" cy="165289"/>
            </a:xfrm>
            <a:prstGeom prst="rect">
              <a:avLst/>
            </a:prstGeom>
            <a:solidFill>
              <a:srgbClr val="E0FB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700" dirty="0" smtClean="0">
                  <a:solidFill>
                    <a:srgbClr val="45CF98"/>
                  </a:solidFill>
                  <a:latin typeface="+mn-ea"/>
                  <a:cs typeface="Pretendard" panose="02000503000000020004" pitchFamily="50" charset="-127"/>
                </a:rPr>
                <a:t>#</a:t>
              </a:r>
              <a:r>
                <a:rPr lang="ko-KR" altLang="en-US" sz="700" dirty="0" smtClean="0">
                  <a:solidFill>
                    <a:srgbClr val="45CF98"/>
                  </a:solidFill>
                  <a:latin typeface="+mn-ea"/>
                  <a:cs typeface="Pretendard" panose="02000503000000020004" pitchFamily="50" charset="-127"/>
                </a:rPr>
                <a:t>겨울필수아이템</a:t>
              </a:r>
              <a:endParaRPr lang="ko-KR" altLang="en-US" sz="700" dirty="0">
                <a:solidFill>
                  <a:srgbClr val="45CF98"/>
                </a:solidFill>
                <a:latin typeface="+mn-ea"/>
                <a:cs typeface="Pretendard" panose="02000503000000020004" pitchFamily="50" charset="-127"/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3308269" y="5942578"/>
              <a:ext cx="509763" cy="165289"/>
            </a:xfrm>
            <a:prstGeom prst="rect">
              <a:avLst/>
            </a:prstGeom>
            <a:solidFill>
              <a:srgbClr val="E0FB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700" dirty="0" smtClean="0">
                  <a:solidFill>
                    <a:srgbClr val="45CF98"/>
                  </a:solidFill>
                  <a:latin typeface="+mn-ea"/>
                  <a:cs typeface="Pretendard" panose="02000503000000020004" pitchFamily="50" charset="-127"/>
                </a:rPr>
                <a:t>#</a:t>
              </a:r>
              <a:r>
                <a:rPr lang="ko-KR" altLang="en-US" sz="700" dirty="0" smtClean="0">
                  <a:solidFill>
                    <a:srgbClr val="45CF98"/>
                  </a:solidFill>
                  <a:latin typeface="+mn-ea"/>
                  <a:cs typeface="Pretendard" panose="02000503000000020004" pitchFamily="50" charset="-127"/>
                </a:rPr>
                <a:t>그린펫클럽</a:t>
              </a:r>
              <a:endParaRPr lang="ko-KR" altLang="en-US" sz="700" dirty="0">
                <a:solidFill>
                  <a:srgbClr val="45CF98"/>
                </a:solidFill>
                <a:latin typeface="+mn-ea"/>
                <a:cs typeface="Pretendard" panose="02000503000000020004" pitchFamily="50" charset="-127"/>
              </a:endParaRPr>
            </a:p>
          </p:txBody>
        </p:sp>
        <p:grpSp>
          <p:nvGrpSpPr>
            <p:cNvPr id="83" name="Placeholder">
              <a:extLst>
                <a:ext uri="{FF2B5EF4-FFF2-40B4-BE49-F238E27FC236}">
                  <a16:creationId xmlns:a16="http://schemas.microsoft.com/office/drawing/2014/main" id="{553F2BB2-1B7F-442D-9B25-5095C88FF8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23663" y="5153080"/>
              <a:ext cx="864096" cy="913686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84" name="Border">
                <a:extLst>
                  <a:ext uri="{FF2B5EF4-FFF2-40B4-BE49-F238E27FC236}">
                    <a16:creationId xmlns:a16="http://schemas.microsoft.com/office/drawing/2014/main" id="{9D9E10A7-23B9-4D33-97E2-B90F2A76D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5" name="Line 2">
                <a:extLst>
                  <a:ext uri="{FF2B5EF4-FFF2-40B4-BE49-F238E27FC236}">
                    <a16:creationId xmlns:a16="http://schemas.microsoft.com/office/drawing/2014/main" id="{20121C81-501D-44EB-A7E6-760D7C3E3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6" name="Line 1">
                <a:extLst>
                  <a:ext uri="{FF2B5EF4-FFF2-40B4-BE49-F238E27FC236}">
                    <a16:creationId xmlns:a16="http://schemas.microsoft.com/office/drawing/2014/main" id="{8B2AC669-864E-4489-8E0C-FD03331FE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87" name="TextBox 86"/>
          <p:cNvSpPr txBox="1"/>
          <p:nvPr/>
        </p:nvSpPr>
        <p:spPr>
          <a:xfrm>
            <a:off x="1551337" y="4863072"/>
            <a:ext cx="24799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rgbClr val="FF0000"/>
                </a:solidFill>
              </a:rPr>
              <a:t>전시타이틀 미설정 </a:t>
            </a:r>
            <a:r>
              <a:rPr lang="en-US" altLang="ko-KR" sz="800" dirty="0" smtClean="0">
                <a:solidFill>
                  <a:srgbClr val="FF0000"/>
                </a:solidFill>
              </a:rPr>
              <a:t>&amp; 2</a:t>
            </a:r>
            <a:r>
              <a:rPr lang="ko-KR" altLang="en-US" sz="800" dirty="0" smtClean="0">
                <a:solidFill>
                  <a:srgbClr val="FF0000"/>
                </a:solidFill>
              </a:rPr>
              <a:t>개 케이스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88" name="제목 1"/>
          <p:cNvSpPr txBox="1">
            <a:spLocks/>
          </p:cNvSpPr>
          <p:nvPr/>
        </p:nvSpPr>
        <p:spPr>
          <a:xfrm>
            <a:off x="4156797" y="267385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Page</a:t>
            </a:r>
            <a:endParaRPr lang="ko-KR" altLang="en-US" dirty="0"/>
          </a:p>
        </p:txBody>
      </p:sp>
      <p:cxnSp>
        <p:nvCxnSpPr>
          <p:cNvPr id="74" name="직선 화살표 연결선 73"/>
          <p:cNvCxnSpPr/>
          <p:nvPr/>
        </p:nvCxnSpPr>
        <p:spPr>
          <a:xfrm flipH="1">
            <a:off x="6046345" y="3044453"/>
            <a:ext cx="1465759" cy="0"/>
          </a:xfrm>
          <a:prstGeom prst="straightConnector1">
            <a:avLst/>
          </a:prstGeom>
          <a:ln>
            <a:solidFill>
              <a:srgbClr val="C0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/>
          <p:cNvSpPr/>
          <p:nvPr/>
        </p:nvSpPr>
        <p:spPr>
          <a:xfrm>
            <a:off x="3148199" y="3443688"/>
            <a:ext cx="470318" cy="2357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/>
              <a:t>대용량</a:t>
            </a:r>
            <a:endParaRPr lang="ko-KR" altLang="en-US" sz="700" dirty="0"/>
          </a:p>
        </p:txBody>
      </p:sp>
      <p:sp>
        <p:nvSpPr>
          <p:cNvPr id="76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58" y="5344635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3-6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90" name="표 89">
            <a:extLst>
              <a:ext uri="{FF2B5EF4-FFF2-40B4-BE49-F238E27FC236}">
                <a16:creationId xmlns:a16="http://schemas.microsoft.com/office/drawing/2014/main" id="{5D796C0F-28FA-C09C-AB99-123E3CF8A3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4526591"/>
              </p:ext>
            </p:extLst>
          </p:nvPr>
        </p:nvGraphicFramePr>
        <p:xfrm>
          <a:off x="10264459" y="0"/>
          <a:ext cx="1935335" cy="5190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5335">
                  <a:extLst>
                    <a:ext uri="{9D8B030D-6E8A-4147-A177-3AD203B41FA5}">
                      <a16:colId xmlns:a16="http://schemas.microsoft.com/office/drawing/2014/main" val="943409369"/>
                    </a:ext>
                  </a:extLst>
                </a:gridCol>
              </a:tblGrid>
              <a:tr h="1758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V0.9 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06.26 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수정사항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EE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73596"/>
                  </a:ext>
                </a:extLst>
              </a:tr>
              <a:tr h="3057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제품정보 정의 추가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(3-7)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EE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930966"/>
                  </a:ext>
                </a:extLst>
              </a:tr>
            </a:tbl>
          </a:graphicData>
        </a:graphic>
      </p:graphicFrame>
      <p:sp>
        <p:nvSpPr>
          <p:cNvPr id="91" name="직사각형 90"/>
          <p:cNvSpPr/>
          <p:nvPr/>
        </p:nvSpPr>
        <p:spPr>
          <a:xfrm rot="20700000">
            <a:off x="6178621" y="3686019"/>
            <a:ext cx="737037" cy="418336"/>
          </a:xfrm>
          <a:prstGeom prst="rect">
            <a:avLst/>
          </a:prstGeom>
          <a:solidFill>
            <a:schemeClr val="accent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마우스오버이미지 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디폴트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090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메인 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IN_PC_HOM_01_01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55605" y="1567943"/>
            <a:ext cx="88818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biLevel thresh="75000"/>
          </a:blip>
          <a:srcRect t="40541"/>
          <a:stretch/>
        </p:blipFill>
        <p:spPr>
          <a:xfrm>
            <a:off x="88037" y="875754"/>
            <a:ext cx="1211663" cy="23062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35511" y="1232230"/>
            <a:ext cx="200029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☰</a:t>
            </a:r>
            <a:r>
              <a:rPr lang="en-US" altLang="ko-KR" sz="900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ko-KR" altLang="en-US" sz="900" b="1" dirty="0" smtClean="0">
                <a:ea typeface="Segoe UI Symbol" panose="020B0502040204020203" pitchFamily="34" charset="0"/>
              </a:rPr>
              <a:t>카테고리</a:t>
            </a:r>
            <a:endParaRPr lang="ko-KR" altLang="en-US" sz="900" dirty="0"/>
          </a:p>
        </p:txBody>
      </p:sp>
      <p:sp>
        <p:nvSpPr>
          <p:cNvPr id="7" name="직사각형 6"/>
          <p:cNvSpPr/>
          <p:nvPr/>
        </p:nvSpPr>
        <p:spPr>
          <a:xfrm>
            <a:off x="4083520" y="908323"/>
            <a:ext cx="879583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dirty="0" smtClean="0"/>
              <a:t>1. </a:t>
            </a:r>
            <a:r>
              <a:rPr lang="ko-KR" altLang="en-US" sz="700" dirty="0" smtClean="0"/>
              <a:t>블랙티  </a:t>
            </a:r>
            <a:r>
              <a:rPr lang="ko-KR" altLang="en-US" sz="700" dirty="0" smtClean="0">
                <a:solidFill>
                  <a:srgbClr val="FF0000"/>
                </a:solidFill>
                <a:latin typeface="Segoe UI Symbol" panose="020B0502040204020203" pitchFamily="34" charset="0"/>
              </a:rPr>
              <a:t>⯅</a:t>
            </a:r>
            <a:endParaRPr lang="ko-KR" altLang="en-US" sz="700" dirty="0">
              <a:solidFill>
                <a:srgbClr val="FF0000"/>
              </a:solidFill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/>
          </p:nvPr>
        </p:nvGraphicFramePr>
        <p:xfrm>
          <a:off x="1291962" y="1154532"/>
          <a:ext cx="424145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039">
                  <a:extLst>
                    <a:ext uri="{9D8B030D-6E8A-4147-A177-3AD203B41FA5}">
                      <a16:colId xmlns:a16="http://schemas.microsoft.com/office/drawing/2014/main" val="4119727116"/>
                    </a:ext>
                  </a:extLst>
                </a:gridCol>
                <a:gridCol w="458053">
                  <a:extLst>
                    <a:ext uri="{9D8B030D-6E8A-4147-A177-3AD203B41FA5}">
                      <a16:colId xmlns:a16="http://schemas.microsoft.com/office/drawing/2014/main" val="3531249261"/>
                    </a:ext>
                  </a:extLst>
                </a:gridCol>
                <a:gridCol w="406043">
                  <a:extLst>
                    <a:ext uri="{9D8B030D-6E8A-4147-A177-3AD203B41FA5}">
                      <a16:colId xmlns:a16="http://schemas.microsoft.com/office/drawing/2014/main" val="240358321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1659475323"/>
                    </a:ext>
                  </a:extLst>
                </a:gridCol>
                <a:gridCol w="618619">
                  <a:extLst>
                    <a:ext uri="{9D8B030D-6E8A-4147-A177-3AD203B41FA5}">
                      <a16:colId xmlns:a16="http://schemas.microsoft.com/office/drawing/2014/main" val="2752301768"/>
                    </a:ext>
                  </a:extLst>
                </a:gridCol>
                <a:gridCol w="533509">
                  <a:extLst>
                    <a:ext uri="{9D8B030D-6E8A-4147-A177-3AD203B41FA5}">
                      <a16:colId xmlns:a16="http://schemas.microsoft.com/office/drawing/2014/main" val="3836810708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142903075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0655068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이벤트 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특가 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랭킹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쿠폰존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쇼케이스 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라이브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FOR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ME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임직원샵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3153094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5653222" y="761752"/>
          <a:ext cx="21925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145">
                  <a:extLst>
                    <a:ext uri="{9D8B030D-6E8A-4147-A177-3AD203B41FA5}">
                      <a16:colId xmlns:a16="http://schemas.microsoft.com/office/drawing/2014/main" val="4119727116"/>
                    </a:ext>
                  </a:extLst>
                </a:gridCol>
                <a:gridCol w="548145">
                  <a:extLst>
                    <a:ext uri="{9D8B030D-6E8A-4147-A177-3AD203B41FA5}">
                      <a16:colId xmlns:a16="http://schemas.microsoft.com/office/drawing/2014/main" val="3531249261"/>
                    </a:ext>
                  </a:extLst>
                </a:gridCol>
                <a:gridCol w="548145">
                  <a:extLst>
                    <a:ext uri="{9D8B030D-6E8A-4147-A177-3AD203B41FA5}">
                      <a16:colId xmlns:a16="http://schemas.microsoft.com/office/drawing/2014/main" val="2403583210"/>
                    </a:ext>
                  </a:extLst>
                </a:gridCol>
                <a:gridCol w="548145">
                  <a:extLst>
                    <a:ext uri="{9D8B030D-6E8A-4147-A177-3AD203B41FA5}">
                      <a16:colId xmlns:a16="http://schemas.microsoft.com/office/drawing/2014/main" val="16594753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로그인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회원가입 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고객센터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ABOUT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3153094"/>
                  </a:ext>
                </a:extLst>
              </a:tr>
            </a:tbl>
          </a:graphicData>
        </a:graphic>
      </p:graphicFrame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7690" y="830376"/>
            <a:ext cx="1087597" cy="264346"/>
          </a:xfrm>
          <a:prstGeom prst="rect">
            <a:avLst/>
          </a:prstGeom>
        </p:spPr>
      </p:pic>
      <p:sp>
        <p:nvSpPr>
          <p:cNvPr id="17" name="모서리가 둥근 직사각형 16"/>
          <p:cNvSpPr/>
          <p:nvPr/>
        </p:nvSpPr>
        <p:spPr>
          <a:xfrm>
            <a:off x="1332132" y="869290"/>
            <a:ext cx="2675636" cy="234742"/>
          </a:xfrm>
          <a:prstGeom prst="roundRect">
            <a:avLst>
              <a:gd name="adj" fmla="val 50000"/>
            </a:avLst>
          </a:prstGeom>
          <a:noFill/>
          <a:ln w="3175">
            <a:solidFill>
              <a:srgbClr val="29B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아직 안써봤니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? 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블랙티 엠플 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0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원 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3192" y="885172"/>
            <a:ext cx="190500" cy="209550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55605" y="509868"/>
            <a:ext cx="8892481" cy="23972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</a:rPr>
              <a:t>롯데카드 </a:t>
            </a:r>
            <a:r>
              <a:rPr lang="en-US" altLang="ko-KR" sz="800" b="1" dirty="0" smtClean="0">
                <a:solidFill>
                  <a:schemeClr val="bg1"/>
                </a:solidFill>
              </a:rPr>
              <a:t>TOUCH</a:t>
            </a:r>
            <a:r>
              <a:rPr lang="ko-KR" altLang="en-US" sz="800" b="1" dirty="0" smtClean="0">
                <a:solidFill>
                  <a:schemeClr val="bg1"/>
                </a:solidFill>
              </a:rPr>
              <a:t>하고 최대 </a:t>
            </a:r>
            <a:r>
              <a:rPr lang="en-US" altLang="ko-KR" sz="800" b="1" dirty="0" smtClean="0">
                <a:solidFill>
                  <a:schemeClr val="bg1"/>
                </a:solidFill>
              </a:rPr>
              <a:t>5,000</a:t>
            </a:r>
            <a:r>
              <a:rPr lang="ko-KR" altLang="en-US" sz="800" b="1" dirty="0" smtClean="0">
                <a:solidFill>
                  <a:schemeClr val="bg1"/>
                </a:solidFill>
              </a:rPr>
              <a:t>원 결제일 할인  </a:t>
            </a:r>
            <a:r>
              <a:rPr lang="ko-KR" altLang="en-US" sz="800" b="1" dirty="0" smtClean="0">
                <a:solidFill>
                  <a:schemeClr val="bg1"/>
                </a:solidFill>
                <a:latin typeface="Segoe UI Symbol" panose="020B0502040204020203" pitchFamily="34" charset="0"/>
              </a:rPr>
              <a:t>✕</a:t>
            </a:r>
            <a:r>
              <a:rPr lang="ko-KR" altLang="en-US" sz="800" b="1" dirty="0" smtClean="0">
                <a:solidFill>
                  <a:schemeClr val="bg1"/>
                </a:solidFill>
              </a:rPr>
              <a:t> 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grpSp>
        <p:nvGrpSpPr>
          <p:cNvPr id="20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2245321" y="1767483"/>
            <a:ext cx="4320480" cy="2265156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21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1390694" y="2798997"/>
            <a:ext cx="1703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pc="-150" dirty="0" smtClean="0">
                <a:solidFill>
                  <a:schemeClr val="bg1"/>
                </a:solidFill>
              </a:rPr>
              <a:t>DIMMED</a:t>
            </a:r>
            <a:endParaRPr lang="ko-KR" altLang="en-US" sz="1400" spc="-150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311796" y="3198132"/>
            <a:ext cx="2135000" cy="73096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</a:pPr>
            <a:r>
              <a:rPr lang="ko-KR" altLang="en-US" sz="1000" b="1" dirty="0" smtClean="0">
                <a:latin typeface="+mn-ea"/>
                <a:cs typeface="Pretendard" panose="02000503000000020004" pitchFamily="50" charset="-127"/>
              </a:rPr>
              <a:t>단숨에 차오르는 수분</a:t>
            </a:r>
            <a:endParaRPr lang="en-US" altLang="ko-KR" sz="1000" b="1" dirty="0" smtClean="0">
              <a:latin typeface="+mn-ea"/>
              <a:cs typeface="Pretendard" panose="02000503000000020004" pitchFamily="50" charset="-127"/>
            </a:endParaRPr>
          </a:p>
          <a:p>
            <a:pPr>
              <a:lnSpc>
                <a:spcPts val="1300"/>
              </a:lnSpc>
            </a:pPr>
            <a:r>
              <a:rPr lang="ko-KR" altLang="en-US" sz="1000" dirty="0" smtClean="0">
                <a:latin typeface="+mn-ea"/>
                <a:cs typeface="Pretendard" panose="02000503000000020004" pitchFamily="50" charset="-127"/>
              </a:rPr>
              <a:t>그린티 씨드 히알루론산 세럼</a:t>
            </a:r>
            <a:endParaRPr lang="en-US" altLang="ko-KR" sz="1000" dirty="0" smtClean="0">
              <a:latin typeface="+mn-ea"/>
              <a:cs typeface="Pretendard" panose="02000503000000020004" pitchFamily="50" charset="-127"/>
            </a:endParaRPr>
          </a:p>
          <a:p>
            <a:pPr>
              <a:lnSpc>
                <a:spcPts val="1300"/>
              </a:lnSpc>
            </a:pPr>
            <a:endParaRPr lang="en-US" altLang="ko-KR" sz="500" dirty="0" smtClean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en-US" altLang="ko-KR" sz="900" b="1" dirty="0" smtClean="0">
                <a:latin typeface="+mn-ea"/>
                <a:cs typeface="Pretendard" panose="02000503000000020004" pitchFamily="50" charset="-127"/>
              </a:rPr>
              <a:t>24,800</a:t>
            </a:r>
            <a:r>
              <a:rPr lang="ko-KR" altLang="en-US" sz="900" b="1" dirty="0" smtClean="0">
                <a:latin typeface="+mn-ea"/>
                <a:cs typeface="Pretendard" panose="02000503000000020004" pitchFamily="50" charset="-127"/>
              </a:rPr>
              <a:t>원</a:t>
            </a:r>
            <a:r>
              <a:rPr lang="en-US" altLang="ko-KR" sz="900" b="1" dirty="0" smtClean="0">
                <a:latin typeface="+mn-ea"/>
                <a:cs typeface="Pretendard" panose="02000503000000020004" pitchFamily="50" charset="-127"/>
              </a:rPr>
              <a:t>  </a:t>
            </a:r>
            <a:r>
              <a:rPr lang="en-US" altLang="ko-KR" sz="700" strike="sngStrike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Pretendard" panose="02000503000000020004" pitchFamily="50" charset="-127"/>
              </a:rPr>
              <a:t>31,000</a:t>
            </a:r>
            <a:r>
              <a:rPr lang="ko-KR" altLang="en-US" sz="700" strike="sngStrike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Pretendard" panose="02000503000000020004" pitchFamily="50" charset="-127"/>
              </a:rPr>
              <a:t>원</a:t>
            </a:r>
            <a:endParaRPr lang="ko-KR" altLang="en-US" sz="700" strike="sngStrike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Pretendard" panose="02000503000000020004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349020" y="1820224"/>
            <a:ext cx="316523" cy="140677"/>
          </a:xfrm>
          <a:prstGeom prst="rect">
            <a:avLst/>
          </a:prstGeom>
          <a:solidFill>
            <a:srgbClr val="FFFF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  <a:latin typeface="+mn-ea"/>
                <a:cs typeface="Pretendard" panose="02000503000000020004" pitchFamily="50" charset="-127"/>
              </a:rPr>
              <a:t>75%</a:t>
            </a:r>
            <a:endParaRPr lang="ko-KR" altLang="en-US" sz="700" dirty="0">
              <a:solidFill>
                <a:schemeClr val="tx1"/>
              </a:solidFill>
              <a:latin typeface="+mn-ea"/>
              <a:cs typeface="Pretendard" panose="02000503000000020004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701168" y="1820224"/>
            <a:ext cx="316523" cy="1406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dirty="0" smtClean="0">
                <a:latin typeface="+mn-ea"/>
                <a:cs typeface="Pretendard" panose="02000503000000020004" pitchFamily="50" charset="-127"/>
              </a:rPr>
              <a:t>빅세일</a:t>
            </a:r>
            <a:endParaRPr lang="ko-KR" altLang="en-US" sz="700" dirty="0">
              <a:latin typeface="+mn-ea"/>
              <a:cs typeface="Pretendard" panose="02000503000000020004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053316" y="1820225"/>
            <a:ext cx="582699" cy="1365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dirty="0" err="1" smtClean="0">
                <a:latin typeface="+mn-ea"/>
                <a:cs typeface="Pretendard" panose="02000503000000020004" pitchFamily="50" charset="-127"/>
              </a:rPr>
              <a:t>멤버십데이</a:t>
            </a:r>
            <a:endParaRPr lang="ko-KR" altLang="en-US" sz="700" dirty="0">
              <a:latin typeface="+mn-ea"/>
              <a:cs typeface="Pretendard" panose="02000503000000020004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673242" y="1820671"/>
            <a:ext cx="702048" cy="1406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dirty="0" smtClean="0">
                <a:latin typeface="+mn-ea"/>
                <a:cs typeface="Pretendard" panose="02000503000000020004" pitchFamily="50" charset="-127"/>
              </a:rPr>
              <a:t>최대 </a:t>
            </a:r>
            <a:r>
              <a:rPr lang="en-US" altLang="ko-KR" sz="700" dirty="0" smtClean="0">
                <a:latin typeface="+mn-ea"/>
                <a:cs typeface="Pretendard" panose="02000503000000020004" pitchFamily="50" charset="-127"/>
              </a:rPr>
              <a:t>8</a:t>
            </a:r>
            <a:r>
              <a:rPr lang="ko-KR" altLang="en-US" sz="700" dirty="0" smtClean="0">
                <a:latin typeface="+mn-ea"/>
                <a:cs typeface="Pretendard" panose="02000503000000020004" pitchFamily="50" charset="-127"/>
              </a:rPr>
              <a:t>글자 </a:t>
            </a:r>
            <a:endParaRPr lang="ko-KR" altLang="en-US" sz="700" dirty="0">
              <a:latin typeface="+mn-ea"/>
              <a:cs typeface="Pretendard" panose="02000503000000020004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344415" y="2012850"/>
            <a:ext cx="316523" cy="1406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dirty="0" smtClean="0">
                <a:latin typeface="+mn-ea"/>
                <a:cs typeface="Pretendard" panose="02000503000000020004" pitchFamily="50" charset="-127"/>
              </a:rPr>
              <a:t>체험단</a:t>
            </a:r>
            <a:endParaRPr lang="ko-KR" altLang="en-US" sz="700" dirty="0">
              <a:latin typeface="+mn-ea"/>
              <a:cs typeface="Pretendard" panose="02000503000000020004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696822" y="2012850"/>
            <a:ext cx="316523" cy="1406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dirty="0" smtClean="0">
                <a:latin typeface="+mn-ea"/>
                <a:cs typeface="Pretendard" panose="02000503000000020004" pitchFamily="50" charset="-127"/>
              </a:rPr>
              <a:t>앱전용</a:t>
            </a:r>
            <a:endParaRPr lang="ko-KR" altLang="en-US" sz="700" dirty="0">
              <a:latin typeface="+mn-ea"/>
              <a:cs typeface="Pretendard" panose="02000503000000020004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79825" y="1694758"/>
            <a:ext cx="8851956" cy="3171636"/>
          </a:xfrm>
          <a:prstGeom prst="rect">
            <a:avLst/>
          </a:prstGeom>
          <a:noFill/>
          <a:ln w="95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79825" y="5339615"/>
            <a:ext cx="8848730" cy="126182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다음페이지 이어짐</a:t>
            </a:r>
            <a:endParaRPr lang="en-US" sz="10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361533"/>
              </p:ext>
            </p:extLst>
          </p:nvPr>
        </p:nvGraphicFramePr>
        <p:xfrm>
          <a:off x="9000565" y="44450"/>
          <a:ext cx="3152540" cy="288206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메인배너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1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개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, 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텍스트 배너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1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개 설정한 케이스</a:t>
                      </a:r>
                      <a:endParaRPr lang="ko-KR" altLang="en-US" sz="800" spc="-15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Pretendard" panose="02000503000000020004" pitchFamily="50" charset="-127"/>
                      </a:endParaRPr>
                    </a:p>
                  </a:txBody>
                  <a:tcPr marL="51751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3" name="제목 1"/>
          <p:cNvSpPr txBox="1">
            <a:spLocks/>
          </p:cNvSpPr>
          <p:nvPr/>
        </p:nvSpPr>
        <p:spPr>
          <a:xfrm>
            <a:off x="4156797" y="267385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Page</a:t>
            </a:r>
            <a:endParaRPr lang="ko-KR" altLang="en-US" dirty="0"/>
          </a:p>
        </p:txBody>
      </p:sp>
      <p:sp>
        <p:nvSpPr>
          <p:cNvPr id="64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2245322" y="4470626"/>
            <a:ext cx="4320480" cy="27622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텍스트배너노출영역입니다</a:t>
            </a:r>
            <a:r>
              <a:rPr lang="en-US" altLang="ko-KR" sz="8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endParaRPr lang="en-US" sz="8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65" name="표 64">
            <a:extLst>
              <a:ext uri="{FF2B5EF4-FFF2-40B4-BE49-F238E27FC236}">
                <a16:creationId xmlns:a16="http://schemas.microsoft.com/office/drawing/2014/main" id="{5D796C0F-28FA-C09C-AB99-123E3CF8A3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6259551"/>
              </p:ext>
            </p:extLst>
          </p:nvPr>
        </p:nvGraphicFramePr>
        <p:xfrm>
          <a:off x="10264459" y="0"/>
          <a:ext cx="1935335" cy="621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5335">
                  <a:extLst>
                    <a:ext uri="{9D8B030D-6E8A-4147-A177-3AD203B41FA5}">
                      <a16:colId xmlns:a16="http://schemas.microsoft.com/office/drawing/2014/main" val="943409369"/>
                    </a:ext>
                  </a:extLst>
                </a:gridCol>
              </a:tblGrid>
              <a:tr h="1758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V0.91 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07.11 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수정사항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73596"/>
                  </a:ext>
                </a:extLst>
              </a:tr>
              <a:tr h="3057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메인배너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/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텍스트배너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1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개 케이스 추가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9309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090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메인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IN_PC_HOM_01_01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933343" y="1700808"/>
            <a:ext cx="995212" cy="228682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mtClean="0">
                <a:solidFill>
                  <a:schemeClr val="tx1"/>
                </a:solidFill>
              </a:rPr>
              <a:t>이벤트강조형 </a:t>
            </a:r>
            <a:r>
              <a:rPr lang="en-US" altLang="ko-KR" sz="800" b="1" dirty="0" smtClean="0">
                <a:solidFill>
                  <a:schemeClr val="tx1"/>
                </a:solidFill>
              </a:rPr>
              <a:t>UI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grpSp>
        <p:nvGrpSpPr>
          <p:cNvPr id="5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1360528" y="2017477"/>
            <a:ext cx="2880320" cy="1235929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6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1360528" y="2017477"/>
            <a:ext cx="576064" cy="1633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dirty="0" smtClean="0">
                <a:latin typeface="+mn-ea"/>
                <a:cs typeface="Pretendard" panose="02000503000000020004" pitchFamily="50" charset="-127"/>
              </a:rPr>
              <a:t>룰렛이벤트</a:t>
            </a:r>
            <a:endParaRPr lang="ko-KR" altLang="en-US" sz="700" dirty="0">
              <a:latin typeface="+mn-ea"/>
              <a:cs typeface="Pretendard" panose="02000503000000020004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12524" y="3313621"/>
            <a:ext cx="1502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200"/>
              </a:lnSpc>
            </a:pPr>
            <a:r>
              <a:rPr lang="ko-KR" altLang="en-US" sz="900" b="1" dirty="0" smtClean="0">
                <a:latin typeface="+mn-ea"/>
                <a:cs typeface="Pretendard" panose="02000503000000020004" pitchFamily="50" charset="-127"/>
              </a:rPr>
              <a:t>포인트</a:t>
            </a:r>
            <a:r>
              <a:rPr lang="en-US" altLang="ko-KR" sz="900" b="1" dirty="0" smtClean="0">
                <a:latin typeface="+mn-ea"/>
                <a:cs typeface="Pretendard" panose="02000503000000020004" pitchFamily="50" charset="-127"/>
              </a:rPr>
              <a:t>+</a:t>
            </a:r>
            <a:r>
              <a:rPr lang="ko-KR" altLang="en-US" sz="900" b="1" dirty="0" smtClean="0">
                <a:latin typeface="+mn-ea"/>
                <a:cs typeface="Pretendard" panose="02000503000000020004" pitchFamily="50" charset="-127"/>
              </a:rPr>
              <a:t>쿠폰이 쏟아지는 </a:t>
            </a:r>
            <a:endParaRPr lang="en-US" altLang="ko-KR" sz="900" b="1" dirty="0" smtClean="0">
              <a:latin typeface="+mn-ea"/>
              <a:cs typeface="Pretendard" panose="02000503000000020004" pitchFamily="50" charset="-127"/>
            </a:endParaRPr>
          </a:p>
          <a:p>
            <a:pPr>
              <a:lnSpc>
                <a:spcPts val="1200"/>
              </a:lnSpc>
            </a:pPr>
            <a:r>
              <a:rPr lang="en-US" altLang="ko-KR" sz="900" b="1" dirty="0" smtClean="0">
                <a:latin typeface="+mn-ea"/>
                <a:cs typeface="Pretendard" panose="02000503000000020004" pitchFamily="50" charset="-127"/>
              </a:rPr>
              <a:t>100% </a:t>
            </a:r>
            <a:r>
              <a:rPr lang="ko-KR" altLang="en-US" sz="900" b="1" dirty="0" smtClean="0">
                <a:latin typeface="+mn-ea"/>
                <a:cs typeface="Pretendard" panose="02000503000000020004" pitchFamily="50" charset="-127"/>
              </a:rPr>
              <a:t>당첨 룰렛 돌리기</a:t>
            </a:r>
            <a:endParaRPr lang="en-US" altLang="ko-KR" sz="900" dirty="0">
              <a:latin typeface="+mn-ea"/>
              <a:cs typeface="Pretendard" panose="02000503000000020004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12524" y="3663276"/>
            <a:ext cx="193354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</a:rPr>
              <a:t>12.19(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</a:rPr>
              <a:t>화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</a:rPr>
              <a:t>) 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</a:rPr>
              <a:t>오전 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</a:rPr>
              <a:t>12:00 - 12.25(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</a:rPr>
              <a:t>월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</a:rPr>
              <a:t>) 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</a:rPr>
              <a:t>오후 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</a:rPr>
              <a:t>11:59</a:t>
            </a:r>
            <a:endParaRPr lang="en-US" altLang="ko-KR" sz="700" dirty="0">
              <a:solidFill>
                <a:schemeClr val="bg1">
                  <a:lumMod val="50000"/>
                </a:schemeClr>
              </a:solidFill>
              <a:latin typeface="+mn-ea"/>
              <a:cs typeface="Pretendard" panose="02000503000000020004" pitchFamily="50" charset="-127"/>
            </a:endParaRPr>
          </a:p>
        </p:txBody>
      </p:sp>
      <p:sp>
        <p:nvSpPr>
          <p:cNvPr id="12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 flipH="1">
            <a:off x="3952816" y="3335532"/>
            <a:ext cx="384720" cy="3544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/>
            <a:r>
              <a:rPr lang="en-US" altLang="ko-KR" sz="8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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1253712" y="1897457"/>
            <a:ext cx="3083824" cy="2140555"/>
          </a:xfrm>
          <a:prstGeom prst="rect">
            <a:avLst/>
          </a:prstGeom>
          <a:noFill/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675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4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4777321" y="2017477"/>
            <a:ext cx="2880320" cy="1235929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15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6976699" y="2025315"/>
            <a:ext cx="441253" cy="475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dirty="0" smtClean="0">
                <a:latin typeface="+mn-ea"/>
                <a:cs typeface="Pretendard" panose="02000503000000020004" pitchFamily="50" charset="-127"/>
              </a:rPr>
              <a:t>50%</a:t>
            </a:r>
            <a:endParaRPr lang="ko-KR" altLang="en-US" sz="1200" dirty="0">
              <a:latin typeface="+mn-ea"/>
              <a:cs typeface="Pretendard" panose="0200050300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29317" y="3313621"/>
            <a:ext cx="1502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200"/>
              </a:lnSpc>
            </a:pPr>
            <a:r>
              <a:rPr lang="ko-KR" altLang="en-US" sz="900" b="1" dirty="0" smtClean="0">
                <a:latin typeface="+mn-ea"/>
                <a:cs typeface="Pretendard" panose="02000503000000020004" pitchFamily="50" charset="-127"/>
              </a:rPr>
              <a:t>포인트</a:t>
            </a:r>
            <a:r>
              <a:rPr lang="en-US" altLang="ko-KR" sz="900" b="1" dirty="0" smtClean="0">
                <a:latin typeface="+mn-ea"/>
                <a:cs typeface="Pretendard" panose="02000503000000020004" pitchFamily="50" charset="-127"/>
              </a:rPr>
              <a:t>+</a:t>
            </a:r>
            <a:r>
              <a:rPr lang="ko-KR" altLang="en-US" sz="900" b="1" dirty="0" smtClean="0">
                <a:latin typeface="+mn-ea"/>
                <a:cs typeface="Pretendard" panose="02000503000000020004" pitchFamily="50" charset="-127"/>
              </a:rPr>
              <a:t>쿠폰이 쏟아지는 </a:t>
            </a:r>
            <a:endParaRPr lang="en-US" altLang="ko-KR" sz="900" b="1" dirty="0" smtClean="0">
              <a:latin typeface="+mn-ea"/>
              <a:cs typeface="Pretendard" panose="02000503000000020004" pitchFamily="50" charset="-127"/>
            </a:endParaRPr>
          </a:p>
          <a:p>
            <a:pPr>
              <a:lnSpc>
                <a:spcPts val="1200"/>
              </a:lnSpc>
            </a:pPr>
            <a:r>
              <a:rPr lang="en-US" altLang="ko-KR" sz="900" b="1" dirty="0" smtClean="0">
                <a:latin typeface="+mn-ea"/>
                <a:cs typeface="Pretendard" panose="02000503000000020004" pitchFamily="50" charset="-127"/>
              </a:rPr>
              <a:t>100% </a:t>
            </a:r>
            <a:r>
              <a:rPr lang="ko-KR" altLang="en-US" sz="900" b="1" dirty="0" smtClean="0">
                <a:latin typeface="+mn-ea"/>
                <a:cs typeface="Pretendard" panose="02000503000000020004" pitchFamily="50" charset="-127"/>
              </a:rPr>
              <a:t>당첨 룰렛 돌리기</a:t>
            </a:r>
            <a:endParaRPr lang="en-US" altLang="ko-KR" sz="900" dirty="0">
              <a:latin typeface="+mn-ea"/>
              <a:cs typeface="Pretendard" panose="0200050300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729317" y="3663276"/>
            <a:ext cx="156485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</a:rPr>
              <a:t>12.19(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</a:rPr>
              <a:t>화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</a:rPr>
              <a:t>) 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</a:rPr>
              <a:t>오전 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</a:rPr>
              <a:t>12:00 ~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</a:rPr>
              <a:t> 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</a:rPr>
              <a:t>오후 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</a:rPr>
              <a:t>11:59</a:t>
            </a:r>
            <a:endParaRPr lang="en-US" altLang="ko-KR" sz="700" dirty="0">
              <a:solidFill>
                <a:schemeClr val="bg1">
                  <a:lumMod val="50000"/>
                </a:schemeClr>
              </a:solidFill>
              <a:latin typeface="+mn-ea"/>
              <a:cs typeface="Pretendard" panose="02000503000000020004" pitchFamily="50" charset="-127"/>
            </a:endParaRPr>
          </a:p>
        </p:txBody>
      </p:sp>
      <p:sp>
        <p:nvSpPr>
          <p:cNvPr id="21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 flipH="1">
            <a:off x="7369609" y="3335532"/>
            <a:ext cx="384720" cy="3544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/>
            <a:r>
              <a:rPr lang="en-US" altLang="ko-KR" sz="8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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4670505" y="1897457"/>
            <a:ext cx="3083824" cy="2140555"/>
          </a:xfrm>
          <a:prstGeom prst="rect">
            <a:avLst/>
          </a:prstGeom>
          <a:noFill/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675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011538" y="2844173"/>
            <a:ext cx="2440225" cy="270976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쿠폰 다운로드 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6569308" y="2811296"/>
            <a:ext cx="215444" cy="336730"/>
            <a:chOff x="5995490" y="3299178"/>
            <a:chExt cx="215444" cy="336730"/>
          </a:xfrm>
        </p:grpSpPr>
        <p:sp>
          <p:nvSpPr>
            <p:cNvPr id="25" name="직사각형 24"/>
            <p:cNvSpPr/>
            <p:nvPr/>
          </p:nvSpPr>
          <p:spPr>
            <a:xfrm rot="5400000">
              <a:off x="5934847" y="3359821"/>
              <a:ext cx="336730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800" dirty="0" smtClean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  <a:sym typeface="Wingdings" panose="05000000000000000000" pitchFamily="2" charset="2"/>
                </a:rPr>
                <a:t></a:t>
              </a:r>
              <a:endParaRPr lang="ko-KR" altLang="en-US" sz="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cxnSp>
          <p:nvCxnSpPr>
            <p:cNvPr id="26" name="직선 연결선 25"/>
            <p:cNvCxnSpPr/>
            <p:nvPr/>
          </p:nvCxnSpPr>
          <p:spPr>
            <a:xfrm>
              <a:off x="6039910" y="3508086"/>
              <a:ext cx="12660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직사각형 26"/>
          <p:cNvSpPr/>
          <p:nvPr/>
        </p:nvSpPr>
        <p:spPr>
          <a:xfrm>
            <a:off x="7861145" y="2825772"/>
            <a:ext cx="2984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</a:t>
            </a:r>
            <a:endParaRPr lang="ko-KR" altLang="en-US" sz="1400" dirty="0"/>
          </a:p>
        </p:txBody>
      </p:sp>
      <p:sp>
        <p:nvSpPr>
          <p:cNvPr id="30" name="직사각형 29"/>
          <p:cNvSpPr/>
          <p:nvPr/>
        </p:nvSpPr>
        <p:spPr>
          <a:xfrm>
            <a:off x="79825" y="1700808"/>
            <a:ext cx="8851956" cy="2481220"/>
          </a:xfrm>
          <a:prstGeom prst="rect">
            <a:avLst/>
          </a:prstGeom>
          <a:noFill/>
          <a:ln w="95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344" y="159280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4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73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79825" y="4212987"/>
            <a:ext cx="8848730" cy="238436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다음페이지 이어짐</a:t>
            </a:r>
            <a:endParaRPr lang="en-US" sz="10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79825" y="512607"/>
            <a:ext cx="8848730" cy="101998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이전페이지 이어짐</a:t>
            </a:r>
            <a:endParaRPr lang="en-US" sz="10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75" name="표 74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054330"/>
              </p:ext>
            </p:extLst>
          </p:nvPr>
        </p:nvGraphicFramePr>
        <p:xfrm>
          <a:off x="9000565" y="44450"/>
          <a:ext cx="3152540" cy="6694044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198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다음페이지 이어짐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51751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07445"/>
                  </a:ext>
                </a:extLst>
              </a:tr>
              <a:tr h="24616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4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이벤트강조형 </a:t>
                      </a: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UI </a:t>
                      </a: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(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가변영역</a:t>
                      </a: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) </a:t>
                      </a:r>
                    </a:p>
                    <a:p>
                      <a:pPr>
                        <a:lnSpc>
                          <a:spcPts val="1200"/>
                        </a:lnSpc>
                      </a:pP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관리자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: </a:t>
                      </a:r>
                      <a:r>
                        <a:rPr lang="ko-KR" altLang="en-US" sz="800" dirty="0" err="1" smtClean="0">
                          <a:solidFill>
                            <a:srgbClr val="E8188F"/>
                          </a:solidFill>
                          <a:latin typeface="+mn-ea"/>
                          <a:cs typeface="Pretendard Light" panose="02000403000000020004" pitchFamily="50" charset="-127"/>
                        </a:rPr>
                        <a:t>전시관리</a:t>
                      </a:r>
                      <a:r>
                        <a:rPr lang="ko-KR" altLang="en-US" sz="800" dirty="0" smtClean="0">
                          <a:solidFill>
                            <a:srgbClr val="E8188F"/>
                          </a:solidFill>
                          <a:latin typeface="+mn-ea"/>
                          <a:cs typeface="Pretendard Light" panose="02000403000000020004" pitchFamily="50" charset="-127"/>
                        </a:rPr>
                        <a:t> </a:t>
                      </a:r>
                      <a:r>
                        <a:rPr lang="en-US" altLang="ko-KR" sz="800" dirty="0" smtClean="0">
                          <a:solidFill>
                            <a:srgbClr val="E8188F"/>
                          </a:solidFill>
                          <a:latin typeface="+mn-ea"/>
                          <a:cs typeface="Pretendard Light" panose="02000403000000020004" pitchFamily="50" charset="-127"/>
                        </a:rPr>
                        <a:t>&gt; </a:t>
                      </a:r>
                      <a:r>
                        <a:rPr lang="ko-KR" altLang="en-US" sz="800" dirty="0" smtClean="0">
                          <a:solidFill>
                            <a:srgbClr val="E8188F"/>
                          </a:solidFill>
                          <a:latin typeface="+mn-ea"/>
                          <a:cs typeface="Pretendard Light" panose="02000403000000020004" pitchFamily="50" charset="-127"/>
                        </a:rPr>
                        <a:t>메인전시관리 </a:t>
                      </a:r>
                      <a:r>
                        <a:rPr lang="en-US" altLang="ko-KR" sz="800" dirty="0" smtClean="0">
                          <a:solidFill>
                            <a:srgbClr val="E8188F"/>
                          </a:solidFill>
                          <a:latin typeface="+mn-ea"/>
                          <a:cs typeface="Pretendard Light" panose="02000403000000020004" pitchFamily="50" charset="-127"/>
                        </a:rPr>
                        <a:t>&gt; </a:t>
                      </a:r>
                      <a:r>
                        <a:rPr lang="ko-KR" altLang="en-US" sz="800" dirty="0" smtClean="0">
                          <a:solidFill>
                            <a:srgbClr val="E8188F"/>
                          </a:solidFill>
                          <a:latin typeface="+mn-ea"/>
                          <a:cs typeface="Pretendard Light" panose="02000403000000020004" pitchFamily="50" charset="-127"/>
                        </a:rPr>
                        <a:t>이벤트강조형</a:t>
                      </a:r>
                      <a:r>
                        <a:rPr lang="en-US" altLang="ko-KR" sz="800" baseline="0" dirty="0" smtClean="0">
                          <a:solidFill>
                            <a:srgbClr val="E8188F"/>
                          </a:solidFill>
                          <a:latin typeface="+mn-ea"/>
                          <a:cs typeface="Pretendard Light" panose="02000403000000020004" pitchFamily="50" charset="-127"/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rgbClr val="E8188F"/>
                          </a:solidFill>
                          <a:latin typeface="+mn-ea"/>
                          <a:cs typeface="Pretendard Light" panose="02000403000000020004" pitchFamily="50" charset="-127"/>
                        </a:rPr>
                        <a:t>등록</a:t>
                      </a:r>
                      <a:endParaRPr lang="en-US" altLang="ko-KR" sz="800" dirty="0" smtClean="0">
                        <a:solidFill>
                          <a:srgbClr val="E8188F"/>
                        </a:solidFill>
                        <a:latin typeface="+mn-ea"/>
                        <a:cs typeface="Pretendard Light" panose="02000403000000020004" pitchFamily="50" charset="-127"/>
                      </a:endParaRPr>
                    </a:p>
                    <a:p>
                      <a:pPr>
                        <a:lnSpc>
                          <a:spcPts val="1200"/>
                        </a:lnSpc>
                      </a:pPr>
                      <a:r>
                        <a:rPr lang="en-US" altLang="ko-KR" sz="800" dirty="0" smtClean="0">
                          <a:solidFill>
                            <a:srgbClr val="E8188F"/>
                          </a:solidFill>
                          <a:latin typeface="+mn-ea"/>
                          <a:cs typeface="Pretendard Light" panose="02000403000000020004" pitchFamily="50" charset="-127"/>
                        </a:rPr>
                        <a:t> - </a:t>
                      </a:r>
                      <a:r>
                        <a:rPr lang="ko-KR" altLang="en-US" sz="800" dirty="0" smtClean="0">
                          <a:solidFill>
                            <a:srgbClr val="E8188F"/>
                          </a:solidFill>
                          <a:latin typeface="+mn-ea"/>
                          <a:cs typeface="Pretendard Light" panose="02000403000000020004" pitchFamily="50" charset="-127"/>
                        </a:rPr>
                        <a:t>컴포넌트 전시대상 </a:t>
                      </a:r>
                      <a:r>
                        <a:rPr lang="en-US" altLang="ko-KR" sz="800" dirty="0" smtClean="0">
                          <a:solidFill>
                            <a:srgbClr val="E8188F"/>
                          </a:solidFill>
                          <a:latin typeface="+mn-ea"/>
                          <a:cs typeface="Pretendard Light" panose="02000403000000020004" pitchFamily="50" charset="-127"/>
                        </a:rPr>
                        <a:t>: </a:t>
                      </a:r>
                      <a:r>
                        <a:rPr lang="ko-KR" altLang="en-US" sz="800" dirty="0" err="1" smtClean="0">
                          <a:solidFill>
                            <a:srgbClr val="E8188F"/>
                          </a:solidFill>
                          <a:latin typeface="+mn-ea"/>
                          <a:cs typeface="Pretendard Light" panose="02000403000000020004" pitchFamily="50" charset="-127"/>
                        </a:rPr>
                        <a:t>전시여부</a:t>
                      </a:r>
                      <a:r>
                        <a:rPr lang="en-US" altLang="ko-KR" sz="800" baseline="0" dirty="0" smtClean="0">
                          <a:solidFill>
                            <a:srgbClr val="E8188F"/>
                          </a:solidFill>
                          <a:latin typeface="+mn-ea"/>
                          <a:cs typeface="Pretendard Light" panose="02000403000000020004" pitchFamily="50" charset="-127"/>
                        </a:rPr>
                        <a:t>-</a:t>
                      </a:r>
                      <a:r>
                        <a:rPr lang="ko-KR" altLang="en-US" sz="800" baseline="0" dirty="0" smtClean="0">
                          <a:solidFill>
                            <a:srgbClr val="E8188F"/>
                          </a:solidFill>
                          <a:latin typeface="+mn-ea"/>
                          <a:cs typeface="Pretendard Light" panose="02000403000000020004" pitchFamily="50" charset="-127"/>
                        </a:rPr>
                        <a:t>전시</a:t>
                      </a:r>
                      <a:r>
                        <a:rPr lang="en-US" altLang="ko-KR" sz="800" baseline="0" dirty="0" smtClean="0">
                          <a:solidFill>
                            <a:srgbClr val="E8188F"/>
                          </a:solidFill>
                          <a:latin typeface="+mn-ea"/>
                          <a:cs typeface="Pretendard Light" panose="02000403000000020004" pitchFamily="50" charset="-127"/>
                        </a:rPr>
                        <a:t>, </a:t>
                      </a:r>
                      <a:r>
                        <a:rPr kumimoji="1" lang="ko-KR" altLang="en-US" sz="800" dirty="0" smtClean="0">
                          <a:solidFill>
                            <a:srgbClr val="E8188F"/>
                          </a:solidFill>
                          <a:latin typeface="+mn-ea"/>
                        </a:rPr>
                        <a:t>전시기간이 </a:t>
                      </a:r>
                      <a:r>
                        <a:rPr kumimoji="1" lang="ko-KR" altLang="en-US" sz="800" dirty="0" err="1" smtClean="0">
                          <a:solidFill>
                            <a:srgbClr val="E8188F"/>
                          </a:solidFill>
                          <a:latin typeface="+mn-ea"/>
                        </a:rPr>
                        <a:t>조회일을</a:t>
                      </a:r>
                      <a:r>
                        <a:rPr kumimoji="1" lang="ko-KR" altLang="en-US" sz="800" dirty="0" smtClean="0">
                          <a:solidFill>
                            <a:srgbClr val="E8188F"/>
                          </a:solidFill>
                          <a:latin typeface="+mn-ea"/>
                        </a:rPr>
                        <a:t> 포함</a:t>
                      </a:r>
                      <a:endParaRPr kumimoji="1" lang="en-US" altLang="ko-KR" sz="800" dirty="0" smtClean="0">
                        <a:solidFill>
                          <a:srgbClr val="E8188F"/>
                        </a:solidFill>
                        <a:latin typeface="+mn-ea"/>
                      </a:endParaRPr>
                    </a:p>
                    <a:p>
                      <a:pPr>
                        <a:lnSpc>
                          <a:spcPts val="1200"/>
                        </a:lnSpc>
                      </a:pPr>
                      <a:r>
                        <a:rPr kumimoji="1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이벤트 전시 가능 조건 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: </a:t>
                      </a:r>
                      <a:r>
                        <a:rPr kumimoji="1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전시여부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-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전시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,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전시기간이 </a:t>
                      </a:r>
                      <a:r>
                        <a:rPr kumimoji="1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조회일을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포함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, </a:t>
                      </a:r>
                      <a:r>
                        <a:rPr kumimoji="1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전시채널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-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전체</a:t>
                      </a:r>
                      <a:r>
                        <a:rPr kumimoji="1" lang="en-US" altLang="ko-KR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orMOorAPP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,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상태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-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진행중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,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이벤트공개여부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-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공개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  <a:cs typeface="Pretendard Light" panose="02000403000000020004" pitchFamily="50" charset="-127"/>
                        </a:rPr>
                        <a:t> -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+mn-ea"/>
                          <a:cs typeface="Pretendard Light" panose="02000403000000020004" pitchFamily="50" charset="-127"/>
                        </a:rPr>
                        <a:t>동기간 전시 배너는 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  <a:cs typeface="Pretendard Light" panose="02000403000000020004" pitchFamily="50" charset="-127"/>
                        </a:rPr>
                        <a:t>2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+mn-ea"/>
                          <a:cs typeface="Pretendard Light" panose="02000403000000020004" pitchFamily="50" charset="-127"/>
                        </a:rPr>
                        <a:t>개 이상 설정 권장</a:t>
                      </a:r>
                      <a:endParaRPr lang="en-US" altLang="ko-KR" sz="800" baseline="0" dirty="0" smtClean="0">
                        <a:solidFill>
                          <a:schemeClr val="tx1"/>
                        </a:solidFill>
                        <a:latin typeface="+mn-ea"/>
                        <a:cs typeface="Pretendard Light" panose="02000403000000020004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전시순서지정순 노출 </a:t>
                      </a:r>
                      <a:endParaRPr lang="en-US" altLang="ko-KR" sz="800" baseline="0" dirty="0" smtClean="0">
                        <a:solidFill>
                          <a:schemeClr val="tx1"/>
                        </a:solidFill>
                        <a:latin typeface="+mn-ea"/>
                        <a:cs typeface="Pretendard Light" panose="02000403000000020004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디폴트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2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개 노출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- 2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개 이상 설정시 좌우 화살표 노출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(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무한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)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좌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/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우 버튼으로 이전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/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다음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1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개씩 이동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(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무한롤링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)</a:t>
                      </a:r>
                      <a:endParaRPr kumimoji="0" lang="en-US" altLang="ko-KR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171450" marR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baseline="0" dirty="0" smtClean="0"/>
                        <a:t>4-1 </a:t>
                      </a:r>
                      <a:r>
                        <a:rPr lang="ko-KR" altLang="en-US" sz="800" b="1" baseline="0" dirty="0" smtClean="0"/>
                        <a:t>태그</a:t>
                      </a:r>
                      <a:endParaRPr lang="en-US" altLang="ko-KR" sz="800" b="1" baseline="0" dirty="0" smtClean="0"/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90488" algn="l"/>
                        </a:tabLst>
                        <a:defRPr/>
                      </a:pPr>
                      <a:r>
                        <a:rPr lang="ko-KR" altLang="en-US" sz="800" baseline="0" dirty="0" smtClean="0"/>
                        <a:t> </a:t>
                      </a:r>
                      <a:r>
                        <a:rPr lang="en-US" altLang="ko-KR" sz="800" baseline="0" dirty="0" smtClean="0"/>
                        <a:t>- </a:t>
                      </a:r>
                      <a:r>
                        <a:rPr lang="ko-KR" altLang="en-US" sz="800" baseline="0" dirty="0" smtClean="0"/>
                        <a:t>관리자에서 선택 또는 등록한 </a:t>
                      </a:r>
                      <a:r>
                        <a:rPr lang="ko-KR" altLang="en-US" sz="800" baseline="0" dirty="0" err="1" smtClean="0"/>
                        <a:t>태그명</a:t>
                      </a:r>
                      <a:r>
                        <a:rPr lang="ko-KR" altLang="en-US" sz="800" baseline="0" dirty="0" smtClean="0"/>
                        <a:t> 노출</a:t>
                      </a:r>
                      <a:endParaRPr lang="en-US" altLang="ko-KR" sz="800" baseline="0" dirty="0" smtClean="0"/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90488" algn="l"/>
                        </a:tabLst>
                        <a:defRPr/>
                      </a:pPr>
                      <a:r>
                        <a:rPr lang="en-US" altLang="ko-KR" sz="800" baseline="0" dirty="0" smtClean="0"/>
                        <a:t> - </a:t>
                      </a:r>
                      <a:r>
                        <a:rPr lang="ko-KR" altLang="en-US" sz="800" baseline="0" dirty="0" smtClean="0"/>
                        <a:t>최대 </a:t>
                      </a:r>
                      <a:r>
                        <a:rPr lang="en-US" altLang="ko-KR" sz="800" baseline="0" dirty="0" smtClean="0"/>
                        <a:t>8</a:t>
                      </a:r>
                      <a:r>
                        <a:rPr lang="ko-KR" altLang="en-US" sz="800" baseline="0" dirty="0" smtClean="0"/>
                        <a:t>자 노출 </a:t>
                      </a:r>
                      <a:endParaRPr lang="en-US" altLang="ko-KR" sz="800" baseline="0" dirty="0" smtClean="0"/>
                    </a:p>
                    <a:p>
                      <a:pPr marL="171450" marR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90488" algn="l"/>
                        </a:tabLst>
                        <a:defRPr/>
                      </a:pPr>
                      <a:r>
                        <a:rPr lang="en-US" altLang="ko-KR" sz="800" b="1" baseline="0" dirty="0" smtClean="0"/>
                        <a:t>4-2 </a:t>
                      </a:r>
                      <a:r>
                        <a:rPr lang="ko-KR" altLang="en-US" sz="800" b="1" baseline="0" dirty="0" smtClean="0"/>
                        <a:t>썸네일</a:t>
                      </a:r>
                      <a:endParaRPr lang="en-US" altLang="ko-KR" sz="800" b="1" baseline="0" dirty="0" smtClean="0"/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90488" algn="l"/>
                        </a:tabLst>
                        <a:defRPr/>
                      </a:pPr>
                      <a:r>
                        <a:rPr lang="ko-KR" altLang="en-US" sz="800" baseline="0" dirty="0" smtClean="0"/>
                        <a:t> </a:t>
                      </a:r>
                      <a:r>
                        <a:rPr lang="en-US" altLang="ko-KR" sz="800" baseline="0" dirty="0" smtClean="0"/>
                        <a:t>- </a:t>
                      </a:r>
                      <a:r>
                        <a:rPr lang="ko-KR" altLang="en-US" sz="800" baseline="0" dirty="0" smtClean="0"/>
                        <a:t>해당 이벤트의 썸네일 출력</a:t>
                      </a:r>
                      <a:endParaRPr lang="en-US" altLang="ko-KR" sz="800" baseline="0" dirty="0" smtClean="0"/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90488" algn="l"/>
                        </a:tabLst>
                        <a:defRPr/>
                      </a:pPr>
                      <a:r>
                        <a:rPr lang="ko-KR" altLang="en-US" sz="800" baseline="0" dirty="0" smtClean="0"/>
                        <a:t> </a:t>
                      </a:r>
                      <a:r>
                        <a:rPr lang="en-US" altLang="ko-KR" sz="800" baseline="0" dirty="0" smtClean="0"/>
                        <a:t>- </a:t>
                      </a:r>
                      <a:r>
                        <a:rPr lang="ko-KR" altLang="en-US" sz="800" baseline="0" dirty="0" smtClean="0"/>
                        <a:t>탭시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이벤트 상세 페이지로 이동</a:t>
                      </a:r>
                      <a:endParaRPr lang="en-US" altLang="ko-KR" sz="800" baseline="0" dirty="0" smtClean="0"/>
                    </a:p>
                    <a:p>
                      <a:pPr marL="171450" marR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baseline="0" dirty="0" smtClean="0"/>
                        <a:t>4-3 </a:t>
                      </a:r>
                      <a:r>
                        <a:rPr lang="ko-KR" altLang="en-US" sz="800" b="1" baseline="0" dirty="0" smtClean="0"/>
                        <a:t>제목</a:t>
                      </a:r>
                      <a:endParaRPr lang="en-US" altLang="ko-KR" sz="800" b="1" baseline="0" dirty="0" smtClean="0"/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/>
                        <a:t> </a:t>
                      </a:r>
                      <a:r>
                        <a:rPr lang="en-US" altLang="ko-KR" sz="800" b="0" baseline="0" dirty="0" smtClean="0"/>
                        <a:t>- </a:t>
                      </a:r>
                      <a:r>
                        <a:rPr lang="ko-KR" altLang="en-US" sz="800" b="0" baseline="0" dirty="0" smtClean="0"/>
                        <a:t>이벤트 제목 전체 출력 </a:t>
                      </a:r>
                      <a:r>
                        <a:rPr lang="en-US" altLang="ko-KR" sz="800" b="0" baseline="0" dirty="0" smtClean="0"/>
                        <a:t>(</a:t>
                      </a:r>
                      <a:r>
                        <a:rPr lang="ko-KR" altLang="en-US" sz="800" b="0" baseline="0" dirty="0" smtClean="0"/>
                        <a:t>최대 </a:t>
                      </a:r>
                      <a:r>
                        <a:rPr lang="en-US" altLang="ko-KR" sz="800" b="0" baseline="0" dirty="0" smtClean="0"/>
                        <a:t>2</a:t>
                      </a:r>
                      <a:r>
                        <a:rPr lang="ko-KR" altLang="en-US" sz="800" b="0" baseline="0" dirty="0" smtClean="0"/>
                        <a:t>줄</a:t>
                      </a:r>
                      <a:r>
                        <a:rPr lang="en-US" altLang="ko-KR" sz="800" b="0" baseline="0" dirty="0" smtClean="0"/>
                        <a:t>)</a:t>
                      </a: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aseline="0" dirty="0" smtClean="0"/>
                        <a:t> </a:t>
                      </a:r>
                      <a:r>
                        <a:rPr lang="en-US" altLang="ko-KR" sz="800" baseline="0" dirty="0" smtClean="0"/>
                        <a:t>- </a:t>
                      </a:r>
                      <a:r>
                        <a:rPr lang="ko-KR" altLang="en-US" sz="800" baseline="0" dirty="0" smtClean="0"/>
                        <a:t>탭시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상세 페이지로 이동</a:t>
                      </a:r>
                      <a:endParaRPr lang="en-US" altLang="ko-KR" sz="800" b="0" baseline="0" dirty="0" smtClean="0"/>
                    </a:p>
                    <a:p>
                      <a:pPr marL="171450" marR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baseline="0" dirty="0" smtClean="0"/>
                        <a:t>4-4 </a:t>
                      </a:r>
                      <a:r>
                        <a:rPr lang="ko-KR" altLang="en-US" sz="800" b="1" baseline="0" dirty="0" smtClean="0"/>
                        <a:t>이벤트 기간</a:t>
                      </a:r>
                      <a:r>
                        <a:rPr lang="en-US" altLang="ko-KR" sz="800" b="1" baseline="0" dirty="0" smtClean="0"/>
                        <a:t>/</a:t>
                      </a:r>
                      <a:r>
                        <a:rPr lang="ko-KR" altLang="en-US" sz="800" b="1" baseline="0" dirty="0" smtClean="0"/>
                        <a:t>시간 </a:t>
                      </a:r>
                      <a:endParaRPr lang="en-US" altLang="ko-KR" sz="800" b="1" baseline="0" dirty="0" smtClean="0"/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strike="sngStrike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- </a:t>
                      </a:r>
                      <a:r>
                        <a:rPr lang="ko-KR" altLang="en-US" sz="800" b="0" strike="sngStrike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기간노출기준 선택 항목에 따라 다르게 노출 </a:t>
                      </a:r>
                      <a:endParaRPr lang="en-US" altLang="ko-KR" sz="800" b="0" strike="sngStrike" baseline="0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strike="sngStrike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┖ </a:t>
                      </a:r>
                      <a:r>
                        <a:rPr lang="ko-KR" altLang="en-US" sz="800" b="0" strike="sngStrike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시작일</a:t>
                      </a:r>
                      <a:r>
                        <a:rPr lang="en-US" altLang="ko-KR" sz="800" b="0" strike="sngStrike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800" b="0" strike="sngStrike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요일</a:t>
                      </a:r>
                      <a:r>
                        <a:rPr lang="en-US" altLang="ko-KR" sz="800" b="0" strike="sngStrike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) </a:t>
                      </a:r>
                      <a:r>
                        <a:rPr lang="ko-KR" altLang="en-US" sz="800" b="0" strike="sngStrike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노출 </a:t>
                      </a:r>
                      <a:r>
                        <a:rPr lang="en-US" altLang="ko-KR" sz="800" b="0" strike="sngStrike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: MM.DD(</a:t>
                      </a:r>
                      <a:r>
                        <a:rPr lang="ko-KR" altLang="en-US" sz="800" b="0" strike="sngStrike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요일</a:t>
                      </a:r>
                      <a:r>
                        <a:rPr lang="en-US" altLang="ko-KR" sz="800" b="0" strike="sngStrike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) </a:t>
                      </a:r>
                      <a:r>
                        <a:rPr lang="ko-KR" altLang="en-US" sz="800" b="0" strike="sngStrike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오전 </a:t>
                      </a:r>
                      <a:r>
                        <a:rPr lang="en-US" altLang="ko-KR" sz="800" b="0" strike="sngStrike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00:00 </a:t>
                      </a: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strike="sngStrike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b="1" strike="sngStrike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┖ </a:t>
                      </a:r>
                      <a:r>
                        <a:rPr lang="ko-KR" altLang="en-US" sz="800" b="0" strike="sngStrike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시작인</a:t>
                      </a:r>
                      <a:r>
                        <a:rPr lang="en-US" altLang="ko-KR" sz="800" b="0" strike="sngStrike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~</a:t>
                      </a:r>
                      <a:r>
                        <a:rPr lang="ko-KR" altLang="en-US" sz="800" b="0" strike="sngStrike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종료일 노출 </a:t>
                      </a:r>
                      <a:r>
                        <a:rPr lang="en-US" altLang="ko-KR" sz="800" b="0" strike="sngStrike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: MM.DD(</a:t>
                      </a:r>
                      <a:r>
                        <a:rPr lang="ko-KR" altLang="en-US" sz="800" b="0" strike="sngStrike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요일</a:t>
                      </a:r>
                      <a:r>
                        <a:rPr lang="en-US" altLang="ko-KR" sz="800" b="0" strike="sngStrike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) </a:t>
                      </a:r>
                      <a:r>
                        <a:rPr lang="ko-KR" altLang="en-US" sz="800" b="0" strike="sngStrike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오전 </a:t>
                      </a:r>
                      <a:r>
                        <a:rPr lang="en-US" altLang="ko-KR" sz="800" b="0" strike="sngStrike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00:00 ~ MM.DD(</a:t>
                      </a:r>
                      <a:r>
                        <a:rPr lang="ko-KR" altLang="en-US" sz="800" b="0" strike="sngStrike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요일</a:t>
                      </a:r>
                      <a:r>
                        <a:rPr lang="en-US" altLang="ko-KR" sz="800" b="0" strike="sngStrike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) </a:t>
                      </a:r>
                      <a:r>
                        <a:rPr lang="ko-KR" altLang="en-US" sz="800" b="0" strike="sngStrike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오후 </a:t>
                      </a:r>
                      <a:r>
                        <a:rPr lang="en-US" altLang="ko-KR" sz="800" b="0" strike="sngStrike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00:00 </a:t>
                      </a: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baseline="0" dirty="0" smtClean="0"/>
                        <a:t>┖ </a:t>
                      </a:r>
                      <a:r>
                        <a:rPr lang="ko-KR" altLang="en-US" sz="800" b="0" baseline="0" dirty="0" smtClean="0"/>
                        <a:t>시작인</a:t>
                      </a:r>
                      <a:r>
                        <a:rPr lang="en-US" altLang="ko-KR" sz="800" b="0" baseline="0" dirty="0" smtClean="0"/>
                        <a:t>~</a:t>
                      </a:r>
                      <a:r>
                        <a:rPr lang="ko-KR" altLang="en-US" sz="800" b="0" baseline="0" dirty="0" smtClean="0"/>
                        <a:t>종료일 이 다른 경우 </a:t>
                      </a:r>
                      <a:r>
                        <a:rPr lang="en-US" altLang="ko-KR" sz="800" b="0" baseline="0" dirty="0" smtClean="0"/>
                        <a:t>: MM.DD(</a:t>
                      </a:r>
                      <a:r>
                        <a:rPr lang="ko-KR" altLang="en-US" sz="800" b="0" baseline="0" dirty="0" smtClean="0"/>
                        <a:t>요일</a:t>
                      </a:r>
                      <a:r>
                        <a:rPr lang="en-US" altLang="ko-KR" sz="800" b="0" baseline="0" dirty="0" smtClean="0"/>
                        <a:t>) </a:t>
                      </a:r>
                      <a:r>
                        <a:rPr lang="ko-KR" altLang="en-US" sz="800" b="0" baseline="0" dirty="0" smtClean="0"/>
                        <a:t>오전 </a:t>
                      </a:r>
                      <a:r>
                        <a:rPr lang="en-US" altLang="ko-KR" sz="800" b="0" baseline="0" dirty="0" smtClean="0"/>
                        <a:t>00:00 ~ MM.DD(</a:t>
                      </a:r>
                      <a:r>
                        <a:rPr lang="ko-KR" altLang="en-US" sz="800" b="0" baseline="0" dirty="0" smtClean="0"/>
                        <a:t>요일</a:t>
                      </a:r>
                      <a:r>
                        <a:rPr lang="en-US" altLang="ko-KR" sz="800" b="0" baseline="0" dirty="0" smtClean="0"/>
                        <a:t>) </a:t>
                      </a:r>
                      <a:r>
                        <a:rPr lang="ko-KR" altLang="en-US" sz="800" b="0" baseline="0" dirty="0" smtClean="0"/>
                        <a:t>오후 </a:t>
                      </a:r>
                      <a:r>
                        <a:rPr lang="en-US" altLang="ko-KR" sz="800" b="0" baseline="0" dirty="0" smtClean="0"/>
                        <a:t>00:00 </a:t>
                      </a: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baseline="0" dirty="0" smtClean="0"/>
                        <a:t>┖ </a:t>
                      </a:r>
                      <a:r>
                        <a:rPr lang="ko-KR" altLang="en-US" sz="800" b="0" baseline="0" dirty="0" smtClean="0"/>
                        <a:t>시작인</a:t>
                      </a:r>
                      <a:r>
                        <a:rPr lang="en-US" altLang="ko-KR" sz="800" b="0" baseline="0" dirty="0" smtClean="0"/>
                        <a:t>~</a:t>
                      </a:r>
                      <a:r>
                        <a:rPr lang="ko-KR" altLang="en-US" sz="800" b="0" baseline="0" dirty="0" smtClean="0"/>
                        <a:t>종료일 이 같은 경우 </a:t>
                      </a:r>
                      <a:r>
                        <a:rPr lang="en-US" altLang="ko-KR" sz="800" b="0" baseline="0" dirty="0" smtClean="0"/>
                        <a:t>: MM.DD(</a:t>
                      </a:r>
                      <a:r>
                        <a:rPr lang="ko-KR" altLang="en-US" sz="800" b="0" baseline="0" dirty="0" smtClean="0"/>
                        <a:t>요일</a:t>
                      </a:r>
                      <a:r>
                        <a:rPr lang="en-US" altLang="ko-KR" sz="800" b="0" baseline="0" dirty="0" smtClean="0"/>
                        <a:t>) </a:t>
                      </a:r>
                      <a:r>
                        <a:rPr lang="ko-KR" altLang="en-US" sz="800" b="0" baseline="0" dirty="0" smtClean="0"/>
                        <a:t>오전 </a:t>
                      </a:r>
                      <a:r>
                        <a:rPr lang="en-US" altLang="ko-KR" sz="800" b="0" baseline="0" dirty="0" smtClean="0"/>
                        <a:t>00:00 ~ </a:t>
                      </a:r>
                      <a:r>
                        <a:rPr lang="ko-KR" altLang="en-US" sz="800" b="0" baseline="0" dirty="0" smtClean="0"/>
                        <a:t>오후 </a:t>
                      </a:r>
                      <a:r>
                        <a:rPr lang="en-US" altLang="ko-KR" sz="800" b="0" baseline="0" dirty="0" smtClean="0"/>
                        <a:t>00:00 </a:t>
                      </a: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┖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단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,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이벤트 </a:t>
                      </a:r>
                      <a:r>
                        <a:rPr kumimoji="1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등록시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전시기간사용안함 </a:t>
                      </a:r>
                      <a:r>
                        <a:rPr kumimoji="1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체크시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‘</a:t>
                      </a:r>
                      <a:r>
                        <a:rPr kumimoji="1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상시진행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’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텍스트 노출</a:t>
                      </a:r>
                      <a:endParaRPr lang="en-US" altLang="ko-KR" sz="800" b="0" strike="sngStrike" baseline="0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/>
                        <a:t> </a:t>
                      </a:r>
                      <a:r>
                        <a:rPr lang="en-US" altLang="ko-KR" sz="800" b="1" baseline="0" dirty="0" smtClean="0"/>
                        <a:t>&lt;</a:t>
                      </a:r>
                      <a:r>
                        <a:rPr lang="ko-KR" altLang="en-US" sz="800" b="1" baseline="0" dirty="0" smtClean="0"/>
                        <a:t>기간</a:t>
                      </a:r>
                      <a:r>
                        <a:rPr lang="en-US" altLang="ko-KR" sz="800" b="1" baseline="0" dirty="0" smtClean="0"/>
                        <a:t>/</a:t>
                      </a:r>
                      <a:r>
                        <a:rPr lang="ko-KR" altLang="en-US" sz="800" b="1" baseline="0" dirty="0" smtClean="0"/>
                        <a:t>시간 노출 </a:t>
                      </a:r>
                      <a:r>
                        <a:rPr lang="ko-KR" altLang="en-US" sz="800" b="1" baseline="0" dirty="0" err="1" smtClean="0"/>
                        <a:t>상세정의</a:t>
                      </a:r>
                      <a:r>
                        <a:rPr lang="en-US" altLang="ko-KR" sz="800" b="1" baseline="0" dirty="0" smtClean="0"/>
                        <a:t>&gt;</a:t>
                      </a: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/>
                        <a:t> - MM.DD(</a:t>
                      </a:r>
                      <a:r>
                        <a:rPr lang="ko-KR" altLang="en-US" sz="800" b="0" baseline="0" dirty="0" err="1" smtClean="0"/>
                        <a:t>요일약자</a:t>
                      </a:r>
                      <a:r>
                        <a:rPr lang="en-US" altLang="ko-KR" sz="800" b="0" baseline="0" dirty="0" smtClean="0"/>
                        <a:t>) </a:t>
                      </a:r>
                      <a:r>
                        <a:rPr lang="ko-KR" altLang="en-US" sz="800" b="0" baseline="0" dirty="0" smtClean="0"/>
                        <a:t>형태로 출력하며</a:t>
                      </a:r>
                      <a:r>
                        <a:rPr lang="en-US" altLang="ko-KR" sz="800" b="0" baseline="0" dirty="0" smtClean="0"/>
                        <a:t>, MM</a:t>
                      </a:r>
                      <a:r>
                        <a:rPr lang="ko-KR" altLang="en-US" sz="800" b="0" baseline="0" dirty="0" smtClean="0"/>
                        <a:t>또는 </a:t>
                      </a:r>
                      <a:r>
                        <a:rPr lang="en-US" altLang="ko-KR" sz="800" b="0" baseline="0" dirty="0" smtClean="0"/>
                        <a:t>DD</a:t>
                      </a:r>
                      <a:r>
                        <a:rPr lang="ko-KR" altLang="en-US" sz="800" b="0" baseline="0" dirty="0" smtClean="0"/>
                        <a:t> 앞자리가 </a:t>
                      </a:r>
                      <a:r>
                        <a:rPr lang="en-US" altLang="ko-KR" sz="800" b="0" baseline="0" dirty="0" smtClean="0"/>
                        <a:t>0</a:t>
                      </a:r>
                      <a:r>
                        <a:rPr lang="ko-KR" altLang="en-US" sz="800" b="0" baseline="0" dirty="0" smtClean="0"/>
                        <a:t>으로 시작된다며 </a:t>
                      </a:r>
                      <a:r>
                        <a:rPr lang="en-US" altLang="ko-KR" sz="800" b="0" baseline="0" dirty="0" smtClean="0"/>
                        <a:t>0 </a:t>
                      </a:r>
                      <a:r>
                        <a:rPr lang="ko-KR" altLang="en-US" sz="800" b="0" baseline="0" dirty="0" smtClean="0"/>
                        <a:t>생략하고 한 자리만 출력</a:t>
                      </a:r>
                      <a:endParaRPr lang="en-US" altLang="ko-KR" sz="800" b="0" baseline="0" dirty="0" smtClean="0"/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/>
                        <a:t> - </a:t>
                      </a:r>
                      <a:r>
                        <a:rPr lang="ko-KR" altLang="en-US" sz="800" b="0" baseline="0" dirty="0" smtClean="0"/>
                        <a:t>시작일과 종료일이 같을 시 종료일은 날짜 빼고 시간만 안내</a:t>
                      </a:r>
                      <a:endParaRPr lang="en-US" altLang="ko-KR" sz="800" b="0" baseline="0" dirty="0" smtClean="0"/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 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시간은 오전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오후로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00:00~12:59 (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단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0~9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시는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제외 노출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) </a:t>
                      </a: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 - </a:t>
                      </a:r>
                      <a:r>
                        <a:rPr lang="ko-KR" altLang="en-US" sz="800" b="0" strike="sngStrike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시작일만 표시로 설정 시 시작일만 노출 </a:t>
                      </a:r>
                      <a:r>
                        <a:rPr lang="en-US" altLang="ko-KR" sz="800" b="0" strike="sngStrike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(4-6) </a:t>
                      </a: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strike="sngStrike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- </a:t>
                      </a:r>
                      <a:r>
                        <a:rPr lang="ko-KR" altLang="en-US" sz="800" b="0" strike="sngStrike" baseline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기간사용안함 체크시 기간 비노출</a:t>
                      </a:r>
                      <a:endParaRPr lang="en-US" altLang="ko-KR" sz="800" b="0" strike="sngStrike" baseline="0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i="1" strike="noStrike" baseline="0" dirty="0" smtClean="0">
                          <a:solidFill>
                            <a:srgbClr val="FF0000"/>
                          </a:solidFill>
                          <a:effectLst/>
                        </a:rPr>
                        <a:t>*</a:t>
                      </a:r>
                      <a:r>
                        <a:rPr lang="ko-KR" altLang="en-US" sz="800" b="1" i="1" strike="noStrike" baseline="0" dirty="0" smtClean="0">
                          <a:solidFill>
                            <a:srgbClr val="FF0000"/>
                          </a:solidFill>
                          <a:effectLst/>
                        </a:rPr>
                        <a:t>할인율</a:t>
                      </a:r>
                      <a:r>
                        <a:rPr lang="en-US" altLang="ko-KR" sz="800" b="1" i="1" strike="noStrike" baseline="0" dirty="0" smtClean="0">
                          <a:solidFill>
                            <a:srgbClr val="FF0000"/>
                          </a:solidFill>
                          <a:effectLst/>
                        </a:rPr>
                        <a:t>(4-5) </a:t>
                      </a:r>
                      <a:r>
                        <a:rPr lang="ko-KR" altLang="en-US" sz="800" b="1" i="1" strike="noStrike" baseline="0" dirty="0" smtClean="0">
                          <a:solidFill>
                            <a:srgbClr val="FF0000"/>
                          </a:solidFill>
                          <a:effectLst/>
                        </a:rPr>
                        <a:t>쿠폰다운로드</a:t>
                      </a:r>
                      <a:r>
                        <a:rPr lang="en-US" altLang="ko-KR" sz="800" b="1" i="1" strike="noStrike" baseline="0" dirty="0" smtClean="0">
                          <a:solidFill>
                            <a:srgbClr val="FF0000"/>
                          </a:solidFill>
                          <a:effectLst/>
                        </a:rPr>
                        <a:t>(4-6)</a:t>
                      </a:r>
                      <a:r>
                        <a:rPr lang="ko-KR" altLang="en-US" sz="800" b="1" i="1" strike="noStrike" baseline="0" dirty="0" err="1" smtClean="0">
                          <a:solidFill>
                            <a:srgbClr val="FF0000"/>
                          </a:solidFill>
                          <a:effectLst/>
                        </a:rPr>
                        <a:t>는기능으로</a:t>
                      </a:r>
                      <a:r>
                        <a:rPr lang="ko-KR" altLang="en-US" sz="800" b="1" i="1" strike="noStrike" baseline="0" dirty="0" smtClean="0">
                          <a:solidFill>
                            <a:srgbClr val="FF0000"/>
                          </a:solidFill>
                          <a:effectLst/>
                        </a:rPr>
                        <a:t> 구현</a:t>
                      </a:r>
                      <a:r>
                        <a:rPr lang="en-US" altLang="ko-KR" sz="800" b="1" i="1" strike="noStrike" baseline="0" dirty="0" smtClean="0">
                          <a:solidFill>
                            <a:srgbClr val="FF0000"/>
                          </a:solidFill>
                          <a:effectLst/>
                        </a:rPr>
                        <a:t>X, </a:t>
                      </a:r>
                      <a:r>
                        <a:rPr lang="ko-KR" altLang="en-US" sz="800" b="1" i="1" strike="noStrike" baseline="0" dirty="0" smtClean="0">
                          <a:solidFill>
                            <a:srgbClr val="FF0000"/>
                          </a:solidFill>
                          <a:effectLst/>
                        </a:rPr>
                        <a:t>이미지임</a:t>
                      </a:r>
                      <a:endParaRPr lang="en-US" altLang="ko-KR" sz="800" b="1" i="1" strike="noStrike" baseline="0" dirty="0" smtClean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51751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350032"/>
                  </a:ext>
                </a:extLst>
              </a:tr>
              <a:tr h="246162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다음 페이지 이어짐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51751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6052338"/>
                  </a:ext>
                </a:extLst>
              </a:tr>
            </a:tbl>
          </a:graphicData>
        </a:graphic>
      </p:graphicFrame>
      <p:sp>
        <p:nvSpPr>
          <p:cNvPr id="76" name="직사각형 75"/>
          <p:cNvSpPr/>
          <p:nvPr/>
        </p:nvSpPr>
        <p:spPr>
          <a:xfrm rot="10800000">
            <a:off x="856170" y="2825772"/>
            <a:ext cx="2984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</a:t>
            </a:r>
            <a:endParaRPr lang="ko-KR" altLang="en-US" sz="1400" dirty="0"/>
          </a:p>
        </p:txBody>
      </p:sp>
      <p:sp>
        <p:nvSpPr>
          <p:cNvPr id="77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40" y="192949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4-1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78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6858" y="2530473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4-2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79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6858" y="340474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4-3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80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6551" y="3647331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4-4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81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0011" y="195726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4-5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82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0011" y="2801715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4-6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42" name="제목 1"/>
          <p:cNvSpPr txBox="1">
            <a:spLocks/>
          </p:cNvSpPr>
          <p:nvPr/>
        </p:nvSpPr>
        <p:spPr>
          <a:xfrm>
            <a:off x="4156797" y="267385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Page</a:t>
            </a:r>
            <a:endParaRPr lang="ko-KR" altLang="en-US" dirty="0"/>
          </a:p>
        </p:txBody>
      </p: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5D796C0F-28FA-C09C-AB99-123E3CF8A3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3711256"/>
              </p:ext>
            </p:extLst>
          </p:nvPr>
        </p:nvGraphicFramePr>
        <p:xfrm>
          <a:off x="10280853" y="0"/>
          <a:ext cx="1948369" cy="780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8369">
                  <a:extLst>
                    <a:ext uri="{9D8B030D-6E8A-4147-A177-3AD203B41FA5}">
                      <a16:colId xmlns:a16="http://schemas.microsoft.com/office/drawing/2014/main" val="943409369"/>
                    </a:ext>
                  </a:extLst>
                </a:gridCol>
              </a:tblGrid>
              <a:tr h="1758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V0.91 06.26 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수정사항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EE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73596"/>
                  </a:ext>
                </a:extLst>
              </a:tr>
              <a:tr h="3057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이벤트 기간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/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시간 노출 정의 변경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(4-4)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EE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9309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74720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메인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IN_PC_HOM_01_01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4959" y="1206922"/>
            <a:ext cx="8902523" cy="254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200"/>
              </a:lnSpc>
            </a:pPr>
            <a:r>
              <a:rPr lang="ko-KR" altLang="en-US" sz="1200" b="1" dirty="0" smtClean="0">
                <a:latin typeface="+mn-ea"/>
                <a:cs typeface="Pretendard" panose="02000503000000020004" pitchFamily="50" charset="-127"/>
              </a:rPr>
              <a:t>오늘의 추천 제품    </a:t>
            </a:r>
            <a:r>
              <a:rPr lang="en-US" altLang="ko-KR" sz="16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+</a:t>
            </a:r>
            <a:r>
              <a:rPr lang="ko-KR" altLang="en-US" sz="1200" b="1" dirty="0" smtClean="0">
                <a:latin typeface="+mn-ea"/>
                <a:cs typeface="Pretendard" panose="02000503000000020004" pitchFamily="50" charset="-127"/>
              </a:rPr>
              <a:t>   </a:t>
            </a:r>
            <a:endParaRPr lang="ko-KR" altLang="en-US" sz="1200" b="1" dirty="0">
              <a:latin typeface="+mn-ea"/>
              <a:cs typeface="Pretendard" panose="02000503000000020004" pitchFamily="50" charset="-127"/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1182065" y="1551605"/>
            <a:ext cx="2177631" cy="3509764"/>
            <a:chOff x="1182065" y="1987406"/>
            <a:chExt cx="2177631" cy="3509764"/>
          </a:xfrm>
        </p:grpSpPr>
        <p:sp>
          <p:nvSpPr>
            <p:cNvPr id="48" name="TextBox 47"/>
            <p:cNvSpPr txBox="1"/>
            <p:nvPr/>
          </p:nvSpPr>
          <p:spPr>
            <a:xfrm>
              <a:off x="1182065" y="4453866"/>
              <a:ext cx="20090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200"/>
                </a:lnSpc>
              </a:pPr>
              <a:r>
                <a:rPr lang="ko-KR" altLang="en-US" sz="1000" b="1" dirty="0">
                  <a:latin typeface="+mn-ea"/>
                  <a:cs typeface="Pretendard" panose="02000503000000020004" pitchFamily="50" charset="-127"/>
                </a:rPr>
                <a:t>사무실 필수아이템</a:t>
              </a:r>
              <a:r>
                <a:rPr lang="en-US" altLang="ko-KR" sz="1000" b="1" dirty="0">
                  <a:latin typeface="+mn-ea"/>
                  <a:cs typeface="Pretendard" panose="02000503000000020004" pitchFamily="50" charset="-127"/>
                </a:rPr>
                <a:t>- </a:t>
              </a:r>
            </a:p>
            <a:p>
              <a:pPr>
                <a:lnSpc>
                  <a:spcPts val="1200"/>
                </a:lnSpc>
              </a:pPr>
              <a:r>
                <a:rPr lang="ko-KR" altLang="en-US" sz="1000" b="1" dirty="0">
                  <a:latin typeface="+mn-ea"/>
                  <a:cs typeface="Pretendard" panose="02000503000000020004" pitchFamily="50" charset="-127"/>
                </a:rPr>
                <a:t>따뜻한 패딩 담요 </a:t>
              </a:r>
              <a:r>
                <a:rPr lang="en-US" altLang="ko-KR" sz="1000" b="1" dirty="0">
                  <a:latin typeface="+mn-ea"/>
                  <a:cs typeface="Pretendard" panose="02000503000000020004" pitchFamily="50" charset="-127"/>
                </a:rPr>
                <a:t>4,900</a:t>
              </a:r>
              <a:r>
                <a:rPr lang="ko-KR" altLang="en-US" sz="1000" b="1" dirty="0">
                  <a:latin typeface="+mn-ea"/>
                  <a:cs typeface="Pretendard" panose="02000503000000020004" pitchFamily="50" charset="-127"/>
                </a:rPr>
                <a:t>원</a:t>
              </a:r>
            </a:p>
          </p:txBody>
        </p:sp>
        <p:grpSp>
          <p:nvGrpSpPr>
            <p:cNvPr id="49" name="Placeholder">
              <a:extLst>
                <a:ext uri="{FF2B5EF4-FFF2-40B4-BE49-F238E27FC236}">
                  <a16:creationId xmlns:a16="http://schemas.microsoft.com/office/drawing/2014/main" id="{553F2BB2-1B7F-442D-9B25-5095C88FF8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82909" y="1987406"/>
              <a:ext cx="1963158" cy="2377697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56" name="Border">
                <a:extLst>
                  <a:ext uri="{FF2B5EF4-FFF2-40B4-BE49-F238E27FC236}">
                    <a16:creationId xmlns:a16="http://schemas.microsoft.com/office/drawing/2014/main" id="{9D9E10A7-23B9-4D33-97E2-B90F2A76D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7" name="Line 2">
                <a:extLst>
                  <a:ext uri="{FF2B5EF4-FFF2-40B4-BE49-F238E27FC236}">
                    <a16:creationId xmlns:a16="http://schemas.microsoft.com/office/drawing/2014/main" id="{20121C81-501D-44EB-A7E6-760D7C3E3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8" name="Line 1">
                <a:extLst>
                  <a:ext uri="{FF2B5EF4-FFF2-40B4-BE49-F238E27FC236}">
                    <a16:creationId xmlns:a16="http://schemas.microsoft.com/office/drawing/2014/main" id="{8B2AC669-864E-4489-8E0C-FD03331FE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50" name="TextBox 49"/>
            <p:cNvSpPr txBox="1"/>
            <p:nvPr/>
          </p:nvSpPr>
          <p:spPr>
            <a:xfrm>
              <a:off x="1748842" y="4892517"/>
              <a:ext cx="16108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 smtClean="0"/>
                <a:t>BEST</a:t>
              </a:r>
              <a:r>
                <a:rPr lang="en-US" altLang="ko-KR" sz="900" dirty="0" smtClean="0"/>
                <a:t> </a:t>
              </a:r>
              <a:r>
                <a:rPr lang="en-US" altLang="ko-KR" sz="900" dirty="0"/>
                <a:t>| </a:t>
              </a:r>
              <a:r>
                <a:rPr lang="ko-KR" altLang="en-US" sz="900" spc="-150" dirty="0" smtClean="0"/>
                <a:t>제품명은 최대 두줄까지 </a:t>
              </a:r>
              <a:endParaRPr lang="en-US" altLang="ko-KR" sz="900" spc="-150" dirty="0" smtClean="0"/>
            </a:p>
            <a:p>
              <a:r>
                <a:rPr lang="ko-KR" altLang="en-US" sz="900" spc="-150" dirty="0" smtClean="0"/>
                <a:t>노출합니다 길 어</a:t>
              </a:r>
              <a:r>
                <a:rPr lang="en-US" altLang="ko-KR" sz="900" spc="-150" dirty="0" smtClean="0"/>
                <a:t>…</a:t>
              </a:r>
              <a:endParaRPr lang="ko-KR" altLang="en-US" sz="900" spc="-15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756427" y="5182027"/>
              <a:ext cx="160326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 smtClean="0"/>
                <a:t>37,000</a:t>
              </a:r>
              <a:r>
                <a:rPr lang="ko-KR" altLang="en-US" sz="800" b="1" dirty="0" smtClean="0"/>
                <a:t>원</a:t>
              </a:r>
              <a:r>
                <a:rPr lang="en-US" altLang="ko-KR" sz="800" dirty="0" smtClean="0"/>
                <a:t> </a:t>
              </a:r>
              <a:r>
                <a:rPr lang="en-US" altLang="ko-KR" sz="700" dirty="0" smtClean="0">
                  <a:solidFill>
                    <a:srgbClr val="FF0000"/>
                  </a:solidFill>
                </a:rPr>
                <a:t>~30%  </a:t>
              </a:r>
              <a:r>
                <a:rPr lang="en-US" altLang="ko-KR" sz="700" strike="sngStrike" dirty="0">
                  <a:solidFill>
                    <a:prstClr val="white">
                      <a:lumMod val="65000"/>
                    </a:prstClr>
                  </a:solidFill>
                </a:rPr>
                <a:t>53,000</a:t>
              </a:r>
              <a:r>
                <a:rPr lang="ko-KR" altLang="en-US" sz="700" strike="sngStrike" dirty="0">
                  <a:solidFill>
                    <a:prstClr val="white">
                      <a:lumMod val="65000"/>
                    </a:prstClr>
                  </a:solidFill>
                </a:rPr>
                <a:t>원</a:t>
              </a:r>
              <a:r>
                <a:rPr lang="en-US" altLang="ko-KR" sz="700" dirty="0">
                  <a:solidFill>
                    <a:prstClr val="black"/>
                  </a:solidFill>
                </a:rPr>
                <a:t> </a:t>
              </a:r>
              <a:endParaRPr lang="ko-KR" altLang="en-US" sz="700" dirty="0"/>
            </a:p>
          </p:txBody>
        </p:sp>
        <p:grpSp>
          <p:nvGrpSpPr>
            <p:cNvPr id="52" name="Placeholder">
              <a:extLst>
                <a:ext uri="{FF2B5EF4-FFF2-40B4-BE49-F238E27FC236}">
                  <a16:creationId xmlns:a16="http://schemas.microsoft.com/office/drawing/2014/main" id="{553F2BB2-1B7F-442D-9B25-5095C88FF8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82909" y="4915274"/>
              <a:ext cx="492611" cy="581896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53" name="Border">
                <a:extLst>
                  <a:ext uri="{FF2B5EF4-FFF2-40B4-BE49-F238E27FC236}">
                    <a16:creationId xmlns:a16="http://schemas.microsoft.com/office/drawing/2014/main" id="{9D9E10A7-23B9-4D33-97E2-B90F2A76D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4" name="Line 2">
                <a:extLst>
                  <a:ext uri="{FF2B5EF4-FFF2-40B4-BE49-F238E27FC236}">
                    <a16:creationId xmlns:a16="http://schemas.microsoft.com/office/drawing/2014/main" id="{20121C81-501D-44EB-A7E6-760D7C3E3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5" name="Line 1">
                <a:extLst>
                  <a:ext uri="{FF2B5EF4-FFF2-40B4-BE49-F238E27FC236}">
                    <a16:creationId xmlns:a16="http://schemas.microsoft.com/office/drawing/2014/main" id="{8B2AC669-864E-4489-8E0C-FD03331FE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59" name="그룹 58"/>
          <p:cNvGrpSpPr/>
          <p:nvPr/>
        </p:nvGrpSpPr>
        <p:grpSpPr>
          <a:xfrm>
            <a:off x="3442573" y="1551605"/>
            <a:ext cx="2177631" cy="3509764"/>
            <a:chOff x="1182065" y="1987406"/>
            <a:chExt cx="2177631" cy="3509764"/>
          </a:xfrm>
        </p:grpSpPr>
        <p:sp>
          <p:nvSpPr>
            <p:cNvPr id="60" name="TextBox 59"/>
            <p:cNvSpPr txBox="1"/>
            <p:nvPr/>
          </p:nvSpPr>
          <p:spPr>
            <a:xfrm>
              <a:off x="1182065" y="4453866"/>
              <a:ext cx="20090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200"/>
                </a:lnSpc>
              </a:pPr>
              <a:r>
                <a:rPr lang="ko-KR" altLang="en-US" sz="1000" b="1" dirty="0">
                  <a:latin typeface="+mn-ea"/>
                  <a:cs typeface="Pretendard" panose="02000503000000020004" pitchFamily="50" charset="-127"/>
                </a:rPr>
                <a:t>사무실 필수아이템</a:t>
              </a:r>
              <a:r>
                <a:rPr lang="en-US" altLang="ko-KR" sz="1000" b="1" dirty="0">
                  <a:latin typeface="+mn-ea"/>
                  <a:cs typeface="Pretendard" panose="02000503000000020004" pitchFamily="50" charset="-127"/>
                </a:rPr>
                <a:t>- </a:t>
              </a:r>
            </a:p>
            <a:p>
              <a:pPr>
                <a:lnSpc>
                  <a:spcPts val="1200"/>
                </a:lnSpc>
              </a:pPr>
              <a:r>
                <a:rPr lang="ko-KR" altLang="en-US" sz="1000" b="1" dirty="0">
                  <a:latin typeface="+mn-ea"/>
                  <a:cs typeface="Pretendard" panose="02000503000000020004" pitchFamily="50" charset="-127"/>
                </a:rPr>
                <a:t>따뜻한 패딩 담요 </a:t>
              </a:r>
              <a:r>
                <a:rPr lang="en-US" altLang="ko-KR" sz="1000" b="1" dirty="0">
                  <a:latin typeface="+mn-ea"/>
                  <a:cs typeface="Pretendard" panose="02000503000000020004" pitchFamily="50" charset="-127"/>
                </a:rPr>
                <a:t>4,900</a:t>
              </a:r>
              <a:r>
                <a:rPr lang="ko-KR" altLang="en-US" sz="1000" b="1" dirty="0">
                  <a:latin typeface="+mn-ea"/>
                  <a:cs typeface="Pretendard" panose="02000503000000020004" pitchFamily="50" charset="-127"/>
                </a:rPr>
                <a:t>원</a:t>
              </a:r>
            </a:p>
          </p:txBody>
        </p:sp>
        <p:grpSp>
          <p:nvGrpSpPr>
            <p:cNvPr id="61" name="Placeholder">
              <a:extLst>
                <a:ext uri="{FF2B5EF4-FFF2-40B4-BE49-F238E27FC236}">
                  <a16:creationId xmlns:a16="http://schemas.microsoft.com/office/drawing/2014/main" id="{553F2BB2-1B7F-442D-9B25-5095C88FF8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82909" y="1987406"/>
              <a:ext cx="1963158" cy="2377697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67" name="Border">
                <a:extLst>
                  <a:ext uri="{FF2B5EF4-FFF2-40B4-BE49-F238E27FC236}">
                    <a16:creationId xmlns:a16="http://schemas.microsoft.com/office/drawing/2014/main" id="{9D9E10A7-23B9-4D33-97E2-B90F2A76D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8" name="Line 2">
                <a:extLst>
                  <a:ext uri="{FF2B5EF4-FFF2-40B4-BE49-F238E27FC236}">
                    <a16:creationId xmlns:a16="http://schemas.microsoft.com/office/drawing/2014/main" id="{20121C81-501D-44EB-A7E6-760D7C3E3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9" name="Line 1">
                <a:extLst>
                  <a:ext uri="{FF2B5EF4-FFF2-40B4-BE49-F238E27FC236}">
                    <a16:creationId xmlns:a16="http://schemas.microsoft.com/office/drawing/2014/main" id="{8B2AC669-864E-4489-8E0C-FD03331FE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62" name="TextBox 61"/>
            <p:cNvSpPr txBox="1"/>
            <p:nvPr/>
          </p:nvSpPr>
          <p:spPr>
            <a:xfrm>
              <a:off x="1748842" y="4892517"/>
              <a:ext cx="16108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 smtClean="0"/>
                <a:t>BEST</a:t>
              </a:r>
              <a:r>
                <a:rPr lang="en-US" altLang="ko-KR" sz="900" dirty="0" smtClean="0"/>
                <a:t> </a:t>
              </a:r>
              <a:r>
                <a:rPr lang="en-US" altLang="ko-KR" sz="900" dirty="0"/>
                <a:t>| </a:t>
              </a:r>
              <a:r>
                <a:rPr lang="ko-KR" altLang="en-US" sz="900" spc="-150" dirty="0" smtClean="0"/>
                <a:t>제품명은 최대 두줄까지 </a:t>
              </a:r>
              <a:endParaRPr lang="en-US" altLang="ko-KR" sz="900" spc="-150" dirty="0" smtClean="0"/>
            </a:p>
            <a:p>
              <a:r>
                <a:rPr lang="ko-KR" altLang="en-US" sz="900" spc="-150" dirty="0" smtClean="0"/>
                <a:t>노출합니다 길 어</a:t>
              </a:r>
              <a:r>
                <a:rPr lang="en-US" altLang="ko-KR" sz="900" spc="-150" dirty="0" smtClean="0"/>
                <a:t>…</a:t>
              </a:r>
              <a:endParaRPr lang="ko-KR" altLang="en-US" sz="900" spc="-15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grpSp>
          <p:nvGrpSpPr>
            <p:cNvPr id="63" name="Placeholder">
              <a:extLst>
                <a:ext uri="{FF2B5EF4-FFF2-40B4-BE49-F238E27FC236}">
                  <a16:creationId xmlns:a16="http://schemas.microsoft.com/office/drawing/2014/main" id="{553F2BB2-1B7F-442D-9B25-5095C88FF8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82909" y="4915274"/>
              <a:ext cx="492611" cy="581896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64" name="Border">
                <a:extLst>
                  <a:ext uri="{FF2B5EF4-FFF2-40B4-BE49-F238E27FC236}">
                    <a16:creationId xmlns:a16="http://schemas.microsoft.com/office/drawing/2014/main" id="{9D9E10A7-23B9-4D33-97E2-B90F2A76D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5" name="Line 2">
                <a:extLst>
                  <a:ext uri="{FF2B5EF4-FFF2-40B4-BE49-F238E27FC236}">
                    <a16:creationId xmlns:a16="http://schemas.microsoft.com/office/drawing/2014/main" id="{20121C81-501D-44EB-A7E6-760D7C3E3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6" name="Line 1">
                <a:extLst>
                  <a:ext uri="{FF2B5EF4-FFF2-40B4-BE49-F238E27FC236}">
                    <a16:creationId xmlns:a16="http://schemas.microsoft.com/office/drawing/2014/main" id="{8B2AC669-864E-4489-8E0C-FD03331FE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70" name="그룹 69"/>
          <p:cNvGrpSpPr/>
          <p:nvPr/>
        </p:nvGrpSpPr>
        <p:grpSpPr>
          <a:xfrm>
            <a:off x="5728588" y="1551605"/>
            <a:ext cx="2177631" cy="3509764"/>
            <a:chOff x="1182065" y="1987406"/>
            <a:chExt cx="2177631" cy="3509764"/>
          </a:xfrm>
        </p:grpSpPr>
        <p:sp>
          <p:nvSpPr>
            <p:cNvPr id="71" name="TextBox 70"/>
            <p:cNvSpPr txBox="1"/>
            <p:nvPr/>
          </p:nvSpPr>
          <p:spPr>
            <a:xfrm>
              <a:off x="1182065" y="4453866"/>
              <a:ext cx="20090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200"/>
                </a:lnSpc>
              </a:pPr>
              <a:r>
                <a:rPr lang="ko-KR" altLang="en-US" sz="1000" b="1" dirty="0">
                  <a:latin typeface="+mn-ea"/>
                  <a:cs typeface="Pretendard" panose="02000503000000020004" pitchFamily="50" charset="-127"/>
                </a:rPr>
                <a:t>사무실 필수아이템</a:t>
              </a:r>
              <a:r>
                <a:rPr lang="en-US" altLang="ko-KR" sz="1000" b="1" dirty="0">
                  <a:latin typeface="+mn-ea"/>
                  <a:cs typeface="Pretendard" panose="02000503000000020004" pitchFamily="50" charset="-127"/>
                </a:rPr>
                <a:t>- </a:t>
              </a:r>
            </a:p>
            <a:p>
              <a:pPr>
                <a:lnSpc>
                  <a:spcPts val="1200"/>
                </a:lnSpc>
              </a:pPr>
              <a:r>
                <a:rPr lang="ko-KR" altLang="en-US" sz="1000" b="1" dirty="0">
                  <a:latin typeface="+mn-ea"/>
                  <a:cs typeface="Pretendard" panose="02000503000000020004" pitchFamily="50" charset="-127"/>
                </a:rPr>
                <a:t>따뜻한 패딩 담요 </a:t>
              </a:r>
              <a:r>
                <a:rPr lang="en-US" altLang="ko-KR" sz="1000" b="1" dirty="0">
                  <a:latin typeface="+mn-ea"/>
                  <a:cs typeface="Pretendard" panose="02000503000000020004" pitchFamily="50" charset="-127"/>
                </a:rPr>
                <a:t>4,900</a:t>
              </a:r>
              <a:r>
                <a:rPr lang="ko-KR" altLang="en-US" sz="1000" b="1" dirty="0">
                  <a:latin typeface="+mn-ea"/>
                  <a:cs typeface="Pretendard" panose="02000503000000020004" pitchFamily="50" charset="-127"/>
                </a:rPr>
                <a:t>원</a:t>
              </a:r>
            </a:p>
          </p:txBody>
        </p:sp>
        <p:grpSp>
          <p:nvGrpSpPr>
            <p:cNvPr id="72" name="Placeholder">
              <a:extLst>
                <a:ext uri="{FF2B5EF4-FFF2-40B4-BE49-F238E27FC236}">
                  <a16:creationId xmlns:a16="http://schemas.microsoft.com/office/drawing/2014/main" id="{553F2BB2-1B7F-442D-9B25-5095C88FF8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82909" y="1987406"/>
              <a:ext cx="1963158" cy="2377697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78" name="Border">
                <a:extLst>
                  <a:ext uri="{FF2B5EF4-FFF2-40B4-BE49-F238E27FC236}">
                    <a16:creationId xmlns:a16="http://schemas.microsoft.com/office/drawing/2014/main" id="{9D9E10A7-23B9-4D33-97E2-B90F2A76D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9" name="Line 2">
                <a:extLst>
                  <a:ext uri="{FF2B5EF4-FFF2-40B4-BE49-F238E27FC236}">
                    <a16:creationId xmlns:a16="http://schemas.microsoft.com/office/drawing/2014/main" id="{20121C81-501D-44EB-A7E6-760D7C3E3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0" name="Line 1">
                <a:extLst>
                  <a:ext uri="{FF2B5EF4-FFF2-40B4-BE49-F238E27FC236}">
                    <a16:creationId xmlns:a16="http://schemas.microsoft.com/office/drawing/2014/main" id="{8B2AC669-864E-4489-8E0C-FD03331FE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73" name="TextBox 72"/>
            <p:cNvSpPr txBox="1"/>
            <p:nvPr/>
          </p:nvSpPr>
          <p:spPr>
            <a:xfrm>
              <a:off x="1748842" y="4892517"/>
              <a:ext cx="16108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 smtClean="0"/>
                <a:t>BEST</a:t>
              </a:r>
              <a:r>
                <a:rPr lang="en-US" altLang="ko-KR" sz="900" dirty="0" smtClean="0"/>
                <a:t> </a:t>
              </a:r>
              <a:r>
                <a:rPr lang="en-US" altLang="ko-KR" sz="900" dirty="0"/>
                <a:t>| </a:t>
              </a:r>
              <a:r>
                <a:rPr lang="ko-KR" altLang="en-US" sz="900" spc="-150" dirty="0" smtClean="0"/>
                <a:t>제품명은 최대 두줄까지 </a:t>
              </a:r>
              <a:endParaRPr lang="en-US" altLang="ko-KR" sz="900" spc="-150" dirty="0" smtClean="0"/>
            </a:p>
            <a:p>
              <a:r>
                <a:rPr lang="ko-KR" altLang="en-US" sz="900" spc="-150" dirty="0" smtClean="0"/>
                <a:t>노출합니다 길 어</a:t>
              </a:r>
              <a:r>
                <a:rPr lang="en-US" altLang="ko-KR" sz="900" spc="-150" dirty="0" smtClean="0"/>
                <a:t>…</a:t>
              </a:r>
              <a:endParaRPr lang="ko-KR" altLang="en-US" sz="900" spc="-15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grpSp>
          <p:nvGrpSpPr>
            <p:cNvPr id="74" name="Placeholder">
              <a:extLst>
                <a:ext uri="{FF2B5EF4-FFF2-40B4-BE49-F238E27FC236}">
                  <a16:creationId xmlns:a16="http://schemas.microsoft.com/office/drawing/2014/main" id="{553F2BB2-1B7F-442D-9B25-5095C88FF8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82909" y="4915274"/>
              <a:ext cx="492611" cy="581896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75" name="Border">
                <a:extLst>
                  <a:ext uri="{FF2B5EF4-FFF2-40B4-BE49-F238E27FC236}">
                    <a16:creationId xmlns:a16="http://schemas.microsoft.com/office/drawing/2014/main" id="{9D9E10A7-23B9-4D33-97E2-B90F2A76D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6" name="Line 2">
                <a:extLst>
                  <a:ext uri="{FF2B5EF4-FFF2-40B4-BE49-F238E27FC236}">
                    <a16:creationId xmlns:a16="http://schemas.microsoft.com/office/drawing/2014/main" id="{20121C81-501D-44EB-A7E6-760D7C3E3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7" name="Line 1">
                <a:extLst>
                  <a:ext uri="{FF2B5EF4-FFF2-40B4-BE49-F238E27FC236}">
                    <a16:creationId xmlns:a16="http://schemas.microsoft.com/office/drawing/2014/main" id="{8B2AC669-864E-4489-8E0C-FD03331FE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pic>
        <p:nvPicPr>
          <p:cNvPr id="81" name="그림 8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3020" y="4826048"/>
            <a:ext cx="251505" cy="225488"/>
          </a:xfrm>
          <a:prstGeom prst="rect">
            <a:avLst/>
          </a:prstGeom>
        </p:spPr>
      </p:pic>
      <p:sp>
        <p:nvSpPr>
          <p:cNvPr id="82" name="TextBox 81"/>
          <p:cNvSpPr txBox="1"/>
          <p:nvPr/>
        </p:nvSpPr>
        <p:spPr>
          <a:xfrm>
            <a:off x="4013142" y="4746226"/>
            <a:ext cx="16032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37,000</a:t>
            </a:r>
            <a:r>
              <a:rPr lang="ko-KR" altLang="en-US" sz="800" b="1" dirty="0" smtClean="0"/>
              <a:t>원</a:t>
            </a:r>
            <a:r>
              <a:rPr lang="en-US" altLang="ko-KR" sz="800" dirty="0" smtClean="0"/>
              <a:t> </a:t>
            </a:r>
            <a:r>
              <a:rPr lang="en-US" altLang="ko-KR" sz="700" dirty="0" smtClean="0">
                <a:solidFill>
                  <a:srgbClr val="FF0000"/>
                </a:solidFill>
              </a:rPr>
              <a:t>~30%  </a:t>
            </a:r>
            <a:r>
              <a:rPr lang="en-US" altLang="ko-KR" sz="700" strike="sngStrike" dirty="0">
                <a:solidFill>
                  <a:prstClr val="white">
                    <a:lumMod val="65000"/>
                  </a:prstClr>
                </a:solidFill>
              </a:rPr>
              <a:t>53,000</a:t>
            </a:r>
            <a:r>
              <a:rPr lang="ko-KR" altLang="en-US" sz="700" strike="sngStrike" dirty="0">
                <a:solidFill>
                  <a:prstClr val="white">
                    <a:lumMod val="65000"/>
                  </a:prstClr>
                </a:solidFill>
              </a:rPr>
              <a:t>원</a:t>
            </a:r>
            <a:r>
              <a:rPr lang="en-US" altLang="ko-KR" sz="700" dirty="0">
                <a:solidFill>
                  <a:prstClr val="black"/>
                </a:solidFill>
              </a:rPr>
              <a:t> </a:t>
            </a:r>
            <a:endParaRPr lang="ko-KR" altLang="en-US" sz="700" dirty="0"/>
          </a:p>
        </p:txBody>
      </p:sp>
      <p:pic>
        <p:nvPicPr>
          <p:cNvPr id="83" name="그림 8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8833" y="4826048"/>
            <a:ext cx="251505" cy="225488"/>
          </a:xfrm>
          <a:prstGeom prst="rect">
            <a:avLst/>
          </a:prstGeom>
        </p:spPr>
      </p:pic>
      <p:pic>
        <p:nvPicPr>
          <p:cNvPr id="84" name="그림 8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0623" y="4826048"/>
            <a:ext cx="251505" cy="225488"/>
          </a:xfrm>
          <a:prstGeom prst="rect">
            <a:avLst/>
          </a:prstGeom>
        </p:spPr>
      </p:pic>
      <p:sp>
        <p:nvSpPr>
          <p:cNvPr id="85" name="TextBox 84"/>
          <p:cNvSpPr txBox="1"/>
          <p:nvPr/>
        </p:nvSpPr>
        <p:spPr>
          <a:xfrm>
            <a:off x="6302950" y="4739906"/>
            <a:ext cx="16032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37,000</a:t>
            </a:r>
            <a:r>
              <a:rPr lang="ko-KR" altLang="en-US" sz="800" b="1" dirty="0" smtClean="0"/>
              <a:t>원</a:t>
            </a:r>
            <a:r>
              <a:rPr lang="en-US" altLang="ko-KR" sz="800" dirty="0" smtClean="0"/>
              <a:t> </a:t>
            </a:r>
            <a:r>
              <a:rPr lang="en-US" altLang="ko-KR" sz="700" dirty="0" smtClean="0">
                <a:solidFill>
                  <a:srgbClr val="FF0000"/>
                </a:solidFill>
              </a:rPr>
              <a:t>~30%  </a:t>
            </a:r>
            <a:r>
              <a:rPr lang="en-US" altLang="ko-KR" sz="700" strike="sngStrike" dirty="0">
                <a:solidFill>
                  <a:prstClr val="white">
                    <a:lumMod val="65000"/>
                  </a:prstClr>
                </a:solidFill>
              </a:rPr>
              <a:t>53,000</a:t>
            </a:r>
            <a:r>
              <a:rPr lang="ko-KR" altLang="en-US" sz="700" strike="sngStrike" dirty="0">
                <a:solidFill>
                  <a:prstClr val="white">
                    <a:lumMod val="65000"/>
                  </a:prstClr>
                </a:solidFill>
              </a:rPr>
              <a:t>원</a:t>
            </a:r>
            <a:r>
              <a:rPr lang="en-US" altLang="ko-KR" sz="700" dirty="0">
                <a:solidFill>
                  <a:prstClr val="black"/>
                </a:solidFill>
              </a:rPr>
              <a:t> </a:t>
            </a:r>
            <a:endParaRPr lang="ko-KR" altLang="en-US" sz="700" dirty="0"/>
          </a:p>
        </p:txBody>
      </p:sp>
      <p:sp>
        <p:nvSpPr>
          <p:cNvPr id="87" name="직사각형 86"/>
          <p:cNvSpPr/>
          <p:nvPr/>
        </p:nvSpPr>
        <p:spPr>
          <a:xfrm>
            <a:off x="79825" y="1052736"/>
            <a:ext cx="8851956" cy="4231912"/>
          </a:xfrm>
          <a:prstGeom prst="rect">
            <a:avLst/>
          </a:prstGeom>
          <a:noFill/>
          <a:ln w="95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352" y="924117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5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89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79825" y="5287914"/>
            <a:ext cx="8848730" cy="134639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다음페이지 이어짐</a:t>
            </a:r>
            <a:endParaRPr lang="en-US" sz="10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0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79825" y="512607"/>
            <a:ext cx="8848730" cy="25166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이전페이지 이어짐</a:t>
            </a:r>
            <a:endParaRPr lang="en-US" sz="10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91" name="표 90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9975725"/>
              </p:ext>
            </p:extLst>
          </p:nvPr>
        </p:nvGraphicFramePr>
        <p:xfrm>
          <a:off x="9000565" y="44450"/>
          <a:ext cx="3152540" cy="6167968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198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다음페이지 이어짐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51751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07445"/>
                  </a:ext>
                </a:extLst>
              </a:tr>
              <a:tr h="24616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5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제품강조배너형 </a:t>
                      </a: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UI </a:t>
                      </a: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(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가변영역</a:t>
                      </a: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) </a:t>
                      </a:r>
                    </a:p>
                    <a:p>
                      <a:pPr>
                        <a:lnSpc>
                          <a:spcPts val="1200"/>
                        </a:lnSpc>
                      </a:pP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관리자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: </a:t>
                      </a:r>
                      <a:r>
                        <a:rPr lang="ko-KR" altLang="en-US" sz="800" dirty="0" err="1" smtClean="0">
                          <a:solidFill>
                            <a:srgbClr val="E8188F"/>
                          </a:solidFill>
                          <a:latin typeface="+mn-ea"/>
                          <a:cs typeface="Pretendard Light" panose="02000403000000020004" pitchFamily="50" charset="-127"/>
                        </a:rPr>
                        <a:t>전시관리</a:t>
                      </a:r>
                      <a:r>
                        <a:rPr lang="ko-KR" altLang="en-US" sz="800" dirty="0" smtClean="0">
                          <a:solidFill>
                            <a:srgbClr val="E8188F"/>
                          </a:solidFill>
                          <a:latin typeface="+mn-ea"/>
                          <a:cs typeface="Pretendard Light" panose="02000403000000020004" pitchFamily="50" charset="-127"/>
                        </a:rPr>
                        <a:t> </a:t>
                      </a:r>
                      <a:r>
                        <a:rPr lang="en-US" altLang="ko-KR" sz="800" dirty="0" smtClean="0">
                          <a:solidFill>
                            <a:srgbClr val="E8188F"/>
                          </a:solidFill>
                          <a:latin typeface="+mn-ea"/>
                          <a:cs typeface="Pretendard Light" panose="02000403000000020004" pitchFamily="50" charset="-127"/>
                        </a:rPr>
                        <a:t>&gt; </a:t>
                      </a:r>
                      <a:r>
                        <a:rPr lang="ko-KR" altLang="en-US" sz="800" dirty="0" smtClean="0">
                          <a:solidFill>
                            <a:srgbClr val="E8188F"/>
                          </a:solidFill>
                          <a:latin typeface="+mn-ea"/>
                          <a:cs typeface="Pretendard Light" panose="02000403000000020004" pitchFamily="50" charset="-127"/>
                        </a:rPr>
                        <a:t>메인전시관리 </a:t>
                      </a:r>
                      <a:r>
                        <a:rPr lang="en-US" altLang="ko-KR" sz="800" dirty="0" smtClean="0">
                          <a:solidFill>
                            <a:srgbClr val="E8188F"/>
                          </a:solidFill>
                          <a:latin typeface="+mn-ea"/>
                          <a:cs typeface="Pretendard Light" panose="02000403000000020004" pitchFamily="50" charset="-127"/>
                        </a:rPr>
                        <a:t>&gt; </a:t>
                      </a:r>
                      <a:r>
                        <a:rPr lang="ko-KR" altLang="en-US" sz="800" dirty="0" smtClean="0">
                          <a:solidFill>
                            <a:srgbClr val="E8188F"/>
                          </a:solidFill>
                          <a:latin typeface="+mn-ea"/>
                          <a:cs typeface="Pretendard Light" panose="02000403000000020004" pitchFamily="50" charset="-127"/>
                        </a:rPr>
                        <a:t>제품강조배너형 등</a:t>
                      </a:r>
                      <a:r>
                        <a:rPr lang="ko-KR" altLang="en-US" sz="800" baseline="0" dirty="0" smtClean="0">
                          <a:solidFill>
                            <a:srgbClr val="E8188F"/>
                          </a:solidFill>
                          <a:latin typeface="+mn-ea"/>
                          <a:cs typeface="Pretendard Light" panose="02000403000000020004" pitchFamily="50" charset="-127"/>
                        </a:rPr>
                        <a:t>록</a:t>
                      </a:r>
                      <a:endParaRPr lang="en-US" altLang="ko-KR" sz="800" dirty="0" smtClean="0">
                        <a:solidFill>
                          <a:srgbClr val="E8188F"/>
                        </a:solidFill>
                        <a:latin typeface="+mn-ea"/>
                        <a:cs typeface="Pretendard Light" panose="02000403000000020004" pitchFamily="50" charset="-127"/>
                      </a:endParaRPr>
                    </a:p>
                    <a:p>
                      <a:pPr>
                        <a:lnSpc>
                          <a:spcPts val="1200"/>
                        </a:lnSpc>
                      </a:pPr>
                      <a:r>
                        <a:rPr lang="en-US" altLang="ko-KR" sz="800" dirty="0" smtClean="0">
                          <a:solidFill>
                            <a:srgbClr val="E8188F"/>
                          </a:solidFill>
                          <a:latin typeface="+mn-ea"/>
                          <a:cs typeface="Pretendard Light" panose="02000403000000020004" pitchFamily="50" charset="-127"/>
                        </a:rPr>
                        <a:t> - </a:t>
                      </a:r>
                      <a:r>
                        <a:rPr lang="ko-KR" altLang="en-US" sz="800" dirty="0" smtClean="0">
                          <a:solidFill>
                            <a:srgbClr val="E8188F"/>
                          </a:solidFill>
                          <a:latin typeface="+mn-ea"/>
                          <a:cs typeface="Pretendard Light" panose="02000403000000020004" pitchFamily="50" charset="-127"/>
                        </a:rPr>
                        <a:t>컴포넌트 전시대상 </a:t>
                      </a:r>
                      <a:r>
                        <a:rPr lang="en-US" altLang="ko-KR" sz="800" dirty="0" smtClean="0">
                          <a:solidFill>
                            <a:srgbClr val="E8188F"/>
                          </a:solidFill>
                          <a:latin typeface="+mn-ea"/>
                          <a:cs typeface="Pretendard Light" panose="02000403000000020004" pitchFamily="50" charset="-127"/>
                        </a:rPr>
                        <a:t>: </a:t>
                      </a:r>
                      <a:r>
                        <a:rPr lang="ko-KR" altLang="en-US" sz="800" dirty="0" err="1" smtClean="0">
                          <a:solidFill>
                            <a:srgbClr val="E8188F"/>
                          </a:solidFill>
                          <a:latin typeface="+mn-ea"/>
                          <a:cs typeface="Pretendard Light" panose="02000403000000020004" pitchFamily="50" charset="-127"/>
                        </a:rPr>
                        <a:t>전시여부</a:t>
                      </a:r>
                      <a:r>
                        <a:rPr lang="en-US" altLang="ko-KR" sz="800" baseline="0" dirty="0" smtClean="0">
                          <a:solidFill>
                            <a:srgbClr val="E8188F"/>
                          </a:solidFill>
                          <a:latin typeface="+mn-ea"/>
                          <a:cs typeface="Pretendard Light" panose="02000403000000020004" pitchFamily="50" charset="-127"/>
                        </a:rPr>
                        <a:t>-</a:t>
                      </a:r>
                      <a:r>
                        <a:rPr lang="ko-KR" altLang="en-US" sz="800" baseline="0" dirty="0" smtClean="0">
                          <a:solidFill>
                            <a:srgbClr val="E8188F"/>
                          </a:solidFill>
                          <a:latin typeface="+mn-ea"/>
                          <a:cs typeface="Pretendard Light" panose="02000403000000020004" pitchFamily="50" charset="-127"/>
                        </a:rPr>
                        <a:t>전시</a:t>
                      </a:r>
                      <a:r>
                        <a:rPr lang="en-US" altLang="ko-KR" sz="800" baseline="0" dirty="0" smtClean="0">
                          <a:solidFill>
                            <a:srgbClr val="E8188F"/>
                          </a:solidFill>
                          <a:latin typeface="+mn-ea"/>
                          <a:cs typeface="Pretendard Light" panose="02000403000000020004" pitchFamily="50" charset="-127"/>
                        </a:rPr>
                        <a:t>, </a:t>
                      </a:r>
                      <a:r>
                        <a:rPr kumimoji="1" lang="ko-KR" altLang="en-US" sz="800" dirty="0" smtClean="0">
                          <a:solidFill>
                            <a:srgbClr val="E8188F"/>
                          </a:solidFill>
                          <a:latin typeface="+mn-ea"/>
                        </a:rPr>
                        <a:t>전시기간이 </a:t>
                      </a:r>
                      <a:r>
                        <a:rPr kumimoji="1" lang="ko-KR" altLang="en-US" sz="800" dirty="0" err="1" smtClean="0">
                          <a:solidFill>
                            <a:srgbClr val="E8188F"/>
                          </a:solidFill>
                          <a:latin typeface="+mn-ea"/>
                        </a:rPr>
                        <a:t>조회일을</a:t>
                      </a:r>
                      <a:r>
                        <a:rPr kumimoji="1" lang="ko-KR" altLang="en-US" sz="800" dirty="0" smtClean="0">
                          <a:solidFill>
                            <a:srgbClr val="E8188F"/>
                          </a:solidFill>
                          <a:latin typeface="+mn-ea"/>
                        </a:rPr>
                        <a:t> 포함</a:t>
                      </a:r>
                      <a:endParaRPr kumimoji="1" lang="en-US" altLang="ko-KR" sz="800" dirty="0" smtClean="0">
                        <a:solidFill>
                          <a:srgbClr val="E8188F"/>
                        </a:solidFill>
                        <a:latin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lang="en-US" altLang="ko-KR" sz="800" dirty="0" smtClean="0">
                          <a:solidFill>
                            <a:srgbClr val="E8188F"/>
                          </a:solidFill>
                          <a:latin typeface="+mn-ea"/>
                          <a:cs typeface="Pretendard Light" panose="02000403000000020004" pitchFamily="50" charset="-127"/>
                        </a:rPr>
                        <a:t>- </a:t>
                      </a:r>
                      <a:r>
                        <a:rPr lang="ko-KR" altLang="en-US" sz="800" dirty="0" smtClean="0">
                          <a:solidFill>
                            <a:srgbClr val="E8188F"/>
                          </a:solidFill>
                          <a:latin typeface="+mn-ea"/>
                          <a:cs typeface="Pretendard Light" panose="02000403000000020004" pitchFamily="50" charset="-127"/>
                        </a:rPr>
                        <a:t>컴포넌트 대상 </a:t>
                      </a:r>
                      <a:r>
                        <a:rPr lang="en-US" altLang="ko-KR" sz="800" dirty="0" smtClean="0">
                          <a:solidFill>
                            <a:srgbClr val="E8188F"/>
                          </a:solidFill>
                          <a:latin typeface="+mn-ea"/>
                          <a:cs typeface="Pretendard Light" panose="02000403000000020004" pitchFamily="50" charset="-127"/>
                        </a:rPr>
                        <a:t>: </a:t>
                      </a:r>
                      <a:r>
                        <a:rPr lang="ko-KR" altLang="en-US" sz="800" dirty="0" smtClean="0">
                          <a:solidFill>
                            <a:srgbClr val="E8188F"/>
                          </a:solidFill>
                          <a:latin typeface="+mn-ea"/>
                          <a:cs typeface="Pretendard Light" panose="02000403000000020004" pitchFamily="50" charset="-127"/>
                        </a:rPr>
                        <a:t>제품</a:t>
                      </a:r>
                      <a:r>
                        <a:rPr lang="en-US" altLang="ko-KR" sz="800" dirty="0" smtClean="0">
                          <a:solidFill>
                            <a:srgbClr val="E8188F"/>
                          </a:solidFill>
                          <a:latin typeface="+mn-ea"/>
                          <a:cs typeface="Pretendard Light" panose="02000403000000020004" pitchFamily="50" charset="-127"/>
                        </a:rPr>
                        <a:t>or</a:t>
                      </a:r>
                      <a:r>
                        <a:rPr lang="ko-KR" altLang="en-US" sz="800" dirty="0" smtClean="0">
                          <a:solidFill>
                            <a:srgbClr val="E8188F"/>
                          </a:solidFill>
                          <a:latin typeface="+mn-ea"/>
                          <a:cs typeface="Pretendard Light" panose="02000403000000020004" pitchFamily="50" charset="-127"/>
                        </a:rPr>
                        <a:t>쇼케이스</a:t>
                      </a:r>
                      <a:r>
                        <a:rPr lang="ko-KR" altLang="en-US" sz="800" baseline="0" dirty="0" smtClean="0">
                          <a:solidFill>
                            <a:srgbClr val="E8188F"/>
                          </a:solidFill>
                          <a:latin typeface="+mn-ea"/>
                          <a:cs typeface="Pretendard Light" panose="02000403000000020004" pitchFamily="50" charset="-127"/>
                        </a:rPr>
                        <a:t> 중 택</a:t>
                      </a:r>
                      <a:r>
                        <a:rPr lang="en-US" altLang="ko-KR" sz="800" baseline="0" dirty="0" smtClean="0">
                          <a:solidFill>
                            <a:srgbClr val="E8188F"/>
                          </a:solidFill>
                          <a:latin typeface="+mn-ea"/>
                          <a:cs typeface="Pretendard Light" panose="02000403000000020004" pitchFamily="50" charset="-127"/>
                        </a:rPr>
                        <a:t>1</a:t>
                      </a:r>
                      <a:endParaRPr kumimoji="1" lang="en-US" altLang="ko-KR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E8188F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>
                        <a:lnSpc>
                          <a:spcPts val="1200"/>
                        </a:lnSpc>
                      </a:pPr>
                      <a:r>
                        <a:rPr kumimoji="1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제품 전시대상 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: </a:t>
                      </a:r>
                      <a:r>
                        <a:rPr kumimoji="1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전시여부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-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전시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,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상태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-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진행중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or</a:t>
                      </a:r>
                      <a:r>
                        <a:rPr kumimoji="1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출시예정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or</a:t>
                      </a:r>
                      <a:r>
                        <a:rPr kumimoji="1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일시품절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(</a:t>
                      </a:r>
                      <a:r>
                        <a:rPr kumimoji="1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판매종료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1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비노출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)</a:t>
                      </a:r>
                    </a:p>
                    <a:p>
                      <a:pPr>
                        <a:lnSpc>
                          <a:spcPts val="1200"/>
                        </a:lnSpc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-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쇼케이스 전시대상 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: </a:t>
                      </a:r>
                      <a:r>
                        <a:rPr kumimoji="1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전시여부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-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전시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, </a:t>
                      </a:r>
                      <a:r>
                        <a:rPr kumimoji="1" lang="ko-KR" altLang="en-US" sz="800" dirty="0" smtClean="0">
                          <a:solidFill>
                            <a:srgbClr val="E8188F"/>
                          </a:solidFill>
                          <a:latin typeface="+mn-ea"/>
                        </a:rPr>
                        <a:t>전시기간이 </a:t>
                      </a:r>
                      <a:r>
                        <a:rPr kumimoji="1" lang="ko-KR" altLang="en-US" sz="800" dirty="0" err="1" smtClean="0">
                          <a:solidFill>
                            <a:srgbClr val="E8188F"/>
                          </a:solidFill>
                          <a:latin typeface="+mn-ea"/>
                        </a:rPr>
                        <a:t>조회일을</a:t>
                      </a:r>
                      <a:r>
                        <a:rPr kumimoji="1" lang="ko-KR" altLang="en-US" sz="800" dirty="0" smtClean="0">
                          <a:solidFill>
                            <a:srgbClr val="E8188F"/>
                          </a:solidFill>
                          <a:latin typeface="+mn-ea"/>
                        </a:rPr>
                        <a:t> 포함</a:t>
                      </a:r>
                      <a:endParaRPr kumimoji="1" lang="en-US" altLang="ko-KR" sz="800" dirty="0" smtClean="0">
                        <a:solidFill>
                          <a:srgbClr val="E8188F"/>
                        </a:solidFill>
                        <a:latin typeface="+mn-ea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  <a:cs typeface="Pretendard Light" panose="02000403000000020004" pitchFamily="50" charset="-127"/>
                        </a:rPr>
                        <a:t> -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+mn-ea"/>
                          <a:cs typeface="Pretendard Light" panose="02000403000000020004" pitchFamily="50" charset="-127"/>
                        </a:rPr>
                        <a:t>동기간 전시 배너는 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  <a:cs typeface="Pretendard Light" panose="02000403000000020004" pitchFamily="50" charset="-127"/>
                        </a:rPr>
                        <a:t>2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+mn-ea"/>
                          <a:cs typeface="Pretendard Light" panose="02000403000000020004" pitchFamily="50" charset="-127"/>
                        </a:rPr>
                        <a:t>개 이상 설정 권장</a:t>
                      </a:r>
                      <a:endParaRPr lang="en-US" altLang="ko-KR" sz="800" baseline="0" dirty="0" smtClean="0">
                        <a:solidFill>
                          <a:schemeClr val="tx1"/>
                        </a:solidFill>
                        <a:latin typeface="+mn-ea"/>
                        <a:cs typeface="Pretendard Light" panose="02000403000000020004" pitchFamily="50" charset="-127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전시순서지정순 노출 </a:t>
                      </a:r>
                      <a:endParaRPr lang="en-US" altLang="ko-KR" sz="800" baseline="0" dirty="0" smtClean="0">
                        <a:solidFill>
                          <a:schemeClr val="tx1"/>
                        </a:solidFill>
                        <a:latin typeface="+mn-ea"/>
                        <a:cs typeface="Pretendard Light" panose="02000403000000020004" pitchFamily="50" charset="-127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 - 2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개 이하인 경우 센터 정렬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- 3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개 이상 설정시 좌우 화살표 노출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좌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/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우 버튼으로 이전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/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다음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1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개씩 이동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(</a:t>
                      </a: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무한롤링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)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최대설정개수 </a:t>
                      </a: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제한없음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- </a:t>
                      </a: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텝시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해당 </a:t>
                      </a: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제품상세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또는 쇼케이스 탭으로 현재창 이동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(6/26)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baseline="0" dirty="0" smtClean="0"/>
                        <a:t>5-1 </a:t>
                      </a:r>
                      <a:r>
                        <a:rPr lang="ko-KR" altLang="en-US" sz="800" b="1" baseline="0" dirty="0" smtClean="0"/>
                        <a:t>홈 전용 썸네일</a:t>
                      </a:r>
                      <a:r>
                        <a:rPr lang="en-US" altLang="ko-KR" sz="800" b="0" baseline="0" dirty="0" smtClean="0"/>
                        <a:t>(</a:t>
                      </a:r>
                      <a:r>
                        <a:rPr lang="ko-KR" altLang="en-US" sz="800" b="0" baseline="0" dirty="0" smtClean="0"/>
                        <a:t>제품</a:t>
                      </a:r>
                      <a:r>
                        <a:rPr lang="en-US" altLang="ko-KR" sz="800" b="0" baseline="0" dirty="0" smtClean="0"/>
                        <a:t>/</a:t>
                      </a:r>
                      <a:r>
                        <a:rPr lang="ko-KR" altLang="en-US" sz="800" b="0" baseline="0" dirty="0" smtClean="0"/>
                        <a:t>쇼케이스 공통</a:t>
                      </a:r>
                      <a:r>
                        <a:rPr lang="en-US" altLang="ko-KR" sz="800" b="0" baseline="0" dirty="0" smtClean="0"/>
                        <a:t>)</a:t>
                      </a:r>
                      <a:endParaRPr lang="en-US" altLang="ko-KR" sz="800" b="1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/>
                        <a:t> - </a:t>
                      </a:r>
                      <a:r>
                        <a:rPr lang="ko-KR" altLang="en-US" sz="800" b="0" baseline="0" dirty="0" smtClean="0"/>
                        <a:t>제품강조배너 등록시 등록한 이미지</a:t>
                      </a:r>
                      <a:endParaRPr lang="en-US" altLang="ko-KR" sz="800" b="0" baseline="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baseline="0" dirty="0" smtClean="0">
                          <a:solidFill>
                            <a:srgbClr val="0000FF"/>
                          </a:solidFill>
                        </a:rPr>
                        <a:t> 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클릭</a:t>
                      </a:r>
                      <a:r>
                        <a:rPr lang="ko-KR" altLang="en-US" sz="800" baseline="0" dirty="0" smtClean="0"/>
                        <a:t>시 제품상세 또는 쇼케이스 페이지로 현재창 이동 </a:t>
                      </a:r>
                      <a:endParaRPr lang="en-US" altLang="ko-KR" sz="800" b="1" baseline="0" dirty="0" smtClean="0"/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baseline="0" dirty="0" smtClean="0"/>
                        <a:t>5-2 </a:t>
                      </a:r>
                      <a:r>
                        <a:rPr lang="ko-KR" altLang="en-US" sz="800" b="1" baseline="0" dirty="0" smtClean="0"/>
                        <a:t>홈 타이틀 </a:t>
                      </a:r>
                      <a:r>
                        <a:rPr lang="en-US" altLang="ko-KR" sz="800" b="0" baseline="0" dirty="0" smtClean="0"/>
                        <a:t>(</a:t>
                      </a:r>
                      <a:r>
                        <a:rPr lang="ko-KR" altLang="en-US" sz="800" b="0" baseline="0" dirty="0" smtClean="0"/>
                        <a:t>제품</a:t>
                      </a:r>
                      <a:r>
                        <a:rPr lang="en-US" altLang="ko-KR" sz="800" b="0" baseline="0" dirty="0" smtClean="0"/>
                        <a:t>/</a:t>
                      </a:r>
                      <a:r>
                        <a:rPr lang="ko-KR" altLang="en-US" sz="800" b="0" baseline="0" dirty="0" smtClean="0"/>
                        <a:t>쇼케이스 공통</a:t>
                      </a:r>
                      <a:r>
                        <a:rPr lang="en-US" altLang="ko-KR" sz="800" b="0" baseline="0" dirty="0" smtClean="0"/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/>
                        <a:t> </a:t>
                      </a:r>
                      <a:r>
                        <a:rPr lang="en-US" altLang="ko-KR" sz="800" b="0" baseline="0" dirty="0" smtClean="0"/>
                        <a:t>- </a:t>
                      </a:r>
                      <a:r>
                        <a:rPr lang="ko-KR" altLang="en-US" sz="800" b="0" baseline="0" dirty="0" smtClean="0"/>
                        <a:t>관리자에서 등록한 타이틀 공백포함</a:t>
                      </a:r>
                      <a:r>
                        <a:rPr lang="en-US" altLang="ko-KR" sz="800" b="0" baseline="0" dirty="0" smtClean="0"/>
                        <a:t>30</a:t>
                      </a:r>
                      <a:r>
                        <a:rPr lang="ko-KR" altLang="en-US" sz="800" b="0" baseline="0" dirty="0" err="1" smtClean="0"/>
                        <a:t>자이내</a:t>
                      </a:r>
                      <a:r>
                        <a:rPr lang="en-US" altLang="ko-KR" sz="800" b="0" baseline="0" dirty="0" smtClean="0"/>
                        <a:t>/</a:t>
                      </a:r>
                      <a:r>
                        <a:rPr lang="ko-KR" altLang="en-US" sz="800" b="0" baseline="0" dirty="0" smtClean="0"/>
                        <a:t>최대 </a:t>
                      </a:r>
                      <a:r>
                        <a:rPr lang="en-US" altLang="ko-KR" sz="800" b="0" baseline="0" dirty="0" smtClean="0"/>
                        <a:t>2</a:t>
                      </a:r>
                      <a:r>
                        <a:rPr lang="ko-KR" altLang="en-US" sz="800" b="0" baseline="0" dirty="0" smtClean="0"/>
                        <a:t>줄 출력</a:t>
                      </a:r>
                      <a:endParaRPr lang="en-US" altLang="ko-KR" sz="800" b="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baseline="0" dirty="0" smtClean="0">
                          <a:solidFill>
                            <a:srgbClr val="0000FF"/>
                          </a:solidFill>
                        </a:rPr>
                        <a:t> 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클릭</a:t>
                      </a:r>
                      <a:r>
                        <a:rPr lang="ko-KR" altLang="en-US" sz="800" baseline="0" dirty="0" smtClean="0"/>
                        <a:t>시 제품상세 또는 쇼케이스 페이지로 현재창 이동 </a:t>
                      </a:r>
                      <a:endParaRPr lang="en-US" altLang="ko-KR" sz="800" baseline="0" dirty="0" smtClean="0"/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baseline="0" dirty="0" smtClean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5-3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</a:rPr>
                        <a:t>제품 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/>
                        <a:t>-  </a:t>
                      </a:r>
                      <a:r>
                        <a:rPr lang="ko-KR" altLang="en-US" sz="800" b="0" baseline="0" dirty="0" smtClean="0"/>
                        <a:t>제품 </a:t>
                      </a:r>
                      <a:r>
                        <a:rPr lang="en-US" altLang="ko-KR" sz="800" b="0" baseline="0" dirty="0" smtClean="0"/>
                        <a:t>: </a:t>
                      </a:r>
                      <a:r>
                        <a:rPr lang="ko-KR" altLang="en-US" sz="800" b="0" baseline="0" dirty="0" smtClean="0"/>
                        <a:t>제품강조배너 등록시 등록한 제품</a:t>
                      </a:r>
                      <a:endParaRPr lang="en-US" altLang="ko-KR" sz="800" b="0" baseline="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/>
                        <a:t> - </a:t>
                      </a:r>
                      <a:r>
                        <a:rPr lang="ko-KR" altLang="en-US" sz="800" b="0" baseline="0" dirty="0" smtClean="0"/>
                        <a:t>쇼케이스</a:t>
                      </a:r>
                      <a:r>
                        <a:rPr lang="en-US" altLang="ko-KR" sz="800" b="0" baseline="0" dirty="0" smtClean="0"/>
                        <a:t> </a:t>
                      </a:r>
                      <a:r>
                        <a:rPr lang="en-US" altLang="ko-KR" sz="800" b="1" baseline="0" dirty="0" smtClean="0"/>
                        <a:t>: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콘텐츠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/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리뷰관리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&gt;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쇼케이스관리에서 셋팅한 전시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1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번제품</a:t>
                      </a:r>
                      <a:endParaRPr lang="en-US" altLang="ko-KR" sz="800" b="1" baseline="0" dirty="0" smtClean="0">
                        <a:solidFill>
                          <a:srgbClr val="0000FF"/>
                        </a:solidFill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baseline="0" dirty="0" smtClean="0"/>
                        <a:t>5-4 </a:t>
                      </a:r>
                      <a:r>
                        <a:rPr lang="ko-KR" altLang="en-US" sz="800" b="1" baseline="0" dirty="0" smtClean="0"/>
                        <a:t>제품정보 </a:t>
                      </a:r>
                      <a:endParaRPr lang="en-US" altLang="ko-KR" sz="800" b="1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aseline="0" dirty="0" smtClean="0"/>
                        <a:t> </a:t>
                      </a:r>
                      <a:r>
                        <a:rPr lang="en-US" altLang="ko-KR" sz="800" baseline="0" dirty="0" smtClean="0"/>
                        <a:t>- </a:t>
                      </a:r>
                      <a:r>
                        <a:rPr lang="ko-KR" altLang="en-US" sz="800" baseline="0" dirty="0" smtClean="0"/>
                        <a:t>선택한 제품의 제품정보</a:t>
                      </a:r>
                      <a:r>
                        <a:rPr lang="en-US" altLang="ko-KR" sz="800" baseline="0" dirty="0" smtClean="0"/>
                        <a:t>(</a:t>
                      </a:r>
                      <a:r>
                        <a:rPr lang="ko-KR" altLang="en-US" sz="800" baseline="0" dirty="0" smtClean="0"/>
                        <a:t>이미지</a:t>
                      </a:r>
                      <a:r>
                        <a:rPr lang="en-US" altLang="ko-KR" sz="800" baseline="0" dirty="0" smtClean="0"/>
                        <a:t>, </a:t>
                      </a:r>
                      <a:r>
                        <a:rPr lang="ko-KR" altLang="en-US" sz="800" baseline="0" dirty="0" smtClean="0"/>
                        <a:t>제품명</a:t>
                      </a:r>
                      <a:r>
                        <a:rPr lang="en-US" altLang="ko-KR" sz="800" baseline="0" dirty="0" smtClean="0"/>
                        <a:t>, </a:t>
                      </a:r>
                      <a:r>
                        <a:rPr lang="ko-KR" altLang="en-US" sz="800" baseline="0" dirty="0" smtClean="0"/>
                        <a:t>할인가</a:t>
                      </a:r>
                      <a:r>
                        <a:rPr lang="en-US" altLang="ko-KR" sz="800" baseline="0" dirty="0" smtClean="0"/>
                        <a:t>, </a:t>
                      </a:r>
                      <a:r>
                        <a:rPr lang="ko-KR" altLang="en-US" sz="800" baseline="0" dirty="0" smtClean="0"/>
                        <a:t>정가</a:t>
                      </a:r>
                      <a:r>
                        <a:rPr lang="en-US" altLang="ko-KR" sz="800" baseline="0" dirty="0" smtClean="0"/>
                        <a:t>, </a:t>
                      </a:r>
                      <a:r>
                        <a:rPr lang="ko-KR" altLang="en-US" sz="800" baseline="0" dirty="0" smtClean="0"/>
                        <a:t>할인율</a:t>
                      </a:r>
                      <a:r>
                        <a:rPr lang="en-US" altLang="ko-KR" sz="800" baseline="0" dirty="0" smtClean="0"/>
                        <a:t>) </a:t>
                      </a:r>
                      <a:r>
                        <a:rPr lang="ko-KR" altLang="en-US" sz="800" baseline="0" dirty="0" smtClean="0"/>
                        <a:t>출력</a:t>
                      </a:r>
                      <a:endParaRPr lang="en-US" altLang="ko-KR" sz="8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aseline="0" dirty="0" smtClean="0"/>
                        <a:t> - </a:t>
                      </a:r>
                      <a:r>
                        <a:rPr lang="ko-KR" altLang="en-US" sz="800" baseline="0" dirty="0" smtClean="0"/>
                        <a:t>이미지는 제품에 등록된 기본이미지 노출</a:t>
                      </a:r>
                      <a:endParaRPr lang="en-US" altLang="ko-KR" sz="8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aseline="0" dirty="0" smtClean="0"/>
                        <a:t> </a:t>
                      </a:r>
                      <a:r>
                        <a:rPr lang="en-US" altLang="ko-KR" sz="800" baseline="0" dirty="0" smtClean="0"/>
                        <a:t>- </a:t>
                      </a:r>
                      <a:r>
                        <a:rPr lang="ko-KR" altLang="en-US" sz="800" baseline="0" dirty="0" smtClean="0"/>
                        <a:t>제품명은 최대 </a:t>
                      </a:r>
                      <a:r>
                        <a:rPr lang="en-US" altLang="ko-KR" sz="800" baseline="0" dirty="0" smtClean="0"/>
                        <a:t>2</a:t>
                      </a:r>
                      <a:r>
                        <a:rPr lang="ko-KR" altLang="en-US" sz="800" baseline="0" dirty="0" smtClean="0"/>
                        <a:t>줄까지 출력하며 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한 줄 이상일 시 </a:t>
                      </a:r>
                      <a:r>
                        <a:rPr lang="ko-KR" altLang="en-US" sz="800" baseline="0" dirty="0" smtClean="0"/>
                        <a:t>말 줄임표 처리</a:t>
                      </a:r>
                      <a:endParaRPr lang="en-US" altLang="ko-KR" sz="8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aseline="0" dirty="0" smtClean="0"/>
                        <a:t> - </a:t>
                      </a:r>
                      <a:r>
                        <a:rPr lang="ko-KR" altLang="en-US" sz="800" baseline="0" dirty="0" smtClean="0"/>
                        <a:t>탭시 제품상세 페이지로 이동 </a:t>
                      </a:r>
                      <a:endParaRPr lang="en-US" altLang="ko-KR" sz="800" baseline="0" dirty="0" smtClean="0"/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baseline="0" dirty="0" smtClean="0"/>
                        <a:t>5-5 </a:t>
                      </a:r>
                      <a:r>
                        <a:rPr lang="ko-KR" altLang="en-US" sz="800" b="1" baseline="0" dirty="0" smtClean="0"/>
                        <a:t>장바구니담기 </a:t>
                      </a:r>
                      <a:endParaRPr lang="en-US" altLang="ko-KR" sz="800" b="1" baseline="0" dirty="0" smtClean="0"/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단품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: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장바구니담기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완료 토스트 노출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옵션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: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옵션선택팝업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노출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51751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350032"/>
                  </a:ext>
                </a:extLst>
              </a:tr>
              <a:tr h="246162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rgbClr val="FF0000"/>
                          </a:solidFill>
                        </a:rPr>
                        <a:t>개발범위 조정으로 쇼케이스 스펙아웃 </a:t>
                      </a:r>
                      <a:r>
                        <a:rPr lang="en-US" altLang="ko-KR" sz="800" b="1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800" b="1" dirty="0" smtClean="0">
                          <a:solidFill>
                            <a:srgbClr val="FF0000"/>
                          </a:solidFill>
                        </a:rPr>
                        <a:t>운영구현</a:t>
                      </a:r>
                      <a:r>
                        <a:rPr lang="en-US" altLang="ko-KR" sz="800" b="1" dirty="0" smtClean="0">
                          <a:solidFill>
                            <a:srgbClr val="FF0000"/>
                          </a:solidFill>
                        </a:rPr>
                        <a:t>, 7/11)</a:t>
                      </a:r>
                      <a:endParaRPr lang="en-US" altLang="ko-KR" sz="8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2EEEB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51751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2EE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257710"/>
                  </a:ext>
                </a:extLst>
              </a:tr>
              <a:tr h="246162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다음 페이지 이어짐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51751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6052338"/>
                  </a:ext>
                </a:extLst>
              </a:tr>
            </a:tbl>
          </a:graphicData>
        </a:graphic>
      </p:graphicFrame>
      <p:sp>
        <p:nvSpPr>
          <p:cNvPr id="93" name="직사각형 92"/>
          <p:cNvSpPr/>
          <p:nvPr/>
        </p:nvSpPr>
        <p:spPr>
          <a:xfrm>
            <a:off x="7792590" y="1073311"/>
            <a:ext cx="1135965" cy="228682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제품강조배너형 </a:t>
            </a:r>
            <a:r>
              <a:rPr lang="en-US" altLang="ko-KR" sz="800" b="1" dirty="0" smtClean="0">
                <a:solidFill>
                  <a:schemeClr val="tx1"/>
                </a:solidFill>
              </a:rPr>
              <a:t>UI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7861145" y="2585723"/>
            <a:ext cx="2984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</a:t>
            </a:r>
            <a:endParaRPr lang="ko-KR" altLang="en-US" sz="1400" dirty="0"/>
          </a:p>
        </p:txBody>
      </p:sp>
      <p:sp>
        <p:nvSpPr>
          <p:cNvPr id="94" name="직사각형 93"/>
          <p:cNvSpPr/>
          <p:nvPr/>
        </p:nvSpPr>
        <p:spPr>
          <a:xfrm rot="10800000">
            <a:off x="948276" y="2585723"/>
            <a:ext cx="2984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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5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7200" y="265842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5-1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96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3503" y="4064073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5-2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97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139" y="461004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5-3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98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6488" y="452390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5-4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99" name="모서리가 둥근 직사각형 98"/>
          <p:cNvSpPr/>
          <p:nvPr/>
        </p:nvSpPr>
        <p:spPr>
          <a:xfrm>
            <a:off x="3546549" y="4479474"/>
            <a:ext cx="497064" cy="581896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  <a:lumOff val="25000"/>
              <a:alpha val="50196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b="1" dirty="0">
              <a:solidFill>
                <a:schemeClr val="tx1"/>
              </a:solidFill>
            </a:endParaRPr>
          </a:p>
        </p:txBody>
      </p:sp>
      <p:pic>
        <p:nvPicPr>
          <p:cNvPr id="100" name="그림 9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2851" y="4555465"/>
            <a:ext cx="426956" cy="429912"/>
          </a:xfrm>
          <a:prstGeom prst="rect">
            <a:avLst/>
          </a:prstGeom>
        </p:spPr>
      </p:pic>
      <p:sp>
        <p:nvSpPr>
          <p:cNvPr id="101" name="제목 1"/>
          <p:cNvSpPr txBox="1">
            <a:spLocks/>
          </p:cNvSpPr>
          <p:nvPr/>
        </p:nvSpPr>
        <p:spPr>
          <a:xfrm>
            <a:off x="4156797" y="267385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Page</a:t>
            </a:r>
            <a:endParaRPr lang="ko-KR" altLang="en-US" dirty="0"/>
          </a:p>
        </p:txBody>
      </p:sp>
      <p:sp>
        <p:nvSpPr>
          <p:cNvPr id="104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6996" y="265842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5-1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05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8949" y="117658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5-6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359696" y="1176584"/>
            <a:ext cx="2368893" cy="254542"/>
          </a:xfrm>
          <a:prstGeom prst="rect">
            <a:avLst/>
          </a:prstGeom>
          <a:solidFill>
            <a:schemeClr val="accent1">
              <a:alpha val="9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삭제 </a:t>
            </a:r>
            <a:r>
              <a:rPr lang="en-US" altLang="ko-KR" sz="800" b="1" dirty="0" smtClean="0">
                <a:solidFill>
                  <a:schemeClr val="tx1"/>
                </a:solidFill>
              </a:rPr>
              <a:t>5/27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86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5289" y="458526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5-5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103" name="표 102">
            <a:extLst>
              <a:ext uri="{FF2B5EF4-FFF2-40B4-BE49-F238E27FC236}">
                <a16:creationId xmlns:a16="http://schemas.microsoft.com/office/drawing/2014/main" id="{9DE2C071-A02B-456C-05A4-EB3F533200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2577442"/>
              </p:ext>
            </p:extLst>
          </p:nvPr>
        </p:nvGraphicFramePr>
        <p:xfrm>
          <a:off x="10304115" y="-28888"/>
          <a:ext cx="1925107" cy="6528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5107">
                  <a:extLst>
                    <a:ext uri="{9D8B030D-6E8A-4147-A177-3AD203B41FA5}">
                      <a16:colId xmlns:a16="http://schemas.microsoft.com/office/drawing/2014/main" val="943409369"/>
                    </a:ext>
                  </a:extLst>
                </a:gridCol>
              </a:tblGrid>
              <a:tr h="2443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V0.71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  05.27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</a:rPr>
                        <a:t>수정사항 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73596"/>
                  </a:ext>
                </a:extLst>
              </a:tr>
              <a:tr h="2971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1.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제품강조배너형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: </a:t>
                      </a: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영역타이틀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정의 변경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(5-6) </a:t>
                      </a: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930966"/>
                  </a:ext>
                </a:extLst>
              </a:tr>
            </a:tbl>
          </a:graphicData>
        </a:graphic>
      </p:graphicFrame>
      <p:graphicFrame>
        <p:nvGraphicFramePr>
          <p:cNvPr id="102" name="표 101">
            <a:extLst>
              <a:ext uri="{FF2B5EF4-FFF2-40B4-BE49-F238E27FC236}">
                <a16:creationId xmlns:a16="http://schemas.microsoft.com/office/drawing/2014/main" id="{5D796C0F-28FA-C09C-AB99-123E3CF8A3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6532575"/>
              </p:ext>
            </p:extLst>
          </p:nvPr>
        </p:nvGraphicFramePr>
        <p:xfrm>
          <a:off x="10304115" y="201711"/>
          <a:ext cx="1935335" cy="621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5335">
                  <a:extLst>
                    <a:ext uri="{9D8B030D-6E8A-4147-A177-3AD203B41FA5}">
                      <a16:colId xmlns:a16="http://schemas.microsoft.com/office/drawing/2014/main" val="943409369"/>
                    </a:ext>
                  </a:extLst>
                </a:gridCol>
              </a:tblGrid>
              <a:tr h="1758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V0.91 06.26 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수정사항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EE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73596"/>
                  </a:ext>
                </a:extLst>
              </a:tr>
              <a:tr h="3057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제품강조배너형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UI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랜딩 정의 변경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EE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9309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95886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메인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IN_PC_HOM_01_01</a:t>
            </a:r>
            <a:endParaRPr lang="ko-KR" altLang="en-US" dirty="0"/>
          </a:p>
        </p:txBody>
      </p:sp>
      <p:sp>
        <p:nvSpPr>
          <p:cNvPr id="64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79825" y="5036851"/>
            <a:ext cx="8848730" cy="156050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다음페이지 이어짐</a:t>
            </a:r>
            <a:endParaRPr lang="en-US" sz="10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7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79825" y="512607"/>
            <a:ext cx="8848730" cy="32410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이전페이지 이어짐</a:t>
            </a:r>
            <a:endParaRPr lang="en-US" sz="10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95400" y="3562045"/>
            <a:ext cx="2009072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altLang="ko-KR" sz="1000" b="1" dirty="0">
                <a:latin typeface="+mn-ea"/>
                <a:cs typeface="Pretendard" panose="02000503000000020004" pitchFamily="50" charset="-127"/>
              </a:rPr>
              <a:t>23</a:t>
            </a:r>
            <a:r>
              <a:rPr lang="ko-KR" altLang="en-US" sz="1000" b="1" dirty="0">
                <a:latin typeface="+mn-ea"/>
                <a:cs typeface="Pretendard" panose="02000503000000020004" pitchFamily="50" charset="-127"/>
              </a:rPr>
              <a:t>년 공식몰 어워즈 </a:t>
            </a:r>
            <a:endParaRPr lang="en-US" altLang="ko-KR" sz="1000" b="1" dirty="0">
              <a:latin typeface="+mn-ea"/>
              <a:cs typeface="Pretendard" panose="02000503000000020004" pitchFamily="50" charset="-127"/>
            </a:endParaRPr>
          </a:p>
          <a:p>
            <a:pPr>
              <a:lnSpc>
                <a:spcPts val="1400"/>
              </a:lnSpc>
            </a:pPr>
            <a:r>
              <a:rPr lang="ko-KR" altLang="en-US" sz="1000" b="1" dirty="0">
                <a:latin typeface="+mn-ea"/>
                <a:cs typeface="Pretendard" panose="02000503000000020004" pitchFamily="50" charset="-127"/>
              </a:rPr>
              <a:t>이 제품 아직 안샀눈사람</a:t>
            </a:r>
            <a:r>
              <a:rPr lang="en-US" altLang="ko-KR" sz="1000" b="1" dirty="0">
                <a:latin typeface="+mn-ea"/>
                <a:cs typeface="Pretendard" panose="02000503000000020004" pitchFamily="50" charset="-127"/>
              </a:rPr>
              <a:t>~</a:t>
            </a:r>
            <a:endParaRPr lang="en-US" altLang="ko-KR" sz="200" dirty="0">
              <a:latin typeface="+mn-ea"/>
              <a:cs typeface="Pretendard" panose="02000503000000020004" pitchFamily="50" charset="-127"/>
            </a:endParaRPr>
          </a:p>
        </p:txBody>
      </p:sp>
      <p:grpSp>
        <p:nvGrpSpPr>
          <p:cNvPr id="69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796244" y="1404963"/>
            <a:ext cx="2707468" cy="2129496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70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1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2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650778" y="4028687"/>
            <a:ext cx="1524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bg1">
                    <a:lumMod val="75000"/>
                  </a:schemeClr>
                </a:solidFill>
                <a:latin typeface="+mn-ea"/>
                <a:cs typeface="Pretendard" panose="02000503000000020004" pitchFamily="50" charset="-127"/>
              </a:rPr>
              <a:t>18:21:01</a:t>
            </a:r>
            <a:endParaRPr lang="en-US" altLang="ko-KR" sz="2800" dirty="0">
              <a:solidFill>
                <a:schemeClr val="bg1">
                  <a:lumMod val="75000"/>
                </a:schemeClr>
              </a:solidFill>
              <a:latin typeface="+mn-ea"/>
              <a:cs typeface="Pretendard" panose="02000503000000020004" pitchFamily="50" charset="-127"/>
            </a:endParaRPr>
          </a:p>
        </p:txBody>
      </p:sp>
      <p:grpSp>
        <p:nvGrpSpPr>
          <p:cNvPr id="74" name="그룹 73"/>
          <p:cNvGrpSpPr/>
          <p:nvPr/>
        </p:nvGrpSpPr>
        <p:grpSpPr>
          <a:xfrm>
            <a:off x="3719736" y="1404963"/>
            <a:ext cx="1450684" cy="2914689"/>
            <a:chOff x="1148013" y="1623453"/>
            <a:chExt cx="1450684" cy="2914689"/>
          </a:xfrm>
        </p:grpSpPr>
        <p:grpSp>
          <p:nvGrpSpPr>
            <p:cNvPr id="75" name="그룹 74"/>
            <p:cNvGrpSpPr/>
            <p:nvPr/>
          </p:nvGrpSpPr>
          <p:grpSpPr>
            <a:xfrm>
              <a:off x="1148013" y="3486635"/>
              <a:ext cx="1450684" cy="1051507"/>
              <a:chOff x="6753967" y="2698708"/>
              <a:chExt cx="1450684" cy="1051507"/>
            </a:xfrm>
          </p:grpSpPr>
          <p:pic>
            <p:nvPicPr>
              <p:cNvPr id="81" name="Picture 8" descr="icon_starM.png (48×48)"/>
              <p:cNvPicPr>
                <a:picLocks noChangeAspect="1" noChangeArrowheads="1"/>
              </p:cNvPicPr>
              <p:nvPr/>
            </p:nvPicPr>
            <p:blipFill>
              <a:blip r:embed="rId2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26867" y="3579717"/>
                <a:ext cx="120395" cy="12039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82" name="그룹 81"/>
              <p:cNvGrpSpPr/>
              <p:nvPr/>
            </p:nvGrpSpPr>
            <p:grpSpPr>
              <a:xfrm>
                <a:off x="6753967" y="2698708"/>
                <a:ext cx="1450684" cy="1051507"/>
                <a:chOff x="6636838" y="2671945"/>
                <a:chExt cx="1450684" cy="1051507"/>
              </a:xfrm>
            </p:grpSpPr>
            <p:sp>
              <p:nvSpPr>
                <p:cNvPr id="83" name="TextBox 82"/>
                <p:cNvSpPr txBox="1"/>
                <p:nvPr/>
              </p:nvSpPr>
              <p:spPr>
                <a:xfrm>
                  <a:off x="6705447" y="2671945"/>
                  <a:ext cx="1261569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ko-KR" sz="800" b="1" dirty="0"/>
                    <a:t>BEST</a:t>
                  </a:r>
                  <a:r>
                    <a:rPr lang="en-US" altLang="ko-KR" sz="800" dirty="0"/>
                    <a:t> | </a:t>
                  </a:r>
                  <a:r>
                    <a:rPr lang="ko-KR" altLang="en-US" sz="800" spc="-150" dirty="0"/>
                    <a:t>제품명은 최대 두 줄까지 노출되며 길어질 시 말줄임 처리</a:t>
                  </a:r>
                  <a:r>
                    <a:rPr lang="en-US" altLang="ko-KR" sz="800" spc="-150" dirty="0"/>
                    <a:t>…</a:t>
                  </a:r>
                  <a:endParaRPr lang="ko-KR" altLang="en-US" sz="800" spc="-150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84" name="TextBox 83"/>
                <p:cNvSpPr txBox="1"/>
                <p:nvPr/>
              </p:nvSpPr>
              <p:spPr>
                <a:xfrm>
                  <a:off x="6636838" y="2914462"/>
                  <a:ext cx="102303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b="1" dirty="0" smtClean="0"/>
                    <a:t>37,000</a:t>
                  </a:r>
                  <a:r>
                    <a:rPr lang="ko-KR" altLang="en-US" sz="1000" b="1" dirty="0" smtClean="0"/>
                    <a:t>원</a:t>
                  </a:r>
                  <a:r>
                    <a:rPr lang="en-US" altLang="ko-KR" sz="800" dirty="0" smtClean="0"/>
                    <a:t> </a:t>
                  </a:r>
                  <a:r>
                    <a:rPr lang="en-US" altLang="ko-KR" sz="800" dirty="0" smtClean="0">
                      <a:solidFill>
                        <a:srgbClr val="FF0000"/>
                      </a:solidFill>
                    </a:rPr>
                    <a:t>~30%</a:t>
                  </a:r>
                  <a:endParaRPr lang="ko-KR" altLang="en-US" sz="7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85" name="TextBox 84"/>
                <p:cNvSpPr txBox="1"/>
                <p:nvPr/>
              </p:nvSpPr>
              <p:spPr>
                <a:xfrm>
                  <a:off x="6761375" y="3523397"/>
                  <a:ext cx="625492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7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4.9(35,093)</a:t>
                  </a:r>
                  <a:endParaRPr lang="ko-KR" altLang="en-US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86" name="직사각형 85"/>
                <p:cNvSpPr/>
                <p:nvPr/>
              </p:nvSpPr>
              <p:spPr>
                <a:xfrm>
                  <a:off x="6721124" y="3250818"/>
                  <a:ext cx="313482" cy="124498"/>
                </a:xfrm>
                <a:prstGeom prst="rect">
                  <a:avLst/>
                </a:prstGeom>
                <a:noFill/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ko-KR" altLang="en-US" sz="7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증정</a:t>
                  </a:r>
                  <a:endParaRPr lang="ko-KR" altLang="en-US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87" name="직사각형 86"/>
                <p:cNvSpPr/>
                <p:nvPr/>
              </p:nvSpPr>
              <p:spPr>
                <a:xfrm>
                  <a:off x="7067782" y="3250818"/>
                  <a:ext cx="458968" cy="12449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ko-KR" sz="700" dirty="0" smtClean="0"/>
                    <a:t>LIVE </a:t>
                  </a:r>
                  <a:r>
                    <a:rPr lang="ko-KR" altLang="en-US" sz="700" dirty="0" smtClean="0"/>
                    <a:t>전용</a:t>
                  </a:r>
                  <a:endParaRPr lang="ko-KR" altLang="en-US" sz="700" dirty="0"/>
                </a:p>
              </p:txBody>
            </p:sp>
            <p:sp>
              <p:nvSpPr>
                <p:cNvPr id="88" name="직사각형 87"/>
                <p:cNvSpPr/>
                <p:nvPr/>
              </p:nvSpPr>
              <p:spPr>
                <a:xfrm>
                  <a:off x="6721124" y="3397834"/>
                  <a:ext cx="671976" cy="12449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ko-KR" altLang="en-US" sz="700" dirty="0" smtClean="0"/>
                    <a:t>뷰티포인트 전용</a:t>
                  </a:r>
                  <a:endParaRPr lang="ko-KR" altLang="en-US" sz="700" dirty="0"/>
                </a:p>
              </p:txBody>
            </p:sp>
            <p:sp>
              <p:nvSpPr>
                <p:cNvPr id="89" name="직사각형 88"/>
                <p:cNvSpPr/>
                <p:nvPr/>
              </p:nvSpPr>
              <p:spPr>
                <a:xfrm>
                  <a:off x="7513326" y="2955281"/>
                  <a:ext cx="574196" cy="20005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700" strike="sngStrike" dirty="0" smtClean="0">
                      <a:solidFill>
                        <a:prstClr val="white">
                          <a:lumMod val="65000"/>
                        </a:prstClr>
                      </a:solidFill>
                    </a:rPr>
                    <a:t>53,000</a:t>
                  </a:r>
                  <a:r>
                    <a:rPr lang="ko-KR" altLang="en-US" sz="700" strike="sngStrike" dirty="0" smtClean="0">
                      <a:solidFill>
                        <a:prstClr val="white">
                          <a:lumMod val="65000"/>
                        </a:prstClr>
                      </a:solidFill>
                    </a:rPr>
                    <a:t>원</a:t>
                  </a:r>
                  <a:r>
                    <a:rPr lang="en-US" altLang="ko-KR" sz="700" dirty="0" smtClean="0">
                      <a:solidFill>
                        <a:prstClr val="black"/>
                      </a:solidFill>
                    </a:rPr>
                    <a:t> </a:t>
                  </a:r>
                  <a:endParaRPr lang="ko-KR" altLang="en-US" sz="1600" dirty="0"/>
                </a:p>
              </p:txBody>
            </p:sp>
          </p:grpSp>
        </p:grpSp>
        <p:grpSp>
          <p:nvGrpSpPr>
            <p:cNvPr id="76" name="Placeholder">
              <a:extLst>
                <a:ext uri="{FF2B5EF4-FFF2-40B4-BE49-F238E27FC236}">
                  <a16:creationId xmlns:a16="http://schemas.microsoft.com/office/drawing/2014/main" id="{553F2BB2-1B7F-442D-9B25-5095C88FF8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99456" y="1628800"/>
              <a:ext cx="1399241" cy="1801665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78" name="Border">
                <a:extLst>
                  <a:ext uri="{FF2B5EF4-FFF2-40B4-BE49-F238E27FC236}">
                    <a16:creationId xmlns:a16="http://schemas.microsoft.com/office/drawing/2014/main" id="{9D9E10A7-23B9-4D33-97E2-B90F2A76D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9" name="Line 2">
                <a:extLst>
                  <a:ext uri="{FF2B5EF4-FFF2-40B4-BE49-F238E27FC236}">
                    <a16:creationId xmlns:a16="http://schemas.microsoft.com/office/drawing/2014/main" id="{20121C81-501D-44EB-A7E6-760D7C3E3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0" name="Line 1">
                <a:extLst>
                  <a:ext uri="{FF2B5EF4-FFF2-40B4-BE49-F238E27FC236}">
                    <a16:creationId xmlns:a16="http://schemas.microsoft.com/office/drawing/2014/main" id="{8B2AC669-864E-4489-8E0C-FD03331FE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77" name="직사각형 76"/>
            <p:cNvSpPr/>
            <p:nvPr/>
          </p:nvSpPr>
          <p:spPr>
            <a:xfrm>
              <a:off x="1204604" y="1623453"/>
              <a:ext cx="463137" cy="22137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smtClean="0"/>
                <a:t>대용량</a:t>
              </a:r>
              <a:endParaRPr lang="ko-KR" altLang="en-US" sz="700" dirty="0"/>
            </a:p>
          </p:txBody>
        </p:sp>
      </p:grpSp>
      <p:grpSp>
        <p:nvGrpSpPr>
          <p:cNvPr id="90" name="그룹 89"/>
          <p:cNvGrpSpPr/>
          <p:nvPr/>
        </p:nvGrpSpPr>
        <p:grpSpPr>
          <a:xfrm>
            <a:off x="5303912" y="1404963"/>
            <a:ext cx="1450684" cy="2914689"/>
            <a:chOff x="1148013" y="1623453"/>
            <a:chExt cx="1450684" cy="2914689"/>
          </a:xfrm>
        </p:grpSpPr>
        <p:grpSp>
          <p:nvGrpSpPr>
            <p:cNvPr id="91" name="그룹 90"/>
            <p:cNvGrpSpPr/>
            <p:nvPr/>
          </p:nvGrpSpPr>
          <p:grpSpPr>
            <a:xfrm>
              <a:off x="1148013" y="3486635"/>
              <a:ext cx="1450684" cy="1051507"/>
              <a:chOff x="6753967" y="2698708"/>
              <a:chExt cx="1450684" cy="1051507"/>
            </a:xfrm>
          </p:grpSpPr>
          <p:pic>
            <p:nvPicPr>
              <p:cNvPr id="97" name="Picture 8" descr="icon_starM.png (48×48)"/>
              <p:cNvPicPr>
                <a:picLocks noChangeAspect="1" noChangeArrowheads="1"/>
              </p:cNvPicPr>
              <p:nvPr/>
            </p:nvPicPr>
            <p:blipFill>
              <a:blip r:embed="rId2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26867" y="3579717"/>
                <a:ext cx="120395" cy="12039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98" name="그룹 97"/>
              <p:cNvGrpSpPr/>
              <p:nvPr/>
            </p:nvGrpSpPr>
            <p:grpSpPr>
              <a:xfrm>
                <a:off x="6753967" y="2698708"/>
                <a:ext cx="1450684" cy="1051507"/>
                <a:chOff x="6636838" y="2671945"/>
                <a:chExt cx="1450684" cy="1051507"/>
              </a:xfrm>
            </p:grpSpPr>
            <p:sp>
              <p:nvSpPr>
                <p:cNvPr id="99" name="TextBox 98"/>
                <p:cNvSpPr txBox="1"/>
                <p:nvPr/>
              </p:nvSpPr>
              <p:spPr>
                <a:xfrm>
                  <a:off x="6705447" y="2671945"/>
                  <a:ext cx="1261569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ko-KR" sz="800" b="1" dirty="0"/>
                    <a:t>BEST</a:t>
                  </a:r>
                  <a:r>
                    <a:rPr lang="en-US" altLang="ko-KR" sz="800" dirty="0"/>
                    <a:t> | </a:t>
                  </a:r>
                  <a:r>
                    <a:rPr lang="ko-KR" altLang="en-US" sz="800" spc="-150" dirty="0"/>
                    <a:t>제품명은 최대 두 줄까지 노출되며 길어질 시 말줄임 처리</a:t>
                  </a:r>
                  <a:r>
                    <a:rPr lang="en-US" altLang="ko-KR" sz="800" spc="-150" dirty="0"/>
                    <a:t>…</a:t>
                  </a:r>
                  <a:endParaRPr lang="ko-KR" altLang="en-US" sz="800" spc="-150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00" name="TextBox 99"/>
                <p:cNvSpPr txBox="1"/>
                <p:nvPr/>
              </p:nvSpPr>
              <p:spPr>
                <a:xfrm>
                  <a:off x="6636838" y="2914462"/>
                  <a:ext cx="102303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b="1" dirty="0" smtClean="0"/>
                    <a:t>37,000</a:t>
                  </a:r>
                  <a:r>
                    <a:rPr lang="ko-KR" altLang="en-US" sz="1000" b="1" dirty="0" smtClean="0"/>
                    <a:t>원</a:t>
                  </a:r>
                  <a:r>
                    <a:rPr lang="en-US" altLang="ko-KR" sz="800" dirty="0" smtClean="0"/>
                    <a:t> </a:t>
                  </a:r>
                  <a:r>
                    <a:rPr lang="en-US" altLang="ko-KR" sz="800" dirty="0" smtClean="0">
                      <a:solidFill>
                        <a:srgbClr val="FF0000"/>
                      </a:solidFill>
                    </a:rPr>
                    <a:t>~30%</a:t>
                  </a:r>
                  <a:endParaRPr lang="ko-KR" altLang="en-US" sz="7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01" name="TextBox 100"/>
                <p:cNvSpPr txBox="1"/>
                <p:nvPr/>
              </p:nvSpPr>
              <p:spPr>
                <a:xfrm>
                  <a:off x="6761375" y="3523397"/>
                  <a:ext cx="625492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7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4.9(35,093)</a:t>
                  </a:r>
                  <a:endParaRPr lang="ko-KR" altLang="en-US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02" name="직사각형 101"/>
                <p:cNvSpPr/>
                <p:nvPr/>
              </p:nvSpPr>
              <p:spPr>
                <a:xfrm>
                  <a:off x="6721124" y="3250818"/>
                  <a:ext cx="313482" cy="124498"/>
                </a:xfrm>
                <a:prstGeom prst="rect">
                  <a:avLst/>
                </a:prstGeom>
                <a:noFill/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ko-KR" altLang="en-US" sz="7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증정</a:t>
                  </a:r>
                  <a:endParaRPr lang="ko-KR" altLang="en-US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03" name="직사각형 102"/>
                <p:cNvSpPr/>
                <p:nvPr/>
              </p:nvSpPr>
              <p:spPr>
                <a:xfrm>
                  <a:off x="7067782" y="3250818"/>
                  <a:ext cx="458968" cy="12449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ko-KR" sz="700" dirty="0" smtClean="0"/>
                    <a:t>LIVE </a:t>
                  </a:r>
                  <a:r>
                    <a:rPr lang="ko-KR" altLang="en-US" sz="700" dirty="0" smtClean="0"/>
                    <a:t>전용</a:t>
                  </a:r>
                  <a:endParaRPr lang="ko-KR" altLang="en-US" sz="700" dirty="0"/>
                </a:p>
              </p:txBody>
            </p:sp>
            <p:sp>
              <p:nvSpPr>
                <p:cNvPr id="104" name="직사각형 103"/>
                <p:cNvSpPr/>
                <p:nvPr/>
              </p:nvSpPr>
              <p:spPr>
                <a:xfrm>
                  <a:off x="6721124" y="3397834"/>
                  <a:ext cx="671976" cy="12449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ko-KR" altLang="en-US" sz="700" dirty="0" smtClean="0"/>
                    <a:t>뷰티포인트 전용</a:t>
                  </a:r>
                  <a:endParaRPr lang="ko-KR" altLang="en-US" sz="700" dirty="0"/>
                </a:p>
              </p:txBody>
            </p:sp>
            <p:sp>
              <p:nvSpPr>
                <p:cNvPr id="105" name="직사각형 104"/>
                <p:cNvSpPr/>
                <p:nvPr/>
              </p:nvSpPr>
              <p:spPr>
                <a:xfrm>
                  <a:off x="7513326" y="2955281"/>
                  <a:ext cx="574196" cy="20005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700" strike="sngStrike" dirty="0" smtClean="0">
                      <a:solidFill>
                        <a:prstClr val="white">
                          <a:lumMod val="65000"/>
                        </a:prstClr>
                      </a:solidFill>
                    </a:rPr>
                    <a:t>53,000</a:t>
                  </a:r>
                  <a:r>
                    <a:rPr lang="ko-KR" altLang="en-US" sz="700" strike="sngStrike" dirty="0" smtClean="0">
                      <a:solidFill>
                        <a:prstClr val="white">
                          <a:lumMod val="65000"/>
                        </a:prstClr>
                      </a:solidFill>
                    </a:rPr>
                    <a:t>원</a:t>
                  </a:r>
                  <a:r>
                    <a:rPr lang="en-US" altLang="ko-KR" sz="700" dirty="0" smtClean="0">
                      <a:solidFill>
                        <a:prstClr val="black"/>
                      </a:solidFill>
                    </a:rPr>
                    <a:t> </a:t>
                  </a:r>
                  <a:endParaRPr lang="ko-KR" altLang="en-US" sz="1600" dirty="0"/>
                </a:p>
              </p:txBody>
            </p:sp>
          </p:grpSp>
        </p:grpSp>
        <p:grpSp>
          <p:nvGrpSpPr>
            <p:cNvPr id="92" name="Placeholder">
              <a:extLst>
                <a:ext uri="{FF2B5EF4-FFF2-40B4-BE49-F238E27FC236}">
                  <a16:creationId xmlns:a16="http://schemas.microsoft.com/office/drawing/2014/main" id="{553F2BB2-1B7F-442D-9B25-5095C88FF8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99456" y="1628800"/>
              <a:ext cx="1399241" cy="1801665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94" name="Border">
                <a:extLst>
                  <a:ext uri="{FF2B5EF4-FFF2-40B4-BE49-F238E27FC236}">
                    <a16:creationId xmlns:a16="http://schemas.microsoft.com/office/drawing/2014/main" id="{9D9E10A7-23B9-4D33-97E2-B90F2A76D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5" name="Line 2">
                <a:extLst>
                  <a:ext uri="{FF2B5EF4-FFF2-40B4-BE49-F238E27FC236}">
                    <a16:creationId xmlns:a16="http://schemas.microsoft.com/office/drawing/2014/main" id="{20121C81-501D-44EB-A7E6-760D7C3E3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6" name="Line 1">
                <a:extLst>
                  <a:ext uri="{FF2B5EF4-FFF2-40B4-BE49-F238E27FC236}">
                    <a16:creationId xmlns:a16="http://schemas.microsoft.com/office/drawing/2014/main" id="{8B2AC669-864E-4489-8E0C-FD03331FE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93" name="직사각형 92"/>
            <p:cNvSpPr/>
            <p:nvPr/>
          </p:nvSpPr>
          <p:spPr>
            <a:xfrm>
              <a:off x="1204604" y="1623453"/>
              <a:ext cx="463137" cy="22137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smtClean="0"/>
                <a:t>대용량</a:t>
              </a:r>
              <a:endParaRPr lang="ko-KR" altLang="en-US" sz="700" dirty="0"/>
            </a:p>
          </p:txBody>
        </p:sp>
      </p:grpSp>
      <p:grpSp>
        <p:nvGrpSpPr>
          <p:cNvPr id="106" name="그룹 105"/>
          <p:cNvGrpSpPr/>
          <p:nvPr/>
        </p:nvGrpSpPr>
        <p:grpSpPr>
          <a:xfrm>
            <a:off x="6888088" y="1404963"/>
            <a:ext cx="1450684" cy="2914689"/>
            <a:chOff x="1148013" y="1623453"/>
            <a:chExt cx="1450684" cy="2914689"/>
          </a:xfrm>
        </p:grpSpPr>
        <p:grpSp>
          <p:nvGrpSpPr>
            <p:cNvPr id="107" name="그룹 106"/>
            <p:cNvGrpSpPr/>
            <p:nvPr/>
          </p:nvGrpSpPr>
          <p:grpSpPr>
            <a:xfrm>
              <a:off x="1148013" y="3486635"/>
              <a:ext cx="1450684" cy="1051507"/>
              <a:chOff x="6753967" y="2698708"/>
              <a:chExt cx="1450684" cy="1051507"/>
            </a:xfrm>
          </p:grpSpPr>
          <p:pic>
            <p:nvPicPr>
              <p:cNvPr id="113" name="Picture 8" descr="icon_starM.png (48×48)"/>
              <p:cNvPicPr>
                <a:picLocks noChangeAspect="1" noChangeArrowheads="1"/>
              </p:cNvPicPr>
              <p:nvPr/>
            </p:nvPicPr>
            <p:blipFill>
              <a:blip r:embed="rId2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26867" y="3579717"/>
                <a:ext cx="120395" cy="12039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14" name="그룹 113"/>
              <p:cNvGrpSpPr/>
              <p:nvPr/>
            </p:nvGrpSpPr>
            <p:grpSpPr>
              <a:xfrm>
                <a:off x="6753967" y="2698708"/>
                <a:ext cx="1450684" cy="1051507"/>
                <a:chOff x="6636838" y="2671945"/>
                <a:chExt cx="1450684" cy="1051507"/>
              </a:xfrm>
            </p:grpSpPr>
            <p:sp>
              <p:nvSpPr>
                <p:cNvPr id="115" name="TextBox 114"/>
                <p:cNvSpPr txBox="1"/>
                <p:nvPr/>
              </p:nvSpPr>
              <p:spPr>
                <a:xfrm>
                  <a:off x="6705447" y="2671945"/>
                  <a:ext cx="1261569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ko-KR" sz="800" b="1" dirty="0"/>
                    <a:t>BEST</a:t>
                  </a:r>
                  <a:r>
                    <a:rPr lang="en-US" altLang="ko-KR" sz="800" dirty="0"/>
                    <a:t> | </a:t>
                  </a:r>
                  <a:r>
                    <a:rPr lang="ko-KR" altLang="en-US" sz="800" spc="-150" dirty="0"/>
                    <a:t>제품명은 최대 두 줄까지 노출되며 길어질 시 말줄임 처리</a:t>
                  </a:r>
                  <a:r>
                    <a:rPr lang="en-US" altLang="ko-KR" sz="800" spc="-150" dirty="0"/>
                    <a:t>…</a:t>
                  </a:r>
                  <a:endParaRPr lang="ko-KR" altLang="en-US" sz="800" spc="-150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16" name="TextBox 115"/>
                <p:cNvSpPr txBox="1"/>
                <p:nvPr/>
              </p:nvSpPr>
              <p:spPr>
                <a:xfrm>
                  <a:off x="6636838" y="2914462"/>
                  <a:ext cx="102303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b="1" dirty="0" smtClean="0"/>
                    <a:t>37,000</a:t>
                  </a:r>
                  <a:r>
                    <a:rPr lang="ko-KR" altLang="en-US" sz="1000" b="1" dirty="0" smtClean="0"/>
                    <a:t>원</a:t>
                  </a:r>
                  <a:r>
                    <a:rPr lang="en-US" altLang="ko-KR" sz="800" dirty="0" smtClean="0"/>
                    <a:t> </a:t>
                  </a:r>
                  <a:r>
                    <a:rPr lang="en-US" altLang="ko-KR" sz="800" dirty="0" smtClean="0">
                      <a:solidFill>
                        <a:srgbClr val="FF0000"/>
                      </a:solidFill>
                    </a:rPr>
                    <a:t>~30%</a:t>
                  </a:r>
                  <a:endParaRPr lang="ko-KR" altLang="en-US" sz="7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17" name="TextBox 116"/>
                <p:cNvSpPr txBox="1"/>
                <p:nvPr/>
              </p:nvSpPr>
              <p:spPr>
                <a:xfrm>
                  <a:off x="6761375" y="3523397"/>
                  <a:ext cx="625492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7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4.9(35,093)</a:t>
                  </a:r>
                  <a:endParaRPr lang="ko-KR" altLang="en-US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18" name="직사각형 117"/>
                <p:cNvSpPr/>
                <p:nvPr/>
              </p:nvSpPr>
              <p:spPr>
                <a:xfrm>
                  <a:off x="6721124" y="3250818"/>
                  <a:ext cx="313482" cy="124498"/>
                </a:xfrm>
                <a:prstGeom prst="rect">
                  <a:avLst/>
                </a:prstGeom>
                <a:noFill/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ko-KR" altLang="en-US" sz="7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증정</a:t>
                  </a:r>
                  <a:endParaRPr lang="ko-KR" altLang="en-US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19" name="직사각형 118"/>
                <p:cNvSpPr/>
                <p:nvPr/>
              </p:nvSpPr>
              <p:spPr>
                <a:xfrm>
                  <a:off x="7067782" y="3250818"/>
                  <a:ext cx="458968" cy="12449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ko-KR" sz="700" dirty="0" smtClean="0"/>
                    <a:t>LIVE </a:t>
                  </a:r>
                  <a:r>
                    <a:rPr lang="ko-KR" altLang="en-US" sz="700" dirty="0" smtClean="0"/>
                    <a:t>전용</a:t>
                  </a:r>
                  <a:endParaRPr lang="ko-KR" altLang="en-US" sz="700" dirty="0"/>
                </a:p>
              </p:txBody>
            </p:sp>
            <p:sp>
              <p:nvSpPr>
                <p:cNvPr id="120" name="직사각형 119"/>
                <p:cNvSpPr/>
                <p:nvPr/>
              </p:nvSpPr>
              <p:spPr>
                <a:xfrm>
                  <a:off x="6721124" y="3397834"/>
                  <a:ext cx="671976" cy="12449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ko-KR" altLang="en-US" sz="700" dirty="0" smtClean="0"/>
                    <a:t>뷰티포인트 전용</a:t>
                  </a:r>
                  <a:endParaRPr lang="ko-KR" altLang="en-US" sz="700" dirty="0"/>
                </a:p>
              </p:txBody>
            </p:sp>
            <p:sp>
              <p:nvSpPr>
                <p:cNvPr id="121" name="직사각형 120"/>
                <p:cNvSpPr/>
                <p:nvPr/>
              </p:nvSpPr>
              <p:spPr>
                <a:xfrm>
                  <a:off x="7513326" y="2955281"/>
                  <a:ext cx="574196" cy="20005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700" strike="sngStrike" dirty="0" smtClean="0">
                      <a:solidFill>
                        <a:prstClr val="white">
                          <a:lumMod val="65000"/>
                        </a:prstClr>
                      </a:solidFill>
                    </a:rPr>
                    <a:t>53,000</a:t>
                  </a:r>
                  <a:r>
                    <a:rPr lang="ko-KR" altLang="en-US" sz="700" strike="sngStrike" dirty="0" smtClean="0">
                      <a:solidFill>
                        <a:prstClr val="white">
                          <a:lumMod val="65000"/>
                        </a:prstClr>
                      </a:solidFill>
                    </a:rPr>
                    <a:t>원</a:t>
                  </a:r>
                  <a:r>
                    <a:rPr lang="en-US" altLang="ko-KR" sz="700" dirty="0" smtClean="0">
                      <a:solidFill>
                        <a:prstClr val="black"/>
                      </a:solidFill>
                    </a:rPr>
                    <a:t> </a:t>
                  </a:r>
                  <a:endParaRPr lang="ko-KR" altLang="en-US" sz="1600" dirty="0"/>
                </a:p>
              </p:txBody>
            </p:sp>
          </p:grpSp>
        </p:grpSp>
        <p:grpSp>
          <p:nvGrpSpPr>
            <p:cNvPr id="108" name="Placeholder">
              <a:extLst>
                <a:ext uri="{FF2B5EF4-FFF2-40B4-BE49-F238E27FC236}">
                  <a16:creationId xmlns:a16="http://schemas.microsoft.com/office/drawing/2014/main" id="{553F2BB2-1B7F-442D-9B25-5095C88FF8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99456" y="1628800"/>
              <a:ext cx="1399241" cy="1801665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110" name="Border">
                <a:extLst>
                  <a:ext uri="{FF2B5EF4-FFF2-40B4-BE49-F238E27FC236}">
                    <a16:creationId xmlns:a16="http://schemas.microsoft.com/office/drawing/2014/main" id="{9D9E10A7-23B9-4D33-97E2-B90F2A76D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1" name="Line 2">
                <a:extLst>
                  <a:ext uri="{FF2B5EF4-FFF2-40B4-BE49-F238E27FC236}">
                    <a16:creationId xmlns:a16="http://schemas.microsoft.com/office/drawing/2014/main" id="{20121C81-501D-44EB-A7E6-760D7C3E3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2" name="Line 1">
                <a:extLst>
                  <a:ext uri="{FF2B5EF4-FFF2-40B4-BE49-F238E27FC236}">
                    <a16:creationId xmlns:a16="http://schemas.microsoft.com/office/drawing/2014/main" id="{8B2AC669-864E-4489-8E0C-FD03331FE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09" name="직사각형 108"/>
            <p:cNvSpPr/>
            <p:nvPr/>
          </p:nvSpPr>
          <p:spPr>
            <a:xfrm>
              <a:off x="1204604" y="1623453"/>
              <a:ext cx="463137" cy="22137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smtClean="0"/>
                <a:t>대용량</a:t>
              </a:r>
              <a:endParaRPr lang="ko-KR" altLang="en-US" sz="700" dirty="0"/>
            </a:p>
          </p:txBody>
        </p:sp>
      </p:grpSp>
      <p:grpSp>
        <p:nvGrpSpPr>
          <p:cNvPr id="122" name="그룹 121"/>
          <p:cNvGrpSpPr/>
          <p:nvPr/>
        </p:nvGrpSpPr>
        <p:grpSpPr>
          <a:xfrm>
            <a:off x="3816668" y="4497290"/>
            <a:ext cx="4583588" cy="0"/>
            <a:chOff x="659934" y="1831456"/>
            <a:chExt cx="3783935" cy="0"/>
          </a:xfrm>
        </p:grpSpPr>
        <p:cxnSp>
          <p:nvCxnSpPr>
            <p:cNvPr id="123" name="직선 연결선 122"/>
            <p:cNvCxnSpPr/>
            <p:nvPr/>
          </p:nvCxnSpPr>
          <p:spPr>
            <a:xfrm>
              <a:off x="677810" y="1831456"/>
              <a:ext cx="3766059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연결선 123"/>
            <p:cNvCxnSpPr/>
            <p:nvPr/>
          </p:nvCxnSpPr>
          <p:spPr>
            <a:xfrm>
              <a:off x="659934" y="1831456"/>
              <a:ext cx="116422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5" name="직사각형 124"/>
          <p:cNvSpPr/>
          <p:nvPr/>
        </p:nvSpPr>
        <p:spPr>
          <a:xfrm>
            <a:off x="3227740" y="3564966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+</a:t>
            </a:r>
            <a:endParaRPr lang="ko-KR" altLang="en-US" dirty="0"/>
          </a:p>
        </p:txBody>
      </p:sp>
      <p:graphicFrame>
        <p:nvGraphicFramePr>
          <p:cNvPr id="131" name="표 130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156514"/>
              </p:ext>
            </p:extLst>
          </p:nvPr>
        </p:nvGraphicFramePr>
        <p:xfrm>
          <a:off x="9000565" y="44450"/>
          <a:ext cx="3152540" cy="5757610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198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다음페이지 이어짐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51751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07445"/>
                  </a:ext>
                </a:extLst>
              </a:tr>
              <a:tr h="24616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6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latin typeface="+mn-ea"/>
                        </a:rPr>
                        <a:t>캠페인</a:t>
                      </a:r>
                      <a:r>
                        <a:rPr lang="en-US" altLang="ko-KR" sz="800" b="1" dirty="0" smtClean="0">
                          <a:latin typeface="+mn-ea"/>
                        </a:rPr>
                        <a:t>/</a:t>
                      </a:r>
                      <a:r>
                        <a:rPr lang="ko-KR" altLang="en-US" sz="800" b="1" dirty="0" smtClean="0">
                          <a:latin typeface="+mn-ea"/>
                        </a:rPr>
                        <a:t>이벤트 제품리스트형</a:t>
                      </a: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UI </a:t>
                      </a: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(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가변영역</a:t>
                      </a: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) </a:t>
                      </a:r>
                    </a:p>
                    <a:p>
                      <a:pPr>
                        <a:lnSpc>
                          <a:spcPts val="1200"/>
                        </a:lnSpc>
                      </a:pP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관리자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: </a:t>
                      </a:r>
                      <a:r>
                        <a:rPr lang="ko-KR" altLang="en-US" sz="800" dirty="0" err="1" smtClean="0">
                          <a:solidFill>
                            <a:srgbClr val="E8188F"/>
                          </a:solidFill>
                          <a:latin typeface="+mn-ea"/>
                          <a:cs typeface="Pretendard Light" panose="02000403000000020004" pitchFamily="50" charset="-127"/>
                        </a:rPr>
                        <a:t>전시관리</a:t>
                      </a:r>
                      <a:r>
                        <a:rPr lang="ko-KR" altLang="en-US" sz="800" dirty="0" smtClean="0">
                          <a:solidFill>
                            <a:srgbClr val="E8188F"/>
                          </a:solidFill>
                          <a:latin typeface="+mn-ea"/>
                          <a:cs typeface="Pretendard Light" panose="02000403000000020004" pitchFamily="50" charset="-127"/>
                        </a:rPr>
                        <a:t> </a:t>
                      </a:r>
                      <a:r>
                        <a:rPr lang="en-US" altLang="ko-KR" sz="800" dirty="0" smtClean="0">
                          <a:solidFill>
                            <a:srgbClr val="E8188F"/>
                          </a:solidFill>
                          <a:latin typeface="+mn-ea"/>
                          <a:cs typeface="Pretendard Light" panose="02000403000000020004" pitchFamily="50" charset="-127"/>
                        </a:rPr>
                        <a:t>&gt; </a:t>
                      </a:r>
                      <a:r>
                        <a:rPr lang="ko-KR" altLang="en-US" sz="800" dirty="0" smtClean="0">
                          <a:solidFill>
                            <a:srgbClr val="E8188F"/>
                          </a:solidFill>
                          <a:latin typeface="+mn-ea"/>
                          <a:cs typeface="Pretendard Light" panose="02000403000000020004" pitchFamily="50" charset="-127"/>
                        </a:rPr>
                        <a:t>메인전시관리 </a:t>
                      </a:r>
                      <a:r>
                        <a:rPr lang="en-US" altLang="ko-KR" sz="800" dirty="0" smtClean="0">
                          <a:solidFill>
                            <a:srgbClr val="E8188F"/>
                          </a:solidFill>
                          <a:latin typeface="+mn-ea"/>
                          <a:cs typeface="Pretendard Light" panose="02000403000000020004" pitchFamily="50" charset="-127"/>
                        </a:rPr>
                        <a:t>&gt; </a:t>
                      </a:r>
                      <a:r>
                        <a:rPr lang="ko-KR" altLang="en-US" sz="800" dirty="0" smtClean="0">
                          <a:solidFill>
                            <a:srgbClr val="E8188F"/>
                          </a:solidFill>
                          <a:latin typeface="+mn-ea"/>
                          <a:cs typeface="Pretendard Light" panose="02000403000000020004" pitchFamily="50" charset="-127"/>
                        </a:rPr>
                        <a:t>캠페인</a:t>
                      </a:r>
                      <a:r>
                        <a:rPr lang="en-US" altLang="ko-KR" sz="800" dirty="0" smtClean="0">
                          <a:solidFill>
                            <a:srgbClr val="E8188F"/>
                          </a:solidFill>
                          <a:latin typeface="+mn-ea"/>
                          <a:cs typeface="Pretendard Light" panose="02000403000000020004" pitchFamily="50" charset="-127"/>
                        </a:rPr>
                        <a:t>/</a:t>
                      </a:r>
                      <a:r>
                        <a:rPr lang="ko-KR" altLang="en-US" sz="800" dirty="0" smtClean="0">
                          <a:solidFill>
                            <a:srgbClr val="E8188F"/>
                          </a:solidFill>
                          <a:latin typeface="+mn-ea"/>
                          <a:cs typeface="Pretendard Light" panose="02000403000000020004" pitchFamily="50" charset="-127"/>
                        </a:rPr>
                        <a:t>이벤트 제품리스트형</a:t>
                      </a:r>
                      <a:r>
                        <a:rPr lang="en-US" altLang="ko-KR" sz="800" baseline="0" dirty="0" smtClean="0">
                          <a:solidFill>
                            <a:srgbClr val="E8188F"/>
                          </a:solidFill>
                          <a:latin typeface="+mn-ea"/>
                          <a:cs typeface="Pretendard Light" panose="02000403000000020004" pitchFamily="50" charset="-127"/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rgbClr val="E8188F"/>
                          </a:solidFill>
                          <a:latin typeface="+mn-ea"/>
                          <a:cs typeface="Pretendard Light" panose="02000403000000020004" pitchFamily="50" charset="-127"/>
                        </a:rPr>
                        <a:t>등록</a:t>
                      </a:r>
                      <a:endParaRPr lang="en-US" altLang="ko-KR" sz="800" dirty="0" smtClean="0">
                        <a:solidFill>
                          <a:srgbClr val="E8188F"/>
                        </a:solidFill>
                        <a:latin typeface="+mn-ea"/>
                        <a:cs typeface="Pretendard Light" panose="02000403000000020004" pitchFamily="50" charset="-127"/>
                      </a:endParaRPr>
                    </a:p>
                    <a:p>
                      <a:pPr>
                        <a:lnSpc>
                          <a:spcPts val="1200"/>
                        </a:lnSpc>
                      </a:pPr>
                      <a:r>
                        <a:rPr lang="en-US" altLang="ko-KR" sz="800" dirty="0" smtClean="0">
                          <a:solidFill>
                            <a:srgbClr val="E8188F"/>
                          </a:solidFill>
                          <a:latin typeface="+mn-ea"/>
                          <a:cs typeface="Pretendard Light" panose="02000403000000020004" pitchFamily="50" charset="-127"/>
                        </a:rPr>
                        <a:t> - </a:t>
                      </a:r>
                      <a:r>
                        <a:rPr lang="ko-KR" altLang="en-US" sz="800" dirty="0" smtClean="0">
                          <a:solidFill>
                            <a:srgbClr val="E8188F"/>
                          </a:solidFill>
                          <a:latin typeface="+mn-ea"/>
                          <a:cs typeface="Pretendard Light" panose="02000403000000020004" pitchFamily="50" charset="-127"/>
                        </a:rPr>
                        <a:t>컴포넌트 전시대상 </a:t>
                      </a:r>
                      <a:r>
                        <a:rPr lang="en-US" altLang="ko-KR" sz="800" dirty="0" smtClean="0">
                          <a:solidFill>
                            <a:srgbClr val="E8188F"/>
                          </a:solidFill>
                          <a:latin typeface="+mn-ea"/>
                          <a:cs typeface="Pretendard Light" panose="02000403000000020004" pitchFamily="50" charset="-127"/>
                        </a:rPr>
                        <a:t>: </a:t>
                      </a:r>
                      <a:r>
                        <a:rPr lang="ko-KR" altLang="en-US" sz="800" dirty="0" err="1" smtClean="0">
                          <a:solidFill>
                            <a:srgbClr val="E8188F"/>
                          </a:solidFill>
                          <a:latin typeface="+mn-ea"/>
                          <a:cs typeface="Pretendard Light" panose="02000403000000020004" pitchFamily="50" charset="-127"/>
                        </a:rPr>
                        <a:t>전시여부</a:t>
                      </a:r>
                      <a:r>
                        <a:rPr lang="en-US" altLang="ko-KR" sz="800" baseline="0" dirty="0" smtClean="0">
                          <a:solidFill>
                            <a:srgbClr val="E8188F"/>
                          </a:solidFill>
                          <a:latin typeface="+mn-ea"/>
                          <a:cs typeface="Pretendard Light" panose="02000403000000020004" pitchFamily="50" charset="-127"/>
                        </a:rPr>
                        <a:t>-</a:t>
                      </a:r>
                      <a:r>
                        <a:rPr lang="ko-KR" altLang="en-US" sz="800" baseline="0" dirty="0" smtClean="0">
                          <a:solidFill>
                            <a:srgbClr val="E8188F"/>
                          </a:solidFill>
                          <a:latin typeface="+mn-ea"/>
                          <a:cs typeface="Pretendard Light" panose="02000403000000020004" pitchFamily="50" charset="-127"/>
                        </a:rPr>
                        <a:t>전시</a:t>
                      </a:r>
                      <a:r>
                        <a:rPr lang="en-US" altLang="ko-KR" sz="800" baseline="0" dirty="0" smtClean="0">
                          <a:solidFill>
                            <a:srgbClr val="E8188F"/>
                          </a:solidFill>
                          <a:latin typeface="+mn-ea"/>
                          <a:cs typeface="Pretendard Light" panose="02000403000000020004" pitchFamily="50" charset="-127"/>
                        </a:rPr>
                        <a:t>, </a:t>
                      </a:r>
                      <a:r>
                        <a:rPr kumimoji="1" lang="ko-KR" altLang="en-US" sz="800" dirty="0" smtClean="0">
                          <a:solidFill>
                            <a:srgbClr val="E8188F"/>
                          </a:solidFill>
                          <a:latin typeface="+mn-ea"/>
                        </a:rPr>
                        <a:t>전시기간이 </a:t>
                      </a:r>
                      <a:r>
                        <a:rPr kumimoji="1" lang="ko-KR" altLang="en-US" sz="800" dirty="0" err="1" smtClean="0">
                          <a:solidFill>
                            <a:srgbClr val="E8188F"/>
                          </a:solidFill>
                          <a:latin typeface="+mn-ea"/>
                        </a:rPr>
                        <a:t>조회일을</a:t>
                      </a:r>
                      <a:r>
                        <a:rPr kumimoji="1" lang="ko-KR" altLang="en-US" sz="800" dirty="0" smtClean="0">
                          <a:solidFill>
                            <a:srgbClr val="E8188F"/>
                          </a:solidFill>
                          <a:latin typeface="+mn-ea"/>
                        </a:rPr>
                        <a:t> 포함</a:t>
                      </a:r>
                      <a:endParaRPr kumimoji="1" lang="en-US" altLang="ko-KR" sz="800" dirty="0" smtClean="0">
                        <a:solidFill>
                          <a:srgbClr val="E8188F"/>
                        </a:solidFill>
                        <a:latin typeface="+mn-ea"/>
                      </a:endParaRPr>
                    </a:p>
                    <a:p>
                      <a:pPr>
                        <a:lnSpc>
                          <a:spcPts val="1200"/>
                        </a:lnSpc>
                      </a:pPr>
                      <a:r>
                        <a:rPr kumimoji="1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kumimoji="1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등록가능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대상 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: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캠페인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or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이벤트</a:t>
                      </a: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E8188F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>
                        <a:lnSpc>
                          <a:spcPts val="1200"/>
                        </a:lnSpc>
                      </a:pPr>
                      <a:r>
                        <a:rPr kumimoji="1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이벤트 전시 가능 조건 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: </a:t>
                      </a:r>
                      <a:r>
                        <a:rPr kumimoji="1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전시여부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-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전시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,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전시기간이 </a:t>
                      </a:r>
                      <a:r>
                        <a:rPr kumimoji="1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조회일을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포함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, </a:t>
                      </a:r>
                      <a:r>
                        <a:rPr kumimoji="1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전시채널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-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전체</a:t>
                      </a:r>
                      <a:r>
                        <a:rPr kumimoji="1" lang="en-US" altLang="ko-KR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orMOorAPP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,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상태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-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진행중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,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이벤트공개여부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-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공개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</a:p>
                    <a:p>
                      <a:pPr>
                        <a:lnSpc>
                          <a:spcPts val="1200"/>
                        </a:lnSpc>
                      </a:pP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캠페인 전시 가능 조건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: </a:t>
                      </a:r>
                      <a:r>
                        <a:rPr kumimoji="1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전시여부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-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전시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,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전시기간이 </a:t>
                      </a:r>
                      <a:r>
                        <a:rPr kumimoji="1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조회일을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E8188F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포함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E8188F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캠페인코드 또는 이벤트코드를 중 택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1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하여 설정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lang="ko-KR" altLang="en-US" sz="800" b="0" dirty="0" smtClean="0"/>
                        <a:t>캠페인</a:t>
                      </a:r>
                      <a:r>
                        <a:rPr lang="en-US" altLang="ko-KR" sz="800" b="0" dirty="0" smtClean="0"/>
                        <a:t>or</a:t>
                      </a:r>
                      <a:r>
                        <a:rPr lang="ko-KR" altLang="en-US" sz="800" b="0" dirty="0" smtClean="0"/>
                        <a:t>이벤트</a:t>
                      </a:r>
                      <a:r>
                        <a:rPr lang="ko-KR" altLang="en-US" sz="800" b="0" baseline="0" dirty="0" smtClean="0"/>
                        <a:t> 그룹에 등록된 제품을 </a:t>
                      </a:r>
                      <a:r>
                        <a:rPr kumimoji="0" lang="ko-KR" altLang="en-US" sz="800" b="1" i="0" u="sng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최대 </a:t>
                      </a:r>
                      <a:r>
                        <a:rPr kumimoji="0" lang="en-US" altLang="ko-KR" sz="800" b="1" i="0" u="sng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12</a:t>
                      </a:r>
                      <a:r>
                        <a:rPr kumimoji="0" lang="ko-KR" altLang="en-US" sz="800" b="1" i="0" u="sng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개까지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노출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(1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개 이상이면 무조건 노출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)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0" lang="en-US" altLang="ko-KR" sz="800" b="0" i="0" u="none" strike="sng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lang="ko-KR" altLang="en-US" sz="800" b="0" strike="sngStrike" dirty="0" smtClean="0"/>
                        <a:t>캠페인</a:t>
                      </a:r>
                      <a:r>
                        <a:rPr lang="en-US" altLang="ko-KR" sz="800" b="0" strike="sngStrike" dirty="0" smtClean="0"/>
                        <a:t>or</a:t>
                      </a:r>
                      <a:r>
                        <a:rPr lang="ko-KR" altLang="en-US" sz="800" b="0" strike="sngStrike" dirty="0" smtClean="0"/>
                        <a:t>이벤트 </a:t>
                      </a:r>
                      <a:r>
                        <a:rPr lang="ko-KR" altLang="en-US" sz="800" b="0" strike="sngStrike" baseline="0" dirty="0" smtClean="0">
                          <a:latin typeface="+mn-ea"/>
                        </a:rPr>
                        <a:t>페이지에서 출력되는 제품 순서와 </a:t>
                      </a:r>
                      <a:r>
                        <a:rPr lang="ko-KR" altLang="en-US" sz="800" b="0" strike="sngStrike" baseline="0" dirty="0" err="1" smtClean="0">
                          <a:latin typeface="+mn-ea"/>
                        </a:rPr>
                        <a:t>동일순</a:t>
                      </a:r>
                      <a:r>
                        <a:rPr lang="ko-KR" altLang="en-US" sz="800" b="0" strike="sngStrike" baseline="0" dirty="0" smtClean="0">
                          <a:latin typeface="+mn-ea"/>
                        </a:rPr>
                        <a:t> 노출</a:t>
                      </a:r>
                      <a:endParaRPr lang="en-US" altLang="ko-KR" sz="800" b="0" strike="sngStrike" baseline="0" dirty="0" smtClean="0">
                        <a:latin typeface="+mn-ea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- </a:t>
                      </a: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노랑박스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클릭시 특가 탭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or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이벤트 상세로 현재창 이동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6</a:t>
                      </a:r>
                      <a:r>
                        <a:rPr lang="en-US" altLang="ko-KR" sz="800" b="1" dirty="0" smtClean="0"/>
                        <a:t>-1 </a:t>
                      </a:r>
                      <a:r>
                        <a:rPr lang="ko-KR" altLang="en-US" sz="800" b="1" dirty="0" smtClean="0"/>
                        <a:t>타이틀 </a:t>
                      </a:r>
                      <a:endParaRPr lang="en-US" altLang="ko-KR" sz="800" b="1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/>
                        <a:t> </a:t>
                      </a:r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smtClean="0"/>
                        <a:t>해당 캠페인이 등록된 특가</a:t>
                      </a:r>
                      <a:r>
                        <a:rPr lang="en-US" altLang="ko-KR" sz="800" b="0" dirty="0" smtClean="0"/>
                        <a:t>or</a:t>
                      </a:r>
                      <a:r>
                        <a:rPr lang="ko-KR" altLang="en-US" sz="800" b="0" dirty="0" smtClean="0"/>
                        <a:t>이벤트에서 설정 된 타이틀 노출</a:t>
                      </a:r>
                      <a:r>
                        <a:rPr lang="en-US" altLang="ko-KR" sz="800" b="0" dirty="0" smtClean="0"/>
                        <a:t/>
                      </a:r>
                      <a:br>
                        <a:rPr lang="en-US" altLang="ko-KR" sz="800" b="0" dirty="0" smtClean="0"/>
                      </a:br>
                      <a:r>
                        <a:rPr lang="en-US" altLang="ko-KR" sz="800" b="0" baseline="0" dirty="0" smtClean="0"/>
                        <a:t> </a:t>
                      </a:r>
                      <a:r>
                        <a:rPr lang="en-US" altLang="ko-KR" sz="800" b="0" dirty="0" smtClean="0"/>
                        <a:t>- </a:t>
                      </a:r>
                      <a:r>
                        <a:rPr lang="ko-KR" altLang="en-US" sz="800" b="0" dirty="0" smtClean="0"/>
                        <a:t>클릭시 해당 이벤트 또는 특가</a:t>
                      </a:r>
                      <a:r>
                        <a:rPr lang="ko-KR" altLang="en-US" sz="800" b="0" baseline="0" dirty="0" smtClean="0"/>
                        <a:t> 페이지로 이동</a:t>
                      </a:r>
                      <a:endParaRPr lang="en-US" altLang="ko-KR" sz="800" b="0" baseline="0" dirty="0" smtClean="0"/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6-2 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카운트다운 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특가에서 카운트다운 노출로 셋팅한 경우에만 노출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카운트다운 설정된 경우 종료까지 남은시간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00:00:00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노출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카운트다운은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24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시간 이내에만 노출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6-3 </a:t>
                      </a:r>
                      <a:r>
                        <a:rPr kumimoji="0" lang="en-US" altLang="ko-KR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+</a:t>
                      </a: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아이콘 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해당 이벤트 또는 특가 페이지로 이동</a:t>
                      </a:r>
                      <a:endParaRPr kumimoji="0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6</a:t>
                      </a: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-4 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이미지</a:t>
                      </a:r>
                      <a:endParaRPr kumimoji="0" lang="en-US" altLang="ko-KR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제품에 등록된 기본이미지 노출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탭시 해당 제품상세로 현재창 이동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6-5 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제품정보</a:t>
                      </a:r>
                      <a:endParaRPr kumimoji="0" lang="en-US" altLang="ko-KR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일반형으로 노출 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상세 정의는 제품목록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/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검색 설계서 내 목록 공통 참고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탭시 해당 제품상세로 현재창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이동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51751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350032"/>
                  </a:ext>
                </a:extLst>
              </a:tr>
              <a:tr h="246162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다음 페이지 이어짐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51751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6052338"/>
                  </a:ext>
                </a:extLst>
              </a:tr>
            </a:tbl>
          </a:graphicData>
        </a:graphic>
      </p:graphicFrame>
      <p:sp>
        <p:nvSpPr>
          <p:cNvPr id="127" name="직사각형 126"/>
          <p:cNvSpPr/>
          <p:nvPr/>
        </p:nvSpPr>
        <p:spPr>
          <a:xfrm>
            <a:off x="695400" y="1340768"/>
            <a:ext cx="2895992" cy="2687920"/>
          </a:xfrm>
          <a:prstGeom prst="rect">
            <a:avLst/>
          </a:prstGeom>
          <a:noFill/>
          <a:ln w="9525">
            <a:solidFill>
              <a:schemeClr val="accent4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908" y="364163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6-1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32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908" y="417173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6-2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33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7554" y="238081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6-6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34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3422" y="243397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6-4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35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1277" y="338055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6-5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37" name="모서리가 둥근 직사각형 136"/>
          <p:cNvSpPr/>
          <p:nvPr/>
        </p:nvSpPr>
        <p:spPr>
          <a:xfrm>
            <a:off x="5360654" y="1406332"/>
            <a:ext cx="1393942" cy="1796961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  <a:lumOff val="25000"/>
              <a:alpha val="50196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b="1" dirty="0">
              <a:solidFill>
                <a:schemeClr val="tx1"/>
              </a:solidFill>
            </a:endParaRPr>
          </a:p>
        </p:txBody>
      </p:sp>
      <p:pic>
        <p:nvPicPr>
          <p:cNvPr id="138" name="그림 1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0196" y="1888475"/>
            <a:ext cx="907490" cy="913773"/>
          </a:xfrm>
          <a:prstGeom prst="rect">
            <a:avLst/>
          </a:prstGeom>
        </p:spPr>
      </p:pic>
      <p:sp>
        <p:nvSpPr>
          <p:cNvPr id="139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8803" y="364163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6-3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40" name="제목 1"/>
          <p:cNvSpPr txBox="1">
            <a:spLocks/>
          </p:cNvSpPr>
          <p:nvPr/>
        </p:nvSpPr>
        <p:spPr>
          <a:xfrm>
            <a:off x="4156797" y="267385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Page</a:t>
            </a:r>
            <a:endParaRPr lang="ko-KR" altLang="en-US" dirty="0"/>
          </a:p>
        </p:txBody>
      </p:sp>
      <p:sp>
        <p:nvSpPr>
          <p:cNvPr id="126" name="직사각형 125"/>
          <p:cNvSpPr/>
          <p:nvPr/>
        </p:nvSpPr>
        <p:spPr>
          <a:xfrm>
            <a:off x="7285856" y="1142838"/>
            <a:ext cx="1642699" cy="228682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캠페인</a:t>
            </a:r>
            <a:r>
              <a:rPr lang="en-US" altLang="ko-KR" sz="800" b="1" dirty="0" smtClean="0">
                <a:solidFill>
                  <a:schemeClr val="tx1"/>
                </a:solidFill>
              </a:rPr>
              <a:t>/</a:t>
            </a:r>
            <a:r>
              <a:rPr lang="ko-KR" altLang="en-US" sz="800" b="1" dirty="0" smtClean="0">
                <a:solidFill>
                  <a:schemeClr val="tx1"/>
                </a:solidFill>
              </a:rPr>
              <a:t>이벤트 제품리스트형 </a:t>
            </a:r>
            <a:r>
              <a:rPr lang="en-US" altLang="ko-KR" sz="800" b="1" dirty="0" smtClean="0">
                <a:solidFill>
                  <a:schemeClr val="tx1"/>
                </a:solidFill>
              </a:rPr>
              <a:t>UI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129" name="직사각형 128"/>
          <p:cNvSpPr/>
          <p:nvPr/>
        </p:nvSpPr>
        <p:spPr>
          <a:xfrm>
            <a:off x="79825" y="1142975"/>
            <a:ext cx="8851956" cy="3534834"/>
          </a:xfrm>
          <a:prstGeom prst="rect">
            <a:avLst/>
          </a:prstGeom>
          <a:noFill/>
          <a:ln w="95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344" y="1034975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6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783202" y="1410458"/>
            <a:ext cx="2720510" cy="2151586"/>
          </a:xfrm>
          <a:prstGeom prst="rect">
            <a:avLst/>
          </a:prstGeom>
          <a:solidFill>
            <a:schemeClr val="accent1">
              <a:alpha val="9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삭제 </a:t>
            </a:r>
            <a:r>
              <a:rPr lang="en-US" altLang="ko-KR" sz="800" b="1" dirty="0" smtClean="0">
                <a:solidFill>
                  <a:schemeClr val="tx1"/>
                </a:solidFill>
              </a:rPr>
              <a:t>5/27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graphicFrame>
        <p:nvGraphicFramePr>
          <p:cNvPr id="141" name="표 140">
            <a:extLst>
              <a:ext uri="{FF2B5EF4-FFF2-40B4-BE49-F238E27FC236}">
                <a16:creationId xmlns:a16="http://schemas.microsoft.com/office/drawing/2014/main" id="{9DE2C071-A02B-456C-05A4-EB3F533200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9915690"/>
              </p:ext>
            </p:extLst>
          </p:nvPr>
        </p:nvGraphicFramePr>
        <p:xfrm>
          <a:off x="10298430" y="-28888"/>
          <a:ext cx="1930792" cy="6528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0792">
                  <a:extLst>
                    <a:ext uri="{9D8B030D-6E8A-4147-A177-3AD203B41FA5}">
                      <a16:colId xmlns:a16="http://schemas.microsoft.com/office/drawing/2014/main" val="943409369"/>
                    </a:ext>
                  </a:extLst>
                </a:gridCol>
              </a:tblGrid>
              <a:tr h="2443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V0.71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  05.27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</a:rPr>
                        <a:t>수정사항 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73596"/>
                  </a:ext>
                </a:extLst>
              </a:tr>
              <a:tr h="2971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1.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캠페인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/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이벤트 제품리스트형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: </a:t>
                      </a: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배너이미지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기능 삭제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(6-6)</a:t>
                      </a: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930966"/>
                  </a:ext>
                </a:extLst>
              </a:tr>
            </a:tbl>
          </a:graphicData>
        </a:graphic>
      </p:graphicFrame>
      <p:graphicFrame>
        <p:nvGraphicFramePr>
          <p:cNvPr id="142" name="표 141">
            <a:extLst>
              <a:ext uri="{FF2B5EF4-FFF2-40B4-BE49-F238E27FC236}">
                <a16:creationId xmlns:a16="http://schemas.microsoft.com/office/drawing/2014/main" id="{5D796C0F-28FA-C09C-AB99-123E3CF8A3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2351994"/>
              </p:ext>
            </p:extLst>
          </p:nvPr>
        </p:nvGraphicFramePr>
        <p:xfrm>
          <a:off x="10298430" y="174854"/>
          <a:ext cx="1935335" cy="463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5335">
                  <a:extLst>
                    <a:ext uri="{9D8B030D-6E8A-4147-A177-3AD203B41FA5}">
                      <a16:colId xmlns:a16="http://schemas.microsoft.com/office/drawing/2014/main" val="943409369"/>
                    </a:ext>
                  </a:extLst>
                </a:gridCol>
              </a:tblGrid>
              <a:tr h="1758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V0.91 06.26 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수정사항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EE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73596"/>
                  </a:ext>
                </a:extLst>
              </a:tr>
              <a:tr h="2158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전시 대상 및 조건 업데이트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EE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9309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6242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메인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IN_PC_HOM_01_01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959" y="1772816"/>
            <a:ext cx="89025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200"/>
              </a:lnSpc>
            </a:pPr>
            <a:r>
              <a:rPr lang="ko-KR" altLang="en-US" sz="1200" b="1" dirty="0" smtClean="0">
                <a:solidFill>
                  <a:srgbClr val="29BC70"/>
                </a:solidFill>
                <a:latin typeface="+mn-ea"/>
                <a:cs typeface="Pretendard" panose="02000503000000020004" pitchFamily="50" charset="-127"/>
              </a:rPr>
              <a:t>주소희</a:t>
            </a:r>
            <a:r>
              <a:rPr lang="ko-KR" altLang="en-US" sz="1200" b="1" dirty="0" smtClean="0">
                <a:latin typeface="+mn-ea"/>
                <a:cs typeface="Pretendard" panose="02000503000000020004" pitchFamily="50" charset="-127"/>
              </a:rPr>
              <a:t>님</a:t>
            </a:r>
            <a:r>
              <a:rPr lang="en-US" altLang="ko-KR" sz="1200" b="1" dirty="0" smtClean="0">
                <a:latin typeface="+mn-ea"/>
                <a:cs typeface="Pretendard" panose="02000503000000020004" pitchFamily="50" charset="-127"/>
              </a:rPr>
              <a:t>, </a:t>
            </a:r>
            <a:r>
              <a:rPr lang="ko-KR" altLang="en-US" sz="1200" b="1" dirty="0" smtClean="0">
                <a:latin typeface="+mn-ea"/>
                <a:cs typeface="Pretendard" panose="02000503000000020004" pitchFamily="50" charset="-127"/>
              </a:rPr>
              <a:t>이 제품 어때요</a:t>
            </a:r>
            <a:r>
              <a:rPr lang="en-US" altLang="ko-KR" sz="1200" b="1" dirty="0" smtClean="0">
                <a:latin typeface="+mn-ea"/>
                <a:cs typeface="Pretendard" panose="02000503000000020004" pitchFamily="50" charset="-127"/>
              </a:rPr>
              <a:t>?    </a:t>
            </a:r>
            <a:r>
              <a:rPr lang="en-US" altLang="ko-KR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+</a:t>
            </a:r>
            <a:r>
              <a:rPr lang="en-US" altLang="ko-KR" sz="1200" b="1" dirty="0" smtClean="0">
                <a:latin typeface="+mn-ea"/>
                <a:cs typeface="Pretendard" panose="02000503000000020004" pitchFamily="50" charset="-127"/>
              </a:rPr>
              <a:t>    </a:t>
            </a:r>
            <a:endParaRPr lang="ko-KR" altLang="en-US" sz="1200" b="1" dirty="0">
              <a:latin typeface="+mn-ea"/>
              <a:cs typeface="Pretendard" panose="02000503000000020004" pitchFamily="50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1875122" y="2095011"/>
            <a:ext cx="1275594" cy="2271883"/>
            <a:chOff x="551384" y="4975331"/>
            <a:chExt cx="1275594" cy="2271883"/>
          </a:xfrm>
        </p:grpSpPr>
        <p:grpSp>
          <p:nvGrpSpPr>
            <p:cNvPr id="22" name="그룹 21"/>
            <p:cNvGrpSpPr/>
            <p:nvPr/>
          </p:nvGrpSpPr>
          <p:grpSpPr>
            <a:xfrm>
              <a:off x="551384" y="6608936"/>
              <a:ext cx="1275594" cy="638278"/>
              <a:chOff x="6753967" y="2698708"/>
              <a:chExt cx="1450684" cy="725888"/>
            </a:xfrm>
          </p:grpSpPr>
          <p:pic>
            <p:nvPicPr>
              <p:cNvPr id="27" name="Picture 8" descr="icon_starM.png (48×48)"/>
              <p:cNvPicPr>
                <a:picLocks noChangeAspect="1" noChangeArrowheads="1"/>
              </p:cNvPicPr>
              <p:nvPr/>
            </p:nvPicPr>
            <p:blipFill>
              <a:blip r:embed="rId2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26867" y="3277029"/>
                <a:ext cx="120395" cy="12039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28" name="그룹 27"/>
              <p:cNvGrpSpPr/>
              <p:nvPr/>
            </p:nvGrpSpPr>
            <p:grpSpPr>
              <a:xfrm>
                <a:off x="6753967" y="2698708"/>
                <a:ext cx="1450684" cy="725888"/>
                <a:chOff x="6636838" y="2671945"/>
                <a:chExt cx="1450684" cy="725888"/>
              </a:xfrm>
            </p:grpSpPr>
            <p:sp>
              <p:nvSpPr>
                <p:cNvPr id="29" name="TextBox 28"/>
                <p:cNvSpPr txBox="1"/>
                <p:nvPr/>
              </p:nvSpPr>
              <p:spPr>
                <a:xfrm>
                  <a:off x="6705447" y="2671945"/>
                  <a:ext cx="1261569" cy="28001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ko-KR" sz="800" b="1" dirty="0"/>
                    <a:t>BEST</a:t>
                  </a:r>
                  <a:r>
                    <a:rPr lang="en-US" altLang="ko-KR" sz="800" dirty="0"/>
                    <a:t> | </a:t>
                  </a:r>
                  <a:r>
                    <a:rPr lang="ko-KR" altLang="en-US" sz="800" spc="-150" dirty="0"/>
                    <a:t>제품명은 최대 두 줄까지 노출되며 길어질 시 </a:t>
                  </a:r>
                  <a:r>
                    <a:rPr lang="ko-KR" altLang="en-US" sz="800" spc="-150" dirty="0" smtClean="0"/>
                    <a:t>말</a:t>
                  </a:r>
                  <a:r>
                    <a:rPr lang="en-US" altLang="ko-KR" sz="800" spc="-150" dirty="0" smtClean="0"/>
                    <a:t>…</a:t>
                  </a:r>
                  <a:endParaRPr lang="ko-KR" altLang="en-US" sz="800" spc="-150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6636838" y="2914462"/>
                  <a:ext cx="102303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b="1" dirty="0" smtClean="0"/>
                    <a:t>37,000</a:t>
                  </a:r>
                  <a:r>
                    <a:rPr lang="ko-KR" altLang="en-US" sz="1000" b="1" dirty="0" smtClean="0"/>
                    <a:t>원</a:t>
                  </a:r>
                  <a:r>
                    <a:rPr lang="en-US" altLang="ko-KR" sz="800" dirty="0" smtClean="0"/>
                    <a:t> </a:t>
                  </a:r>
                  <a:r>
                    <a:rPr lang="en-US" altLang="ko-KR" sz="800" dirty="0" smtClean="0">
                      <a:solidFill>
                        <a:srgbClr val="FF0000"/>
                      </a:solidFill>
                    </a:rPr>
                    <a:t>~30%</a:t>
                  </a:r>
                  <a:endParaRPr lang="ko-KR" altLang="en-US" sz="7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6761375" y="3197779"/>
                  <a:ext cx="625492" cy="2000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7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4.9(35,093)</a:t>
                  </a:r>
                  <a:endParaRPr lang="ko-KR" altLang="en-US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33" name="직사각형 32"/>
                <p:cNvSpPr/>
                <p:nvPr/>
              </p:nvSpPr>
              <p:spPr>
                <a:xfrm>
                  <a:off x="7513326" y="2955281"/>
                  <a:ext cx="574196" cy="20005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700" strike="sngStrike" dirty="0" smtClean="0">
                      <a:solidFill>
                        <a:prstClr val="white">
                          <a:lumMod val="65000"/>
                        </a:prstClr>
                      </a:solidFill>
                    </a:rPr>
                    <a:t>53,000</a:t>
                  </a:r>
                  <a:r>
                    <a:rPr lang="ko-KR" altLang="en-US" sz="700" strike="sngStrike" dirty="0" smtClean="0">
                      <a:solidFill>
                        <a:prstClr val="white">
                          <a:lumMod val="65000"/>
                        </a:prstClr>
                      </a:solidFill>
                    </a:rPr>
                    <a:t>원</a:t>
                  </a:r>
                  <a:r>
                    <a:rPr lang="en-US" altLang="ko-KR" sz="700" dirty="0" smtClean="0">
                      <a:solidFill>
                        <a:prstClr val="black"/>
                      </a:solidFill>
                    </a:rPr>
                    <a:t> </a:t>
                  </a:r>
                  <a:endParaRPr lang="ko-KR" altLang="en-US" sz="1600" dirty="0"/>
                </a:p>
              </p:txBody>
            </p:sp>
          </p:grpSp>
        </p:grpSp>
        <p:grpSp>
          <p:nvGrpSpPr>
            <p:cNvPr id="23" name="Placeholder">
              <a:extLst>
                <a:ext uri="{FF2B5EF4-FFF2-40B4-BE49-F238E27FC236}">
                  <a16:creationId xmlns:a16="http://schemas.microsoft.com/office/drawing/2014/main" id="{553F2BB2-1B7F-442D-9B25-5095C88FF8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6618" y="4975331"/>
              <a:ext cx="1230360" cy="1584214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24" name="Border">
                <a:extLst>
                  <a:ext uri="{FF2B5EF4-FFF2-40B4-BE49-F238E27FC236}">
                    <a16:creationId xmlns:a16="http://schemas.microsoft.com/office/drawing/2014/main" id="{9D9E10A7-23B9-4D33-97E2-B90F2A76D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5" name="Line 2">
                <a:extLst>
                  <a:ext uri="{FF2B5EF4-FFF2-40B4-BE49-F238E27FC236}">
                    <a16:creationId xmlns:a16="http://schemas.microsoft.com/office/drawing/2014/main" id="{20121C81-501D-44EB-A7E6-760D7C3E3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6" name="Line 1">
                <a:extLst>
                  <a:ext uri="{FF2B5EF4-FFF2-40B4-BE49-F238E27FC236}">
                    <a16:creationId xmlns:a16="http://schemas.microsoft.com/office/drawing/2014/main" id="{8B2AC669-864E-4489-8E0C-FD03331FE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34" name="그룹 33"/>
          <p:cNvGrpSpPr/>
          <p:nvPr/>
        </p:nvGrpSpPr>
        <p:grpSpPr>
          <a:xfrm>
            <a:off x="3200525" y="2095011"/>
            <a:ext cx="1275594" cy="2268985"/>
            <a:chOff x="551384" y="4975331"/>
            <a:chExt cx="1275594" cy="2268985"/>
          </a:xfrm>
        </p:grpSpPr>
        <p:grpSp>
          <p:nvGrpSpPr>
            <p:cNvPr id="35" name="그룹 34"/>
            <p:cNvGrpSpPr/>
            <p:nvPr/>
          </p:nvGrpSpPr>
          <p:grpSpPr>
            <a:xfrm>
              <a:off x="551384" y="6608938"/>
              <a:ext cx="1275594" cy="635378"/>
              <a:chOff x="6753967" y="2698708"/>
              <a:chExt cx="1450684" cy="722590"/>
            </a:xfrm>
          </p:grpSpPr>
          <p:pic>
            <p:nvPicPr>
              <p:cNvPr id="40" name="Picture 8" descr="icon_starM.png (48×48)"/>
              <p:cNvPicPr>
                <a:picLocks noChangeAspect="1" noChangeArrowheads="1"/>
              </p:cNvPicPr>
              <p:nvPr/>
            </p:nvPicPr>
            <p:blipFill>
              <a:blip r:embed="rId2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26867" y="3277975"/>
                <a:ext cx="120395" cy="12039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41" name="그룹 40"/>
              <p:cNvGrpSpPr/>
              <p:nvPr/>
            </p:nvGrpSpPr>
            <p:grpSpPr>
              <a:xfrm>
                <a:off x="6753967" y="2698708"/>
                <a:ext cx="1450684" cy="722590"/>
                <a:chOff x="6636838" y="2671945"/>
                <a:chExt cx="1450684" cy="722590"/>
              </a:xfrm>
            </p:grpSpPr>
            <p:sp>
              <p:nvSpPr>
                <p:cNvPr id="42" name="TextBox 41"/>
                <p:cNvSpPr txBox="1"/>
                <p:nvPr/>
              </p:nvSpPr>
              <p:spPr>
                <a:xfrm>
                  <a:off x="6705447" y="2671945"/>
                  <a:ext cx="1261569" cy="28001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ko-KR" sz="800" b="1" dirty="0"/>
                    <a:t>BEST</a:t>
                  </a:r>
                  <a:r>
                    <a:rPr lang="en-US" altLang="ko-KR" sz="800" dirty="0"/>
                    <a:t> | </a:t>
                  </a:r>
                  <a:r>
                    <a:rPr lang="ko-KR" altLang="en-US" sz="800" spc="-150" dirty="0"/>
                    <a:t>제품명은 최대 두 줄까지 노출되며 길어질 시 </a:t>
                  </a:r>
                  <a:r>
                    <a:rPr lang="ko-KR" altLang="en-US" sz="800" spc="-150" dirty="0" smtClean="0"/>
                    <a:t>말</a:t>
                  </a:r>
                  <a:r>
                    <a:rPr lang="en-US" altLang="ko-KR" sz="800" spc="-150" dirty="0" smtClean="0"/>
                    <a:t>…</a:t>
                  </a:r>
                  <a:endParaRPr lang="ko-KR" altLang="en-US" sz="800" spc="-150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43" name="TextBox 42"/>
                <p:cNvSpPr txBox="1"/>
                <p:nvPr/>
              </p:nvSpPr>
              <p:spPr>
                <a:xfrm>
                  <a:off x="6636838" y="2914462"/>
                  <a:ext cx="102303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b="1" dirty="0" smtClean="0"/>
                    <a:t>37,000</a:t>
                  </a:r>
                  <a:r>
                    <a:rPr lang="ko-KR" altLang="en-US" sz="1000" b="1" dirty="0" smtClean="0"/>
                    <a:t>원</a:t>
                  </a:r>
                  <a:r>
                    <a:rPr lang="en-US" altLang="ko-KR" sz="800" dirty="0" smtClean="0"/>
                    <a:t> </a:t>
                  </a:r>
                  <a:r>
                    <a:rPr lang="en-US" altLang="ko-KR" sz="800" dirty="0" smtClean="0">
                      <a:solidFill>
                        <a:srgbClr val="FF0000"/>
                      </a:solidFill>
                    </a:rPr>
                    <a:t>~30%</a:t>
                  </a:r>
                  <a:endParaRPr lang="ko-KR" altLang="en-US" sz="7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>
                  <a:off x="6761375" y="3194481"/>
                  <a:ext cx="625492" cy="2000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7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4.9(35,093)</a:t>
                  </a:r>
                  <a:endParaRPr lang="ko-KR" altLang="en-US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45" name="직사각형 44"/>
                <p:cNvSpPr/>
                <p:nvPr/>
              </p:nvSpPr>
              <p:spPr>
                <a:xfrm>
                  <a:off x="7513326" y="2955281"/>
                  <a:ext cx="574196" cy="20005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700" strike="sngStrike" dirty="0" smtClean="0">
                      <a:solidFill>
                        <a:prstClr val="white">
                          <a:lumMod val="65000"/>
                        </a:prstClr>
                      </a:solidFill>
                    </a:rPr>
                    <a:t>53,000</a:t>
                  </a:r>
                  <a:r>
                    <a:rPr lang="ko-KR" altLang="en-US" sz="700" strike="sngStrike" dirty="0" smtClean="0">
                      <a:solidFill>
                        <a:prstClr val="white">
                          <a:lumMod val="65000"/>
                        </a:prstClr>
                      </a:solidFill>
                    </a:rPr>
                    <a:t>원</a:t>
                  </a:r>
                  <a:r>
                    <a:rPr lang="en-US" altLang="ko-KR" sz="700" dirty="0" smtClean="0">
                      <a:solidFill>
                        <a:prstClr val="black"/>
                      </a:solidFill>
                    </a:rPr>
                    <a:t> </a:t>
                  </a:r>
                  <a:endParaRPr lang="ko-KR" altLang="en-US" sz="1600" dirty="0"/>
                </a:p>
              </p:txBody>
            </p:sp>
          </p:grpSp>
        </p:grpSp>
        <p:grpSp>
          <p:nvGrpSpPr>
            <p:cNvPr id="36" name="Placeholder">
              <a:extLst>
                <a:ext uri="{FF2B5EF4-FFF2-40B4-BE49-F238E27FC236}">
                  <a16:creationId xmlns:a16="http://schemas.microsoft.com/office/drawing/2014/main" id="{553F2BB2-1B7F-442D-9B25-5095C88FF8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6618" y="4975331"/>
              <a:ext cx="1230360" cy="1584214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37" name="Border">
                <a:extLst>
                  <a:ext uri="{FF2B5EF4-FFF2-40B4-BE49-F238E27FC236}">
                    <a16:creationId xmlns:a16="http://schemas.microsoft.com/office/drawing/2014/main" id="{9D9E10A7-23B9-4D33-97E2-B90F2A76D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8" name="Line 2">
                <a:extLst>
                  <a:ext uri="{FF2B5EF4-FFF2-40B4-BE49-F238E27FC236}">
                    <a16:creationId xmlns:a16="http://schemas.microsoft.com/office/drawing/2014/main" id="{20121C81-501D-44EB-A7E6-760D7C3E3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9" name="Line 1">
                <a:extLst>
                  <a:ext uri="{FF2B5EF4-FFF2-40B4-BE49-F238E27FC236}">
                    <a16:creationId xmlns:a16="http://schemas.microsoft.com/office/drawing/2014/main" id="{8B2AC669-864E-4489-8E0C-FD03331FE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46" name="그룹 45"/>
          <p:cNvGrpSpPr/>
          <p:nvPr/>
        </p:nvGrpSpPr>
        <p:grpSpPr>
          <a:xfrm>
            <a:off x="4532623" y="2090309"/>
            <a:ext cx="1275594" cy="2474946"/>
            <a:chOff x="551384" y="4970629"/>
            <a:chExt cx="1275594" cy="2474946"/>
          </a:xfrm>
        </p:grpSpPr>
        <p:grpSp>
          <p:nvGrpSpPr>
            <p:cNvPr id="47" name="그룹 46"/>
            <p:cNvGrpSpPr/>
            <p:nvPr/>
          </p:nvGrpSpPr>
          <p:grpSpPr>
            <a:xfrm>
              <a:off x="551384" y="6608933"/>
              <a:ext cx="1275594" cy="836642"/>
              <a:chOff x="6753967" y="2698708"/>
              <a:chExt cx="1450684" cy="951481"/>
            </a:xfrm>
          </p:grpSpPr>
          <p:pic>
            <p:nvPicPr>
              <p:cNvPr id="53" name="Picture 8" descr="icon_starM.png (48×48)"/>
              <p:cNvPicPr>
                <a:picLocks noChangeAspect="1" noChangeArrowheads="1"/>
              </p:cNvPicPr>
              <p:nvPr/>
            </p:nvPicPr>
            <p:blipFill>
              <a:blip r:embed="rId2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26867" y="3495503"/>
                <a:ext cx="120395" cy="12039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54" name="그룹 53"/>
              <p:cNvGrpSpPr/>
              <p:nvPr/>
            </p:nvGrpSpPr>
            <p:grpSpPr>
              <a:xfrm>
                <a:off x="6753967" y="2698708"/>
                <a:ext cx="1450684" cy="951481"/>
                <a:chOff x="6636838" y="2671945"/>
                <a:chExt cx="1450684" cy="951481"/>
              </a:xfrm>
            </p:grpSpPr>
            <p:sp>
              <p:nvSpPr>
                <p:cNvPr id="55" name="TextBox 54"/>
                <p:cNvSpPr txBox="1"/>
                <p:nvPr/>
              </p:nvSpPr>
              <p:spPr>
                <a:xfrm>
                  <a:off x="6705447" y="2671945"/>
                  <a:ext cx="1261569" cy="28001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ko-KR" sz="800" b="1" dirty="0"/>
                    <a:t>BEST</a:t>
                  </a:r>
                  <a:r>
                    <a:rPr lang="en-US" altLang="ko-KR" sz="800" dirty="0"/>
                    <a:t> | </a:t>
                  </a:r>
                  <a:r>
                    <a:rPr lang="ko-KR" altLang="en-US" sz="800" spc="-150" dirty="0"/>
                    <a:t>제품명은 최대 두 줄까지 노출되며 길어질 시 </a:t>
                  </a:r>
                  <a:r>
                    <a:rPr lang="ko-KR" altLang="en-US" sz="800" spc="-150" dirty="0" smtClean="0"/>
                    <a:t>말</a:t>
                  </a:r>
                  <a:r>
                    <a:rPr lang="en-US" altLang="ko-KR" sz="800" spc="-150" dirty="0" smtClean="0"/>
                    <a:t>…</a:t>
                  </a:r>
                  <a:endParaRPr lang="ko-KR" altLang="en-US" sz="800" spc="-150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6636838" y="2914462"/>
                  <a:ext cx="102303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b="1" dirty="0" smtClean="0"/>
                    <a:t>37,000</a:t>
                  </a:r>
                  <a:r>
                    <a:rPr lang="ko-KR" altLang="en-US" sz="1000" b="1" dirty="0" smtClean="0"/>
                    <a:t>원</a:t>
                  </a:r>
                  <a:r>
                    <a:rPr lang="en-US" altLang="ko-KR" sz="800" dirty="0" smtClean="0"/>
                    <a:t> </a:t>
                  </a:r>
                  <a:r>
                    <a:rPr lang="en-US" altLang="ko-KR" sz="800" dirty="0" smtClean="0">
                      <a:solidFill>
                        <a:srgbClr val="FF0000"/>
                      </a:solidFill>
                    </a:rPr>
                    <a:t>~30%</a:t>
                  </a:r>
                  <a:endParaRPr lang="ko-KR" altLang="en-US" sz="7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7" name="TextBox 56"/>
                <p:cNvSpPr txBox="1"/>
                <p:nvPr/>
              </p:nvSpPr>
              <p:spPr>
                <a:xfrm>
                  <a:off x="6761375" y="3423371"/>
                  <a:ext cx="625492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7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4.9(35,093)</a:t>
                  </a:r>
                  <a:endParaRPr lang="ko-KR" altLang="en-US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60" name="직사각형 59"/>
                <p:cNvSpPr/>
                <p:nvPr/>
              </p:nvSpPr>
              <p:spPr>
                <a:xfrm>
                  <a:off x="7513326" y="2955281"/>
                  <a:ext cx="574196" cy="20005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700" strike="sngStrike" dirty="0" smtClean="0">
                      <a:solidFill>
                        <a:prstClr val="white">
                          <a:lumMod val="65000"/>
                        </a:prstClr>
                      </a:solidFill>
                    </a:rPr>
                    <a:t>53,000</a:t>
                  </a:r>
                  <a:r>
                    <a:rPr lang="ko-KR" altLang="en-US" sz="700" strike="sngStrike" dirty="0" smtClean="0">
                      <a:solidFill>
                        <a:prstClr val="white">
                          <a:lumMod val="65000"/>
                        </a:prstClr>
                      </a:solidFill>
                    </a:rPr>
                    <a:t>원</a:t>
                  </a:r>
                  <a:r>
                    <a:rPr lang="en-US" altLang="ko-KR" sz="700" dirty="0" smtClean="0">
                      <a:solidFill>
                        <a:prstClr val="black"/>
                      </a:solidFill>
                    </a:rPr>
                    <a:t> </a:t>
                  </a:r>
                  <a:endParaRPr lang="ko-KR" altLang="en-US" sz="1600" dirty="0"/>
                </a:p>
              </p:txBody>
            </p:sp>
          </p:grpSp>
        </p:grpSp>
        <p:grpSp>
          <p:nvGrpSpPr>
            <p:cNvPr id="48" name="Placeholder">
              <a:extLst>
                <a:ext uri="{FF2B5EF4-FFF2-40B4-BE49-F238E27FC236}">
                  <a16:creationId xmlns:a16="http://schemas.microsoft.com/office/drawing/2014/main" id="{553F2BB2-1B7F-442D-9B25-5095C88FF8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6618" y="4975331"/>
              <a:ext cx="1230360" cy="1584214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50" name="Border">
                <a:extLst>
                  <a:ext uri="{FF2B5EF4-FFF2-40B4-BE49-F238E27FC236}">
                    <a16:creationId xmlns:a16="http://schemas.microsoft.com/office/drawing/2014/main" id="{9D9E10A7-23B9-4D33-97E2-B90F2A76D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1" name="Line 2">
                <a:extLst>
                  <a:ext uri="{FF2B5EF4-FFF2-40B4-BE49-F238E27FC236}">
                    <a16:creationId xmlns:a16="http://schemas.microsoft.com/office/drawing/2014/main" id="{20121C81-501D-44EB-A7E6-760D7C3E3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2" name="Line 1">
                <a:extLst>
                  <a:ext uri="{FF2B5EF4-FFF2-40B4-BE49-F238E27FC236}">
                    <a16:creationId xmlns:a16="http://schemas.microsoft.com/office/drawing/2014/main" id="{8B2AC669-864E-4489-8E0C-FD03331FE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49" name="직사각형 48"/>
            <p:cNvSpPr/>
            <p:nvPr/>
          </p:nvSpPr>
          <p:spPr>
            <a:xfrm>
              <a:off x="601145" y="4970629"/>
              <a:ext cx="497467" cy="2238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smtClean="0"/>
                <a:t>대용량</a:t>
              </a:r>
              <a:endParaRPr lang="ko-KR" altLang="en-US" sz="700" dirty="0"/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5856361" y="2095011"/>
            <a:ext cx="1275594" cy="2275973"/>
            <a:chOff x="551384" y="4975331"/>
            <a:chExt cx="1275594" cy="2275973"/>
          </a:xfrm>
        </p:grpSpPr>
        <p:grpSp>
          <p:nvGrpSpPr>
            <p:cNvPr id="62" name="그룹 61"/>
            <p:cNvGrpSpPr/>
            <p:nvPr/>
          </p:nvGrpSpPr>
          <p:grpSpPr>
            <a:xfrm>
              <a:off x="551384" y="6608933"/>
              <a:ext cx="1275594" cy="642371"/>
              <a:chOff x="6753967" y="2698708"/>
              <a:chExt cx="1450684" cy="730544"/>
            </a:xfrm>
          </p:grpSpPr>
          <p:pic>
            <p:nvPicPr>
              <p:cNvPr id="67" name="Picture 8" descr="icon_starM.png (48×48)"/>
              <p:cNvPicPr>
                <a:picLocks noChangeAspect="1" noChangeArrowheads="1"/>
              </p:cNvPicPr>
              <p:nvPr/>
            </p:nvPicPr>
            <p:blipFill>
              <a:blip r:embed="rId2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26867" y="3258754"/>
                <a:ext cx="120395" cy="12039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68" name="그룹 67"/>
              <p:cNvGrpSpPr/>
              <p:nvPr/>
            </p:nvGrpSpPr>
            <p:grpSpPr>
              <a:xfrm>
                <a:off x="6753967" y="2698708"/>
                <a:ext cx="1450684" cy="730544"/>
                <a:chOff x="6636838" y="2671945"/>
                <a:chExt cx="1450684" cy="730544"/>
              </a:xfrm>
            </p:grpSpPr>
            <p:sp>
              <p:nvSpPr>
                <p:cNvPr id="69" name="TextBox 68"/>
                <p:cNvSpPr txBox="1"/>
                <p:nvPr/>
              </p:nvSpPr>
              <p:spPr>
                <a:xfrm>
                  <a:off x="6705447" y="2671945"/>
                  <a:ext cx="1261569" cy="28001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ko-KR" altLang="en-US" sz="800" spc="-150" dirty="0" smtClean="0"/>
                    <a:t>제품명은 </a:t>
                  </a:r>
                  <a:r>
                    <a:rPr lang="ko-KR" altLang="en-US" sz="800" spc="-150" dirty="0"/>
                    <a:t>최대 두 줄까지 노출되며 길어질 시 </a:t>
                  </a:r>
                  <a:r>
                    <a:rPr lang="ko-KR" altLang="en-US" sz="800" spc="-150" dirty="0" smtClean="0"/>
                    <a:t>말</a:t>
                  </a:r>
                  <a:r>
                    <a:rPr lang="en-US" altLang="ko-KR" sz="800" spc="-150" dirty="0" smtClean="0"/>
                    <a:t>…</a:t>
                  </a:r>
                  <a:endParaRPr lang="ko-KR" altLang="en-US" sz="800" spc="-150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70" name="TextBox 69"/>
                <p:cNvSpPr txBox="1"/>
                <p:nvPr/>
              </p:nvSpPr>
              <p:spPr>
                <a:xfrm>
                  <a:off x="6636838" y="2914462"/>
                  <a:ext cx="102303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b="1" dirty="0" smtClean="0"/>
                    <a:t>37,000</a:t>
                  </a:r>
                  <a:r>
                    <a:rPr lang="ko-KR" altLang="en-US" sz="1000" b="1" dirty="0" smtClean="0"/>
                    <a:t>원</a:t>
                  </a:r>
                  <a:r>
                    <a:rPr lang="en-US" altLang="ko-KR" sz="800" dirty="0" smtClean="0"/>
                    <a:t> </a:t>
                  </a:r>
                  <a:r>
                    <a:rPr lang="en-US" altLang="ko-KR" sz="800" dirty="0" smtClean="0">
                      <a:solidFill>
                        <a:srgbClr val="FF0000"/>
                      </a:solidFill>
                    </a:rPr>
                    <a:t>~30%</a:t>
                  </a:r>
                  <a:endParaRPr lang="ko-KR" altLang="en-US" sz="7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1" name="TextBox 70"/>
                <p:cNvSpPr txBox="1"/>
                <p:nvPr/>
              </p:nvSpPr>
              <p:spPr>
                <a:xfrm>
                  <a:off x="6761375" y="3202435"/>
                  <a:ext cx="625492" cy="2000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7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4.9(35,093)</a:t>
                  </a:r>
                  <a:endParaRPr lang="ko-KR" altLang="en-US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74" name="직사각형 73"/>
                <p:cNvSpPr/>
                <p:nvPr/>
              </p:nvSpPr>
              <p:spPr>
                <a:xfrm>
                  <a:off x="7513326" y="2955281"/>
                  <a:ext cx="574196" cy="20005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700" strike="sngStrike" dirty="0" smtClean="0">
                      <a:solidFill>
                        <a:prstClr val="white">
                          <a:lumMod val="65000"/>
                        </a:prstClr>
                      </a:solidFill>
                    </a:rPr>
                    <a:t>53,000</a:t>
                  </a:r>
                  <a:r>
                    <a:rPr lang="ko-KR" altLang="en-US" sz="700" strike="sngStrike" dirty="0" smtClean="0">
                      <a:solidFill>
                        <a:prstClr val="white">
                          <a:lumMod val="65000"/>
                        </a:prstClr>
                      </a:solidFill>
                    </a:rPr>
                    <a:t>원</a:t>
                  </a:r>
                  <a:r>
                    <a:rPr lang="en-US" altLang="ko-KR" sz="700" dirty="0" smtClean="0">
                      <a:solidFill>
                        <a:prstClr val="black"/>
                      </a:solidFill>
                    </a:rPr>
                    <a:t> </a:t>
                  </a:r>
                  <a:endParaRPr lang="ko-KR" altLang="en-US" sz="1600" dirty="0"/>
                </a:p>
              </p:txBody>
            </p:sp>
          </p:grpSp>
        </p:grpSp>
        <p:grpSp>
          <p:nvGrpSpPr>
            <p:cNvPr id="63" name="Placeholder">
              <a:extLst>
                <a:ext uri="{FF2B5EF4-FFF2-40B4-BE49-F238E27FC236}">
                  <a16:creationId xmlns:a16="http://schemas.microsoft.com/office/drawing/2014/main" id="{553F2BB2-1B7F-442D-9B25-5095C88FF8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6618" y="4975331"/>
              <a:ext cx="1230360" cy="1584214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64" name="Border">
                <a:extLst>
                  <a:ext uri="{FF2B5EF4-FFF2-40B4-BE49-F238E27FC236}">
                    <a16:creationId xmlns:a16="http://schemas.microsoft.com/office/drawing/2014/main" id="{9D9E10A7-23B9-4D33-97E2-B90F2A76D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5" name="Line 2">
                <a:extLst>
                  <a:ext uri="{FF2B5EF4-FFF2-40B4-BE49-F238E27FC236}">
                    <a16:creationId xmlns:a16="http://schemas.microsoft.com/office/drawing/2014/main" id="{20121C81-501D-44EB-A7E6-760D7C3E3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6" name="Line 1">
                <a:extLst>
                  <a:ext uri="{FF2B5EF4-FFF2-40B4-BE49-F238E27FC236}">
                    <a16:creationId xmlns:a16="http://schemas.microsoft.com/office/drawing/2014/main" id="{8B2AC669-864E-4489-8E0C-FD03331FE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75" name="그룹 74"/>
          <p:cNvGrpSpPr/>
          <p:nvPr/>
        </p:nvGrpSpPr>
        <p:grpSpPr>
          <a:xfrm>
            <a:off x="7181764" y="2095011"/>
            <a:ext cx="1275594" cy="2612990"/>
            <a:chOff x="551384" y="4975331"/>
            <a:chExt cx="1275594" cy="2612990"/>
          </a:xfrm>
        </p:grpSpPr>
        <p:grpSp>
          <p:nvGrpSpPr>
            <p:cNvPr id="76" name="그룹 75"/>
            <p:cNvGrpSpPr/>
            <p:nvPr/>
          </p:nvGrpSpPr>
          <p:grpSpPr>
            <a:xfrm>
              <a:off x="551384" y="6608936"/>
              <a:ext cx="1275594" cy="979385"/>
              <a:chOff x="6753967" y="2698708"/>
              <a:chExt cx="1450684" cy="1113816"/>
            </a:xfrm>
          </p:grpSpPr>
          <p:pic>
            <p:nvPicPr>
              <p:cNvPr id="81" name="Picture 8" descr="icon_starM.png (48×48)"/>
              <p:cNvPicPr>
                <a:picLocks noChangeAspect="1" noChangeArrowheads="1"/>
              </p:cNvPicPr>
              <p:nvPr/>
            </p:nvPicPr>
            <p:blipFill>
              <a:blip r:embed="rId2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26867" y="3664954"/>
                <a:ext cx="120395" cy="12039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82" name="그룹 81"/>
              <p:cNvGrpSpPr/>
              <p:nvPr/>
            </p:nvGrpSpPr>
            <p:grpSpPr>
              <a:xfrm>
                <a:off x="6753967" y="2698708"/>
                <a:ext cx="1450684" cy="1113816"/>
                <a:chOff x="6636838" y="2671945"/>
                <a:chExt cx="1450684" cy="1113816"/>
              </a:xfrm>
            </p:grpSpPr>
            <p:sp>
              <p:nvSpPr>
                <p:cNvPr id="83" name="TextBox 82"/>
                <p:cNvSpPr txBox="1"/>
                <p:nvPr/>
              </p:nvSpPr>
              <p:spPr>
                <a:xfrm>
                  <a:off x="6705447" y="2671945"/>
                  <a:ext cx="1261569" cy="28001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ko-KR" sz="800" b="1" dirty="0"/>
                    <a:t>BEST</a:t>
                  </a:r>
                  <a:r>
                    <a:rPr lang="en-US" altLang="ko-KR" sz="800" dirty="0"/>
                    <a:t> | </a:t>
                  </a:r>
                  <a:r>
                    <a:rPr lang="ko-KR" altLang="en-US" sz="800" spc="-150" dirty="0"/>
                    <a:t>제품명은 최대 두 줄까지 노출되며 길어질 시 </a:t>
                  </a:r>
                  <a:r>
                    <a:rPr lang="ko-KR" altLang="en-US" sz="800" spc="-150" dirty="0" smtClean="0"/>
                    <a:t>말</a:t>
                  </a:r>
                  <a:r>
                    <a:rPr lang="en-US" altLang="ko-KR" sz="800" spc="-150" dirty="0" smtClean="0"/>
                    <a:t>…</a:t>
                  </a:r>
                  <a:endParaRPr lang="ko-KR" altLang="en-US" sz="800" spc="-150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84" name="TextBox 83"/>
                <p:cNvSpPr txBox="1"/>
                <p:nvPr/>
              </p:nvSpPr>
              <p:spPr>
                <a:xfrm>
                  <a:off x="6636838" y="2914462"/>
                  <a:ext cx="102303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b="1" dirty="0" smtClean="0"/>
                    <a:t>37,000</a:t>
                  </a:r>
                  <a:r>
                    <a:rPr lang="ko-KR" altLang="en-US" sz="1000" b="1" dirty="0" smtClean="0"/>
                    <a:t>원</a:t>
                  </a:r>
                  <a:r>
                    <a:rPr lang="en-US" altLang="ko-KR" sz="800" dirty="0" smtClean="0"/>
                    <a:t> </a:t>
                  </a:r>
                  <a:r>
                    <a:rPr lang="en-US" altLang="ko-KR" sz="800" dirty="0" smtClean="0">
                      <a:solidFill>
                        <a:srgbClr val="FF0000"/>
                      </a:solidFill>
                    </a:rPr>
                    <a:t>~30%</a:t>
                  </a:r>
                  <a:endParaRPr lang="ko-KR" altLang="en-US" sz="7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85" name="TextBox 84"/>
                <p:cNvSpPr txBox="1"/>
                <p:nvPr/>
              </p:nvSpPr>
              <p:spPr>
                <a:xfrm>
                  <a:off x="6769935" y="3585707"/>
                  <a:ext cx="625492" cy="2000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7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4.9(35,093)</a:t>
                  </a:r>
                  <a:endParaRPr lang="ko-KR" altLang="en-US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89" name="직사각형 88"/>
                <p:cNvSpPr/>
                <p:nvPr/>
              </p:nvSpPr>
              <p:spPr>
                <a:xfrm>
                  <a:off x="7513326" y="2955281"/>
                  <a:ext cx="574196" cy="20005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700" strike="sngStrike" dirty="0" smtClean="0">
                      <a:solidFill>
                        <a:prstClr val="white">
                          <a:lumMod val="65000"/>
                        </a:prstClr>
                      </a:solidFill>
                    </a:rPr>
                    <a:t>53,000</a:t>
                  </a:r>
                  <a:r>
                    <a:rPr lang="ko-KR" altLang="en-US" sz="700" strike="sngStrike" dirty="0" smtClean="0">
                      <a:solidFill>
                        <a:prstClr val="white">
                          <a:lumMod val="65000"/>
                        </a:prstClr>
                      </a:solidFill>
                    </a:rPr>
                    <a:t>원</a:t>
                  </a:r>
                  <a:r>
                    <a:rPr lang="en-US" altLang="ko-KR" sz="700" dirty="0" smtClean="0">
                      <a:solidFill>
                        <a:prstClr val="black"/>
                      </a:solidFill>
                    </a:rPr>
                    <a:t> </a:t>
                  </a:r>
                  <a:endParaRPr lang="ko-KR" altLang="en-US" sz="1600" dirty="0"/>
                </a:p>
              </p:txBody>
            </p:sp>
          </p:grpSp>
        </p:grpSp>
        <p:grpSp>
          <p:nvGrpSpPr>
            <p:cNvPr id="77" name="Placeholder">
              <a:extLst>
                <a:ext uri="{FF2B5EF4-FFF2-40B4-BE49-F238E27FC236}">
                  <a16:creationId xmlns:a16="http://schemas.microsoft.com/office/drawing/2014/main" id="{553F2BB2-1B7F-442D-9B25-5095C88FF8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6618" y="4975331"/>
              <a:ext cx="1230360" cy="1584214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78" name="Border">
                <a:extLst>
                  <a:ext uri="{FF2B5EF4-FFF2-40B4-BE49-F238E27FC236}">
                    <a16:creationId xmlns:a16="http://schemas.microsoft.com/office/drawing/2014/main" id="{9D9E10A7-23B9-4D33-97E2-B90F2A76D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9" name="Line 2">
                <a:extLst>
                  <a:ext uri="{FF2B5EF4-FFF2-40B4-BE49-F238E27FC236}">
                    <a16:creationId xmlns:a16="http://schemas.microsoft.com/office/drawing/2014/main" id="{20121C81-501D-44EB-A7E6-760D7C3E3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0" name="Line 1">
                <a:extLst>
                  <a:ext uri="{FF2B5EF4-FFF2-40B4-BE49-F238E27FC236}">
                    <a16:creationId xmlns:a16="http://schemas.microsoft.com/office/drawing/2014/main" id="{8B2AC669-864E-4489-8E0C-FD03331FE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91" name="직사각형 90"/>
          <p:cNvSpPr/>
          <p:nvPr/>
        </p:nvSpPr>
        <p:spPr>
          <a:xfrm>
            <a:off x="8536701" y="2887118"/>
            <a:ext cx="330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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 rot="10800000">
            <a:off x="215209" y="2887118"/>
            <a:ext cx="330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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4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79825" y="5287914"/>
            <a:ext cx="8848730" cy="134639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다음페이지 이어짐</a:t>
            </a:r>
            <a:endParaRPr lang="en-US" sz="10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5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79825" y="512606"/>
            <a:ext cx="8848730" cy="89229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이전페이지 이어짐</a:t>
            </a:r>
            <a:endParaRPr lang="en-US" sz="10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96" name="표 95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4999857"/>
              </p:ext>
            </p:extLst>
          </p:nvPr>
        </p:nvGraphicFramePr>
        <p:xfrm>
          <a:off x="9000565" y="44450"/>
          <a:ext cx="3152540" cy="4432428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198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다음페이지 이어짐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51751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07445"/>
                  </a:ext>
                </a:extLst>
              </a:tr>
              <a:tr h="24616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7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추천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(</a:t>
                      </a: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테크랩스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로직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) </a:t>
                      </a: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(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위치변경가능영역</a:t>
                      </a: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) 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최근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3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개월 구매 이력 기반 추천 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추천순으로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6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개씩 최대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18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개 노출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추천 데이터가 없는 경우 최근 일주일 베스트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(</a:t>
                      </a:r>
                      <a:r>
                        <a:rPr kumimoji="0" lang="en-US" altLang="ko-KR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tobe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로직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) 1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위부터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18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위 추천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7-1 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타이틀 </a:t>
                      </a:r>
                      <a:endParaRPr kumimoji="0" lang="en-US" altLang="ko-KR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로그인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: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29BC7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$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29BC7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고객명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29BC7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$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님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,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이 제품 어때요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? 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미로그인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: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이 제품 어때요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? 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이름은 공백포함 최대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15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자 노출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클릭시 포미로 현재창 이동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7-2 </a:t>
                      </a:r>
                      <a:r>
                        <a:rPr kumimoji="0" lang="en-US" altLang="ko-KR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+ 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아이콘 </a:t>
                      </a:r>
                      <a:endParaRPr kumimoji="0" lang="en-US" altLang="ko-KR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클릭시 포미로 현재창 이동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7-3 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추천제품목록</a:t>
                      </a:r>
                      <a:endParaRPr kumimoji="0" lang="en-US" altLang="ko-KR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최대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18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개 제품 노출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(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노출순서는 추천로직제공순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)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추천제품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1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개 이상인 경우 무조건 노출</a:t>
                      </a: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- </a:t>
                      </a: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제품목록은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태그형으로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노출 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상세 정의는 제품목록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/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검색 설게서 내 목록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(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공통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)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확인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7-4 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이미지</a:t>
                      </a:r>
                      <a:endParaRPr kumimoji="0" lang="en-US" altLang="ko-KR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제품이미지로 등록된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2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번째 </a:t>
                      </a: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마우스오버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이미지 디폴트 노출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연출컷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위주로 등록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또는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번 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섬네일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컷을 같이 이용한다면 홈 노출 제품 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섬네일도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이용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X)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- 2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번째 이미지가 없는 경우 기본이미지 노출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51751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350032"/>
                  </a:ext>
                </a:extLst>
              </a:tr>
              <a:tr h="246162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다음 페이지 이어짐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51751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6052338"/>
                  </a:ext>
                </a:extLst>
              </a:tr>
            </a:tbl>
          </a:graphicData>
        </a:graphic>
      </p:graphicFrame>
      <p:sp>
        <p:nvSpPr>
          <p:cNvPr id="98" name="모서리가 둥근 직사각형 97"/>
          <p:cNvSpPr/>
          <p:nvPr/>
        </p:nvSpPr>
        <p:spPr>
          <a:xfrm>
            <a:off x="4569497" y="2100846"/>
            <a:ext cx="1252755" cy="1597078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  <a:lumOff val="25000"/>
              <a:alpha val="50196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b="1" dirty="0">
              <a:solidFill>
                <a:schemeClr val="tx1"/>
              </a:solidFill>
            </a:endParaRPr>
          </a:p>
        </p:txBody>
      </p:sp>
      <p:pic>
        <p:nvPicPr>
          <p:cNvPr id="99" name="그림 9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8382" y="2481028"/>
            <a:ext cx="907490" cy="913773"/>
          </a:xfrm>
          <a:prstGeom prst="rect">
            <a:avLst/>
          </a:prstGeom>
        </p:spPr>
      </p:pic>
      <p:grpSp>
        <p:nvGrpSpPr>
          <p:cNvPr id="90" name="그룹 89"/>
          <p:cNvGrpSpPr/>
          <p:nvPr/>
        </p:nvGrpSpPr>
        <p:grpSpPr>
          <a:xfrm>
            <a:off x="551386" y="2090309"/>
            <a:ext cx="1365550" cy="2617691"/>
            <a:chOff x="551386" y="2090309"/>
            <a:chExt cx="1365550" cy="2617691"/>
          </a:xfrm>
        </p:grpSpPr>
        <p:grpSp>
          <p:nvGrpSpPr>
            <p:cNvPr id="5" name="그룹 4"/>
            <p:cNvGrpSpPr/>
            <p:nvPr/>
          </p:nvGrpSpPr>
          <p:grpSpPr>
            <a:xfrm>
              <a:off x="551386" y="2090309"/>
              <a:ext cx="1365550" cy="2068056"/>
              <a:chOff x="551386" y="4970629"/>
              <a:chExt cx="1365550" cy="2068056"/>
            </a:xfrm>
          </p:grpSpPr>
          <p:grpSp>
            <p:nvGrpSpPr>
              <p:cNvPr id="13" name="그룹 12"/>
              <p:cNvGrpSpPr/>
              <p:nvPr/>
            </p:nvGrpSpPr>
            <p:grpSpPr>
              <a:xfrm>
                <a:off x="551386" y="6608935"/>
                <a:ext cx="1365550" cy="429750"/>
                <a:chOff x="6636838" y="2671945"/>
                <a:chExt cx="1552987" cy="488738"/>
              </a:xfrm>
            </p:grpSpPr>
            <p:sp>
              <p:nvSpPr>
                <p:cNvPr id="14" name="TextBox 13"/>
                <p:cNvSpPr txBox="1"/>
                <p:nvPr/>
              </p:nvSpPr>
              <p:spPr>
                <a:xfrm>
                  <a:off x="6705447" y="2671945"/>
                  <a:ext cx="1261569" cy="28001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ko-KR" sz="800" b="1" dirty="0"/>
                    <a:t>BEST</a:t>
                  </a:r>
                  <a:r>
                    <a:rPr lang="en-US" altLang="ko-KR" sz="800" dirty="0"/>
                    <a:t> | </a:t>
                  </a:r>
                  <a:r>
                    <a:rPr lang="ko-KR" altLang="en-US" sz="800" spc="-150" dirty="0"/>
                    <a:t>제품명은 최대 두 줄까지 노출되며 길어질 시 </a:t>
                  </a:r>
                  <a:r>
                    <a:rPr lang="ko-KR" altLang="en-US" sz="800" spc="-150" dirty="0" smtClean="0"/>
                    <a:t>말</a:t>
                  </a:r>
                  <a:r>
                    <a:rPr lang="en-US" altLang="ko-KR" sz="800" spc="-150" dirty="0" smtClean="0"/>
                    <a:t>…</a:t>
                  </a:r>
                  <a:endParaRPr lang="ko-KR" altLang="en-US" sz="800" spc="-150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6636838" y="2914462"/>
                  <a:ext cx="102303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b="1" dirty="0" smtClean="0"/>
                    <a:t>37,000</a:t>
                  </a:r>
                  <a:r>
                    <a:rPr lang="ko-KR" altLang="en-US" sz="1000" b="1" dirty="0" smtClean="0"/>
                    <a:t>원</a:t>
                  </a:r>
                  <a:r>
                    <a:rPr lang="en-US" altLang="ko-KR" sz="800" dirty="0" smtClean="0"/>
                    <a:t> </a:t>
                  </a:r>
                  <a:r>
                    <a:rPr lang="en-US" altLang="ko-KR" sz="800" dirty="0" smtClean="0">
                      <a:solidFill>
                        <a:srgbClr val="FF0000"/>
                      </a:solidFill>
                    </a:rPr>
                    <a:t>~30%</a:t>
                  </a:r>
                  <a:endParaRPr lang="ko-KR" altLang="en-US" sz="7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0" name="직사각형 19"/>
                <p:cNvSpPr/>
                <p:nvPr/>
              </p:nvSpPr>
              <p:spPr>
                <a:xfrm>
                  <a:off x="7615628" y="2955281"/>
                  <a:ext cx="574197" cy="2000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700" strike="sngStrike" dirty="0" smtClean="0">
                      <a:solidFill>
                        <a:prstClr val="white">
                          <a:lumMod val="65000"/>
                        </a:prstClr>
                      </a:solidFill>
                    </a:rPr>
                    <a:t>53,000</a:t>
                  </a:r>
                  <a:r>
                    <a:rPr lang="ko-KR" altLang="en-US" sz="700" strike="sngStrike" dirty="0" smtClean="0">
                      <a:solidFill>
                        <a:prstClr val="white">
                          <a:lumMod val="65000"/>
                        </a:prstClr>
                      </a:solidFill>
                    </a:rPr>
                    <a:t>원</a:t>
                  </a:r>
                  <a:r>
                    <a:rPr lang="en-US" altLang="ko-KR" sz="700" dirty="0" smtClean="0">
                      <a:solidFill>
                        <a:prstClr val="black"/>
                      </a:solidFill>
                    </a:rPr>
                    <a:t> </a:t>
                  </a:r>
                  <a:endParaRPr lang="ko-KR" altLang="en-US" sz="1600" dirty="0"/>
                </a:p>
              </p:txBody>
            </p:sp>
          </p:grpSp>
          <p:grpSp>
            <p:nvGrpSpPr>
              <p:cNvPr id="7" name="Placeholder">
                <a:extLst>
                  <a:ext uri="{FF2B5EF4-FFF2-40B4-BE49-F238E27FC236}">
                    <a16:creationId xmlns:a16="http://schemas.microsoft.com/office/drawing/2014/main" id="{553F2BB2-1B7F-442D-9B25-5095C88FF85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6618" y="4975331"/>
                <a:ext cx="1230360" cy="1584214"/>
                <a:chOff x="508000" y="1397000"/>
                <a:chExt cx="1008112" cy="1008112"/>
              </a:xfrm>
              <a:solidFill>
                <a:srgbClr val="FFFFFF"/>
              </a:solidFill>
            </p:grpSpPr>
            <p:sp>
              <p:nvSpPr>
                <p:cNvPr id="9" name="Border">
                  <a:extLst>
                    <a:ext uri="{FF2B5EF4-FFF2-40B4-BE49-F238E27FC236}">
                      <a16:creationId xmlns:a16="http://schemas.microsoft.com/office/drawing/2014/main" id="{9D9E10A7-23B9-4D33-97E2-B90F2A76D05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8000" y="1397000"/>
                  <a:ext cx="1008112" cy="1008112"/>
                </a:xfrm>
                <a:prstGeom prst="rect">
                  <a:avLst/>
                </a:prstGeom>
                <a:grpFill/>
                <a:ln w="9525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675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" name="Line 2">
                  <a:extLst>
                    <a:ext uri="{FF2B5EF4-FFF2-40B4-BE49-F238E27FC236}">
                      <a16:creationId xmlns:a16="http://schemas.microsoft.com/office/drawing/2014/main" id="{20121C81-501D-44EB-A7E6-760D7C3E302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8000" y="1397000"/>
                  <a:ext cx="1008112" cy="1008112"/>
                </a:xfrm>
                <a:custGeom>
                  <a:avLst/>
                  <a:gdLst>
                    <a:gd name="connsiteX0" fmla="*/ 0 w 1008112"/>
                    <a:gd name="connsiteY0" fmla="*/ 1008112 h 1008112"/>
                    <a:gd name="connsiteX1" fmla="*/ 1008112 w 1008112"/>
                    <a:gd name="connsiteY1" fmla="*/ 0 h 1008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008112" h="1008112">
                      <a:moveTo>
                        <a:pt x="0" y="1008112"/>
                      </a:moveTo>
                      <a:lnTo>
                        <a:pt x="1008112" y="0"/>
                      </a:lnTo>
                    </a:path>
                  </a:pathLst>
                </a:custGeom>
                <a:grpFill/>
                <a:ln w="9525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675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1" name="Line 1">
                  <a:extLst>
                    <a:ext uri="{FF2B5EF4-FFF2-40B4-BE49-F238E27FC236}">
                      <a16:creationId xmlns:a16="http://schemas.microsoft.com/office/drawing/2014/main" id="{8B2AC669-864E-4489-8E0C-FD03331FE97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8000" y="1397000"/>
                  <a:ext cx="1008112" cy="1008112"/>
                </a:xfrm>
                <a:custGeom>
                  <a:avLst/>
                  <a:gdLst>
                    <a:gd name="connsiteX0" fmla="*/ 1008112 w 1008112"/>
                    <a:gd name="connsiteY0" fmla="*/ 1008112 h 1008112"/>
                    <a:gd name="connsiteX1" fmla="*/ 0 w 1008112"/>
                    <a:gd name="connsiteY1" fmla="*/ 0 h 1008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008112" h="1008112">
                      <a:moveTo>
                        <a:pt x="1008112" y="1008112"/>
                      </a:moveTo>
                      <a:lnTo>
                        <a:pt x="0" y="0"/>
                      </a:lnTo>
                    </a:path>
                  </a:pathLst>
                </a:custGeom>
                <a:grpFill/>
                <a:ln w="9525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675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8" name="직사각형 7"/>
              <p:cNvSpPr/>
              <p:nvPr/>
            </p:nvSpPr>
            <p:spPr>
              <a:xfrm>
                <a:off x="601145" y="4970629"/>
                <a:ext cx="497467" cy="2238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700" dirty="0" smtClean="0"/>
                  <a:t>대용량</a:t>
                </a:r>
                <a:endParaRPr lang="ko-KR" altLang="en-US" sz="700" dirty="0"/>
              </a:p>
            </p:txBody>
          </p:sp>
        </p:grpSp>
        <p:sp>
          <p:nvSpPr>
            <p:cNvPr id="100" name="직사각형 99"/>
            <p:cNvSpPr/>
            <p:nvPr/>
          </p:nvSpPr>
          <p:spPr>
            <a:xfrm>
              <a:off x="616764" y="4243212"/>
              <a:ext cx="1042652" cy="103221"/>
            </a:xfrm>
            <a:prstGeom prst="rect">
              <a:avLst/>
            </a:prstGeom>
            <a:solidFill>
              <a:srgbClr val="BDF1D6"/>
            </a:solidFill>
            <a:ln w="3175">
              <a:solidFill>
                <a:srgbClr val="BDF1D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#</a:t>
              </a:r>
              <a:r>
                <a:rPr lang="ko-KR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저자극레티놀시카엠플 </a:t>
              </a:r>
              <a:endPara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616764" y="4395948"/>
              <a:ext cx="690952" cy="95259"/>
            </a:xfrm>
            <a:prstGeom prst="rect">
              <a:avLst/>
            </a:prstGeom>
            <a:solidFill>
              <a:srgbClr val="BDF1D6"/>
            </a:solidFill>
            <a:ln w="3175">
              <a:solidFill>
                <a:srgbClr val="BDF1D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#</a:t>
              </a:r>
              <a:r>
                <a:rPr lang="ko-KR" altLang="en-US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잡티세럼 </a:t>
              </a:r>
              <a:endPara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102" name="Picture 8" descr="icon_starM.png (48×48)"/>
            <p:cNvPicPr>
              <a:picLocks noChangeAspect="1" noChangeArrowheads="1"/>
            </p:cNvPicPr>
            <p:nvPr/>
          </p:nvPicPr>
          <p:blipFill>
            <a:blip r:embed="rId2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6118" y="4578242"/>
              <a:ext cx="105864" cy="1058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3" name="TextBox 102"/>
            <p:cNvSpPr txBox="1"/>
            <p:nvPr/>
          </p:nvSpPr>
          <p:spPr>
            <a:xfrm>
              <a:off x="661523" y="4532091"/>
              <a:ext cx="549998" cy="1759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4.9(35,093)</a:t>
              </a:r>
              <a:endPara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04" name="직사각형 103"/>
          <p:cNvSpPr/>
          <p:nvPr/>
        </p:nvSpPr>
        <p:spPr>
          <a:xfrm>
            <a:off x="4621820" y="4243933"/>
            <a:ext cx="1042652" cy="103221"/>
          </a:xfrm>
          <a:prstGeom prst="rect">
            <a:avLst/>
          </a:prstGeom>
          <a:solidFill>
            <a:srgbClr val="BDF1D6"/>
          </a:solidFill>
          <a:ln w="3175">
            <a:solidFill>
              <a:srgbClr val="BDF1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저자극레티놀시카엠플 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7252560" y="4237137"/>
            <a:ext cx="1042652" cy="103221"/>
          </a:xfrm>
          <a:prstGeom prst="rect">
            <a:avLst/>
          </a:prstGeom>
          <a:solidFill>
            <a:srgbClr val="BDF1D6"/>
          </a:solidFill>
          <a:ln w="3175">
            <a:solidFill>
              <a:srgbClr val="BDF1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저자극레티놀시카엠플 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7252560" y="4389873"/>
            <a:ext cx="690952" cy="95259"/>
          </a:xfrm>
          <a:prstGeom prst="rect">
            <a:avLst/>
          </a:prstGeom>
          <a:solidFill>
            <a:srgbClr val="BDF1D6"/>
          </a:solidFill>
          <a:ln w="3175">
            <a:solidFill>
              <a:srgbClr val="BDF1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잡티세럼 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7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209" y="130070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7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08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5458" y="1656781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7-1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09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9872" y="1548781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7-2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10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7716" y="2012975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7-3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11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7716" y="2791385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7-4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12" name="제목 1"/>
          <p:cNvSpPr txBox="1">
            <a:spLocks/>
          </p:cNvSpPr>
          <p:nvPr/>
        </p:nvSpPr>
        <p:spPr>
          <a:xfrm>
            <a:off x="4156797" y="267385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Page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68255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58680" y="1002489"/>
            <a:ext cx="8890154" cy="23762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3" name="그룹 42"/>
          <p:cNvGrpSpPr/>
          <p:nvPr/>
        </p:nvGrpSpPr>
        <p:grpSpPr>
          <a:xfrm>
            <a:off x="1011517" y="1456917"/>
            <a:ext cx="2114044" cy="1467407"/>
            <a:chOff x="1011517" y="1196751"/>
            <a:chExt cx="2114044" cy="1467407"/>
          </a:xfrm>
        </p:grpSpPr>
        <p:sp>
          <p:nvSpPr>
            <p:cNvPr id="12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518" y="1196752"/>
              <a:ext cx="2114042" cy="146740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4" name="Placeholder">
              <a:extLst>
                <a:ext uri="{FF2B5EF4-FFF2-40B4-BE49-F238E27FC236}">
                  <a16:creationId xmlns:a16="http://schemas.microsoft.com/office/drawing/2014/main" id="{553F2BB2-1B7F-442D-9B25-5095C88FF8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11520" y="1196751"/>
              <a:ext cx="2114041" cy="929540"/>
              <a:chOff x="470615" y="1299102"/>
              <a:chExt cx="1079338" cy="1106011"/>
            </a:xfrm>
            <a:solidFill>
              <a:srgbClr val="FFFFFF"/>
            </a:solidFill>
          </p:grpSpPr>
          <p:sp>
            <p:nvSpPr>
              <p:cNvPr id="5" name="Border">
                <a:extLst>
                  <a:ext uri="{FF2B5EF4-FFF2-40B4-BE49-F238E27FC236}">
                    <a16:creationId xmlns:a16="http://schemas.microsoft.com/office/drawing/2014/main" id="{9D9E10A7-23B9-4D33-97E2-B90F2A76D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0615" y="1299104"/>
                <a:ext cx="1079338" cy="1106009"/>
              </a:xfrm>
              <a:prstGeom prst="rect">
                <a:avLst/>
              </a:pr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" name="Line 2">
                <a:extLst>
                  <a:ext uri="{FF2B5EF4-FFF2-40B4-BE49-F238E27FC236}">
                    <a16:creationId xmlns:a16="http://schemas.microsoft.com/office/drawing/2014/main" id="{20121C81-501D-44EB-A7E6-760D7C3E3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299102"/>
                <a:ext cx="1041952" cy="1106010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" name="Line 1">
                <a:extLst>
                  <a:ext uri="{FF2B5EF4-FFF2-40B4-BE49-F238E27FC236}">
                    <a16:creationId xmlns:a16="http://schemas.microsoft.com/office/drawing/2014/main" id="{8B2AC669-864E-4489-8E0C-FD03331FE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1"/>
                <a:ext cx="1041952" cy="1008110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8" name="직사각형 7"/>
            <p:cNvSpPr/>
            <p:nvPr/>
          </p:nvSpPr>
          <p:spPr>
            <a:xfrm>
              <a:off x="1011517" y="1196751"/>
              <a:ext cx="529867" cy="1440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700" dirty="0" err="1" smtClean="0">
                  <a:latin typeface="+mn-ea"/>
                  <a:cs typeface="Pretendard" panose="02000503000000020004" pitchFamily="50" charset="-127"/>
                </a:rPr>
                <a:t>쇼핑혜택</a:t>
              </a:r>
              <a:endParaRPr lang="ko-KR" altLang="en-US" sz="700" dirty="0">
                <a:latin typeface="+mn-ea"/>
                <a:cs typeface="Pretendard" panose="02000503000000020004" pitchFamily="50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051836" y="2167569"/>
              <a:ext cx="1519968" cy="3391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000"/>
                </a:lnSpc>
              </a:pPr>
              <a:r>
                <a:rPr lang="en-US" altLang="ko-KR" sz="800" b="1" dirty="0" smtClean="0">
                  <a:latin typeface="+mn-ea"/>
                  <a:cs typeface="Pretendard" panose="02000503000000020004" pitchFamily="50" charset="-127"/>
                </a:rPr>
                <a:t>5</a:t>
              </a:r>
              <a:r>
                <a:rPr lang="ko-KR" altLang="en-US" sz="800" b="1" dirty="0" smtClean="0">
                  <a:latin typeface="+mn-ea"/>
                  <a:cs typeface="Pretendard" panose="02000503000000020004" pitchFamily="50" charset="-127"/>
                </a:rPr>
                <a:t>월 카테고리별 </a:t>
              </a:r>
              <a:r>
                <a:rPr lang="ko-KR" altLang="en-US" sz="800" b="1" dirty="0" err="1" smtClean="0">
                  <a:latin typeface="+mn-ea"/>
                  <a:cs typeface="Pretendard" panose="02000503000000020004" pitchFamily="50" charset="-127"/>
                </a:rPr>
                <a:t>특가템</a:t>
              </a:r>
              <a:r>
                <a:rPr lang="ko-KR" altLang="en-US" sz="800" b="1" dirty="0" smtClean="0">
                  <a:latin typeface="+mn-ea"/>
                  <a:cs typeface="Pretendard" panose="02000503000000020004" pitchFamily="50" charset="-127"/>
                </a:rPr>
                <a:t> 모음 </a:t>
              </a:r>
              <a:endParaRPr lang="en-US" altLang="ko-KR" sz="800" b="1" dirty="0" smtClean="0">
                <a:latin typeface="+mn-ea"/>
                <a:cs typeface="Pretendard" panose="02000503000000020004" pitchFamily="50" charset="-127"/>
              </a:endParaRPr>
            </a:p>
            <a:p>
              <a:pPr>
                <a:lnSpc>
                  <a:spcPts val="1000"/>
                </a:lnSpc>
              </a:pPr>
              <a:r>
                <a:rPr lang="en-US" altLang="ko-KR" sz="800" b="1" dirty="0" smtClean="0">
                  <a:latin typeface="+mn-ea"/>
                  <a:cs typeface="Pretendard" panose="02000503000000020004" pitchFamily="50" charset="-127"/>
                </a:rPr>
                <a:t>up to 40% </a:t>
              </a:r>
              <a:endParaRPr lang="en-US" altLang="ko-KR" sz="800" dirty="0">
                <a:latin typeface="+mn-ea"/>
                <a:cs typeface="Pretendard" panose="02000503000000020004" pitchFamily="50" charset="-127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051836" y="2441928"/>
              <a:ext cx="117371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  <a:cs typeface="Pretendard" panose="02000503000000020004" pitchFamily="50" charset="-127"/>
                </a:rPr>
                <a:t>24.5.16(</a:t>
              </a:r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  <a:cs typeface="Pretendard" panose="02000503000000020004" pitchFamily="50" charset="-127"/>
                </a:rPr>
                <a:t>목</a:t>
              </a:r>
              <a:r>
                <a:rPr lang="en-US" altLang="ko-KR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  <a:cs typeface="Pretendard" panose="02000503000000020004" pitchFamily="50" charset="-127"/>
                </a:rPr>
                <a:t>) ~ 24.5.24(</a:t>
              </a:r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  <a:cs typeface="Pretendard" panose="02000503000000020004" pitchFamily="50" charset="-127"/>
                </a:rPr>
                <a:t>금</a:t>
              </a:r>
              <a:r>
                <a:rPr lang="en-US" altLang="ko-KR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  <a:cs typeface="Pretendard" panose="02000503000000020004" pitchFamily="50" charset="-127"/>
                </a:rPr>
                <a:t>)</a:t>
              </a:r>
              <a:endParaRPr lang="en-US" altLang="ko-KR" sz="700" dirty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</a:endParaRPr>
            </a:p>
          </p:txBody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메인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IN_PC_HOM_01_01</a:t>
            </a:r>
            <a:endParaRPr lang="ko-KR" altLang="en-US" dirty="0"/>
          </a:p>
        </p:txBody>
      </p:sp>
      <p:grpSp>
        <p:nvGrpSpPr>
          <p:cNvPr id="44" name="그룹 43"/>
          <p:cNvGrpSpPr/>
          <p:nvPr/>
        </p:nvGrpSpPr>
        <p:grpSpPr>
          <a:xfrm>
            <a:off x="3287688" y="1456917"/>
            <a:ext cx="2114044" cy="1467407"/>
            <a:chOff x="1011517" y="1196751"/>
            <a:chExt cx="2114044" cy="1467407"/>
          </a:xfrm>
        </p:grpSpPr>
        <p:sp>
          <p:nvSpPr>
            <p:cNvPr id="45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518" y="1196752"/>
              <a:ext cx="2114042" cy="146740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46" name="Placeholder">
              <a:extLst>
                <a:ext uri="{FF2B5EF4-FFF2-40B4-BE49-F238E27FC236}">
                  <a16:creationId xmlns:a16="http://schemas.microsoft.com/office/drawing/2014/main" id="{553F2BB2-1B7F-442D-9B25-5095C88FF8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11520" y="1196751"/>
              <a:ext cx="2114041" cy="929540"/>
              <a:chOff x="470615" y="1299102"/>
              <a:chExt cx="1079338" cy="1106011"/>
            </a:xfrm>
            <a:solidFill>
              <a:srgbClr val="FFFFFF"/>
            </a:solidFill>
          </p:grpSpPr>
          <p:sp>
            <p:nvSpPr>
              <p:cNvPr id="50" name="Border">
                <a:extLst>
                  <a:ext uri="{FF2B5EF4-FFF2-40B4-BE49-F238E27FC236}">
                    <a16:creationId xmlns:a16="http://schemas.microsoft.com/office/drawing/2014/main" id="{9D9E10A7-23B9-4D33-97E2-B90F2A76D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0615" y="1299104"/>
                <a:ext cx="1079338" cy="1106009"/>
              </a:xfrm>
              <a:prstGeom prst="rect">
                <a:avLst/>
              </a:pr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1" name="Line 2">
                <a:extLst>
                  <a:ext uri="{FF2B5EF4-FFF2-40B4-BE49-F238E27FC236}">
                    <a16:creationId xmlns:a16="http://schemas.microsoft.com/office/drawing/2014/main" id="{20121C81-501D-44EB-A7E6-760D7C3E3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299102"/>
                <a:ext cx="1041952" cy="1106010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2" name="Line 1">
                <a:extLst>
                  <a:ext uri="{FF2B5EF4-FFF2-40B4-BE49-F238E27FC236}">
                    <a16:creationId xmlns:a16="http://schemas.microsoft.com/office/drawing/2014/main" id="{8B2AC669-864E-4489-8E0C-FD03331FE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1"/>
                <a:ext cx="1041952" cy="1008110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47" name="직사각형 46"/>
            <p:cNvSpPr/>
            <p:nvPr/>
          </p:nvSpPr>
          <p:spPr>
            <a:xfrm>
              <a:off x="1011517" y="1196751"/>
              <a:ext cx="529867" cy="1440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700" dirty="0" smtClean="0">
                  <a:latin typeface="+mn-ea"/>
                  <a:cs typeface="Pretendard" panose="02000503000000020004" pitchFamily="50" charset="-127"/>
                </a:rPr>
                <a:t>제휴혜택</a:t>
              </a:r>
              <a:endParaRPr lang="ko-KR" altLang="en-US" sz="700" dirty="0">
                <a:latin typeface="+mn-ea"/>
                <a:cs typeface="Pretendard" panose="02000503000000020004" pitchFamily="50" charset="-127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051836" y="2167569"/>
              <a:ext cx="1762021" cy="3488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000"/>
                </a:lnSpc>
              </a:pPr>
              <a:r>
                <a:rPr lang="ko-KR" altLang="en-US" sz="800" b="1" dirty="0" smtClean="0">
                  <a:latin typeface="+mn-ea"/>
                  <a:cs typeface="Pretendard" panose="02000503000000020004" pitchFamily="50" charset="-127"/>
                </a:rPr>
                <a:t>롯데카드 터치하고 </a:t>
              </a:r>
              <a:endParaRPr lang="en-US" altLang="ko-KR" sz="800" b="1" dirty="0">
                <a:latin typeface="+mn-ea"/>
                <a:cs typeface="Pretendard" panose="02000503000000020004" pitchFamily="50" charset="-127"/>
              </a:endParaRPr>
            </a:p>
            <a:p>
              <a:pPr>
                <a:lnSpc>
                  <a:spcPts val="1000"/>
                </a:lnSpc>
              </a:pPr>
              <a:r>
                <a:rPr lang="en-US" altLang="ko-KR" sz="800" b="1" dirty="0" smtClean="0">
                  <a:latin typeface="+mn-ea"/>
                  <a:cs typeface="Pretendard" panose="02000503000000020004" pitchFamily="50" charset="-127"/>
                </a:rPr>
                <a:t>5</a:t>
              </a:r>
              <a:r>
                <a:rPr lang="ko-KR" altLang="en-US" sz="800" b="1" dirty="0" smtClean="0">
                  <a:latin typeface="+mn-ea"/>
                  <a:cs typeface="Pretendard" panose="02000503000000020004" pitchFamily="50" charset="-127"/>
                </a:rPr>
                <a:t>천원 할인 혜택 지금 만나보세요</a:t>
              </a:r>
              <a:endParaRPr lang="en-US" altLang="ko-KR" sz="800" dirty="0">
                <a:latin typeface="+mn-ea"/>
                <a:cs typeface="Pretendard" panose="02000503000000020004" pitchFamily="50" charset="-127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051836" y="2441928"/>
              <a:ext cx="64793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Pretendard" panose="02000503000000020004" pitchFamily="50" charset="-127"/>
                </a:rPr>
                <a:t>24.5.16(</a:t>
              </a:r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  <a:cs typeface="Pretendard" panose="02000503000000020004" pitchFamily="50" charset="-127"/>
                </a:rPr>
                <a:t>목</a:t>
              </a:r>
              <a:r>
                <a:rPr lang="en-US" altLang="ko-KR" sz="7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  <a:cs typeface="Pretendard" panose="02000503000000020004" pitchFamily="50" charset="-127"/>
                </a:rPr>
                <a:t>) </a:t>
              </a:r>
              <a:endParaRPr lang="en-US" altLang="ko-KR" sz="700" dirty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</a:endParaRP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5591944" y="1456917"/>
            <a:ext cx="2114044" cy="1467407"/>
            <a:chOff x="1011517" y="1196751"/>
            <a:chExt cx="2114044" cy="1467407"/>
          </a:xfrm>
        </p:grpSpPr>
        <p:sp>
          <p:nvSpPr>
            <p:cNvPr id="54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518" y="1196752"/>
              <a:ext cx="2114042" cy="146740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55" name="Placeholder">
              <a:extLst>
                <a:ext uri="{FF2B5EF4-FFF2-40B4-BE49-F238E27FC236}">
                  <a16:creationId xmlns:a16="http://schemas.microsoft.com/office/drawing/2014/main" id="{553F2BB2-1B7F-442D-9B25-5095C88FF8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11520" y="1196751"/>
              <a:ext cx="2114041" cy="929540"/>
              <a:chOff x="470615" y="1299102"/>
              <a:chExt cx="1079338" cy="1106011"/>
            </a:xfrm>
            <a:solidFill>
              <a:srgbClr val="FFFFFF"/>
            </a:solidFill>
          </p:grpSpPr>
          <p:sp>
            <p:nvSpPr>
              <p:cNvPr id="59" name="Border">
                <a:extLst>
                  <a:ext uri="{FF2B5EF4-FFF2-40B4-BE49-F238E27FC236}">
                    <a16:creationId xmlns:a16="http://schemas.microsoft.com/office/drawing/2014/main" id="{9D9E10A7-23B9-4D33-97E2-B90F2A76D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0615" y="1299104"/>
                <a:ext cx="1079338" cy="1106009"/>
              </a:xfrm>
              <a:prstGeom prst="rect">
                <a:avLst/>
              </a:pr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0" name="Line 2">
                <a:extLst>
                  <a:ext uri="{FF2B5EF4-FFF2-40B4-BE49-F238E27FC236}">
                    <a16:creationId xmlns:a16="http://schemas.microsoft.com/office/drawing/2014/main" id="{20121C81-501D-44EB-A7E6-760D7C3E3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299102"/>
                <a:ext cx="1041952" cy="1106010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1" name="Line 1">
                <a:extLst>
                  <a:ext uri="{FF2B5EF4-FFF2-40B4-BE49-F238E27FC236}">
                    <a16:creationId xmlns:a16="http://schemas.microsoft.com/office/drawing/2014/main" id="{8B2AC669-864E-4489-8E0C-FD03331FE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1"/>
                <a:ext cx="1041952" cy="1008110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56" name="직사각형 55"/>
            <p:cNvSpPr/>
            <p:nvPr/>
          </p:nvSpPr>
          <p:spPr>
            <a:xfrm>
              <a:off x="1011517" y="1196751"/>
              <a:ext cx="529867" cy="1440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700" dirty="0" smtClean="0">
                  <a:latin typeface="+mn-ea"/>
                  <a:cs typeface="Pretendard" panose="02000503000000020004" pitchFamily="50" charset="-127"/>
                </a:rPr>
                <a:t>제휴혜택</a:t>
              </a:r>
              <a:endParaRPr lang="ko-KR" altLang="en-US" sz="700" dirty="0">
                <a:latin typeface="+mn-ea"/>
                <a:cs typeface="Pretendard" panose="02000503000000020004" pitchFamily="50" charset="-127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051836" y="2167569"/>
              <a:ext cx="1358064" cy="3488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000"/>
                </a:lnSpc>
              </a:pPr>
              <a:r>
                <a:rPr lang="ko-KR" altLang="en-US" sz="800" b="1" dirty="0" smtClean="0">
                  <a:latin typeface="+mn-ea"/>
                  <a:cs typeface="Pretendard" panose="02000503000000020004" pitchFamily="50" charset="-127"/>
                </a:rPr>
                <a:t>포인트</a:t>
              </a:r>
              <a:r>
                <a:rPr lang="en-US" altLang="ko-KR" sz="800" b="1" dirty="0" smtClean="0">
                  <a:latin typeface="+mn-ea"/>
                  <a:cs typeface="Pretendard" panose="02000503000000020004" pitchFamily="50" charset="-127"/>
                </a:rPr>
                <a:t>+</a:t>
              </a:r>
              <a:r>
                <a:rPr lang="ko-KR" altLang="en-US" sz="800" b="1" dirty="0" smtClean="0">
                  <a:latin typeface="+mn-ea"/>
                  <a:cs typeface="Pretendard" panose="02000503000000020004" pitchFamily="50" charset="-127"/>
                </a:rPr>
                <a:t>쿠폰이 쏟아지는 </a:t>
              </a:r>
              <a:endParaRPr lang="en-US" altLang="ko-KR" sz="800" b="1" dirty="0" smtClean="0">
                <a:latin typeface="+mn-ea"/>
                <a:cs typeface="Pretendard" panose="02000503000000020004" pitchFamily="50" charset="-127"/>
              </a:endParaRPr>
            </a:p>
            <a:p>
              <a:pPr>
                <a:lnSpc>
                  <a:spcPts val="1000"/>
                </a:lnSpc>
              </a:pPr>
              <a:r>
                <a:rPr lang="en-US" altLang="ko-KR" sz="800" b="1" dirty="0" smtClean="0">
                  <a:latin typeface="+mn-ea"/>
                  <a:cs typeface="Pretendard" panose="02000503000000020004" pitchFamily="50" charset="-127"/>
                </a:rPr>
                <a:t>100% </a:t>
              </a:r>
              <a:r>
                <a:rPr lang="ko-KR" altLang="en-US" sz="800" b="1" dirty="0" smtClean="0">
                  <a:latin typeface="+mn-ea"/>
                  <a:cs typeface="Pretendard" panose="02000503000000020004" pitchFamily="50" charset="-127"/>
                </a:rPr>
                <a:t>당첨 룰렛 돌리기</a:t>
              </a:r>
              <a:endParaRPr lang="en-US" altLang="ko-KR" sz="800" dirty="0">
                <a:latin typeface="+mn-ea"/>
                <a:cs typeface="Pretendard" panose="02000503000000020004" pitchFamily="50" charset="-127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051836" y="2441928"/>
              <a:ext cx="117371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Pretendard" panose="02000503000000020004" pitchFamily="50" charset="-127"/>
                </a:rPr>
                <a:t>24.5.16(</a:t>
              </a:r>
              <a:r>
                <a:rPr lang="ko-KR" altLang="en-US" sz="700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Pretendard" panose="02000503000000020004" pitchFamily="50" charset="-127"/>
                </a:rPr>
                <a:t>목</a:t>
              </a:r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Pretendard" panose="02000503000000020004" pitchFamily="50" charset="-127"/>
                </a:rPr>
                <a:t>) ~ 24.5.24(</a:t>
              </a:r>
              <a:r>
                <a:rPr lang="ko-KR" altLang="en-US" sz="700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Pretendard" panose="02000503000000020004" pitchFamily="50" charset="-127"/>
                </a:rPr>
                <a:t>금</a:t>
              </a:r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  <a:latin typeface="+mn-ea"/>
                  <a:cs typeface="Pretendard" panose="02000503000000020004" pitchFamily="50" charset="-127"/>
                </a:rPr>
                <a:t>)</a:t>
              </a:r>
            </a:p>
          </p:txBody>
        </p:sp>
      </p:grpSp>
      <p:sp>
        <p:nvSpPr>
          <p:cNvPr id="63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7874188" y="1456918"/>
            <a:ext cx="1054366" cy="1467406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675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64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7874190" y="1456917"/>
            <a:ext cx="1054365" cy="929540"/>
            <a:chOff x="470615" y="1299102"/>
            <a:chExt cx="1079338" cy="1106011"/>
          </a:xfrm>
          <a:solidFill>
            <a:srgbClr val="FFFFFF"/>
          </a:solidFill>
        </p:grpSpPr>
        <p:sp>
          <p:nvSpPr>
            <p:cNvPr id="68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615" y="1299104"/>
              <a:ext cx="1079338" cy="1106009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9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299102"/>
              <a:ext cx="1041952" cy="1106010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0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1"/>
              <a:ext cx="1041952" cy="1008110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65" name="직사각형 64"/>
          <p:cNvSpPr/>
          <p:nvPr/>
        </p:nvSpPr>
        <p:spPr>
          <a:xfrm>
            <a:off x="7874187" y="1456917"/>
            <a:ext cx="529867" cy="14401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dirty="0" smtClean="0">
                <a:latin typeface="+mn-ea"/>
                <a:cs typeface="Pretendard" panose="02000503000000020004" pitchFamily="50" charset="-127"/>
              </a:rPr>
              <a:t>체험</a:t>
            </a:r>
            <a:r>
              <a:rPr lang="en-US" altLang="ko-KR" sz="700" dirty="0" smtClean="0">
                <a:latin typeface="+mn-ea"/>
                <a:cs typeface="Pretendard" panose="02000503000000020004" pitchFamily="50" charset="-127"/>
              </a:rPr>
              <a:t>/</a:t>
            </a:r>
            <a:r>
              <a:rPr lang="ko-KR" altLang="en-US" sz="700" dirty="0" smtClean="0">
                <a:latin typeface="+mn-ea"/>
                <a:cs typeface="Pretendard" panose="02000503000000020004" pitchFamily="50" charset="-127"/>
              </a:rPr>
              <a:t>리뷰</a:t>
            </a:r>
            <a:endParaRPr lang="ko-KR" altLang="en-US" sz="700" dirty="0">
              <a:latin typeface="+mn-ea"/>
              <a:cs typeface="Pretendard" panose="02000503000000020004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914506" y="2427735"/>
            <a:ext cx="1178528" cy="3488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000"/>
              </a:lnSpc>
            </a:pPr>
            <a:r>
              <a:rPr lang="ko-KR" altLang="en-US" sz="800" b="1" dirty="0" smtClean="0">
                <a:latin typeface="+mn-ea"/>
                <a:cs typeface="Pretendard" panose="02000503000000020004" pitchFamily="50" charset="-127"/>
              </a:rPr>
              <a:t>포인트</a:t>
            </a:r>
            <a:r>
              <a:rPr lang="en-US" altLang="ko-KR" sz="800" b="1" dirty="0" smtClean="0">
                <a:latin typeface="+mn-ea"/>
                <a:cs typeface="Pretendard" panose="02000503000000020004" pitchFamily="50" charset="-127"/>
              </a:rPr>
              <a:t>+</a:t>
            </a:r>
            <a:r>
              <a:rPr lang="ko-KR" altLang="en-US" sz="800" b="1" dirty="0" smtClean="0">
                <a:latin typeface="+mn-ea"/>
                <a:cs typeface="Pretendard" panose="02000503000000020004" pitchFamily="50" charset="-127"/>
              </a:rPr>
              <a:t>쿠폰이 쏟아 </a:t>
            </a:r>
            <a:endParaRPr lang="en-US" altLang="ko-KR" sz="800" b="1" dirty="0" smtClean="0">
              <a:latin typeface="+mn-ea"/>
              <a:cs typeface="Pretendard" panose="02000503000000020004" pitchFamily="50" charset="-127"/>
            </a:endParaRPr>
          </a:p>
          <a:p>
            <a:pPr>
              <a:lnSpc>
                <a:spcPts val="1000"/>
              </a:lnSpc>
            </a:pPr>
            <a:r>
              <a:rPr lang="en-US" altLang="ko-KR" sz="800" b="1" dirty="0" smtClean="0">
                <a:latin typeface="+mn-ea"/>
                <a:cs typeface="Pretendard" panose="02000503000000020004" pitchFamily="50" charset="-127"/>
              </a:rPr>
              <a:t>100% </a:t>
            </a:r>
            <a:r>
              <a:rPr lang="ko-KR" altLang="en-US" sz="800" b="1" dirty="0" smtClean="0">
                <a:latin typeface="+mn-ea"/>
                <a:cs typeface="Pretendard" panose="02000503000000020004" pitchFamily="50" charset="-127"/>
              </a:rPr>
              <a:t>당첨 </a:t>
            </a:r>
            <a:r>
              <a:rPr lang="ko-KR" altLang="en-US" sz="800" b="1" dirty="0" err="1" smtClean="0">
                <a:latin typeface="+mn-ea"/>
                <a:cs typeface="Pretendard" panose="02000503000000020004" pitchFamily="50" charset="-127"/>
              </a:rPr>
              <a:t>룰렛</a:t>
            </a:r>
            <a:r>
              <a:rPr lang="ko-KR" altLang="en-US" sz="800" b="1" dirty="0" smtClean="0">
                <a:latin typeface="+mn-ea"/>
                <a:cs typeface="Pretendard" panose="02000503000000020004" pitchFamily="50" charset="-127"/>
              </a:rPr>
              <a:t> 돌</a:t>
            </a:r>
            <a:endParaRPr lang="en-US" altLang="ko-KR" sz="800" dirty="0">
              <a:latin typeface="+mn-ea"/>
              <a:cs typeface="Pretendard" panose="02000503000000020004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914506" y="2702094"/>
            <a:ext cx="105670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</a:rPr>
              <a:t>24.5.16(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</a:rPr>
              <a:t>목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</a:rPr>
              <a:t>) ~ 24.5.24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</a:rPr>
              <a:t>(</a:t>
            </a:r>
            <a:endParaRPr lang="en-US" altLang="ko-KR" sz="700" dirty="0">
              <a:solidFill>
                <a:schemeClr val="bg1">
                  <a:lumMod val="50000"/>
                </a:schemeClr>
              </a:solidFill>
              <a:latin typeface="+mn-ea"/>
              <a:cs typeface="Pretendard" panose="02000503000000020004" pitchFamily="50" charset="-127"/>
            </a:endParaRPr>
          </a:p>
        </p:txBody>
      </p:sp>
      <p:sp>
        <p:nvSpPr>
          <p:cNvPr id="72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77829" y="1456918"/>
            <a:ext cx="780645" cy="1467406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675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73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79825" y="1456916"/>
            <a:ext cx="778651" cy="929541"/>
            <a:chOff x="470615" y="1299101"/>
            <a:chExt cx="1079338" cy="1106012"/>
          </a:xfrm>
          <a:solidFill>
            <a:srgbClr val="FFFFFF"/>
          </a:solidFill>
        </p:grpSpPr>
        <p:sp>
          <p:nvSpPr>
            <p:cNvPr id="77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615" y="1299104"/>
              <a:ext cx="1079338" cy="1106009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8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299102"/>
              <a:ext cx="1041952" cy="1106010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9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616" y="1299101"/>
              <a:ext cx="1079337" cy="1106011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21304" y="2702094"/>
            <a:ext cx="67358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</a:rPr>
              <a:t>) 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</a:rPr>
              <a:t>오후 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+mn-ea"/>
                <a:cs typeface="Pretendard" panose="02000503000000020004" pitchFamily="50" charset="-127"/>
              </a:rPr>
              <a:t>11:59</a:t>
            </a:r>
            <a:endParaRPr lang="en-US" altLang="ko-KR" sz="700" dirty="0">
              <a:solidFill>
                <a:schemeClr val="bg1">
                  <a:lumMod val="50000"/>
                </a:schemeClr>
              </a:solidFill>
              <a:latin typeface="+mn-ea"/>
              <a:cs typeface="Pretendard" panose="02000503000000020004" pitchFamily="50" charset="-127"/>
            </a:endParaRPr>
          </a:p>
        </p:txBody>
      </p:sp>
      <p:cxnSp>
        <p:nvCxnSpPr>
          <p:cNvPr id="168" name="직선 화살표 연결선 167"/>
          <p:cNvCxnSpPr/>
          <p:nvPr/>
        </p:nvCxnSpPr>
        <p:spPr>
          <a:xfrm flipH="1">
            <a:off x="3950187" y="1218513"/>
            <a:ext cx="1465759" cy="0"/>
          </a:xfrm>
          <a:prstGeom prst="straightConnector1">
            <a:avLst/>
          </a:prstGeom>
          <a:ln>
            <a:solidFill>
              <a:srgbClr val="C0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79825" y="512607"/>
            <a:ext cx="8848730" cy="32410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이전페이지 이어짐</a:t>
            </a:r>
            <a:endParaRPr lang="en-US" sz="10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6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79825" y="3544530"/>
            <a:ext cx="8848730" cy="308978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다음페이지 이어짐</a:t>
            </a:r>
            <a:endParaRPr lang="en-US" sz="10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79825" y="1034704"/>
            <a:ext cx="8851956" cy="2344049"/>
          </a:xfrm>
          <a:prstGeom prst="rect">
            <a:avLst/>
          </a:prstGeom>
          <a:noFill/>
          <a:ln w="95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57" name="표 156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5513525"/>
              </p:ext>
            </p:extLst>
          </p:nvPr>
        </p:nvGraphicFramePr>
        <p:xfrm>
          <a:off x="9000565" y="44450"/>
          <a:ext cx="3152540" cy="4304412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198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다음페이지 이어짐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51751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07445"/>
                  </a:ext>
                </a:extLst>
              </a:tr>
              <a:tr h="24616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8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이벤트리스트형 </a:t>
                      </a: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UI </a:t>
                      </a: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(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가변영역</a:t>
                      </a: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) 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0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전시관리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이벤트관리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대상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전시여부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전시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유효한전시기간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상태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진행중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전시채널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전체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or PC, 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이벤트공개여부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공개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관리자지정순으로 노출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- 1~3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개까지는 가운데 정렬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  <a:cs typeface="Pretendard Light" panose="02000403000000020004" pitchFamily="50" charset="-127"/>
                        </a:rPr>
                        <a:t>- 4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+mn-ea"/>
                          <a:cs typeface="Pretendard Light" panose="02000403000000020004" pitchFamily="50" charset="-127"/>
                        </a:rPr>
                        <a:t>개 이상인 경우 우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+mn-ea"/>
                          <a:cs typeface="Pretendard Light" panose="02000403000000020004" pitchFamily="50" charset="-127"/>
                          <a:sym typeface="Wingdings" panose="05000000000000000000" pitchFamily="2" charset="2"/>
                        </a:rPr>
                        <a:t>에서 좌로 흐르는 액션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  <a:cs typeface="Pretendard Light" panose="02000403000000020004" pitchFamily="50" charset="-127"/>
                        </a:rPr>
                        <a:t> (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+mn-ea"/>
                          <a:cs typeface="Pretendard Light" panose="02000403000000020004" pitchFamily="50" charset="-127"/>
                        </a:rPr>
                        <a:t>무한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  <a:cs typeface="Pretendard Light" panose="02000403000000020004" pitchFamily="50" charset="-127"/>
                        </a:rPr>
                        <a:t>, 8-5)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전시개수 제한 없음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baseline="0" dirty="0" smtClean="0"/>
                        <a:t>8-1 </a:t>
                      </a:r>
                      <a:r>
                        <a:rPr lang="ko-KR" altLang="en-US" sz="800" b="1" baseline="0" dirty="0" smtClean="0"/>
                        <a:t>썸네일 태그</a:t>
                      </a:r>
                      <a:endParaRPr lang="en-US" altLang="ko-KR" sz="800" b="1" baseline="0" dirty="0" smtClean="0"/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90488" algn="l"/>
                        </a:tabLst>
                        <a:defRPr/>
                      </a:pPr>
                      <a:r>
                        <a:rPr lang="ko-KR" altLang="en-US" sz="800" baseline="0" dirty="0" smtClean="0"/>
                        <a:t> </a:t>
                      </a:r>
                      <a:r>
                        <a:rPr lang="en-US" altLang="ko-KR" sz="800" baseline="0" dirty="0" smtClean="0"/>
                        <a:t>- 000</a:t>
                      </a:r>
                      <a:r>
                        <a:rPr lang="ko-KR" altLang="en-US" sz="800" baseline="0" dirty="0" smtClean="0"/>
                        <a:t> 관리에서 등록 시 선택한 썸네일 태그 노출</a:t>
                      </a:r>
                      <a:endParaRPr lang="en-US" altLang="ko-KR" sz="800" baseline="0" dirty="0" smtClean="0"/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90488" algn="l"/>
                        </a:tabLst>
                        <a:defRPr/>
                      </a:pPr>
                      <a:r>
                        <a:rPr lang="en-US" altLang="ko-KR" sz="800" baseline="0" dirty="0" smtClean="0"/>
                        <a:t> - </a:t>
                      </a:r>
                      <a:r>
                        <a:rPr lang="ko-KR" altLang="en-US" sz="800" baseline="0" dirty="0" smtClean="0"/>
                        <a:t>최대 </a:t>
                      </a:r>
                      <a:r>
                        <a:rPr lang="en-US" altLang="ko-KR" sz="800" baseline="0" dirty="0" smtClean="0"/>
                        <a:t>8</a:t>
                      </a:r>
                      <a:r>
                        <a:rPr lang="ko-KR" altLang="en-US" sz="800" baseline="0" dirty="0" smtClean="0"/>
                        <a:t>자 노출 </a:t>
                      </a:r>
                      <a:endParaRPr lang="en-US" altLang="ko-KR" sz="800" baseline="0" dirty="0" smtClean="0"/>
                    </a:p>
                    <a:p>
                      <a:pPr marL="171450" marR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90488" algn="l"/>
                        </a:tabLst>
                        <a:defRPr/>
                      </a:pPr>
                      <a:r>
                        <a:rPr lang="en-US" altLang="ko-KR" sz="800" b="1" baseline="0" dirty="0" smtClean="0"/>
                        <a:t>8-2 </a:t>
                      </a:r>
                      <a:r>
                        <a:rPr lang="ko-KR" altLang="en-US" sz="800" b="1" baseline="0" dirty="0" smtClean="0"/>
                        <a:t>썸네일</a:t>
                      </a:r>
                      <a:endParaRPr lang="en-US" altLang="ko-KR" sz="800" b="1" baseline="0" dirty="0" smtClean="0"/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90488" algn="l"/>
                        </a:tabLst>
                        <a:defRPr/>
                      </a:pPr>
                      <a:r>
                        <a:rPr lang="ko-KR" altLang="en-US" sz="800" baseline="0" dirty="0" smtClean="0"/>
                        <a:t> </a:t>
                      </a:r>
                      <a:r>
                        <a:rPr lang="en-US" altLang="ko-KR" sz="800" baseline="0" dirty="0" smtClean="0"/>
                        <a:t>- </a:t>
                      </a:r>
                      <a:r>
                        <a:rPr lang="ko-KR" altLang="en-US" sz="800" baseline="0" dirty="0" smtClean="0"/>
                        <a:t>해당 이벤트의 썸네일 출력</a:t>
                      </a:r>
                      <a:endParaRPr lang="en-US" altLang="ko-KR" sz="800" baseline="0" dirty="0" smtClean="0"/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90488" algn="l"/>
                        </a:tabLst>
                        <a:defRPr/>
                      </a:pPr>
                      <a:r>
                        <a:rPr lang="ko-KR" altLang="en-US" sz="800" baseline="0" dirty="0" smtClean="0"/>
                        <a:t> </a:t>
                      </a:r>
                      <a:r>
                        <a:rPr lang="en-US" altLang="ko-KR" sz="800" baseline="0" dirty="0" smtClean="0"/>
                        <a:t>- </a:t>
                      </a:r>
                      <a:r>
                        <a:rPr lang="ko-KR" altLang="en-US" sz="800" baseline="0" dirty="0" smtClean="0"/>
                        <a:t>탭시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이벤트 상세 페이지로 이동</a:t>
                      </a:r>
                      <a:endParaRPr lang="en-US" altLang="ko-KR" sz="800" baseline="0" dirty="0" smtClean="0"/>
                    </a:p>
                    <a:p>
                      <a:pPr marL="171450" marR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baseline="0" dirty="0" smtClean="0"/>
                        <a:t>8-3 </a:t>
                      </a:r>
                      <a:r>
                        <a:rPr lang="ko-KR" altLang="en-US" sz="800" b="1" baseline="0" dirty="0" err="1" smtClean="0"/>
                        <a:t>이벤트명</a:t>
                      </a:r>
                      <a:endParaRPr lang="en-US" altLang="ko-KR" sz="800" b="1" baseline="0" dirty="0" smtClean="0"/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/>
                        <a:t> </a:t>
                      </a:r>
                      <a:r>
                        <a:rPr lang="en-US" altLang="ko-KR" sz="800" b="0" baseline="0" dirty="0" smtClean="0"/>
                        <a:t>- </a:t>
                      </a:r>
                      <a:r>
                        <a:rPr lang="ko-KR" altLang="en-US" sz="800" b="0" baseline="0" dirty="0" err="1" smtClean="0"/>
                        <a:t>이벤트명</a:t>
                      </a:r>
                      <a:r>
                        <a:rPr lang="ko-KR" altLang="en-US" sz="800" b="0" baseline="0" dirty="0" smtClean="0"/>
                        <a:t> 전체 출력 </a:t>
                      </a:r>
                      <a:r>
                        <a:rPr lang="en-US" altLang="ko-KR" sz="800" b="0" baseline="0" dirty="0" smtClean="0"/>
                        <a:t>(</a:t>
                      </a:r>
                      <a:r>
                        <a:rPr lang="ko-KR" altLang="en-US" sz="800" b="0" baseline="0" dirty="0" smtClean="0"/>
                        <a:t>최대 </a:t>
                      </a:r>
                      <a:r>
                        <a:rPr lang="en-US" altLang="ko-KR" sz="800" b="0" baseline="0" dirty="0" smtClean="0"/>
                        <a:t>2</a:t>
                      </a:r>
                      <a:r>
                        <a:rPr lang="ko-KR" altLang="en-US" sz="800" b="0" baseline="0" dirty="0" smtClean="0"/>
                        <a:t>줄</a:t>
                      </a:r>
                      <a:r>
                        <a:rPr lang="en-US" altLang="ko-KR" sz="800" b="0" baseline="0" dirty="0" smtClean="0"/>
                        <a:t>)</a:t>
                      </a: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aseline="0" dirty="0" smtClean="0"/>
                        <a:t> </a:t>
                      </a:r>
                      <a:r>
                        <a:rPr lang="en-US" altLang="ko-KR" sz="800" baseline="0" dirty="0" smtClean="0"/>
                        <a:t>- </a:t>
                      </a:r>
                      <a:r>
                        <a:rPr lang="ko-KR" altLang="en-US" sz="800" baseline="0" dirty="0" smtClean="0"/>
                        <a:t>탭시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이벤트 상세 페이지로 이동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8-4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 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/>
                        <a:t> - YYYY-MM-DD hh:mm~YYYY-MM-DD </a:t>
                      </a:r>
                      <a:r>
                        <a:rPr lang="en-US" altLang="ko-KR" sz="800" b="0" baseline="0" dirty="0" err="1" smtClean="0"/>
                        <a:t>hh:mm</a:t>
                      </a:r>
                      <a:r>
                        <a:rPr lang="ko-KR" altLang="en-US" sz="800" b="0" baseline="0" dirty="0" smtClean="0"/>
                        <a:t>으로 등록 되었을 시 </a:t>
                      </a:r>
                      <a:r>
                        <a:rPr lang="en-US" altLang="ko-KR" sz="800" b="0" baseline="0" dirty="0" smtClean="0"/>
                        <a:t>‘</a:t>
                      </a:r>
                      <a:r>
                        <a:rPr lang="ko-KR" altLang="en-US" sz="800" b="0" baseline="0" dirty="0" smtClean="0"/>
                        <a:t>일</a:t>
                      </a:r>
                      <a:r>
                        <a:rPr lang="en-US" altLang="ko-KR" sz="800" b="0" baseline="0" dirty="0" smtClean="0"/>
                        <a:t>,</a:t>
                      </a:r>
                      <a:r>
                        <a:rPr lang="ko-KR" altLang="en-US" sz="800" b="0" baseline="0" dirty="0" smtClean="0"/>
                        <a:t>시</a:t>
                      </a:r>
                      <a:r>
                        <a:rPr lang="en-US" altLang="ko-KR" sz="800" b="0" baseline="0" dirty="0" smtClean="0"/>
                        <a:t>‘ </a:t>
                      </a:r>
                      <a:r>
                        <a:rPr lang="ko-KR" altLang="en-US" sz="800" b="0" baseline="0" dirty="0" smtClean="0"/>
                        <a:t>정보 제외하고 년</a:t>
                      </a:r>
                      <a:r>
                        <a:rPr lang="en-US" altLang="ko-KR" sz="800" b="0" baseline="0" dirty="0" smtClean="0"/>
                        <a:t>(2</a:t>
                      </a:r>
                      <a:r>
                        <a:rPr lang="ko-KR" altLang="en-US" sz="800" b="0" baseline="0" dirty="0" smtClean="0"/>
                        <a:t>자리</a:t>
                      </a:r>
                      <a:r>
                        <a:rPr lang="en-US" altLang="ko-KR" sz="800" b="0" baseline="0" dirty="0" smtClean="0"/>
                        <a:t>)</a:t>
                      </a:r>
                      <a:r>
                        <a:rPr lang="ko-KR" altLang="en-US" sz="800" b="0" baseline="0" dirty="0" smtClean="0"/>
                        <a:t>월일만 </a:t>
                      </a:r>
                      <a:r>
                        <a:rPr lang="en-US" altLang="ko-KR" sz="800" b="0" baseline="0" dirty="0" smtClean="0"/>
                        <a:t>YY.MM.DD(</a:t>
                      </a:r>
                      <a:r>
                        <a:rPr lang="ko-KR" altLang="en-US" sz="800" b="0" baseline="0" dirty="0" smtClean="0"/>
                        <a:t>요일 약자</a:t>
                      </a:r>
                      <a:r>
                        <a:rPr lang="en-US" altLang="ko-KR" sz="800" b="0" baseline="0" dirty="0" smtClean="0"/>
                        <a:t>) </a:t>
                      </a:r>
                      <a:r>
                        <a:rPr lang="ko-KR" altLang="en-US" sz="800" b="0" baseline="0" dirty="0" smtClean="0"/>
                        <a:t>형태로 출력</a:t>
                      </a:r>
                      <a:endParaRPr lang="en-US" altLang="ko-KR" sz="800" b="0" baseline="0" dirty="0" smtClean="0"/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/>
                        <a:t> </a:t>
                      </a:r>
                      <a:r>
                        <a:rPr lang="en-US" altLang="ko-KR" sz="800" b="0" baseline="0" dirty="0" smtClean="0"/>
                        <a:t>- </a:t>
                      </a:r>
                      <a:r>
                        <a:rPr lang="ko-KR" altLang="en-US" sz="800" b="0" baseline="0" dirty="0" smtClean="0"/>
                        <a:t>진행일자의 시작일과 종료일이 같을 시 종료일은 날짜 빼고 시작일만 안내 </a:t>
                      </a:r>
                      <a:r>
                        <a:rPr lang="en-US" altLang="ko-KR" sz="800" b="0" baseline="0" dirty="0" smtClean="0"/>
                        <a:t>(8-5)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1751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350032"/>
                  </a:ext>
                </a:extLst>
              </a:tr>
              <a:tr h="246162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다음 페이지 이어짐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51751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6052338"/>
                  </a:ext>
                </a:extLst>
              </a:tr>
            </a:tbl>
          </a:graphicData>
        </a:graphic>
      </p:graphicFrame>
      <p:sp>
        <p:nvSpPr>
          <p:cNvPr id="62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209" y="92670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8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71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4371" y="1315187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8-1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74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7910" y="180851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8-2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75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7570" y="263443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8-5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80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946" y="2414949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8-3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82" name="제목 1"/>
          <p:cNvSpPr txBox="1">
            <a:spLocks/>
          </p:cNvSpPr>
          <p:nvPr/>
        </p:nvSpPr>
        <p:spPr>
          <a:xfrm>
            <a:off x="4156797" y="267385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Page</a:t>
            </a:r>
            <a:endParaRPr lang="ko-KR" altLang="en-US" dirty="0"/>
          </a:p>
        </p:txBody>
      </p:sp>
      <p:sp>
        <p:nvSpPr>
          <p:cNvPr id="81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2733" y="110093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8-5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9526579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메인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IN_PC_HOM_01_01</a:t>
            </a:r>
            <a:endParaRPr lang="ko-KR" altLang="en-US" dirty="0"/>
          </a:p>
        </p:txBody>
      </p:sp>
      <p:sp>
        <p:nvSpPr>
          <p:cNvPr id="4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79825" y="512607"/>
            <a:ext cx="8848730" cy="32410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이전페이지 이어짐</a:t>
            </a:r>
            <a:endParaRPr lang="en-US" sz="10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79825" y="6093296"/>
            <a:ext cx="8848730" cy="54101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다음페이지 이어짐</a:t>
            </a:r>
            <a:endParaRPr lang="en-US" sz="10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9336" y="3839184"/>
            <a:ext cx="8818146" cy="1183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4959" y="1070766"/>
            <a:ext cx="89025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200"/>
              </a:lnSpc>
            </a:pPr>
            <a:r>
              <a:rPr lang="ko-KR" altLang="en-US" sz="1400" b="1" dirty="0" smtClean="0">
                <a:latin typeface="+mn-ea"/>
                <a:cs typeface="Pretendard" panose="02000503000000020004" pitchFamily="50" charset="-127"/>
              </a:rPr>
              <a:t>실시간 랭킹  </a:t>
            </a:r>
            <a:r>
              <a:rPr lang="en-US" altLang="ko-KR" sz="1400" b="1" dirty="0" smtClean="0">
                <a:latin typeface="+mn-ea"/>
                <a:cs typeface="Pretendard" panose="02000503000000020004" pitchFamily="50" charset="-127"/>
              </a:rPr>
              <a:t>+ </a:t>
            </a:r>
            <a:endParaRPr lang="ko-KR" altLang="en-US" sz="1400" b="1" dirty="0">
              <a:latin typeface="+mn-ea"/>
              <a:cs typeface="Pretendard" panose="020005030000000200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39478" y="1487190"/>
            <a:ext cx="1145876" cy="249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400"/>
              </a:lnSpc>
            </a:pPr>
            <a:r>
              <a:rPr lang="en-US" altLang="ko-KR" sz="800" spc="-150" dirty="0" smtClean="0">
                <a:solidFill>
                  <a:schemeClr val="bg1">
                    <a:lumMod val="65000"/>
                  </a:schemeClr>
                </a:solidFill>
              </a:rPr>
              <a:t>3</a:t>
            </a:r>
            <a:r>
              <a:rPr lang="ko-KR" altLang="en-US" sz="800" spc="-150" dirty="0" smtClean="0">
                <a:solidFill>
                  <a:schemeClr val="bg1">
                    <a:lumMod val="65000"/>
                  </a:schemeClr>
                </a:solidFill>
              </a:rPr>
              <a:t>분전 갱신</a:t>
            </a:r>
            <a:endParaRPr lang="en-US" altLang="ko-KR" sz="800" spc="-15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6899" y="1515609"/>
            <a:ext cx="34195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>
                <a:latin typeface="+mn-ea"/>
                <a:cs typeface="Pretendard Light" panose="02000403000000020004" pitchFamily="50" charset="-127"/>
              </a:rPr>
              <a:t>전체</a:t>
            </a:r>
            <a:r>
              <a:rPr lang="ko-KR" altLang="en-US" sz="800" dirty="0" smtClean="0">
                <a:latin typeface="+mn-ea"/>
                <a:cs typeface="Pretendard Light" panose="02000403000000020004" pitchFamily="50" charset="-127"/>
              </a:rPr>
              <a:t>      스킨케어      메이크업       남성      헤어</a:t>
            </a:r>
            <a:r>
              <a:rPr lang="en-US" altLang="ko-KR" sz="800" dirty="0" smtClean="0">
                <a:latin typeface="+mn-ea"/>
                <a:cs typeface="Pretendard Light" panose="02000403000000020004" pitchFamily="50" charset="-127"/>
              </a:rPr>
              <a:t>/</a:t>
            </a:r>
            <a:r>
              <a:rPr lang="ko-KR" altLang="en-US" sz="800" dirty="0" smtClean="0">
                <a:latin typeface="+mn-ea"/>
                <a:cs typeface="Pretendard Light" panose="02000403000000020004" pitchFamily="50" charset="-127"/>
              </a:rPr>
              <a:t>바디      기획세트</a:t>
            </a:r>
            <a:endParaRPr lang="ko-KR" altLang="en-US" sz="800" dirty="0">
              <a:latin typeface="+mn-ea"/>
              <a:cs typeface="Pretendard Light" panose="02000403000000020004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593540" y="1787066"/>
            <a:ext cx="784775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675194" y="1787066"/>
            <a:ext cx="37664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/>
        </p:nvGrpSpPr>
        <p:grpSpPr>
          <a:xfrm>
            <a:off x="2158426" y="2032172"/>
            <a:ext cx="1450684" cy="2556901"/>
            <a:chOff x="1148013" y="1623453"/>
            <a:chExt cx="1450684" cy="2556901"/>
          </a:xfrm>
        </p:grpSpPr>
        <p:grpSp>
          <p:nvGrpSpPr>
            <p:cNvPr id="13" name="그룹 12"/>
            <p:cNvGrpSpPr/>
            <p:nvPr/>
          </p:nvGrpSpPr>
          <p:grpSpPr>
            <a:xfrm>
              <a:off x="1148013" y="3486635"/>
              <a:ext cx="1377300" cy="693719"/>
              <a:chOff x="6753967" y="2698708"/>
              <a:chExt cx="1377300" cy="693719"/>
            </a:xfrm>
          </p:grpSpPr>
          <p:pic>
            <p:nvPicPr>
              <p:cNvPr id="19" name="Picture 8" descr="icon_starM.png (48×48)"/>
              <p:cNvPicPr>
                <a:picLocks noChangeAspect="1" noChangeArrowheads="1"/>
              </p:cNvPicPr>
              <p:nvPr/>
            </p:nvPicPr>
            <p:blipFill>
              <a:blip r:embed="rId2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26867" y="3221929"/>
                <a:ext cx="120395" cy="12039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20" name="그룹 19"/>
              <p:cNvGrpSpPr/>
              <p:nvPr/>
            </p:nvGrpSpPr>
            <p:grpSpPr>
              <a:xfrm>
                <a:off x="6753967" y="2698708"/>
                <a:ext cx="1377300" cy="693719"/>
                <a:chOff x="6636838" y="2671945"/>
                <a:chExt cx="1377300" cy="693719"/>
              </a:xfrm>
            </p:grpSpPr>
            <p:sp>
              <p:nvSpPr>
                <p:cNvPr id="21" name="TextBox 20"/>
                <p:cNvSpPr txBox="1"/>
                <p:nvPr/>
              </p:nvSpPr>
              <p:spPr>
                <a:xfrm>
                  <a:off x="6705447" y="2671945"/>
                  <a:ext cx="1261569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ko-KR" sz="800" b="1" dirty="0"/>
                    <a:t>BEST</a:t>
                  </a:r>
                  <a:r>
                    <a:rPr lang="en-US" altLang="ko-KR" sz="800" dirty="0"/>
                    <a:t> | </a:t>
                  </a:r>
                  <a:r>
                    <a:rPr lang="ko-KR" altLang="en-US" sz="800" spc="-150" dirty="0"/>
                    <a:t>제품명은 최대 두 줄까지 노출되며 </a:t>
                  </a:r>
                  <a:r>
                    <a:rPr lang="ko-KR" altLang="en-US" sz="800" spc="-150" dirty="0" smtClean="0"/>
                    <a:t>레티놀  </a:t>
                  </a:r>
                  <a:r>
                    <a:rPr lang="ko-KR" altLang="en-US" sz="800" spc="-150" dirty="0"/>
                    <a:t>말줄임 처리</a:t>
                  </a:r>
                  <a:r>
                    <a:rPr lang="en-US" altLang="ko-KR" sz="800" spc="-150" dirty="0"/>
                    <a:t>…</a:t>
                  </a:r>
                  <a:endParaRPr lang="ko-KR" altLang="en-US" sz="800" spc="-150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6636838" y="2914462"/>
                  <a:ext cx="137730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lvl="0"/>
                  <a:r>
                    <a:rPr lang="en-US" altLang="ko-KR" sz="1000" b="1" dirty="0">
                      <a:solidFill>
                        <a:prstClr val="black"/>
                      </a:solidFill>
                    </a:rPr>
                    <a:t>37,000</a:t>
                  </a:r>
                  <a:r>
                    <a:rPr lang="ko-KR" altLang="en-US" sz="1000" b="1" dirty="0">
                      <a:solidFill>
                        <a:prstClr val="black"/>
                      </a:solidFill>
                    </a:rPr>
                    <a:t>원</a:t>
                  </a:r>
                  <a:r>
                    <a:rPr lang="en-US" altLang="ko-KR" sz="800" dirty="0">
                      <a:solidFill>
                        <a:prstClr val="black"/>
                      </a:solidFill>
                    </a:rPr>
                    <a:t> </a:t>
                  </a:r>
                  <a:r>
                    <a:rPr lang="en-US" altLang="ko-KR" sz="800" dirty="0">
                      <a:solidFill>
                        <a:srgbClr val="FF0000"/>
                      </a:solidFill>
                    </a:rPr>
                    <a:t>30% </a:t>
                  </a:r>
                  <a:r>
                    <a:rPr lang="en-US" altLang="ko-KR" sz="700" strike="sngStrike" dirty="0">
                      <a:solidFill>
                        <a:prstClr val="white">
                          <a:lumMod val="65000"/>
                        </a:prstClr>
                      </a:solidFill>
                    </a:rPr>
                    <a:t>53,000</a:t>
                  </a:r>
                  <a:r>
                    <a:rPr lang="ko-KR" altLang="en-US" sz="700" strike="sngStrike" dirty="0">
                      <a:solidFill>
                        <a:prstClr val="white">
                          <a:lumMod val="65000"/>
                        </a:prstClr>
                      </a:solidFill>
                    </a:rPr>
                    <a:t>원</a:t>
                  </a:r>
                  <a:r>
                    <a:rPr lang="en-US" altLang="ko-KR" sz="700" dirty="0">
                      <a:solidFill>
                        <a:prstClr val="black"/>
                      </a:solidFill>
                    </a:rPr>
                    <a:t> </a:t>
                  </a:r>
                  <a:endParaRPr lang="ko-KR" altLang="en-US" sz="1600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6761375" y="3165609"/>
                  <a:ext cx="569387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7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4.9(+999)</a:t>
                  </a:r>
                  <a:endParaRPr lang="ko-KR" altLang="en-US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14" name="Placeholder">
              <a:extLst>
                <a:ext uri="{FF2B5EF4-FFF2-40B4-BE49-F238E27FC236}">
                  <a16:creationId xmlns:a16="http://schemas.microsoft.com/office/drawing/2014/main" id="{553F2BB2-1B7F-442D-9B25-5095C88FF8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99456" y="1628800"/>
              <a:ext cx="1399241" cy="1801665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16" name="Border">
                <a:extLst>
                  <a:ext uri="{FF2B5EF4-FFF2-40B4-BE49-F238E27FC236}">
                    <a16:creationId xmlns:a16="http://schemas.microsoft.com/office/drawing/2014/main" id="{9D9E10A7-23B9-4D33-97E2-B90F2A76D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7" name="Line 2">
                <a:extLst>
                  <a:ext uri="{FF2B5EF4-FFF2-40B4-BE49-F238E27FC236}">
                    <a16:creationId xmlns:a16="http://schemas.microsoft.com/office/drawing/2014/main" id="{20121C81-501D-44EB-A7E6-760D7C3E3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8" name="Line 1">
                <a:extLst>
                  <a:ext uri="{FF2B5EF4-FFF2-40B4-BE49-F238E27FC236}">
                    <a16:creationId xmlns:a16="http://schemas.microsoft.com/office/drawing/2014/main" id="{8B2AC669-864E-4489-8E0C-FD03331FE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5" name="직사각형 14"/>
            <p:cNvSpPr/>
            <p:nvPr/>
          </p:nvSpPr>
          <p:spPr>
            <a:xfrm>
              <a:off x="1200168" y="1623453"/>
              <a:ext cx="463137" cy="22137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smtClean="0"/>
                <a:t>대용량</a:t>
              </a:r>
              <a:endParaRPr lang="ko-KR" altLang="en-US" sz="700" dirty="0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3777146" y="2037520"/>
            <a:ext cx="1450684" cy="2346573"/>
            <a:chOff x="1148013" y="1628800"/>
            <a:chExt cx="1450684" cy="2346573"/>
          </a:xfrm>
        </p:grpSpPr>
        <p:grpSp>
          <p:nvGrpSpPr>
            <p:cNvPr id="25" name="그룹 24"/>
            <p:cNvGrpSpPr/>
            <p:nvPr/>
          </p:nvGrpSpPr>
          <p:grpSpPr>
            <a:xfrm>
              <a:off x="1148013" y="3486635"/>
              <a:ext cx="1330178" cy="488738"/>
              <a:chOff x="6636838" y="2671945"/>
              <a:chExt cx="1330178" cy="488738"/>
            </a:xfrm>
          </p:grpSpPr>
          <p:sp>
            <p:nvSpPr>
              <p:cNvPr id="30" name="TextBox 29"/>
              <p:cNvSpPr txBox="1"/>
              <p:nvPr/>
            </p:nvSpPr>
            <p:spPr>
              <a:xfrm>
                <a:off x="6705447" y="2671945"/>
                <a:ext cx="1261569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ko-KR" altLang="en-US" sz="800" spc="-150" dirty="0"/>
                  <a:t>레티놀 </a:t>
                </a:r>
                <a:r>
                  <a:rPr lang="ko-KR" altLang="en-US" sz="800" spc="-150" dirty="0" smtClean="0"/>
                  <a:t> 최대 </a:t>
                </a:r>
                <a:r>
                  <a:rPr lang="ko-KR" altLang="en-US" sz="800" spc="-150" dirty="0"/>
                  <a:t>두 줄까지 노출되며 길어질 시 말줄임 처리</a:t>
                </a:r>
                <a:r>
                  <a:rPr lang="en-US" altLang="ko-KR" sz="800" spc="-150" dirty="0"/>
                  <a:t>…</a:t>
                </a:r>
                <a:endParaRPr lang="ko-KR" altLang="en-US" sz="800" spc="-150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6636838" y="2914462"/>
                <a:ext cx="75212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b="1" dirty="0" smtClean="0"/>
                  <a:t>37,000</a:t>
                </a:r>
                <a:r>
                  <a:rPr lang="ko-KR" altLang="en-US" sz="1000" b="1" dirty="0" smtClean="0"/>
                  <a:t>원</a:t>
                </a:r>
                <a:r>
                  <a:rPr lang="en-US" altLang="ko-KR" sz="800" dirty="0" smtClean="0"/>
                  <a:t> </a:t>
                </a:r>
                <a:endParaRPr lang="ko-KR" altLang="en-US" sz="70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26" name="Placeholder">
              <a:extLst>
                <a:ext uri="{FF2B5EF4-FFF2-40B4-BE49-F238E27FC236}">
                  <a16:creationId xmlns:a16="http://schemas.microsoft.com/office/drawing/2014/main" id="{553F2BB2-1B7F-442D-9B25-5095C88FF8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99456" y="1628800"/>
              <a:ext cx="1399241" cy="1801665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27" name="Border">
                <a:extLst>
                  <a:ext uri="{FF2B5EF4-FFF2-40B4-BE49-F238E27FC236}">
                    <a16:creationId xmlns:a16="http://schemas.microsoft.com/office/drawing/2014/main" id="{9D9E10A7-23B9-4D33-97E2-B90F2A76D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8" name="Line 2">
                <a:extLst>
                  <a:ext uri="{FF2B5EF4-FFF2-40B4-BE49-F238E27FC236}">
                    <a16:creationId xmlns:a16="http://schemas.microsoft.com/office/drawing/2014/main" id="{20121C81-501D-44EB-A7E6-760D7C3E3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9" name="Line 1">
                <a:extLst>
                  <a:ext uri="{FF2B5EF4-FFF2-40B4-BE49-F238E27FC236}">
                    <a16:creationId xmlns:a16="http://schemas.microsoft.com/office/drawing/2014/main" id="{8B2AC669-864E-4489-8E0C-FD03331FE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32" name="그룹 31"/>
          <p:cNvGrpSpPr/>
          <p:nvPr/>
        </p:nvGrpSpPr>
        <p:grpSpPr>
          <a:xfrm>
            <a:off x="5385527" y="2047581"/>
            <a:ext cx="1450684" cy="2556320"/>
            <a:chOff x="1148013" y="1628800"/>
            <a:chExt cx="1450684" cy="2556320"/>
          </a:xfrm>
        </p:grpSpPr>
        <p:grpSp>
          <p:nvGrpSpPr>
            <p:cNvPr id="33" name="그룹 32"/>
            <p:cNvGrpSpPr/>
            <p:nvPr/>
          </p:nvGrpSpPr>
          <p:grpSpPr>
            <a:xfrm>
              <a:off x="1148013" y="3486635"/>
              <a:ext cx="1377300" cy="698485"/>
              <a:chOff x="6753967" y="2698708"/>
              <a:chExt cx="1377300" cy="698485"/>
            </a:xfrm>
          </p:grpSpPr>
          <p:pic>
            <p:nvPicPr>
              <p:cNvPr id="38" name="Picture 8" descr="icon_starM.png (48×48)"/>
              <p:cNvPicPr>
                <a:picLocks noChangeAspect="1" noChangeArrowheads="1"/>
              </p:cNvPicPr>
              <p:nvPr/>
            </p:nvPicPr>
            <p:blipFill>
              <a:blip r:embed="rId2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26867" y="3226695"/>
                <a:ext cx="120395" cy="12039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39" name="그룹 38"/>
              <p:cNvGrpSpPr/>
              <p:nvPr/>
            </p:nvGrpSpPr>
            <p:grpSpPr>
              <a:xfrm>
                <a:off x="6753967" y="2698708"/>
                <a:ext cx="1377300" cy="698485"/>
                <a:chOff x="6636838" y="2671945"/>
                <a:chExt cx="1377300" cy="698485"/>
              </a:xfrm>
            </p:grpSpPr>
            <p:sp>
              <p:nvSpPr>
                <p:cNvPr id="40" name="TextBox 39"/>
                <p:cNvSpPr txBox="1"/>
                <p:nvPr/>
              </p:nvSpPr>
              <p:spPr>
                <a:xfrm>
                  <a:off x="6705447" y="2671945"/>
                  <a:ext cx="1261569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ko-KR" sz="800" b="1" dirty="0"/>
                    <a:t>BEST</a:t>
                  </a:r>
                  <a:r>
                    <a:rPr lang="en-US" altLang="ko-KR" sz="800" dirty="0"/>
                    <a:t> | </a:t>
                  </a:r>
                  <a:r>
                    <a:rPr lang="ko-KR" altLang="en-US" sz="800" spc="-150" dirty="0" smtClean="0"/>
                    <a:t>제품명은 </a:t>
                  </a:r>
                  <a:r>
                    <a:rPr lang="ko-KR" altLang="en-US" sz="800" spc="-150" dirty="0"/>
                    <a:t>최대 두 줄까지 노출되며 길어질 시 말줄임 처리</a:t>
                  </a:r>
                  <a:r>
                    <a:rPr lang="en-US" altLang="ko-KR" sz="800" spc="-150" dirty="0"/>
                    <a:t>…</a:t>
                  </a:r>
                  <a:endParaRPr lang="ko-KR" altLang="en-US" sz="800" spc="-150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41" name="TextBox 40"/>
                <p:cNvSpPr txBox="1"/>
                <p:nvPr/>
              </p:nvSpPr>
              <p:spPr>
                <a:xfrm>
                  <a:off x="6636838" y="2914462"/>
                  <a:ext cx="137730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lvl="0"/>
                  <a:r>
                    <a:rPr lang="en-US" altLang="ko-KR" sz="1000" b="1" dirty="0">
                      <a:solidFill>
                        <a:prstClr val="black"/>
                      </a:solidFill>
                    </a:rPr>
                    <a:t>37,000</a:t>
                  </a:r>
                  <a:r>
                    <a:rPr lang="ko-KR" altLang="en-US" sz="1000" b="1" dirty="0">
                      <a:solidFill>
                        <a:prstClr val="black"/>
                      </a:solidFill>
                    </a:rPr>
                    <a:t>원</a:t>
                  </a:r>
                  <a:r>
                    <a:rPr lang="en-US" altLang="ko-KR" sz="800" dirty="0">
                      <a:solidFill>
                        <a:prstClr val="black"/>
                      </a:solidFill>
                    </a:rPr>
                    <a:t> </a:t>
                  </a:r>
                  <a:r>
                    <a:rPr lang="en-US" altLang="ko-KR" sz="800" dirty="0">
                      <a:solidFill>
                        <a:srgbClr val="FF0000"/>
                      </a:solidFill>
                    </a:rPr>
                    <a:t>30% </a:t>
                  </a:r>
                  <a:r>
                    <a:rPr lang="en-US" altLang="ko-KR" sz="700" strike="sngStrike" dirty="0">
                      <a:solidFill>
                        <a:prstClr val="white">
                          <a:lumMod val="65000"/>
                        </a:prstClr>
                      </a:solidFill>
                    </a:rPr>
                    <a:t>53,000</a:t>
                  </a:r>
                  <a:r>
                    <a:rPr lang="ko-KR" altLang="en-US" sz="700" strike="sngStrike" dirty="0">
                      <a:solidFill>
                        <a:prstClr val="white">
                          <a:lumMod val="65000"/>
                        </a:prstClr>
                      </a:solidFill>
                    </a:rPr>
                    <a:t>원</a:t>
                  </a:r>
                  <a:r>
                    <a:rPr lang="en-US" altLang="ko-KR" sz="700" dirty="0">
                      <a:solidFill>
                        <a:prstClr val="black"/>
                      </a:solidFill>
                    </a:rPr>
                    <a:t> </a:t>
                  </a:r>
                  <a:endParaRPr lang="ko-KR" altLang="en-US" sz="1600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2" name="TextBox 41"/>
                <p:cNvSpPr txBox="1"/>
                <p:nvPr/>
              </p:nvSpPr>
              <p:spPr>
                <a:xfrm>
                  <a:off x="6761375" y="3170375"/>
                  <a:ext cx="506870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7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4.9(353)</a:t>
                  </a:r>
                  <a:endParaRPr lang="ko-KR" altLang="en-US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34" name="Placeholder">
              <a:extLst>
                <a:ext uri="{FF2B5EF4-FFF2-40B4-BE49-F238E27FC236}">
                  <a16:creationId xmlns:a16="http://schemas.microsoft.com/office/drawing/2014/main" id="{553F2BB2-1B7F-442D-9B25-5095C88FF8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99456" y="1628800"/>
              <a:ext cx="1399241" cy="1801665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35" name="Border">
                <a:extLst>
                  <a:ext uri="{FF2B5EF4-FFF2-40B4-BE49-F238E27FC236}">
                    <a16:creationId xmlns:a16="http://schemas.microsoft.com/office/drawing/2014/main" id="{9D9E10A7-23B9-4D33-97E2-B90F2A76D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6" name="Line 2">
                <a:extLst>
                  <a:ext uri="{FF2B5EF4-FFF2-40B4-BE49-F238E27FC236}">
                    <a16:creationId xmlns:a16="http://schemas.microsoft.com/office/drawing/2014/main" id="{20121C81-501D-44EB-A7E6-760D7C3E3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7" name="Line 1">
                <a:extLst>
                  <a:ext uri="{FF2B5EF4-FFF2-40B4-BE49-F238E27FC236}">
                    <a16:creationId xmlns:a16="http://schemas.microsoft.com/office/drawing/2014/main" id="{8B2AC669-864E-4489-8E0C-FD03331FE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43" name="그룹 42"/>
          <p:cNvGrpSpPr/>
          <p:nvPr/>
        </p:nvGrpSpPr>
        <p:grpSpPr>
          <a:xfrm>
            <a:off x="6990608" y="2037520"/>
            <a:ext cx="1450684" cy="2566381"/>
            <a:chOff x="1148013" y="1628800"/>
            <a:chExt cx="1450684" cy="2566381"/>
          </a:xfrm>
        </p:grpSpPr>
        <p:grpSp>
          <p:nvGrpSpPr>
            <p:cNvPr id="44" name="그룹 43"/>
            <p:cNvGrpSpPr/>
            <p:nvPr/>
          </p:nvGrpSpPr>
          <p:grpSpPr>
            <a:xfrm>
              <a:off x="1148013" y="3486635"/>
              <a:ext cx="1377300" cy="708546"/>
              <a:chOff x="6753967" y="2698708"/>
              <a:chExt cx="1377300" cy="708546"/>
            </a:xfrm>
          </p:grpSpPr>
          <p:pic>
            <p:nvPicPr>
              <p:cNvPr id="49" name="Picture 8" descr="icon_starM.png (48×48)"/>
              <p:cNvPicPr>
                <a:picLocks noChangeAspect="1" noChangeArrowheads="1"/>
              </p:cNvPicPr>
              <p:nvPr/>
            </p:nvPicPr>
            <p:blipFill>
              <a:blip r:embed="rId2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26867" y="3236756"/>
                <a:ext cx="120395" cy="12039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50" name="그룹 49"/>
              <p:cNvGrpSpPr/>
              <p:nvPr/>
            </p:nvGrpSpPr>
            <p:grpSpPr>
              <a:xfrm>
                <a:off x="6753967" y="2698708"/>
                <a:ext cx="1377300" cy="708546"/>
                <a:chOff x="6636838" y="2671945"/>
                <a:chExt cx="1377300" cy="708546"/>
              </a:xfrm>
            </p:grpSpPr>
            <p:sp>
              <p:nvSpPr>
                <p:cNvPr id="51" name="TextBox 50"/>
                <p:cNvSpPr txBox="1"/>
                <p:nvPr/>
              </p:nvSpPr>
              <p:spPr>
                <a:xfrm>
                  <a:off x="6705447" y="2671945"/>
                  <a:ext cx="1261569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ko-KR" sz="800" b="1" dirty="0"/>
                    <a:t>BEST</a:t>
                  </a:r>
                  <a:r>
                    <a:rPr lang="en-US" altLang="ko-KR" sz="800" dirty="0"/>
                    <a:t> | </a:t>
                  </a:r>
                  <a:r>
                    <a:rPr lang="ko-KR" altLang="en-US" sz="800" spc="-150" dirty="0"/>
                    <a:t>제품명은 최대 두 줄까지 노출되며 길어질 시 말줄임 처리</a:t>
                  </a:r>
                  <a:r>
                    <a:rPr lang="en-US" altLang="ko-KR" sz="800" spc="-150" dirty="0"/>
                    <a:t>…</a:t>
                  </a:r>
                  <a:endParaRPr lang="ko-KR" altLang="en-US" sz="800" spc="-150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>
                  <a:off x="6636838" y="2914462"/>
                  <a:ext cx="1377300" cy="3539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000" b="1" dirty="0" smtClean="0"/>
                    <a:t>37,000</a:t>
                  </a:r>
                  <a:r>
                    <a:rPr lang="ko-KR" altLang="en-US" sz="1000" b="1" dirty="0" smtClean="0"/>
                    <a:t>원</a:t>
                  </a:r>
                  <a:r>
                    <a:rPr lang="en-US" altLang="ko-KR" sz="800" dirty="0" smtClean="0"/>
                    <a:t> </a:t>
                  </a:r>
                  <a:r>
                    <a:rPr lang="en-US" altLang="ko-KR" sz="800" dirty="0" smtClean="0">
                      <a:solidFill>
                        <a:srgbClr val="FF0000"/>
                      </a:solidFill>
                    </a:rPr>
                    <a:t>30% </a:t>
                  </a:r>
                  <a:r>
                    <a:rPr lang="en-US" altLang="ko-KR" sz="700" strike="sngStrike" dirty="0">
                      <a:solidFill>
                        <a:prstClr val="white">
                          <a:lumMod val="65000"/>
                        </a:prstClr>
                      </a:solidFill>
                    </a:rPr>
                    <a:t>53,000</a:t>
                  </a:r>
                  <a:r>
                    <a:rPr lang="ko-KR" altLang="en-US" sz="700" strike="sngStrike" dirty="0">
                      <a:solidFill>
                        <a:prstClr val="white">
                          <a:lumMod val="65000"/>
                        </a:prstClr>
                      </a:solidFill>
                    </a:rPr>
                    <a:t>원</a:t>
                  </a:r>
                  <a:r>
                    <a:rPr lang="en-US" altLang="ko-KR" sz="700" dirty="0">
                      <a:solidFill>
                        <a:prstClr val="black"/>
                      </a:solidFill>
                    </a:rPr>
                    <a:t> </a:t>
                  </a:r>
                  <a:endParaRPr lang="ko-KR" altLang="en-US" sz="1600" dirty="0"/>
                </a:p>
                <a:p>
                  <a:endParaRPr lang="ko-KR" altLang="en-US" sz="7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3" name="TextBox 52"/>
                <p:cNvSpPr txBox="1"/>
                <p:nvPr/>
              </p:nvSpPr>
              <p:spPr>
                <a:xfrm>
                  <a:off x="6761375" y="3180436"/>
                  <a:ext cx="569387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7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4.9(+999)</a:t>
                  </a:r>
                  <a:endParaRPr lang="ko-KR" altLang="en-US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45" name="Placeholder">
              <a:extLst>
                <a:ext uri="{FF2B5EF4-FFF2-40B4-BE49-F238E27FC236}">
                  <a16:creationId xmlns:a16="http://schemas.microsoft.com/office/drawing/2014/main" id="{553F2BB2-1B7F-442D-9B25-5095C88FF8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99456" y="1628800"/>
              <a:ext cx="1399241" cy="1801665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46" name="Border">
                <a:extLst>
                  <a:ext uri="{FF2B5EF4-FFF2-40B4-BE49-F238E27FC236}">
                    <a16:creationId xmlns:a16="http://schemas.microsoft.com/office/drawing/2014/main" id="{9D9E10A7-23B9-4D33-97E2-B90F2A76D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7" name="Line 2">
                <a:extLst>
                  <a:ext uri="{FF2B5EF4-FFF2-40B4-BE49-F238E27FC236}">
                    <a16:creationId xmlns:a16="http://schemas.microsoft.com/office/drawing/2014/main" id="{20121C81-501D-44EB-A7E6-760D7C3E3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8" name="Line 1">
                <a:extLst>
                  <a:ext uri="{FF2B5EF4-FFF2-40B4-BE49-F238E27FC236}">
                    <a16:creationId xmlns:a16="http://schemas.microsoft.com/office/drawing/2014/main" id="{8B2AC669-864E-4489-8E0C-FD03331FE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54" name="모서리가 둥근 직사각형 53"/>
          <p:cNvSpPr/>
          <p:nvPr/>
        </p:nvSpPr>
        <p:spPr>
          <a:xfrm>
            <a:off x="7047350" y="2042223"/>
            <a:ext cx="1393942" cy="1796961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  <a:lumOff val="25000"/>
              <a:alpha val="50196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b="1" dirty="0">
              <a:solidFill>
                <a:schemeClr val="tx1"/>
              </a:solidFill>
            </a:endParaRPr>
          </a:p>
        </p:txBody>
      </p:sp>
      <p:pic>
        <p:nvPicPr>
          <p:cNvPr id="55" name="그림 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6892" y="2524366"/>
            <a:ext cx="907490" cy="913773"/>
          </a:xfrm>
          <a:prstGeom prst="rect">
            <a:avLst/>
          </a:prstGeom>
        </p:spPr>
      </p:pic>
      <p:grpSp>
        <p:nvGrpSpPr>
          <p:cNvPr id="56" name="그룹 55"/>
          <p:cNvGrpSpPr/>
          <p:nvPr/>
        </p:nvGrpSpPr>
        <p:grpSpPr>
          <a:xfrm>
            <a:off x="542097" y="2037519"/>
            <a:ext cx="1450684" cy="2853283"/>
            <a:chOff x="1148013" y="1628800"/>
            <a:chExt cx="1450684" cy="2853283"/>
          </a:xfrm>
        </p:grpSpPr>
        <p:grpSp>
          <p:nvGrpSpPr>
            <p:cNvPr id="57" name="그룹 56"/>
            <p:cNvGrpSpPr/>
            <p:nvPr/>
          </p:nvGrpSpPr>
          <p:grpSpPr>
            <a:xfrm>
              <a:off x="1148013" y="3486635"/>
              <a:ext cx="1377300" cy="995448"/>
              <a:chOff x="6753967" y="2698708"/>
              <a:chExt cx="1377300" cy="995448"/>
            </a:xfrm>
          </p:grpSpPr>
          <p:pic>
            <p:nvPicPr>
              <p:cNvPr id="62" name="Picture 8" descr="icon_starM.png (48×48)"/>
              <p:cNvPicPr>
                <a:picLocks noChangeAspect="1" noChangeArrowheads="1"/>
              </p:cNvPicPr>
              <p:nvPr/>
            </p:nvPicPr>
            <p:blipFill>
              <a:blip r:embed="rId2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26867" y="3523658"/>
                <a:ext cx="120395" cy="12039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63" name="그룹 62"/>
              <p:cNvGrpSpPr/>
              <p:nvPr/>
            </p:nvGrpSpPr>
            <p:grpSpPr>
              <a:xfrm>
                <a:off x="6753967" y="2698708"/>
                <a:ext cx="1377300" cy="995448"/>
                <a:chOff x="6636838" y="2671945"/>
                <a:chExt cx="1377300" cy="995448"/>
              </a:xfrm>
            </p:grpSpPr>
            <p:sp>
              <p:nvSpPr>
                <p:cNvPr id="64" name="TextBox 63"/>
                <p:cNvSpPr txBox="1"/>
                <p:nvPr/>
              </p:nvSpPr>
              <p:spPr>
                <a:xfrm>
                  <a:off x="6705447" y="2671945"/>
                  <a:ext cx="1261569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ko-KR" sz="800" b="1" dirty="0"/>
                    <a:t>BEST</a:t>
                  </a:r>
                  <a:r>
                    <a:rPr lang="en-US" altLang="ko-KR" sz="800" dirty="0"/>
                    <a:t> | </a:t>
                  </a:r>
                  <a:r>
                    <a:rPr lang="ko-KR" altLang="en-US" sz="800" spc="-150" dirty="0" smtClean="0"/>
                    <a:t>레티놀 </a:t>
                  </a:r>
                  <a:r>
                    <a:rPr lang="ko-KR" altLang="en-US" sz="800" spc="-150" dirty="0"/>
                    <a:t>최대 두 줄까지 노출되며 길어질 시 말줄임 처리</a:t>
                  </a:r>
                  <a:r>
                    <a:rPr lang="en-US" altLang="ko-KR" sz="800" spc="-150" dirty="0"/>
                    <a:t>…</a:t>
                  </a:r>
                  <a:endParaRPr lang="ko-KR" altLang="en-US" sz="800" spc="-150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65" name="TextBox 64"/>
                <p:cNvSpPr txBox="1"/>
                <p:nvPr/>
              </p:nvSpPr>
              <p:spPr>
                <a:xfrm>
                  <a:off x="6636838" y="2914462"/>
                  <a:ext cx="137730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lvl="0"/>
                  <a:r>
                    <a:rPr lang="en-US" altLang="ko-KR" sz="1000" b="1" dirty="0">
                      <a:solidFill>
                        <a:prstClr val="black"/>
                      </a:solidFill>
                    </a:rPr>
                    <a:t>37,000</a:t>
                  </a:r>
                  <a:r>
                    <a:rPr lang="ko-KR" altLang="en-US" sz="1000" b="1" dirty="0">
                      <a:solidFill>
                        <a:prstClr val="black"/>
                      </a:solidFill>
                    </a:rPr>
                    <a:t>원</a:t>
                  </a:r>
                  <a:r>
                    <a:rPr lang="en-US" altLang="ko-KR" sz="800" dirty="0">
                      <a:solidFill>
                        <a:prstClr val="black"/>
                      </a:solidFill>
                    </a:rPr>
                    <a:t> </a:t>
                  </a:r>
                  <a:r>
                    <a:rPr lang="en-US" altLang="ko-KR" sz="800" dirty="0">
                      <a:solidFill>
                        <a:srgbClr val="FF0000"/>
                      </a:solidFill>
                    </a:rPr>
                    <a:t>30% </a:t>
                  </a:r>
                  <a:r>
                    <a:rPr lang="en-US" altLang="ko-KR" sz="700" strike="sngStrike" dirty="0">
                      <a:solidFill>
                        <a:prstClr val="white">
                          <a:lumMod val="65000"/>
                        </a:prstClr>
                      </a:solidFill>
                    </a:rPr>
                    <a:t>53,000</a:t>
                  </a:r>
                  <a:r>
                    <a:rPr lang="ko-KR" altLang="en-US" sz="700" strike="sngStrike" dirty="0">
                      <a:solidFill>
                        <a:prstClr val="white">
                          <a:lumMod val="65000"/>
                        </a:prstClr>
                      </a:solidFill>
                    </a:rPr>
                    <a:t>원</a:t>
                  </a:r>
                  <a:r>
                    <a:rPr lang="en-US" altLang="ko-KR" sz="700" dirty="0">
                      <a:solidFill>
                        <a:prstClr val="black"/>
                      </a:solidFill>
                    </a:rPr>
                    <a:t> </a:t>
                  </a:r>
                  <a:endParaRPr lang="ko-KR" altLang="en-US" sz="1600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66" name="TextBox 65"/>
                <p:cNvSpPr txBox="1"/>
                <p:nvPr/>
              </p:nvSpPr>
              <p:spPr>
                <a:xfrm>
                  <a:off x="6761375" y="3467338"/>
                  <a:ext cx="569387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700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4.9(+999)</a:t>
                  </a:r>
                  <a:endParaRPr lang="ko-KR" altLang="en-US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58" name="Placeholder">
              <a:extLst>
                <a:ext uri="{FF2B5EF4-FFF2-40B4-BE49-F238E27FC236}">
                  <a16:creationId xmlns:a16="http://schemas.microsoft.com/office/drawing/2014/main" id="{553F2BB2-1B7F-442D-9B25-5095C88FF8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99456" y="1628800"/>
              <a:ext cx="1399241" cy="1801665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59" name="Border">
                <a:extLst>
                  <a:ext uri="{FF2B5EF4-FFF2-40B4-BE49-F238E27FC236}">
                    <a16:creationId xmlns:a16="http://schemas.microsoft.com/office/drawing/2014/main" id="{9D9E10A7-23B9-4D33-97E2-B90F2A76D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0" name="Line 2">
                <a:extLst>
                  <a:ext uri="{FF2B5EF4-FFF2-40B4-BE49-F238E27FC236}">
                    <a16:creationId xmlns:a16="http://schemas.microsoft.com/office/drawing/2014/main" id="{20121C81-501D-44EB-A7E6-760D7C3E3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1" name="Line 1">
                <a:extLst>
                  <a:ext uri="{FF2B5EF4-FFF2-40B4-BE49-F238E27FC236}">
                    <a16:creationId xmlns:a16="http://schemas.microsoft.com/office/drawing/2014/main" id="{8B2AC669-864E-4489-8E0C-FD03331FE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67" name="직사각형 66"/>
          <p:cNvSpPr/>
          <p:nvPr/>
        </p:nvSpPr>
        <p:spPr>
          <a:xfrm>
            <a:off x="619614" y="4393945"/>
            <a:ext cx="313482" cy="124498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증정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974728" y="4391494"/>
            <a:ext cx="458968" cy="129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700" dirty="0" smtClean="0"/>
              <a:t>LIVE </a:t>
            </a:r>
            <a:r>
              <a:rPr lang="ko-KR" altLang="en-US" sz="700" dirty="0" smtClean="0"/>
              <a:t>전용</a:t>
            </a:r>
            <a:endParaRPr lang="ko-KR" altLang="en-US" sz="700" dirty="0"/>
          </a:p>
        </p:txBody>
      </p:sp>
      <p:sp>
        <p:nvSpPr>
          <p:cNvPr id="69" name="직사각형 68"/>
          <p:cNvSpPr/>
          <p:nvPr/>
        </p:nvSpPr>
        <p:spPr>
          <a:xfrm>
            <a:off x="621184" y="4557593"/>
            <a:ext cx="671976" cy="12449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dirty="0" smtClean="0"/>
              <a:t>뷰티포인트 전용</a:t>
            </a:r>
            <a:endParaRPr lang="ko-KR" altLang="en-US" sz="700" dirty="0"/>
          </a:p>
        </p:txBody>
      </p:sp>
      <p:sp>
        <p:nvSpPr>
          <p:cNvPr id="70" name="직사각형 69"/>
          <p:cNvSpPr/>
          <p:nvPr/>
        </p:nvSpPr>
        <p:spPr>
          <a:xfrm>
            <a:off x="3866733" y="4393945"/>
            <a:ext cx="313482" cy="124498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증정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4221847" y="4391494"/>
            <a:ext cx="458968" cy="129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700" dirty="0" smtClean="0"/>
              <a:t>LIVE </a:t>
            </a:r>
            <a:r>
              <a:rPr lang="ko-KR" altLang="en-US" sz="700" dirty="0" smtClean="0"/>
              <a:t>전용</a:t>
            </a:r>
            <a:endParaRPr lang="ko-KR" altLang="en-US" sz="700" dirty="0"/>
          </a:p>
        </p:txBody>
      </p:sp>
      <p:sp>
        <p:nvSpPr>
          <p:cNvPr id="72" name="직사각형 71"/>
          <p:cNvSpPr/>
          <p:nvPr/>
        </p:nvSpPr>
        <p:spPr>
          <a:xfrm>
            <a:off x="3868303" y="4557593"/>
            <a:ext cx="671976" cy="12449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dirty="0" smtClean="0"/>
              <a:t>뷰티포인트 전용</a:t>
            </a:r>
            <a:endParaRPr lang="ko-KR" altLang="en-US" sz="700" dirty="0"/>
          </a:p>
        </p:txBody>
      </p:sp>
      <p:pic>
        <p:nvPicPr>
          <p:cNvPr id="73" name="Picture 8" descr="icon_starM.png (48×48)"/>
          <p:cNvPicPr>
            <a:picLocks noChangeAspect="1" noChangeArrowheads="1"/>
          </p:cNvPicPr>
          <p:nvPr/>
        </p:nvPicPr>
        <p:blipFill>
          <a:blip r:embed="rId2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6686" y="4710094"/>
            <a:ext cx="120395" cy="12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TextBox 73"/>
          <p:cNvSpPr txBox="1"/>
          <p:nvPr/>
        </p:nvSpPr>
        <p:spPr>
          <a:xfrm>
            <a:off x="3934214" y="4680537"/>
            <a:ext cx="56938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4.9(+999)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1730180" y="2040592"/>
            <a:ext cx="267900" cy="239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/>
              <a:t>1</a:t>
            </a:r>
            <a:endParaRPr lang="ko-KR" altLang="en-US" sz="700" dirty="0"/>
          </a:p>
        </p:txBody>
      </p:sp>
      <p:sp>
        <p:nvSpPr>
          <p:cNvPr id="76" name="직사각형 75"/>
          <p:cNvSpPr/>
          <p:nvPr/>
        </p:nvSpPr>
        <p:spPr>
          <a:xfrm>
            <a:off x="3341321" y="2040592"/>
            <a:ext cx="267900" cy="239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/>
              <a:t>2</a:t>
            </a:r>
            <a:endParaRPr lang="ko-KR" altLang="en-US" sz="700" dirty="0"/>
          </a:p>
        </p:txBody>
      </p:sp>
      <p:sp>
        <p:nvSpPr>
          <p:cNvPr id="77" name="직사각형 76"/>
          <p:cNvSpPr/>
          <p:nvPr/>
        </p:nvSpPr>
        <p:spPr>
          <a:xfrm>
            <a:off x="4967634" y="2040592"/>
            <a:ext cx="267900" cy="239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/>
              <a:t>3</a:t>
            </a:r>
            <a:endParaRPr lang="ko-KR" altLang="en-US" sz="700" dirty="0"/>
          </a:p>
        </p:txBody>
      </p:sp>
      <p:sp>
        <p:nvSpPr>
          <p:cNvPr id="78" name="직사각형 77"/>
          <p:cNvSpPr/>
          <p:nvPr/>
        </p:nvSpPr>
        <p:spPr>
          <a:xfrm>
            <a:off x="6568311" y="2040592"/>
            <a:ext cx="267900" cy="239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/>
              <a:t>4</a:t>
            </a:r>
            <a:endParaRPr lang="ko-KR" altLang="en-US" sz="700" dirty="0"/>
          </a:p>
        </p:txBody>
      </p:sp>
      <p:sp>
        <p:nvSpPr>
          <p:cNvPr id="79" name="직사각형 78"/>
          <p:cNvSpPr/>
          <p:nvPr/>
        </p:nvSpPr>
        <p:spPr>
          <a:xfrm>
            <a:off x="8186191" y="2040592"/>
            <a:ext cx="267900" cy="239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/>
              <a:t>5</a:t>
            </a:r>
            <a:endParaRPr lang="ko-KR" altLang="en-US" sz="700" dirty="0"/>
          </a:p>
        </p:txBody>
      </p:sp>
      <p:sp>
        <p:nvSpPr>
          <p:cNvPr id="80" name="직사각형 79"/>
          <p:cNvSpPr/>
          <p:nvPr/>
        </p:nvSpPr>
        <p:spPr>
          <a:xfrm>
            <a:off x="8526212" y="3710688"/>
            <a:ext cx="330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</a:t>
            </a:r>
            <a:endParaRPr lang="ko-KR" altLang="en-US" dirty="0"/>
          </a:p>
        </p:txBody>
      </p:sp>
      <p:grpSp>
        <p:nvGrpSpPr>
          <p:cNvPr id="85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591570" y="5078804"/>
            <a:ext cx="1399241" cy="812497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86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7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8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94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2209868" y="5078804"/>
            <a:ext cx="1399241" cy="812497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95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6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7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98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3840658" y="5078804"/>
            <a:ext cx="1399241" cy="812497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99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0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1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02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5436969" y="5078804"/>
            <a:ext cx="1399241" cy="812497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103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4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5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06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7042430" y="5078804"/>
            <a:ext cx="1399241" cy="812497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107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8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9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10" name="직사각형 109"/>
          <p:cNvSpPr/>
          <p:nvPr/>
        </p:nvSpPr>
        <p:spPr>
          <a:xfrm>
            <a:off x="1730180" y="5087077"/>
            <a:ext cx="267900" cy="239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/>
              <a:t>6</a:t>
            </a:r>
            <a:endParaRPr lang="ko-KR" altLang="en-US" sz="700" dirty="0"/>
          </a:p>
        </p:txBody>
      </p:sp>
      <p:sp>
        <p:nvSpPr>
          <p:cNvPr id="111" name="직사각형 110"/>
          <p:cNvSpPr/>
          <p:nvPr/>
        </p:nvSpPr>
        <p:spPr>
          <a:xfrm>
            <a:off x="3341321" y="5087077"/>
            <a:ext cx="267900" cy="239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/>
              <a:t>7</a:t>
            </a:r>
            <a:endParaRPr lang="ko-KR" altLang="en-US" sz="700" dirty="0"/>
          </a:p>
        </p:txBody>
      </p:sp>
      <p:sp>
        <p:nvSpPr>
          <p:cNvPr id="112" name="직사각형 111"/>
          <p:cNvSpPr/>
          <p:nvPr/>
        </p:nvSpPr>
        <p:spPr>
          <a:xfrm>
            <a:off x="4967634" y="5087077"/>
            <a:ext cx="267900" cy="239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/>
              <a:t>8</a:t>
            </a:r>
            <a:endParaRPr lang="ko-KR" altLang="en-US" sz="700" dirty="0"/>
          </a:p>
        </p:txBody>
      </p:sp>
      <p:sp>
        <p:nvSpPr>
          <p:cNvPr id="113" name="직사각형 112"/>
          <p:cNvSpPr/>
          <p:nvPr/>
        </p:nvSpPr>
        <p:spPr>
          <a:xfrm>
            <a:off x="6568311" y="5087077"/>
            <a:ext cx="267900" cy="239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/>
              <a:t>9</a:t>
            </a:r>
            <a:endParaRPr lang="ko-KR" altLang="en-US" sz="700" dirty="0"/>
          </a:p>
        </p:txBody>
      </p:sp>
      <p:sp>
        <p:nvSpPr>
          <p:cNvPr id="114" name="직사각형 113"/>
          <p:cNvSpPr/>
          <p:nvPr/>
        </p:nvSpPr>
        <p:spPr>
          <a:xfrm>
            <a:off x="8112224" y="5087077"/>
            <a:ext cx="341867" cy="2342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/>
              <a:t>10</a:t>
            </a:r>
            <a:endParaRPr lang="ko-KR" altLang="en-US" sz="700" dirty="0"/>
          </a:p>
        </p:txBody>
      </p:sp>
      <p:sp>
        <p:nvSpPr>
          <p:cNvPr id="115" name="자유형 43">
            <a:extLst>
              <a:ext uri="{FF2B5EF4-FFF2-40B4-BE49-F238E27FC236}">
                <a16:creationId xmlns:a16="http://schemas.microsoft.com/office/drawing/2014/main" id="{D86851AA-CA2D-F50D-FF14-736C93C9A774}"/>
              </a:ext>
            </a:extLst>
          </p:cNvPr>
          <p:cNvSpPr/>
          <p:nvPr/>
        </p:nvSpPr>
        <p:spPr>
          <a:xfrm>
            <a:off x="290268" y="5757675"/>
            <a:ext cx="8398019" cy="267251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생략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16" name="표 115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4330452"/>
              </p:ext>
            </p:extLst>
          </p:nvPr>
        </p:nvGraphicFramePr>
        <p:xfrm>
          <a:off x="9000565" y="44450"/>
          <a:ext cx="3152540" cy="4456812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198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다음페이지 이어짐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51751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07445"/>
                  </a:ext>
                </a:extLst>
              </a:tr>
              <a:tr h="24616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9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실시간랭킹 </a:t>
                      </a: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(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위치변경가능영역</a:t>
                      </a: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) </a:t>
                      </a:r>
                      <a:endParaRPr kumimoji="0" lang="en-US" altLang="ko-KR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랭킹 탭과 </a:t>
                      </a: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동일정보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노출 영역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카테고리별 최대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10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개씩 노출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dirty="0" smtClean="0"/>
                        <a:t>9-1</a:t>
                      </a:r>
                      <a:r>
                        <a:rPr lang="en-US" altLang="ko-KR" sz="800" b="1" baseline="0" dirty="0" smtClean="0"/>
                        <a:t> </a:t>
                      </a:r>
                      <a:r>
                        <a:rPr lang="ko-KR" altLang="en-US" sz="800" b="1" dirty="0" smtClean="0"/>
                        <a:t>타이틀</a:t>
                      </a:r>
                      <a:r>
                        <a:rPr lang="en-US" altLang="ko-KR" sz="800" b="1" dirty="0" smtClean="0"/>
                        <a:t>,</a:t>
                      </a:r>
                      <a:r>
                        <a:rPr lang="en-US" altLang="ko-KR" sz="800" b="1" baseline="0" dirty="0" smtClean="0"/>
                        <a:t> </a:t>
                      </a:r>
                      <a:r>
                        <a:rPr lang="en-US" altLang="ko-KR" sz="1200" b="1" dirty="0" smtClean="0"/>
                        <a:t>+</a:t>
                      </a:r>
                      <a:r>
                        <a:rPr lang="en-US" altLang="ko-KR" sz="800" b="1" dirty="0" smtClean="0"/>
                        <a:t> </a:t>
                      </a:r>
                      <a:r>
                        <a:rPr lang="ko-KR" altLang="en-US" sz="800" b="1" dirty="0" smtClean="0"/>
                        <a:t>아이콘</a:t>
                      </a:r>
                      <a:r>
                        <a:rPr lang="ko-KR" altLang="en-US" sz="800" dirty="0" smtClean="0"/>
                        <a:t> </a:t>
                      </a:r>
                      <a:endParaRPr lang="en-US" altLang="ko-KR" sz="800" b="1" dirty="0" smtClean="0"/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aseline="0" dirty="0" smtClean="0"/>
                        <a:t> </a:t>
                      </a:r>
                      <a:r>
                        <a:rPr lang="en-US" altLang="ko-KR" sz="800" baseline="0" dirty="0" smtClean="0"/>
                        <a:t>- </a:t>
                      </a:r>
                      <a:r>
                        <a:rPr lang="ko-KR" altLang="en-US" sz="800" baseline="0" dirty="0" smtClean="0"/>
                        <a:t>타이틀</a:t>
                      </a:r>
                      <a:r>
                        <a:rPr lang="en-US" altLang="ko-KR" sz="800" baseline="0" dirty="0" smtClean="0"/>
                        <a:t>/+ </a:t>
                      </a:r>
                      <a:r>
                        <a:rPr lang="ko-KR" altLang="en-US" sz="800" baseline="0" dirty="0" smtClean="0"/>
                        <a:t>클릭시 랭킹 탭으로 현재창 이동</a:t>
                      </a:r>
                      <a:endParaRPr lang="en-US" altLang="ko-KR" sz="800" baseline="0" dirty="0" smtClean="0"/>
                    </a:p>
                    <a:p>
                      <a:pPr marL="171450" marR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9-2 </a:t>
                      </a:r>
                      <a:r>
                        <a:rPr kumimoji="0" lang="ko-KR" altLang="en-US" sz="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갱신시간</a:t>
                      </a:r>
                      <a:endParaRPr kumimoji="0" lang="en-US" altLang="ko-KR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노출방식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00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분전 갱신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┖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계산법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aseline="0" dirty="0" err="1" smtClean="0"/>
                        <a:t>현시간</a:t>
                      </a:r>
                      <a:r>
                        <a:rPr lang="en-US" altLang="ko-KR" sz="800" baseline="0" dirty="0" smtClean="0"/>
                        <a:t>(09:08) </a:t>
                      </a:r>
                      <a:r>
                        <a:rPr lang="ko-KR" altLang="en-US" sz="800" baseline="0" dirty="0" smtClean="0"/>
                        <a:t> </a:t>
                      </a:r>
                      <a:r>
                        <a:rPr lang="en-US" altLang="ko-KR" sz="800" baseline="0" dirty="0" smtClean="0"/>
                        <a:t>– </a:t>
                      </a:r>
                      <a:r>
                        <a:rPr lang="ko-KR" altLang="en-US" sz="800" baseline="0" dirty="0" smtClean="0"/>
                        <a:t>최종배치시간</a:t>
                      </a:r>
                      <a:r>
                        <a:rPr lang="en-US" altLang="ko-KR" sz="800" baseline="0" dirty="0" smtClean="0"/>
                        <a:t>(09:00)</a:t>
                      </a:r>
                      <a:r>
                        <a:rPr lang="ko-KR" altLang="en-US" sz="800" baseline="0" dirty="0" smtClean="0"/>
                        <a:t> </a:t>
                      </a:r>
                      <a:endParaRPr lang="en-US" altLang="ko-KR" sz="8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┖ 09:00:01~09:01:59 : ‘1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분전 갱신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’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으로 노출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171450" marR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9-3 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카테고리</a:t>
                      </a:r>
                      <a:endParaRPr kumimoji="0" lang="en-US" altLang="ko-KR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전체 디폴트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전체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.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스킨케어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,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메이크업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,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남성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,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헤어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/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바디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/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펫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,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기획 세트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, </a:t>
                      </a: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미용소품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중 택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1 </a:t>
                      </a: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단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, </a:t>
                      </a: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추천상품이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없는 카테고리의 경우 비노출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171450" marR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9-4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</a:rPr>
                        <a:t>제품목록 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- 5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개씩 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줄로 최대 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개 노출 </a:t>
                      </a:r>
                      <a:endParaRPr lang="en-US" altLang="ko-KR" sz="8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-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제품은 일반형으로 노출</a:t>
                      </a:r>
                      <a:endParaRPr lang="en-US" altLang="ko-KR" sz="8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marR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9-5 </a:t>
                      </a:r>
                      <a:r>
                        <a:rPr lang="ko-KR" altLang="en-US" sz="800" b="1" baseline="0" dirty="0" err="1" smtClean="0">
                          <a:solidFill>
                            <a:schemeClr val="tx1"/>
                          </a:solidFill>
                        </a:rPr>
                        <a:t>순위마크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-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썸네일 위에 제품의 순위 노출</a:t>
                      </a:r>
                      <a:endParaRPr lang="en-US" altLang="ko-KR" sz="8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9-6  </a:t>
                      </a: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</a:t>
                      </a:r>
                      <a:r>
                        <a:rPr lang="en-US" altLang="ko-KR" sz="800" b="1" dirty="0" smtClean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</a:t>
                      </a: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클릭시 이전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다음 카테고리로 이동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┖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무한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X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┖ 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첫페이지에서는 </a:t>
                      </a: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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비활성화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┖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마지막페이지에서는 </a:t>
                      </a:r>
                      <a:r>
                        <a:rPr lang="en-US" altLang="ko-KR" sz="800" b="1" dirty="0" smtClean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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비활성화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1751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350032"/>
                  </a:ext>
                </a:extLst>
              </a:tr>
              <a:tr h="246162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다음 페이지 이어짐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51751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6052338"/>
                  </a:ext>
                </a:extLst>
              </a:tr>
            </a:tbl>
          </a:graphicData>
        </a:graphic>
      </p:graphicFrame>
      <p:sp>
        <p:nvSpPr>
          <p:cNvPr id="117" name="직사각형 116"/>
          <p:cNvSpPr/>
          <p:nvPr/>
        </p:nvSpPr>
        <p:spPr>
          <a:xfrm rot="10800000">
            <a:off x="103245" y="3710688"/>
            <a:ext cx="5048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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8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209" y="92670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9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19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1146" y="107145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9-1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20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160" y="148326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9-2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21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194" y="1428135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9-3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22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057" y="278071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9-4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23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8405" y="1972671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9-5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24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8718" y="3588999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9-6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25" name="제목 1"/>
          <p:cNvSpPr txBox="1">
            <a:spLocks/>
          </p:cNvSpPr>
          <p:nvPr/>
        </p:nvSpPr>
        <p:spPr>
          <a:xfrm>
            <a:off x="4156797" y="267385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Page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9043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5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6713819"/>
              </p:ext>
            </p:extLst>
          </p:nvPr>
        </p:nvGraphicFramePr>
        <p:xfrm>
          <a:off x="65314" y="410330"/>
          <a:ext cx="5996592" cy="6572070"/>
        </p:xfrm>
        <a:graphic>
          <a:graphicData uri="http://schemas.openxmlformats.org/drawingml/2006/table">
            <a:tbl>
              <a:tblPr/>
              <a:tblGrid>
                <a:gridCol w="5580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42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521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0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Version. </a:t>
                      </a:r>
                    </a:p>
                  </a:txBody>
                  <a:tcPr marL="82773" marR="82773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Date</a:t>
                      </a:r>
                    </a:p>
                  </a:txBody>
                  <a:tcPr marL="82773" marR="82773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82773" marR="82773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상세 내용</a:t>
                      </a:r>
                      <a:endParaRPr kumimoji="1" lang="en-US" altLang="ko-KR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0.5</a:t>
                      </a: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고하나</a:t>
                      </a: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최초 작성</a:t>
                      </a: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0.7</a:t>
                      </a: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고하나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개발리뷰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후 피드백 반영 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메인팝업 추가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0.71</a:t>
                      </a: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고하나</a:t>
                      </a: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제품강조배너형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: </a:t>
                      </a: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영역타이틀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정의 변경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(5-6) </a:t>
                      </a: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캠페인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/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이벤트 제품리스트형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: </a:t>
                      </a: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배너이미지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기능 삭제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(6-6)</a:t>
                      </a: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Footer : </a:t>
                      </a: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토스페이먼츠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구매안전 서비스 가입확인팝업 정의 추가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(2-2)</a:t>
                      </a: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0.9</a:t>
                      </a: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고하나</a:t>
                      </a: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메인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 GNB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영역 내 관리자 메뉴명 변경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(3-3)</a:t>
                      </a: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0.9</a:t>
                      </a: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06.26</a:t>
                      </a: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고하나</a:t>
                      </a: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상단띠배너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최대글자수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변경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(26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30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이벤트강조형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: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이벤트 기간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/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시간 노출 정의 변경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(4-4)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제품강조형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제품정보 정의 추가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(3-7)</a:t>
                      </a:r>
                    </a:p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제품강조배너형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: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랜딩 정의 변경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캠페인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/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이벤트 제품리스트형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: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전시 대상 및 조건 업데이트 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메인팝업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: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이미지 </a:t>
                      </a: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인터렉션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정의 추가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(1-1),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화면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ID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추가 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0.9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07.11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고하나 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메인배너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/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텍스트배너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1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개 케이스 추가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스펙아웃사항 표기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삭제 대상 일괄 삭제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1669448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965470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0036441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1589208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2165019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849255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395952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538287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884671"/>
                  </a:ext>
                </a:extLst>
              </a:tr>
            </a:tbl>
          </a:graphicData>
        </a:graphic>
      </p:graphicFrame>
      <p:sp>
        <p:nvSpPr>
          <p:cNvPr id="10" name="제목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ln>
                  <a:noFill/>
                </a:ln>
              </a:rPr>
              <a:t>Version History #1</a:t>
            </a:r>
            <a:endParaRPr lang="ko-KR" altLang="en-US">
              <a:ln>
                <a:noFill/>
              </a:ln>
            </a:endParaRPr>
          </a:p>
        </p:txBody>
      </p:sp>
      <p:graphicFrame>
        <p:nvGraphicFramePr>
          <p:cNvPr id="6" name="Group 5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9378778"/>
              </p:ext>
            </p:extLst>
          </p:nvPr>
        </p:nvGraphicFramePr>
        <p:xfrm>
          <a:off x="6135967" y="410330"/>
          <a:ext cx="5996592" cy="6331062"/>
        </p:xfrm>
        <a:graphic>
          <a:graphicData uri="http://schemas.openxmlformats.org/drawingml/2006/table">
            <a:tbl>
              <a:tblPr/>
              <a:tblGrid>
                <a:gridCol w="5580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42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521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0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Version. </a:t>
                      </a:r>
                    </a:p>
                  </a:txBody>
                  <a:tcPr marL="82773" marR="82773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Date</a:t>
                      </a:r>
                    </a:p>
                  </a:txBody>
                  <a:tcPr marL="82773" marR="82773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82773" marR="82773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상세 내용</a:t>
                      </a:r>
                      <a:endParaRPr kumimoji="1" lang="en-US" altLang="ko-KR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1669448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965470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5698875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0744971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5952108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0036441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1589208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2165019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849255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395952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538287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3490578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8846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160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메인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IN_PC_HOM_01_01</a:t>
            </a:r>
            <a:endParaRPr lang="ko-KR" altLang="en-US" dirty="0"/>
          </a:p>
        </p:txBody>
      </p:sp>
      <p:sp>
        <p:nvSpPr>
          <p:cNvPr id="4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79825" y="512607"/>
            <a:ext cx="8848730" cy="32410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이전페이지 이어짐</a:t>
            </a:r>
            <a:endParaRPr lang="en-US" sz="10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23392" y="1196752"/>
            <a:ext cx="7733212" cy="62597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23391" y="1386628"/>
            <a:ext cx="50427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1</a:t>
            </a:r>
            <a:r>
              <a:rPr lang="ko-KR" altLang="en-US" sz="1000" dirty="0" smtClean="0"/>
              <a:t>분 피부진단으로 꾸준하게 기록하고 관리하세요 </a:t>
            </a:r>
            <a:endParaRPr lang="ko-KR" altLang="en-US" sz="1000" dirty="0"/>
          </a:p>
        </p:txBody>
      </p:sp>
      <p:sp>
        <p:nvSpPr>
          <p:cNvPr id="7" name="직사각형 6"/>
          <p:cNvSpPr/>
          <p:nvPr/>
        </p:nvSpPr>
        <p:spPr>
          <a:xfrm>
            <a:off x="5558269" y="1368266"/>
            <a:ext cx="2106515" cy="2873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558268" y="1388846"/>
            <a:ext cx="21065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/>
              <a:t>AI </a:t>
            </a:r>
            <a:r>
              <a:rPr lang="ko-KR" altLang="en-US" sz="1000" b="1" dirty="0" smtClean="0"/>
              <a:t>케어 진단 시작하기  </a:t>
            </a:r>
            <a:r>
              <a:rPr lang="en-US" altLang="ko-KR" sz="1000" b="1" dirty="0" smtClean="0"/>
              <a:t>&gt; </a:t>
            </a:r>
            <a:endParaRPr lang="ko-KR" altLang="en-US" sz="1000" b="1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7279492" y="1294802"/>
            <a:ext cx="620202" cy="188087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+1000P</a:t>
            </a:r>
            <a:endParaRPr lang="ko-KR" altLang="en-US" sz="800" b="1" dirty="0"/>
          </a:p>
        </p:txBody>
      </p:sp>
      <p:sp>
        <p:nvSpPr>
          <p:cNvPr id="11" name="직사각형 10"/>
          <p:cNvSpPr/>
          <p:nvPr/>
        </p:nvSpPr>
        <p:spPr>
          <a:xfrm>
            <a:off x="72427" y="2204864"/>
            <a:ext cx="8868021" cy="4431540"/>
          </a:xfrm>
          <a:prstGeom prst="rect">
            <a:avLst/>
          </a:prstGeom>
          <a:pattFill prst="pct10">
            <a:fgClr>
              <a:schemeClr val="bg1">
                <a:lumMod val="65000"/>
              </a:schemeClr>
            </a:fgClr>
            <a:bgClr>
              <a:schemeClr val="bg1"/>
            </a:bgClr>
          </a:patt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FOOTER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039397"/>
              </p:ext>
            </p:extLst>
          </p:nvPr>
        </p:nvGraphicFramePr>
        <p:xfrm>
          <a:off x="9000565" y="44450"/>
          <a:ext cx="3152540" cy="1130216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198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다음페이지 이어짐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51751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07445"/>
                  </a:ext>
                </a:extLst>
              </a:tr>
              <a:tr h="24616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10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신규서비스 배너 영역 </a:t>
                      </a:r>
                      <a:r>
                        <a:rPr lang="en-US" altLang="ko-KR" sz="800" b="1" u="none" kern="12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1" u="none" kern="12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고정영역</a:t>
                      </a:r>
                      <a:r>
                        <a:rPr lang="en-US" altLang="ko-KR" sz="800" b="1" u="none" kern="12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10-1 </a:t>
                      </a:r>
                      <a:r>
                        <a:rPr lang="ko-KR" altLang="en-US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배너 이미지</a:t>
                      </a:r>
                      <a:endParaRPr lang="en-US" altLang="ko-KR" sz="800" b="1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u="none" kern="120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하드코딩영역</a:t>
                      </a:r>
                      <a:endParaRPr lang="en-US" altLang="ko-KR" sz="800" b="0" u="none" kern="120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미로그인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클릭시 로그인안내팝업 노출 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-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로그인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클릭시 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AI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케어 페이지로 현재창 이동</a:t>
                      </a:r>
                      <a:endParaRPr lang="en-US" altLang="ko-KR" sz="800" b="0" u="none" kern="12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1751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7088443"/>
                  </a:ext>
                </a:extLst>
              </a:tr>
            </a:tbl>
          </a:graphicData>
        </a:graphic>
      </p:graphicFrame>
      <p:sp>
        <p:nvSpPr>
          <p:cNvPr id="13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209" y="92670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10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4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7488" y="136382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10-1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5" name="제목 1"/>
          <p:cNvSpPr txBox="1">
            <a:spLocks/>
          </p:cNvSpPr>
          <p:nvPr/>
        </p:nvSpPr>
        <p:spPr>
          <a:xfrm>
            <a:off x="4156797" y="267385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Page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8616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메인팝업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0000FF"/>
                </a:solidFill>
              </a:rPr>
              <a:t>IN_PC_HOM_01_01_02</a:t>
            </a:r>
            <a:endParaRPr lang="en-US" altLang="ko-KR" dirty="0">
              <a:solidFill>
                <a:srgbClr val="0000FF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3758" y="548680"/>
            <a:ext cx="8863724" cy="6048672"/>
          </a:xfrm>
          <a:prstGeom prst="rect">
            <a:avLst/>
          </a:prstGeom>
          <a:solidFill>
            <a:schemeClr val="tx1">
              <a:lumMod val="85000"/>
              <a:lumOff val="15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dirty="0" smtClean="0"/>
          </a:p>
          <a:p>
            <a:pPr algn="ctr"/>
            <a:r>
              <a:rPr lang="en-US" altLang="ko-KR" dirty="0" smtClean="0"/>
              <a:t>DIMMED</a:t>
            </a:r>
          </a:p>
          <a:p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3109618" y="2060848"/>
            <a:ext cx="3000942" cy="2823401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3277941" y="2204864"/>
            <a:ext cx="2664296" cy="2141729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7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225657" y="4579986"/>
            <a:ext cx="954107" cy="2333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100"/>
              </a:lnSpc>
            </a:pPr>
            <a:r>
              <a:rPr lang="ko-KR" altLang="en-US" sz="850" b="1" dirty="0" smtClean="0">
                <a:latin typeface="+mn-ea"/>
                <a:cs typeface="Pretendard" panose="02000503000000020004" pitchFamily="50" charset="-127"/>
              </a:rPr>
              <a:t>오늘 그만 보기 </a:t>
            </a:r>
            <a:endParaRPr lang="ko-KR" altLang="en-US" sz="850" b="1" dirty="0">
              <a:latin typeface="+mn-ea"/>
              <a:cs typeface="Pretendard" panose="02000503000000020004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67712" y="4579986"/>
            <a:ext cx="402674" cy="2219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ts val="1100"/>
              </a:lnSpc>
            </a:pPr>
            <a:r>
              <a:rPr lang="ko-KR" altLang="en-US" sz="850" b="1" dirty="0" smtClean="0">
                <a:latin typeface="+mn-ea"/>
                <a:cs typeface="Pretendard" panose="02000503000000020004" pitchFamily="50" charset="-127"/>
              </a:rPr>
              <a:t>닫기</a:t>
            </a:r>
            <a:endParaRPr lang="ko-KR" altLang="en-US" sz="850" b="1" dirty="0">
              <a:latin typeface="+mn-ea"/>
              <a:cs typeface="Pretendard" panose="02000503000000020004" pitchFamily="50" charset="-127"/>
            </a:endParaRPr>
          </a:p>
        </p:txBody>
      </p:sp>
      <p:sp>
        <p:nvSpPr>
          <p:cNvPr id="12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1603" y="195284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3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3583" y="2769279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4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1792" y="195284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4240708" y="4492097"/>
            <a:ext cx="714168" cy="3"/>
            <a:chOff x="4288860" y="6144517"/>
            <a:chExt cx="2039367" cy="3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5056896" y="6144517"/>
              <a:ext cx="593350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4288860" y="6144520"/>
              <a:ext cx="6526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5734878" y="6144517"/>
              <a:ext cx="593349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4708" y="426222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0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9129" y="4547005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1-4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1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5687" y="4547005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1-5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2" name="직사각형 21"/>
          <p:cNvSpPr/>
          <p:nvPr/>
        </p:nvSpPr>
        <p:spPr>
          <a:xfrm rot="21353043">
            <a:off x="3763509" y="3142529"/>
            <a:ext cx="1555722" cy="263369"/>
          </a:xfrm>
          <a:prstGeom prst="rect">
            <a:avLst/>
          </a:prstGeom>
          <a:solidFill>
            <a:schemeClr val="accent1">
              <a:alpha val="61000"/>
            </a:schemeClr>
          </a:solidFill>
          <a:ln w="63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/>
              <a:t>이미지 타입</a:t>
            </a:r>
            <a:endParaRPr lang="ko-KR" altLang="en-US" sz="1000" b="1" dirty="0"/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1600948"/>
              </p:ext>
            </p:extLst>
          </p:nvPr>
        </p:nvGraphicFramePr>
        <p:xfrm>
          <a:off x="9000565" y="44450"/>
          <a:ext cx="3152540" cy="4686004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0868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메인팝업</a:t>
                      </a:r>
                      <a:endParaRPr lang="en-US" altLang="ko-KR" sz="800" b="1" i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 </a:t>
                      </a:r>
                      <a:r>
                        <a:rPr lang="en-US" altLang="ko-KR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전시관리 </a:t>
                      </a:r>
                      <a:r>
                        <a:rPr lang="en-US" altLang="ko-KR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b="0" i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팝업관리</a:t>
                      </a:r>
                      <a:r>
                        <a:rPr lang="ko-KR" altLang="en-US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en-US" altLang="ko-KR" sz="800" b="0" i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0" i="1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메인 진입시 </a:t>
                      </a:r>
                      <a:r>
                        <a:rPr lang="ko-KR" altLang="en-US" sz="800" b="0" i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메인화면</a:t>
                      </a:r>
                      <a:r>
                        <a:rPr lang="ko-KR" altLang="en-US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i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딤처리</a:t>
                      </a:r>
                      <a:r>
                        <a:rPr lang="ko-KR" altLang="en-US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&amp; </a:t>
                      </a:r>
                      <a:r>
                        <a:rPr lang="ko-KR" altLang="en-US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메인팝업 노출</a:t>
                      </a:r>
                      <a:endParaRPr lang="en-US" altLang="ko-KR" sz="800" b="0" i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/>
                        <a:t> - N</a:t>
                      </a:r>
                      <a:r>
                        <a:rPr lang="ko-KR" altLang="en-US" sz="800" b="0" baseline="0" dirty="0" smtClean="0"/>
                        <a:t>개의 팝업 전시 중일 시 관리자에서 지정한 노출 순서대로 출력되며</a:t>
                      </a:r>
                      <a:r>
                        <a:rPr lang="en-US" altLang="ko-KR" sz="800" b="0" baseline="0" dirty="0" smtClean="0"/>
                        <a:t> </a:t>
                      </a:r>
                      <a:r>
                        <a:rPr lang="ko-KR" altLang="en-US" sz="800" b="0" baseline="0" dirty="0" smtClean="0"/>
                        <a:t>자동 롤링</a:t>
                      </a:r>
                      <a:endParaRPr lang="en-US" altLang="ko-KR" sz="800" b="0" baseline="0" dirty="0" smtClean="0"/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/>
                        <a:t> - </a:t>
                      </a:r>
                      <a:r>
                        <a:rPr lang="ko-KR" altLang="en-US" sz="800" b="0" baseline="0" dirty="0" smtClean="0"/>
                        <a:t>관리자에서 순위 설정을 하지 않은 경우 </a:t>
                      </a:r>
                      <a:r>
                        <a:rPr lang="ko-KR" altLang="en-US" sz="800" b="0" baseline="0" dirty="0" err="1" smtClean="0"/>
                        <a:t>최근등록순</a:t>
                      </a:r>
                      <a:r>
                        <a:rPr lang="ko-KR" altLang="en-US" sz="800" b="0" baseline="0" dirty="0" smtClean="0"/>
                        <a:t> 노출</a:t>
                      </a:r>
                      <a:endParaRPr lang="en-US" altLang="ko-KR" sz="800" b="0" baseline="0" dirty="0" smtClean="0"/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/>
                        <a:t> - </a:t>
                      </a:r>
                      <a:r>
                        <a:rPr lang="ko-KR" altLang="en-US" sz="800" b="0" baseline="0" dirty="0" smtClean="0"/>
                        <a:t>제공유형 </a:t>
                      </a:r>
                      <a:r>
                        <a:rPr lang="en-US" altLang="ko-KR" sz="800" b="0" baseline="0" dirty="0" smtClean="0"/>
                        <a:t>: </a:t>
                      </a:r>
                      <a:r>
                        <a:rPr lang="ko-KR" altLang="en-US" sz="800" b="0" baseline="0" dirty="0" err="1" smtClean="0"/>
                        <a:t>텍스트타입</a:t>
                      </a:r>
                      <a:r>
                        <a:rPr lang="en-US" altLang="ko-KR" sz="800" b="0" baseline="0" dirty="0" smtClean="0"/>
                        <a:t>, </a:t>
                      </a:r>
                      <a:r>
                        <a:rPr lang="ko-KR" altLang="en-US" sz="800" b="0" baseline="0" dirty="0" err="1" smtClean="0"/>
                        <a:t>이미지타입</a:t>
                      </a:r>
                      <a:endParaRPr lang="en-US" altLang="ko-KR" sz="800" b="0" baseline="0" dirty="0" smtClean="0"/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/>
                        <a:t>    ┖ </a:t>
                      </a:r>
                      <a:r>
                        <a:rPr lang="ko-KR" altLang="en-US" sz="800" b="0" baseline="0" dirty="0" err="1" smtClean="0"/>
                        <a:t>텍스트형은</a:t>
                      </a:r>
                      <a:r>
                        <a:rPr lang="ko-KR" altLang="en-US" sz="800" b="0" baseline="0" dirty="0" smtClean="0"/>
                        <a:t> </a:t>
                      </a:r>
                      <a:r>
                        <a:rPr lang="en-US" altLang="ko-KR" sz="800" b="0" baseline="0" dirty="0" smtClean="0"/>
                        <a:t>1</a:t>
                      </a:r>
                      <a:r>
                        <a:rPr lang="ko-KR" altLang="en-US" sz="800" b="0" baseline="0" dirty="0" smtClean="0"/>
                        <a:t>개만 전시되며</a:t>
                      </a:r>
                      <a:r>
                        <a:rPr lang="en-US" altLang="ko-KR" sz="800" b="0" baseline="0" dirty="0" smtClean="0"/>
                        <a:t>, </a:t>
                      </a:r>
                      <a:r>
                        <a:rPr lang="ko-KR" altLang="en-US" sz="800" b="0" baseline="0" dirty="0" smtClean="0"/>
                        <a:t>최우선으로 노출</a:t>
                      </a:r>
                      <a:endParaRPr lang="en-US" altLang="ko-KR" sz="800" b="0" baseline="0" dirty="0" smtClean="0"/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/>
                        <a:t>    ┖ </a:t>
                      </a:r>
                      <a:r>
                        <a:rPr lang="ko-KR" altLang="en-US" sz="800" b="0" baseline="0" dirty="0" smtClean="0"/>
                        <a:t>동기간에 이미지팝업 있는 경우에도 </a:t>
                      </a:r>
                      <a:r>
                        <a:rPr lang="ko-KR" altLang="en-US" sz="800" b="0" baseline="0" dirty="0" err="1" smtClean="0"/>
                        <a:t>텍스트형만</a:t>
                      </a:r>
                      <a:r>
                        <a:rPr lang="ko-KR" altLang="en-US" sz="800" b="0" baseline="0" dirty="0" smtClean="0"/>
                        <a:t> 노출</a:t>
                      </a:r>
                      <a:endParaRPr lang="en-US" altLang="ko-KR" sz="800" b="0" baseline="0" dirty="0" smtClean="0"/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/>
                        <a:t>    ┖  </a:t>
                      </a:r>
                      <a:r>
                        <a:rPr lang="ko-KR" altLang="en-US" sz="800" b="0" baseline="0" dirty="0" smtClean="0"/>
                        <a:t>동기간 텍스트팝업이 있는 경우에도 </a:t>
                      </a:r>
                      <a:r>
                        <a:rPr lang="ko-KR" altLang="en-US" sz="800" b="0" baseline="0" dirty="0" err="1" smtClean="0"/>
                        <a:t>노출순위가</a:t>
                      </a:r>
                      <a:r>
                        <a:rPr lang="ko-KR" altLang="en-US" sz="800" b="0" baseline="0" dirty="0" smtClean="0"/>
                        <a:t> 높은 팝업 </a:t>
                      </a:r>
                      <a:r>
                        <a:rPr lang="en-US" altLang="ko-KR" sz="800" b="0" baseline="0" dirty="0" smtClean="0"/>
                        <a:t>1</a:t>
                      </a:r>
                      <a:r>
                        <a:rPr lang="ko-KR" altLang="en-US" sz="800" b="0" baseline="0" dirty="0" smtClean="0"/>
                        <a:t>개만 노출</a:t>
                      </a:r>
                      <a:endParaRPr lang="en-US" altLang="ko-KR" sz="800" b="0" baseline="0" dirty="0" smtClean="0"/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baseline="0" dirty="0" smtClean="0"/>
                        <a:t>이미지팝업</a:t>
                      </a:r>
                      <a:endParaRPr lang="en-US" altLang="ko-KR" sz="800" b="1" baseline="0" dirty="0" smtClean="0"/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altLang="ko-KR" sz="800" b="1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1-1 </a:t>
                      </a:r>
                      <a:r>
                        <a:rPr lang="ko-KR" altLang="en-US" sz="800" b="1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이미지 </a:t>
                      </a:r>
                      <a:endParaRPr lang="en-US" altLang="ko-KR" sz="800" b="1" i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N</a:t>
                      </a:r>
                      <a:r>
                        <a:rPr lang="ko-KR" altLang="en-US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 노출 시 </a:t>
                      </a:r>
                      <a:r>
                        <a:rPr lang="ko-KR" altLang="en-US" sz="800" b="0" i="0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전시순서설정순 자동롤링 디폴트 </a:t>
                      </a:r>
                      <a:r>
                        <a:rPr lang="en-US" altLang="ko-KR" sz="800" b="0" i="0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(6/26)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좌우 스와이프로 배너 이동 </a:t>
                      </a:r>
                      <a:r>
                        <a:rPr lang="en-US" altLang="ko-KR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무한스와이프</a:t>
                      </a:r>
                      <a:r>
                        <a:rPr lang="en-US" altLang="ko-KR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마지막에서 스와이프 시 첫번째로 이동</a:t>
                      </a:r>
                      <a:r>
                        <a:rPr lang="en-US" altLang="ko-KR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en-US" altLang="ko-KR" sz="800" b="0" i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최대 </a:t>
                      </a:r>
                      <a:r>
                        <a:rPr lang="en-US" altLang="ko-KR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 노출</a:t>
                      </a:r>
                      <a:endParaRPr lang="en-US" altLang="ko-KR" sz="800" b="0" i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클릭시 연결 링크로 이동</a:t>
                      </a:r>
                      <a:endParaRPr lang="en-US" altLang="ko-KR" sz="800" b="0" i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altLang="ko-KR" sz="800" b="1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1-3 </a:t>
                      </a:r>
                      <a:r>
                        <a:rPr lang="ko-KR" altLang="en-US" sz="800" b="1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인디케이터</a:t>
                      </a:r>
                      <a:endParaRPr lang="en-US" altLang="ko-KR" sz="800" b="1" i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>
                        <a:lnSpc>
                          <a:spcPts val="12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전시 중인 팝업 수 만큼 출력되며 현재 조회 중인 페이지를 색상 등으로 강조 처리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lnSpc>
                          <a:spcPts val="12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클릭시 해당 페이지로 이동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lnSpc>
                          <a:spcPts val="12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 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전시 중인 팝업이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개일 시 해당 영역 숨김 처리</a:t>
                      </a:r>
                      <a:endParaRPr lang="en-US" altLang="ko-KR" sz="800" b="1" i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altLang="ko-KR" sz="800" b="1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1-4 </a:t>
                      </a:r>
                      <a:r>
                        <a:rPr lang="ko-KR" altLang="en-US" sz="800" b="1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오늘 그만 보기 </a:t>
                      </a:r>
                      <a:endParaRPr lang="en-US" altLang="ko-KR" sz="800" b="1" i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클릭시 메인팝업 닫기 </a:t>
                      </a:r>
                      <a:r>
                        <a:rPr lang="en-US" altLang="ko-KR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&amp; </a:t>
                      </a:r>
                      <a:r>
                        <a:rPr lang="ko-KR" altLang="en-US" sz="800" b="1" i="0" u="non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하루 동안</a:t>
                      </a:r>
                      <a:r>
                        <a:rPr lang="ko-KR" altLang="en-US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홈 팝업 미전시 </a:t>
                      </a:r>
                      <a:endParaRPr lang="en-US" altLang="ko-KR" sz="800" b="0" i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altLang="ko-KR" sz="800" b="1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1-5 </a:t>
                      </a:r>
                      <a:r>
                        <a:rPr lang="ko-KR" altLang="en-US" sz="800" b="1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닫기 </a:t>
                      </a:r>
                      <a:endParaRPr lang="en-US" altLang="ko-KR" sz="800" b="1" i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메인팝업닫기</a:t>
                      </a:r>
                      <a:endParaRPr lang="en-US" altLang="ko-KR" sz="800" b="0" i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1751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5D796C0F-28FA-C09C-AB99-123E3CF8A3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500927"/>
              </p:ext>
            </p:extLst>
          </p:nvPr>
        </p:nvGraphicFramePr>
        <p:xfrm>
          <a:off x="10264459" y="-4591"/>
          <a:ext cx="1935335" cy="6422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5335">
                  <a:extLst>
                    <a:ext uri="{9D8B030D-6E8A-4147-A177-3AD203B41FA5}">
                      <a16:colId xmlns:a16="http://schemas.microsoft.com/office/drawing/2014/main" val="943409369"/>
                    </a:ext>
                  </a:extLst>
                </a:gridCol>
              </a:tblGrid>
              <a:tr h="1758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V0.9 06.26 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수정사항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EE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73596"/>
                  </a:ext>
                </a:extLst>
              </a:tr>
              <a:tr h="4289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이미지 정의 수정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(1-1)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화면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ID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추가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EE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9309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47315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메인팝업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IN_PC_HOM_01_01_03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73758" y="548680"/>
            <a:ext cx="8863724" cy="6048672"/>
          </a:xfrm>
          <a:prstGeom prst="rect">
            <a:avLst/>
          </a:prstGeom>
          <a:solidFill>
            <a:schemeClr val="tx1">
              <a:lumMod val="85000"/>
              <a:lumOff val="15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dirty="0" smtClean="0"/>
          </a:p>
          <a:p>
            <a:pPr algn="ctr"/>
            <a:r>
              <a:rPr lang="en-US" altLang="ko-KR" dirty="0" smtClean="0"/>
              <a:t>DIMMED</a:t>
            </a:r>
          </a:p>
          <a:p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24" name="양쪽 모서리가 둥근 사각형 23"/>
          <p:cNvSpPr/>
          <p:nvPr/>
        </p:nvSpPr>
        <p:spPr>
          <a:xfrm>
            <a:off x="3071664" y="1916832"/>
            <a:ext cx="3000942" cy="2823401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3482045" y="2591956"/>
            <a:ext cx="2239678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dirty="0" smtClean="0">
                <a:latin typeface="+mn-ea"/>
              </a:rPr>
              <a:t>텍스트를 노출하는 영역입니다</a:t>
            </a:r>
            <a:r>
              <a:rPr lang="en-US" altLang="ko-KR" sz="900" dirty="0" smtClean="0">
                <a:latin typeface="+mn-ea"/>
              </a:rPr>
              <a:t>. </a:t>
            </a:r>
            <a:r>
              <a:rPr lang="ko-KR" altLang="en-US" sz="900" dirty="0">
                <a:latin typeface="+mn-ea"/>
              </a:rPr>
              <a:t>텍스트를 노출하는 영역입니다</a:t>
            </a:r>
            <a:r>
              <a:rPr lang="en-US" altLang="ko-KR" sz="900" dirty="0">
                <a:latin typeface="+mn-ea"/>
              </a:rPr>
              <a:t>. </a:t>
            </a:r>
            <a:r>
              <a:rPr lang="ko-KR" altLang="en-US" sz="900" dirty="0">
                <a:latin typeface="+mn-ea"/>
              </a:rPr>
              <a:t>텍스트를 노출하는 영역입니다</a:t>
            </a:r>
            <a:r>
              <a:rPr lang="en-US" altLang="ko-KR" sz="900" dirty="0">
                <a:latin typeface="+mn-ea"/>
              </a:rPr>
              <a:t>. </a:t>
            </a:r>
            <a:r>
              <a:rPr lang="ko-KR" altLang="en-US" sz="900" dirty="0">
                <a:latin typeface="+mn-ea"/>
              </a:rPr>
              <a:t>텍스트를 노출하는 영역입니다</a:t>
            </a:r>
            <a:r>
              <a:rPr lang="en-US" altLang="ko-KR" sz="900" dirty="0">
                <a:latin typeface="+mn-ea"/>
              </a:rPr>
              <a:t>. </a:t>
            </a:r>
            <a:r>
              <a:rPr lang="ko-KR" altLang="en-US" sz="900" dirty="0">
                <a:latin typeface="+mn-ea"/>
              </a:rPr>
              <a:t>텍스트를 노출하는 영역입니다</a:t>
            </a:r>
            <a:r>
              <a:rPr lang="en-US" altLang="ko-KR" sz="900" dirty="0">
                <a:latin typeface="+mn-ea"/>
              </a:rPr>
              <a:t>. </a:t>
            </a:r>
            <a:r>
              <a:rPr lang="ko-KR" altLang="en-US" sz="900" dirty="0">
                <a:latin typeface="+mn-ea"/>
              </a:rPr>
              <a:t>텍스트를 노출하는 영역입니다</a:t>
            </a:r>
            <a:r>
              <a:rPr lang="en-US" altLang="ko-KR" sz="900" dirty="0">
                <a:latin typeface="+mn-ea"/>
              </a:rPr>
              <a:t>. </a:t>
            </a:r>
            <a:r>
              <a:rPr lang="ko-KR" altLang="en-US" sz="900" dirty="0">
                <a:latin typeface="+mn-ea"/>
              </a:rPr>
              <a:t>텍스트를 노출하는 영역입니다</a:t>
            </a:r>
            <a:r>
              <a:rPr lang="en-US" altLang="ko-KR" sz="900" dirty="0">
                <a:latin typeface="+mn-ea"/>
              </a:rPr>
              <a:t>. </a:t>
            </a:r>
            <a:r>
              <a:rPr lang="ko-KR" altLang="en-US" sz="900" dirty="0">
                <a:latin typeface="+mn-ea"/>
              </a:rPr>
              <a:t>텍스트를 노출하는 영역입니다</a:t>
            </a:r>
            <a:r>
              <a:rPr lang="en-US" altLang="ko-KR" sz="900" dirty="0">
                <a:latin typeface="+mn-ea"/>
              </a:rPr>
              <a:t>. </a:t>
            </a:r>
            <a:r>
              <a:rPr lang="ko-KR" altLang="en-US" sz="900" dirty="0">
                <a:latin typeface="+mn-ea"/>
              </a:rPr>
              <a:t>텍스트를 </a:t>
            </a:r>
            <a:r>
              <a:rPr lang="ko-KR" altLang="en-US" sz="900" dirty="0" smtClean="0">
                <a:latin typeface="+mn-ea"/>
              </a:rPr>
              <a:t>노출하는</a:t>
            </a:r>
            <a:r>
              <a:rPr lang="en-US" altLang="ko-KR" sz="900" dirty="0" smtClean="0">
                <a:latin typeface="+mn-ea"/>
              </a:rPr>
              <a:t>. </a:t>
            </a:r>
            <a:endParaRPr lang="ko-KR" altLang="en-US" sz="900" dirty="0" smtClean="0">
              <a:latin typeface="+mn-ea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482045" y="2268967"/>
            <a:ext cx="194772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 smtClean="0">
                <a:latin typeface="+mn-ea"/>
              </a:rPr>
              <a:t>팝업 타이틀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571471" y="3698021"/>
            <a:ext cx="2001328" cy="256548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  <a:latin typeface="+mn-ea"/>
              </a:rPr>
              <a:t>버튼명 </a:t>
            </a:r>
            <a:r>
              <a:rPr lang="en-US" altLang="ko-KR" sz="900" b="1" dirty="0" smtClean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&gt;</a:t>
            </a:r>
            <a:endParaRPr lang="ko-KR" altLang="en-US" sz="700" b="1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401518" y="2060849"/>
            <a:ext cx="2357882" cy="2141728"/>
          </a:xfrm>
          <a:prstGeom prst="rect">
            <a:avLst/>
          </a:prstGeom>
          <a:noFill/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2045" y="3635529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30" name="직사각형 29"/>
          <p:cNvSpPr/>
          <p:nvPr/>
        </p:nvSpPr>
        <p:spPr>
          <a:xfrm rot="21353043">
            <a:off x="3678043" y="2998514"/>
            <a:ext cx="1555722" cy="263369"/>
          </a:xfrm>
          <a:prstGeom prst="rect">
            <a:avLst/>
          </a:prstGeom>
          <a:solidFill>
            <a:schemeClr val="accent1">
              <a:alpha val="61000"/>
            </a:schemeClr>
          </a:solidFill>
          <a:ln w="63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/>
              <a:t>텍스트  타입</a:t>
            </a:r>
            <a:endParaRPr lang="ko-KR" altLang="en-US" sz="10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3178331" y="4435970"/>
            <a:ext cx="954107" cy="2333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100"/>
              </a:lnSpc>
            </a:pPr>
            <a:r>
              <a:rPr lang="ko-KR" altLang="en-US" sz="850" b="1" dirty="0" smtClean="0">
                <a:latin typeface="+mn-ea"/>
                <a:cs typeface="Pretendard" panose="02000503000000020004" pitchFamily="50" charset="-127"/>
              </a:rPr>
              <a:t>오늘 그만 보기 </a:t>
            </a:r>
            <a:endParaRPr lang="ko-KR" altLang="en-US" sz="850" b="1" dirty="0">
              <a:latin typeface="+mn-ea"/>
              <a:cs typeface="Pretendard" panose="02000503000000020004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520386" y="4435970"/>
            <a:ext cx="402674" cy="2219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ts val="1100"/>
              </a:lnSpc>
            </a:pPr>
            <a:r>
              <a:rPr lang="ko-KR" altLang="en-US" sz="850" b="1" dirty="0" smtClean="0">
                <a:latin typeface="+mn-ea"/>
                <a:cs typeface="Pretendard" panose="02000503000000020004" pitchFamily="50" charset="-127"/>
              </a:rPr>
              <a:t>닫기</a:t>
            </a:r>
            <a:endParaRPr lang="ko-KR" altLang="en-US" sz="850" b="1" dirty="0">
              <a:latin typeface="+mn-ea"/>
              <a:cs typeface="Pretendard" panose="02000503000000020004" pitchFamily="50" charset="-127"/>
            </a:endParaRPr>
          </a:p>
        </p:txBody>
      </p:sp>
      <p:sp>
        <p:nvSpPr>
          <p:cNvPr id="33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0331" y="4383053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1-4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34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6889" y="4383053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1-5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35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0962" y="221330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1-6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8766397"/>
              </p:ext>
            </p:extLst>
          </p:nvPr>
        </p:nvGraphicFramePr>
        <p:xfrm>
          <a:off x="9000565" y="44450"/>
          <a:ext cx="3152540" cy="3064468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0848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텍스트팝업</a:t>
                      </a:r>
                      <a:endParaRPr lang="en-US" altLang="ko-KR" sz="800" b="1" i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altLang="ko-KR" sz="800" b="1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1-1 </a:t>
                      </a:r>
                      <a:r>
                        <a:rPr lang="ko-KR" altLang="en-US" sz="800" b="1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내용</a:t>
                      </a:r>
                      <a:endParaRPr lang="en-US" altLang="ko-KR" sz="800" b="1" i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altLang="ko-KR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공백 포함 </a:t>
                      </a:r>
                      <a:r>
                        <a:rPr lang="ko-KR" altLang="en-US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최대 </a:t>
                      </a:r>
                      <a:r>
                        <a:rPr lang="en-US" altLang="ko-KR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530</a:t>
                      </a:r>
                      <a:r>
                        <a:rPr lang="ko-KR" altLang="en-US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 노출 </a:t>
                      </a:r>
                      <a:endParaRPr lang="en-US" altLang="ko-KR" sz="800" b="1" i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N</a:t>
                      </a:r>
                      <a:r>
                        <a:rPr lang="ko-KR" altLang="en-US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 노출 시 좌우 스와이프로 배너 이동 </a:t>
                      </a:r>
                      <a:r>
                        <a:rPr lang="en-US" altLang="ko-KR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무한스와이프</a:t>
                      </a:r>
                      <a:r>
                        <a:rPr lang="en-US" altLang="ko-KR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마지막에서 스와이프 시 첫번째로 이동</a:t>
                      </a:r>
                      <a:r>
                        <a:rPr lang="en-US" altLang="ko-KR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en-US" altLang="ko-KR" sz="800" b="0" i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최대 </a:t>
                      </a:r>
                      <a:r>
                        <a:rPr lang="en-US" altLang="ko-KR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 노출</a:t>
                      </a:r>
                      <a:endParaRPr lang="en-US" altLang="ko-KR" sz="800" b="0" i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클릭시 연결 링크로 이동</a:t>
                      </a:r>
                      <a:endParaRPr lang="en-US" altLang="ko-KR" sz="800" b="0" i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altLang="ko-KR" sz="800" b="1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1-2 </a:t>
                      </a:r>
                      <a:r>
                        <a:rPr lang="ko-KR" altLang="en-US" sz="800" b="1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 </a:t>
                      </a:r>
                      <a:endParaRPr lang="en-US" altLang="ko-KR" sz="800" b="1" i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 </a:t>
                      </a:r>
                      <a:r>
                        <a:rPr lang="en-US" altLang="ko-KR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</a:t>
                      </a:r>
                      <a:r>
                        <a:rPr lang="en-US" altLang="ko-KR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’ </a:t>
                      </a:r>
                      <a:r>
                        <a:rPr lang="ko-KR" altLang="en-US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체크 시 노출</a:t>
                      </a:r>
                      <a:r>
                        <a:rPr lang="en-US" altLang="ko-KR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공백포함 최대 </a:t>
                      </a:r>
                      <a:r>
                        <a:rPr lang="en-US" altLang="ko-KR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15</a:t>
                      </a:r>
                      <a:r>
                        <a:rPr lang="ko-KR" altLang="en-US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 노출 </a:t>
                      </a:r>
                      <a:endParaRPr lang="en-US" altLang="ko-KR" sz="800" b="0" i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버튼의 텍스트 컬러 별도 설정 가능 </a:t>
                      </a:r>
                      <a:r>
                        <a:rPr lang="en-US" altLang="ko-KR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백그라운드 컬러는 고정</a:t>
                      </a:r>
                      <a:r>
                        <a:rPr lang="en-US" altLang="ko-KR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클릭시 연결 링크로 이동 </a:t>
                      </a:r>
                      <a:endParaRPr lang="en-US" altLang="ko-KR" sz="800" b="0" i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altLang="ko-KR" sz="800" b="1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1-4 </a:t>
                      </a:r>
                      <a:r>
                        <a:rPr lang="ko-KR" altLang="en-US" sz="800" b="1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오늘 그만 보기 </a:t>
                      </a:r>
                      <a:endParaRPr lang="en-US" altLang="ko-KR" sz="800" b="1" i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클릭시 메인팝업 닫기 </a:t>
                      </a:r>
                      <a:r>
                        <a:rPr lang="en-US" altLang="ko-KR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&amp; </a:t>
                      </a:r>
                      <a:r>
                        <a:rPr lang="ko-KR" altLang="en-US" sz="800" b="1" i="0" u="non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하루 동안</a:t>
                      </a:r>
                      <a:r>
                        <a:rPr lang="ko-KR" altLang="en-US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홈 팝업 미전시 </a:t>
                      </a:r>
                      <a:endParaRPr lang="en-US" altLang="ko-KR" sz="800" b="0" i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altLang="ko-KR" sz="800" b="1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1-5 </a:t>
                      </a:r>
                      <a:r>
                        <a:rPr lang="ko-KR" altLang="en-US" sz="800" b="1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닫기 </a:t>
                      </a:r>
                      <a:endParaRPr lang="en-US" altLang="ko-KR" sz="800" b="1" i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메인팝업닫기</a:t>
                      </a:r>
                      <a:endParaRPr lang="en-US" altLang="ko-KR" sz="800" b="0" i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altLang="ko-KR" sz="800" b="1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1-6 </a:t>
                      </a:r>
                      <a:r>
                        <a:rPr lang="ko-KR" altLang="en-US" sz="800" b="1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제목 </a:t>
                      </a:r>
                      <a:endParaRPr lang="en-US" altLang="ko-KR" sz="800" b="1" i="0" u="none" baseline="0" dirty="0" smtClean="0">
                        <a:solidFill>
                          <a:srgbClr val="E8188F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0" i="0" u="none" baseline="0" dirty="0" smtClean="0">
                          <a:solidFill>
                            <a:srgbClr val="E8188F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i="0" u="none" baseline="0" dirty="0" smtClean="0">
                          <a:solidFill>
                            <a:srgbClr val="E8188F"/>
                          </a:solidFill>
                          <a:latin typeface="+mn-ea"/>
                          <a:ea typeface="+mn-ea"/>
                        </a:rPr>
                        <a:t>공백 포함 최대</a:t>
                      </a:r>
                      <a:r>
                        <a:rPr lang="en-US" altLang="ko-KR" sz="800" b="0" i="0" u="none" baseline="0" dirty="0" smtClean="0">
                          <a:solidFill>
                            <a:srgbClr val="E8188F"/>
                          </a:solidFill>
                          <a:latin typeface="+mn-ea"/>
                          <a:ea typeface="+mn-ea"/>
                        </a:rPr>
                        <a:t>20</a:t>
                      </a:r>
                      <a:r>
                        <a:rPr lang="ko-KR" altLang="en-US" sz="800" b="0" i="0" u="none" baseline="0" dirty="0" smtClean="0">
                          <a:solidFill>
                            <a:srgbClr val="E8188F"/>
                          </a:solidFill>
                          <a:latin typeface="+mn-ea"/>
                          <a:ea typeface="+mn-ea"/>
                        </a:rPr>
                        <a:t>자 노출 </a:t>
                      </a:r>
                      <a:endParaRPr lang="en-US" altLang="ko-KR" sz="800" b="0" i="0" u="none" baseline="0" dirty="0" smtClean="0">
                        <a:solidFill>
                          <a:srgbClr val="E8188F"/>
                        </a:solidFill>
                        <a:latin typeface="+mn-ea"/>
                        <a:ea typeface="+mn-ea"/>
                      </a:endParaRPr>
                    </a:p>
                  </a:txBody>
                  <a:tcPr marL="51751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9904" y="2659205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571024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IA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4860640"/>
              </p:ext>
            </p:extLst>
          </p:nvPr>
        </p:nvGraphicFramePr>
        <p:xfrm>
          <a:off x="334962" y="404664"/>
          <a:ext cx="11521678" cy="638331"/>
        </p:xfrm>
        <a:graphic>
          <a:graphicData uri="http://schemas.openxmlformats.org/drawingml/2006/table">
            <a:tbl>
              <a:tblPr/>
              <a:tblGrid>
                <a:gridCol w="10539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27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53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76965">
                  <a:extLst>
                    <a:ext uri="{9D8B030D-6E8A-4147-A177-3AD203B41FA5}">
                      <a16:colId xmlns:a16="http://schemas.microsoft.com/office/drawing/2014/main" val="370764243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726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7139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 </a:t>
                      </a: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9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Level 1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9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Level 2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9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Level 3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구분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요구사항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4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IN_PC_HOM_01_01</a:t>
                      </a:r>
                      <a:endParaRPr lang="ko-KR" altLang="en-US" sz="800" dirty="0" smtClean="0"/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200"/>
                        </a:lnSpc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홈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200"/>
                        </a:lnSpc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메인 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1" hangingPunct="1">
                        <a:lnSpc>
                          <a:spcPts val="1200"/>
                        </a:lnSpc>
                      </a:pPr>
                      <a:endParaRPr lang="en-US" altLang="ko-KR" sz="800" b="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3423" marR="63423" marT="44396" marB="44396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page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3423" marR="63423" marT="44396" marB="44396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759" marR="8759" marT="6131" marB="6131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07329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9600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PC </a:t>
            </a:r>
            <a:r>
              <a:rPr lang="ko-KR" altLang="en-US" dirty="0" smtClean="0"/>
              <a:t>메인 구성</a:t>
            </a:r>
            <a:r>
              <a:rPr lang="en-US" altLang="ko-KR" dirty="0" smtClean="0"/>
              <a:t>/</a:t>
            </a:r>
            <a:r>
              <a:rPr lang="ko-KR" altLang="en-US" dirty="0" smtClean="0"/>
              <a:t>가변영역 정책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791744" y="836712"/>
            <a:ext cx="3006428" cy="55390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sz="900" dirty="0" smtClean="0">
                <a:solidFill>
                  <a:schemeClr val="tx1"/>
                </a:solidFill>
              </a:rPr>
              <a:t>가변영역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791744" y="836712"/>
            <a:ext cx="3006428" cy="182877"/>
          </a:xfrm>
          <a:prstGeom prst="rect">
            <a:avLst/>
          </a:prstGeom>
          <a:solidFill>
            <a:srgbClr val="F2F2F2"/>
          </a:solidFill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[</a:t>
            </a:r>
            <a:r>
              <a:rPr lang="ko-KR" altLang="en-US" sz="900" dirty="0" smtClean="0">
                <a:solidFill>
                  <a:schemeClr val="tx1"/>
                </a:solidFill>
              </a:rPr>
              <a:t>고정</a:t>
            </a:r>
            <a:r>
              <a:rPr lang="en-US" altLang="ko-KR" sz="900" dirty="0" smtClean="0">
                <a:solidFill>
                  <a:schemeClr val="tx1"/>
                </a:solidFill>
              </a:rPr>
              <a:t>] </a:t>
            </a:r>
            <a:r>
              <a:rPr lang="ko-KR" altLang="en-US" sz="900" dirty="0" smtClean="0">
                <a:solidFill>
                  <a:schemeClr val="tx1"/>
                </a:solidFill>
              </a:rPr>
              <a:t>띠 배너 </a:t>
            </a:r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ko-KR" altLang="en-US" sz="900" dirty="0" smtClean="0">
                <a:solidFill>
                  <a:schemeClr val="tx1"/>
                </a:solidFill>
              </a:rPr>
              <a:t>미설정시 비노출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791744" y="1019589"/>
            <a:ext cx="3006428" cy="2207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</a:t>
            </a:r>
            <a:r>
              <a:rPr lang="ko-KR" altLang="en-US" sz="900" dirty="0">
                <a:solidFill>
                  <a:schemeClr val="tx1"/>
                </a:solidFill>
              </a:rPr>
              <a:t>고정</a:t>
            </a:r>
            <a:r>
              <a:rPr lang="en-US" altLang="ko-KR" sz="900" dirty="0">
                <a:solidFill>
                  <a:schemeClr val="tx1"/>
                </a:solidFill>
              </a:rPr>
              <a:t>] GNB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791744" y="1240307"/>
            <a:ext cx="3006428" cy="5976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</a:t>
            </a:r>
            <a:r>
              <a:rPr lang="ko-KR" altLang="en-US" sz="900" dirty="0">
                <a:solidFill>
                  <a:schemeClr val="tx1"/>
                </a:solidFill>
              </a:rPr>
              <a:t>고정</a:t>
            </a:r>
            <a:r>
              <a:rPr lang="en-US" altLang="ko-KR" sz="900" dirty="0">
                <a:solidFill>
                  <a:schemeClr val="tx1"/>
                </a:solidFill>
              </a:rPr>
              <a:t>] </a:t>
            </a:r>
            <a:r>
              <a:rPr lang="ko-KR" altLang="en-US" sz="900" dirty="0" smtClean="0">
                <a:solidFill>
                  <a:schemeClr val="tx1"/>
                </a:solidFill>
              </a:rPr>
              <a:t>메인배너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791744" y="5111126"/>
            <a:ext cx="3006428" cy="303633"/>
          </a:xfrm>
          <a:prstGeom prst="rect">
            <a:avLst/>
          </a:prstGeom>
          <a:solidFill>
            <a:srgbClr val="FEE2E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추천 제품 리스트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791744" y="6072176"/>
            <a:ext cx="3006428" cy="3036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</a:t>
            </a:r>
            <a:r>
              <a:rPr lang="ko-KR" altLang="en-US" sz="900" dirty="0">
                <a:solidFill>
                  <a:schemeClr val="tx1"/>
                </a:solidFill>
              </a:rPr>
              <a:t>고정</a:t>
            </a:r>
            <a:r>
              <a:rPr lang="en-US" altLang="ko-KR" sz="900" dirty="0">
                <a:solidFill>
                  <a:schemeClr val="tx1"/>
                </a:solidFill>
              </a:rPr>
              <a:t>] </a:t>
            </a:r>
            <a:r>
              <a:rPr lang="ko-KR" altLang="en-US" sz="900" dirty="0" smtClean="0">
                <a:solidFill>
                  <a:schemeClr val="tx1"/>
                </a:solidFill>
              </a:rPr>
              <a:t>신규서비스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791744" y="5804216"/>
            <a:ext cx="3006428" cy="303633"/>
          </a:xfrm>
          <a:prstGeom prst="rect">
            <a:avLst/>
          </a:prstGeom>
          <a:solidFill>
            <a:srgbClr val="FEE2E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실시간 랭킹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144540" y="1339958"/>
            <a:ext cx="28110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92075" algn="l"/>
              </a:tabLst>
            </a:pPr>
            <a:r>
              <a:rPr kumimoji="1" lang="en-US" altLang="ko-KR" sz="900" b="1" dirty="0" smtClean="0">
                <a:latin typeface="+mn-ea"/>
              </a:rPr>
              <a:t>&lt;</a:t>
            </a:r>
            <a:r>
              <a:rPr kumimoji="1" lang="ko-KR" altLang="en-US" sz="900" b="1" dirty="0" smtClean="0">
                <a:latin typeface="+mn-ea"/>
              </a:rPr>
              <a:t>고정영역</a:t>
            </a:r>
            <a:r>
              <a:rPr kumimoji="1" lang="en-US" altLang="ko-KR" sz="900" b="1" dirty="0" smtClean="0">
                <a:latin typeface="+mn-ea"/>
              </a:rPr>
              <a:t>&gt;  </a:t>
            </a:r>
          </a:p>
          <a:p>
            <a:pPr>
              <a:tabLst>
                <a:tab pos="92075" algn="l"/>
              </a:tabLst>
            </a:pPr>
            <a:r>
              <a:rPr kumimoji="1" lang="ko-KR" altLang="en-US" sz="900" dirty="0" smtClean="0">
                <a:latin typeface="+mn-ea"/>
              </a:rPr>
              <a:t>고정으로 해당 위치에 노출</a:t>
            </a:r>
            <a:endParaRPr lang="ko-KR" altLang="en-US" sz="900" dirty="0"/>
          </a:p>
        </p:txBody>
      </p:sp>
      <p:sp>
        <p:nvSpPr>
          <p:cNvPr id="20" name="직사각형 19"/>
          <p:cNvSpPr/>
          <p:nvPr/>
        </p:nvSpPr>
        <p:spPr>
          <a:xfrm>
            <a:off x="3791744" y="1844306"/>
            <a:ext cx="3006428" cy="2207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</a:t>
            </a:r>
            <a:r>
              <a:rPr lang="ko-KR" altLang="en-US" sz="900" dirty="0">
                <a:solidFill>
                  <a:schemeClr val="tx1"/>
                </a:solidFill>
              </a:rPr>
              <a:t>고정</a:t>
            </a:r>
            <a:r>
              <a:rPr lang="en-US" altLang="ko-KR" sz="900" dirty="0">
                <a:solidFill>
                  <a:schemeClr val="tx1"/>
                </a:solidFill>
              </a:rPr>
              <a:t>] </a:t>
            </a:r>
            <a:r>
              <a:rPr lang="ko-KR" altLang="en-US" sz="900" dirty="0" smtClean="0">
                <a:solidFill>
                  <a:schemeClr val="tx1"/>
                </a:solidFill>
              </a:rPr>
              <a:t>메인텍스트배너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08898" y="1708123"/>
            <a:ext cx="3030828" cy="4478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200"/>
              </a:lnSpc>
              <a:tabLst>
                <a:tab pos="92075" algn="l"/>
              </a:tabLst>
            </a:pPr>
            <a:r>
              <a:rPr lang="en-US" altLang="ko-KR" sz="900" b="1" dirty="0"/>
              <a:t>&lt;</a:t>
            </a:r>
            <a:r>
              <a:rPr lang="ko-KR" altLang="en-US" sz="900" b="1" dirty="0"/>
              <a:t>가변영역</a:t>
            </a:r>
            <a:r>
              <a:rPr lang="en-US" altLang="ko-KR" sz="900" b="1" dirty="0"/>
              <a:t>&gt;</a:t>
            </a:r>
          </a:p>
          <a:p>
            <a:pPr>
              <a:lnSpc>
                <a:spcPts val="1200"/>
              </a:lnSpc>
              <a:tabLst>
                <a:tab pos="92075" algn="l"/>
              </a:tabLst>
            </a:pPr>
            <a:r>
              <a:rPr lang="en-US" altLang="ko-KR" sz="900" dirty="0"/>
              <a:t>- </a:t>
            </a:r>
            <a:r>
              <a:rPr lang="ko-KR" altLang="en-US" sz="900" dirty="0"/>
              <a:t>전시관리 </a:t>
            </a:r>
            <a:r>
              <a:rPr lang="en-US" altLang="ko-KR" sz="900" dirty="0"/>
              <a:t>&gt; </a:t>
            </a:r>
            <a:r>
              <a:rPr lang="ko-KR" altLang="en-US" sz="900" dirty="0"/>
              <a:t>메인전시관리에서 </a:t>
            </a:r>
            <a:r>
              <a:rPr lang="ko-KR" altLang="en-US" sz="900" dirty="0" smtClean="0"/>
              <a:t>전시순서설정순 노출</a:t>
            </a:r>
            <a:endParaRPr lang="ko-KR" altLang="en-US" sz="900" dirty="0"/>
          </a:p>
          <a:p>
            <a:pPr fontAlgn="base">
              <a:lnSpc>
                <a:spcPts val="1200"/>
              </a:lnSpc>
              <a:spcBef>
                <a:spcPts val="600"/>
              </a:spcBef>
              <a:spcAft>
                <a:spcPct val="0"/>
              </a:spcAft>
              <a:defRPr/>
            </a:pPr>
            <a:endParaRPr lang="en-US" altLang="ko-KR" sz="900" dirty="0" smtClean="0">
              <a:latin typeface="+mn-ea"/>
            </a:endParaRPr>
          </a:p>
          <a:p>
            <a:pPr fontAlgn="base">
              <a:lnSpc>
                <a:spcPts val="1200"/>
              </a:lnSpc>
              <a:spcBef>
                <a:spcPts val="600"/>
              </a:spcBef>
              <a:spcAft>
                <a:spcPct val="0"/>
              </a:spcAft>
              <a:defRPr/>
            </a:pPr>
            <a:r>
              <a:rPr lang="en-US" altLang="ko-KR" sz="900" b="1" dirty="0" smtClean="0">
                <a:latin typeface="+mn-ea"/>
              </a:rPr>
              <a:t>&lt;</a:t>
            </a:r>
            <a:r>
              <a:rPr lang="ko-KR" altLang="en-US" sz="900" b="1" dirty="0" smtClean="0">
                <a:latin typeface="+mn-ea"/>
              </a:rPr>
              <a:t>가변영역 컴포넌트 유형</a:t>
            </a:r>
            <a:r>
              <a:rPr lang="en-US" altLang="ko-KR" sz="900" b="1" dirty="0" smtClean="0">
                <a:latin typeface="+mn-ea"/>
              </a:rPr>
              <a:t>&gt; </a:t>
            </a:r>
            <a:r>
              <a:rPr lang="en-US" altLang="ko-KR" sz="900" dirty="0" smtClean="0">
                <a:solidFill>
                  <a:srgbClr val="0000FF"/>
                </a:solidFill>
                <a:latin typeface="+mn-ea"/>
              </a:rPr>
              <a:t>- 5</a:t>
            </a:r>
            <a:r>
              <a:rPr lang="ko-KR" altLang="en-US" sz="900" dirty="0" smtClean="0">
                <a:latin typeface="+mn-ea"/>
              </a:rPr>
              <a:t>개</a:t>
            </a:r>
            <a:r>
              <a:rPr lang="en-US" altLang="ko-KR" sz="900" b="1" dirty="0" smtClean="0">
                <a:latin typeface="+mn-ea"/>
              </a:rPr>
              <a:t> </a:t>
            </a:r>
          </a:p>
          <a:p>
            <a:pPr fontAlgn="base">
              <a:lnSpc>
                <a:spcPts val="1200"/>
              </a:lnSpc>
              <a:spcBef>
                <a:spcPts val="600"/>
              </a:spcBef>
              <a:spcAft>
                <a:spcPct val="0"/>
              </a:spcAft>
              <a:defRPr/>
            </a:pPr>
            <a:r>
              <a:rPr lang="ko-KR" altLang="en-US" sz="900" dirty="0" smtClean="0">
                <a:latin typeface="+mn-ea"/>
              </a:rPr>
              <a:t> </a:t>
            </a:r>
            <a:r>
              <a:rPr lang="en-US" altLang="ko-KR" sz="900" dirty="0" smtClean="0">
                <a:latin typeface="+mn-ea"/>
              </a:rPr>
              <a:t>- </a:t>
            </a:r>
            <a:r>
              <a:rPr lang="ko-KR" altLang="en-US" sz="900" dirty="0" smtClean="0">
                <a:latin typeface="+mn-ea"/>
              </a:rPr>
              <a:t>이벤트강조형 </a:t>
            </a:r>
            <a:endParaRPr lang="en-US" altLang="ko-KR" sz="900" dirty="0" smtClean="0">
              <a:latin typeface="+mn-ea"/>
            </a:endParaRPr>
          </a:p>
          <a:p>
            <a:pPr fontAlgn="base">
              <a:lnSpc>
                <a:spcPts val="1200"/>
              </a:lnSpc>
              <a:spcBef>
                <a:spcPts val="600"/>
              </a:spcBef>
              <a:spcAft>
                <a:spcPct val="0"/>
              </a:spcAft>
              <a:defRPr/>
            </a:pPr>
            <a:r>
              <a:rPr lang="en-US" altLang="ko-KR" sz="900" dirty="0" smtClean="0">
                <a:latin typeface="+mn-ea"/>
              </a:rPr>
              <a:t> - </a:t>
            </a:r>
            <a:r>
              <a:rPr lang="ko-KR" altLang="en-US" sz="900" dirty="0" smtClean="0">
                <a:latin typeface="+mn-ea"/>
              </a:rPr>
              <a:t>이벤트리스트형 </a:t>
            </a:r>
            <a:endParaRPr lang="en-US" altLang="ko-KR" sz="900" dirty="0" smtClean="0">
              <a:latin typeface="+mn-ea"/>
            </a:endParaRPr>
          </a:p>
          <a:p>
            <a:pPr fontAlgn="base">
              <a:lnSpc>
                <a:spcPts val="1200"/>
              </a:lnSpc>
              <a:spcBef>
                <a:spcPts val="600"/>
              </a:spcBef>
              <a:spcAft>
                <a:spcPct val="0"/>
              </a:spcAft>
              <a:defRPr/>
            </a:pPr>
            <a:r>
              <a:rPr lang="ko-KR" altLang="en-US" sz="900" dirty="0" smtClean="0">
                <a:latin typeface="+mn-ea"/>
              </a:rPr>
              <a:t> </a:t>
            </a:r>
            <a:r>
              <a:rPr lang="en-US" altLang="ko-KR" sz="900" dirty="0" smtClean="0">
                <a:latin typeface="+mn-ea"/>
              </a:rPr>
              <a:t>- </a:t>
            </a:r>
            <a:r>
              <a:rPr lang="ko-KR" altLang="en-US" sz="900" dirty="0" smtClean="0">
                <a:latin typeface="+mn-ea"/>
              </a:rPr>
              <a:t>제품강조형 </a:t>
            </a:r>
            <a:endParaRPr lang="en-US" altLang="ko-KR" sz="900" dirty="0" smtClean="0">
              <a:latin typeface="+mn-ea"/>
            </a:endParaRPr>
          </a:p>
          <a:p>
            <a:pPr fontAlgn="base">
              <a:lnSpc>
                <a:spcPts val="1200"/>
              </a:lnSpc>
              <a:spcBef>
                <a:spcPts val="600"/>
              </a:spcBef>
              <a:spcAft>
                <a:spcPct val="0"/>
              </a:spcAft>
              <a:defRPr/>
            </a:pPr>
            <a:r>
              <a:rPr lang="ko-KR" altLang="en-US" sz="900" dirty="0" smtClean="0">
                <a:latin typeface="+mn-ea"/>
              </a:rPr>
              <a:t> </a:t>
            </a:r>
            <a:r>
              <a:rPr lang="en-US" altLang="ko-KR" sz="900" dirty="0" smtClean="0">
                <a:latin typeface="+mn-ea"/>
              </a:rPr>
              <a:t>- </a:t>
            </a:r>
            <a:r>
              <a:rPr lang="ko-KR" altLang="en-US" sz="900" dirty="0" smtClean="0">
                <a:latin typeface="+mn-ea"/>
              </a:rPr>
              <a:t>제품강조배너형 </a:t>
            </a:r>
            <a:endParaRPr lang="en-US" altLang="ko-KR" sz="900" dirty="0" smtClean="0">
              <a:latin typeface="+mn-ea"/>
            </a:endParaRPr>
          </a:p>
          <a:p>
            <a:pPr fontAlgn="base">
              <a:lnSpc>
                <a:spcPts val="1200"/>
              </a:lnSpc>
              <a:spcBef>
                <a:spcPts val="600"/>
              </a:spcBef>
              <a:spcAft>
                <a:spcPct val="0"/>
              </a:spcAft>
              <a:defRPr/>
            </a:pPr>
            <a:r>
              <a:rPr lang="ko-KR" altLang="en-US" sz="900" dirty="0" smtClean="0">
                <a:latin typeface="+mn-ea"/>
              </a:rPr>
              <a:t> </a:t>
            </a:r>
            <a:r>
              <a:rPr lang="en-US" altLang="ko-KR" sz="900" dirty="0" smtClean="0">
                <a:latin typeface="+mn-ea"/>
              </a:rPr>
              <a:t>- </a:t>
            </a:r>
            <a:r>
              <a:rPr lang="ko-KR" altLang="en-US" sz="900" dirty="0" smtClean="0">
                <a:latin typeface="+mn-ea"/>
              </a:rPr>
              <a:t>캠페인</a:t>
            </a:r>
            <a:r>
              <a:rPr lang="en-US" altLang="ko-KR" sz="900" dirty="0" smtClean="0">
                <a:latin typeface="+mn-ea"/>
              </a:rPr>
              <a:t>/</a:t>
            </a:r>
            <a:r>
              <a:rPr lang="ko-KR" altLang="en-US" sz="900" dirty="0" smtClean="0">
                <a:latin typeface="+mn-ea"/>
              </a:rPr>
              <a:t>이벤트 제품리스트형 </a:t>
            </a:r>
            <a:endParaRPr lang="en-US" altLang="ko-KR" sz="900" dirty="0" smtClean="0">
              <a:latin typeface="+mn-ea"/>
            </a:endParaRPr>
          </a:p>
          <a:p>
            <a:pPr fontAlgn="base">
              <a:lnSpc>
                <a:spcPts val="1200"/>
              </a:lnSpc>
              <a:spcBef>
                <a:spcPts val="600"/>
              </a:spcBef>
              <a:spcAft>
                <a:spcPct val="0"/>
              </a:spcAft>
              <a:defRPr/>
            </a:pPr>
            <a:endParaRPr lang="en-US" altLang="ko-KR" sz="900" dirty="0" smtClean="0">
              <a:latin typeface="+mn-ea"/>
            </a:endParaRPr>
          </a:p>
          <a:p>
            <a:pPr fontAlgn="base">
              <a:lnSpc>
                <a:spcPts val="1200"/>
              </a:lnSpc>
              <a:spcBef>
                <a:spcPts val="600"/>
              </a:spcBef>
              <a:spcAft>
                <a:spcPct val="0"/>
              </a:spcAft>
              <a:defRPr/>
            </a:pPr>
            <a:r>
              <a:rPr lang="en-US" altLang="ko-KR" sz="900" b="1" dirty="0" smtClean="0">
                <a:latin typeface="+mn-ea"/>
              </a:rPr>
              <a:t>&lt;</a:t>
            </a:r>
            <a:r>
              <a:rPr lang="ko-KR" altLang="en-US" sz="900" b="1" dirty="0" smtClean="0">
                <a:latin typeface="+mn-ea"/>
              </a:rPr>
              <a:t>가변영역 정책</a:t>
            </a:r>
            <a:r>
              <a:rPr lang="en-US" altLang="ko-KR" sz="900" b="1" dirty="0" smtClean="0">
                <a:latin typeface="+mn-ea"/>
              </a:rPr>
              <a:t>&gt;</a:t>
            </a:r>
          </a:p>
          <a:p>
            <a:pPr fontAlgn="base">
              <a:lnSpc>
                <a:spcPts val="1200"/>
              </a:lnSpc>
              <a:spcBef>
                <a:spcPts val="600"/>
              </a:spcBef>
              <a:spcAft>
                <a:spcPct val="0"/>
              </a:spcAft>
              <a:defRPr/>
            </a:pPr>
            <a:r>
              <a:rPr lang="ko-KR" altLang="en-US" sz="900" dirty="0" smtClean="0">
                <a:latin typeface="+mn-ea"/>
              </a:rPr>
              <a:t> </a:t>
            </a:r>
            <a:r>
              <a:rPr lang="en-US" altLang="ko-KR" sz="900" dirty="0" smtClean="0">
                <a:latin typeface="+mn-ea"/>
              </a:rPr>
              <a:t>- </a:t>
            </a:r>
            <a:r>
              <a:rPr lang="ko-KR" altLang="en-US" sz="900" dirty="0" smtClean="0">
                <a:latin typeface="+mn-ea"/>
              </a:rPr>
              <a:t>전시 컴포넌트 </a:t>
            </a:r>
            <a:r>
              <a:rPr lang="ko-KR" altLang="en-US" sz="900" dirty="0">
                <a:latin typeface="+mn-ea"/>
              </a:rPr>
              <a:t>노출 개수는 </a:t>
            </a:r>
            <a:r>
              <a:rPr lang="ko-KR" altLang="en-US" sz="900" dirty="0" smtClean="0">
                <a:latin typeface="+mn-ea"/>
              </a:rPr>
              <a:t>제한없음</a:t>
            </a:r>
            <a:endParaRPr lang="en-US" altLang="ko-KR" sz="900" dirty="0">
              <a:latin typeface="+mn-ea"/>
            </a:endParaRPr>
          </a:p>
          <a:p>
            <a:pPr fontAlgn="base">
              <a:lnSpc>
                <a:spcPts val="1200"/>
              </a:lnSpc>
              <a:spcBef>
                <a:spcPts val="600"/>
              </a:spcBef>
              <a:spcAft>
                <a:spcPct val="0"/>
              </a:spcAft>
              <a:defRPr/>
            </a:pPr>
            <a:r>
              <a:rPr lang="ko-KR" altLang="en-US" sz="900" dirty="0" smtClean="0">
                <a:latin typeface="+mn-ea"/>
              </a:rPr>
              <a:t> </a:t>
            </a:r>
            <a:r>
              <a:rPr lang="en-US" altLang="ko-KR" sz="900" dirty="0" smtClean="0">
                <a:latin typeface="+mn-ea"/>
              </a:rPr>
              <a:t>- </a:t>
            </a:r>
            <a:r>
              <a:rPr lang="ko-KR" altLang="en-US" sz="900" dirty="0" smtClean="0">
                <a:latin typeface="+mn-ea"/>
              </a:rPr>
              <a:t>등록된 </a:t>
            </a:r>
            <a:r>
              <a:rPr lang="ko-KR" altLang="en-US" sz="900" dirty="0">
                <a:latin typeface="+mn-ea"/>
              </a:rPr>
              <a:t>캠페인</a:t>
            </a:r>
            <a:r>
              <a:rPr lang="en-US" altLang="ko-KR" sz="900" dirty="0">
                <a:latin typeface="+mn-ea"/>
              </a:rPr>
              <a:t>(</a:t>
            </a:r>
            <a:r>
              <a:rPr lang="ko-KR" altLang="en-US" sz="900" dirty="0">
                <a:latin typeface="+mn-ea"/>
              </a:rPr>
              <a:t>이벤트</a:t>
            </a:r>
            <a:r>
              <a:rPr lang="en-US" altLang="ko-KR" sz="900" dirty="0">
                <a:latin typeface="+mn-ea"/>
              </a:rPr>
              <a:t>)</a:t>
            </a:r>
            <a:r>
              <a:rPr lang="ko-KR" altLang="en-US" sz="900" dirty="0">
                <a:latin typeface="+mn-ea"/>
              </a:rPr>
              <a:t>이 종료되면 </a:t>
            </a:r>
            <a:endParaRPr lang="en-US" altLang="ko-KR" sz="900" dirty="0">
              <a:latin typeface="+mn-ea"/>
            </a:endParaRPr>
          </a:p>
          <a:p>
            <a:pPr fontAlgn="base">
              <a:lnSpc>
                <a:spcPts val="1200"/>
              </a:lnSpc>
              <a:spcBef>
                <a:spcPts val="600"/>
              </a:spcBef>
              <a:spcAft>
                <a:spcPct val="0"/>
              </a:spcAft>
              <a:defRPr/>
            </a:pPr>
            <a:r>
              <a:rPr lang="en-US" altLang="ko-KR" sz="900" dirty="0">
                <a:latin typeface="+mn-ea"/>
              </a:rPr>
              <a:t>   </a:t>
            </a:r>
            <a:r>
              <a:rPr lang="ko-KR" altLang="en-US" sz="900" dirty="0">
                <a:latin typeface="+mn-ea"/>
              </a:rPr>
              <a:t>전시중</a:t>
            </a:r>
            <a:r>
              <a:rPr lang="en-US" altLang="ko-KR" sz="900" dirty="0">
                <a:latin typeface="+mn-ea"/>
              </a:rPr>
              <a:t>/</a:t>
            </a:r>
            <a:r>
              <a:rPr lang="ko-KR" altLang="en-US" sz="900" dirty="0">
                <a:latin typeface="+mn-ea"/>
              </a:rPr>
              <a:t>전시기간 중이여도</a:t>
            </a:r>
            <a:r>
              <a:rPr lang="en-US" altLang="ko-KR" sz="900" dirty="0">
                <a:latin typeface="+mn-ea"/>
              </a:rPr>
              <a:t> </a:t>
            </a:r>
            <a:r>
              <a:rPr lang="ko-KR" altLang="en-US" sz="900" dirty="0">
                <a:latin typeface="+mn-ea"/>
              </a:rPr>
              <a:t>자동 </a:t>
            </a:r>
            <a:r>
              <a:rPr lang="ko-KR" altLang="en-US" sz="900" dirty="0" smtClean="0">
                <a:latin typeface="+mn-ea"/>
              </a:rPr>
              <a:t>비노출</a:t>
            </a:r>
            <a:endParaRPr lang="en-US" altLang="ko-KR" sz="900" dirty="0">
              <a:latin typeface="+mn-ea"/>
            </a:endParaRPr>
          </a:p>
          <a:p>
            <a:pPr fontAlgn="base">
              <a:lnSpc>
                <a:spcPts val="1200"/>
              </a:lnSpc>
              <a:spcBef>
                <a:spcPts val="600"/>
              </a:spcBef>
              <a:spcAft>
                <a:spcPct val="0"/>
              </a:spcAft>
              <a:defRPr/>
            </a:pPr>
            <a:r>
              <a:rPr lang="ko-KR" altLang="en-US" sz="900" dirty="0" smtClean="0">
                <a:latin typeface="+mn-ea"/>
              </a:rPr>
              <a:t> </a:t>
            </a:r>
            <a:r>
              <a:rPr lang="en-US" altLang="ko-KR" sz="900" dirty="0" smtClean="0">
                <a:latin typeface="+mn-ea"/>
              </a:rPr>
              <a:t>- </a:t>
            </a:r>
            <a:r>
              <a:rPr lang="ko-KR" altLang="en-US" sz="900" dirty="0" smtClean="0">
                <a:latin typeface="+mn-ea"/>
              </a:rPr>
              <a:t>등록된 </a:t>
            </a:r>
            <a:r>
              <a:rPr lang="ko-KR" altLang="en-US" sz="900" dirty="0">
                <a:latin typeface="+mn-ea"/>
              </a:rPr>
              <a:t>제품이 판매종료되면 </a:t>
            </a:r>
            <a:endParaRPr lang="en-US" altLang="ko-KR" sz="900" dirty="0">
              <a:latin typeface="+mn-ea"/>
            </a:endParaRPr>
          </a:p>
          <a:p>
            <a:pPr fontAlgn="base">
              <a:lnSpc>
                <a:spcPts val="1200"/>
              </a:lnSpc>
              <a:spcBef>
                <a:spcPts val="600"/>
              </a:spcBef>
              <a:spcAft>
                <a:spcPct val="0"/>
              </a:spcAft>
              <a:defRPr/>
            </a:pPr>
            <a:r>
              <a:rPr lang="en-US" altLang="ko-KR" sz="900" dirty="0">
                <a:latin typeface="+mn-ea"/>
              </a:rPr>
              <a:t>   </a:t>
            </a:r>
            <a:r>
              <a:rPr lang="ko-KR" altLang="en-US" sz="900" dirty="0">
                <a:latin typeface="+mn-ea"/>
              </a:rPr>
              <a:t>전시중</a:t>
            </a:r>
            <a:r>
              <a:rPr lang="en-US" altLang="ko-KR" sz="900" dirty="0">
                <a:latin typeface="+mn-ea"/>
              </a:rPr>
              <a:t>/</a:t>
            </a:r>
            <a:r>
              <a:rPr lang="ko-KR" altLang="en-US" sz="900" dirty="0">
                <a:latin typeface="+mn-ea"/>
              </a:rPr>
              <a:t>전시기간 중이여도</a:t>
            </a:r>
            <a:r>
              <a:rPr lang="en-US" altLang="ko-KR" sz="900" dirty="0">
                <a:latin typeface="+mn-ea"/>
              </a:rPr>
              <a:t> </a:t>
            </a:r>
            <a:r>
              <a:rPr lang="ko-KR" altLang="en-US" sz="900" dirty="0">
                <a:latin typeface="+mn-ea"/>
              </a:rPr>
              <a:t>자동 </a:t>
            </a:r>
            <a:r>
              <a:rPr lang="ko-KR" altLang="en-US" sz="900" dirty="0" smtClean="0">
                <a:latin typeface="+mn-ea"/>
              </a:rPr>
              <a:t>비노출</a:t>
            </a:r>
            <a:endParaRPr lang="en-US" altLang="ko-KR" sz="900" dirty="0">
              <a:latin typeface="+mn-ea"/>
            </a:endParaRPr>
          </a:p>
          <a:p>
            <a:pPr fontAlgn="base">
              <a:lnSpc>
                <a:spcPts val="1200"/>
              </a:lnSpc>
              <a:spcBef>
                <a:spcPts val="600"/>
              </a:spcBef>
              <a:spcAft>
                <a:spcPct val="0"/>
              </a:spcAft>
              <a:defRPr/>
            </a:pPr>
            <a:r>
              <a:rPr lang="ko-KR" altLang="en-US" sz="900" dirty="0" smtClean="0">
                <a:latin typeface="+mn-ea"/>
              </a:rPr>
              <a:t> </a:t>
            </a:r>
            <a:r>
              <a:rPr lang="en-US" altLang="ko-KR" sz="900" dirty="0" smtClean="0">
                <a:latin typeface="+mn-ea"/>
              </a:rPr>
              <a:t>- </a:t>
            </a:r>
            <a:r>
              <a:rPr lang="ko-KR" altLang="en-US" sz="900" dirty="0" smtClean="0">
                <a:latin typeface="+mn-ea"/>
              </a:rPr>
              <a:t>등록된 </a:t>
            </a:r>
            <a:r>
              <a:rPr lang="ko-KR" altLang="en-US" sz="900" dirty="0">
                <a:latin typeface="+mn-ea"/>
              </a:rPr>
              <a:t>제품이 품절되면 </a:t>
            </a:r>
            <a:r>
              <a:rPr lang="en-US" altLang="ko-KR" sz="900" dirty="0">
                <a:latin typeface="+mn-ea"/>
              </a:rPr>
              <a:t>Sold out </a:t>
            </a:r>
            <a:r>
              <a:rPr lang="ko-KR" altLang="en-US" sz="900" dirty="0">
                <a:latin typeface="+mn-ea"/>
              </a:rPr>
              <a:t>상태로 노출</a:t>
            </a:r>
            <a:endParaRPr lang="en-US" altLang="ko-KR" sz="900" dirty="0">
              <a:latin typeface="+mn-ea"/>
            </a:endParaRPr>
          </a:p>
          <a:p>
            <a:pPr fontAlgn="base">
              <a:lnSpc>
                <a:spcPts val="1200"/>
              </a:lnSpc>
              <a:spcBef>
                <a:spcPts val="600"/>
              </a:spcBef>
              <a:spcAft>
                <a:spcPct val="0"/>
              </a:spcAft>
              <a:defRPr/>
            </a:pPr>
            <a:r>
              <a:rPr lang="en-US" altLang="ko-KR" sz="900" dirty="0">
                <a:latin typeface="+mn-ea"/>
              </a:rPr>
              <a:t>  </a:t>
            </a:r>
            <a:r>
              <a:rPr lang="en-US" altLang="ko-KR" sz="900" dirty="0" smtClean="0"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sz="900" dirty="0" smtClean="0">
                <a:latin typeface="+mn-ea"/>
              </a:rPr>
              <a:t>단 </a:t>
            </a:r>
            <a:r>
              <a:rPr lang="ko-KR" altLang="en-US" sz="900" dirty="0">
                <a:latin typeface="+mn-ea"/>
              </a:rPr>
              <a:t>제품강조형은 </a:t>
            </a:r>
            <a:r>
              <a:rPr lang="ko-KR" altLang="en-US" sz="900" dirty="0" smtClean="0">
                <a:latin typeface="+mn-ea"/>
              </a:rPr>
              <a:t>비노출</a:t>
            </a:r>
            <a:endParaRPr lang="en-US" altLang="ko-KR" sz="900" dirty="0">
              <a:latin typeface="+mn-ea"/>
            </a:endParaRPr>
          </a:p>
          <a:p>
            <a:pPr fontAlgn="base">
              <a:lnSpc>
                <a:spcPts val="1200"/>
              </a:lnSpc>
              <a:spcBef>
                <a:spcPts val="600"/>
              </a:spcBef>
              <a:spcAft>
                <a:spcPct val="0"/>
              </a:spcAft>
              <a:defRPr/>
            </a:pPr>
            <a:r>
              <a:rPr lang="ko-KR" altLang="en-US" sz="900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900" dirty="0" smtClean="0">
                <a:solidFill>
                  <a:srgbClr val="FF0000"/>
                </a:solidFill>
                <a:latin typeface="+mn-ea"/>
              </a:rPr>
              <a:t>- </a:t>
            </a:r>
            <a:r>
              <a:rPr lang="ko-KR" altLang="en-US" sz="900" dirty="0" smtClean="0">
                <a:solidFill>
                  <a:srgbClr val="FF0000"/>
                </a:solidFill>
                <a:latin typeface="+mn-ea"/>
              </a:rPr>
              <a:t>이벤트강조형</a:t>
            </a:r>
            <a:r>
              <a:rPr lang="en-US" altLang="ko-KR" sz="900" dirty="0" smtClean="0">
                <a:solidFill>
                  <a:srgbClr val="FF0000"/>
                </a:solidFill>
                <a:latin typeface="+mn-ea"/>
              </a:rPr>
              <a:t>/</a:t>
            </a:r>
            <a:r>
              <a:rPr lang="ko-KR" altLang="en-US" sz="900" dirty="0" smtClean="0">
                <a:solidFill>
                  <a:srgbClr val="FF0000"/>
                </a:solidFill>
                <a:latin typeface="+mn-ea"/>
              </a:rPr>
              <a:t>제품강조배너형은 </a:t>
            </a:r>
            <a:r>
              <a:rPr lang="ko-KR" altLang="en-US" sz="900" dirty="0">
                <a:solidFill>
                  <a:srgbClr val="FF0000"/>
                </a:solidFill>
                <a:latin typeface="+mn-ea"/>
              </a:rPr>
              <a:t>연속으로 </a:t>
            </a:r>
            <a:r>
              <a:rPr lang="en-US" altLang="ko-KR" sz="900" dirty="0" smtClean="0">
                <a:solidFill>
                  <a:srgbClr val="FF0000"/>
                </a:solidFill>
                <a:latin typeface="+mn-ea"/>
              </a:rPr>
              <a:t>2</a:t>
            </a:r>
            <a:r>
              <a:rPr lang="ko-KR" altLang="en-US" sz="900" dirty="0" smtClean="0">
                <a:solidFill>
                  <a:srgbClr val="FF0000"/>
                </a:solidFill>
                <a:latin typeface="+mn-ea"/>
              </a:rPr>
              <a:t>개 이상 권장 등록 </a:t>
            </a:r>
            <a:r>
              <a:rPr lang="en-US" altLang="ko-KR" sz="900" dirty="0" smtClean="0">
                <a:solidFill>
                  <a:srgbClr val="FF0000"/>
                </a:solidFill>
                <a:latin typeface="+mn-ea"/>
              </a:rPr>
              <a:t>(5/23) </a:t>
            </a:r>
            <a:endParaRPr lang="en-US" altLang="ko-KR" sz="9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8" name="오른쪽 중괄호 37"/>
          <p:cNvSpPr/>
          <p:nvPr/>
        </p:nvSpPr>
        <p:spPr>
          <a:xfrm>
            <a:off x="6888088" y="836712"/>
            <a:ext cx="216024" cy="1228312"/>
          </a:xfrm>
          <a:prstGeom prst="rightBrace">
            <a:avLst>
              <a:gd name="adj1" fmla="val 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오른쪽 중괄호 38"/>
          <p:cNvSpPr/>
          <p:nvPr/>
        </p:nvSpPr>
        <p:spPr>
          <a:xfrm flipH="1">
            <a:off x="3385272" y="2111968"/>
            <a:ext cx="319612" cy="2999158"/>
          </a:xfrm>
          <a:prstGeom prst="rightBrace">
            <a:avLst>
              <a:gd name="adj1" fmla="val 0"/>
              <a:gd name="adj2" fmla="val 25900"/>
            </a:avLst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오른쪽 중괄호 40"/>
          <p:cNvSpPr/>
          <p:nvPr/>
        </p:nvSpPr>
        <p:spPr>
          <a:xfrm>
            <a:off x="6889264" y="5158070"/>
            <a:ext cx="256452" cy="256689"/>
          </a:xfrm>
          <a:prstGeom prst="rightBrace">
            <a:avLst>
              <a:gd name="adj1" fmla="val 0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오른쪽 중괄호 41"/>
          <p:cNvSpPr/>
          <p:nvPr/>
        </p:nvSpPr>
        <p:spPr>
          <a:xfrm>
            <a:off x="6889264" y="5851158"/>
            <a:ext cx="256452" cy="256689"/>
          </a:xfrm>
          <a:prstGeom prst="rightBrace">
            <a:avLst>
              <a:gd name="adj1" fmla="val 0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오른쪽 중괄호 42"/>
          <p:cNvSpPr/>
          <p:nvPr/>
        </p:nvSpPr>
        <p:spPr>
          <a:xfrm flipH="1">
            <a:off x="3385272" y="5445224"/>
            <a:ext cx="317496" cy="299270"/>
          </a:xfrm>
          <a:prstGeom prst="rightBrace">
            <a:avLst>
              <a:gd name="adj1" fmla="val 0"/>
              <a:gd name="adj2" fmla="val 50000"/>
            </a:avLst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7206525" y="5414759"/>
            <a:ext cx="457810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200"/>
              </a:lnSpc>
              <a:tabLst>
                <a:tab pos="92075" algn="l"/>
              </a:tabLst>
            </a:pPr>
            <a:r>
              <a:rPr lang="en-US" altLang="ko-KR" sz="900" b="1" dirty="0" smtClean="0"/>
              <a:t>&lt;</a:t>
            </a:r>
            <a:r>
              <a:rPr lang="ko-KR" altLang="en-US" sz="900" b="1" dirty="0" smtClean="0"/>
              <a:t>위치변경가능영역</a:t>
            </a:r>
            <a:r>
              <a:rPr lang="en-US" altLang="ko-KR" sz="900" b="1" dirty="0" smtClean="0"/>
              <a:t>&gt; </a:t>
            </a:r>
          </a:p>
          <a:p>
            <a:pPr>
              <a:lnSpc>
                <a:spcPts val="1200"/>
              </a:lnSpc>
              <a:tabLst>
                <a:tab pos="92075" algn="l"/>
              </a:tabLst>
            </a:pPr>
            <a:r>
              <a:rPr lang="en-US" altLang="ko-KR" sz="900" dirty="0" smtClean="0"/>
              <a:t>- </a:t>
            </a:r>
            <a:r>
              <a:rPr lang="ko-KR" altLang="en-US" sz="900" dirty="0" smtClean="0"/>
              <a:t>전시관리 </a:t>
            </a:r>
            <a:r>
              <a:rPr lang="en-US" altLang="ko-KR" sz="900" dirty="0" smtClean="0"/>
              <a:t>&gt; </a:t>
            </a:r>
            <a:r>
              <a:rPr lang="ko-KR" altLang="en-US" sz="900" dirty="0" smtClean="0"/>
              <a:t>메인전시관리에서 </a:t>
            </a:r>
            <a:r>
              <a:rPr lang="ko-KR" altLang="en-US" sz="900" dirty="0"/>
              <a:t>전시순서설정순 </a:t>
            </a:r>
            <a:r>
              <a:rPr lang="ko-KR" altLang="en-US" sz="900" dirty="0" smtClean="0"/>
              <a:t>노출 </a:t>
            </a:r>
            <a:r>
              <a:rPr lang="en-US" altLang="ko-KR" sz="900" dirty="0" smtClean="0">
                <a:solidFill>
                  <a:srgbClr val="FF0000"/>
                </a:solidFill>
              </a:rPr>
              <a:t>(</a:t>
            </a:r>
            <a:r>
              <a:rPr lang="ko-KR" altLang="en-US" sz="900" dirty="0" smtClean="0">
                <a:solidFill>
                  <a:srgbClr val="FF0000"/>
                </a:solidFill>
              </a:rPr>
              <a:t>컨텐츠 변경은 불가</a:t>
            </a:r>
            <a:r>
              <a:rPr lang="en-US" altLang="ko-KR" sz="900" dirty="0" smtClean="0">
                <a:solidFill>
                  <a:srgbClr val="FF0000"/>
                </a:solidFill>
              </a:rPr>
              <a:t>)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cxnSp>
        <p:nvCxnSpPr>
          <p:cNvPr id="47" name="직선 연결선 46"/>
          <p:cNvCxnSpPr/>
          <p:nvPr/>
        </p:nvCxnSpPr>
        <p:spPr>
          <a:xfrm>
            <a:off x="7176120" y="5286414"/>
            <a:ext cx="0" cy="6930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3791744" y="6345489"/>
            <a:ext cx="3006428" cy="3036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</a:t>
            </a:r>
            <a:r>
              <a:rPr lang="ko-KR" altLang="en-US" sz="900" dirty="0">
                <a:solidFill>
                  <a:schemeClr val="tx1"/>
                </a:solidFill>
              </a:rPr>
              <a:t>고정</a:t>
            </a:r>
            <a:r>
              <a:rPr lang="en-US" altLang="ko-KR" sz="900" dirty="0">
                <a:solidFill>
                  <a:schemeClr val="tx1"/>
                </a:solidFill>
              </a:rPr>
              <a:t>] Footer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8" name="오른쪽 중괄호 67"/>
          <p:cNvSpPr/>
          <p:nvPr/>
        </p:nvSpPr>
        <p:spPr>
          <a:xfrm>
            <a:off x="6888088" y="6165303"/>
            <a:ext cx="256452" cy="468721"/>
          </a:xfrm>
          <a:prstGeom prst="rightBrace">
            <a:avLst>
              <a:gd name="adj1" fmla="val 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7144540" y="6284247"/>
            <a:ext cx="281101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92075" algn="l"/>
              </a:tabLst>
            </a:pPr>
            <a:r>
              <a:rPr kumimoji="1" lang="ko-KR" altLang="en-US" sz="900" b="1" dirty="0" smtClean="0">
                <a:latin typeface="+mn-ea"/>
              </a:rPr>
              <a:t>고정영역</a:t>
            </a:r>
            <a:r>
              <a:rPr kumimoji="1" lang="en-US" altLang="ko-KR" sz="900" b="1" dirty="0" smtClean="0">
                <a:latin typeface="+mn-ea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59144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메인 </a:t>
            </a:r>
            <a:r>
              <a:rPr lang="en-US" altLang="ko-KR" dirty="0" smtClean="0"/>
              <a:t>(GNB)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IN_PC_HOM_01_01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72427" y="1567943"/>
            <a:ext cx="886505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biLevel thresh="75000"/>
          </a:blip>
          <a:srcRect t="40541"/>
          <a:stretch/>
        </p:blipFill>
        <p:spPr>
          <a:xfrm>
            <a:off x="88037" y="875754"/>
            <a:ext cx="1211663" cy="23062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235511" y="1232230"/>
            <a:ext cx="200029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☰</a:t>
            </a:r>
            <a:r>
              <a:rPr lang="en-US" altLang="ko-KR" sz="900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ko-KR" altLang="en-US" sz="900" b="1" dirty="0" smtClean="0">
                <a:ea typeface="Segoe UI Symbol" panose="020B0502040204020203" pitchFamily="34" charset="0"/>
              </a:rPr>
              <a:t>카테고리</a:t>
            </a:r>
            <a:endParaRPr lang="ko-KR" altLang="en-US" sz="900" dirty="0"/>
          </a:p>
        </p:txBody>
      </p:sp>
      <p:sp>
        <p:nvSpPr>
          <p:cNvPr id="10" name="직사각형 9"/>
          <p:cNvSpPr/>
          <p:nvPr/>
        </p:nvSpPr>
        <p:spPr>
          <a:xfrm>
            <a:off x="4083520" y="908323"/>
            <a:ext cx="879583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dirty="0" smtClean="0"/>
              <a:t>1. </a:t>
            </a:r>
            <a:r>
              <a:rPr lang="ko-KR" altLang="en-US" sz="700" dirty="0" smtClean="0"/>
              <a:t>블랙티  </a:t>
            </a:r>
            <a:r>
              <a:rPr lang="ko-KR" altLang="en-US" sz="700" dirty="0" smtClean="0">
                <a:solidFill>
                  <a:srgbClr val="FF0000"/>
                </a:solidFill>
                <a:latin typeface="Segoe UI Symbol" panose="020B0502040204020203" pitchFamily="34" charset="0"/>
              </a:rPr>
              <a:t>⯅</a:t>
            </a:r>
            <a:endParaRPr lang="ko-KR" altLang="en-US" sz="700" dirty="0">
              <a:solidFill>
                <a:srgbClr val="FF0000"/>
              </a:solidFill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4056097"/>
              </p:ext>
            </p:extLst>
          </p:nvPr>
        </p:nvGraphicFramePr>
        <p:xfrm>
          <a:off x="1291962" y="1154532"/>
          <a:ext cx="424145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039">
                  <a:extLst>
                    <a:ext uri="{9D8B030D-6E8A-4147-A177-3AD203B41FA5}">
                      <a16:colId xmlns:a16="http://schemas.microsoft.com/office/drawing/2014/main" val="4119727116"/>
                    </a:ext>
                  </a:extLst>
                </a:gridCol>
                <a:gridCol w="458053">
                  <a:extLst>
                    <a:ext uri="{9D8B030D-6E8A-4147-A177-3AD203B41FA5}">
                      <a16:colId xmlns:a16="http://schemas.microsoft.com/office/drawing/2014/main" val="3531249261"/>
                    </a:ext>
                  </a:extLst>
                </a:gridCol>
                <a:gridCol w="406043">
                  <a:extLst>
                    <a:ext uri="{9D8B030D-6E8A-4147-A177-3AD203B41FA5}">
                      <a16:colId xmlns:a16="http://schemas.microsoft.com/office/drawing/2014/main" val="240358321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1659475323"/>
                    </a:ext>
                  </a:extLst>
                </a:gridCol>
                <a:gridCol w="618619">
                  <a:extLst>
                    <a:ext uri="{9D8B030D-6E8A-4147-A177-3AD203B41FA5}">
                      <a16:colId xmlns:a16="http://schemas.microsoft.com/office/drawing/2014/main" val="2752301768"/>
                    </a:ext>
                  </a:extLst>
                </a:gridCol>
                <a:gridCol w="533509">
                  <a:extLst>
                    <a:ext uri="{9D8B030D-6E8A-4147-A177-3AD203B41FA5}">
                      <a16:colId xmlns:a16="http://schemas.microsoft.com/office/drawing/2014/main" val="3836810708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142903075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0655068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이벤트 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특가 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랭킹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쿠폰존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쇼케이스 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라이브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FOR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ME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임직원샵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3153094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750544"/>
              </p:ext>
            </p:extLst>
          </p:nvPr>
        </p:nvGraphicFramePr>
        <p:xfrm>
          <a:off x="5653222" y="796646"/>
          <a:ext cx="21925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145">
                  <a:extLst>
                    <a:ext uri="{9D8B030D-6E8A-4147-A177-3AD203B41FA5}">
                      <a16:colId xmlns:a16="http://schemas.microsoft.com/office/drawing/2014/main" val="4119727116"/>
                    </a:ext>
                  </a:extLst>
                </a:gridCol>
                <a:gridCol w="548145">
                  <a:extLst>
                    <a:ext uri="{9D8B030D-6E8A-4147-A177-3AD203B41FA5}">
                      <a16:colId xmlns:a16="http://schemas.microsoft.com/office/drawing/2014/main" val="3531249261"/>
                    </a:ext>
                  </a:extLst>
                </a:gridCol>
                <a:gridCol w="548145">
                  <a:extLst>
                    <a:ext uri="{9D8B030D-6E8A-4147-A177-3AD203B41FA5}">
                      <a16:colId xmlns:a16="http://schemas.microsoft.com/office/drawing/2014/main" val="2403583210"/>
                    </a:ext>
                  </a:extLst>
                </a:gridCol>
                <a:gridCol w="548145">
                  <a:extLst>
                    <a:ext uri="{9D8B030D-6E8A-4147-A177-3AD203B41FA5}">
                      <a16:colId xmlns:a16="http://schemas.microsoft.com/office/drawing/2014/main" val="16594753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로그인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회원가입 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고객센터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ABOUT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3153094"/>
                  </a:ext>
                </a:extLst>
              </a:tr>
            </a:tbl>
          </a:graphicData>
        </a:graphic>
      </p:graphicFrame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7690" y="865270"/>
            <a:ext cx="1087597" cy="264346"/>
          </a:xfrm>
          <a:prstGeom prst="rect">
            <a:avLst/>
          </a:prstGeom>
        </p:spPr>
      </p:pic>
      <p:grpSp>
        <p:nvGrpSpPr>
          <p:cNvPr id="16" name="그룹 15"/>
          <p:cNvGrpSpPr/>
          <p:nvPr/>
        </p:nvGrpSpPr>
        <p:grpSpPr>
          <a:xfrm>
            <a:off x="5735961" y="1257614"/>
            <a:ext cx="3118438" cy="201389"/>
            <a:chOff x="6309830" y="1015897"/>
            <a:chExt cx="3531966" cy="214937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6309830" y="1015898"/>
              <a:ext cx="793102" cy="196210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</a:rPr>
                <a:t>신규가입혜택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7143642" y="1015897"/>
              <a:ext cx="715636" cy="214937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</a:rPr>
                <a:t>멤버십혜택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7899990" y="1015898"/>
              <a:ext cx="664520" cy="196210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smtClean="0">
                  <a:solidFill>
                    <a:schemeClr val="tx1"/>
                  </a:solidFill>
                </a:rPr>
                <a:t>공병수거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8605222" y="1015898"/>
              <a:ext cx="664520" cy="196210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smtClean="0">
                  <a:solidFill>
                    <a:schemeClr val="tx1"/>
                  </a:solidFill>
                </a:rPr>
                <a:t>매장안내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9310454" y="1015898"/>
              <a:ext cx="531342" cy="196210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</a:rPr>
                <a:t>마이샵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</p:grpSp>
      <p:sp>
        <p:nvSpPr>
          <p:cNvPr id="28" name="제목 1"/>
          <p:cNvSpPr txBox="1">
            <a:spLocks/>
          </p:cNvSpPr>
          <p:nvPr/>
        </p:nvSpPr>
        <p:spPr>
          <a:xfrm>
            <a:off x="4156797" y="267385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Page</a:t>
            </a:r>
            <a:endParaRPr lang="ko-KR" altLang="en-US" dirty="0"/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FFA8411D-EB83-660C-7F5C-8E4C387465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1276721"/>
              </p:ext>
            </p:extLst>
          </p:nvPr>
        </p:nvGraphicFramePr>
        <p:xfrm>
          <a:off x="9000565" y="37029"/>
          <a:ext cx="3152540" cy="6592199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493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띠배너 </a:t>
                      </a:r>
                      <a:endParaRPr kumimoji="0" lang="en-US" altLang="ko-KR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- 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관리자 </a:t>
                      </a: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: 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전시관리 </a:t>
                      </a: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&gt; 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배너관리</a:t>
                      </a:r>
                      <a:endParaRPr kumimoji="0" lang="en-US" altLang="ko-KR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설정시에만 노출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,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최대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5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개 설정 가능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(</a:t>
                      </a:r>
                      <a:r>
                        <a:rPr kumimoji="0" lang="ko-KR" altLang="en-US" sz="800" b="0" i="0" u="none" strike="sng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최대 </a:t>
                      </a:r>
                      <a:r>
                        <a:rPr kumimoji="0" lang="en-US" altLang="ko-KR" sz="800" b="0" i="0" u="none" strike="sng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26</a:t>
                      </a:r>
                      <a:r>
                        <a:rPr kumimoji="0" lang="ko-KR" altLang="en-US" sz="800" b="0" i="0" u="none" strike="sng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자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최대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30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)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최신순정렬하되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,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전시순서변경시 전시순서설정순 노출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- N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개 설정시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,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아래에서 위로 자동 롤링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클릭시 링크 페이지 새창으로 이동 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1-1 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닫기 </a:t>
                      </a:r>
                      <a:endParaRPr kumimoji="0" lang="en-US" altLang="ko-KR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탭시 해당 배너 미전시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(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당일만 미노출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) </a:t>
                      </a:r>
                    </a:p>
                  </a:txBody>
                  <a:tcPr marL="51751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3406762"/>
                  </a:ext>
                </a:extLst>
              </a:tr>
              <a:tr h="49493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2</a:t>
                      </a: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GNB</a:t>
                      </a: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2-1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브랜드로고 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클릭시 메인 페이지로 현재창 이동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2-2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검색창</a:t>
                      </a: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검색버튼  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검색 설계서 확인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2-3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인기검색어 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검색 설계서 확인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2-4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메뉴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&lt;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</a:t>
                      </a: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로그인전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클릭시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ap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 페이지로 현재창 이동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로그인후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: 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로그아웃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클릭시 로그아웃확인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alert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노출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&lt;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회원가입</a:t>
                      </a: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로그인전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: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클릭시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ap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회원가입페이지로 현재창 이동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로그인후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: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메뉴 미노출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&lt;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고객센터</a:t>
                      </a: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/ABOUT&gt;</a:t>
                      </a: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고객센터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고객센터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FAQ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탭으로 현재창 이동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ABOUT : ABOUT &gt; BRAND STORY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페이지로 현재창 이동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&lt;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찜</a:t>
                      </a: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로그인전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로그인안내팝업 후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ap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로그인페이지 새창 노출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로그인후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고객의 찜한제품 페이지로 현재창 이동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&lt;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마이페이지</a:t>
                      </a: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로그인전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altLang="ko-KR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ap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로그인페이지 현재창 이동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로그인후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고객의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마이페이지로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현재창 이동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&lt;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주문내역</a:t>
                      </a: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로그인전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altLang="ko-KR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ap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로그인페이지 현재창 이동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로그인후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고객의 주문내역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주문배송내역 탭으로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현재창이동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&lt;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장바구니</a:t>
                      </a: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현재까지 담긴 장바구니 상품수를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0~+99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까지 노출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로그인전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미로그인 장바구니로 현재창 이동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로그인후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고객의 장바구니로 현재창 이동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1751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095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anose="05000000000000000000" pitchFamily="2" charset="2"/>
                        </a:rPr>
                        <a:t>다음페이지 이어짐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 2" pitchFamily="18" charset="2"/>
                      </a:endParaRPr>
                    </a:p>
                  </a:txBody>
                  <a:tcPr marL="51751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9361644"/>
                  </a:ext>
                </a:extLst>
              </a:tr>
            </a:tbl>
          </a:graphicData>
        </a:graphic>
      </p:graphicFrame>
      <p:sp>
        <p:nvSpPr>
          <p:cNvPr id="36" name="직사각형 35"/>
          <p:cNvSpPr/>
          <p:nvPr/>
        </p:nvSpPr>
        <p:spPr>
          <a:xfrm>
            <a:off x="57405" y="1567943"/>
            <a:ext cx="8890681" cy="5072081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8" name="모서리가 둥근 직사각형 87"/>
          <p:cNvSpPr/>
          <p:nvPr/>
        </p:nvSpPr>
        <p:spPr>
          <a:xfrm>
            <a:off x="1332132" y="869290"/>
            <a:ext cx="2675636" cy="234742"/>
          </a:xfrm>
          <a:prstGeom prst="roundRect">
            <a:avLst>
              <a:gd name="adj" fmla="val 50000"/>
            </a:avLst>
          </a:prstGeom>
          <a:noFill/>
          <a:ln w="3175">
            <a:solidFill>
              <a:srgbClr val="29B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아직 안써봤니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? 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블랙티 엠플 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0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원 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09" name="그림 10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3192" y="885172"/>
            <a:ext cx="190500" cy="209550"/>
          </a:xfrm>
          <a:prstGeom prst="rect">
            <a:avLst/>
          </a:prstGeom>
        </p:spPr>
      </p:pic>
      <p:sp>
        <p:nvSpPr>
          <p:cNvPr id="228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5073" y="75108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5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558" y="79216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6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8331" y="78544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32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3389" y="859041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2-4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5605" y="509868"/>
            <a:ext cx="8892481" cy="23972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</a:rPr>
              <a:t>롯데카드 </a:t>
            </a:r>
            <a:r>
              <a:rPr lang="en-US" altLang="ko-KR" sz="800" b="1" dirty="0" smtClean="0">
                <a:solidFill>
                  <a:schemeClr val="bg1"/>
                </a:solidFill>
              </a:rPr>
              <a:t>TOUCH</a:t>
            </a:r>
            <a:r>
              <a:rPr lang="ko-KR" altLang="en-US" sz="800" b="1" dirty="0" smtClean="0">
                <a:solidFill>
                  <a:schemeClr val="bg1"/>
                </a:solidFill>
              </a:rPr>
              <a:t>하고 최대 </a:t>
            </a:r>
            <a:r>
              <a:rPr lang="en-US" altLang="ko-KR" sz="800" b="1" dirty="0" smtClean="0">
                <a:solidFill>
                  <a:schemeClr val="bg1"/>
                </a:solidFill>
              </a:rPr>
              <a:t>5,000</a:t>
            </a:r>
            <a:r>
              <a:rPr lang="ko-KR" altLang="en-US" sz="800" b="1" dirty="0" smtClean="0">
                <a:solidFill>
                  <a:schemeClr val="bg1"/>
                </a:solidFill>
              </a:rPr>
              <a:t>원 결제일 할인  </a:t>
            </a:r>
            <a:r>
              <a:rPr lang="ko-KR" altLang="en-US" sz="800" b="1" dirty="0" smtClean="0">
                <a:solidFill>
                  <a:schemeClr val="bg1"/>
                </a:solidFill>
                <a:latin typeface="Segoe UI Symbol" panose="020B0502040204020203" pitchFamily="34" charset="0"/>
              </a:rPr>
              <a:t>✕</a:t>
            </a:r>
            <a:r>
              <a:rPr lang="ko-KR" altLang="en-US" sz="800" b="1" dirty="0" smtClean="0">
                <a:solidFill>
                  <a:schemeClr val="bg1"/>
                </a:solidFill>
              </a:rPr>
              <a:t> 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30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5573" y="507865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35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5573" y="801691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37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0982" y="507865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38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8391495" y="5626696"/>
            <a:ext cx="339023" cy="359678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675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직사각형 41"/>
          <p:cNvSpPr/>
          <p:nvPr/>
        </p:nvSpPr>
        <p:spPr>
          <a:xfrm rot="10800000">
            <a:off x="8411766" y="5660622"/>
            <a:ext cx="2984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4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</a:t>
            </a:r>
            <a:endParaRPr lang="en-US" altLang="ko-KR" sz="1400" dirty="0"/>
          </a:p>
        </p:txBody>
      </p:sp>
      <p:sp>
        <p:nvSpPr>
          <p:cNvPr id="43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8391495" y="5153474"/>
            <a:ext cx="339023" cy="359678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675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1986" y="5234159"/>
            <a:ext cx="215548" cy="215548"/>
          </a:xfrm>
          <a:prstGeom prst="rect">
            <a:avLst/>
          </a:prstGeom>
          <a:noFill/>
        </p:spPr>
      </p:pic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5D796C0F-28FA-C09C-AB99-123E3CF8A3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9306767"/>
              </p:ext>
            </p:extLst>
          </p:nvPr>
        </p:nvGraphicFramePr>
        <p:xfrm>
          <a:off x="10264459" y="-4591"/>
          <a:ext cx="1935335" cy="6422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5335">
                  <a:extLst>
                    <a:ext uri="{9D8B030D-6E8A-4147-A177-3AD203B41FA5}">
                      <a16:colId xmlns:a16="http://schemas.microsoft.com/office/drawing/2014/main" val="943409369"/>
                    </a:ext>
                  </a:extLst>
                </a:gridCol>
              </a:tblGrid>
              <a:tr h="1758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V0.9 06.26 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수정사항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EE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73596"/>
                  </a:ext>
                </a:extLst>
              </a:tr>
              <a:tr h="4289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상단띠배너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0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최대글자수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변경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(26-&gt;30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자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2EE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9309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904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362544" y="908720"/>
            <a:ext cx="5013375" cy="52565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GNB</a:t>
            </a:r>
            <a:r>
              <a:rPr lang="ko-KR" altLang="en-US" dirty="0"/>
              <a:t> </a:t>
            </a:r>
            <a:r>
              <a:rPr lang="ko-KR" altLang="en-US" dirty="0" smtClean="0"/>
              <a:t>로그인 정의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79376" y="1304764"/>
            <a:ext cx="864096" cy="216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로그인 </a:t>
            </a:r>
            <a:r>
              <a:rPr lang="en-US" altLang="ko-KR" sz="800" dirty="0" smtClean="0"/>
              <a:t> </a:t>
            </a:r>
            <a:endParaRPr lang="ko-KR" altLang="en-US" sz="800" dirty="0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1199456" y="1412776"/>
            <a:ext cx="720080" cy="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063552" y="1304764"/>
            <a:ext cx="19442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AP</a:t>
            </a:r>
            <a:r>
              <a:rPr lang="ko-KR" altLang="en-US" sz="800" dirty="0" smtClean="0"/>
              <a:t>로그인 현재창 이동</a:t>
            </a:r>
            <a:endParaRPr lang="ko-KR" altLang="en-US" sz="800" dirty="0"/>
          </a:p>
        </p:txBody>
      </p:sp>
      <p:sp>
        <p:nvSpPr>
          <p:cNvPr id="9" name="TextBox 8"/>
          <p:cNvSpPr txBox="1"/>
          <p:nvPr/>
        </p:nvSpPr>
        <p:spPr>
          <a:xfrm>
            <a:off x="479376" y="1628800"/>
            <a:ext cx="864096" cy="216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회원가입 </a:t>
            </a:r>
            <a:endParaRPr lang="ko-KR" altLang="en-US" sz="800" dirty="0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1199456" y="1736812"/>
            <a:ext cx="720080" cy="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063552" y="1629380"/>
            <a:ext cx="19442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AP</a:t>
            </a:r>
            <a:r>
              <a:rPr lang="ko-KR" altLang="en-US" sz="800" dirty="0" smtClean="0"/>
              <a:t>회원가입 현재창 이동 </a:t>
            </a:r>
            <a:r>
              <a:rPr lang="ko-KR" altLang="en-US" sz="800" dirty="0" smtClean="0"/>
              <a:t> </a:t>
            </a:r>
            <a:endParaRPr lang="ko-KR" altLang="en-US" sz="800" dirty="0"/>
          </a:p>
        </p:txBody>
      </p:sp>
      <p:sp>
        <p:nvSpPr>
          <p:cNvPr id="12" name="TextBox 11"/>
          <p:cNvSpPr txBox="1"/>
          <p:nvPr/>
        </p:nvSpPr>
        <p:spPr>
          <a:xfrm>
            <a:off x="479376" y="2205153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 smtClean="0"/>
              <a:t>마이페이지</a:t>
            </a:r>
            <a:r>
              <a:rPr lang="en-US" altLang="ko-KR" sz="800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800" dirty="0" smtClean="0"/>
              <a:t>주문내역</a:t>
            </a:r>
            <a:endParaRPr lang="en-US" altLang="ko-KR" sz="800" dirty="0" smtClean="0"/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1199456" y="2420888"/>
            <a:ext cx="720080" cy="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4826" y="2853066"/>
            <a:ext cx="1944216" cy="1183222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</a:ln>
        </p:spPr>
      </p:pic>
      <p:sp>
        <p:nvSpPr>
          <p:cNvPr id="21" name="TextBox 20"/>
          <p:cNvSpPr txBox="1"/>
          <p:nvPr/>
        </p:nvSpPr>
        <p:spPr>
          <a:xfrm>
            <a:off x="479376" y="5292157"/>
            <a:ext cx="864096" cy="216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장바구니 </a:t>
            </a:r>
            <a:endParaRPr lang="ko-KR" altLang="en-US" sz="800" dirty="0"/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1199456" y="5400169"/>
            <a:ext cx="720080" cy="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919536" y="5292157"/>
            <a:ext cx="3168352" cy="230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44083">
              <a:lnSpc>
                <a:spcPts val="1200"/>
              </a:lnSpc>
              <a:defRPr/>
            </a:pPr>
            <a:r>
              <a:rPr lang="ko-KR" altLang="en-US" sz="800" dirty="0" smtClean="0">
                <a:latin typeface="+mn-ea"/>
              </a:rPr>
              <a:t>로그인여부와 관계없이 장바구니로 현재창 이동</a:t>
            </a:r>
            <a:endParaRPr lang="en-US" altLang="ko-KR" sz="800" dirty="0" smtClean="0"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79375" y="2944559"/>
            <a:ext cx="223225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 smtClean="0"/>
              <a:t>제품목록</a:t>
            </a:r>
            <a:r>
              <a:rPr lang="en-US" altLang="ko-KR" sz="800" dirty="0" smtClean="0"/>
              <a:t>-</a:t>
            </a:r>
            <a:r>
              <a:rPr lang="ko-KR" altLang="en-US" sz="800" dirty="0" smtClean="0"/>
              <a:t>찜</a:t>
            </a:r>
            <a:r>
              <a:rPr lang="en-US" altLang="ko-KR" sz="800" dirty="0" smtClean="0"/>
              <a:t> </a:t>
            </a:r>
            <a:endParaRPr lang="en-US" altLang="ko-KR" sz="800" dirty="0"/>
          </a:p>
          <a:p>
            <a:pPr>
              <a:lnSpc>
                <a:spcPct val="150000"/>
              </a:lnSpc>
            </a:pPr>
            <a:r>
              <a:rPr lang="en-US" altLang="ko-KR" sz="800" dirty="0" smtClean="0"/>
              <a:t>GNB-</a:t>
            </a:r>
            <a:r>
              <a:rPr lang="ko-KR" altLang="en-US" sz="800" dirty="0" smtClean="0"/>
              <a:t>마이샵</a:t>
            </a:r>
            <a:endParaRPr lang="en-US" altLang="ko-KR" sz="800" dirty="0" smtClean="0"/>
          </a:p>
          <a:p>
            <a:pPr>
              <a:lnSpc>
                <a:spcPct val="150000"/>
              </a:lnSpc>
            </a:pPr>
            <a:r>
              <a:rPr lang="ko-KR" altLang="en-US" sz="800" dirty="0" smtClean="0"/>
              <a:t>메인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포미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쇼핑로그 </a:t>
            </a:r>
            <a:r>
              <a:rPr lang="en-US" altLang="ko-KR" sz="800" dirty="0" smtClean="0"/>
              <a:t>- </a:t>
            </a:r>
            <a:r>
              <a:rPr lang="ko-KR" altLang="en-US" sz="800" dirty="0" smtClean="0"/>
              <a:t>신규서비스</a:t>
            </a:r>
            <a:r>
              <a:rPr lang="en-US" altLang="ko-KR" sz="800" dirty="0" smtClean="0"/>
              <a:t>(AI</a:t>
            </a:r>
            <a:r>
              <a:rPr lang="ko-KR" altLang="en-US" sz="800" dirty="0" smtClean="0"/>
              <a:t>케어</a:t>
            </a:r>
            <a:r>
              <a:rPr lang="en-US" altLang="ko-KR" sz="8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800" dirty="0" smtClean="0"/>
              <a:t>제품상세 </a:t>
            </a:r>
            <a:r>
              <a:rPr lang="en-US" altLang="ko-KR" sz="800" dirty="0" smtClean="0"/>
              <a:t>- </a:t>
            </a:r>
            <a:r>
              <a:rPr lang="ko-KR" altLang="en-US" sz="800" dirty="0" smtClean="0"/>
              <a:t>리뷰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신고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차단</a:t>
            </a:r>
            <a:endParaRPr lang="en-US" altLang="ko-KR" sz="800" dirty="0" smtClean="0"/>
          </a:p>
          <a:p>
            <a:pPr>
              <a:lnSpc>
                <a:spcPct val="150000"/>
              </a:lnSpc>
            </a:pPr>
            <a:r>
              <a:rPr lang="ko-KR" altLang="en-US" sz="800" dirty="0" smtClean="0"/>
              <a:t>에디터</a:t>
            </a:r>
            <a:r>
              <a:rPr lang="en-US" altLang="ko-KR" sz="800" dirty="0" smtClean="0"/>
              <a:t>-</a:t>
            </a:r>
            <a:r>
              <a:rPr lang="ko-KR" altLang="en-US" sz="800" dirty="0" smtClean="0"/>
              <a:t>글작성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신고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차단</a:t>
            </a:r>
            <a:endParaRPr lang="en-US" altLang="ko-KR" sz="800" dirty="0" smtClean="0"/>
          </a:p>
          <a:p>
            <a:pPr>
              <a:lnSpc>
                <a:spcPct val="150000"/>
              </a:lnSpc>
            </a:pPr>
            <a:r>
              <a:rPr lang="ko-KR" altLang="en-US" sz="800" dirty="0" smtClean="0"/>
              <a:t>이벤트</a:t>
            </a:r>
            <a:r>
              <a:rPr lang="en-US" altLang="ko-KR" sz="800" dirty="0" smtClean="0"/>
              <a:t>-</a:t>
            </a:r>
            <a:r>
              <a:rPr lang="ko-KR" altLang="en-US" sz="800" dirty="0" smtClean="0"/>
              <a:t>참여하기</a:t>
            </a:r>
            <a:endParaRPr lang="en-US" altLang="ko-KR" sz="800" dirty="0" smtClean="0"/>
          </a:p>
          <a:p>
            <a:pPr>
              <a:lnSpc>
                <a:spcPct val="150000"/>
              </a:lnSpc>
            </a:pPr>
            <a:r>
              <a:rPr lang="ko-KR" altLang="en-US" sz="800" dirty="0" smtClean="0"/>
              <a:t>장바구니</a:t>
            </a:r>
            <a:r>
              <a:rPr lang="en-US" altLang="ko-KR" sz="800" dirty="0" smtClean="0"/>
              <a:t>-</a:t>
            </a:r>
            <a:r>
              <a:rPr lang="ko-KR" altLang="en-US" sz="800" dirty="0" smtClean="0"/>
              <a:t>주문하기</a:t>
            </a:r>
            <a:endParaRPr lang="en-US" altLang="ko-KR" sz="800" dirty="0" smtClean="0"/>
          </a:p>
          <a:p>
            <a:pPr>
              <a:lnSpc>
                <a:spcPct val="150000"/>
              </a:lnSpc>
            </a:pPr>
            <a:r>
              <a:rPr lang="en-US" altLang="ko-KR" sz="800" dirty="0" smtClean="0"/>
              <a:t>1:1</a:t>
            </a:r>
            <a:r>
              <a:rPr lang="ko-KR" altLang="en-US" sz="800" dirty="0" smtClean="0"/>
              <a:t>문의 </a:t>
            </a:r>
            <a:r>
              <a:rPr lang="en-US" altLang="ko-KR" sz="800" dirty="0" smtClean="0"/>
              <a:t>- </a:t>
            </a:r>
            <a:r>
              <a:rPr lang="ko-KR" altLang="en-US" sz="800" dirty="0" smtClean="0"/>
              <a:t>문의하기</a:t>
            </a:r>
            <a:endParaRPr lang="en-US" altLang="ko-KR" sz="800" dirty="0" smtClean="0"/>
          </a:p>
          <a:p>
            <a:pPr>
              <a:lnSpc>
                <a:spcPct val="150000"/>
              </a:lnSpc>
            </a:pPr>
            <a:r>
              <a:rPr lang="ko-KR" altLang="en-US" sz="800" dirty="0" smtClean="0"/>
              <a:t>쿠폰존 </a:t>
            </a:r>
            <a:r>
              <a:rPr lang="en-US" altLang="ko-KR" sz="800" dirty="0" smtClean="0"/>
              <a:t>- </a:t>
            </a:r>
            <a:r>
              <a:rPr lang="ko-KR" altLang="en-US" sz="800" dirty="0" smtClean="0"/>
              <a:t>다운로드</a:t>
            </a:r>
            <a:endParaRPr lang="en-US" altLang="ko-KR" sz="800" dirty="0" smtClean="0"/>
          </a:p>
          <a:p>
            <a:pPr>
              <a:lnSpc>
                <a:spcPct val="150000"/>
              </a:lnSpc>
            </a:pPr>
            <a:r>
              <a:rPr lang="ko-KR" altLang="en-US" sz="800" dirty="0" smtClean="0"/>
              <a:t>푸터 </a:t>
            </a:r>
            <a:r>
              <a:rPr lang="en-US" altLang="ko-KR" sz="800" dirty="0" smtClean="0"/>
              <a:t>- </a:t>
            </a:r>
            <a:r>
              <a:rPr lang="ko-KR" altLang="en-US" sz="800" dirty="0" smtClean="0"/>
              <a:t>임직원서비스</a:t>
            </a:r>
            <a:endParaRPr lang="en-US" altLang="ko-KR" sz="800" dirty="0" smtClean="0"/>
          </a:p>
          <a:p>
            <a:pPr>
              <a:lnSpc>
                <a:spcPct val="150000"/>
              </a:lnSpc>
            </a:pPr>
            <a:r>
              <a:rPr lang="ko-KR" altLang="en-US" sz="800" dirty="0" smtClean="0"/>
              <a:t>외 로그인이 필요한 부가서비스 </a:t>
            </a:r>
            <a:endParaRPr lang="ko-KR" altLang="en-US" sz="800" dirty="0"/>
          </a:p>
        </p:txBody>
      </p:sp>
      <p:sp>
        <p:nvSpPr>
          <p:cNvPr id="25" name="TextBox 24"/>
          <p:cNvSpPr txBox="1"/>
          <p:nvPr/>
        </p:nvSpPr>
        <p:spPr>
          <a:xfrm>
            <a:off x="2063552" y="2309266"/>
            <a:ext cx="19442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AP</a:t>
            </a:r>
            <a:r>
              <a:rPr lang="ko-KR" altLang="en-US" sz="800" dirty="0" smtClean="0"/>
              <a:t>로그인 현재창 이동</a:t>
            </a:r>
            <a:endParaRPr lang="ko-KR" altLang="en-US" sz="800" dirty="0"/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1199456" y="3267724"/>
            <a:ext cx="1512169" cy="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4295800" y="3933056"/>
            <a:ext cx="0" cy="36004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773917" y="4333698"/>
            <a:ext cx="15299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rgbClr val="FF0000"/>
                </a:solidFill>
              </a:rPr>
              <a:t>AP</a:t>
            </a:r>
            <a:r>
              <a:rPr lang="ko-KR" altLang="en-US" sz="800" dirty="0" smtClean="0">
                <a:solidFill>
                  <a:srgbClr val="FF0000"/>
                </a:solidFill>
              </a:rPr>
              <a:t>로그인 새창 이동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830544" y="2632288"/>
            <a:ext cx="105830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>
                <a:solidFill>
                  <a:srgbClr val="29BC70"/>
                </a:solidFill>
              </a:rPr>
              <a:t>IN_MO_PRD_01_13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72175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메인 </a:t>
            </a:r>
            <a:r>
              <a:rPr lang="en-US" altLang="ko-KR" dirty="0" smtClean="0"/>
              <a:t>(GNB)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IN_PC_HOM_01_01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72427" y="1567943"/>
            <a:ext cx="886505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>
            <a:biLevel thresh="75000"/>
          </a:blip>
          <a:srcRect t="40541"/>
          <a:stretch/>
        </p:blipFill>
        <p:spPr>
          <a:xfrm>
            <a:off x="88037" y="875754"/>
            <a:ext cx="1211663" cy="23062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235511" y="1232230"/>
            <a:ext cx="200029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☰</a:t>
            </a:r>
            <a:r>
              <a:rPr lang="en-US" altLang="ko-KR" sz="900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ko-KR" altLang="en-US" sz="900" b="1" dirty="0" smtClean="0">
                <a:ea typeface="Segoe UI Symbol" panose="020B0502040204020203" pitchFamily="34" charset="0"/>
              </a:rPr>
              <a:t>카테고리</a:t>
            </a:r>
            <a:endParaRPr lang="ko-KR" altLang="en-US" sz="900" dirty="0"/>
          </a:p>
        </p:txBody>
      </p:sp>
      <p:sp>
        <p:nvSpPr>
          <p:cNvPr id="10" name="직사각형 9"/>
          <p:cNvSpPr/>
          <p:nvPr/>
        </p:nvSpPr>
        <p:spPr>
          <a:xfrm>
            <a:off x="4083520" y="908323"/>
            <a:ext cx="879583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dirty="0" smtClean="0"/>
              <a:t>1. </a:t>
            </a:r>
            <a:r>
              <a:rPr lang="ko-KR" altLang="en-US" sz="700" dirty="0" smtClean="0"/>
              <a:t>블랙티  </a:t>
            </a:r>
            <a:r>
              <a:rPr lang="ko-KR" altLang="en-US" sz="700" dirty="0" smtClean="0">
                <a:solidFill>
                  <a:srgbClr val="FF0000"/>
                </a:solidFill>
                <a:latin typeface="Segoe UI Symbol" panose="020B0502040204020203" pitchFamily="34" charset="0"/>
              </a:rPr>
              <a:t>⯅</a:t>
            </a:r>
            <a:endParaRPr lang="ko-KR" altLang="en-US" sz="700" dirty="0">
              <a:solidFill>
                <a:srgbClr val="FF0000"/>
              </a:solidFill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/>
          </p:nvPr>
        </p:nvGraphicFramePr>
        <p:xfrm>
          <a:off x="1291962" y="1154532"/>
          <a:ext cx="424145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039">
                  <a:extLst>
                    <a:ext uri="{9D8B030D-6E8A-4147-A177-3AD203B41FA5}">
                      <a16:colId xmlns:a16="http://schemas.microsoft.com/office/drawing/2014/main" val="4119727116"/>
                    </a:ext>
                  </a:extLst>
                </a:gridCol>
                <a:gridCol w="458053">
                  <a:extLst>
                    <a:ext uri="{9D8B030D-6E8A-4147-A177-3AD203B41FA5}">
                      <a16:colId xmlns:a16="http://schemas.microsoft.com/office/drawing/2014/main" val="3531249261"/>
                    </a:ext>
                  </a:extLst>
                </a:gridCol>
                <a:gridCol w="406043">
                  <a:extLst>
                    <a:ext uri="{9D8B030D-6E8A-4147-A177-3AD203B41FA5}">
                      <a16:colId xmlns:a16="http://schemas.microsoft.com/office/drawing/2014/main" val="240358321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1659475323"/>
                    </a:ext>
                  </a:extLst>
                </a:gridCol>
                <a:gridCol w="618619">
                  <a:extLst>
                    <a:ext uri="{9D8B030D-6E8A-4147-A177-3AD203B41FA5}">
                      <a16:colId xmlns:a16="http://schemas.microsoft.com/office/drawing/2014/main" val="2752301768"/>
                    </a:ext>
                  </a:extLst>
                </a:gridCol>
                <a:gridCol w="533509">
                  <a:extLst>
                    <a:ext uri="{9D8B030D-6E8A-4147-A177-3AD203B41FA5}">
                      <a16:colId xmlns:a16="http://schemas.microsoft.com/office/drawing/2014/main" val="3836810708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142903075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0655068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이벤트 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특가 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랭킹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쿠폰존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쇼케이스 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라이브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FOR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ME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임직원샵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3153094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2891602"/>
              </p:ext>
            </p:extLst>
          </p:nvPr>
        </p:nvGraphicFramePr>
        <p:xfrm>
          <a:off x="6201367" y="796645"/>
          <a:ext cx="164443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145">
                  <a:extLst>
                    <a:ext uri="{9D8B030D-6E8A-4147-A177-3AD203B41FA5}">
                      <a16:colId xmlns:a16="http://schemas.microsoft.com/office/drawing/2014/main" val="3531249261"/>
                    </a:ext>
                  </a:extLst>
                </a:gridCol>
                <a:gridCol w="548145">
                  <a:extLst>
                    <a:ext uri="{9D8B030D-6E8A-4147-A177-3AD203B41FA5}">
                      <a16:colId xmlns:a16="http://schemas.microsoft.com/office/drawing/2014/main" val="2403583210"/>
                    </a:ext>
                  </a:extLst>
                </a:gridCol>
                <a:gridCol w="548145">
                  <a:extLst>
                    <a:ext uri="{9D8B030D-6E8A-4147-A177-3AD203B41FA5}">
                      <a16:colId xmlns:a16="http://schemas.microsoft.com/office/drawing/2014/main" val="16594753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로그아웃 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고객센터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ABOUT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3153094"/>
                  </a:ext>
                </a:extLst>
              </a:tr>
            </a:tbl>
          </a:graphicData>
        </a:graphic>
      </p:graphicFrame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7690" y="865270"/>
            <a:ext cx="1087597" cy="264346"/>
          </a:xfrm>
          <a:prstGeom prst="rect">
            <a:avLst/>
          </a:prstGeom>
        </p:spPr>
      </p:pic>
      <p:grpSp>
        <p:nvGrpSpPr>
          <p:cNvPr id="16" name="그룹 15"/>
          <p:cNvGrpSpPr/>
          <p:nvPr/>
        </p:nvGrpSpPr>
        <p:grpSpPr>
          <a:xfrm>
            <a:off x="5735961" y="1257614"/>
            <a:ext cx="3118438" cy="201389"/>
            <a:chOff x="6309830" y="1015897"/>
            <a:chExt cx="3531966" cy="214937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6309830" y="1015898"/>
              <a:ext cx="793102" cy="196210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</a:rPr>
                <a:t>신규가입혜택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7143642" y="1015897"/>
              <a:ext cx="715636" cy="214937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</a:rPr>
                <a:t>멤버십혜택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7899990" y="1015898"/>
              <a:ext cx="664520" cy="196210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smtClean="0">
                  <a:solidFill>
                    <a:schemeClr val="tx1"/>
                  </a:solidFill>
                </a:rPr>
                <a:t>공병수거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8605222" y="1015898"/>
              <a:ext cx="664520" cy="196210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smtClean="0">
                  <a:solidFill>
                    <a:schemeClr val="tx1"/>
                  </a:solidFill>
                </a:rPr>
                <a:t>매장안내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9310454" y="1015898"/>
              <a:ext cx="531342" cy="196210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</a:rPr>
                <a:t>마이샵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</p:grpSp>
      <p:sp>
        <p:nvSpPr>
          <p:cNvPr id="28" name="제목 1"/>
          <p:cNvSpPr txBox="1">
            <a:spLocks/>
          </p:cNvSpPr>
          <p:nvPr/>
        </p:nvSpPr>
        <p:spPr>
          <a:xfrm>
            <a:off x="4156797" y="267385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Page</a:t>
            </a:r>
            <a:endParaRPr lang="ko-KR" altLang="en-US" dirty="0"/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FFA8411D-EB83-660C-7F5C-8E4C387465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2173178"/>
              </p:ext>
            </p:extLst>
          </p:nvPr>
        </p:nvGraphicFramePr>
        <p:xfrm>
          <a:off x="9000565" y="37029"/>
          <a:ext cx="3152540" cy="6787940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3619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이전페이지 이어짐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51751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6249316"/>
                  </a:ext>
                </a:extLst>
              </a:tr>
              <a:tr h="25134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2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2-5 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로그인후 케이스</a:t>
                      </a:r>
                      <a:endParaRPr kumimoji="0" lang="en-US" altLang="ko-KR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로그아웃 클릭시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Alert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노출 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회원가입 메뉴 미전시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51751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2228489"/>
                  </a:ext>
                </a:extLst>
              </a:tr>
              <a:tr h="49493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3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GNB</a:t>
                      </a:r>
                    </a:p>
                    <a:p>
                      <a:pPr marL="171450" marR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3-1 </a:t>
                      </a: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카테고리 </a:t>
                      </a:r>
                      <a:endParaRPr kumimoji="0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 2" pitchFamily="18" charset="2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고정메뉴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 </a:t>
                      </a: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 -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마우스오버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 또는 클릭시 위에서 아래로 전체 카테고리 팝업 노출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다음페이지 확인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)</a:t>
                      </a:r>
                    </a:p>
                    <a:p>
                      <a:pPr marL="171450" marR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3-2 GNB</a:t>
                      </a: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메뉴</a:t>
                      </a:r>
                      <a:endParaRPr kumimoji="0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 2" pitchFamily="18" charset="2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관리자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 :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전시관리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&gt;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메뉴관리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&gt; GNB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등록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  <a:sym typeface="Wingdings 2" pitchFamily="18" charset="2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 -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전시여부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Y,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유효전시기간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노출채널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-PC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또는 전체로 설정된 메뉴를 관리자 지정순 노출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 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 2" pitchFamily="18" charset="2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 -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최대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8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개 노출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 2" pitchFamily="18" charset="2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 -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강조마크 사용 체크시 강조마크 노출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(3-5) </a:t>
                      </a:r>
                    </a:p>
                    <a:p>
                      <a:pPr marL="171450" marR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3-3 </a:t>
                      </a:r>
                      <a:r>
                        <a:rPr kumimoji="0" lang="en-US" altLang="ko-KR" sz="800" b="1" i="0" u="none" strike="sng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MO_</a:t>
                      </a:r>
                      <a:r>
                        <a:rPr kumimoji="0" lang="ko-KR" altLang="en-US" sz="800" b="1" i="0" u="none" strike="sng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바로가기</a:t>
                      </a: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 </a:t>
                      </a: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MO_</a:t>
                      </a:r>
                      <a:r>
                        <a:rPr kumimoji="0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전체메뉴</a:t>
                      </a: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 중간 </a:t>
                      </a:r>
                      <a:endParaRPr kumimoji="0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 2" pitchFamily="18" charset="2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관리자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: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전시관리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&gt;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메뉴관리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&gt; </a:t>
                      </a:r>
                      <a:r>
                        <a:rPr kumimoji="0" lang="en-US" altLang="ko-KR" sz="800" b="0" i="0" u="none" strike="sng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MO_</a:t>
                      </a:r>
                      <a:r>
                        <a:rPr kumimoji="0" lang="ko-KR" altLang="en-US" sz="800" b="0" i="0" u="none" strike="sng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바로가기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MO_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전체메뉴중간 등록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  <a:sym typeface="Wingdings 2" pitchFamily="18" charset="2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 -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전시대상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: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전시여부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Y,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유효전시기간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노출채널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-PC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또는 전체 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 2" pitchFamily="18" charset="2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 -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전시순서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: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관리자지정순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 </a:t>
                      </a: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 ┖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신규가입혜택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: PC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링크로 현재창 이동 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 2" pitchFamily="18" charset="2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 ┖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멤버십혜택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: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멤버십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&gt;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멈베십등급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/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혜택안내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 페이지로 현재창 이동 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 2" pitchFamily="18" charset="2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 ┖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공병수거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: PC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링크로 현재창 이동 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 2" pitchFamily="18" charset="2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 ┖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매장안내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: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고객센터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&gt;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매장안내 페이지로 현재창 이동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 2" pitchFamily="18" charset="2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&lt;</a:t>
                      </a: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마이샵</a:t>
                      </a: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&gt;</a:t>
                      </a: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 -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로그인전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: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로그인안내팝업 노출 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 2" pitchFamily="18" charset="2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 -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로그인후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: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마이샵관리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 2" pitchFamily="18" charset="2"/>
                        </a:rPr>
                        <a:t> 페이지로 현재창 이동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sym typeface="Wingdings 2" pitchFamily="18" charset="2"/>
                      </a:endParaRPr>
                    </a:p>
                    <a:p>
                      <a:pPr marL="171450" marR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3-4 </a:t>
                      </a:r>
                      <a:r>
                        <a:rPr kumimoji="0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스크롤 다운시 상단에 고정으로 붙는 메뉴 </a:t>
                      </a:r>
                      <a:endParaRPr lang="ko-KR" altLang="en-US" sz="800" dirty="0" smtClean="0">
                        <a:solidFill>
                          <a:srgbClr val="0070C0"/>
                        </a:solidFill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메뉴별 기능 정의는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GNB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정의 참고</a:t>
                      </a:r>
                      <a:endParaRPr kumimoji="0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51751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3406762"/>
                  </a:ext>
                </a:extLst>
              </a:tr>
              <a:tr h="49493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4</a:t>
                      </a: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플로팅 메뉴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진입시 디폴트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고정 노출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4-1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쇼핑로그 버튼 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클릭시 쇼핑로그팝업 노출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4-2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맨위로이동 버튼 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클릭시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최상단으로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스크롤업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1751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93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5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라이브 영상 미니 플레이어 모드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컨텐츠관리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라이브예고관리에서 메인 노출 선택한 라이브방송에 한하여 </a:t>
                      </a:r>
                      <a:r>
                        <a:rPr lang="ko-KR" altLang="en-US" sz="800" b="0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라이브진행중에만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노출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자율 위치 이동 가능한 형태로 구현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구현 방식 및 상세 정의는 라이브 설계서 참고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1751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7358282"/>
                  </a:ext>
                </a:extLst>
              </a:tr>
            </a:tbl>
          </a:graphicData>
        </a:graphic>
      </p:graphicFrame>
      <p:sp>
        <p:nvSpPr>
          <p:cNvPr id="36" name="직사각형 35"/>
          <p:cNvSpPr/>
          <p:nvPr/>
        </p:nvSpPr>
        <p:spPr>
          <a:xfrm>
            <a:off x="57405" y="1567943"/>
            <a:ext cx="8890681" cy="5072081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8" name="모서리가 둥근 직사각형 87"/>
          <p:cNvSpPr/>
          <p:nvPr/>
        </p:nvSpPr>
        <p:spPr>
          <a:xfrm>
            <a:off x="1332132" y="869290"/>
            <a:ext cx="2675636" cy="234742"/>
          </a:xfrm>
          <a:prstGeom prst="roundRect">
            <a:avLst>
              <a:gd name="adj" fmla="val 50000"/>
            </a:avLst>
          </a:prstGeom>
          <a:noFill/>
          <a:ln w="3175">
            <a:solidFill>
              <a:srgbClr val="29B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아직 안써봤니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? 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블랙티 엠플 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0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원 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09" name="그림 10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3192" y="885172"/>
            <a:ext cx="190500" cy="209550"/>
          </a:xfrm>
          <a:prstGeom prst="rect">
            <a:avLst/>
          </a:prstGeom>
        </p:spPr>
      </p:pic>
      <p:sp>
        <p:nvSpPr>
          <p:cNvPr id="34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3572" y="123223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5605" y="509868"/>
            <a:ext cx="8892481" cy="23972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</a:rPr>
              <a:t>롯데카드 </a:t>
            </a:r>
            <a:r>
              <a:rPr lang="en-US" altLang="ko-KR" sz="800" b="1" dirty="0" smtClean="0">
                <a:solidFill>
                  <a:schemeClr val="bg1"/>
                </a:solidFill>
              </a:rPr>
              <a:t>TOUCH</a:t>
            </a:r>
            <a:r>
              <a:rPr lang="ko-KR" altLang="en-US" sz="800" b="1" dirty="0" smtClean="0">
                <a:solidFill>
                  <a:schemeClr val="bg1"/>
                </a:solidFill>
              </a:rPr>
              <a:t>하고 최대 </a:t>
            </a:r>
            <a:r>
              <a:rPr lang="en-US" altLang="ko-KR" sz="800" b="1" dirty="0" smtClean="0">
                <a:solidFill>
                  <a:schemeClr val="bg1"/>
                </a:solidFill>
              </a:rPr>
              <a:t>5,000</a:t>
            </a:r>
            <a:r>
              <a:rPr lang="ko-KR" altLang="en-US" sz="800" b="1" dirty="0" smtClean="0">
                <a:solidFill>
                  <a:schemeClr val="bg1"/>
                </a:solidFill>
              </a:rPr>
              <a:t>원 결제일 할인  </a:t>
            </a:r>
            <a:r>
              <a:rPr lang="ko-KR" altLang="en-US" sz="800" b="1" dirty="0" smtClean="0">
                <a:solidFill>
                  <a:schemeClr val="bg1"/>
                </a:solidFill>
                <a:latin typeface="Segoe UI Symbol" panose="020B0502040204020203" pitchFamily="34" charset="0"/>
              </a:rPr>
              <a:t>✕</a:t>
            </a:r>
            <a:r>
              <a:rPr lang="ko-KR" altLang="en-US" sz="800" b="1" dirty="0" smtClean="0">
                <a:solidFill>
                  <a:schemeClr val="bg1"/>
                </a:solidFill>
              </a:rPr>
              <a:t> 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39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671" y="110316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40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1700" y="1178095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41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5322" y="1178095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3-3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38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8391495" y="5626696"/>
            <a:ext cx="339023" cy="359678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675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직사각형 41"/>
          <p:cNvSpPr/>
          <p:nvPr/>
        </p:nvSpPr>
        <p:spPr>
          <a:xfrm rot="10800000">
            <a:off x="8411766" y="5660622"/>
            <a:ext cx="2984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4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</a:t>
            </a:r>
            <a:endParaRPr lang="en-US" altLang="ko-KR" sz="1400" dirty="0"/>
          </a:p>
        </p:txBody>
      </p:sp>
      <p:sp>
        <p:nvSpPr>
          <p:cNvPr id="43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8391495" y="5153474"/>
            <a:ext cx="339023" cy="359678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675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1986" y="5234159"/>
            <a:ext cx="215548" cy="215548"/>
          </a:xfrm>
          <a:prstGeom prst="rect">
            <a:avLst/>
          </a:prstGeom>
          <a:noFill/>
        </p:spPr>
      </p:pic>
      <p:sp>
        <p:nvSpPr>
          <p:cNvPr id="46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9291" y="86246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2-5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47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7267" y="504850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4-1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48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7267" y="5563251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4-2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cxnSp>
        <p:nvCxnSpPr>
          <p:cNvPr id="49" name="직선 연결선 48"/>
          <p:cNvCxnSpPr/>
          <p:nvPr/>
        </p:nvCxnSpPr>
        <p:spPr>
          <a:xfrm>
            <a:off x="-14596" y="2672420"/>
            <a:ext cx="889785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-14596" y="2100159"/>
            <a:ext cx="8897854" cy="572261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788837" y="2266675"/>
            <a:ext cx="200029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☰</a:t>
            </a:r>
            <a:r>
              <a:rPr lang="en-US" altLang="ko-KR" sz="900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ko-KR" altLang="en-US" sz="900" b="1" dirty="0" smtClean="0">
                <a:ea typeface="Segoe UI Symbol" panose="020B0502040204020203" pitchFamily="34" charset="0"/>
              </a:rPr>
              <a:t>카테고리</a:t>
            </a:r>
            <a:endParaRPr lang="ko-KR" altLang="en-US" sz="900" dirty="0"/>
          </a:p>
        </p:txBody>
      </p:sp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476201"/>
              </p:ext>
            </p:extLst>
          </p:nvPr>
        </p:nvGraphicFramePr>
        <p:xfrm>
          <a:off x="1767771" y="2196671"/>
          <a:ext cx="424145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039">
                  <a:extLst>
                    <a:ext uri="{9D8B030D-6E8A-4147-A177-3AD203B41FA5}">
                      <a16:colId xmlns:a16="http://schemas.microsoft.com/office/drawing/2014/main" val="4119727116"/>
                    </a:ext>
                  </a:extLst>
                </a:gridCol>
                <a:gridCol w="458053">
                  <a:extLst>
                    <a:ext uri="{9D8B030D-6E8A-4147-A177-3AD203B41FA5}">
                      <a16:colId xmlns:a16="http://schemas.microsoft.com/office/drawing/2014/main" val="3531249261"/>
                    </a:ext>
                  </a:extLst>
                </a:gridCol>
                <a:gridCol w="406043">
                  <a:extLst>
                    <a:ext uri="{9D8B030D-6E8A-4147-A177-3AD203B41FA5}">
                      <a16:colId xmlns:a16="http://schemas.microsoft.com/office/drawing/2014/main" val="240358321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1659475323"/>
                    </a:ext>
                  </a:extLst>
                </a:gridCol>
                <a:gridCol w="618619">
                  <a:extLst>
                    <a:ext uri="{9D8B030D-6E8A-4147-A177-3AD203B41FA5}">
                      <a16:colId xmlns:a16="http://schemas.microsoft.com/office/drawing/2014/main" val="2752301768"/>
                    </a:ext>
                  </a:extLst>
                </a:gridCol>
                <a:gridCol w="533509">
                  <a:extLst>
                    <a:ext uri="{9D8B030D-6E8A-4147-A177-3AD203B41FA5}">
                      <a16:colId xmlns:a16="http://schemas.microsoft.com/office/drawing/2014/main" val="3836810708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142903075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0655068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이벤트 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특가 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랭킹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쿠폰존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쇼케이스 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라이브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FOR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ME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임직원샵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3153094"/>
                  </a:ext>
                </a:extLst>
              </a:tr>
            </a:tbl>
          </a:graphicData>
        </a:graphic>
      </p:graphicFrame>
      <p:graphicFrame>
        <p:nvGraphicFramePr>
          <p:cNvPr id="52" name="표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6509234"/>
              </p:ext>
            </p:extLst>
          </p:nvPr>
        </p:nvGraphicFramePr>
        <p:xfrm>
          <a:off x="6623933" y="2224527"/>
          <a:ext cx="109629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145">
                  <a:extLst>
                    <a:ext uri="{9D8B030D-6E8A-4147-A177-3AD203B41FA5}">
                      <a16:colId xmlns:a16="http://schemas.microsoft.com/office/drawing/2014/main" val="4119727116"/>
                    </a:ext>
                  </a:extLst>
                </a:gridCol>
                <a:gridCol w="548145">
                  <a:extLst>
                    <a:ext uri="{9D8B030D-6E8A-4147-A177-3AD203B41FA5}">
                      <a16:colId xmlns:a16="http://schemas.microsoft.com/office/drawing/2014/main" val="35312492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로그인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회원가입 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3153094"/>
                  </a:ext>
                </a:extLst>
              </a:tr>
            </a:tbl>
          </a:graphicData>
        </a:graphic>
      </p:graphicFrame>
      <p:pic>
        <p:nvPicPr>
          <p:cNvPr id="53" name="그림 5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2862" y="2293151"/>
            <a:ext cx="1087597" cy="264346"/>
          </a:xfrm>
          <a:prstGeom prst="rect">
            <a:avLst/>
          </a:prstGeom>
        </p:spPr>
      </p:pic>
      <p:sp>
        <p:nvSpPr>
          <p:cNvPr id="54" name="직사각형 53"/>
          <p:cNvSpPr/>
          <p:nvPr/>
        </p:nvSpPr>
        <p:spPr>
          <a:xfrm>
            <a:off x="145857" y="2170728"/>
            <a:ext cx="502682" cy="4308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5" name="그림 54"/>
          <p:cNvPicPr>
            <a:picLocks noChangeAspect="1"/>
          </p:cNvPicPr>
          <p:nvPr/>
        </p:nvPicPr>
        <p:blipFill rotWithShape="1">
          <a:blip r:embed="rId7"/>
          <a:srcRect l="2135" t="5746" r="94358" b="12514"/>
          <a:stretch/>
        </p:blipFill>
        <p:spPr>
          <a:xfrm>
            <a:off x="269811" y="2170265"/>
            <a:ext cx="288032" cy="43204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7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00401" y="2127549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3-4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58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0349" y="110316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3-5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60" name="타원 59"/>
          <p:cNvSpPr/>
          <p:nvPr/>
        </p:nvSpPr>
        <p:spPr>
          <a:xfrm flipV="1">
            <a:off x="2579581" y="1220421"/>
            <a:ext cx="45719" cy="48339"/>
          </a:xfrm>
          <a:prstGeom prst="ellipse">
            <a:avLst/>
          </a:prstGeom>
          <a:solidFill>
            <a:srgbClr val="00C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/>
          </a:p>
        </p:txBody>
      </p:sp>
      <p:grpSp>
        <p:nvGrpSpPr>
          <p:cNvPr id="45" name="그룹 44"/>
          <p:cNvGrpSpPr/>
          <p:nvPr/>
        </p:nvGrpSpPr>
        <p:grpSpPr>
          <a:xfrm>
            <a:off x="7256503" y="2814806"/>
            <a:ext cx="1480977" cy="2192623"/>
            <a:chOff x="5982267" y="1768462"/>
            <a:chExt cx="970467" cy="1436800"/>
          </a:xfrm>
        </p:grpSpPr>
        <p:sp>
          <p:nvSpPr>
            <p:cNvPr id="59" name="직사각형 58"/>
            <p:cNvSpPr/>
            <p:nvPr/>
          </p:nvSpPr>
          <p:spPr>
            <a:xfrm>
              <a:off x="5992987" y="1768462"/>
              <a:ext cx="959747" cy="14368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5982267" y="1778961"/>
              <a:ext cx="272271" cy="2420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925513">
                <a:defRPr/>
              </a:pPr>
              <a:r>
                <a:rPr lang="ko-KR" altLang="en-US" dirty="0">
                  <a:solidFill>
                    <a:schemeClr val="bg1"/>
                  </a:solidFill>
                  <a:latin typeface="Segoe UI Symbol" panose="020B0502040204020203" pitchFamily="34" charset="0"/>
                </a:rPr>
                <a:t>✕</a:t>
              </a:r>
              <a:endParaRPr lang="en-US" altLang="ko-KR" dirty="0">
                <a:solidFill>
                  <a:schemeClr val="bg1"/>
                </a:solidFill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6689176" y="1829187"/>
              <a:ext cx="166700" cy="1144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3" name="직선 연결선 62"/>
            <p:cNvCxnSpPr/>
            <p:nvPr/>
          </p:nvCxnSpPr>
          <p:spPr>
            <a:xfrm>
              <a:off x="6679432" y="1974226"/>
              <a:ext cx="18618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직사각형 63"/>
            <p:cNvSpPr/>
            <p:nvPr/>
          </p:nvSpPr>
          <p:spPr>
            <a:xfrm>
              <a:off x="6392984" y="2415501"/>
              <a:ext cx="45719" cy="1936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6483515" y="2415501"/>
              <a:ext cx="45719" cy="1936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6" name="그룹 65"/>
            <p:cNvGrpSpPr/>
            <p:nvPr/>
          </p:nvGrpSpPr>
          <p:grpSpPr>
            <a:xfrm>
              <a:off x="6383940" y="1827284"/>
              <a:ext cx="261028" cy="147482"/>
              <a:chOff x="3030569" y="4406432"/>
              <a:chExt cx="261028" cy="147482"/>
            </a:xfrm>
          </p:grpSpPr>
          <p:sp>
            <p:nvSpPr>
              <p:cNvPr id="67" name="직사각형 66"/>
              <p:cNvSpPr/>
              <p:nvPr/>
            </p:nvSpPr>
            <p:spPr>
              <a:xfrm>
                <a:off x="3103360" y="4406432"/>
                <a:ext cx="188237" cy="141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 defTabSz="925513">
                  <a:defRPr/>
                </a:pPr>
                <a:r>
                  <a:rPr lang="ko-KR" altLang="en-US" sz="800" dirty="0">
                    <a:solidFill>
                      <a:schemeClr val="bg1"/>
                    </a:solidFill>
                    <a:latin typeface="Segoe UI Symbol" panose="020B0502040204020203" pitchFamily="34" charset="0"/>
                  </a:rPr>
                  <a:t>✕</a:t>
                </a:r>
                <a:endParaRPr lang="en-US" altLang="ko-KR" sz="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8" name="사다리꼴 67"/>
              <p:cNvSpPr/>
              <p:nvPr/>
            </p:nvSpPr>
            <p:spPr>
              <a:xfrm rot="16200000">
                <a:off x="3020494" y="4420452"/>
                <a:ext cx="143537" cy="123388"/>
              </a:xfrm>
              <a:prstGeom prst="trapezoid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69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7221" y="337781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5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id="{9DE2C071-A02B-456C-05A4-EB3F533200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634967"/>
              </p:ext>
            </p:extLst>
          </p:nvPr>
        </p:nvGraphicFramePr>
        <p:xfrm>
          <a:off x="10271807" y="-28888"/>
          <a:ext cx="1957415" cy="5414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415">
                  <a:extLst>
                    <a:ext uri="{9D8B030D-6E8A-4147-A177-3AD203B41FA5}">
                      <a16:colId xmlns:a16="http://schemas.microsoft.com/office/drawing/2014/main" val="943409369"/>
                    </a:ext>
                  </a:extLst>
                </a:gridCol>
              </a:tblGrid>
              <a:tr h="2443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V0.9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  06.19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</a:rPr>
                        <a:t>수정사항 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73596"/>
                  </a:ext>
                </a:extLst>
              </a:tr>
              <a:tr h="2971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1. 3-3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관리자 메뉴명 변경 </a:t>
                      </a: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9309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3013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3713" y="908720"/>
            <a:ext cx="4896543" cy="201373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3611776" y="624801"/>
            <a:ext cx="378036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 dirty="0" smtClean="0"/>
              <a:t>AS-IS) </a:t>
            </a:r>
            <a:r>
              <a:rPr lang="en-US" altLang="ko-KR" sz="800" dirty="0" smtClean="0"/>
              <a:t>[</a:t>
            </a:r>
            <a:r>
              <a:rPr lang="ko-KR" altLang="en-US" sz="800" dirty="0" smtClean="0"/>
              <a:t>미로그인</a:t>
            </a:r>
            <a:r>
              <a:rPr lang="en-US" altLang="ko-KR" sz="800" dirty="0"/>
              <a:t>]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마이페이지 클릭시 아래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페이지로 이동</a:t>
            </a:r>
            <a:endParaRPr lang="en-US" altLang="ko-KR" sz="8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3713" y="3356992"/>
            <a:ext cx="4896543" cy="23509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3503713" y="3073073"/>
            <a:ext cx="378036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 dirty="0" smtClean="0"/>
              <a:t>TO-BE) </a:t>
            </a:r>
            <a:r>
              <a:rPr lang="en-US" altLang="ko-KR" sz="800" dirty="0" smtClean="0"/>
              <a:t>[</a:t>
            </a:r>
            <a:r>
              <a:rPr lang="ko-KR" altLang="en-US" sz="800" dirty="0" smtClean="0"/>
              <a:t>미로그인</a:t>
            </a:r>
            <a:r>
              <a:rPr lang="en-US" altLang="ko-KR" sz="800" dirty="0"/>
              <a:t>]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마이페이지 클릭시 아래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페이지로 이동</a:t>
            </a:r>
            <a:endParaRPr lang="en-US" altLang="ko-KR" sz="8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7528" y="1700808"/>
            <a:ext cx="936104" cy="808454"/>
          </a:xfrm>
          <a:prstGeom prst="rect">
            <a:avLst/>
          </a:prstGeom>
        </p:spPr>
      </p:pic>
      <p:cxnSp>
        <p:nvCxnSpPr>
          <p:cNvPr id="13" name="직선 화살표 연결선 12"/>
          <p:cNvCxnSpPr>
            <a:stCxn id="9" idx="3"/>
          </p:cNvCxnSpPr>
          <p:nvPr/>
        </p:nvCxnSpPr>
        <p:spPr>
          <a:xfrm>
            <a:off x="2783632" y="2105035"/>
            <a:ext cx="648072" cy="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50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9172679" y="2470492"/>
            <a:ext cx="2808312" cy="1318548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카테고리 </a:t>
            </a:r>
            <a:r>
              <a:rPr lang="en-US" altLang="ko-KR" dirty="0"/>
              <a:t>(</a:t>
            </a:r>
            <a:r>
              <a:rPr lang="ko-KR" altLang="en-US" dirty="0"/>
              <a:t>마우스오버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IN_PC_HOM_01_02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72427" y="1340768"/>
            <a:ext cx="886505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biLevel thresh="75000"/>
          </a:blip>
          <a:srcRect t="40541"/>
          <a:stretch/>
        </p:blipFill>
        <p:spPr>
          <a:xfrm>
            <a:off x="88037" y="648579"/>
            <a:ext cx="1211663" cy="23062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235511" y="1005055"/>
            <a:ext cx="200029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 smtClean="0">
                <a:solidFill>
                  <a:srgbClr val="29BC7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☰</a:t>
            </a:r>
            <a:r>
              <a:rPr lang="en-US" altLang="ko-KR" sz="900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ko-KR" altLang="en-US" sz="900" b="1" dirty="0" smtClean="0">
                <a:ea typeface="Segoe UI Symbol" panose="020B0502040204020203" pitchFamily="34" charset="0"/>
              </a:rPr>
              <a:t>카테고리</a:t>
            </a:r>
            <a:endParaRPr lang="ko-KR" altLang="en-US" sz="900" dirty="0"/>
          </a:p>
        </p:txBody>
      </p:sp>
      <p:sp>
        <p:nvSpPr>
          <p:cNvPr id="10" name="직사각형 9"/>
          <p:cNvSpPr/>
          <p:nvPr/>
        </p:nvSpPr>
        <p:spPr>
          <a:xfrm>
            <a:off x="3647031" y="681148"/>
            <a:ext cx="879583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dirty="0" smtClean="0"/>
              <a:t>1. </a:t>
            </a:r>
            <a:r>
              <a:rPr lang="ko-KR" altLang="en-US" sz="700" dirty="0" smtClean="0"/>
              <a:t>블랙티  </a:t>
            </a:r>
            <a:r>
              <a:rPr lang="ko-KR" altLang="en-US" sz="700" dirty="0" smtClean="0">
                <a:solidFill>
                  <a:srgbClr val="FF0000"/>
                </a:solidFill>
                <a:latin typeface="Segoe UI Symbol" panose="020B0502040204020203" pitchFamily="34" charset="0"/>
              </a:rPr>
              <a:t>⯅</a:t>
            </a:r>
            <a:endParaRPr lang="ko-KR" altLang="en-US" sz="700" dirty="0">
              <a:solidFill>
                <a:srgbClr val="FF0000"/>
              </a:solidFill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7610876"/>
              </p:ext>
            </p:extLst>
          </p:nvPr>
        </p:nvGraphicFramePr>
        <p:xfrm>
          <a:off x="1291962" y="927357"/>
          <a:ext cx="424145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039">
                  <a:extLst>
                    <a:ext uri="{9D8B030D-6E8A-4147-A177-3AD203B41FA5}">
                      <a16:colId xmlns:a16="http://schemas.microsoft.com/office/drawing/2014/main" val="4119727116"/>
                    </a:ext>
                  </a:extLst>
                </a:gridCol>
                <a:gridCol w="458053">
                  <a:extLst>
                    <a:ext uri="{9D8B030D-6E8A-4147-A177-3AD203B41FA5}">
                      <a16:colId xmlns:a16="http://schemas.microsoft.com/office/drawing/2014/main" val="3531249261"/>
                    </a:ext>
                  </a:extLst>
                </a:gridCol>
                <a:gridCol w="406043">
                  <a:extLst>
                    <a:ext uri="{9D8B030D-6E8A-4147-A177-3AD203B41FA5}">
                      <a16:colId xmlns:a16="http://schemas.microsoft.com/office/drawing/2014/main" val="240358321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1659475323"/>
                    </a:ext>
                  </a:extLst>
                </a:gridCol>
                <a:gridCol w="618619">
                  <a:extLst>
                    <a:ext uri="{9D8B030D-6E8A-4147-A177-3AD203B41FA5}">
                      <a16:colId xmlns:a16="http://schemas.microsoft.com/office/drawing/2014/main" val="2752301768"/>
                    </a:ext>
                  </a:extLst>
                </a:gridCol>
                <a:gridCol w="533509">
                  <a:extLst>
                    <a:ext uri="{9D8B030D-6E8A-4147-A177-3AD203B41FA5}">
                      <a16:colId xmlns:a16="http://schemas.microsoft.com/office/drawing/2014/main" val="3836810708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142903075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0655068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이벤트 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특가 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랭킹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쿠폰존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쇼케이스 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라이브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FOR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ME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임직원샵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3153094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59593"/>
              </p:ext>
            </p:extLst>
          </p:nvPr>
        </p:nvGraphicFramePr>
        <p:xfrm>
          <a:off x="5653222" y="534577"/>
          <a:ext cx="21925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145">
                  <a:extLst>
                    <a:ext uri="{9D8B030D-6E8A-4147-A177-3AD203B41FA5}">
                      <a16:colId xmlns:a16="http://schemas.microsoft.com/office/drawing/2014/main" val="4119727116"/>
                    </a:ext>
                  </a:extLst>
                </a:gridCol>
                <a:gridCol w="548145">
                  <a:extLst>
                    <a:ext uri="{9D8B030D-6E8A-4147-A177-3AD203B41FA5}">
                      <a16:colId xmlns:a16="http://schemas.microsoft.com/office/drawing/2014/main" val="3531249261"/>
                    </a:ext>
                  </a:extLst>
                </a:gridCol>
                <a:gridCol w="548145">
                  <a:extLst>
                    <a:ext uri="{9D8B030D-6E8A-4147-A177-3AD203B41FA5}">
                      <a16:colId xmlns:a16="http://schemas.microsoft.com/office/drawing/2014/main" val="2403583210"/>
                    </a:ext>
                  </a:extLst>
                </a:gridCol>
                <a:gridCol w="548145">
                  <a:extLst>
                    <a:ext uri="{9D8B030D-6E8A-4147-A177-3AD203B41FA5}">
                      <a16:colId xmlns:a16="http://schemas.microsoft.com/office/drawing/2014/main" val="16594753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로그인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회원가입 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고객센터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ABOUT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3153094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1332132" y="642115"/>
            <a:ext cx="2277359" cy="234742"/>
          </a:xfrm>
          <a:prstGeom prst="roundRect">
            <a:avLst>
              <a:gd name="adj" fmla="val 50000"/>
            </a:avLst>
          </a:prstGeom>
          <a:noFill/>
          <a:ln w="3175">
            <a:solidFill>
              <a:srgbClr val="29B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아직 안써봤니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? 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블랙티 엠플 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0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원 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7690" y="603201"/>
            <a:ext cx="1087597" cy="264346"/>
          </a:xfrm>
          <a:prstGeom prst="rect">
            <a:avLst/>
          </a:prstGeom>
        </p:spPr>
      </p:pic>
      <p:sp>
        <p:nvSpPr>
          <p:cNvPr id="15" name="타원 14"/>
          <p:cNvSpPr/>
          <p:nvPr/>
        </p:nvSpPr>
        <p:spPr>
          <a:xfrm flipV="1">
            <a:off x="2579581" y="1019211"/>
            <a:ext cx="45719" cy="48339"/>
          </a:xfrm>
          <a:prstGeom prst="ellipse">
            <a:avLst/>
          </a:prstGeom>
          <a:solidFill>
            <a:srgbClr val="00C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/>
          </a:p>
        </p:txBody>
      </p:sp>
      <p:grpSp>
        <p:nvGrpSpPr>
          <p:cNvPr id="16" name="그룹 15"/>
          <p:cNvGrpSpPr/>
          <p:nvPr/>
        </p:nvGrpSpPr>
        <p:grpSpPr>
          <a:xfrm>
            <a:off x="5735961" y="1030439"/>
            <a:ext cx="3118438" cy="201389"/>
            <a:chOff x="6309830" y="1015897"/>
            <a:chExt cx="3531966" cy="214937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6309830" y="1015898"/>
              <a:ext cx="793102" cy="196210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</a:rPr>
                <a:t>신규가입혜택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7143642" y="1015897"/>
              <a:ext cx="715636" cy="214937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</a:rPr>
                <a:t>멤버십혜택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7899990" y="1015898"/>
              <a:ext cx="664520" cy="196210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smtClean="0">
                  <a:solidFill>
                    <a:schemeClr val="tx1"/>
                  </a:solidFill>
                </a:rPr>
                <a:t>공병수거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8605222" y="1015898"/>
              <a:ext cx="664520" cy="196210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smtClean="0">
                  <a:solidFill>
                    <a:schemeClr val="tx1"/>
                  </a:solidFill>
                </a:rPr>
                <a:t>매장안내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9310454" y="1015898"/>
              <a:ext cx="531342" cy="196210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</a:rPr>
                <a:t>마이샵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</p:grpSp>
      <p:sp>
        <p:nvSpPr>
          <p:cNvPr id="28" name="제목 1"/>
          <p:cNvSpPr txBox="1">
            <a:spLocks/>
          </p:cNvSpPr>
          <p:nvPr/>
        </p:nvSpPr>
        <p:spPr>
          <a:xfrm>
            <a:off x="4156797" y="267385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Page</a:t>
            </a:r>
            <a:endParaRPr lang="ko-KR" altLang="en-US" dirty="0"/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FFA8411D-EB83-660C-7F5C-8E4C387465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1639084"/>
              </p:ext>
            </p:extLst>
          </p:nvPr>
        </p:nvGraphicFramePr>
        <p:xfrm>
          <a:off x="9000565" y="37029"/>
          <a:ext cx="3152540" cy="1674580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493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카테고리 </a:t>
                      </a:r>
                      <a:endParaRPr kumimoji="0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 </a:t>
                      </a: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관리자 </a:t>
                      </a: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: </a:t>
                      </a: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전시관리 </a:t>
                      </a: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&gt; </a:t>
                      </a: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카테고리관리 </a:t>
                      </a: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&gt; </a:t>
                      </a: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유형별</a:t>
                      </a: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/</a:t>
                      </a: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고민별 목록</a:t>
                      </a:r>
                      <a:endParaRPr kumimoji="0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lt"/>
                        <a:ea typeface="+mn-ea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-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마우스오버시 카테고리 아이콘 컬러 그린으로 변경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(1-3)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 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전체 카테고리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(1-1)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가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GNB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아래로 펼쳐짐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 -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카테고리는 피부고민 포함 최대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8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개까지 노출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(1-3)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 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  ┖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유형별 최대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7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개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피부고민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1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개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sym typeface="Wingdings 2" pitchFamily="18" charset="2"/>
                      </a:endParaRPr>
                    </a:p>
                    <a:p>
                      <a:pPr marL="171450" marR="0" lvl="0" indent="-17145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1-1 </a:t>
                      </a: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전체 카테고리 </a:t>
                      </a:r>
                      <a:endParaRPr kumimoji="0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 -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클릭시 해당 카테고리 목록으로 현재창 이동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 -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마우스오버시 대분류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중분류 컬러 변경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/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강조 노출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 2" pitchFamily="18" charset="2"/>
                        </a:rPr>
                        <a:t>(1-2)</a:t>
                      </a:r>
                    </a:p>
                  </a:txBody>
                  <a:tcPr marL="51751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06" y="90931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31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448" y="144565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7406" y="4293096"/>
            <a:ext cx="8870076" cy="23469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50232" y="4293096"/>
            <a:ext cx="888725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>
            <a:off x="235511" y="1452676"/>
            <a:ext cx="0" cy="15442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028" y="1466257"/>
            <a:ext cx="7920880" cy="2516403"/>
          </a:xfrm>
          <a:prstGeom prst="rect">
            <a:avLst/>
          </a:prstGeom>
        </p:spPr>
      </p:pic>
      <p:sp>
        <p:nvSpPr>
          <p:cNvPr id="32" name="모서리가 둥근 직사각형 31"/>
          <p:cNvSpPr/>
          <p:nvPr/>
        </p:nvSpPr>
        <p:spPr>
          <a:xfrm>
            <a:off x="1703512" y="1529047"/>
            <a:ext cx="1080120" cy="629443"/>
          </a:xfrm>
          <a:prstGeom prst="roundRect">
            <a:avLst>
              <a:gd name="adj" fmla="val 0"/>
            </a:avLst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35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3371" y="138334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33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50" y="84588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390119" y="2724458"/>
            <a:ext cx="216024" cy="8640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9696400" y="2724458"/>
            <a:ext cx="216024" cy="8640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0002681" y="2724458"/>
            <a:ext cx="216024" cy="8640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0308962" y="2724458"/>
            <a:ext cx="216024" cy="8640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0615243" y="2724458"/>
            <a:ext cx="216024" cy="8640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0921524" y="2724458"/>
            <a:ext cx="216024" cy="8640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1227805" y="2724458"/>
            <a:ext cx="216024" cy="8640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1534087" y="2724458"/>
            <a:ext cx="216024" cy="8640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9137253" y="2185672"/>
            <a:ext cx="284373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 smtClean="0">
                <a:solidFill>
                  <a:srgbClr val="29BC7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☰</a:t>
            </a:r>
            <a:r>
              <a:rPr lang="en-US" altLang="ko-KR" sz="900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ko-KR" altLang="en-US" sz="900" b="1" dirty="0" smtClean="0">
                <a:ea typeface="Segoe UI Symbol" panose="020B0502040204020203" pitchFamily="34" charset="0"/>
              </a:rPr>
              <a:t>카테고리</a:t>
            </a:r>
            <a:endParaRPr lang="ko-KR" altLang="en-US" sz="900" dirty="0"/>
          </a:p>
        </p:txBody>
      </p:sp>
      <p:sp>
        <p:nvSpPr>
          <p:cNvPr id="44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2681" y="241650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94814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DNQo2ApUs5c/oVq542sBSiTjTCu9yW5AgOKZM9oHjoA=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236817</TotalTime>
  <Words>4750</Words>
  <Application>Microsoft Office PowerPoint</Application>
  <PresentationFormat>와이드스크린</PresentationFormat>
  <Paragraphs>1068</Paragraphs>
  <Slides>22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2" baseType="lpstr">
      <vt:lpstr>Pretendard</vt:lpstr>
      <vt:lpstr>Pretendard Light</vt:lpstr>
      <vt:lpstr>굴림</vt:lpstr>
      <vt:lpstr>맑은 고딕</vt:lpstr>
      <vt:lpstr>Arial</vt:lpstr>
      <vt:lpstr>Segoe UI</vt:lpstr>
      <vt:lpstr>Segoe UI Symbol</vt:lpstr>
      <vt:lpstr>Wingdings</vt:lpstr>
      <vt:lpstr>Wingdings 2</vt:lpstr>
      <vt:lpstr>Office 테마</vt:lpstr>
      <vt:lpstr>PowerPoint 프레젠테이션</vt:lpstr>
      <vt:lpstr>Version History #1</vt:lpstr>
      <vt:lpstr>IA</vt:lpstr>
      <vt:lpstr>PC 메인 구성/가변영역 정책</vt:lpstr>
      <vt:lpstr>메인 (GNB) </vt:lpstr>
      <vt:lpstr>GNB 로그인 정의</vt:lpstr>
      <vt:lpstr>메인 (GNB)</vt:lpstr>
      <vt:lpstr>PowerPoint 프레젠테이션</vt:lpstr>
      <vt:lpstr>카테고리 (마우스오버)</vt:lpstr>
      <vt:lpstr>Alert / Validation Case</vt:lpstr>
      <vt:lpstr>메인 </vt:lpstr>
      <vt:lpstr>메인</vt:lpstr>
      <vt:lpstr>메인 </vt:lpstr>
      <vt:lpstr>메인</vt:lpstr>
      <vt:lpstr>메인</vt:lpstr>
      <vt:lpstr>메인</vt:lpstr>
      <vt:lpstr>메인</vt:lpstr>
      <vt:lpstr>메인</vt:lpstr>
      <vt:lpstr>메인</vt:lpstr>
      <vt:lpstr>메인</vt:lpstr>
      <vt:lpstr>메인팝업</vt:lpstr>
      <vt:lpstr>메인팝업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ELUO</cp:lastModifiedBy>
  <cp:revision>6039</cp:revision>
  <cp:lastPrinted>2022-10-17T06:12:39Z</cp:lastPrinted>
  <dcterms:created xsi:type="dcterms:W3CDTF">2018-04-18T08:51:39Z</dcterms:created>
  <dcterms:modified xsi:type="dcterms:W3CDTF">2024-07-11T06:16:57Z</dcterms:modified>
</cp:coreProperties>
</file>