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1499" r:id="rId4"/>
    <p:sldId id="1501" r:id="rId5"/>
    <p:sldId id="1502" r:id="rId6"/>
    <p:sldId id="1503" r:id="rId7"/>
    <p:sldId id="1504" r:id="rId8"/>
    <p:sldId id="1506" r:id="rId9"/>
    <p:sldId id="1507" r:id="rId10"/>
    <p:sldId id="1508" r:id="rId11"/>
    <p:sldId id="1509" r:id="rId12"/>
    <p:sldId id="1510" r:id="rId13"/>
    <p:sldId id="1511" r:id="rId14"/>
    <p:sldId id="1518" r:id="rId15"/>
    <p:sldId id="1519" r:id="rId16"/>
    <p:sldId id="1520" r:id="rId17"/>
    <p:sldId id="1512" r:id="rId18"/>
    <p:sldId id="1513" r:id="rId19"/>
    <p:sldId id="1514" r:id="rId20"/>
    <p:sldId id="1515" r:id="rId21"/>
    <p:sldId id="1516" r:id="rId22"/>
    <p:sldId id="1517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온라인공병수거내역" id="{C9578FF0-7311-4348-A472-0A37450D7276}">
          <p14:sldIdLst>
            <p14:sldId id="1499"/>
            <p14:sldId id="1501"/>
            <p14:sldId id="1502"/>
            <p14:sldId id="1503"/>
            <p14:sldId id="1504"/>
            <p14:sldId id="1506"/>
            <p14:sldId id="1507"/>
            <p14:sldId id="1508"/>
            <p14:sldId id="1509"/>
            <p14:sldId id="1510"/>
            <p14:sldId id="1511"/>
            <p14:sldId id="1518"/>
            <p14:sldId id="1519"/>
            <p14:sldId id="1520"/>
          </p14:sldIdLst>
        </p14:section>
        <p14:section name="주소검색" id="{0F69B13C-209F-4506-80A0-C6B0A39E5FC1}">
          <p14:sldIdLst>
            <p14:sldId id="1512"/>
            <p14:sldId id="1513"/>
          </p14:sldIdLst>
        </p14:section>
        <p14:section name="배송지목록\" id="{229E60AA-FC8E-43E9-8463-E737BACF45B3}">
          <p14:sldIdLst>
            <p14:sldId id="1514"/>
            <p14:sldId id="1515"/>
          </p14:sldIdLst>
        </p14:section>
        <p14:section name="배송지정보" id="{112EE8C0-7D82-4780-9B65-3BDA37E24529}">
          <p14:sldIdLst>
            <p14:sldId id="1516"/>
            <p14:sldId id="1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11" orient="horz" pos="1570" userDrawn="1">
          <p15:clr>
            <a:srgbClr val="A4A3A4"/>
          </p15:clr>
        </p15:guide>
        <p15:guide id="12" pos="55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UO" initials="E" lastIdx="1" clrIdx="0">
    <p:extLst>
      <p:ext uri="{19B8F6BF-5375-455C-9EA6-DF929625EA0E}">
        <p15:presenceInfo xmlns:p15="http://schemas.microsoft.com/office/powerpoint/2012/main" userId="E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C70"/>
    <a:srgbClr val="595959"/>
    <a:srgbClr val="0000FF"/>
    <a:srgbClr val="F088D2"/>
    <a:srgbClr val="D6BCEA"/>
    <a:srgbClr val="FDEDFD"/>
    <a:srgbClr val="B889DB"/>
    <a:srgbClr val="C83732"/>
    <a:srgbClr val="FFCCFF"/>
    <a:srgbClr val="49D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824" autoAdjust="0"/>
  </p:normalViewPr>
  <p:slideViewPr>
    <p:cSldViewPr>
      <p:cViewPr varScale="1">
        <p:scale>
          <a:sx n="105" d="100"/>
          <a:sy n="105" d="100"/>
        </p:scale>
        <p:origin x="1326" y="114"/>
      </p:cViewPr>
      <p:guideLst>
        <p:guide orient="horz" pos="2069"/>
        <p:guide pos="2842"/>
        <p:guide pos="166"/>
        <p:guide orient="horz" pos="1570"/>
        <p:guide pos="551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4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4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3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8802824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06154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176873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990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203292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18440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5946027"/>
              </p:ext>
            </p:extLst>
          </p:nvPr>
        </p:nvGraphicFramePr>
        <p:xfrm>
          <a:off x="1703512" y="498089"/>
          <a:ext cx="7272000" cy="46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0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46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860934" y="633796"/>
            <a:ext cx="3888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XXXXXXXX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운영관리자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▼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208620" y="603309"/>
            <a:ext cx="1677707" cy="288000"/>
            <a:chOff x="1630753" y="4514520"/>
            <a:chExt cx="1677707" cy="288000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630753" y="4514520"/>
              <a:ext cx="109728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/>
              <a:r>
                <a:rPr lang="ko-KR" altLang="en-US" sz="800" dirty="0" smtClean="0">
                  <a:solidFill>
                    <a:schemeClr val="tx1"/>
                  </a:solidFill>
                </a:rPr>
                <a:t>메뉴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2729757" y="4514520"/>
              <a:ext cx="578703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>
          <a:xfrm>
            <a:off x="4344020" y="629436"/>
            <a:ext cx="27981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bg1"/>
                </a:solidFill>
              </a:rPr>
              <a:t>▤ 매뉴얼 다운로드 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★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☰ </a:t>
            </a:r>
            <a:r>
              <a:rPr lang="ko-KR" altLang="en-US" sz="800" b="1" dirty="0" err="1" smtClean="0">
                <a:solidFill>
                  <a:schemeClr val="bg1"/>
                </a:solidFill>
                <a:ea typeface="Segoe UI Symbol" panose="020B0502040204020203" pitchFamily="34" charset="0"/>
              </a:rPr>
              <a:t>전체메뉴</a:t>
            </a:r>
            <a:endParaRPr lang="ko-KR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7805201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8801" y="506799"/>
            <a:ext cx="1800200" cy="5996451"/>
            <a:chOff x="263352" y="620688"/>
            <a:chExt cx="1800200" cy="5996451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352" y="620688"/>
              <a:ext cx="1656184" cy="5996451"/>
            </a:xfrm>
            <a:prstGeom prst="rect">
              <a:avLst/>
            </a:prstGeom>
            <a:solidFill>
              <a:srgbClr val="29BC7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8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898540" y="725907"/>
              <a:ext cx="165012" cy="288000"/>
            </a:xfrm>
            <a:prstGeom prst="rect">
              <a:avLst/>
            </a:prstGeom>
            <a:solidFill>
              <a:srgbClr val="29BC7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❮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260057"/>
              </p:ext>
            </p:extLst>
          </p:nvPr>
        </p:nvGraphicFramePr>
        <p:xfrm>
          <a:off x="45637" y="1249521"/>
          <a:ext cx="1656000" cy="5262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44702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전시관리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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586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제품리스트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99469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제품등록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3940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3275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증정품관리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872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캠페인관리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2651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1634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5176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144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538" y="750227"/>
            <a:ext cx="918778" cy="295322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1006887"/>
              </p:ext>
            </p:extLst>
          </p:nvPr>
        </p:nvGraphicFramePr>
        <p:xfrm>
          <a:off x="1701637" y="952265"/>
          <a:ext cx="7272000" cy="57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48714009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sz="800" b="0" dirty="0">
                        <a:solidFill>
                          <a:srgbClr val="C83732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선택한 메뉴명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긴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....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</a:rPr>
                        <a:t>  ⛒ </a:t>
                      </a: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44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marL="10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lang="ko-KR" altLang="ko-KR" sz="1050" dirty="0" smtClean="0">
                        <a:solidFill>
                          <a:srgbClr val="29BC7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88551"/>
                  </a:ext>
                </a:extLst>
              </a:tr>
            </a:tbl>
          </a:graphicData>
        </a:graphic>
      </p:graphicFrame>
      <p:sp>
        <p:nvSpPr>
          <p:cNvPr id="31" name="Question">
            <a:extLst>
              <a:ext uri="{FF2B5EF4-FFF2-40B4-BE49-F238E27FC236}">
                <a16:creationId xmlns:a16="http://schemas.microsoft.com/office/drawing/2014/main" id="{80723636-D00F-4255-A011-940921B1F54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253514" y="1294887"/>
            <a:ext cx="144000" cy="144000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51" r:id="rId5"/>
    <p:sldLayoutId id="2147483679" r:id="rId6"/>
    <p:sldLayoutId id="2147483682" r:id="rId7"/>
    <p:sldLayoutId id="2147483680" r:id="rId8"/>
    <p:sldLayoutId id="2147483681" r:id="rId9"/>
    <p:sldLayoutId id="2147483678" r:id="rId10"/>
    <p:sldLayoutId id="2147483683" r:id="rId11"/>
    <p:sldLayoutId id="2147483684" r:id="rId12"/>
    <p:sldLayoutId id="2147483686" r:id="rId13"/>
    <p:sldLayoutId id="2147483670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119336" y="2708920"/>
            <a:ext cx="11665296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err="1" smtClean="0">
                <a:latin typeface="+mj-ea"/>
              </a:rPr>
              <a:t>innisfree_FO</a:t>
            </a:r>
            <a:r>
              <a:rPr lang="ko-KR" altLang="en-US" sz="3200" dirty="0" err="1" smtClean="0">
                <a:latin typeface="+mj-ea"/>
              </a:rPr>
              <a:t>리뉴얼</a:t>
            </a:r>
            <a:r>
              <a:rPr lang="en-US" altLang="ko-KR" sz="3200" dirty="0" smtClean="0">
                <a:latin typeface="+mj-ea"/>
              </a:rPr>
              <a:t>_PC_</a:t>
            </a:r>
            <a:r>
              <a:rPr lang="ko-KR" altLang="en-US" sz="3200" dirty="0" smtClean="0">
                <a:latin typeface="+mj-ea"/>
              </a:rPr>
              <a:t>온라인공병수거신청</a:t>
            </a:r>
            <a:r>
              <a:rPr lang="en-US" altLang="ko-KR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2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 smtClean="0">
                <a:latin typeface="+mn-ea"/>
              </a:rPr>
              <a:t>Version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0.9/2024-06-25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공병수거신청 화면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IN_PC_MYP_01_57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2427" y="1293527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01338"/>
            <a:ext cx="1211663" cy="2306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511" y="957814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4083520" y="633907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91962" y="880116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653222" y="522230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90854"/>
            <a:ext cx="1087597" cy="26434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735961" y="983198"/>
            <a:ext cx="3118438" cy="201389"/>
            <a:chOff x="6309830" y="1015897"/>
            <a:chExt cx="3531966" cy="21493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1332132" y="594874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10756"/>
            <a:ext cx="190500" cy="2095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63525" y="1349731"/>
            <a:ext cx="11079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latin typeface="+mn-ea"/>
              </a:rPr>
              <a:t>공병수거신청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02858"/>
              </p:ext>
            </p:extLst>
          </p:nvPr>
        </p:nvGraphicFramePr>
        <p:xfrm>
          <a:off x="263525" y="1665007"/>
          <a:ext cx="5246477" cy="1723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926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255551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</a:tblGrid>
              <a:tr h="3182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공병수거지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*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324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306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김주영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306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010-0000-0000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04382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서울특별시 용산구 </a:t>
                      </a:r>
                      <a:r>
                        <a:rPr lang="ko-KR" altLang="en-US" sz="800" dirty="0" err="1" smtClean="0"/>
                        <a:t>상강대로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28</a:t>
                      </a:r>
                      <a:r>
                        <a:rPr lang="ko-KR" altLang="en-US" sz="800" dirty="0" smtClean="0"/>
                        <a:t>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303</a:t>
                      </a:r>
                      <a:r>
                        <a:rPr lang="ko-KR" altLang="en-US" sz="800" dirty="0" smtClean="0"/>
                        <a:t>호</a:t>
                      </a:r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088294" y="2664225"/>
            <a:ext cx="1163311" cy="163433"/>
            <a:chOff x="2718994" y="4153023"/>
            <a:chExt cx="1163311" cy="163433"/>
          </a:xfrm>
        </p:grpSpPr>
        <p:grpSp>
          <p:nvGrpSpPr>
            <p:cNvPr id="27" name="그룹 26"/>
            <p:cNvGrpSpPr/>
            <p:nvPr/>
          </p:nvGrpSpPr>
          <p:grpSpPr>
            <a:xfrm>
              <a:off x="2718994" y="4153023"/>
              <a:ext cx="1163311" cy="154495"/>
              <a:chOff x="7764043" y="2719676"/>
              <a:chExt cx="1163311" cy="15449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94647" y="2719676"/>
                <a:ext cx="1032707" cy="15420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lvl="0">
                  <a:lnSpc>
                    <a:spcPts val="1400"/>
                  </a:lnSpc>
                  <a:defRPr/>
                </a:pPr>
                <a:r>
                  <a:rPr lang="ko-KR" altLang="en-US" sz="700" dirty="0"/>
                  <a:t>안심번호 </a:t>
                </a:r>
                <a:r>
                  <a:rPr lang="ko-KR" altLang="en-US" sz="700" dirty="0" smtClean="0"/>
                  <a:t>적용 </a:t>
                </a:r>
                <a:endParaRPr lang="en-US" altLang="ko-KR" sz="700" dirty="0"/>
              </a:p>
            </p:txBody>
          </p:sp>
          <p:sp>
            <p:nvSpPr>
              <p:cNvPr id="30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64043" y="2745583"/>
                <a:ext cx="128588" cy="128588"/>
              </a:xfrm>
              <a:prstGeom prst="rect">
                <a:avLst/>
              </a:pr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469804" y="4197975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31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4876865" y="1712526"/>
            <a:ext cx="624409" cy="1980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배송지목록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4183515" y="1712525"/>
            <a:ext cx="624409" cy="1980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188569" y="3460807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사진등록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4645175" y="3451281"/>
            <a:ext cx="856099" cy="2249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u="sng" dirty="0" err="1" smtClean="0">
                <a:solidFill>
                  <a:schemeClr val="tx1"/>
                </a:solidFill>
              </a:rPr>
              <a:t>공병수거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 </a:t>
            </a:r>
            <a:r>
              <a:rPr lang="ko-KR" altLang="en-US" sz="700" u="sng" dirty="0" err="1" smtClean="0">
                <a:solidFill>
                  <a:schemeClr val="tx1"/>
                </a:solidFill>
              </a:rPr>
              <a:t>품목보기</a:t>
            </a:r>
            <a:r>
              <a:rPr lang="en-US" altLang="ko-KR" sz="700" u="sng" dirty="0" smtClean="0">
                <a:solidFill>
                  <a:schemeClr val="tx1"/>
                </a:solidFill>
              </a:rPr>
              <a:t>&gt;</a:t>
            </a:r>
            <a:endParaRPr lang="en-US" sz="700" u="sng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3354"/>
              </p:ext>
            </p:extLst>
          </p:nvPr>
        </p:nvGraphicFramePr>
        <p:xfrm>
          <a:off x="263525" y="3719415"/>
          <a:ext cx="5256000" cy="6816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256000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303634" y="3760365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48762" y="1670027"/>
            <a:ext cx="2465561" cy="19462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6142579" y="3616550"/>
            <a:ext cx="2480237" cy="416886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공병수거신청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9284" y="4413854"/>
            <a:ext cx="3895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반납하실 공병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모두 포함된 사진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장을 첨부해주세요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solidFill>
                  <a:srgbClr val="FF0000"/>
                </a:solidFill>
              </a:rPr>
              <a:t>얼굴 등 개인정보가 포함되지 않도록 주의하여 주시기 바랍니다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 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209362" y="4837017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확인사항</a:t>
            </a:r>
            <a:r>
              <a:rPr lang="ko-KR" altLang="en-US" sz="800" b="1" dirty="0" smtClean="0">
                <a:latin typeface="+mn-ea"/>
              </a:rPr>
              <a:t> 선택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9094"/>
              </p:ext>
            </p:extLst>
          </p:nvPr>
        </p:nvGraphicFramePr>
        <p:xfrm>
          <a:off x="284318" y="5095625"/>
          <a:ext cx="5216956" cy="3158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216956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아래에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확인사항을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읽어보시고 모두 체크해주세요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4527" y="5451892"/>
            <a:ext cx="1032707" cy="15420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700" dirty="0" smtClean="0"/>
              <a:t>내용물을 </a:t>
            </a:r>
            <a:r>
              <a:rPr lang="ko-KR" altLang="en-US" sz="700" dirty="0" err="1" smtClean="0"/>
              <a:t>비워주셨나요</a:t>
            </a:r>
            <a:endParaRPr lang="ko-KR" altLang="en-US" sz="700" dirty="0"/>
          </a:p>
        </p:txBody>
      </p:sp>
      <p:sp>
        <p:nvSpPr>
          <p:cNvPr id="46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923" y="5471305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4527" y="5630394"/>
            <a:ext cx="1590765" cy="1795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700" dirty="0" smtClean="0"/>
              <a:t>이니스프리 공병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개만 </a:t>
            </a:r>
            <a:r>
              <a:rPr lang="ko-KR" altLang="en-US" sz="700" dirty="0" err="1" smtClean="0"/>
              <a:t>넣으셨나요</a:t>
            </a:r>
            <a:r>
              <a:rPr lang="en-US" altLang="ko-KR" sz="700" dirty="0" smtClean="0"/>
              <a:t>? </a:t>
            </a:r>
            <a:endParaRPr lang="ko-KR" altLang="en-US" sz="700" dirty="0"/>
          </a:p>
        </p:txBody>
      </p:sp>
      <p:sp>
        <p:nvSpPr>
          <p:cNvPr id="48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923" y="5662470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696" y="5877852"/>
            <a:ext cx="2683128" cy="21544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defRPr/>
            </a:pPr>
            <a:r>
              <a:rPr lang="ko-KR" altLang="en-US" sz="700" dirty="0" smtClean="0"/>
              <a:t>박스에 잘 </a:t>
            </a:r>
            <a:r>
              <a:rPr lang="ko-KR" altLang="en-US" sz="700" dirty="0" err="1" smtClean="0"/>
              <a:t>포장해주셔서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“</a:t>
            </a:r>
            <a:r>
              <a:rPr lang="ko-KR" altLang="en-US" sz="700" dirty="0" smtClean="0"/>
              <a:t>이니스프리 </a:t>
            </a:r>
            <a:r>
              <a:rPr lang="ko-KR" altLang="en-US" sz="700" dirty="0" err="1" smtClean="0"/>
              <a:t>공병수거</a:t>
            </a:r>
            <a:r>
              <a:rPr lang="en-US" altLang="ko-KR" sz="700" dirty="0" smtClean="0"/>
              <a:t>＂</a:t>
            </a:r>
            <a:r>
              <a:rPr lang="ko-KR" altLang="en-US" sz="700" dirty="0" smtClean="0"/>
              <a:t>라고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꼭</a:t>
            </a:r>
            <a:r>
              <a:rPr lang="en-US" altLang="ko-KR" sz="700" dirty="0" smtClean="0"/>
              <a:t>! </a:t>
            </a:r>
            <a:r>
              <a:rPr lang="ko-KR" altLang="en-US" sz="700" dirty="0" smtClean="0"/>
              <a:t>적어주세요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50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923" y="5877852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4812351" y="4827697"/>
            <a:ext cx="753436" cy="2247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u="sng" dirty="0" err="1" smtClean="0">
                <a:solidFill>
                  <a:schemeClr val="tx1"/>
                </a:solidFill>
              </a:rPr>
              <a:t>자세히보기</a:t>
            </a:r>
            <a:r>
              <a:rPr lang="en-US" altLang="ko-KR" sz="700" u="sng" dirty="0" smtClean="0">
                <a:solidFill>
                  <a:schemeClr val="tx1"/>
                </a:solidFill>
              </a:rPr>
              <a:t>&gt;</a:t>
            </a:r>
            <a:endParaRPr lang="en-US" sz="700" u="sng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162585" y="1764709"/>
            <a:ext cx="1125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공병수거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ko-KR" altLang="en-US" sz="800" b="1" dirty="0" err="1" smtClean="0">
                <a:latin typeface="+mn-ea"/>
              </a:rPr>
              <a:t>신청동의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4504"/>
              </p:ext>
            </p:extLst>
          </p:nvPr>
        </p:nvGraphicFramePr>
        <p:xfrm>
          <a:off x="6157490" y="2045299"/>
          <a:ext cx="2386782" cy="31135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8678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349606" y="2114168"/>
            <a:ext cx="1032707" cy="15420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700" dirty="0" smtClean="0"/>
              <a:t>전체 동의하기 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6494069" y="2357230"/>
            <a:ext cx="1590765" cy="15420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ko-KR" sz="700" dirty="0" smtClean="0"/>
              <a:t>[</a:t>
            </a:r>
            <a:r>
              <a:rPr lang="ko-KR" altLang="en-US" sz="700" dirty="0" smtClean="0"/>
              <a:t>필수</a:t>
            </a:r>
            <a:r>
              <a:rPr lang="en-US" altLang="ko-KR" sz="700" dirty="0" smtClean="0"/>
              <a:t>] </a:t>
            </a:r>
            <a:r>
              <a:rPr lang="ko-KR" altLang="en-US" sz="700" dirty="0" smtClean="0"/>
              <a:t>개인정보 수집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이용동의</a:t>
            </a: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sp>
        <p:nvSpPr>
          <p:cNvPr id="56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3465" y="2376643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04238" y="2610364"/>
            <a:ext cx="2683128" cy="10772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defRPr/>
            </a:pPr>
            <a:r>
              <a:rPr lang="en-US" altLang="ko-KR" sz="700" dirty="0" smtClean="0"/>
              <a:t>[</a:t>
            </a:r>
            <a:r>
              <a:rPr lang="ko-KR" altLang="en-US" sz="700" dirty="0" smtClean="0"/>
              <a:t>필수</a:t>
            </a:r>
            <a:r>
              <a:rPr lang="en-US" altLang="ko-KR" sz="700" dirty="0" smtClean="0"/>
              <a:t>] </a:t>
            </a:r>
            <a:r>
              <a:rPr lang="ko-KR" altLang="en-US" sz="700" dirty="0" err="1" smtClean="0"/>
              <a:t>공병수거</a:t>
            </a:r>
            <a:r>
              <a:rPr lang="ko-KR" altLang="en-US" sz="700" dirty="0" smtClean="0"/>
              <a:t> 신청 조건 동의 </a:t>
            </a:r>
            <a:endParaRPr lang="ko-KR" altLang="en-US" sz="700" dirty="0"/>
          </a:p>
        </p:txBody>
      </p:sp>
      <p:sp>
        <p:nvSpPr>
          <p:cNvPr id="58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3465" y="2592025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7831956" y="2329602"/>
            <a:ext cx="568067" cy="235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u="sng" dirty="0" err="1" smtClean="0">
                <a:solidFill>
                  <a:schemeClr val="tx1"/>
                </a:solidFill>
              </a:rPr>
              <a:t>자세히보기</a:t>
            </a:r>
            <a:r>
              <a:rPr lang="en-US" altLang="ko-KR" sz="700" u="sng" dirty="0" smtClean="0">
                <a:solidFill>
                  <a:schemeClr val="tx1"/>
                </a:solidFill>
              </a:rPr>
              <a:t>&gt;</a:t>
            </a:r>
            <a:endParaRPr lang="en-US" sz="700" u="sng" dirty="0">
              <a:solidFill>
                <a:schemeClr val="tx1"/>
              </a:solidFill>
            </a:endParaRPr>
          </a:p>
        </p:txBody>
      </p:sp>
      <p:sp>
        <p:nvSpPr>
          <p:cNvPr id="60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5073" y="2126332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15073" y="2937705"/>
            <a:ext cx="2329199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defRPr/>
            </a:pPr>
            <a:r>
              <a:rPr lang="ko-KR" altLang="en-US" sz="700" dirty="0" smtClean="0"/>
              <a:t>주소</a:t>
            </a:r>
            <a:r>
              <a:rPr lang="en-US" altLang="ko-KR" sz="700" dirty="0"/>
              <a:t>/</a:t>
            </a:r>
            <a:r>
              <a:rPr lang="ko-KR" altLang="en-US" sz="700" dirty="0"/>
              <a:t>휴대전화 번호가 불명확할 경우 공병 </a:t>
            </a:r>
            <a:r>
              <a:rPr lang="ko-KR" altLang="en-US" sz="700" dirty="0" err="1"/>
              <a:t>수거신청이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취소될 </a:t>
            </a:r>
            <a:r>
              <a:rPr lang="ko-KR" altLang="en-US" sz="700" dirty="0"/>
              <a:t>수 있으며</a:t>
            </a:r>
            <a:r>
              <a:rPr lang="en-US" altLang="ko-KR" sz="700" dirty="0"/>
              <a:t>, </a:t>
            </a:r>
            <a:r>
              <a:rPr lang="ko-KR" altLang="en-US" sz="700" dirty="0" err="1"/>
              <a:t>공병수거</a:t>
            </a:r>
            <a:r>
              <a:rPr lang="ko-KR" altLang="en-US" sz="700" dirty="0"/>
              <a:t> 시 수량이 부족하거나 다른 공병이 포함되어 있는 경우 공병 </a:t>
            </a:r>
            <a:r>
              <a:rPr lang="ko-KR" altLang="en-US" sz="700" dirty="0" err="1"/>
              <a:t>수거신청이</a:t>
            </a:r>
            <a:r>
              <a:rPr lang="ko-KR" altLang="en-US" sz="700" dirty="0"/>
              <a:t> 취소될 수 있습니다</a:t>
            </a:r>
            <a:r>
              <a:rPr lang="en-US" altLang="ko-KR" sz="700" dirty="0" smtClean="0"/>
              <a:t>.</a:t>
            </a:r>
            <a:r>
              <a:rPr lang="en-US" altLang="ko-KR" sz="700" dirty="0"/>
              <a:t>	</a:t>
            </a: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8368"/>
              </p:ext>
            </p:extLst>
          </p:nvPr>
        </p:nvGraphicFramePr>
        <p:xfrm>
          <a:off x="9000565" y="44450"/>
          <a:ext cx="3152540" cy="6070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참고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작성일이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공병수거가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불가능한 월말로 실제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신청페이지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(AS-IS)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확인 불가하여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MO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기준으로 작성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는 변경될 수 있으며 기능에 대해서만 참고 필요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16498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진행하는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주소정보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영역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신규배송지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배송지목로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(Page ID: </a:t>
                      </a:r>
                      <a:r>
                        <a:rPr lang="en-US" altLang="ko-KR" sz="800" dirty="0" smtClean="0">
                          <a:latin typeface="+mn-ea"/>
                        </a:rPr>
                        <a:t>IN_PC_MB_02_03_02</a:t>
                      </a:r>
                      <a:r>
                        <a:rPr lang="en-US" altLang="ko-KR" sz="800" dirty="0" smtClean="0">
                          <a:latin typeface="+mn-lt"/>
                        </a:rPr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배송지목록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배송지목록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기본배송지가 선택된 상태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배송지가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체크된 주소인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 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 안하며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메시지 출력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화면과 기능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Page ID: </a:t>
                      </a:r>
                      <a:r>
                        <a:rPr lang="en-US" altLang="ko-KR" sz="800" dirty="0" smtClean="0">
                          <a:solidFill>
                            <a:srgbClr val="00B050"/>
                          </a:solidFill>
                        </a:rPr>
                        <a:t>IN_PC_ORD_01_01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입력기능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제공하지 않음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사진등록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반납할 공병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개가 모두 포함된 사진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장을 첨부하는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품목보기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품목보기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사진첨부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파일탐색기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실행되며 이미지 첨부 가능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확인사항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신청 필수사항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CHECK! 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팝업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항목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동의 체크 시 하위 개인정보 수집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 조건 동의 모두 체크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개인정보 수집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이용동의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팝업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공병수거신청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필수값유무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진행 별도 페이지 참고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선택한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?“ |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: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신청완료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: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89726"/>
                  </a:ext>
                </a:extLst>
              </a:tr>
            </a:tbl>
          </a:graphicData>
        </a:graphic>
      </p:graphicFrame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37" y="1585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785" y="15996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0" y="19503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03" y="33924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328" y="33304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4" y="37355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3" y="47524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37" y="5116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31" y="15955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133" y="21663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128" y="47686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05" y="37355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2428" y="6252255"/>
            <a:ext cx="8842860" cy="387074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1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152" y="476672"/>
          <a:ext cx="11759337" cy="16328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Alert_</a:t>
                      </a:r>
                      <a:r>
                        <a:rPr lang="ko-KR" altLang="en-US" sz="800" b="1" spc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신청 화면</a:t>
                      </a:r>
                      <a:endParaRPr lang="ko-KR" altLang="en-US" sz="800" b="1" spc="0" baseline="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공병수거지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주소 등록하지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공병수거지를 등록해주세요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6283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사진 등록하지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사진을 등록해주세요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79151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확인사항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선택하지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확인사항을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선택해주세요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907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 동의를 선택하지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공병수거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신청을 동의해주세요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2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공병수거품목보기 팝업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개인정보 수집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이용동의</a:t>
            </a:r>
            <a:r>
              <a:rPr lang="ko-KR" altLang="en-US" dirty="0" smtClean="0"/>
              <a:t> 팝업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IN_PC_MYP_01_65</a:t>
            </a:r>
            <a:r>
              <a:rPr lang="en-US" altLang="ko-KR" dirty="0" smtClean="0"/>
              <a:t> /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IN_PC_MYP_01_66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1" y="1501215"/>
            <a:ext cx="2948607" cy="3223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1504673"/>
            <a:ext cx="3939939" cy="32204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2102" y="1285771"/>
            <a:ext cx="1098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IN_PC_MYP_01_65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4547523" y="1285771"/>
            <a:ext cx="1098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IN_PC_MYP_01_66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4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공병수거</a:t>
            </a:r>
            <a:r>
              <a:rPr lang="ko-KR" altLang="en-US" dirty="0"/>
              <a:t> 신청 완료 팝업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05289" y="2152351"/>
            <a:ext cx="2822145" cy="2093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68742" y="2332879"/>
            <a:ext cx="2741041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공병수거</a:t>
            </a: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9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신청완료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공병수거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신청이 완료되었습니다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2~3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 내에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수거지로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택배기사님이 방문 예정입니다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포인트는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수거완료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후 적립됩니다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</a:p>
          <a:p>
            <a:pPr>
              <a:lnSpc>
                <a:spcPts val="1400"/>
              </a:lnSpc>
            </a:pP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잠깐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!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공병수거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 시 택배기사님으로부터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‘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반품수거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’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요청 문자가 발송될 수 있으니 참고 부탁드립니다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94811"/>
              </p:ext>
            </p:extLst>
          </p:nvPr>
        </p:nvGraphicFramePr>
        <p:xfrm>
          <a:off x="2999656" y="3861048"/>
          <a:ext cx="2827778" cy="384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27778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849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확인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506826" y="2187076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473" y="2031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978" y="21070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479" y="39360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9601"/>
              </p:ext>
            </p:extLst>
          </p:nvPr>
        </p:nvGraphicFramePr>
        <p:xfrm>
          <a:off x="9000565" y="44450"/>
          <a:ext cx="3152540" cy="986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완료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노출되는 팝업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닫히며 </a:t>
                      </a:r>
                      <a:r>
                        <a:rPr lang="ko-KR" altLang="en-US" sz="800" dirty="0" smtClean="0"/>
                        <a:t>온라인 </a:t>
                      </a:r>
                      <a:r>
                        <a:rPr lang="ko-KR" altLang="en-US" sz="800" dirty="0" err="1" smtClean="0"/>
                        <a:t>공병수거</a:t>
                      </a:r>
                      <a:r>
                        <a:rPr lang="ko-KR" altLang="en-US" sz="800" dirty="0" smtClean="0"/>
                        <a:t> 신청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메인</a:t>
                      </a:r>
                      <a:r>
                        <a:rPr lang="ko-KR" altLang="en-US" sz="800" dirty="0" err="1" smtClean="0"/>
                        <a:t>으로</a:t>
                      </a:r>
                      <a:r>
                        <a:rPr lang="ko-KR" altLang="en-US" sz="800" dirty="0" smtClean="0"/>
                        <a:t> 이동 </a:t>
                      </a:r>
                      <a:endParaRPr lang="en-US" altLang="ko-KR" sz="80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닫히며 온라인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aseline="0" dirty="0" err="1" smtClean="0"/>
                        <a:t>메인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공병수거신청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IN_PC_MYP_01_52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6043" y="1434248"/>
            <a:ext cx="1723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pc="-150" dirty="0" err="1" smtClean="0">
                <a:latin typeface="+mn-ea"/>
              </a:rPr>
              <a:t>공병수거</a:t>
            </a:r>
            <a:r>
              <a:rPr lang="ko-KR" altLang="en-US" sz="1400" b="1" spc="-150" dirty="0" smtClean="0">
                <a:latin typeface="+mn-ea"/>
              </a:rPr>
              <a:t> 신청 상세</a:t>
            </a:r>
            <a:endParaRPr lang="ko-KR" altLang="en-US" sz="1400" b="1" spc="-15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2427" y="1293527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601338"/>
            <a:ext cx="1211663" cy="2306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5511" y="957814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4083520" y="633907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291962" y="880116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653222" y="522230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590854"/>
            <a:ext cx="1087597" cy="26434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735961" y="983198"/>
            <a:ext cx="3118438" cy="201389"/>
            <a:chOff x="6309830" y="1015897"/>
            <a:chExt cx="3531966" cy="21493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1332132" y="594874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192" y="610756"/>
            <a:ext cx="190500" cy="209550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5570"/>
              </p:ext>
            </p:extLst>
          </p:nvPr>
        </p:nvGraphicFramePr>
        <p:xfrm>
          <a:off x="263525" y="1755097"/>
          <a:ext cx="8496300" cy="392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1307">
                  <a:extLst>
                    <a:ext uri="{9D8B030D-6E8A-4147-A177-3AD203B41FA5}">
                      <a16:colId xmlns:a16="http://schemas.microsoft.com/office/drawing/2014/main" val="919788804"/>
                    </a:ext>
                  </a:extLst>
                </a:gridCol>
                <a:gridCol w="3654993">
                  <a:extLst>
                    <a:ext uri="{9D8B030D-6E8A-4147-A177-3AD203B41FA5}">
                      <a16:colId xmlns:a16="http://schemas.microsoft.com/office/drawing/2014/main" val="3647293243"/>
                    </a:ext>
                  </a:extLst>
                </a:gridCol>
              </a:tblGrid>
              <a:tr h="392676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공병수거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신청번호</a:t>
                      </a:r>
                      <a:r>
                        <a:rPr lang="ko-KR" altLang="en-US" sz="800" b="1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2024.04.05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7688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1332132" y="2817276"/>
            <a:ext cx="1012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10</a:t>
            </a:r>
            <a:r>
              <a:rPr lang="ko-KR" altLang="en-US" sz="900" b="1" dirty="0">
                <a:latin typeface="+mn-ea"/>
              </a:rPr>
              <a:t>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89214" y="2247256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수거신청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274263" y="2567110"/>
            <a:ext cx="770409" cy="731164"/>
            <a:chOff x="1235339" y="2961048"/>
            <a:chExt cx="1199263" cy="11054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8185"/>
              </p:ext>
            </p:extLst>
          </p:nvPr>
        </p:nvGraphicFramePr>
        <p:xfrm>
          <a:off x="261685" y="2227538"/>
          <a:ext cx="8498140" cy="2548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498140">
                  <a:extLst>
                    <a:ext uri="{9D8B030D-6E8A-4147-A177-3AD203B41FA5}">
                      <a16:colId xmlns:a16="http://schemas.microsoft.com/office/drawing/2014/main" val="949314485"/>
                    </a:ext>
                  </a:extLst>
                </a:gridCol>
              </a:tblGrid>
              <a:tr h="188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1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+mn-ea"/>
                        </a:rPr>
                        <a:t>신청정보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75998"/>
                  </a:ext>
                </a:extLst>
              </a:tr>
            </a:tbl>
          </a:graphicData>
        </a:graphic>
      </p:graphicFrame>
      <p:sp>
        <p:nvSpPr>
          <p:cNvPr id="29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060519" y="3429000"/>
            <a:ext cx="2888869" cy="2930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800" dirty="0" err="1" smtClean="0">
                <a:solidFill>
                  <a:srgbClr val="00BC70"/>
                </a:solidFill>
                <a:latin typeface="+mn-ea"/>
              </a:rPr>
              <a:t>수거취소</a:t>
            </a:r>
            <a:endParaRPr lang="en-US" sz="800" dirty="0">
              <a:solidFill>
                <a:srgbClr val="00BC70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73745"/>
              </p:ext>
            </p:extLst>
          </p:nvPr>
        </p:nvGraphicFramePr>
        <p:xfrm>
          <a:off x="274263" y="3933056"/>
          <a:ext cx="8485562" cy="1581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52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736402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  <a:gridCol w="5461708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</a:tblGrid>
              <a:tr h="2539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수거지정보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259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김주영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010-0000-0000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54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04382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서울특별시 용산구 </a:t>
                      </a:r>
                      <a:r>
                        <a:rPr lang="ko-KR" altLang="en-US" sz="800" dirty="0" err="1" smtClean="0"/>
                        <a:t>상강대로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28</a:t>
                      </a:r>
                      <a:r>
                        <a:rPr lang="ko-KR" altLang="en-US" sz="800" dirty="0" smtClean="0"/>
                        <a:t>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303</a:t>
                      </a:r>
                      <a:r>
                        <a:rPr lang="ko-KR" altLang="en-US" sz="800" dirty="0" smtClean="0"/>
                        <a:t>호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sp>
        <p:nvSpPr>
          <p:cNvPr id="31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8261848" y="3933056"/>
            <a:ext cx="504057" cy="1980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변경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2475725" y="4754873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71597" y="4725144"/>
            <a:ext cx="977844" cy="200055"/>
            <a:chOff x="2911140" y="2128647"/>
            <a:chExt cx="977844" cy="2000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 사용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36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3029633" y="5926978"/>
            <a:ext cx="2964083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31" y="16554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1" y="21395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575" y="22275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519" y="3343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83" y="38250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07" y="3805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01202"/>
              </p:ext>
            </p:extLst>
          </p:nvPr>
        </p:nvGraphicFramePr>
        <p:xfrm>
          <a:off x="9000565" y="29348"/>
          <a:ext cx="3099531" cy="6223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상세페이지는 이미지가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에서 삭제되는 시점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후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까지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 가능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에서 삭제 된 이후에는 상세페이지 접근 불가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6159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신청번호와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 형태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YYYY.MM.DD HH:MM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신청정보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시 등록한 사진 이미지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개수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노출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상태정보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[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수거취소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 </a:t>
                      </a:r>
                      <a:r>
                        <a:rPr lang="ko-KR" altLang="en-US" sz="800" b="0" dirty="0" smtClean="0"/>
                        <a:t>당일 </a:t>
                      </a:r>
                      <a:r>
                        <a:rPr lang="en-US" altLang="ko-KR" sz="800" b="0" dirty="0" smtClean="0"/>
                        <a:t>23:59:59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까지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수거취소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신청을 취소하시겠습니까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?”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Alert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Confirm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닫힘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9675"/>
                  </a:ext>
                </a:extLst>
              </a:tr>
              <a:tr h="692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시 등록한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 </a:t>
                      </a:r>
                      <a:r>
                        <a:rPr lang="ko-KR" altLang="en-US" sz="800" b="0" dirty="0" smtClean="0"/>
                        <a:t>당일 </a:t>
                      </a:r>
                      <a:r>
                        <a:rPr lang="en-US" altLang="ko-KR" sz="800" b="0" dirty="0" smtClean="0"/>
                        <a:t>23:59:59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까지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배송지정보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조회모드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편집모드로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전환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배송지정보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영역과 기능 동일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 ID: </a:t>
                      </a:r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</a:rPr>
                        <a:t>IN_PC_ORD_01_01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입력기능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제공하지 않음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692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수거지정보</a:t>
                      </a: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편집</a:t>
                      </a:r>
                      <a:endParaRPr lang="en-US" altLang="ko-KR" sz="800" b="1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배송지정보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영역과 기능 동일 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 ID: </a:t>
                      </a:r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</a:rPr>
                        <a:t>IN_PC_ORD_01_01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최근배송지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정보를 변경했을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기준에 해당하면 출력</a:t>
                      </a:r>
                      <a:endParaRPr lang="en-US" altLang="ko-KR" sz="800" b="1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4-1.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편집 모드 취소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4-2 .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저장 완료 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시점에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상태로 변경되었을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오류 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4159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변경사항 저장되며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온라인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aseline="0" dirty="0" err="1" smtClean="0"/>
                        <a:t>메인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15788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108873" y="596458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수거지정보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편집모드</a:t>
            </a:r>
            <a:r>
              <a:rPr lang="ko-KR" altLang="en-US" sz="800" dirty="0" smtClean="0">
                <a:solidFill>
                  <a:srgbClr val="0070C0"/>
                </a:solidFill>
              </a:rPr>
              <a:t> 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02577"/>
              </p:ext>
            </p:extLst>
          </p:nvPr>
        </p:nvGraphicFramePr>
        <p:xfrm>
          <a:off x="6210032" y="6194017"/>
          <a:ext cx="4927395" cy="1581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597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008294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  <a:gridCol w="3171504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</a:tblGrid>
              <a:tr h="2539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수거지정보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259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김주영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010-0000-0000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54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04382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서울특별시 용산구 </a:t>
                      </a:r>
                      <a:r>
                        <a:rPr lang="ko-KR" altLang="en-US" sz="800" dirty="0" err="1" smtClean="0"/>
                        <a:t>상강대로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28</a:t>
                      </a:r>
                      <a:r>
                        <a:rPr lang="ko-KR" altLang="en-US" sz="800" dirty="0" smtClean="0"/>
                        <a:t>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303</a:t>
                      </a:r>
                      <a:r>
                        <a:rPr lang="ko-KR" altLang="en-US" sz="800" dirty="0" smtClean="0"/>
                        <a:t>호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sp>
        <p:nvSpPr>
          <p:cNvPr id="4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 rot="5400000">
            <a:off x="7752156" y="6863397"/>
            <a:ext cx="1595202" cy="2284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293533" y="6237767"/>
            <a:ext cx="799696" cy="195262"/>
            <a:chOff x="5762210" y="2904853"/>
            <a:chExt cx="912030" cy="165245"/>
          </a:xfrm>
        </p:grpSpPr>
        <p:sp>
          <p:nvSpPr>
            <p:cNvPr id="50" name="사각형: 둥근 모서리 102">
              <a:extLst>
                <a:ext uri="{FF2B5EF4-FFF2-40B4-BE49-F238E27FC236}">
                  <a16:creationId xmlns:a16="http://schemas.microsoft.com/office/drawing/2014/main" id="{2172766A-6A40-4D82-BA4A-1D132F6D8CDC}"/>
                </a:ext>
              </a:extLst>
            </p:cNvPr>
            <p:cNvSpPr/>
            <p:nvPr/>
          </p:nvSpPr>
          <p:spPr>
            <a:xfrm>
              <a:off x="5762210" y="2904853"/>
              <a:ext cx="446143" cy="1652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취소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102">
              <a:extLst>
                <a:ext uri="{FF2B5EF4-FFF2-40B4-BE49-F238E27FC236}">
                  <a16:creationId xmlns:a16="http://schemas.microsoft.com/office/drawing/2014/main" id="{2172766A-6A40-4D82-BA4A-1D132F6D8CDC}"/>
                </a:ext>
              </a:extLst>
            </p:cNvPr>
            <p:cNvSpPr/>
            <p:nvPr/>
          </p:nvSpPr>
          <p:spPr>
            <a:xfrm>
              <a:off x="6228097" y="2904853"/>
              <a:ext cx="446143" cy="165245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/>
                  </a:solidFill>
                </a:rPr>
                <a:t>저장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756731" y="6234946"/>
            <a:ext cx="1321324" cy="201191"/>
            <a:chOff x="8766122" y="7563012"/>
            <a:chExt cx="1321324" cy="201191"/>
          </a:xfrm>
        </p:grpSpPr>
        <p:sp>
          <p:nvSpPr>
            <p:cNvPr id="53" name="사각형: 둥근 모서리 102">
              <a:extLst>
                <a:ext uri="{FF2B5EF4-FFF2-40B4-BE49-F238E27FC236}">
                  <a16:creationId xmlns:a16="http://schemas.microsoft.com/office/drawing/2014/main" id="{2172766A-6A40-4D82-BA4A-1D132F6D8CDC}"/>
                </a:ext>
              </a:extLst>
            </p:cNvPr>
            <p:cNvSpPr/>
            <p:nvPr/>
          </p:nvSpPr>
          <p:spPr>
            <a:xfrm>
              <a:off x="9463037" y="7566120"/>
              <a:ext cx="624409" cy="1980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배송지목록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102">
              <a:extLst>
                <a:ext uri="{FF2B5EF4-FFF2-40B4-BE49-F238E27FC236}">
                  <a16:creationId xmlns:a16="http://schemas.microsoft.com/office/drawing/2014/main" id="{2172766A-6A40-4D82-BA4A-1D132F6D8CDC}"/>
                </a:ext>
              </a:extLst>
            </p:cNvPr>
            <p:cNvSpPr/>
            <p:nvPr/>
          </p:nvSpPr>
          <p:spPr>
            <a:xfrm>
              <a:off x="8766122" y="7563012"/>
              <a:ext cx="624409" cy="1980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신규배송지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501" y="59269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629" y="59809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533" y="61444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413" y="61269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34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공병수거신청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IN_PC_MYP_01_52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6043" y="1434248"/>
            <a:ext cx="1723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pc="-150" dirty="0" err="1" smtClean="0">
                <a:latin typeface="+mn-ea"/>
              </a:rPr>
              <a:t>공병수거</a:t>
            </a:r>
            <a:r>
              <a:rPr lang="ko-KR" altLang="en-US" sz="1400" b="1" spc="-150" dirty="0" smtClean="0">
                <a:latin typeface="+mn-ea"/>
              </a:rPr>
              <a:t> 신청 상세</a:t>
            </a:r>
            <a:endParaRPr lang="ko-KR" altLang="en-US" sz="1400" b="1" spc="-15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2427" y="1293527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01338"/>
            <a:ext cx="1211663" cy="2306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5511" y="957814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4083520" y="633907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291962" y="880116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653222" y="522230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90854"/>
            <a:ext cx="1087597" cy="26434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735961" y="983198"/>
            <a:ext cx="3118438" cy="201389"/>
            <a:chOff x="6309830" y="1015897"/>
            <a:chExt cx="3531966" cy="21493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1332132" y="594874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10756"/>
            <a:ext cx="190500" cy="209550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63525" y="1755097"/>
          <a:ext cx="8496300" cy="392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1307">
                  <a:extLst>
                    <a:ext uri="{9D8B030D-6E8A-4147-A177-3AD203B41FA5}">
                      <a16:colId xmlns:a16="http://schemas.microsoft.com/office/drawing/2014/main" val="919788804"/>
                    </a:ext>
                  </a:extLst>
                </a:gridCol>
                <a:gridCol w="3654993">
                  <a:extLst>
                    <a:ext uri="{9D8B030D-6E8A-4147-A177-3AD203B41FA5}">
                      <a16:colId xmlns:a16="http://schemas.microsoft.com/office/drawing/2014/main" val="3647293243"/>
                    </a:ext>
                  </a:extLst>
                </a:gridCol>
              </a:tblGrid>
              <a:tr h="392676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공병수거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신청번호</a:t>
                      </a:r>
                      <a:r>
                        <a:rPr lang="ko-KR" altLang="en-US" sz="800" b="1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2024.04.05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7688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1332132" y="2817276"/>
            <a:ext cx="1012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10</a:t>
            </a:r>
            <a:r>
              <a:rPr lang="ko-KR" altLang="en-US" sz="900" b="1" dirty="0">
                <a:latin typeface="+mn-ea"/>
              </a:rPr>
              <a:t>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89214" y="2247256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수거신청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274263" y="2567110"/>
            <a:ext cx="770409" cy="731164"/>
            <a:chOff x="1235339" y="2961048"/>
            <a:chExt cx="1199263" cy="11054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261685" y="2227538"/>
          <a:ext cx="8498140" cy="2548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498140">
                  <a:extLst>
                    <a:ext uri="{9D8B030D-6E8A-4147-A177-3AD203B41FA5}">
                      <a16:colId xmlns:a16="http://schemas.microsoft.com/office/drawing/2014/main" val="949314485"/>
                    </a:ext>
                  </a:extLst>
                </a:gridCol>
              </a:tblGrid>
              <a:tr h="188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1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+mn-ea"/>
                        </a:rPr>
                        <a:t>신청정보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7599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22430"/>
              </p:ext>
            </p:extLst>
          </p:nvPr>
        </p:nvGraphicFramePr>
        <p:xfrm>
          <a:off x="274263" y="3356992"/>
          <a:ext cx="8485562" cy="1581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52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736402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  <a:gridCol w="5461708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</a:tblGrid>
              <a:tr h="2539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수거지정보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259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김주영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010-0000-0000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54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04382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서울특별시 용산구 </a:t>
                      </a:r>
                      <a:r>
                        <a:rPr lang="ko-KR" altLang="en-US" sz="800" dirty="0" err="1" smtClean="0"/>
                        <a:t>상강대로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28</a:t>
                      </a:r>
                      <a:r>
                        <a:rPr lang="ko-KR" altLang="en-US" sz="800" dirty="0" smtClean="0"/>
                        <a:t>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303</a:t>
                      </a:r>
                      <a:r>
                        <a:rPr lang="ko-KR" altLang="en-US" sz="800" dirty="0" smtClean="0"/>
                        <a:t>호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2475725" y="4178809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71597" y="4149080"/>
            <a:ext cx="977844" cy="200055"/>
            <a:chOff x="2911140" y="2128647"/>
            <a:chExt cx="977844" cy="2000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 사용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36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3029633" y="5350914"/>
            <a:ext cx="2964083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13063"/>
              </p:ext>
            </p:extLst>
          </p:nvPr>
        </p:nvGraphicFramePr>
        <p:xfrm>
          <a:off x="9000565" y="29348"/>
          <a:ext cx="3152540" cy="376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공병수거신청 당일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23:59:59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지난 경우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수거대기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수거중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6841"/>
              </p:ext>
            </p:extLst>
          </p:nvPr>
        </p:nvGraphicFramePr>
        <p:xfrm>
          <a:off x="261685" y="2227538"/>
          <a:ext cx="8498140" cy="2548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498140">
                  <a:extLst>
                    <a:ext uri="{9D8B030D-6E8A-4147-A177-3AD203B41FA5}">
                      <a16:colId xmlns:a16="http://schemas.microsoft.com/office/drawing/2014/main" val="949314485"/>
                    </a:ext>
                  </a:extLst>
                </a:gridCol>
              </a:tblGrid>
              <a:tr h="188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1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+mn-ea"/>
                        </a:rPr>
                        <a:t>신청정보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7599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공병수거신청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IN_PC_MYP_01_52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6043" y="1434248"/>
            <a:ext cx="1723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pc="-150" dirty="0" err="1" smtClean="0">
                <a:latin typeface="+mn-ea"/>
              </a:rPr>
              <a:t>공병수거</a:t>
            </a:r>
            <a:r>
              <a:rPr lang="ko-KR" altLang="en-US" sz="1400" b="1" spc="-150" dirty="0" smtClean="0">
                <a:latin typeface="+mn-ea"/>
              </a:rPr>
              <a:t> 신청 상세</a:t>
            </a:r>
            <a:endParaRPr lang="ko-KR" altLang="en-US" sz="1400" b="1" spc="-15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2427" y="1293527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01338"/>
            <a:ext cx="1211663" cy="2306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5511" y="957814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4083520" y="633907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291962" y="880116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653222" y="522230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90854"/>
            <a:ext cx="1087597" cy="26434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735961" y="983198"/>
            <a:ext cx="3118438" cy="201389"/>
            <a:chOff x="6309830" y="1015897"/>
            <a:chExt cx="3531966" cy="21493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1332132" y="594874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10756"/>
            <a:ext cx="190500" cy="209550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63525" y="1755097"/>
          <a:ext cx="8496300" cy="392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1307">
                  <a:extLst>
                    <a:ext uri="{9D8B030D-6E8A-4147-A177-3AD203B41FA5}">
                      <a16:colId xmlns:a16="http://schemas.microsoft.com/office/drawing/2014/main" val="919788804"/>
                    </a:ext>
                  </a:extLst>
                </a:gridCol>
                <a:gridCol w="3654993">
                  <a:extLst>
                    <a:ext uri="{9D8B030D-6E8A-4147-A177-3AD203B41FA5}">
                      <a16:colId xmlns:a16="http://schemas.microsoft.com/office/drawing/2014/main" val="3647293243"/>
                    </a:ext>
                  </a:extLst>
                </a:gridCol>
              </a:tblGrid>
              <a:tr h="392676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공병수거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신청번호</a:t>
                      </a:r>
                      <a:r>
                        <a:rPr lang="ko-KR" altLang="en-US" sz="800" b="1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2024.04.05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7688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1332132" y="2817276"/>
            <a:ext cx="1012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10</a:t>
            </a:r>
            <a:r>
              <a:rPr lang="ko-KR" altLang="en-US" sz="900" b="1" dirty="0">
                <a:latin typeface="+mn-ea"/>
              </a:rPr>
              <a:t>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89214" y="2247256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u="sng" dirty="0" err="1" smtClean="0">
                <a:solidFill>
                  <a:srgbClr val="00BC70"/>
                </a:solidFill>
                <a:latin typeface="+mn-ea"/>
              </a:rPr>
              <a:t>수거거부</a:t>
            </a:r>
            <a:r>
              <a:rPr lang="ko-KR" altLang="en-US" sz="800" b="1" u="sng" dirty="0" smtClean="0">
                <a:solidFill>
                  <a:srgbClr val="00BC70"/>
                </a:solidFill>
                <a:latin typeface="+mn-ea"/>
              </a:rPr>
              <a:t> </a:t>
            </a:r>
            <a:r>
              <a:rPr lang="en-US" altLang="ko-KR" sz="800" b="1" u="sng" dirty="0" smtClean="0">
                <a:solidFill>
                  <a:srgbClr val="00BC70"/>
                </a:solidFill>
                <a:latin typeface="+mn-ea"/>
              </a:rPr>
              <a:t>&gt;</a:t>
            </a:r>
            <a:r>
              <a:rPr lang="en-US" altLang="ko-KR" sz="800" b="1" dirty="0" smtClean="0">
                <a:solidFill>
                  <a:srgbClr val="00BC70"/>
                </a:solidFill>
                <a:latin typeface="+mn-ea"/>
              </a:rPr>
              <a:t> 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274263" y="2567110"/>
            <a:ext cx="770409" cy="731164"/>
            <a:chOff x="1235339" y="2961048"/>
            <a:chExt cx="1199263" cy="11054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274263" y="3356992"/>
          <a:ext cx="8485562" cy="1581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52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736402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  <a:gridCol w="5461708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</a:tblGrid>
              <a:tr h="2539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수거지정보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259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김주영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244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010-0000-0000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54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04382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서울특별시 용산구 </a:t>
                      </a:r>
                      <a:r>
                        <a:rPr lang="ko-KR" altLang="en-US" sz="800" dirty="0" err="1" smtClean="0"/>
                        <a:t>상강대로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28</a:t>
                      </a:r>
                      <a:r>
                        <a:rPr lang="ko-KR" altLang="en-US" sz="800" dirty="0" smtClean="0"/>
                        <a:t>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303</a:t>
                      </a:r>
                      <a:r>
                        <a:rPr lang="ko-KR" altLang="en-US" sz="800" dirty="0" smtClean="0"/>
                        <a:t>호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2475725" y="4178809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71597" y="4149080"/>
            <a:ext cx="977844" cy="200055"/>
            <a:chOff x="2911140" y="2128647"/>
            <a:chExt cx="977844" cy="2000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 사용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36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3029633" y="5350914"/>
            <a:ext cx="2964083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32045"/>
              </p:ext>
            </p:extLst>
          </p:nvPr>
        </p:nvGraphicFramePr>
        <p:xfrm>
          <a:off x="9000565" y="29348"/>
          <a:ext cx="3152540" cy="151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수거거부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수거거부사유 안내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수거거부사유 안내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닫힘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[1:1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 전화연결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창 닫히며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화면으로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 전화연결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고객센터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(080-380-0114)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전화연결 확인하는 디바이스 메시지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44329"/>
                  </a:ext>
                </a:extLst>
              </a:tr>
            </a:tbl>
          </a:graphicData>
        </a:graphic>
      </p:graphicFrame>
      <p:sp>
        <p:nvSpPr>
          <p:cNvPr id="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287" y="21390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00565" y="4005064"/>
            <a:ext cx="2822145" cy="2093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064018" y="4185592"/>
            <a:ext cx="2741041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수거거부사유 안내 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수거신청하신 제품이 아래의 사유로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수거거부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처리되었습니다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불가처리에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대한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상세안내가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필요하시면 고객센터로 문의해주세요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r>
              <a:rPr lang="en-US" altLang="ko-KR" sz="800" dirty="0" smtClean="0">
                <a:solidFill>
                  <a:schemeClr val="accent5"/>
                </a:solidFill>
                <a:latin typeface="+mn-ea"/>
              </a:rPr>
              <a:t>(</a:t>
            </a:r>
            <a:r>
              <a:rPr lang="en-US" altLang="ko-KR" sz="800" u="sng" dirty="0">
                <a:solidFill>
                  <a:schemeClr val="accent5"/>
                </a:solidFill>
                <a:latin typeface="+mn-ea"/>
              </a:rPr>
              <a:t>1:1</a:t>
            </a:r>
            <a:r>
              <a:rPr lang="ko-KR" altLang="en-US" sz="800" u="sng" dirty="0">
                <a:solidFill>
                  <a:schemeClr val="accent5"/>
                </a:solidFill>
                <a:latin typeface="+mn-ea"/>
              </a:rPr>
              <a:t>문의 </a:t>
            </a:r>
            <a:r>
              <a:rPr lang="en-US" altLang="ko-KR" sz="800" u="sng" dirty="0">
                <a:solidFill>
                  <a:schemeClr val="accent5"/>
                </a:solidFill>
                <a:latin typeface="+mn-ea"/>
              </a:rPr>
              <a:t>&gt;</a:t>
            </a:r>
            <a:r>
              <a:rPr lang="en-US" altLang="ko-KR" sz="800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ko-KR" altLang="en-US" sz="800" u="sng" dirty="0">
                <a:solidFill>
                  <a:schemeClr val="accent5"/>
                </a:solidFill>
                <a:latin typeface="+mn-ea"/>
              </a:rPr>
              <a:t>고객센터 전화연결</a:t>
            </a:r>
            <a:r>
              <a:rPr lang="en-US" altLang="ko-KR" sz="800" u="sng" dirty="0">
                <a:solidFill>
                  <a:schemeClr val="accent5"/>
                </a:solidFill>
                <a:latin typeface="+mn-ea"/>
              </a:rPr>
              <a:t>&gt;</a:t>
            </a:r>
            <a:r>
              <a:rPr lang="en-US" altLang="ko-KR" sz="800" dirty="0">
                <a:solidFill>
                  <a:schemeClr val="accent5"/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>
              <a:lnSpc>
                <a:spcPts val="1400"/>
              </a:lnSpc>
            </a:pPr>
            <a:endParaRPr lang="en-US" altLang="ko-KR" sz="8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502102" y="4039789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819" y="39011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064018" y="5275710"/>
            <a:ext cx="2704236" cy="694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068599" y="5323305"/>
            <a:ext cx="26859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87313" algn="l"/>
              </a:tabLst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tabLst>
                <a:tab pos="87313" algn="l"/>
              </a:tabLst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031" y="39298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266" y="48358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31" name="꺾인 연결선 30"/>
          <p:cNvCxnSpPr>
            <a:stCxn id="23" idx="3"/>
            <a:endCxn id="48" idx="0"/>
          </p:cNvCxnSpPr>
          <p:nvPr/>
        </p:nvCxnSpPr>
        <p:spPr>
          <a:xfrm>
            <a:off x="8931725" y="2354978"/>
            <a:ext cx="1479913" cy="16500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ym typeface="Wingdings 2" pitchFamily="18" charset="2"/>
              </a:rPr>
              <a:t>주소검색팝업</a:t>
            </a:r>
            <a:r>
              <a:rPr kumimoji="1" lang="en-US" altLang="ko-KR" dirty="0" smtClean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신규</a:t>
            </a:r>
            <a:r>
              <a:rPr kumimoji="1" lang="en-US" altLang="ko-KR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)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 </a:t>
            </a:r>
            <a:endParaRPr lang="ko-KR" altLang="en-US" dirty="0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IN_PC_MB_02_03_02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44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68759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번지로 검색해주세요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3672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344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0605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번지로 검색해주세요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262933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4310605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4309398" y="1756423"/>
            <a:ext cx="103938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">
              <a:lnSpc>
                <a:spcPts val="1400"/>
              </a:lnSpc>
            </a:pPr>
            <a:r>
              <a:rPr lang="ko-KR" altLang="en-US" sz="1000" b="1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목록</a:t>
            </a:r>
            <a:r>
              <a:rPr lang="en-US" altLang="ko-KR" sz="1000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총 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29BC70"/>
                </a:solidFill>
                <a:latin typeface="+mn-ea"/>
              </a:rPr>
              <a:t>45</a:t>
            </a:r>
            <a:r>
              <a:rPr lang="ko-KR" altLang="en-US" sz="1000" dirty="0" smtClean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개</a:t>
            </a:r>
            <a:r>
              <a:rPr lang="en-US" altLang="ko-KR" sz="1000" dirty="0">
                <a:ln>
                  <a:solidFill>
                    <a:srgbClr val="333333">
                      <a:alpha val="0"/>
                    </a:srgbClr>
                  </a:solidFill>
                </a:ln>
                <a:latin typeface="+mn-ea"/>
              </a:rPr>
              <a:t>)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393931" y="2049083"/>
          <a:ext cx="3606754" cy="394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754">
                  <a:extLst>
                    <a:ext uri="{9D8B030D-6E8A-4147-A177-3AD203B41FA5}">
                      <a16:colId xmlns:a16="http://schemas.microsoft.com/office/drawing/2014/main" val="2603016404"/>
                    </a:ext>
                  </a:extLst>
                </a:gridCol>
              </a:tblGrid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11870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14223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62217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96932"/>
                  </a:ext>
                </a:extLst>
              </a:tr>
              <a:tr h="788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8441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403612" y="2166949"/>
            <a:ext cx="3437704" cy="626226"/>
            <a:chOff x="4403612" y="2166949"/>
            <a:chExt cx="3437704" cy="626226"/>
          </a:xfrm>
        </p:grpSpPr>
        <p:sp>
          <p:nvSpPr>
            <p:cNvPr id="14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56" name="그룹 155"/>
          <p:cNvGrpSpPr/>
          <p:nvPr/>
        </p:nvGrpSpPr>
        <p:grpSpPr>
          <a:xfrm>
            <a:off x="4403612" y="2957733"/>
            <a:ext cx="3437704" cy="626226"/>
            <a:chOff x="4403612" y="2166949"/>
            <a:chExt cx="3437704" cy="626226"/>
          </a:xfrm>
        </p:grpSpPr>
        <p:sp>
          <p:nvSpPr>
            <p:cNvPr id="15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4403612" y="3714920"/>
            <a:ext cx="3437704" cy="626226"/>
            <a:chOff x="4403612" y="2166949"/>
            <a:chExt cx="3437704" cy="626226"/>
          </a:xfrm>
        </p:grpSpPr>
        <p:sp>
          <p:nvSpPr>
            <p:cNvPr id="16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74" name="그룹 173"/>
          <p:cNvGrpSpPr/>
          <p:nvPr/>
        </p:nvGrpSpPr>
        <p:grpSpPr>
          <a:xfrm>
            <a:off x="4403612" y="4548958"/>
            <a:ext cx="3437704" cy="626226"/>
            <a:chOff x="4403612" y="2166949"/>
            <a:chExt cx="3437704" cy="626226"/>
          </a:xfrm>
        </p:grpSpPr>
        <p:sp>
          <p:nvSpPr>
            <p:cNvPr id="17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7297379" y="2281732"/>
              <a:ext cx="543937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4403612" y="2166949"/>
              <a:ext cx="3318722" cy="626226"/>
              <a:chOff x="4403612" y="2166949"/>
              <a:chExt cx="3318722" cy="626226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166949"/>
                <a:ext cx="33187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 용산구 한강대로 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100(</a:t>
                </a:r>
                <a:r>
                  <a:rPr lang="ko-KR" altLang="en-US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한강로</a:t>
                </a:r>
                <a:r>
                  <a:rPr lang="en-US" altLang="ko-KR" sz="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385418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지번ㅣ서울특별시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용산구 한강로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424 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아모레퍼시픽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374C331-22EE-489A-96D2-8B65F4D0012B}"/>
                  </a:ext>
                </a:extLst>
              </p:cNvPr>
              <p:cNvSpPr txBox="1"/>
              <p:nvPr/>
            </p:nvSpPr>
            <p:spPr>
              <a:xfrm>
                <a:off x="4403612" y="2577731"/>
                <a:ext cx="33187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우편번호ㅣ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00000</a:t>
                </a:r>
                <a:endPara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86" name="표 185"/>
          <p:cNvGraphicFramePr>
            <a:graphicFrameLocks noGrp="1"/>
          </p:cNvGraphicFramePr>
          <p:nvPr>
            <p:extLst/>
          </p:nvPr>
        </p:nvGraphicFramePr>
        <p:xfrm>
          <a:off x="7961733" y="980728"/>
          <a:ext cx="112082" cy="503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2">
                  <a:extLst>
                    <a:ext uri="{9D8B030D-6E8A-4147-A177-3AD203B41FA5}">
                      <a16:colId xmlns:a16="http://schemas.microsoft.com/office/drawing/2014/main" val="1825041513"/>
                    </a:ext>
                  </a:extLst>
                </a:gridCol>
              </a:tblGrid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▲</a:t>
                      </a:r>
                      <a:endParaRPr lang="ko-KR" altLang="en-US" sz="5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64752"/>
                  </a:ext>
                </a:extLst>
              </a:tr>
              <a:tr h="539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05884"/>
                  </a:ext>
                </a:extLst>
              </a:tr>
              <a:tr h="4028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30407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▼</a:t>
                      </a: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08911"/>
                  </a:ext>
                </a:extLst>
              </a:tr>
            </a:tbl>
          </a:graphicData>
        </a:graphic>
      </p:graphicFrame>
      <p:sp>
        <p:nvSpPr>
          <p:cNvPr id="193" name="자유형 192"/>
          <p:cNvSpPr/>
          <p:nvPr/>
        </p:nvSpPr>
        <p:spPr>
          <a:xfrm>
            <a:off x="4053997" y="5110497"/>
            <a:ext cx="4297773" cy="22771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7905" y="5521836"/>
            <a:ext cx="1640601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339007" y="1974532"/>
            <a:ext cx="3605923" cy="1622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rgbClr val="1E1E23"/>
                </a:solidFill>
                <a:latin typeface="+mn-ea"/>
              </a:rPr>
              <a:t>검색어 입력 가이드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/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</a:b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rgbClr val="1E1E2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도로명 + 건물번호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정자일로 95, 불정로 6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동/읍/면/리 + 번지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정자동 178-4, 동면 만천리 1000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748892" y="2729742"/>
            <a:ext cx="3198890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BO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회원관리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주소검색과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52540" cy="34326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주소검색팝업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주소 입력박스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두글자 이상의 주소명 입력 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문자제한없음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힌글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기호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모두 가능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자음만 연달아 입력 시 전체문자 입력 취소처리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첫자 모음 입력 시 반응 없도록 구현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검색 버튼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클릭시 조회결과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검색결과 목록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2-1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총 건수 노출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- 0~500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  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- 501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500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개이상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도로명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지번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우편번호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도로명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지번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줄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우편번호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숫자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2-3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선택 버튼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클릭시 상세주소입력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528760"/>
                  </a:ext>
                </a:extLst>
              </a:tr>
              <a:tr h="24746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83732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3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454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4" y="10664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10664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98" y="1768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354" y="17210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036" y="21277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229" y="22183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901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ym typeface="Wingdings 2" pitchFamily="18" charset="2"/>
              </a:rPr>
              <a:t>주소검색팝업</a:t>
            </a:r>
            <a:r>
              <a:rPr kumimoji="1" lang="en-US" altLang="ko-KR" dirty="0" smtClean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신규</a:t>
            </a:r>
            <a:r>
              <a:rPr kumimoji="1" lang="en-US" altLang="ko-KR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)</a:t>
            </a:r>
            <a:r>
              <a:rPr kumimoji="1" lang="ko-KR" altLang="en-US" dirty="0">
                <a:solidFill>
                  <a:srgbClr val="0000FF"/>
                </a:solidFill>
                <a:latin typeface="맑은 고딕" pitchFamily="50" charset="-127"/>
                <a:sym typeface="Wingdings 2" pitchFamily="18" charset="2"/>
              </a:rPr>
              <a:t> </a:t>
            </a:r>
            <a:endParaRPr lang="ko-KR" altLang="en-US" dirty="0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IN_PC_MB_02_03_02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44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52540" cy="363838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2-4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조회결과 없음 케이스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52876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상세주소입력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3-1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상세주소 입력박스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공백포함 최대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50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자 입력 가능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문자제한없음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기호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모두 가능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자음만 연달아 입력 시 전체문자 입력 취소처리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한글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첫자 모음 입력 시 반응 없도록 구현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3-2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주소 입력박스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선택한 도로명 주소 노출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비활성화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57067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확인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창 닫고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배송지정보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창 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정보 창에 입력한 주소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439801"/>
                  </a:ext>
                </a:extLst>
              </a:tr>
              <a:tr h="8784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내부망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외부망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TOBE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구현방식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VDI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주소검색팝업 자체 구현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(AS-IS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도 구현되어 있지만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화면이 깨지고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사용성이낮음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외부망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누리집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API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3732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 변경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83732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3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68759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아롱다롱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3672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344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0605" y="620688"/>
          <a:ext cx="3773407" cy="5398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08089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6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주소검색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454" y="55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1125760"/>
            <a:ext cx="2774913" cy="43039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도로명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번지로 검색해주세요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262933" y="1125047"/>
            <a:ext cx="648071" cy="43110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4310605" y="1700808"/>
            <a:ext cx="3773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5" y="1917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10664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036" y="20524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9007" y="1974532"/>
            <a:ext cx="3605923" cy="1622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rgbClr val="1E1E23"/>
                </a:solidFill>
                <a:latin typeface="+mn-ea"/>
              </a:rPr>
              <a:t>조회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결과가 없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습니다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.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/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</a:b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rgbClr val="1E1E2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도로명 + 건물번호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정자일로 95, 불정로 6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1E1E23"/>
                </a:solidFill>
                <a:effectLst/>
                <a:latin typeface="+mn-ea"/>
              </a:rPr>
              <a:t>동/읍/면/리 + 번지</a:t>
            </a:r>
          </a:p>
          <a:p>
            <a:pPr marL="457200" marR="0" lvl="1" indent="-45720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AAAAC"/>
                </a:solidFill>
                <a:effectLst/>
                <a:latin typeface="+mn-ea"/>
              </a:rPr>
              <a:t>예) 정자동 178-4, 동면 만천리 1000</a:t>
            </a:r>
          </a:p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2942485"/>
            <a:ext cx="3371862" cy="407313"/>
          </a:xfrm>
          <a:prstGeom prst="rect">
            <a:avLst/>
          </a:prstGeom>
          <a:solidFill>
            <a:schemeClr val="tx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2379778"/>
            <a:ext cx="3371862" cy="407313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상세주소를 입력해주세요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9" y="2353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8020" y="1857822"/>
            <a:ext cx="3371862" cy="407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9" y="1809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748892" y="2729742"/>
            <a:ext cx="3198890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BO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회원관리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</a:rPr>
              <a:t>주소검색과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515" y="3038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2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IN_PC_ORD_01_02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03591" y="3128345"/>
            <a:ext cx="1531324" cy="204105"/>
            <a:chOff x="4295800" y="772398"/>
            <a:chExt cx="1531324" cy="204105"/>
          </a:xfrm>
        </p:grpSpPr>
        <p:grpSp>
          <p:nvGrpSpPr>
            <p:cNvPr id="7" name="그룹 6"/>
            <p:cNvGrpSpPr/>
            <p:nvPr/>
          </p:nvGrpSpPr>
          <p:grpSpPr>
            <a:xfrm>
              <a:off x="4295800" y="772398"/>
              <a:ext cx="794044" cy="196977"/>
              <a:chOff x="4575210" y="772398"/>
              <a:chExt cx="794044" cy="196977"/>
            </a:xfrm>
          </p:grpSpPr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FB1C58A6-DB0E-4B36-9517-D7863C2A4659}"/>
                  </a:ext>
                </a:extLst>
              </p:cNvPr>
              <p:cNvSpPr/>
              <p:nvPr/>
            </p:nvSpPr>
            <p:spPr>
              <a:xfrm>
                <a:off x="4575210" y="804212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Check">
                <a:extLst>
                  <a:ext uri="{FF2B5EF4-FFF2-40B4-BE49-F238E27FC236}">
                    <a16:creationId xmlns:a16="http://schemas.microsoft.com/office/drawing/2014/main" id="{627DEB28-178A-4A5E-A02B-85D54F1C49EA}"/>
                  </a:ext>
                </a:extLst>
              </p:cNvPr>
              <p:cNvSpPr/>
              <p:nvPr/>
            </p:nvSpPr>
            <p:spPr>
              <a:xfrm>
                <a:off x="4612516" y="841518"/>
                <a:ext cx="58738" cy="58738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abel">
                <a:extLst>
                  <a:ext uri="{FF2B5EF4-FFF2-40B4-BE49-F238E27FC236}">
                    <a16:creationId xmlns:a16="http://schemas.microsoft.com/office/drawing/2014/main" id="{1835CF36-CBC1-41AD-8FAB-2615FAD43505}"/>
                  </a:ext>
                </a:extLst>
              </p:cNvPr>
              <p:cNvSpPr txBox="1"/>
              <p:nvPr/>
            </p:nvSpPr>
            <p:spPr>
              <a:xfrm>
                <a:off x="4708560" y="772398"/>
                <a:ext cx="660694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 err="1"/>
                  <a:t>기본배송지</a:t>
                </a:r>
                <a:endParaRPr lang="en-US" sz="8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126727" y="779526"/>
              <a:ext cx="700397" cy="196977"/>
              <a:chOff x="5406137" y="779526"/>
              <a:chExt cx="700397" cy="196977"/>
            </a:xfrm>
          </p:grpSpPr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C692349F-1E69-4FA5-8CE7-DA4FE33D756E}"/>
                  </a:ext>
                </a:extLst>
              </p:cNvPr>
              <p:cNvSpPr/>
              <p:nvPr/>
            </p:nvSpPr>
            <p:spPr>
              <a:xfrm>
                <a:off x="5406137" y="81134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abel">
                <a:extLst>
                  <a:ext uri="{FF2B5EF4-FFF2-40B4-BE49-F238E27FC236}">
                    <a16:creationId xmlns:a16="http://schemas.microsoft.com/office/drawing/2014/main" id="{C68A97E8-BFBC-403C-9306-43D8247E8740}"/>
                  </a:ext>
                </a:extLst>
              </p:cNvPr>
              <p:cNvSpPr txBox="1"/>
              <p:nvPr/>
            </p:nvSpPr>
            <p:spPr>
              <a:xfrm>
                <a:off x="5511563" y="779526"/>
                <a:ext cx="594971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/>
                  <a:t>새 </a:t>
                </a:r>
                <a:r>
                  <a:rPr lang="ko-KR" altLang="en-US" sz="800" dirty="0" err="1"/>
                  <a:t>배송지</a:t>
                </a:r>
                <a:endParaRPr lang="en-US" sz="800" dirty="0"/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5B738E7D-4CD4-4871-80BC-4FD64221440C}"/>
              </a:ext>
            </a:extLst>
          </p:cNvPr>
          <p:cNvSpPr/>
          <p:nvPr/>
        </p:nvSpPr>
        <p:spPr>
          <a:xfrm>
            <a:off x="3469804" y="4197975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20063" y="1484646"/>
            <a:ext cx="3286241" cy="4487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0943" y="1969274"/>
            <a:ext cx="3041078" cy="91381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21515" y="1979543"/>
            <a:ext cx="2234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459882" y="2020621"/>
            <a:ext cx="507904" cy="129011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기본배송지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40943" y="2999956"/>
            <a:ext cx="3041078" cy="6222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21516" y="3008269"/>
            <a:ext cx="284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 </a:t>
            </a:r>
            <a:r>
              <a:rPr lang="ko-KR" altLang="en-US" sz="800" dirty="0" err="1" smtClean="0">
                <a:latin typeface="+mn-ea"/>
              </a:rPr>
              <a:t>상세주소</a:t>
            </a:r>
            <a:r>
              <a:rPr lang="ko-KR" altLang="en-US" sz="800" dirty="0" smtClean="0">
                <a:latin typeface="+mn-ea"/>
              </a:rPr>
              <a:t> 전체 출력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40943" y="3746863"/>
            <a:ext cx="3041078" cy="8404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21515" y="3756326"/>
            <a:ext cx="284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받으실 분 이름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010-0000-0000</a:t>
            </a:r>
          </a:p>
          <a:p>
            <a:r>
              <a:rPr lang="en-US" altLang="ko-KR" sz="800" dirty="0">
                <a:latin typeface="+mn-ea"/>
              </a:rPr>
              <a:t>(04382)</a:t>
            </a:r>
            <a:r>
              <a:rPr lang="ko-KR" altLang="en-US" sz="800" dirty="0">
                <a:latin typeface="+mn-ea"/>
              </a:rPr>
              <a:t>서울특별시 용산구 </a:t>
            </a:r>
            <a:r>
              <a:rPr lang="ko-KR" altLang="en-US" sz="800" dirty="0" err="1">
                <a:latin typeface="+mn-ea"/>
              </a:rPr>
              <a:t>한강대로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48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10 </a:t>
            </a:r>
            <a:r>
              <a:rPr lang="ko-KR" altLang="en-US" sz="800" dirty="0" err="1">
                <a:latin typeface="+mn-ea"/>
              </a:rPr>
              <a:t>상세주소</a:t>
            </a:r>
            <a:r>
              <a:rPr lang="ko-KR" altLang="en-US" sz="800" dirty="0">
                <a:latin typeface="+mn-ea"/>
              </a:rPr>
              <a:t> 전체 출력</a:t>
            </a:r>
          </a:p>
        </p:txBody>
      </p:sp>
      <p:sp>
        <p:nvSpPr>
          <p:cNvPr id="3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752196" y="3052695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36" y="18397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C9179-B047-45A0-8307-49C9649CF836}"/>
              </a:ext>
            </a:extLst>
          </p:cNvPr>
          <p:cNvSpPr txBox="1"/>
          <p:nvPr/>
        </p:nvSpPr>
        <p:spPr>
          <a:xfrm>
            <a:off x="5608547" y="1979284"/>
            <a:ext cx="56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772701-97C6-4DDA-A57D-F88A20CEE8A6}"/>
              </a:ext>
            </a:extLst>
          </p:cNvPr>
          <p:cNvSpPr txBox="1"/>
          <p:nvPr/>
        </p:nvSpPr>
        <p:spPr>
          <a:xfrm>
            <a:off x="5301887" y="3008939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0E598A-CA57-4154-A5C0-167F86BAB708}"/>
              </a:ext>
            </a:extLst>
          </p:cNvPr>
          <p:cNvSpPr txBox="1"/>
          <p:nvPr/>
        </p:nvSpPr>
        <p:spPr>
          <a:xfrm>
            <a:off x="5311412" y="3749176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133" y="19148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1587" y="154079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ko-KR" altLang="en-US" sz="1000" b="1" dirty="0" err="1" smtClean="0">
                <a:latin typeface="+mn-ea"/>
              </a:rPr>
              <a:t>배송지목록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16454" y="1552320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24" y="4664261"/>
            <a:ext cx="3041078" cy="8404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916496" y="4673724"/>
            <a:ext cx="284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받으실 분 이름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010-0000-0000</a:t>
            </a:r>
          </a:p>
          <a:p>
            <a:r>
              <a:rPr lang="en-US" altLang="ko-KR" sz="800" dirty="0">
                <a:latin typeface="+mn-ea"/>
              </a:rPr>
              <a:t>(04382)</a:t>
            </a:r>
            <a:r>
              <a:rPr lang="ko-KR" altLang="en-US" sz="800" dirty="0">
                <a:latin typeface="+mn-ea"/>
              </a:rPr>
              <a:t>서울특별시 용산구 </a:t>
            </a:r>
            <a:r>
              <a:rPr lang="ko-KR" altLang="en-US" sz="800" dirty="0" err="1">
                <a:latin typeface="+mn-ea"/>
              </a:rPr>
              <a:t>한강대로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48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10 </a:t>
            </a:r>
            <a:r>
              <a:rPr lang="ko-KR" altLang="en-US" sz="800" dirty="0" err="1">
                <a:latin typeface="+mn-ea"/>
              </a:rPr>
              <a:t>상세주소</a:t>
            </a:r>
            <a:r>
              <a:rPr lang="ko-KR" altLang="en-US" sz="800" dirty="0">
                <a:latin typeface="+mn-ea"/>
              </a:rPr>
              <a:t> 전체 출력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0E598A-CA57-4154-A5C0-167F86BAB708}"/>
              </a:ext>
            </a:extLst>
          </p:cNvPr>
          <p:cNvSpPr txBox="1"/>
          <p:nvPr/>
        </p:nvSpPr>
        <p:spPr>
          <a:xfrm>
            <a:off x="5306393" y="4666574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780" y="30223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056447" y="1968448"/>
            <a:ext cx="0" cy="4854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2920661" y="5588851"/>
            <a:ext cx="3056341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선택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635" y="56625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98" y="15451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01839"/>
              </p:ext>
            </p:extLst>
          </p:nvPr>
        </p:nvGraphicFramePr>
        <p:xfrm>
          <a:off x="9000565" y="44624"/>
          <a:ext cx="3152540" cy="39090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공병수거신청시에는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군부대 배송으로 체크된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배송지는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목록에 노출되지 않음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10751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기본배송지를 최 상단에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최근배송지를 두번째에 정렬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시에는 받으실 분 이름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최근 추가된 순으로 정렬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높이는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높이에 맞춰 제공되며 목록이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일정길이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이상 길어질 시 상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 스크롤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영역을 색상으로 구분하여 표시함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배송지가 색상 처리된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배송지가 있는 상태에서 다른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선택한 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기본배송지는 수정 버튼만 제공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목록은 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버튼을 제공함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 페이지로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의사 확인 후 승인 시 삭제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배송지선택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닫히며 선택된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정보 적용됨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49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sp>
        <p:nvSpPr>
          <p:cNvPr id="5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787371" y="3109174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6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850071"/>
              </p:ext>
            </p:extLst>
          </p:nvPr>
        </p:nvGraphicFramePr>
        <p:xfrm>
          <a:off x="65314" y="410330"/>
          <a:ext cx="5996592" cy="63310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24-05-28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나헤주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결정사항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공병수거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완료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이후에 상세페이지 제공 불가에 대한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나헤주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오타 수정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78778"/>
              </p:ext>
            </p:extLst>
          </p:nvPr>
        </p:nvGraphicFramePr>
        <p:xfrm>
          <a:off x="6135967" y="410330"/>
          <a:ext cx="5996592" cy="63310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41673"/>
              </p:ext>
            </p:extLst>
          </p:nvPr>
        </p:nvGraphicFramePr>
        <p:xfrm>
          <a:off x="199154" y="453435"/>
          <a:ext cx="11759337" cy="8217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IN_PC_ORD_01_02</a:t>
                      </a: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2-2.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배송지를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삭제하시겠습니까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삭제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4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7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배송지정보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IN_PC_ORD_01_03</a:t>
            </a:r>
            <a:endParaRPr lang="ko-KR" altLang="en-US" dirty="0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096202" y="1266448"/>
            <a:ext cx="4985334" cy="37467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0388" y="137262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ko-KR" altLang="en-US" sz="1000" b="1" dirty="0" err="1" smtClean="0">
                <a:latin typeface="+mn-ea"/>
              </a:rPr>
              <a:t>배송지정보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89106" y="13841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2228889" y="4519842"/>
            <a:ext cx="470817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완료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57711"/>
              </p:ext>
            </p:extLst>
          </p:nvPr>
        </p:nvGraphicFramePr>
        <p:xfrm>
          <a:off x="2228850" y="1823290"/>
          <a:ext cx="4751070" cy="2056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814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3908256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39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39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39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874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254" y="3057866"/>
            <a:ext cx="724916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0000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252" y="3300938"/>
            <a:ext cx="2935241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3894513" y="3046300"/>
            <a:ext cx="639975" cy="21760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937" y="3563725"/>
            <a:ext cx="2934944" cy="2017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상세주소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입력했을 시 출력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42673" y="402938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64785" y="3983444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41476" y="426136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73114" y="4220188"/>
            <a:ext cx="1310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배송지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목록에 저장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Check">
            <a:extLst>
              <a:ext uri="{FF2B5EF4-FFF2-40B4-BE49-F238E27FC236}">
                <a16:creationId xmlns:a16="http://schemas.microsoft.com/office/drawing/2014/main" id="{DF2A1709-9512-4E20-98B7-4307A0B38E4D}"/>
              </a:ext>
            </a:extLst>
          </p:cNvPr>
          <p:cNvSpPr>
            <a:spLocks noChangeAspect="1"/>
          </p:cNvSpPr>
          <p:nvPr/>
        </p:nvSpPr>
        <p:spPr bwMode="auto">
          <a:xfrm>
            <a:off x="2266815" y="4293868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71003"/>
              </p:ext>
            </p:extLst>
          </p:nvPr>
        </p:nvGraphicFramePr>
        <p:xfrm>
          <a:off x="3128246" y="2675483"/>
          <a:ext cx="1454733" cy="22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543700537"/>
                    </a:ext>
                  </a:extLst>
                </a:gridCol>
                <a:gridCol w="411507">
                  <a:extLst>
                    <a:ext uri="{9D8B030D-6E8A-4147-A177-3AD203B41FA5}">
                      <a16:colId xmlns:a16="http://schemas.microsoft.com/office/drawing/2014/main" val="400484928"/>
                    </a:ext>
                  </a:extLst>
                </a:gridCol>
              </a:tblGrid>
              <a:tr h="2218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010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05559"/>
              </p:ext>
            </p:extLst>
          </p:nvPr>
        </p:nvGraphicFramePr>
        <p:xfrm>
          <a:off x="3130306" y="1932007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6968"/>
              </p:ext>
            </p:extLst>
          </p:nvPr>
        </p:nvGraphicFramePr>
        <p:xfrm>
          <a:off x="3130306" y="2315082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02" y="12687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488" y="18500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990" y="23021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432" y="25901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874" y="30221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581" y="38537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4673"/>
              </p:ext>
            </p:extLst>
          </p:nvPr>
        </p:nvGraphicFramePr>
        <p:xfrm>
          <a:off x="9000565" y="44624"/>
          <a:ext cx="3152540" cy="559104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7312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편의점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군부대 배송은 공병수거에서는 제공하지 않음 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2426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배송지목록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화면에서 수정을 선택하여 진입 시 기존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입력된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화면에서 진입 시 입력한 주소가 출력된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시 상세주소까지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 기준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이상 입력 불가하며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자를 초과하여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띄어쓰기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연속으로 두 번 입력 불가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띄어쓰기 시도 시 반응 없도록 구현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특수문자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 외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출력할 휴대폰번호 없을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된 상태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주문자 정보와 동일 체크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 현재 주문서에 입력되어 있는 주문자 정보의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주문자명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 자동 입력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상태의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input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버튼 클릭 시 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4-1.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상세주소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입력되며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이상 입력 시도 시 반응 없도록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수정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비활성화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기설정되어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된 경우 체크해제 시도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오류 알림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저장 선택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목록에 저장 자동 체크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저장 체크된 상태에서 배송지목록에 저장 체크해제 시도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오류 알림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31842"/>
                  </a:ext>
                </a:extLst>
              </a:tr>
            </a:tbl>
          </a:graphicData>
        </a:graphic>
      </p:graphicFrame>
      <p:sp>
        <p:nvSpPr>
          <p:cNvPr id="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252" y="3497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sp>
        <p:nvSpPr>
          <p:cNvPr id="4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649650" y="2811031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7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배송지정보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IN_PC_ORD_01_03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13364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093623" y="1261659"/>
            <a:ext cx="4985334" cy="41115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0388" y="131780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ko-KR" altLang="en-US" sz="1000" b="1" dirty="0" err="1" smtClean="0">
                <a:latin typeface="+mn-ea"/>
              </a:rPr>
              <a:t>배송지정보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89106" y="132933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2206402" y="4936909"/>
            <a:ext cx="470817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완료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77828"/>
              </p:ext>
            </p:extLst>
          </p:nvPr>
        </p:nvGraphicFramePr>
        <p:xfrm>
          <a:off x="2228850" y="1768476"/>
          <a:ext cx="4751070" cy="259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814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3908256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508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배송지명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44055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81747"/>
                  </a:ext>
                </a:extLst>
              </a:tr>
              <a:tr h="1056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871877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254" y="3378264"/>
            <a:ext cx="724916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0000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252" y="3621336"/>
            <a:ext cx="2935241" cy="201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주소출력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3894513" y="3366698"/>
            <a:ext cx="639975" cy="21760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41937" y="4089171"/>
            <a:ext cx="2934944" cy="2017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상세주소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입력했을 시 출력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64785" y="4421607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2241476" y="469953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2373114" y="4658351"/>
            <a:ext cx="1310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배송지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목록에 저장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Check">
            <a:extLst>
              <a:ext uri="{FF2B5EF4-FFF2-40B4-BE49-F238E27FC236}">
                <a16:creationId xmlns:a16="http://schemas.microsoft.com/office/drawing/2014/main" id="{DF2A1709-9512-4E20-98B7-4307A0B38E4D}"/>
              </a:ext>
            </a:extLst>
          </p:cNvPr>
          <p:cNvSpPr>
            <a:spLocks noChangeAspect="1"/>
          </p:cNvSpPr>
          <p:nvPr/>
        </p:nvSpPr>
        <p:spPr bwMode="auto">
          <a:xfrm>
            <a:off x="2266815" y="4732031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39651"/>
              </p:ext>
            </p:extLst>
          </p:nvPr>
        </p:nvGraphicFramePr>
        <p:xfrm>
          <a:off x="3128246" y="2775149"/>
          <a:ext cx="1454733" cy="22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00">
                  <a:extLst>
                    <a:ext uri="{9D8B030D-6E8A-4147-A177-3AD203B41FA5}">
                      <a16:colId xmlns:a16="http://schemas.microsoft.com/office/drawing/2014/main" val="2543700537"/>
                    </a:ext>
                  </a:extLst>
                </a:gridCol>
                <a:gridCol w="411507">
                  <a:extLst>
                    <a:ext uri="{9D8B030D-6E8A-4147-A177-3AD203B41FA5}">
                      <a16:colId xmlns:a16="http://schemas.microsoft.com/office/drawing/2014/main" val="400484928"/>
                    </a:ext>
                  </a:extLst>
                </a:gridCol>
              </a:tblGrid>
              <a:tr h="2218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010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41112"/>
              </p:ext>
            </p:extLst>
          </p:nvPr>
        </p:nvGraphicFramePr>
        <p:xfrm>
          <a:off x="3130306" y="1877193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57770"/>
              </p:ext>
            </p:extLst>
          </p:nvPr>
        </p:nvGraphicFramePr>
        <p:xfrm>
          <a:off x="3130306" y="2317648"/>
          <a:ext cx="1430186" cy="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691004" y="2304937"/>
            <a:ext cx="1800832" cy="215444"/>
            <a:chOff x="4691004" y="2349387"/>
            <a:chExt cx="1800832" cy="21544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FA9EA8-071C-4602-96D9-AF16C0C70397}"/>
                </a:ext>
              </a:extLst>
            </p:cNvPr>
            <p:cNvSpPr txBox="1"/>
            <p:nvPr/>
          </p:nvSpPr>
          <p:spPr>
            <a:xfrm>
              <a:off x="4822642" y="2349387"/>
              <a:ext cx="1669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주문자 정보와 동일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26E3ED-595F-41D9-BB4C-98C2AEC27CB0}"/>
                </a:ext>
              </a:extLst>
            </p:cNvPr>
            <p:cNvSpPr/>
            <p:nvPr/>
          </p:nvSpPr>
          <p:spPr>
            <a:xfrm>
              <a:off x="4691004" y="2387016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176" y="42919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28" name="Checkbox">
            <a:extLst>
              <a:ext uri="{FF2B5EF4-FFF2-40B4-BE49-F238E27FC236}">
                <a16:creationId xmlns:a16="http://schemas.microsoft.com/office/drawing/2014/main" id="{2BF05A78-0F74-4B0C-9D84-A5D18ED3145E}"/>
              </a:ext>
            </a:extLst>
          </p:cNvPr>
          <p:cNvGrpSpPr/>
          <p:nvPr/>
        </p:nvGrpSpPr>
        <p:grpSpPr>
          <a:xfrm>
            <a:off x="2249412" y="4473095"/>
            <a:ext cx="128588" cy="128588"/>
            <a:chOff x="863600" y="1311275"/>
            <a:chExt cx="128588" cy="128588"/>
          </a:xfrm>
        </p:grpSpPr>
        <p:sp>
          <p:nvSpPr>
            <p:cNvPr id="29" name="Box">
              <a:extLst>
                <a:ext uri="{FF2B5EF4-FFF2-40B4-BE49-F238E27FC236}">
                  <a16:creationId xmlns:a16="http://schemas.microsoft.com/office/drawing/2014/main" id="{464A5205-F954-4F1E-9EC4-CE3D0E11AD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600" y="1311275"/>
              <a:ext cx="128588" cy="1285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Check">
              <a:extLst>
                <a:ext uri="{FF2B5EF4-FFF2-40B4-BE49-F238E27FC236}">
                  <a16:creationId xmlns:a16="http://schemas.microsoft.com/office/drawing/2014/main" id="{DF2A1709-9512-4E20-98B7-4307A0B38E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508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87" y="45915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28124" y="2986046"/>
            <a:ext cx="230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확인해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38971" y="3830601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주소를 검색해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27514" y="2500055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받으실 분 이름을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3050437" y="2053714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배송지명을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797" y="49978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023" y="13159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13653"/>
              </p:ext>
            </p:extLst>
          </p:nvPr>
        </p:nvGraphicFramePr>
        <p:xfrm>
          <a:off x="9000565" y="44624"/>
          <a:ext cx="3152540" cy="43551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목록에 저장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체크된 상태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체크된 상태로 완료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목록에 추가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비활성화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항목이 있을 시 버튼 비활성화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상세주소는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항목 체크에서 제외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있을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 영역 하단에 오류 문구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버튼 클릭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가장 상위 항목으로 포커스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명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이름을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확인해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952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 방식은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0975" marR="0" lvl="0" indent="-952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주소검색하여 입력된 정보 없음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주소를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80975" marR="0" lvl="0" indent="-952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배송지목록에서 수정 버튼을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탭하여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외 모든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필수항목이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 된 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상태로 완료버튼을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탭하면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메시지 호출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승인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완료처리</a:t>
                      </a:r>
                      <a:endParaRPr kumimoji="0" lang="ko-KR" altLang="en-US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배송지목록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화면에서 해당 창이 호출되었을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수정한 정보로 저장 완료하고 창 닫힘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배송지목록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창 다시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31842"/>
                  </a:ext>
                </a:extLst>
              </a:tr>
            </a:tbl>
          </a:graphicData>
        </a:graphic>
      </p:graphicFrame>
      <p:sp>
        <p:nvSpPr>
          <p:cNvPr id="4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781272" y="2931377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1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242566" y="4514285"/>
            <a:ext cx="8496300" cy="673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</a:t>
            </a:r>
            <a:r>
              <a:rPr lang="ko-KR" altLang="en-US" dirty="0" err="1"/>
              <a:t>공병수거</a:t>
            </a:r>
            <a:r>
              <a:rPr lang="ko-KR" altLang="en-US" dirty="0"/>
              <a:t> 신청 메인</a:t>
            </a:r>
            <a:r>
              <a:rPr lang="en-US" altLang="ko-KR" dirty="0"/>
              <a:t>_</a:t>
            </a:r>
            <a:r>
              <a:rPr lang="ko-KR" altLang="en-US" dirty="0" err="1"/>
              <a:t>신청내역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2479" y="136681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공병수거현황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온라인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공병수거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31460"/>
              </p:ext>
            </p:extLst>
          </p:nvPr>
        </p:nvGraphicFramePr>
        <p:xfrm>
          <a:off x="9000565" y="44450"/>
          <a:ext cx="3152540" cy="40458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5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월별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매월 적립한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 출력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당월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공병수거완료 기준 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안내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안내 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한번도 하지 않은 고객에게만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내역이 있는 경우 해당 영역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첫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 </a:t>
                      </a:r>
                      <a:endParaRPr lang="en-US" altLang="ko-KR" sz="800" b="0" u="none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2249"/>
                  </a:ext>
                </a:extLst>
              </a:tr>
              <a:tr h="1056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영역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불가일 여부 유효성 체크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- 1) 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- 2) 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5252"/>
                  </a:ext>
                </a:extLst>
              </a:tr>
              <a:tr h="4330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내역이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내역이 없습니다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노출 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278965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캠페인 유의사항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 내용 노출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09430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72427" y="1293527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01338"/>
            <a:ext cx="1211663" cy="23062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5511" y="957814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083520" y="633907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2509"/>
              </p:ext>
            </p:extLst>
          </p:nvPr>
        </p:nvGraphicFramePr>
        <p:xfrm>
          <a:off x="1291962" y="880116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47078"/>
              </p:ext>
            </p:extLst>
          </p:nvPr>
        </p:nvGraphicFramePr>
        <p:xfrm>
          <a:off x="5653222" y="522230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90854"/>
            <a:ext cx="1087597" cy="264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735961" y="983198"/>
            <a:ext cx="3118438" cy="201389"/>
            <a:chOff x="6309830" y="1015897"/>
            <a:chExt cx="3531966" cy="21493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332132" y="594874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10756"/>
            <a:ext cx="190500" cy="209550"/>
          </a:xfrm>
          <a:prstGeom prst="rect">
            <a:avLst/>
          </a:prstGeom>
        </p:spPr>
      </p:pic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1838328"/>
            <a:ext cx="4104283" cy="223874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75543" y="1967858"/>
            <a:ext cx="1947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홍길동님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이번 달 이만큼 재활용 했어요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488688" y="2323917"/>
            <a:ext cx="16225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5</a:t>
            </a:r>
            <a:r>
              <a:rPr lang="ko-KR" altLang="en-US" sz="800" dirty="0" smtClean="0"/>
              <a:t>월 기준 적립한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개수</a:t>
            </a:r>
            <a:endParaRPr lang="ko-KR" altLang="en-US" sz="800" dirty="0"/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3478393" y="3140968"/>
            <a:ext cx="760097" cy="509265"/>
          </a:xfrm>
          <a:prstGeom prst="wedgeRoundRectCallout">
            <a:avLst>
              <a:gd name="adj1" fmla="val -2674"/>
              <a:gd name="adj2" fmla="val 6927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06510" y="1838328"/>
            <a:ext cx="2056942" cy="22387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702883" y="1838328"/>
            <a:ext cx="2056942" cy="22387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529950" y="3783774"/>
            <a:ext cx="7409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u="sng" dirty="0" smtClean="0"/>
              <a:t>유의사항 </a:t>
            </a:r>
            <a:r>
              <a:rPr lang="en-US" altLang="ko-KR" sz="800" u="sng" dirty="0" smtClean="0"/>
              <a:t>&gt;</a:t>
            </a:r>
            <a:r>
              <a:rPr lang="en-US" altLang="ko-KR" sz="800" dirty="0" smtClean="0"/>
              <a:t> </a:t>
            </a:r>
            <a:endParaRPr lang="ko-KR" altLang="en-US" sz="900" b="1" dirty="0"/>
          </a:p>
        </p:txBody>
      </p:sp>
      <p:sp>
        <p:nvSpPr>
          <p:cNvPr id="57" name="직사각형 56"/>
          <p:cNvSpPr/>
          <p:nvPr/>
        </p:nvSpPr>
        <p:spPr>
          <a:xfrm>
            <a:off x="4586617" y="1900662"/>
            <a:ext cx="1869423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29BC70"/>
                </a:solidFill>
              </a:rPr>
              <a:t>홍길동</a:t>
            </a:r>
            <a:r>
              <a:rPr lang="ko-KR" altLang="en-US" sz="1000" dirty="0" smtClean="0"/>
              <a:t>님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>
                <a:solidFill>
                  <a:srgbClr val="29BC70"/>
                </a:solidFill>
              </a:rPr>
              <a:t>LESS PLASTIC </a:t>
            </a:r>
            <a:r>
              <a:rPr lang="ko-KR" altLang="en-US" sz="1000" dirty="0" smtClean="0">
                <a:solidFill>
                  <a:srgbClr val="29BC70"/>
                </a:solidFill>
              </a:rPr>
              <a:t>실천</a:t>
            </a:r>
            <a:r>
              <a:rPr lang="ko-KR" altLang="en-US" sz="1000" dirty="0" smtClean="0"/>
              <a:t>에 동참해</a:t>
            </a:r>
            <a:endParaRPr lang="en-US" altLang="ko-KR" sz="1000" dirty="0" smtClean="0"/>
          </a:p>
          <a:p>
            <a:r>
              <a:rPr lang="ko-KR" altLang="en-US" sz="1000" dirty="0" smtClean="0"/>
              <a:t>보세요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첫 수거하고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뷰티포인트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5,000P </a:t>
            </a:r>
            <a:b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받으세요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6672019" y="1946398"/>
            <a:ext cx="218842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이제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이니스프리가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29BC70"/>
                </a:solidFill>
              </a:rPr>
              <a:t>직접 수거</a:t>
            </a:r>
            <a:r>
              <a:rPr lang="ko-KR" altLang="en-US" sz="1000" dirty="0" smtClean="0"/>
              <a:t>하러 </a:t>
            </a:r>
            <a:endParaRPr lang="en-US" altLang="ko-KR" sz="1000" dirty="0" smtClean="0"/>
          </a:p>
          <a:p>
            <a:r>
              <a:rPr lang="ko-KR" altLang="en-US" sz="1000" dirty="0" smtClean="0"/>
              <a:t>찾아 갈게요</a:t>
            </a:r>
            <a:r>
              <a:rPr lang="en-US" altLang="ko-KR" sz="1000" dirty="0" smtClean="0"/>
              <a:t>!</a:t>
            </a:r>
            <a:endParaRPr lang="en-US" altLang="ko-KR" sz="1000" b="1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명절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연휴 기간에는 수거가 불가할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수 있습니다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6746408" y="3643148"/>
            <a:ext cx="1941880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온라인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공병수거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신청하기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23311" y="3596673"/>
            <a:ext cx="19175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기간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2022.08.11 ~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별도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안내시까지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525" y="4254412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내역 </a:t>
            </a:r>
            <a:endParaRPr lang="ko-KR" altLang="en-US" sz="1000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717" y="4647414"/>
            <a:ext cx="267076" cy="25372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556766" y="4928263"/>
            <a:ext cx="194636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진행된 </a:t>
            </a:r>
            <a:r>
              <a:rPr lang="ko-KR" altLang="en-US" sz="900" dirty="0" err="1">
                <a:latin typeface="+mn-ea"/>
              </a:rPr>
              <a:t>공병수거</a:t>
            </a:r>
            <a:r>
              <a:rPr lang="ko-KR" altLang="en-US" sz="900" dirty="0">
                <a:latin typeface="+mn-ea"/>
              </a:rPr>
              <a:t> 내역이 없습니다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2" y="17762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826" y="17701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172" y="37723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075" y="17739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877" y="36730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11" y="41718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708" y="31368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2479" y="5282607"/>
            <a:ext cx="16850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캠페인 유의사항</a:t>
            </a:r>
            <a:endParaRPr lang="ko-KR" altLang="en-US" sz="10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6"/>
          <a:srcRect b="47768"/>
          <a:stretch/>
        </p:blipFill>
        <p:spPr>
          <a:xfrm>
            <a:off x="330236" y="5528829"/>
            <a:ext cx="8349791" cy="924508"/>
          </a:xfrm>
          <a:prstGeom prst="rect">
            <a:avLst/>
          </a:prstGeom>
        </p:spPr>
      </p:pic>
      <p:sp>
        <p:nvSpPr>
          <p:cNvPr id="7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12479" y="6294429"/>
            <a:ext cx="8259398" cy="211007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9" y="5158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8360" y="6549073"/>
            <a:ext cx="8496300" cy="9191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첫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공병수거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팝업 </a:t>
            </a:r>
            <a:endParaRPr lang="ko-KR" altLang="en-US" dirty="0"/>
          </a:p>
        </p:txBody>
      </p:sp>
      <p:sp>
        <p:nvSpPr>
          <p:cNvPr id="16" name="부제목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IN_PC_MYP_01_53 </a:t>
            </a:r>
            <a:endParaRPr lang="ko-KR" altLang="en-US" dirty="0"/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온라인 </a:t>
            </a:r>
            <a:r>
              <a:rPr lang="ko-KR" altLang="en-US" dirty="0" err="1"/>
              <a:t>공병수거</a:t>
            </a:r>
            <a:r>
              <a:rPr lang="ko-KR" altLang="en-US" dirty="0"/>
              <a:t> 신청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03988"/>
              </p:ext>
            </p:extLst>
          </p:nvPr>
        </p:nvGraphicFramePr>
        <p:xfrm>
          <a:off x="9000565" y="44450"/>
          <a:ext cx="3152540" cy="52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안내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88840"/>
            <a:ext cx="5113483" cy="2940577"/>
          </a:xfrm>
          <a:prstGeom prst="rect">
            <a:avLst/>
          </a:prstGeom>
        </p:spPr>
      </p:pic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65" y="19588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019" y="20668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325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공병수거</a:t>
            </a:r>
            <a:r>
              <a:rPr lang="ko-KR" altLang="en-US" dirty="0"/>
              <a:t> </a:t>
            </a:r>
            <a:r>
              <a:rPr lang="ko-KR" altLang="en-US" dirty="0" err="1"/>
              <a:t>불가안내</a:t>
            </a:r>
            <a:r>
              <a:rPr lang="ko-KR" altLang="en-US" dirty="0"/>
              <a:t> 팝업 </a:t>
            </a:r>
          </a:p>
        </p:txBody>
      </p:sp>
      <p:sp>
        <p:nvSpPr>
          <p:cNvPr id="16" name="부제목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19101"/>
              </p:ext>
            </p:extLst>
          </p:nvPr>
        </p:nvGraphicFramePr>
        <p:xfrm>
          <a:off x="9000565" y="44450"/>
          <a:ext cx="3152540" cy="151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불가일 안내 팝업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안내문구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확인 필요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공병수거불가일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부터 말일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휴일관리에서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 된 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22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826259" y="2132856"/>
            <a:ext cx="3370831" cy="1900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2824363" y="3695377"/>
            <a:ext cx="3370831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996" y="20505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8857" y="2225745"/>
            <a:ext cx="3338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불가안내</a:t>
            </a:r>
            <a:r>
              <a:rPr lang="ko-KR" altLang="en-US" sz="1000" b="1" dirty="0" smtClean="0"/>
              <a:t>                                           </a:t>
            </a:r>
            <a:r>
              <a:rPr lang="en-US" altLang="ko-KR" sz="1000" b="1" dirty="0" smtClean="0"/>
              <a:t>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4579" y="2602704"/>
            <a:ext cx="32420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서비스 신청이 불가능합니다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err="1" smtClean="0"/>
              <a:t>공병수거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신청이 가능 할 때 다시 시도해주세요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700" dirty="0" smtClean="0"/>
              <a:t>※ </a:t>
            </a:r>
            <a:r>
              <a:rPr lang="ko-KR" altLang="en-US" sz="700" dirty="0" smtClean="0"/>
              <a:t>매달 </a:t>
            </a:r>
            <a:r>
              <a:rPr lang="en-US" altLang="ko-KR" sz="700" dirty="0" smtClean="0"/>
              <a:t>25</a:t>
            </a:r>
            <a:r>
              <a:rPr lang="ko-KR" altLang="en-US" sz="700" dirty="0" smtClean="0"/>
              <a:t>일부터 말일에는 온라인 </a:t>
            </a:r>
            <a:r>
              <a:rPr lang="ko-KR" altLang="en-US" sz="700" dirty="0" err="1" smtClean="0"/>
              <a:t>공병수거</a:t>
            </a:r>
            <a:r>
              <a:rPr lang="ko-KR" altLang="en-US" sz="700" dirty="0" smtClean="0"/>
              <a:t> 신청이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불가능합니다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/>
              <a:t>※ </a:t>
            </a:r>
            <a:r>
              <a:rPr lang="ko-KR" altLang="en-US" sz="700" dirty="0" smtClean="0"/>
              <a:t>명절 및 연휴기간에는 온라인 </a:t>
            </a:r>
            <a:r>
              <a:rPr lang="ko-KR" altLang="en-US" sz="700" dirty="0" err="1" smtClean="0"/>
              <a:t>공병수거</a:t>
            </a:r>
            <a:r>
              <a:rPr lang="ko-KR" altLang="en-US" sz="700" dirty="0" smtClean="0"/>
              <a:t> 신청이 불가능합니다</a:t>
            </a:r>
            <a:r>
              <a:rPr lang="en-US" altLang="ko-KR" sz="700" dirty="0" smtClean="0"/>
              <a:t>. </a:t>
            </a:r>
            <a:endParaRPr lang="ko-KR" altLang="en-US" sz="700" dirty="0"/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353" y="20713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48" y="37563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24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공병수거</a:t>
            </a:r>
            <a:r>
              <a:rPr lang="ko-KR" altLang="en-US" dirty="0"/>
              <a:t> 신청 안내 팝업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부제목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IN_PC_MYP_01_55</a:t>
            </a:r>
            <a:endParaRPr lang="ko-KR" altLang="en-US" dirty="0"/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48550"/>
              </p:ext>
            </p:extLst>
          </p:nvPr>
        </p:nvGraphicFramePr>
        <p:xfrm>
          <a:off x="9000565" y="44450"/>
          <a:ext cx="3152540" cy="2125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 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공병수거개수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적립예정포인트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공병 거 필수사항 체크 팝업 노출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22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809960" y="1220941"/>
            <a:ext cx="3370831" cy="1501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4502259" y="2372622"/>
            <a:ext cx="168351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신청하기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97" y="11386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2558" y="1313829"/>
            <a:ext cx="3338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신청안내                                           </a:t>
            </a:r>
            <a:r>
              <a:rPr lang="en-US" altLang="ko-KR" sz="1000" b="1" dirty="0" smtClean="0"/>
              <a:t>X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08280" y="1690788"/>
            <a:ext cx="324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이니스프리 온라인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서비스는 공병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개를 한꺼번에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반납 시에만 참여가 가능합니다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err="1" smtClean="0"/>
              <a:t>수거신청하시겠습니까</a:t>
            </a:r>
            <a:r>
              <a:rPr lang="en-US" altLang="ko-KR" sz="800" dirty="0" smtClean="0"/>
              <a:t>? </a:t>
            </a:r>
            <a:endParaRPr lang="ko-KR" altLang="en-US" sz="700" dirty="0"/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054" y="11593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2818740" y="2374074"/>
            <a:ext cx="168351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취소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797" y="2433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498" y="24511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09959" y="3284538"/>
            <a:ext cx="3370831" cy="20886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25" idx="2"/>
            <a:endCxn id="18" idx="0"/>
          </p:cNvCxnSpPr>
          <p:nvPr/>
        </p:nvCxnSpPr>
        <p:spPr>
          <a:xfrm rot="5400000">
            <a:off x="4632708" y="2573227"/>
            <a:ext cx="573978" cy="848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1762" y="3374803"/>
            <a:ext cx="3338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신청안내                                           </a:t>
            </a:r>
            <a:r>
              <a:rPr lang="en-US" altLang="ko-KR" sz="1000" b="1" dirty="0" smtClean="0"/>
              <a:t>X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1239" y="3756168"/>
            <a:ext cx="324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29BC70"/>
                </a:solidFill>
              </a:rPr>
              <a:t>홍길동</a:t>
            </a:r>
            <a:r>
              <a:rPr lang="ko-KR" altLang="en-US" sz="800" dirty="0" smtClean="0"/>
              <a:t> 고객님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이번달</a:t>
            </a:r>
            <a:r>
              <a:rPr lang="ko-KR" altLang="en-US" sz="800" dirty="0" smtClean="0"/>
              <a:t> 공병수거량은 </a:t>
            </a: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ko-KR" altLang="en-US" sz="800" dirty="0" smtClean="0"/>
              <a:t>개입니다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온라인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 진행 시 적립포인트는 </a:t>
            </a:r>
            <a:r>
              <a:rPr lang="en-US" altLang="ko-KR" sz="800" dirty="0" smtClean="0">
                <a:solidFill>
                  <a:srgbClr val="29BC70"/>
                </a:solidFill>
              </a:rPr>
              <a:t>3000</a:t>
            </a:r>
            <a:r>
              <a:rPr lang="ko-KR" altLang="en-US" sz="800" dirty="0" smtClean="0">
                <a:solidFill>
                  <a:srgbClr val="29BC70"/>
                </a:solidFill>
              </a:rPr>
              <a:t>점</a:t>
            </a:r>
            <a:r>
              <a:rPr lang="ko-KR" altLang="en-US" sz="800" dirty="0" smtClean="0"/>
              <a:t> 입니다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ko-KR" altLang="en-US" sz="800" dirty="0" smtClean="0"/>
              <a:t>포인트 적립은 배송완료 시점에 진행되며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위 </a:t>
            </a:r>
            <a:r>
              <a:rPr lang="ko-KR" altLang="en-US" sz="800" dirty="0" err="1" smtClean="0"/>
              <a:t>적립결과는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오프라인매장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진행에 따라 변경될 수 있습니다</a:t>
            </a:r>
            <a:r>
              <a:rPr lang="en-US" altLang="ko-KR" sz="800" dirty="0" smtClean="0"/>
              <a:t>. </a:t>
            </a:r>
          </a:p>
          <a:p>
            <a:endParaRPr lang="en-US" altLang="ko-KR" sz="800" dirty="0"/>
          </a:p>
          <a:p>
            <a:r>
              <a:rPr lang="ko-KR" altLang="en-US" sz="800" b="1" dirty="0" smtClean="0"/>
              <a:t>고객님의 </a:t>
            </a:r>
            <a:r>
              <a:rPr lang="ko-KR" altLang="en-US" sz="800" b="1" dirty="0" err="1" smtClean="0"/>
              <a:t>비구매성</a:t>
            </a:r>
            <a:r>
              <a:rPr lang="ko-KR" altLang="en-US" sz="800" b="1" dirty="0" smtClean="0"/>
              <a:t> 포인트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이벤트 포인트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는 </a:t>
            </a:r>
            <a:r>
              <a:rPr lang="ko-KR" altLang="en-US" sz="800" b="1" dirty="0" err="1" smtClean="0"/>
              <a:t>잔여한도에</a:t>
            </a:r>
            <a:r>
              <a:rPr lang="ko-KR" altLang="en-US" sz="800" b="1" dirty="0" smtClean="0"/>
              <a:t> 따라 </a:t>
            </a:r>
            <a:r>
              <a:rPr lang="en-US" altLang="ko-KR" sz="800" b="1" dirty="0"/>
              <a:t/>
            </a:r>
            <a:br>
              <a:rPr lang="en-US" altLang="ko-KR" sz="800" b="1" dirty="0"/>
            </a:br>
            <a:r>
              <a:rPr lang="ko-KR" altLang="en-US" sz="800" b="1" dirty="0" smtClean="0"/>
              <a:t>포인트 적립이 불가할 수 있으니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페이지 하단 유의사항을 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ko-KR" altLang="en-US" sz="800" b="1" dirty="0" smtClean="0"/>
              <a:t>반드시 미리 확인 바랍니다</a:t>
            </a:r>
            <a:r>
              <a:rPr lang="en-US" altLang="ko-KR" sz="800" b="1" dirty="0" smtClean="0"/>
              <a:t>.  </a:t>
            </a:r>
            <a:endParaRPr lang="ko-KR" altLang="en-US" sz="700" b="1" dirty="0"/>
          </a:p>
        </p:txBody>
      </p:sp>
      <p:sp>
        <p:nvSpPr>
          <p:cNvPr id="23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2809959" y="5035278"/>
            <a:ext cx="3370831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996" y="32669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353" y="32877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235" y="50886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6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공병수거</a:t>
            </a:r>
            <a:r>
              <a:rPr lang="ko-KR" altLang="en-US" dirty="0">
                <a:latin typeface="+mn-ea"/>
              </a:rPr>
              <a:t> 신청 필수사항 </a:t>
            </a:r>
            <a:r>
              <a:rPr lang="en-US" altLang="ko-KR" dirty="0">
                <a:latin typeface="+mn-ea"/>
              </a:rPr>
              <a:t>CHECK!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IN_PC_MYP_01_56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79527" y="836712"/>
            <a:ext cx="2664296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2124" y="929601"/>
            <a:ext cx="262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신청 필수사항 </a:t>
            </a:r>
            <a:r>
              <a:rPr lang="en-US" altLang="ko-KR" sz="1000" b="1" dirty="0" smtClean="0"/>
              <a:t>CHECK!</a:t>
            </a:r>
            <a:r>
              <a:rPr lang="ko-KR" altLang="en-US" sz="1000" b="1" dirty="0" smtClean="0"/>
              <a:t>         </a:t>
            </a:r>
            <a:r>
              <a:rPr lang="en-US" altLang="ko-KR" sz="1000" b="1" dirty="0" smtClean="0"/>
              <a:t>X</a:t>
            </a:r>
          </a:p>
        </p:txBody>
      </p:sp>
      <p:grpSp>
        <p:nvGrpSpPr>
          <p:cNvPr id="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23543" y="1268711"/>
            <a:ext cx="2343667" cy="11662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06564" y="2479631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ko-KR" altLang="en-US" sz="700" dirty="0" smtClean="0"/>
              <a:t>사용한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이니스프리 공병들을 모아 깨끗하게 비워주세요</a:t>
            </a:r>
            <a:r>
              <a:rPr lang="en-US" altLang="ko-KR" sz="700" dirty="0" smtClean="0"/>
              <a:t>.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*10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개의 이니스프리 공병이 필요해요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</a:p>
          <a:p>
            <a:endParaRPr lang="ko-KR" altLang="en-US" sz="700" dirty="0"/>
          </a:p>
        </p:txBody>
      </p:sp>
      <p:grpSp>
        <p:nvGrpSpPr>
          <p:cNvPr id="1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15209" y="2882702"/>
            <a:ext cx="2343667" cy="11662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98230" y="4093622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박스에 공병들을 담아 포장을 해주세요</a:t>
            </a:r>
            <a:r>
              <a:rPr lang="en-US" altLang="ko-KR" sz="700" dirty="0" smtClean="0"/>
              <a:t>.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*1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박스에 포장 부탁드립니다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sz="700" dirty="0"/>
          </a:p>
        </p:txBody>
      </p: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23543" y="4466878"/>
            <a:ext cx="2343667" cy="11662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06564" y="567779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3. </a:t>
            </a:r>
            <a:r>
              <a:rPr lang="ko-KR" altLang="en-US" sz="700" dirty="0" smtClean="0"/>
              <a:t>박스 겉면에 </a:t>
            </a:r>
            <a:r>
              <a:rPr lang="en-US" altLang="ko-KR" sz="700" dirty="0" smtClean="0"/>
              <a:t>‘</a:t>
            </a:r>
            <a:r>
              <a:rPr lang="ko-KR" altLang="en-US" sz="700" dirty="0" smtClean="0"/>
              <a:t>이니스프리 </a:t>
            </a:r>
            <a:r>
              <a:rPr lang="ko-KR" altLang="en-US" sz="700" dirty="0" err="1" smtClean="0"/>
              <a:t>공병수거</a:t>
            </a:r>
            <a:r>
              <a:rPr lang="en-US" altLang="ko-KR" sz="700" dirty="0" smtClean="0"/>
              <a:t>’</a:t>
            </a:r>
            <a:r>
              <a:rPr lang="ko-KR" altLang="en-US" sz="700" dirty="0" smtClean="0"/>
              <a:t>를 </a:t>
            </a:r>
            <a:r>
              <a:rPr lang="ko-KR" altLang="en-US" sz="700" dirty="0" err="1" smtClean="0"/>
              <a:t>잘보이게</a:t>
            </a:r>
            <a:r>
              <a:rPr lang="ko-KR" altLang="en-US" sz="700" dirty="0" smtClean="0"/>
              <a:t> 적어주세요</a:t>
            </a:r>
            <a:r>
              <a:rPr lang="en-US" altLang="ko-KR" sz="700" dirty="0" smtClean="0"/>
              <a:t>!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신청 완료되면 영업일 기준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2~3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내에 택배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기사분이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수거를 위해 방문하실 거에요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sz="700" dirty="0"/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194" y="7751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210" y="8203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1683"/>
              </p:ext>
            </p:extLst>
          </p:nvPr>
        </p:nvGraphicFramePr>
        <p:xfrm>
          <a:off x="9000565" y="44450"/>
          <a:ext cx="3152540" cy="52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필수사항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CHECK!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닫히며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신청화면으로 이동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</a:t>
            </a:r>
            <a:r>
              <a:rPr lang="ko-KR" altLang="en-US" dirty="0" err="1"/>
              <a:t>공병수거</a:t>
            </a:r>
            <a:r>
              <a:rPr lang="ko-KR" altLang="en-US" dirty="0"/>
              <a:t> 신청 메인</a:t>
            </a:r>
            <a:r>
              <a:rPr lang="en-US" altLang="ko-KR" dirty="0"/>
              <a:t>_</a:t>
            </a:r>
            <a:r>
              <a:rPr lang="ko-KR" altLang="en-US" dirty="0" err="1"/>
              <a:t>신청내역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24" name="부제목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IN_PC_MYP_01_51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2479" y="136681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공병수거현황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온라인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공병수거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2427" y="1293527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01338"/>
            <a:ext cx="1211663" cy="23062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5511" y="957814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083520" y="633907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291962" y="880116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653222" y="522230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90854"/>
            <a:ext cx="1087597" cy="26434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735961" y="983198"/>
            <a:ext cx="3118438" cy="201389"/>
            <a:chOff x="6309830" y="1015897"/>
            <a:chExt cx="3531966" cy="21493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332132" y="594874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610756"/>
            <a:ext cx="190500" cy="209550"/>
          </a:xfrm>
          <a:prstGeom prst="rect">
            <a:avLst/>
          </a:prstGeom>
        </p:spPr>
      </p:pic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1838328"/>
            <a:ext cx="4896371" cy="223874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75543" y="1967858"/>
            <a:ext cx="1947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홍길동님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이번 달 이만큼 재활용 했어요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488688" y="2323917"/>
            <a:ext cx="16225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5</a:t>
            </a:r>
            <a:r>
              <a:rPr lang="ko-KR" altLang="en-US" sz="800" dirty="0" smtClean="0"/>
              <a:t>월 기준 적립한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개수</a:t>
            </a:r>
            <a:endParaRPr lang="ko-KR" altLang="en-US" sz="800" dirty="0"/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4255783" y="3140968"/>
            <a:ext cx="760097" cy="509265"/>
          </a:xfrm>
          <a:prstGeom prst="wedgeRoundRectCallout">
            <a:avLst>
              <a:gd name="adj1" fmla="val -2674"/>
              <a:gd name="adj2" fmla="val 6927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22979" y="1838328"/>
            <a:ext cx="3536846" cy="22387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56783" y="1919905"/>
            <a:ext cx="331509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이니스프리가</a:t>
            </a:r>
            <a:r>
              <a:rPr lang="ko-KR" altLang="en-US" sz="1000" dirty="0" smtClean="0"/>
              <a:t> </a:t>
            </a:r>
            <a:r>
              <a:rPr lang="ko-KR" altLang="en-US" sz="1000" dirty="0" smtClean="0">
                <a:solidFill>
                  <a:srgbClr val="29BC70"/>
                </a:solidFill>
              </a:rPr>
              <a:t>직접 수거</a:t>
            </a:r>
            <a:r>
              <a:rPr lang="ko-KR" altLang="en-US" sz="1000" dirty="0" smtClean="0"/>
              <a:t>하러 찾아 갈게요</a:t>
            </a:r>
            <a:r>
              <a:rPr lang="en-US" altLang="ko-KR" sz="1000" dirty="0" smtClean="0"/>
              <a:t>!</a:t>
            </a:r>
            <a:endParaRPr lang="en-US" altLang="ko-KR" sz="1000" b="1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명절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연휴 기간에는 수거가 불가할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수 있습니다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303912" y="3643148"/>
            <a:ext cx="3384376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온라인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공병수거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신청하기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525" y="4254412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내역 </a:t>
            </a:r>
            <a:endParaRPr lang="ko-KR" altLang="en-US" sz="1000" b="1" dirty="0"/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2" y="17762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40" y="1747442"/>
            <a:ext cx="217088" cy="22041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877" y="36730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2" y="41637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098" y="31368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84698"/>
              </p:ext>
            </p:extLst>
          </p:nvPr>
        </p:nvGraphicFramePr>
        <p:xfrm>
          <a:off x="9000565" y="44450"/>
          <a:ext cx="3152540" cy="311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월별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매월 적립한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 출력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당월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영역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8651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baseline="0" dirty="0" err="1" smtClean="0"/>
                        <a:t>공병수거</a:t>
                      </a:r>
                      <a:r>
                        <a:rPr lang="ko-KR" altLang="en-US" sz="800" b="1" baseline="0" dirty="0" smtClean="0"/>
                        <a:t> 내역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3-1 </a:t>
                      </a:r>
                      <a:r>
                        <a:rPr lang="ko-KR" altLang="en-US" sz="800" b="1" baseline="0" dirty="0" smtClean="0"/>
                        <a:t>구매처 </a:t>
                      </a:r>
                      <a:r>
                        <a:rPr lang="ko-KR" altLang="en-US" sz="800" b="1" baseline="0" dirty="0" err="1" smtClean="0"/>
                        <a:t>선택박스</a:t>
                      </a:r>
                      <a:r>
                        <a:rPr lang="ko-KR" altLang="en-US" sz="800" b="1" baseline="0" dirty="0" smtClean="0"/>
                        <a:t>  </a:t>
                      </a:r>
                      <a:r>
                        <a:rPr lang="en-US" altLang="ko-KR" sz="800" b="1" baseline="0" dirty="0" smtClean="0"/>
                        <a:t/>
                      </a:r>
                      <a:br>
                        <a:rPr lang="en-US" altLang="ko-KR" sz="800" b="1" baseline="0" dirty="0" smtClean="0"/>
                      </a:b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0" baseline="0" dirty="0" smtClean="0"/>
                        <a:t>전체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디폴트</a:t>
                      </a:r>
                      <a:r>
                        <a:rPr lang="en-US" altLang="ko-KR" sz="800" b="0" baseline="0" dirty="0" smtClean="0"/>
                        <a:t>), </a:t>
                      </a:r>
                      <a:r>
                        <a:rPr lang="ko-KR" altLang="en-US" sz="800" b="0" baseline="0" dirty="0" smtClean="0"/>
                        <a:t>온라인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매장 중 </a:t>
                      </a:r>
                      <a:r>
                        <a:rPr lang="ko-KR" altLang="en-US" sz="800" b="0" baseline="0" dirty="0" err="1" smtClean="0"/>
                        <a:t>택</a:t>
                      </a:r>
                      <a:r>
                        <a:rPr lang="en-US" altLang="ko-KR" sz="800" b="0" baseline="0" dirty="0" smtClean="0"/>
                        <a:t>1 </a:t>
                      </a:r>
                      <a:r>
                        <a:rPr lang="ko-KR" altLang="en-US" sz="800" b="0" baseline="0" dirty="0" smtClean="0"/>
                        <a:t>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3-2 </a:t>
                      </a:r>
                      <a:r>
                        <a:rPr lang="ko-KR" altLang="en-US" sz="800" b="1" baseline="0" dirty="0" err="1" smtClean="0"/>
                        <a:t>조회기간</a:t>
                      </a:r>
                      <a:r>
                        <a:rPr lang="ko-KR" altLang="en-US" sz="800" b="1" baseline="0" dirty="0" smtClean="0"/>
                        <a:t> </a:t>
                      </a:r>
                      <a:r>
                        <a:rPr lang="ko-KR" altLang="en-US" sz="800" b="1" baseline="0" dirty="0" err="1" smtClean="0"/>
                        <a:t>선택박스</a:t>
                      </a:r>
                      <a:r>
                        <a:rPr lang="ko-KR" altLang="en-US" sz="800" b="1" baseline="0" dirty="0" smtClean="0"/>
                        <a:t> </a:t>
                      </a:r>
                      <a:r>
                        <a:rPr lang="en-US" altLang="ko-KR" sz="800" b="1" baseline="0" dirty="0" smtClean="0"/>
                        <a:t>&amp; </a:t>
                      </a:r>
                      <a:r>
                        <a:rPr lang="ko-KR" altLang="en-US" sz="800" b="1" baseline="0" dirty="0" err="1" smtClean="0"/>
                        <a:t>기간캘린더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- 3</a:t>
                      </a:r>
                      <a:r>
                        <a:rPr lang="ko-KR" altLang="en-US" sz="800" b="0" baseline="0" dirty="0" smtClean="0"/>
                        <a:t>개월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디폴트</a:t>
                      </a:r>
                      <a:r>
                        <a:rPr lang="en-US" altLang="ko-KR" sz="800" b="0" baseline="0" dirty="0" smtClean="0"/>
                        <a:t>),6</a:t>
                      </a:r>
                      <a:r>
                        <a:rPr lang="ko-KR" altLang="en-US" sz="800" b="0" baseline="0" dirty="0" smtClean="0"/>
                        <a:t>개월</a:t>
                      </a:r>
                      <a:r>
                        <a:rPr lang="en-US" altLang="ko-KR" sz="800" b="0" baseline="0" dirty="0" smtClean="0"/>
                        <a:t>, 1</a:t>
                      </a:r>
                      <a:r>
                        <a:rPr lang="ko-KR" altLang="en-US" sz="800" b="0" baseline="0" dirty="0" smtClean="0"/>
                        <a:t>년 중 </a:t>
                      </a:r>
                      <a:r>
                        <a:rPr lang="ko-KR" altLang="en-US" sz="800" b="0" baseline="0" dirty="0" err="1" smtClean="0"/>
                        <a:t>택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1 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기간캘린더는 공통</a:t>
                      </a:r>
                      <a:r>
                        <a:rPr lang="en-US" altLang="ko-KR" sz="800" b="0" baseline="0" dirty="0" smtClean="0"/>
                        <a:t>SB</a:t>
                      </a:r>
                      <a:r>
                        <a:rPr lang="ko-KR" altLang="en-US" sz="800" b="0" baseline="0" dirty="0" smtClean="0"/>
                        <a:t>정의를 따름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3-3 [</a:t>
                      </a:r>
                      <a:r>
                        <a:rPr lang="ko-KR" altLang="en-US" sz="800" b="1" baseline="0" dirty="0" smtClean="0"/>
                        <a:t>검색</a:t>
                      </a:r>
                      <a:r>
                        <a:rPr lang="en-US" altLang="ko-KR" sz="800" b="1" baseline="0" dirty="0" smtClean="0"/>
                        <a:t>]</a:t>
                      </a:r>
                      <a:r>
                        <a:rPr lang="ko-KR" altLang="en-US" sz="800" b="1" baseline="0" dirty="0" smtClean="0"/>
                        <a:t>버튼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설정한 구매처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조회기간으로 검색 실행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검색결과 없을 경우 목록 영역 내 검색결과 없음 메시지 출력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  “</a:t>
                      </a:r>
                      <a:r>
                        <a:rPr lang="ko-KR" altLang="en-US" sz="800" b="0" baseline="0" dirty="0" smtClean="0"/>
                        <a:t>검색결과가 없습니다</a:t>
                      </a:r>
                      <a:r>
                        <a:rPr lang="en-US" altLang="ko-KR" sz="800" b="0" baseline="0" dirty="0" smtClean="0"/>
                        <a:t>“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3-4 </a:t>
                      </a:r>
                      <a:r>
                        <a:rPr lang="ko-KR" altLang="en-US" sz="800" b="1" baseline="0" dirty="0" smtClean="0"/>
                        <a:t>조회된 목록 수 </a:t>
                      </a:r>
                      <a:endParaRPr lang="en-US" altLang="ko-KR" sz="800" b="1" baseline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45046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282523" y="4524652"/>
            <a:ext cx="8477302" cy="81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2113"/>
              </p:ext>
            </p:extLst>
          </p:nvPr>
        </p:nvGraphicFramePr>
        <p:xfrm>
          <a:off x="3089673" y="4965837"/>
          <a:ext cx="208823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2024-02-02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2024-02-04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20731"/>
              </p:ext>
            </p:extLst>
          </p:nvPr>
        </p:nvGraphicFramePr>
        <p:xfrm>
          <a:off x="1075935" y="4962278"/>
          <a:ext cx="196077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283493" y="500678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/>
              <a:t>조회기간</a:t>
            </a:r>
            <a:endParaRPr lang="ko-KR" altLang="en-US" sz="800" b="1" dirty="0"/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988105" y="4965244"/>
            <a:ext cx="652283" cy="298530"/>
          </a:xfrm>
          <a:prstGeom prst="rect">
            <a:avLst/>
          </a:prstGeom>
          <a:solidFill>
            <a:schemeClr val="tx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검색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9642" y="460160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구매처</a:t>
            </a:r>
            <a:endParaRPr lang="ko-KR" altLang="en-US" sz="800" b="1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42898"/>
              </p:ext>
            </p:extLst>
          </p:nvPr>
        </p:nvGraphicFramePr>
        <p:xfrm>
          <a:off x="1070410" y="4581210"/>
          <a:ext cx="1966296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32">
                  <a:extLst>
                    <a:ext uri="{9D8B030D-6E8A-4147-A177-3AD203B41FA5}">
                      <a16:colId xmlns:a16="http://schemas.microsoft.com/office/drawing/2014/main" val="2822754832"/>
                    </a:ext>
                  </a:extLst>
                </a:gridCol>
                <a:gridCol w="65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25024" y="5408739"/>
            <a:ext cx="1801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62273"/>
              </p:ext>
            </p:extLst>
          </p:nvPr>
        </p:nvGraphicFramePr>
        <p:xfrm>
          <a:off x="272849" y="5652107"/>
          <a:ext cx="8486976" cy="56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496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414496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  <a:gridCol w="1414496">
                  <a:extLst>
                    <a:ext uri="{9D8B030D-6E8A-4147-A177-3AD203B41FA5}">
                      <a16:colId xmlns:a16="http://schemas.microsoft.com/office/drawing/2014/main" val="3581635571"/>
                    </a:ext>
                  </a:extLst>
                </a:gridCol>
                <a:gridCol w="1157112">
                  <a:extLst>
                    <a:ext uri="{9D8B030D-6E8A-4147-A177-3AD203B41FA5}">
                      <a16:colId xmlns:a16="http://schemas.microsoft.com/office/drawing/2014/main" val="302373378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46375500"/>
                    </a:ext>
                  </a:extLst>
                </a:gridCol>
                <a:gridCol w="1790232">
                  <a:extLst>
                    <a:ext uri="{9D8B030D-6E8A-4147-A177-3AD203B41FA5}">
                      <a16:colId xmlns:a16="http://schemas.microsoft.com/office/drawing/2014/main" val="271591917"/>
                    </a:ext>
                  </a:extLst>
                </a:gridCol>
              </a:tblGrid>
              <a:tr h="172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수거신청일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공병수거신청번호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/>
                        <a:t>공병수량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/>
                        <a:t>적립포인트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상태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상태변경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3490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2024.05.05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00000001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10</a:t>
                      </a:r>
                      <a:r>
                        <a:rPr lang="ko-KR" altLang="en-US" sz="800" b="1" dirty="0" smtClean="0"/>
                        <a:t>개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수거신청</a:t>
                      </a:r>
                      <a:endParaRPr lang="ko-KR" altLang="en-US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7041601" y="5969940"/>
            <a:ext cx="739673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900713" y="5962246"/>
            <a:ext cx="739673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수거지변경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5" y="45166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03" y="48891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997" y="49308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4" y="52478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20895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</a:t>
            </a:r>
            <a:r>
              <a:rPr lang="ko-KR" altLang="en-US" dirty="0" err="1"/>
              <a:t>공병수거</a:t>
            </a:r>
            <a:r>
              <a:rPr lang="ko-KR" altLang="en-US" dirty="0"/>
              <a:t> 신청 메인</a:t>
            </a:r>
            <a:r>
              <a:rPr lang="en-US" altLang="ko-KR" dirty="0"/>
              <a:t>_</a:t>
            </a:r>
            <a:r>
              <a:rPr lang="ko-KR" altLang="en-US" dirty="0" err="1"/>
              <a:t>신청내역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IN_PC_MYP_01_51</a:t>
            </a:r>
            <a:endParaRPr lang="ko-KR" altLang="en-US" dirty="0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온라인</a:t>
            </a:r>
            <a:r>
              <a:rPr lang="en-US" altLang="ko-KR" dirty="0"/>
              <a:t> </a:t>
            </a:r>
            <a:r>
              <a:rPr lang="ko-KR" altLang="en-US" dirty="0" err="1"/>
              <a:t>공병수거</a:t>
            </a:r>
            <a:r>
              <a:rPr lang="ko-KR" altLang="en-US" dirty="0"/>
              <a:t> 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488" y="4514032"/>
            <a:ext cx="16850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캠페인 유의사항</a:t>
            </a:r>
            <a:endParaRPr lang="ko-KR" altLang="en-US" sz="1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8" y="4750222"/>
            <a:ext cx="8349791" cy="177000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73024" y="6481911"/>
            <a:ext cx="8496300" cy="14401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8" y="48810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9267" y="81527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내역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3024" y="1079761"/>
            <a:ext cx="8477302" cy="81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09297"/>
              </p:ext>
            </p:extLst>
          </p:nvPr>
        </p:nvGraphicFramePr>
        <p:xfrm>
          <a:off x="3080174" y="1520946"/>
          <a:ext cx="208823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2024-02-02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2024-02-04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90154"/>
              </p:ext>
            </p:extLst>
          </p:nvPr>
        </p:nvGraphicFramePr>
        <p:xfrm>
          <a:off x="1066436" y="1517387"/>
          <a:ext cx="196077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73994" y="1561896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/>
              <a:t>조회기간</a:t>
            </a:r>
            <a:endParaRPr lang="ko-KR" altLang="en-US" sz="800" b="1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978606" y="1520353"/>
            <a:ext cx="652283" cy="298530"/>
          </a:xfrm>
          <a:prstGeom prst="rect">
            <a:avLst/>
          </a:prstGeom>
          <a:solidFill>
            <a:schemeClr val="tx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검색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0143" y="1156712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구매처</a:t>
            </a:r>
            <a:endParaRPr lang="ko-KR" altLang="en-US" sz="8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5724"/>
              </p:ext>
            </p:extLst>
          </p:nvPr>
        </p:nvGraphicFramePr>
        <p:xfrm>
          <a:off x="1060911" y="1136319"/>
          <a:ext cx="1966296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32">
                  <a:extLst>
                    <a:ext uri="{9D8B030D-6E8A-4147-A177-3AD203B41FA5}">
                      <a16:colId xmlns:a16="http://schemas.microsoft.com/office/drawing/2014/main" val="2822754832"/>
                    </a:ext>
                  </a:extLst>
                </a:gridCol>
                <a:gridCol w="65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5527" y="1929343"/>
            <a:ext cx="1801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41289"/>
              </p:ext>
            </p:extLst>
          </p:nvPr>
        </p:nvGraphicFramePr>
        <p:xfrm>
          <a:off x="263352" y="2172711"/>
          <a:ext cx="8486976" cy="19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496">
                  <a:extLst>
                    <a:ext uri="{9D8B030D-6E8A-4147-A177-3AD203B41FA5}">
                      <a16:colId xmlns:a16="http://schemas.microsoft.com/office/drawing/2014/main" val="977863895"/>
                    </a:ext>
                  </a:extLst>
                </a:gridCol>
                <a:gridCol w="1414496">
                  <a:extLst>
                    <a:ext uri="{9D8B030D-6E8A-4147-A177-3AD203B41FA5}">
                      <a16:colId xmlns:a16="http://schemas.microsoft.com/office/drawing/2014/main" val="249456048"/>
                    </a:ext>
                  </a:extLst>
                </a:gridCol>
                <a:gridCol w="1414496">
                  <a:extLst>
                    <a:ext uri="{9D8B030D-6E8A-4147-A177-3AD203B41FA5}">
                      <a16:colId xmlns:a16="http://schemas.microsoft.com/office/drawing/2014/main" val="3581635571"/>
                    </a:ext>
                  </a:extLst>
                </a:gridCol>
                <a:gridCol w="1157112">
                  <a:extLst>
                    <a:ext uri="{9D8B030D-6E8A-4147-A177-3AD203B41FA5}">
                      <a16:colId xmlns:a16="http://schemas.microsoft.com/office/drawing/2014/main" val="302373378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46375500"/>
                    </a:ext>
                  </a:extLst>
                </a:gridCol>
                <a:gridCol w="1790232">
                  <a:extLst>
                    <a:ext uri="{9D8B030D-6E8A-4147-A177-3AD203B41FA5}">
                      <a16:colId xmlns:a16="http://schemas.microsoft.com/office/drawing/2014/main" val="271591917"/>
                    </a:ext>
                  </a:extLst>
                </a:gridCol>
              </a:tblGrid>
              <a:tr h="172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수거신청일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공병수거신청번호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/>
                        <a:t>공병수량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/>
                        <a:t>적립포인트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상태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상태변경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59395"/>
                  </a:ext>
                </a:extLst>
              </a:tr>
              <a:tr h="3490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2024.05.05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00000001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10</a:t>
                      </a:r>
                      <a:r>
                        <a:rPr lang="ko-KR" altLang="en-US" sz="800" b="1" dirty="0" smtClean="0"/>
                        <a:t>개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수거신청</a:t>
                      </a:r>
                      <a:endParaRPr lang="ko-KR" altLang="en-US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3490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2024.05.05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00000002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10</a:t>
                      </a:r>
                      <a:r>
                        <a:rPr lang="ko-KR" altLang="en-US" sz="800" b="1" dirty="0" smtClean="0"/>
                        <a:t>개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수거신청</a:t>
                      </a:r>
                      <a:endParaRPr lang="ko-KR" altLang="en-US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890858"/>
                  </a:ext>
                </a:extLst>
              </a:tr>
              <a:tr h="3490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00000003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10</a:t>
                      </a:r>
                      <a:r>
                        <a:rPr lang="ko-KR" altLang="en-US" sz="800" b="1" dirty="0" smtClean="0"/>
                        <a:t>개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수거거부</a:t>
                      </a:r>
                      <a:endParaRPr lang="ko-KR" altLang="en-US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511747"/>
                  </a:ext>
                </a:extLst>
              </a:tr>
              <a:tr h="349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2024.03.21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00000004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10</a:t>
                      </a:r>
                      <a:r>
                        <a:rPr lang="ko-KR" altLang="en-US" sz="800" b="1" dirty="0" smtClean="0"/>
                        <a:t>개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2,700P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수거완료</a:t>
                      </a:r>
                      <a:endParaRPr lang="ko-KR" altLang="en-US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834254"/>
                  </a:ext>
                </a:extLst>
              </a:tr>
              <a:tr h="349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2024.03.20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개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300P</a:t>
                      </a:r>
                      <a:endParaRPr lang="ko-KR" altLang="en-US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매장수거완료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(IF</a:t>
                      </a:r>
                      <a:r>
                        <a:rPr lang="ko-KR" altLang="en-US" sz="800" dirty="0" smtClean="0"/>
                        <a:t>수원 </a:t>
                      </a:r>
                      <a:r>
                        <a:rPr lang="ko-KR" altLang="en-US" sz="800" dirty="0" err="1" smtClean="0"/>
                        <a:t>성대점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910890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691374" y="4231595"/>
            <a:ext cx="1640601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32104" y="2490544"/>
            <a:ext cx="739673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891216" y="2482850"/>
            <a:ext cx="739673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수거지변경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63525" y="4033657"/>
            <a:ext cx="8505799" cy="1596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88682"/>
              </p:ext>
            </p:extLst>
          </p:nvPr>
        </p:nvGraphicFramePr>
        <p:xfrm>
          <a:off x="9000565" y="44450"/>
          <a:ext cx="3144107" cy="5782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공병수거신청일 순으로 정렬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공병수거접수일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공병수거신청번호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수거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적립포인트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상태변경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수거완료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매장수거완료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수거신청일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공병수거신청번호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영역 선택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공병수거신청항목의 경우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상세페이지로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상세페이지는 이미지가 삭제되는 시점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완료 후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30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후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이후에는 제공되지 않음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등록한 이미지 확인 가능 시점까지만 상세페이지 제공 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공병수거완료 후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일이 </a:t>
                      </a:r>
                      <a:r>
                        <a:rPr lang="ko-KR" altLang="en-US" sz="8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지난경우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개인정보수집기간이 초과되어 확인할 수 없습니다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매장수거완료 건의 경우 별도 상세페이지 제공하지 않음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수거신청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공병수거</a:t>
                      </a:r>
                      <a:r>
                        <a:rPr lang="ko-KR" altLang="en-US" sz="800" b="1" dirty="0" smtClean="0"/>
                        <a:t>신청 당일 </a:t>
                      </a:r>
                      <a:r>
                        <a:rPr lang="en-US" altLang="ko-KR" sz="800" b="1" dirty="0" smtClean="0"/>
                        <a:t>23:59:59</a:t>
                      </a:r>
                      <a:r>
                        <a:rPr lang="ko-KR" altLang="en-US" sz="800" b="1" dirty="0" smtClean="0"/>
                        <a:t>까지</a:t>
                      </a:r>
                      <a:r>
                        <a:rPr lang="en-US" altLang="ko-KR" sz="800" b="1" dirty="0" smtClean="0"/>
                        <a:t/>
                      </a:r>
                      <a:br>
                        <a:rPr lang="en-US" altLang="ko-KR" sz="800" b="1" dirty="0" smtClean="0"/>
                      </a:br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공병수거신청 당일 </a:t>
                      </a:r>
                      <a:r>
                        <a:rPr lang="en-US" altLang="ko-KR" sz="800" b="0" baseline="0" dirty="0" smtClean="0"/>
                        <a:t>23:59:59</a:t>
                      </a:r>
                      <a:r>
                        <a:rPr lang="ko-KR" altLang="en-US" sz="800" b="0" baseline="0" dirty="0" smtClean="0"/>
                        <a:t>까지 </a:t>
                      </a:r>
                      <a:r>
                        <a:rPr lang="ko-KR" altLang="en-US" sz="800" b="0" baseline="0" dirty="0" err="1" smtClean="0"/>
                        <a:t>수거취소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ko-KR" altLang="en-US" sz="800" b="0" baseline="0" dirty="0" smtClean="0"/>
                        <a:t> 가능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[</a:t>
                      </a:r>
                      <a:r>
                        <a:rPr lang="ko-KR" altLang="en-US" sz="800" b="0" baseline="0" dirty="0" err="1" smtClean="0"/>
                        <a:t>수거취소</a:t>
                      </a:r>
                      <a:r>
                        <a:rPr lang="en-US" altLang="ko-KR" sz="800" b="0" baseline="0" dirty="0" smtClean="0"/>
                        <a:t>]</a:t>
                      </a:r>
                      <a:r>
                        <a:rPr lang="ko-KR" altLang="en-US" sz="800" b="0" baseline="0" dirty="0" smtClean="0"/>
                        <a:t>버튼 선택 시 수거취소신청 </a:t>
                      </a:r>
                      <a:r>
                        <a:rPr lang="en-US" altLang="ko-KR" sz="800" b="0" baseline="0" dirty="0" smtClean="0"/>
                        <a:t>Confirm </a:t>
                      </a:r>
                      <a:r>
                        <a:rPr lang="ko-KR" altLang="en-US" sz="800" b="0" baseline="0" dirty="0" smtClean="0"/>
                        <a:t>창 노출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신청을 취소하시겠습니까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?”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Alert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Confirm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닫힘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[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en-US" altLang="ko-KR" sz="800" b="0" baseline="0" dirty="0" smtClean="0"/>
                        <a:t>]</a:t>
                      </a:r>
                      <a:r>
                        <a:rPr lang="ko-KR" altLang="en-US" sz="800" b="0" baseline="0" dirty="0" smtClean="0"/>
                        <a:t>버튼 선택 시 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ko-KR" altLang="en-US" sz="800" b="0" baseline="0" dirty="0" smtClean="0"/>
                        <a:t> 팝업 노출되며 완료 후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  </a:t>
                      </a:r>
                      <a:r>
                        <a:rPr lang="ko-KR" altLang="en-US" sz="800" b="0" baseline="0" dirty="0" smtClean="0"/>
                        <a:t>해당 내역의 상세페이지로 이동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4-2 </a:t>
                      </a:r>
                      <a:r>
                        <a:rPr lang="ko-KR" altLang="en-US" sz="800" b="1" baseline="0" dirty="0" err="1" smtClean="0"/>
                        <a:t>수거신청</a:t>
                      </a:r>
                      <a:r>
                        <a:rPr lang="ko-KR" altLang="en-US" sz="800" b="1" baseline="0" dirty="0" smtClean="0"/>
                        <a:t> 공병수거신청 당일 이후 </a:t>
                      </a:r>
                      <a:r>
                        <a:rPr lang="en-US" altLang="ko-KR" sz="800" b="1" baseline="0" dirty="0" smtClean="0"/>
                        <a:t/>
                      </a:r>
                      <a:br>
                        <a:rPr lang="en-US" altLang="ko-KR" sz="800" b="1" baseline="0" dirty="0" smtClean="0"/>
                      </a:b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0" baseline="0" dirty="0" smtClean="0"/>
                        <a:t>공병수거신청 당일 이후에는 </a:t>
                      </a:r>
                      <a:r>
                        <a:rPr lang="ko-KR" altLang="en-US" sz="800" b="0" baseline="0" dirty="0" err="1" smtClean="0"/>
                        <a:t>수거취소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ko-KR" altLang="en-US" sz="800" b="0" baseline="0" dirty="0" smtClean="0"/>
                        <a:t> 불가능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4-3 </a:t>
                      </a:r>
                      <a:r>
                        <a:rPr lang="ko-KR" altLang="en-US" sz="800" b="1" baseline="0" dirty="0" err="1" smtClean="0"/>
                        <a:t>적립포인트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수거완료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매장수거완료 시점 당월 잔여 포인트 한도 내에서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  </a:t>
                      </a:r>
                      <a:r>
                        <a:rPr lang="ko-KR" altLang="en-US" sz="800" b="0" baseline="0" dirty="0" smtClean="0"/>
                        <a:t>적립한 포인트 노출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4-4 </a:t>
                      </a:r>
                      <a:r>
                        <a:rPr lang="ko-KR" altLang="en-US" sz="800" b="1" baseline="0" dirty="0" smtClean="0"/>
                        <a:t>매장수거완료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매장수거완료는 </a:t>
                      </a:r>
                      <a:r>
                        <a:rPr lang="ko-KR" altLang="en-US" sz="800" b="0" baseline="0" dirty="0" err="1" smtClean="0"/>
                        <a:t>완료매장명</a:t>
                      </a:r>
                      <a:r>
                        <a:rPr lang="ko-KR" altLang="en-US" sz="800" b="0" baseline="0" dirty="0" smtClean="0"/>
                        <a:t> 별도 표기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공병수거신청번호 노출되지 않음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4-5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1" baseline="0" dirty="0" smtClean="0"/>
                        <a:t>[</a:t>
                      </a:r>
                      <a:r>
                        <a:rPr lang="ko-KR" altLang="en-US" sz="800" b="1" baseline="0" dirty="0" err="1" smtClean="0"/>
                        <a:t>수거거부</a:t>
                      </a:r>
                      <a:r>
                        <a:rPr lang="en-US" altLang="ko-KR" sz="800" b="1" baseline="0" dirty="0" smtClean="0"/>
                        <a:t>]</a:t>
                      </a:r>
                      <a:r>
                        <a:rPr lang="ko-KR" altLang="en-US" sz="800" b="1" baseline="0" dirty="0" smtClean="0"/>
                        <a:t>버튼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수거거부인</a:t>
                      </a:r>
                      <a:r>
                        <a:rPr lang="ko-KR" altLang="en-US" sz="800" b="0" baseline="0" dirty="0" smtClean="0"/>
                        <a:t> 경우 </a:t>
                      </a:r>
                      <a:r>
                        <a:rPr lang="ko-KR" altLang="en-US" sz="800" b="0" baseline="0" dirty="0" err="1" smtClean="0"/>
                        <a:t>수거거부</a:t>
                      </a:r>
                      <a:r>
                        <a:rPr lang="ko-KR" altLang="en-US" sz="800" b="0" baseline="0" dirty="0" smtClean="0"/>
                        <a:t> 사유 확인 할 수 있는 버튼 노출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선택 시 수거거부사유 안내 팝업 노출 </a:t>
                      </a:r>
                      <a:endParaRPr lang="en-US" altLang="ko-KR" sz="800" b="0" baseline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캠페인 유의사항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 내용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4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9" y="2100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730" y="2320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104" y="27454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54" y="3413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4" y="37502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426563" y="3152313"/>
            <a:ext cx="878184" cy="19559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err="1" smtClean="0">
                <a:solidFill>
                  <a:schemeClr val="tx1"/>
                </a:solidFill>
              </a:rPr>
              <a:t>수거거부</a:t>
            </a:r>
            <a:r>
              <a:rPr lang="ko-KR" altLang="en-US" sz="800" dirty="0" smtClean="0">
                <a:solidFill>
                  <a:schemeClr val="tx1"/>
                </a:solidFill>
              </a:rPr>
              <a:t> 사유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865" y="30341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</a:p>
        </p:txBody>
      </p:sp>
    </p:spTree>
    <p:extLst>
      <p:ext uri="{BB962C8B-B14F-4D97-AF65-F5344CB8AC3E}">
        <p14:creationId xmlns:p14="http://schemas.microsoft.com/office/powerpoint/2010/main" val="21158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221316</TotalTime>
  <Words>3952</Words>
  <Application>Microsoft Office PowerPoint</Application>
  <PresentationFormat>와이드스크린</PresentationFormat>
  <Paragraphs>982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맑은 고딕</vt:lpstr>
      <vt:lpstr>Arial</vt:lpstr>
      <vt:lpstr>Segoe UI</vt:lpstr>
      <vt:lpstr>Segoe UI Symbol</vt:lpstr>
      <vt:lpstr>Webdings</vt:lpstr>
      <vt:lpstr>Wingdings</vt:lpstr>
      <vt:lpstr>Wingdings 2</vt:lpstr>
      <vt:lpstr>Office 테마</vt:lpstr>
      <vt:lpstr>PowerPoint 프레젠테이션</vt:lpstr>
      <vt:lpstr>Version History #1</vt:lpstr>
      <vt:lpstr>온라인 공병수거 신청 메인_신청내역X</vt:lpstr>
      <vt:lpstr>첫 공병수거 혜택안내 팝업 </vt:lpstr>
      <vt:lpstr>공병수거 불가안내 팝업 </vt:lpstr>
      <vt:lpstr>공병수거 신청 안내 팝업 1</vt:lpstr>
      <vt:lpstr>공병수거 신청 필수사항 CHECK! </vt:lpstr>
      <vt:lpstr>온라인 공병수거 신청 메인_신청내역(1/2)</vt:lpstr>
      <vt:lpstr>온라인 공병수거 신청 메인_신청내역(2/2)</vt:lpstr>
      <vt:lpstr>공병수거신청 화면</vt:lpstr>
      <vt:lpstr>Alert / Validation Case</vt:lpstr>
      <vt:lpstr>공병수거품목보기 팝업 / 개인정보 수집,이용동의 팝업 </vt:lpstr>
      <vt:lpstr>공병수거 신청 완료 팝업</vt:lpstr>
      <vt:lpstr>공병수거신청 상세</vt:lpstr>
      <vt:lpstr>공병수거신청 상세</vt:lpstr>
      <vt:lpstr>공병수거신청 상세</vt:lpstr>
      <vt:lpstr>주소검색팝업(신규) </vt:lpstr>
      <vt:lpstr>주소검색팝업(신규) </vt:lpstr>
      <vt:lpstr>배송지 목록 </vt:lpstr>
      <vt:lpstr>Alert / Validation Case</vt:lpstr>
      <vt:lpstr>배송지정보</vt:lpstr>
      <vt:lpstr>배송지정보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5841</cp:revision>
  <cp:lastPrinted>2022-10-17T06:12:39Z</cp:lastPrinted>
  <dcterms:created xsi:type="dcterms:W3CDTF">2018-04-18T08:51:39Z</dcterms:created>
  <dcterms:modified xsi:type="dcterms:W3CDTF">2024-06-26T00:12:41Z</dcterms:modified>
</cp:coreProperties>
</file>