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1533" r:id="rId4"/>
    <p:sldId id="1532" r:id="rId5"/>
    <p:sldId id="1534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533"/>
            <p14:sldId id="1532"/>
            <p14:sldId id="1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00BC70"/>
    <a:srgbClr val="FBFBFB"/>
    <a:srgbClr val="29BC70"/>
    <a:srgbClr val="87E5B4"/>
    <a:srgbClr val="BDF1D6"/>
    <a:srgbClr val="687379"/>
    <a:srgbClr val="414A4F"/>
    <a:srgbClr val="E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294" y="96"/>
      </p:cViewPr>
      <p:guideLst>
        <p:guide orient="horz" pos="1525"/>
        <p:guide pos="3205"/>
        <p:guide pos="4248"/>
        <p:guide orient="horz" pos="3385"/>
        <p:guide orient="horz" pos="618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/>
              <a:t>_PC</a:t>
            </a:r>
            <a:r>
              <a:rPr lang="en-US" altLang="ko-KR" sz="2800" dirty="0" smtClean="0"/>
              <a:t>_</a:t>
            </a:r>
            <a:r>
              <a:rPr lang="ko-KR" altLang="en-US" sz="2800" dirty="0" smtClean="0">
                <a:latin typeface="+mj-ea"/>
              </a:rPr>
              <a:t>이벤트참여내역 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2024-06-07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정효진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568917"/>
              </p:ext>
            </p:extLst>
          </p:nvPr>
        </p:nvGraphicFramePr>
        <p:xfrm>
          <a:off x="65314" y="410330"/>
          <a:ext cx="5996592" cy="6067049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2024-6-05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정효진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2024-6-07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정효진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산출물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고객사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PMO 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검토완료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버전으로 변경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메뉴구조도</a:t>
            </a:r>
            <a:r>
              <a:rPr lang="ko-KR" altLang="en-US" dirty="0"/>
              <a:t> </a:t>
            </a:r>
            <a:r>
              <a:rPr lang="en-US" altLang="ko-KR" dirty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84471"/>
              </p:ext>
            </p:extLst>
          </p:nvPr>
        </p:nvGraphicFramePr>
        <p:xfrm>
          <a:off x="911424" y="908720"/>
          <a:ext cx="1431264" cy="451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멤버십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618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반품내역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찜한제품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입고알림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신청내역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참여내역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4418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70205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배송지관리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1614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원클릭결제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카드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601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마이샵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9984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질문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23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80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매장찾기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8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참여내역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60193" y="1427771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76387" y="1493448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9160" y="1727823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421085" y="1531301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77038" y="1531064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>
                <a:solidFill>
                  <a:schemeClr val="tx1"/>
                </a:solidFill>
              </a:rPr>
              <a:t>리뷰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716558" y="1528658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78" name="모서리가 둥근 직사각형 77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101869" y="1859106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6508681" y="1859106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92748" y="187226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86" name="타원 85"/>
          <p:cNvSpPr/>
          <p:nvPr/>
        </p:nvSpPr>
        <p:spPr>
          <a:xfrm>
            <a:off x="6575549" y="1627749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76477"/>
              </p:ext>
            </p:extLst>
          </p:nvPr>
        </p:nvGraphicFramePr>
        <p:xfrm>
          <a:off x="133027" y="2254012"/>
          <a:ext cx="1304427" cy="379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427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참여내역</a:t>
                      </a:r>
                      <a:endParaRPr lang="ko-KR" altLang="en-US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6505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  <a:tr h="977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7042"/>
                  </a:ext>
                </a:extLst>
              </a:tr>
            </a:tbl>
          </a:graphicData>
        </a:graphic>
      </p:graphicFrame>
      <p:sp>
        <p:nvSpPr>
          <p:cNvPr id="88" name="사각형 설명선 87"/>
          <p:cNvSpPr/>
          <p:nvPr/>
        </p:nvSpPr>
        <p:spPr>
          <a:xfrm>
            <a:off x="819189" y="1476025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609909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47728" y="1831373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sp>
        <p:nvSpPr>
          <p:cNvPr id="119" name="직사각형 118"/>
          <p:cNvSpPr/>
          <p:nvPr/>
        </p:nvSpPr>
        <p:spPr>
          <a:xfrm>
            <a:off x="1477945" y="234100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</a:rPr>
              <a:t>이벤트 </a:t>
            </a:r>
            <a:r>
              <a:rPr lang="ko-KR" altLang="en-US" sz="1000" b="1" dirty="0" err="1">
                <a:latin typeface="+mn-ea"/>
              </a:rPr>
              <a:t>참여내역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8281AEF-977F-1A4C-2110-3F339CC49B1F}"/>
              </a:ext>
            </a:extLst>
          </p:cNvPr>
          <p:cNvSpPr/>
          <p:nvPr/>
        </p:nvSpPr>
        <p:spPr>
          <a:xfrm>
            <a:off x="4279160" y="3717032"/>
            <a:ext cx="1790876" cy="27328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참여한 이벤트내역이 없습니다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A52EF8EB-958E-2F95-576D-8AA9849A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848" y="36658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2427F8D-32B2-058C-5C3D-2E3A28CF5AD2}"/>
              </a:ext>
            </a:extLst>
          </p:cNvPr>
          <p:cNvSpPr/>
          <p:nvPr/>
        </p:nvSpPr>
        <p:spPr>
          <a:xfrm>
            <a:off x="3851490" y="4349286"/>
            <a:ext cx="2520279" cy="33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진행중인 이벤트 </a:t>
            </a:r>
            <a:r>
              <a:rPr lang="en-US" altLang="ko-KR" sz="800" b="1" dirty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7C4B13-B537-5B3A-1B3D-4EF9307041AD}"/>
              </a:ext>
            </a:extLst>
          </p:cNvPr>
          <p:cNvSpPr txBox="1"/>
          <p:nvPr/>
        </p:nvSpPr>
        <p:spPr>
          <a:xfrm>
            <a:off x="1567030" y="2652794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</a:t>
            </a:r>
            <a:r>
              <a:rPr lang="ko-KR" altLang="en-US" sz="800" dirty="0">
                <a:solidFill>
                  <a:srgbClr val="00BC70"/>
                </a:solidFill>
              </a:rPr>
              <a:t> </a:t>
            </a:r>
            <a:r>
              <a:rPr lang="en-US" altLang="ko-KR" sz="800" dirty="0">
                <a:solidFill>
                  <a:srgbClr val="00BC70"/>
                </a:solidFill>
              </a:rPr>
              <a:t>n</a:t>
            </a:r>
            <a:r>
              <a:rPr lang="ko-KR" altLang="en-US" sz="800" dirty="0"/>
              <a:t>건</a:t>
            </a:r>
            <a:endParaRPr lang="en-US" altLang="ko-KR" sz="800" dirty="0"/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B1414F8A-D573-0BE7-11F5-285E9EAB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20" y="26997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C0449DFB-2DB7-32F2-0181-79F345D0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682" y="42425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914684" y="2653476"/>
            <a:ext cx="8915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기준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24360"/>
              </p:ext>
            </p:extLst>
          </p:nvPr>
        </p:nvGraphicFramePr>
        <p:xfrm>
          <a:off x="8996323" y="35225"/>
          <a:ext cx="3152540" cy="150456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참여내역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로그인없이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접속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참여한 이벤트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건수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오늘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년간 참여한 이벤트 건수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참여한 이벤트가 없는 경우 노출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진행중인 이벤트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이벤트 페이지로 이동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cxnSp>
        <p:nvCxnSpPr>
          <p:cNvPr id="130" name="직선 연결선 129"/>
          <p:cNvCxnSpPr/>
          <p:nvPr/>
        </p:nvCxnSpPr>
        <p:spPr>
          <a:xfrm>
            <a:off x="72427" y="1268760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576571"/>
            <a:ext cx="1211663" cy="230620"/>
          </a:xfrm>
          <a:prstGeom prst="rect">
            <a:avLst/>
          </a:prstGeom>
        </p:spPr>
      </p:pic>
      <p:sp>
        <p:nvSpPr>
          <p:cNvPr id="132" name="직사각형 131"/>
          <p:cNvSpPr/>
          <p:nvPr/>
        </p:nvSpPr>
        <p:spPr>
          <a:xfrm>
            <a:off x="235511" y="933047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4083520" y="609140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83072"/>
              </p:ext>
            </p:extLst>
          </p:nvPr>
        </p:nvGraphicFramePr>
        <p:xfrm>
          <a:off x="1291962" y="855349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99926"/>
              </p:ext>
            </p:extLst>
          </p:nvPr>
        </p:nvGraphicFramePr>
        <p:xfrm>
          <a:off x="6201367" y="497462"/>
          <a:ext cx="16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로그아웃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36" name="그림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566087"/>
            <a:ext cx="1087597" cy="264346"/>
          </a:xfrm>
          <a:prstGeom prst="rect">
            <a:avLst/>
          </a:prstGeom>
        </p:spPr>
      </p:pic>
      <p:grpSp>
        <p:nvGrpSpPr>
          <p:cNvPr id="137" name="그룹 136"/>
          <p:cNvGrpSpPr/>
          <p:nvPr/>
        </p:nvGrpSpPr>
        <p:grpSpPr>
          <a:xfrm>
            <a:off x="5735961" y="958431"/>
            <a:ext cx="3118438" cy="201389"/>
            <a:chOff x="6309830" y="1015897"/>
            <a:chExt cx="3531966" cy="214937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모서리가 둥근 직사각형 142"/>
          <p:cNvSpPr/>
          <p:nvPr/>
        </p:nvSpPr>
        <p:spPr>
          <a:xfrm>
            <a:off x="1332132" y="570107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585989"/>
            <a:ext cx="190500" cy="209550"/>
          </a:xfrm>
          <a:prstGeom prst="rect">
            <a:avLst/>
          </a:prstGeom>
        </p:spPr>
      </p:pic>
      <p:sp>
        <p:nvSpPr>
          <p:cNvPr id="151" name="타원 150"/>
          <p:cNvSpPr/>
          <p:nvPr/>
        </p:nvSpPr>
        <p:spPr>
          <a:xfrm flipV="1">
            <a:off x="2579581" y="921238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53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52C77E7-EE6C-7086-298E-D7C538E685CF}"/>
              </a:ext>
            </a:extLst>
          </p:cNvPr>
          <p:cNvSpPr/>
          <p:nvPr/>
        </p:nvSpPr>
        <p:spPr>
          <a:xfrm>
            <a:off x="158399" y="6237312"/>
            <a:ext cx="8696000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IN_PC_MYE_01_01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1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93" name="제목 52">
            <a:extLst>
              <a:ext uri="{FF2B5EF4-FFF2-40B4-BE49-F238E27FC236}">
                <a16:creationId xmlns:a16="http://schemas.microsoft.com/office/drawing/2014/main" id="{3A42C641-ECFB-44B4-7123-852545692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 smtClean="0"/>
              <a:t>참여내역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69" name="직선 연결선 68"/>
          <p:cNvCxnSpPr/>
          <p:nvPr/>
        </p:nvCxnSpPr>
        <p:spPr>
          <a:xfrm>
            <a:off x="95437" y="1340768"/>
            <a:ext cx="88420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60193" y="1427771"/>
            <a:ext cx="8672111" cy="8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76387" y="1493448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주소희님</a:t>
            </a:r>
            <a:r>
              <a:rPr lang="en-US" altLang="ko-KR" sz="1000" b="1" dirty="0" smtClean="0">
                <a:latin typeface="+mn-ea"/>
              </a:rPr>
              <a:t>,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9160" y="1727823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421085" y="1531301"/>
            <a:ext cx="1292614" cy="62875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 smtClean="0">
                <a:solidFill>
                  <a:schemeClr val="tx1"/>
                </a:solidFill>
              </a:rPr>
              <a:t>공병수거 현황</a:t>
            </a:r>
            <a:endParaRPr lang="ko-KR" altLang="en-US" sz="800" spc="-15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77038" y="1531064"/>
            <a:ext cx="1292614" cy="62586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spc="-150" dirty="0">
                <a:solidFill>
                  <a:schemeClr val="tx1"/>
                </a:solidFill>
              </a:rPr>
              <a:t>리뷰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716558" y="1528658"/>
            <a:ext cx="2634125" cy="631401"/>
            <a:chOff x="3222949" y="3640347"/>
            <a:chExt cx="2661238" cy="327804"/>
          </a:xfrm>
          <a:solidFill>
            <a:schemeClr val="bg1">
              <a:lumMod val="95000"/>
            </a:schemeClr>
          </a:solidFill>
        </p:grpSpPr>
        <p:sp>
          <p:nvSpPr>
            <p:cNvPr id="78" name="모서리가 둥근 직사각형 77"/>
            <p:cNvSpPr/>
            <p:nvPr/>
          </p:nvSpPr>
          <p:spPr>
            <a:xfrm>
              <a:off x="3222949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뷰티포인트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78268" y="3640347"/>
              <a:ext cx="1305919" cy="3278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보유 쿠폰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101869" y="1859106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100,000</a:t>
            </a:r>
            <a:r>
              <a:rPr lang="en-US" altLang="ko-KR" sz="800" u="sng" dirty="0" smtClean="0"/>
              <a:t>P</a:t>
            </a:r>
            <a:endParaRPr lang="ko-KR" altLang="en-US" sz="800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6508681" y="1859106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4</a:t>
            </a:r>
            <a:r>
              <a:rPr lang="ko-KR" altLang="en-US" sz="800" u="sng" dirty="0" smtClean="0"/>
              <a:t>장</a:t>
            </a:r>
            <a:endParaRPr lang="ko-KR" altLang="en-US" sz="8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92748" y="187226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0</a:t>
            </a:r>
            <a:r>
              <a:rPr lang="ko-KR" altLang="en-US" sz="800" u="sng" dirty="0" smtClean="0"/>
              <a:t>개</a:t>
            </a:r>
            <a:endParaRPr lang="ko-KR" altLang="en-US" sz="800" u="sng" dirty="0"/>
          </a:p>
        </p:txBody>
      </p:sp>
      <p:sp>
        <p:nvSpPr>
          <p:cNvPr id="86" name="타원 85"/>
          <p:cNvSpPr/>
          <p:nvPr/>
        </p:nvSpPr>
        <p:spPr>
          <a:xfrm>
            <a:off x="6575549" y="1627749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76477"/>
              </p:ext>
            </p:extLst>
          </p:nvPr>
        </p:nvGraphicFramePr>
        <p:xfrm>
          <a:off x="133027" y="2254012"/>
          <a:ext cx="1304427" cy="379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427">
                  <a:extLst>
                    <a:ext uri="{9D8B030D-6E8A-4147-A177-3AD203B41FA5}">
                      <a16:colId xmlns:a16="http://schemas.microsoft.com/office/drawing/2014/main" val="1750365041"/>
                    </a:ext>
                  </a:extLst>
                </a:gridCol>
              </a:tblGrid>
              <a:tr h="34252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</a:rPr>
                        <a:t>주문내역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32052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반품내역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6154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2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뷰티포인트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5443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찜한제품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1288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2053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공병수거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현황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48905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ko-KR" altLang="en-US" sz="800" b="1" dirty="0" err="1" smtClean="0">
                          <a:latin typeface="+mn-ea"/>
                          <a:ea typeface="+mn-ea"/>
                        </a:rPr>
                        <a:t>참여내역</a:t>
                      </a:r>
                      <a:endParaRPr lang="ko-KR" altLang="en-US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65053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39621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31856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29917"/>
                  </a:ext>
                </a:extLst>
              </a:tr>
              <a:tr h="220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4"/>
                  </a:ext>
                </a:extLst>
              </a:tr>
              <a:tr h="977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7042"/>
                  </a:ext>
                </a:extLst>
              </a:tr>
            </a:tbl>
          </a:graphicData>
        </a:graphic>
      </p:graphicFrame>
      <p:sp>
        <p:nvSpPr>
          <p:cNvPr id="88" name="사각형 설명선 87"/>
          <p:cNvSpPr/>
          <p:nvPr/>
        </p:nvSpPr>
        <p:spPr>
          <a:xfrm>
            <a:off x="819189" y="1476025"/>
            <a:ext cx="366610" cy="110552"/>
          </a:xfrm>
          <a:prstGeom prst="wedgeRectCallout">
            <a:avLst>
              <a:gd name="adj1" fmla="val -43182"/>
              <a:gd name="adj2" fmla="val 83178"/>
            </a:avLst>
          </a:prstGeom>
          <a:solidFill>
            <a:schemeClr val="bg1"/>
          </a:solidFill>
          <a:ln w="6350">
            <a:solidFill>
              <a:srgbClr val="00C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rgbClr val="29BC70"/>
                </a:solidFill>
              </a:rPr>
              <a:t>임직원</a:t>
            </a:r>
            <a:endParaRPr lang="ko-KR" altLang="en-US" sz="700" dirty="0">
              <a:solidFill>
                <a:srgbClr val="29BC7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3A3A11-61F0-4B78-B290-96685FEEA44E}"/>
              </a:ext>
            </a:extLst>
          </p:cNvPr>
          <p:cNvSpPr/>
          <p:nvPr/>
        </p:nvSpPr>
        <p:spPr>
          <a:xfrm>
            <a:off x="3721254" y="1609909"/>
            <a:ext cx="118481" cy="118481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47728" y="1831373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u="sng" dirty="0" smtClean="0"/>
              <a:t>2,400P </a:t>
            </a:r>
            <a:r>
              <a:rPr lang="ko-KR" altLang="en-US" sz="800" b="1" u="sng" dirty="0" smtClean="0"/>
              <a:t>받기</a:t>
            </a:r>
            <a:r>
              <a:rPr lang="en-US" altLang="ko-KR" sz="800" b="1" u="sng" dirty="0" smtClean="0"/>
              <a:t>&gt;</a:t>
            </a:r>
            <a:endParaRPr lang="en-US" altLang="ko-KR" sz="800" b="1" u="sng" dirty="0"/>
          </a:p>
        </p:txBody>
      </p:sp>
      <p:sp>
        <p:nvSpPr>
          <p:cNvPr id="119" name="직사각형 118"/>
          <p:cNvSpPr/>
          <p:nvPr/>
        </p:nvSpPr>
        <p:spPr>
          <a:xfrm>
            <a:off x="1477945" y="2341003"/>
            <a:ext cx="2361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</a:rPr>
              <a:t>이벤트 </a:t>
            </a:r>
            <a:r>
              <a:rPr lang="ko-KR" altLang="en-US" sz="1000" b="1" dirty="0" err="1">
                <a:latin typeface="+mn-ea"/>
              </a:rPr>
              <a:t>참여내역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7C4B13-B537-5B3A-1B3D-4EF9307041AD}"/>
              </a:ext>
            </a:extLst>
          </p:cNvPr>
          <p:cNvSpPr txBox="1"/>
          <p:nvPr/>
        </p:nvSpPr>
        <p:spPr>
          <a:xfrm>
            <a:off x="1567030" y="2652794"/>
            <a:ext cx="646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</a:t>
            </a:r>
            <a:r>
              <a:rPr lang="ko-KR" altLang="en-US" sz="800" dirty="0">
                <a:solidFill>
                  <a:srgbClr val="00BC70"/>
                </a:solidFill>
              </a:rPr>
              <a:t> </a:t>
            </a:r>
            <a:r>
              <a:rPr lang="en-US" altLang="ko-KR" sz="800" dirty="0">
                <a:solidFill>
                  <a:srgbClr val="00BC70"/>
                </a:solidFill>
              </a:rPr>
              <a:t>n</a:t>
            </a:r>
            <a:r>
              <a:rPr lang="ko-KR" altLang="en-US" sz="800" dirty="0"/>
              <a:t>건</a:t>
            </a:r>
            <a:endParaRPr lang="en-US" altLang="ko-KR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914684" y="2653476"/>
            <a:ext cx="8915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기준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F30F8D-3DC9-8835-2CC2-A0FF99BC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47963"/>
              </p:ext>
            </p:extLst>
          </p:nvPr>
        </p:nvGraphicFramePr>
        <p:xfrm>
          <a:off x="1567029" y="2924944"/>
          <a:ext cx="7257221" cy="93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257221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이벤트명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당첨내역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30P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7613F7-3983-AEE1-24F7-3575649F337F}"/>
              </a:ext>
            </a:extLst>
          </p:cNvPr>
          <p:cNvSpPr/>
          <p:nvPr/>
        </p:nvSpPr>
        <p:spPr>
          <a:xfrm>
            <a:off x="1649487" y="3065405"/>
            <a:ext cx="383944" cy="1934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진행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3F082D-95A3-8E7A-8E65-53088F87E319}"/>
              </a:ext>
            </a:extLst>
          </p:cNvPr>
          <p:cNvSpPr/>
          <p:nvPr/>
        </p:nvSpPr>
        <p:spPr>
          <a:xfrm>
            <a:off x="1630523" y="5251795"/>
            <a:ext cx="383944" cy="193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종료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95D5F31-EB8C-02DA-EDFD-FA758863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60022"/>
              </p:ext>
            </p:extLst>
          </p:nvPr>
        </p:nvGraphicFramePr>
        <p:xfrm>
          <a:off x="1550934" y="3882171"/>
          <a:ext cx="7281370" cy="13810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281370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730249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이벤트명이벤트명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신청내역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잡티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세럼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30ml+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더스트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백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수령매장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강남지하점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수령기간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4531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750B2-70B6-79DC-C146-E0870DE25DFA}"/>
              </a:ext>
            </a:extLst>
          </p:cNvPr>
          <p:cNvSpPr/>
          <p:nvPr/>
        </p:nvSpPr>
        <p:spPr>
          <a:xfrm>
            <a:off x="1633391" y="4005064"/>
            <a:ext cx="383944" cy="1934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진행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E4E2920-6BA2-017A-B832-8003AFCEA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35277"/>
              </p:ext>
            </p:extLst>
          </p:nvPr>
        </p:nvGraphicFramePr>
        <p:xfrm>
          <a:off x="1544074" y="5085184"/>
          <a:ext cx="7288230" cy="8616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288230">
                  <a:extLst>
                    <a:ext uri="{9D8B030D-6E8A-4147-A177-3AD203B41FA5}">
                      <a16:colId xmlns:a16="http://schemas.microsoft.com/office/drawing/2014/main" val="3150889884"/>
                    </a:ext>
                  </a:extLst>
                </a:gridCol>
              </a:tblGrid>
              <a:tr h="861678">
                <a:tc>
                  <a:txBody>
                    <a:bodyPr/>
                    <a:lstStyle/>
                    <a:p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이벤트명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이벤트명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endParaRPr lang="en-US" altLang="ko-KR" sz="9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 HH:MM</a:t>
                      </a:r>
                    </a:p>
                  </a:txBody>
                  <a:tcPr marL="72000" marR="3323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08653"/>
                  </a:ext>
                </a:extLst>
              </a:tr>
            </a:tbl>
          </a:graphicData>
        </a:graphic>
      </p:graphicFrame>
      <p:sp>
        <p:nvSpPr>
          <p:cNvPr id="52" name="Oval 611">
            <a:extLst>
              <a:ext uri="{FF2B5EF4-FFF2-40B4-BE49-F238E27FC236}">
                <a16:creationId xmlns:a16="http://schemas.microsoft.com/office/drawing/2014/main" id="{1DD4B945-FBA0-EA9E-CA0D-C14B9BB7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928" y="29473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2B8FD20E-A1D1-E636-5528-BC2D206B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458" y="30230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8FC0C0BC-85D7-18F4-9838-12C229CC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68" y="32825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A9058505-AB9D-E539-7745-5329BF08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00" y="33768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BEFDBD86-9798-C266-3ED4-4B1F71B7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80" y="35928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344798CA-51AC-F147-6F62-7AB21B8A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05" y="44987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59" name="모서리가 둥근 직사각형 98">
            <a:extLst>
              <a:ext uri="{FF2B5EF4-FFF2-40B4-BE49-F238E27FC236}">
                <a16:creationId xmlns:a16="http://schemas.microsoft.com/office/drawing/2014/main" id="{2D468E10-9F6D-572A-CB96-361AC664ADEA}"/>
              </a:ext>
            </a:extLst>
          </p:cNvPr>
          <p:cNvSpPr/>
          <p:nvPr/>
        </p:nvSpPr>
        <p:spPr>
          <a:xfrm>
            <a:off x="7918989" y="4036694"/>
            <a:ext cx="874211" cy="18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신청내역변경</a:t>
            </a: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BA17729-266C-F6FD-BEEA-2CF6A92F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12" y="39002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52C77E7-EE6C-7086-298E-D7C538E685CF}"/>
              </a:ext>
            </a:extLst>
          </p:cNvPr>
          <p:cNvSpPr/>
          <p:nvPr/>
        </p:nvSpPr>
        <p:spPr>
          <a:xfrm>
            <a:off x="4575584" y="7066057"/>
            <a:ext cx="2776676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81" name="모서리가 둥근 직사각형 98">
            <a:extLst>
              <a:ext uri="{FF2B5EF4-FFF2-40B4-BE49-F238E27FC236}">
                <a16:creationId xmlns:a16="http://schemas.microsoft.com/office/drawing/2014/main" id="{2D468E10-9F6D-572A-CB96-361AC664ADEA}"/>
              </a:ext>
            </a:extLst>
          </p:cNvPr>
          <p:cNvSpPr/>
          <p:nvPr/>
        </p:nvSpPr>
        <p:spPr>
          <a:xfrm>
            <a:off x="7901570" y="5223563"/>
            <a:ext cx="874211" cy="18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당첨자발표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8BA17729-266C-F6FD-BEEA-2CF6A92F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305" y="51547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5575"/>
              </p:ext>
            </p:extLst>
          </p:nvPr>
        </p:nvGraphicFramePr>
        <p:xfrm>
          <a:off x="9000565" y="44450"/>
          <a:ext cx="3152540" cy="67166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참여한 이벤트 리스트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참여형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키트신청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에 참여한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이벤트상태 플래그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진행인 경우 진행으로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종료된 경우 종료로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대기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사용중지인 경우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이벤트명이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입력되어 있을 시 한 줄로 합쳐서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줄과 줄 사이는 띄어쓰기 적용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해당 이벤트 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종료된 이벤트의 경우 이벤트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종료처리된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상세페이지가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등록된 기간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종료일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시작일과 종료일이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기간사용안함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선택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 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회원이 이벤트에 참여한 일시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YY.MM.DD HH:MM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1-5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당첨내역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</a:rPr>
                        <a:t>참여형만 노출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당첨내역이 없거나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꽝인 경우에는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indent="-85725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BO&gt;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참여형 이벤트에 당첨자등록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조회에서 조회되는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회원의 당첨내용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추후당첨의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당첨자 업로드가 안된 경우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indent="-85725" algn="l" defTabSz="914400" rtl="0" eaLnBrk="1" latinLnBrk="1" hangingPunct="1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혜택내용은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혜택설정에 등록된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노출문구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키트신청만 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 신청한 옵션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수령매장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오프라인매장 신청한 경우에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매장명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제험단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키트신청의 오프라인매장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수령기간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 온라인신청의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수령기간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제험단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온라인신청의 경우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신청내역변경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키트신청만 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이벤트에 등록된 캠페인의 신청기간 중인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경우에만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신청내역변경 버튼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해당 이벤트 페이지로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grpSp>
        <p:nvGrpSpPr>
          <p:cNvPr id="95" name="그룹 94">
            <a:extLst>
              <a:ext uri="{FF2B5EF4-FFF2-40B4-BE49-F238E27FC236}">
                <a16:creationId xmlns:a16="http://schemas.microsoft.com/office/drawing/2014/main" id="{42BBDC4B-BC8E-B082-C576-46811875F160}"/>
              </a:ext>
            </a:extLst>
          </p:cNvPr>
          <p:cNvGrpSpPr/>
          <p:nvPr/>
        </p:nvGrpSpPr>
        <p:grpSpPr>
          <a:xfrm>
            <a:off x="4341010" y="5973298"/>
            <a:ext cx="1653044" cy="179904"/>
            <a:chOff x="4801972" y="5798101"/>
            <a:chExt cx="1653044" cy="179904"/>
          </a:xfrm>
        </p:grpSpPr>
        <p:sp>
          <p:nvSpPr>
            <p:cNvPr id="96" name="Page 1">
              <a:extLst>
                <a:ext uri="{FF2B5EF4-FFF2-40B4-BE49-F238E27FC236}">
                  <a16:creationId xmlns:a16="http://schemas.microsoft.com/office/drawing/2014/main" id="{8F3999FD-BA57-DBE4-8D93-AF7B3BC52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97" name="Page 2">
              <a:extLst>
                <a:ext uri="{FF2B5EF4-FFF2-40B4-BE49-F238E27FC236}">
                  <a16:creationId xmlns:a16="http://schemas.microsoft.com/office/drawing/2014/main" id="{C4A97D93-95EF-9BF7-EEF5-0C7FEF75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98" name="Page 3">
              <a:extLst>
                <a:ext uri="{FF2B5EF4-FFF2-40B4-BE49-F238E27FC236}">
                  <a16:creationId xmlns:a16="http://schemas.microsoft.com/office/drawing/2014/main" id="{547F36E5-77D2-B149-0203-FB4142C0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99" name="Page 4">
              <a:extLst>
                <a:ext uri="{FF2B5EF4-FFF2-40B4-BE49-F238E27FC236}">
                  <a16:creationId xmlns:a16="http://schemas.microsoft.com/office/drawing/2014/main" id="{522276F1-FE08-C957-B36C-7AF26C0D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00" name="Page 9">
              <a:extLst>
                <a:ext uri="{FF2B5EF4-FFF2-40B4-BE49-F238E27FC236}">
                  <a16:creationId xmlns:a16="http://schemas.microsoft.com/office/drawing/2014/main" id="{417AF230-BD4D-E494-1C59-604949A4D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01" name="Next Button">
              <a:extLst>
                <a:ext uri="{FF2B5EF4-FFF2-40B4-BE49-F238E27FC236}">
                  <a16:creationId xmlns:a16="http://schemas.microsoft.com/office/drawing/2014/main" id="{1552D322-A000-5CA7-170F-7AE46205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02" name="Next Button">
              <a:extLst>
                <a:ext uri="{FF2B5EF4-FFF2-40B4-BE49-F238E27FC236}">
                  <a16:creationId xmlns:a16="http://schemas.microsoft.com/office/drawing/2014/main" id="{ED6B7DAB-DE08-DB71-F970-EF1EBFB0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sp>
        <p:nvSpPr>
          <p:cNvPr id="120" name="Oval 611">
            <a:extLst>
              <a:ext uri="{FF2B5EF4-FFF2-40B4-BE49-F238E27FC236}">
                <a16:creationId xmlns:a16="http://schemas.microsoft.com/office/drawing/2014/main" id="{AE3CF9D8-256B-8708-8034-8609EA51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905" y="58772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2C77E7-EE6C-7086-298E-D7C538E685CF}"/>
              </a:ext>
            </a:extLst>
          </p:cNvPr>
          <p:cNvSpPr/>
          <p:nvPr/>
        </p:nvSpPr>
        <p:spPr>
          <a:xfrm>
            <a:off x="158399" y="6237312"/>
            <a:ext cx="8696000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56202"/>
              </p:ext>
            </p:extLst>
          </p:nvPr>
        </p:nvGraphicFramePr>
        <p:xfrm>
          <a:off x="5781617" y="5655404"/>
          <a:ext cx="3152540" cy="104736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8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당첨자발표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이벤트코드가 등록된 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CS</a:t>
                      </a: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당첨자발표가 있는 경우</a:t>
                      </a:r>
                      <a:endParaRPr lang="en-US" altLang="ko-KR" sz="800" b="0" u="none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추가로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노출할 이벤트가 없는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01011"/>
                  </a:ext>
                </a:extLst>
              </a:tr>
            </a:tbl>
          </a:graphicData>
        </a:graphic>
      </p:graphicFrame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IN_PC_MYE_01_02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9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221809</TotalTime>
  <Words>685</Words>
  <Application>Microsoft Office PowerPoint</Application>
  <PresentationFormat>와이드스크린</PresentationFormat>
  <Paragraphs>237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Pretendard</vt:lpstr>
      <vt:lpstr>굴림</vt:lpstr>
      <vt:lpstr>맑은 고딕</vt:lpstr>
      <vt:lpstr>Arial</vt:lpstr>
      <vt:lpstr>Calibri</vt:lpstr>
      <vt:lpstr>Segoe UI Symbol</vt:lpstr>
      <vt:lpstr>Wingdings</vt:lpstr>
      <vt:lpstr>Wingdings 2</vt:lpstr>
      <vt:lpstr>Wingdings 3</vt:lpstr>
      <vt:lpstr>Office 테마</vt:lpstr>
      <vt:lpstr>PowerPoint 프레젠테이션</vt:lpstr>
      <vt:lpstr>Version History #1</vt:lpstr>
      <vt:lpstr>메뉴구조도 (TO-BE)</vt:lpstr>
      <vt:lpstr>이벤트 참여내역</vt:lpstr>
      <vt:lpstr>이벤트 참여내역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hj.jung</cp:lastModifiedBy>
  <cp:revision>4479</cp:revision>
  <cp:lastPrinted>2022-10-17T06:12:39Z</cp:lastPrinted>
  <dcterms:created xsi:type="dcterms:W3CDTF">2018-04-18T08:51:39Z</dcterms:created>
  <dcterms:modified xsi:type="dcterms:W3CDTF">2024-06-07T01:37:30Z</dcterms:modified>
</cp:coreProperties>
</file>