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2" r:id="rId2"/>
  </p:sldMasterIdLst>
  <p:notesMasterIdLst>
    <p:notesMasterId r:id="rId65"/>
  </p:notesMasterIdLst>
  <p:handoutMasterIdLst>
    <p:handoutMasterId r:id="rId66"/>
  </p:handoutMasterIdLst>
  <p:sldIdLst>
    <p:sldId id="256" r:id="rId3"/>
    <p:sldId id="263" r:id="rId4"/>
    <p:sldId id="1695" r:id="rId5"/>
    <p:sldId id="1683" r:id="rId6"/>
    <p:sldId id="1532" r:id="rId7"/>
    <p:sldId id="1559" r:id="rId8"/>
    <p:sldId id="1560" r:id="rId9"/>
    <p:sldId id="1561" r:id="rId10"/>
    <p:sldId id="1681" r:id="rId11"/>
    <p:sldId id="1565" r:id="rId12"/>
    <p:sldId id="1562" r:id="rId13"/>
    <p:sldId id="1654" r:id="rId14"/>
    <p:sldId id="1659" r:id="rId15"/>
    <p:sldId id="1563" r:id="rId16"/>
    <p:sldId id="1564" r:id="rId17"/>
    <p:sldId id="1635" r:id="rId18"/>
    <p:sldId id="1567" r:id="rId19"/>
    <p:sldId id="1568" r:id="rId20"/>
    <p:sldId id="1569" r:id="rId21"/>
    <p:sldId id="1571" r:id="rId22"/>
    <p:sldId id="1570" r:id="rId23"/>
    <p:sldId id="1650" r:id="rId24"/>
    <p:sldId id="1639" r:id="rId25"/>
    <p:sldId id="1651" r:id="rId26"/>
    <p:sldId id="1652" r:id="rId27"/>
    <p:sldId id="1653" r:id="rId28"/>
    <p:sldId id="1684" r:id="rId29"/>
    <p:sldId id="1655" r:id="rId30"/>
    <p:sldId id="1656" r:id="rId31"/>
    <p:sldId id="1657" r:id="rId32"/>
    <p:sldId id="1641" r:id="rId33"/>
    <p:sldId id="1658" r:id="rId34"/>
    <p:sldId id="1642" r:id="rId35"/>
    <p:sldId id="1660" r:id="rId36"/>
    <p:sldId id="1661" r:id="rId37"/>
    <p:sldId id="1662" r:id="rId38"/>
    <p:sldId id="1663" r:id="rId39"/>
    <p:sldId id="1665" r:id="rId40"/>
    <p:sldId id="1644" r:id="rId41"/>
    <p:sldId id="1666" r:id="rId42"/>
    <p:sldId id="1667" r:id="rId43"/>
    <p:sldId id="1673" r:id="rId44"/>
    <p:sldId id="1674" r:id="rId45"/>
    <p:sldId id="1675" r:id="rId46"/>
    <p:sldId id="1677" r:id="rId47"/>
    <p:sldId id="1685" r:id="rId48"/>
    <p:sldId id="1676" r:id="rId49"/>
    <p:sldId id="1678" r:id="rId50"/>
    <p:sldId id="1679" r:id="rId51"/>
    <p:sldId id="1680" r:id="rId52"/>
    <p:sldId id="1686" r:id="rId53"/>
    <p:sldId id="1687" r:id="rId54"/>
    <p:sldId id="1688" r:id="rId55"/>
    <p:sldId id="1696" r:id="rId56"/>
    <p:sldId id="1690" r:id="rId57"/>
    <p:sldId id="1691" r:id="rId58"/>
    <p:sldId id="1692" r:id="rId59"/>
    <p:sldId id="1689" r:id="rId60"/>
    <p:sldId id="1693" r:id="rId61"/>
    <p:sldId id="1682" r:id="rId62"/>
    <p:sldId id="1557" r:id="rId63"/>
    <p:sldId id="1694" r:id="rId6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  <p14:sldId id="1695"/>
          </p14:sldIdLst>
        </p14:section>
        <p14:section name="이벤트 레이아웃" id="{FA710F19-48E7-4954-A24E-9B757539E59F}">
          <p14:sldIdLst>
            <p14:sldId id="1683"/>
          </p14:sldIdLst>
        </p14:section>
        <p14:section name="이벤트목록" id="{871E0869-B561-4CE2-A978-1115E46424D1}">
          <p14:sldIdLst>
            <p14:sldId id="1532"/>
          </p14:sldIdLst>
        </p14:section>
        <p14:section name="이벤트상세(단순고지)" id="{1A6B229B-60AF-41F9-BA80-7C85B9EFE3FF}">
          <p14:sldIdLst>
            <p14:sldId id="1559"/>
            <p14:sldId id="1560"/>
            <p14:sldId id="1561"/>
            <p14:sldId id="1681"/>
            <p14:sldId id="1565"/>
            <p14:sldId id="1562"/>
            <p14:sldId id="1654"/>
            <p14:sldId id="1659"/>
            <p14:sldId id="1563"/>
            <p14:sldId id="1564"/>
            <p14:sldId id="1635"/>
          </p14:sldIdLst>
        </p14:section>
        <p14:section name="이벤트상세(쿠폰형)" id="{07788477-AC4A-42A6-A2C2-B87EE4BA9658}">
          <p14:sldIdLst>
            <p14:sldId id="1567"/>
            <p14:sldId id="1568"/>
            <p14:sldId id="1569"/>
            <p14:sldId id="1571"/>
            <p14:sldId id="1570"/>
            <p14:sldId id="1650"/>
            <p14:sldId id="1639"/>
          </p14:sldIdLst>
        </p14:section>
        <p14:section name="이벤트상세(참여형)" id="{FC685C14-259E-4957-A6A1-20FC8C2BE546}">
          <p14:sldIdLst>
            <p14:sldId id="1651"/>
            <p14:sldId id="1652"/>
            <p14:sldId id="1653"/>
            <p14:sldId id="1684"/>
            <p14:sldId id="1655"/>
            <p14:sldId id="1656"/>
            <p14:sldId id="1657"/>
            <p14:sldId id="1641"/>
            <p14:sldId id="1658"/>
            <p14:sldId id="1642"/>
          </p14:sldIdLst>
        </p14:section>
        <p14:section name="이벤트상세(출석체크)" id="{4DEE9758-5DD2-4109-8932-A1CE7463D1FA}">
          <p14:sldIdLst>
            <p14:sldId id="1660"/>
            <p14:sldId id="1661"/>
            <p14:sldId id="1662"/>
            <p14:sldId id="1663"/>
            <p14:sldId id="1665"/>
            <p14:sldId id="1644"/>
          </p14:sldIdLst>
        </p14:section>
        <p14:section name="이벤트상세(체험단/키트신청)" id="{232E6F92-32A6-48D8-AC6F-DC23F64EA6FC}">
          <p14:sldIdLst>
            <p14:sldId id="1666"/>
            <p14:sldId id="1667"/>
            <p14:sldId id="1673"/>
            <p14:sldId id="1674"/>
            <p14:sldId id="1675"/>
            <p14:sldId id="1677"/>
            <p14:sldId id="1685"/>
            <p14:sldId id="1676"/>
            <p14:sldId id="1678"/>
            <p14:sldId id="1679"/>
            <p14:sldId id="1680"/>
            <p14:sldId id="1686"/>
            <p14:sldId id="1687"/>
            <p14:sldId id="1688"/>
            <p14:sldId id="1696"/>
            <p14:sldId id="1690"/>
            <p14:sldId id="1691"/>
            <p14:sldId id="1692"/>
            <p14:sldId id="1689"/>
            <p14:sldId id="1693"/>
          </p14:sldIdLst>
        </p14:section>
        <p14:section name="이벤트상세(종료)" id="{64182059-557F-4C0C-A036-B98B84B3776D}">
          <p14:sldIdLst>
            <p14:sldId id="1682"/>
          </p14:sldIdLst>
        </p14:section>
        <p14:section name="로그인 등" id="{01BFF21B-8DFF-4E12-BA54-6A444E9F415D}">
          <p14:sldIdLst>
            <p14:sldId id="1557"/>
            <p14:sldId id="16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4248" userDrawn="1">
          <p15:clr>
            <a:srgbClr val="A4A3A4"/>
          </p15:clr>
        </p15:guide>
        <p15:guide id="10" orient="horz" pos="2659" userDrawn="1">
          <p15:clr>
            <a:srgbClr val="A4A3A4"/>
          </p15:clr>
        </p15:guide>
        <p15:guide id="11" orient="horz" pos="436" userDrawn="1">
          <p15:clr>
            <a:srgbClr val="A4A3A4"/>
          </p15:clr>
        </p15:guide>
        <p15:guide id="12" pos="9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00"/>
    <a:srgbClr val="00BC70"/>
    <a:srgbClr val="FBFBFB"/>
    <a:srgbClr val="29BC70"/>
    <a:srgbClr val="87E5B4"/>
    <a:srgbClr val="BDF1D6"/>
    <a:srgbClr val="687379"/>
    <a:srgbClr val="414A4F"/>
    <a:srgbClr val="E0D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300" y="102"/>
      </p:cViewPr>
      <p:guideLst>
        <p:guide orient="horz" pos="3612"/>
        <p:guide pos="3205"/>
        <p:guide pos="4248"/>
        <p:guide orient="horz" pos="2659"/>
        <p:guide orient="horz" pos="436"/>
        <p:guide pos="9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/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1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616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7287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7131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251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288704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91841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9962051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93716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7810844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2354859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이어짐</a:t>
            </a:r>
          </a:p>
        </p:txBody>
      </p:sp>
    </p:spTree>
    <p:extLst>
      <p:ext uri="{BB962C8B-B14F-4D97-AF65-F5344CB8AC3E}">
        <p14:creationId xmlns:p14="http://schemas.microsoft.com/office/powerpoint/2010/main" val="459198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9621042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163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02543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33998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16791091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auto">
          <a:xfrm>
            <a:off x="788753" y="6232450"/>
            <a:ext cx="299901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2192028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auto">
          <a:xfrm>
            <a:off x="788753" y="6232450"/>
            <a:ext cx="299901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  <p:sp>
        <p:nvSpPr>
          <p:cNvPr id="11" name="Rectangle 108"/>
          <p:cNvSpPr>
            <a:spLocks noChangeArrowheads="1"/>
          </p:cNvSpPr>
          <p:nvPr userDrawn="1"/>
        </p:nvSpPr>
        <p:spPr bwMode="auto">
          <a:xfrm>
            <a:off x="777382" y="646721"/>
            <a:ext cx="3010385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792183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1" name="Rectangle 108"/>
          <p:cNvSpPr>
            <a:spLocks noChangeArrowheads="1"/>
          </p:cNvSpPr>
          <p:nvPr userDrawn="1"/>
        </p:nvSpPr>
        <p:spPr bwMode="auto">
          <a:xfrm>
            <a:off x="777382" y="646721"/>
            <a:ext cx="3010385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6405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49704891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6545815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261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8246604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166462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498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398559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895151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14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1884275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66446481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5331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409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21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2733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132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699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485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+mj-ea"/>
              </a:rPr>
              <a:t>innisfree_FO</a:t>
            </a:r>
            <a:r>
              <a:rPr lang="ko-KR" altLang="en-US" sz="2800" dirty="0" err="1">
                <a:latin typeface="+mj-ea"/>
              </a:rPr>
              <a:t>리뉴얼</a:t>
            </a:r>
            <a:r>
              <a:rPr lang="en-US" altLang="ko-KR" sz="2800" dirty="0"/>
              <a:t>_PC_</a:t>
            </a:r>
            <a:r>
              <a:rPr lang="ko-KR" altLang="en-US" sz="2800" dirty="0">
                <a:latin typeface="+mj-ea"/>
              </a:rPr>
              <a:t>이벤트 </a:t>
            </a:r>
            <a:r>
              <a:rPr lang="ko-KR" altLang="en-US" sz="28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0.9 / 2024-06-19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정효진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D30D018-8D91-A8B5-FCC0-33406D86A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 err="1"/>
              <a:t>이벤트알림신청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7"/>
          <a:stretch/>
        </p:blipFill>
        <p:spPr>
          <a:xfrm>
            <a:off x="3215680" y="1052736"/>
            <a:ext cx="2664296" cy="142661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72C33B-7E8C-D2A1-8385-76F7760DE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69754"/>
              </p:ext>
            </p:extLst>
          </p:nvPr>
        </p:nvGraphicFramePr>
        <p:xfrm>
          <a:off x="9000565" y="72796"/>
          <a:ext cx="3168000" cy="380987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단순고지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이벤트알림신청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BO&lt;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이벤트알림여부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사용으로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알림배경색상이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적용된 경우 배경색 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알림타이틀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부가설명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입력안된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경우 영역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알림버튼명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알림버튼색상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폰트색상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버튼 클릭 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기간이 아닌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알림 신청기간이 아닙니다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알림신청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오픈알림인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경우 오픈알림신청 안내 팝업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오픈 알림 신청 버튼 클릭 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알림톡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신청이 완료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이미 신청한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이미 신청이 완료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종료알림인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경우 종료알림신청 안내 팝업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종료 알림 신청 버튼 클릭 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알림톡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신청이 완료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이미 신청한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이미 신청이 완료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오픈알림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종료알림에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따라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알림신청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시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알림이벤트명이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알림톡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이벤트명으로 적용되어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발송되야함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템플릿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ID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수기발송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예약발송 기능 이용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611">
            <a:extLst>
              <a:ext uri="{FF2B5EF4-FFF2-40B4-BE49-F238E27FC236}">
                <a16:creationId xmlns:a16="http://schemas.microsoft.com/office/drawing/2014/main" id="{A9494F83-6BE5-EF4B-248D-1587E4A16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8" y="1052736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BCCD460B-F3C3-ACA0-BF31-451BD9015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059" y="142630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9022B9D7-28A9-AD03-3A42-68454199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28" y="176604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A1A7AF-3ECD-036B-574D-6DF75BF4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981" y="2953098"/>
            <a:ext cx="2017410" cy="16561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Oval 611">
            <a:extLst>
              <a:ext uri="{FF2B5EF4-FFF2-40B4-BE49-F238E27FC236}">
                <a16:creationId xmlns:a16="http://schemas.microsoft.com/office/drawing/2014/main" id="{EADB4845-3A66-C40F-19D4-CBEC017F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29249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C6F449-2ABE-CCE1-B9E0-DAB6A3150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002" y="2951238"/>
            <a:ext cx="1978085" cy="1660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3" name="구부러진 연결선 49">
            <a:extLst>
              <a:ext uri="{FF2B5EF4-FFF2-40B4-BE49-F238E27FC236}">
                <a16:creationId xmlns:a16="http://schemas.microsoft.com/office/drawing/2014/main" id="{287C304A-5FDA-751F-D17C-9388FEDBF8CC}"/>
              </a:ext>
            </a:extLst>
          </p:cNvPr>
          <p:cNvCxnSpPr>
            <a:cxnSpLocks/>
          </p:cNvCxnSpPr>
          <p:nvPr/>
        </p:nvCxnSpPr>
        <p:spPr>
          <a:xfrm rot="5400000">
            <a:off x="4588758" y="2435500"/>
            <a:ext cx="713914" cy="144016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8D06AFF-AAE7-CF8E-2E65-404A7C5AF46F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DA0FD267-8C0A-5867-82A4-B4149636E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IN_PC_EVE_02_03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13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7C5CFDA1-84FE-2156-D367-46CE9E012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/>
              <a:t>유의사항</a:t>
            </a:r>
          </a:p>
        </p:txBody>
      </p:sp>
      <p:sp>
        <p:nvSpPr>
          <p:cNvPr id="21" name="부제목 20">
            <a:extLst>
              <a:ext uri="{FF2B5EF4-FFF2-40B4-BE49-F238E27FC236}">
                <a16:creationId xmlns:a16="http://schemas.microsoft.com/office/drawing/2014/main" id="{6E4752B7-44F7-AF0B-2D38-942E85E52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IN_PC_EVE_02_04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0C864-7D22-6C3D-93B0-03785969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9" y="741945"/>
            <a:ext cx="8571877" cy="706231"/>
          </a:xfrm>
          <a:prstGeom prst="rect">
            <a:avLst/>
          </a:prstGeom>
        </p:spPr>
      </p:pic>
      <p:sp>
        <p:nvSpPr>
          <p:cNvPr id="22" name="Oval 611">
            <a:extLst>
              <a:ext uri="{FF2B5EF4-FFF2-40B4-BE49-F238E27FC236}">
                <a16:creationId xmlns:a16="http://schemas.microsoft.com/office/drawing/2014/main" id="{1B379BCA-3F7E-0F9B-F0D9-F15FBEFC8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9" y="80706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ABE37A-2BD9-FBE6-7875-35EE5F0A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0" y="1817381"/>
            <a:ext cx="8692195" cy="3268479"/>
          </a:xfrm>
          <a:prstGeom prst="rect">
            <a:avLst/>
          </a:prstGeom>
        </p:spPr>
      </p:pic>
      <p:cxnSp>
        <p:nvCxnSpPr>
          <p:cNvPr id="11" name="구부러진 연결선 49">
            <a:extLst>
              <a:ext uri="{FF2B5EF4-FFF2-40B4-BE49-F238E27FC236}">
                <a16:creationId xmlns:a16="http://schemas.microsoft.com/office/drawing/2014/main" id="{52685F7E-F366-DF71-3BDF-4549BA64AC62}"/>
              </a:ext>
            </a:extLst>
          </p:cNvPr>
          <p:cNvCxnSpPr>
            <a:cxnSpLocks/>
          </p:cNvCxnSpPr>
          <p:nvPr/>
        </p:nvCxnSpPr>
        <p:spPr>
          <a:xfrm rot="5400000">
            <a:off x="8043299" y="1494464"/>
            <a:ext cx="713914" cy="144016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B1272-48C3-F143-EA51-7F2A934B59DA}"/>
              </a:ext>
            </a:extLst>
          </p:cNvPr>
          <p:cNvSpPr/>
          <p:nvPr/>
        </p:nvSpPr>
        <p:spPr>
          <a:xfrm>
            <a:off x="4178627" y="1582440"/>
            <a:ext cx="901209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유의사항 펼침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A3DA36D-0757-2785-BC1E-2C46D69A5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10504"/>
              </p:ext>
            </p:extLst>
          </p:nvPr>
        </p:nvGraphicFramePr>
        <p:xfrm>
          <a:off x="9000565" y="72796"/>
          <a:ext cx="3168000" cy="112763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단순고지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BO&lt;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유의사항이 입력된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BO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접힘 선택 시 유의사항 영역 접힌 상태로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BO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펼침 선택 시 유의사항 영역 열린 상태로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유의사항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</a:tbl>
          </a:graphicData>
        </a:graphic>
      </p:graphicFrame>
      <p:sp>
        <p:nvSpPr>
          <p:cNvPr id="17" name="Oval 611">
            <a:extLst>
              <a:ext uri="{FF2B5EF4-FFF2-40B4-BE49-F238E27FC236}">
                <a16:creationId xmlns:a16="http://schemas.microsoft.com/office/drawing/2014/main" id="{EC147DE6-CB75-16A7-6F0D-A647C010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370" y="92151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AD9B480C-DC1B-9CC3-B885-D8264661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248" y="1931836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F14A840F-7BAE-2FCE-1759-31586AAEF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244281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ADD9BC-4C0A-BF18-AE8F-87F9D45ADD40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51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77C25-2E77-BB88-21E8-64C0BD08B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/>
              <a:t>댓글영역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A09B7-8A97-7DF4-48AD-85051F9A6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IN_PC_EVE_02_05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43" y="836712"/>
            <a:ext cx="8364373" cy="331236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0B3CA2-DF93-B3E6-19D0-F36BDEFD9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48784"/>
              </p:ext>
            </p:extLst>
          </p:nvPr>
        </p:nvGraphicFramePr>
        <p:xfrm>
          <a:off x="9000565" y="72796"/>
          <a:ext cx="3168000" cy="6829850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단순고지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댓글영역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BO&lt;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댓글사용여부 사용으로 선택한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댓글입력영역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띄어쓰기 포함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자 까지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자 입력 시 더 이상 입력불가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댓글 입력 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입력된 글자 수 표시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클릭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개인정보수집동의 안내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댓글은 모두 개인정보수집동의형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동의 체크 안하고 등록 버튼 클릭하는 경우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댓글리스트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최신순으로 댓글 최대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댓글정보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등급아이콘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웰컴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,VIP,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YYYY-MM-DD HH:MM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로그인필요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신고여부 확인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신고하기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신고처리 후 이벤트 페이지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신고한 경우 이미 신고하셨습니다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토스트 팝업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로그인필요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해당 리뷰의 작성자를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차단하시겠습니까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고객님의 요청으로 해당 작성자의 리뷰가 차단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Alert 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작성자의 글 모두 차단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차단처리 후 이벤트 페이지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차단한 댓글 영역에는 회원님의 요청으로 차단 되었습니다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댓글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작성한 댓글인 경우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하면 댓글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수정모드로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 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 버튼 클릭 시 댓글이 수정되었습니다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 버튼 클릭 시 수정모드 취소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하면 댓글을 삭제하시겠습니까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버튼 클릭 시 댓글 삭제처리 후 화면복귀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3-3.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댓글 추가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추가로 노출할 댓글이 없는 경우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</a:tbl>
          </a:graphicData>
        </a:graphic>
      </p:graphicFrame>
      <p:sp>
        <p:nvSpPr>
          <p:cNvPr id="6" name="Oval 611">
            <a:extLst>
              <a:ext uri="{FF2B5EF4-FFF2-40B4-BE49-F238E27FC236}">
                <a16:creationId xmlns:a16="http://schemas.microsoft.com/office/drawing/2014/main" id="{FDE6133E-4EB4-233C-E81A-C55FDDE0D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2" y="767719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9E5176A6-7EAD-284C-1D47-223283AD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6" y="1112738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CE44D-3A8E-E189-BB8A-926476A6B865}"/>
              </a:ext>
            </a:extLst>
          </p:cNvPr>
          <p:cNvSpPr txBox="1"/>
          <p:nvPr/>
        </p:nvSpPr>
        <p:spPr>
          <a:xfrm>
            <a:off x="510825" y="100501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댓글을 남기세요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8C64B-1589-DD68-691A-732B98BC3BA8}"/>
              </a:ext>
            </a:extLst>
          </p:cNvPr>
          <p:cNvSpPr txBox="1"/>
          <p:nvPr/>
        </p:nvSpPr>
        <p:spPr>
          <a:xfrm>
            <a:off x="7330769" y="1442252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0/300</a:t>
            </a:r>
            <a:endParaRPr lang="ko-KR" altLang="en-US" sz="800" dirty="0"/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72B45509-C6DB-A1A8-DFA4-469E20500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769" y="1369696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F25BD2BD-E6F7-8B33-9FB5-FB51FB6D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941" y="861016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1784ABE0-5737-9812-EADF-55DEB1C79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00" y="1657696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94EF8D5E-636E-8604-6414-629E147AB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3" y="328500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1FEFCDD2-E010-EC80-B4FD-C67D6AB1B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808" y="342532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A0AFC-EC48-30E3-ED86-FA170BCD6E28}"/>
              </a:ext>
            </a:extLst>
          </p:cNvPr>
          <p:cNvSpPr txBox="1"/>
          <p:nvPr/>
        </p:nvSpPr>
        <p:spPr>
          <a:xfrm>
            <a:off x="7923462" y="3497878"/>
            <a:ext cx="69281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신고 </a:t>
            </a:r>
            <a:r>
              <a:rPr lang="en-US" altLang="ko-KR" sz="800" dirty="0"/>
              <a:t>| </a:t>
            </a:r>
            <a:r>
              <a:rPr lang="ko-KR" altLang="en-US" sz="800" dirty="0"/>
              <a:t>차단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93638-9E35-9967-E0CF-A03E44265936}"/>
              </a:ext>
            </a:extLst>
          </p:cNvPr>
          <p:cNvSpPr txBox="1"/>
          <p:nvPr/>
        </p:nvSpPr>
        <p:spPr>
          <a:xfrm>
            <a:off x="7923462" y="4149660"/>
            <a:ext cx="69281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수정 </a:t>
            </a:r>
            <a:r>
              <a:rPr lang="en-US" altLang="ko-KR" sz="800" dirty="0"/>
              <a:t>| </a:t>
            </a:r>
            <a:r>
              <a:rPr lang="ko-KR" altLang="en-US" sz="800" dirty="0"/>
              <a:t>삭제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4B6E54A-5BBA-B614-7750-7C6C91C6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60" r="39239" b="17028"/>
          <a:stretch/>
        </p:blipFill>
        <p:spPr>
          <a:xfrm>
            <a:off x="338644" y="4077072"/>
            <a:ext cx="1706173" cy="725237"/>
          </a:xfrm>
          <a:prstGeom prst="rect">
            <a:avLst/>
          </a:prstGeom>
        </p:spPr>
      </p:pic>
      <p:sp>
        <p:nvSpPr>
          <p:cNvPr id="21" name="Oval 611">
            <a:extLst>
              <a:ext uri="{FF2B5EF4-FFF2-40B4-BE49-F238E27FC236}">
                <a16:creationId xmlns:a16="http://schemas.microsoft.com/office/drawing/2014/main" id="{7BCF2F27-CD9D-F7B1-1B40-42D870465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76" y="4005064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</a:p>
        </p:txBody>
      </p:sp>
      <p:sp>
        <p:nvSpPr>
          <p:cNvPr id="22" name="자유형 68">
            <a:extLst>
              <a:ext uri="{FF2B5EF4-FFF2-40B4-BE49-F238E27FC236}">
                <a16:creationId xmlns:a16="http://schemas.microsoft.com/office/drawing/2014/main" id="{915712C1-9FB2-323B-D0F2-F4B3B17C882B}"/>
              </a:ext>
            </a:extLst>
          </p:cNvPr>
          <p:cNvSpPr/>
          <p:nvPr/>
        </p:nvSpPr>
        <p:spPr>
          <a:xfrm>
            <a:off x="436918" y="4676962"/>
            <a:ext cx="8156071" cy="14915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댓글 생략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B7EA9F-7D31-F83D-6BCB-5D22990A16D0}"/>
              </a:ext>
            </a:extLst>
          </p:cNvPr>
          <p:cNvSpPr/>
          <p:nvPr/>
        </p:nvSpPr>
        <p:spPr>
          <a:xfrm>
            <a:off x="3254813" y="5045692"/>
            <a:ext cx="2520279" cy="334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더보기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52034AED-DC26-6555-0F1F-EE1A98077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6" y="4979744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A5050A0-0953-03EF-C5A6-A8A604B73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918" r="33326"/>
          <a:stretch/>
        </p:blipFill>
        <p:spPr>
          <a:xfrm>
            <a:off x="311688" y="5231649"/>
            <a:ext cx="1872208" cy="673463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089F3183-FB19-A138-4A0F-67FF5170A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84246"/>
              </p:ext>
            </p:extLst>
          </p:nvPr>
        </p:nvGraphicFramePr>
        <p:xfrm>
          <a:off x="321585" y="5660252"/>
          <a:ext cx="8271023" cy="673463"/>
        </p:xfrm>
        <a:graphic>
          <a:graphicData uri="http://schemas.openxmlformats.org/drawingml/2006/table">
            <a:tbl>
              <a:tblPr/>
              <a:tblGrid>
                <a:gridCol w="827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463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0E182F3-7279-7433-E5DD-97AC7B54610E}"/>
              </a:ext>
            </a:extLst>
          </p:cNvPr>
          <p:cNvSpPr txBox="1"/>
          <p:nvPr/>
        </p:nvSpPr>
        <p:spPr>
          <a:xfrm>
            <a:off x="7797236" y="5377455"/>
            <a:ext cx="69281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저장 </a:t>
            </a:r>
            <a:r>
              <a:rPr lang="en-US" altLang="ko-KR" sz="800" dirty="0"/>
              <a:t>| </a:t>
            </a:r>
            <a:r>
              <a:rPr lang="ko-KR" altLang="en-US" sz="800" dirty="0"/>
              <a:t>취소</a:t>
            </a:r>
          </a:p>
        </p:txBody>
      </p:sp>
      <p:cxnSp>
        <p:nvCxnSpPr>
          <p:cNvPr id="32" name="구부러진 연결선 49">
            <a:extLst>
              <a:ext uri="{FF2B5EF4-FFF2-40B4-BE49-F238E27FC236}">
                <a16:creationId xmlns:a16="http://schemas.microsoft.com/office/drawing/2014/main" id="{879893C1-6A5E-1F0D-69D6-3EFB0A8C2BB2}"/>
              </a:ext>
            </a:extLst>
          </p:cNvPr>
          <p:cNvCxnSpPr>
            <a:cxnSpLocks/>
          </p:cNvCxnSpPr>
          <p:nvPr/>
        </p:nvCxnSpPr>
        <p:spPr>
          <a:xfrm rot="5400000">
            <a:off x="7104551" y="4552094"/>
            <a:ext cx="1242505" cy="790067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A3C38E3E-1B80-0B0B-F7FD-ED99470D5127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F18EF0-D773-CB84-B1E7-DEFD6AC7C222}"/>
              </a:ext>
            </a:extLst>
          </p:cNvPr>
          <p:cNvSpPr/>
          <p:nvPr/>
        </p:nvSpPr>
        <p:spPr>
          <a:xfrm>
            <a:off x="6743700" y="2722458"/>
            <a:ext cx="1979089" cy="611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63C10-3AFF-2EDF-ACCD-DF6CCE717E71}"/>
              </a:ext>
            </a:extLst>
          </p:cNvPr>
          <p:cNvSpPr/>
          <p:nvPr/>
        </p:nvSpPr>
        <p:spPr>
          <a:xfrm>
            <a:off x="7184012" y="2939833"/>
            <a:ext cx="11673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이미 신고하셨습니다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3303C82-AB26-CEA9-756D-1B3DB2707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997" y="3429000"/>
            <a:ext cx="2638425" cy="7524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E2595A-A48F-0099-8A36-F58CAFA2168F}"/>
              </a:ext>
            </a:extLst>
          </p:cNvPr>
          <p:cNvSpPr/>
          <p:nvPr/>
        </p:nvSpPr>
        <p:spPr>
          <a:xfrm>
            <a:off x="4247822" y="3232564"/>
            <a:ext cx="1524776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차단한 회원의 리뷰인 경우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8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9">
            <a:extLst>
              <a:ext uri="{FF2B5EF4-FFF2-40B4-BE49-F238E27FC236}">
                <a16:creationId xmlns:a16="http://schemas.microsoft.com/office/drawing/2014/main" id="{E6FD9293-A386-72BC-E6B2-D6F2CD62F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IN_PC_EVE_02_06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CB0854-211E-ACE2-F7EF-826916133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087"/>
          <a:stretch/>
        </p:blipFill>
        <p:spPr>
          <a:xfrm>
            <a:off x="335360" y="692696"/>
            <a:ext cx="8364373" cy="24482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3E1F870-038C-A5E9-07E6-3F5B5230B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3208321"/>
            <a:ext cx="2340589" cy="1470370"/>
          </a:xfrm>
          <a:prstGeom prst="rect">
            <a:avLst/>
          </a:prstGeom>
        </p:spPr>
      </p:pic>
      <p:sp>
        <p:nvSpPr>
          <p:cNvPr id="26" name="Oval 611">
            <a:extLst>
              <a:ext uri="{FF2B5EF4-FFF2-40B4-BE49-F238E27FC236}">
                <a16:creationId xmlns:a16="http://schemas.microsoft.com/office/drawing/2014/main" id="{87E1550F-F591-81E3-A1EF-27551F2B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827" y="323959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842B201-DA00-E777-8463-DA4E6959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6983"/>
              </p:ext>
            </p:extLst>
          </p:nvPr>
        </p:nvGraphicFramePr>
        <p:xfrm>
          <a:off x="9000565" y="72796"/>
          <a:ext cx="3168000" cy="63995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단순고지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339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댓글리스트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댓글이 없는 경우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445C8751-9752-9DAB-6349-EC580A0B7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/>
              <a:t>댓글영역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8D148E-ED5F-F48D-EF9A-3A9A31BD85AF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62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D7213-543B-F617-8EAF-A94FE5EE0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/>
              <a:t>관련제품정보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1C592F-823C-22F7-DEEA-731313EFB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IN_PC_EVE_02_07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D90230-DC8A-7466-0997-418200996941}"/>
              </a:ext>
            </a:extLst>
          </p:cNvPr>
          <p:cNvSpPr/>
          <p:nvPr/>
        </p:nvSpPr>
        <p:spPr>
          <a:xfrm>
            <a:off x="191344" y="764704"/>
            <a:ext cx="17139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</a:rPr>
              <a:t>관련제품정보 제품그룹명</a:t>
            </a:r>
            <a:r>
              <a:rPr lang="en-US" altLang="ko-KR" sz="1000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C0EA59-2846-B928-C7B4-3114B1BF6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257"/>
              </p:ext>
            </p:extLst>
          </p:nvPr>
        </p:nvGraphicFramePr>
        <p:xfrm>
          <a:off x="9000565" y="72796"/>
          <a:ext cx="3168000" cy="149339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단순고지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관련제품그룹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관련제품그룹이 등록된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 …..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제품리스트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5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개씩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페이징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없이 등록된 제품 전체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제품목록 설계서 참고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058355" y="1246309"/>
            <a:ext cx="1450684" cy="2522643"/>
            <a:chOff x="1148013" y="1623453"/>
            <a:chExt cx="1450684" cy="2522643"/>
          </a:xfrm>
        </p:grpSpPr>
        <p:grpSp>
          <p:nvGrpSpPr>
            <p:cNvPr id="9" name="그룹 8"/>
            <p:cNvGrpSpPr/>
            <p:nvPr/>
          </p:nvGrpSpPr>
          <p:grpSpPr>
            <a:xfrm>
              <a:off x="1148013" y="3486635"/>
              <a:ext cx="1377300" cy="659461"/>
              <a:chOff x="6753967" y="2698708"/>
              <a:chExt cx="1377300" cy="659461"/>
            </a:xfrm>
          </p:grpSpPr>
          <p:pic>
            <p:nvPicPr>
              <p:cNvPr id="15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187671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" name="그룹 15"/>
              <p:cNvGrpSpPr/>
              <p:nvPr/>
            </p:nvGrpSpPr>
            <p:grpSpPr>
              <a:xfrm>
                <a:off x="6753967" y="2698708"/>
                <a:ext cx="1377300" cy="659461"/>
                <a:chOff x="6636838" y="2671945"/>
                <a:chExt cx="1377300" cy="659461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</a:t>
                  </a:r>
                  <a:r>
                    <a:rPr lang="ko-KR" altLang="en-US" sz="800" b="1" spc="-150" dirty="0">
                      <a:solidFill>
                        <a:srgbClr val="29BC70"/>
                      </a:solidFill>
                    </a:rPr>
                    <a:t>레티놀 </a:t>
                  </a:r>
                  <a:r>
                    <a:rPr lang="ko-KR" altLang="en-US" sz="800" spc="-150" dirty="0"/>
                    <a:t>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61375" y="3131351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200168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대용량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761646" y="1251657"/>
            <a:ext cx="1450684" cy="2346573"/>
            <a:chOff x="1148013" y="1628800"/>
            <a:chExt cx="1450684" cy="2346573"/>
          </a:xfrm>
        </p:grpSpPr>
        <p:grpSp>
          <p:nvGrpSpPr>
            <p:cNvPr id="21" name="그룹 20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b="1" spc="-150" dirty="0">
                    <a:solidFill>
                      <a:srgbClr val="29BC70"/>
                    </a:solidFill>
                  </a:rPr>
                  <a:t>레티놀  </a:t>
                </a:r>
                <a:r>
                  <a:rPr lang="ko-KR" altLang="en-US" sz="800" spc="-150" dirty="0"/>
                  <a:t>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37,000</a:t>
                </a:r>
                <a:r>
                  <a:rPr lang="ko-KR" altLang="en-US" sz="1000" b="1" dirty="0"/>
                  <a:t>원</a:t>
                </a:r>
                <a:r>
                  <a:rPr lang="en-US" altLang="ko-KR" sz="800" dirty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모서리가 둥근 직사각형 27"/>
          <p:cNvSpPr/>
          <p:nvPr/>
        </p:nvSpPr>
        <p:spPr>
          <a:xfrm>
            <a:off x="3820793" y="1256360"/>
            <a:ext cx="1391537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65478" y="1736247"/>
            <a:ext cx="896593" cy="896593"/>
          </a:xfrm>
          <a:prstGeom prst="rect">
            <a:avLst/>
          </a:prstGeom>
          <a:ln>
            <a:noFill/>
          </a:ln>
        </p:spPr>
      </p:pic>
      <p:grpSp>
        <p:nvGrpSpPr>
          <p:cNvPr id="30" name="그룹 29"/>
          <p:cNvGrpSpPr/>
          <p:nvPr/>
        </p:nvGrpSpPr>
        <p:grpSpPr>
          <a:xfrm>
            <a:off x="5510634" y="1251656"/>
            <a:ext cx="1450684" cy="2694291"/>
            <a:chOff x="1148013" y="1628800"/>
            <a:chExt cx="1450684" cy="2694291"/>
          </a:xfrm>
        </p:grpSpPr>
        <p:grpSp>
          <p:nvGrpSpPr>
            <p:cNvPr id="31" name="그룹 30"/>
            <p:cNvGrpSpPr/>
            <p:nvPr/>
          </p:nvGrpSpPr>
          <p:grpSpPr>
            <a:xfrm>
              <a:off x="1148013" y="3486635"/>
              <a:ext cx="1377300" cy="836456"/>
              <a:chOff x="6753967" y="2698708"/>
              <a:chExt cx="1377300" cy="836456"/>
            </a:xfrm>
          </p:grpSpPr>
          <p:pic>
            <p:nvPicPr>
              <p:cNvPr id="36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364666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7" name="그룹 36"/>
              <p:cNvGrpSpPr/>
              <p:nvPr/>
            </p:nvGrpSpPr>
            <p:grpSpPr>
              <a:xfrm>
                <a:off x="6753967" y="2698708"/>
                <a:ext cx="1377300" cy="836456"/>
                <a:chOff x="6636838" y="2671945"/>
                <a:chExt cx="1377300" cy="836456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761375" y="3308346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7267897" y="1251657"/>
            <a:ext cx="1450684" cy="2566381"/>
            <a:chOff x="1148013" y="1628800"/>
            <a:chExt cx="1450684" cy="2566381"/>
          </a:xfrm>
        </p:grpSpPr>
        <p:grpSp>
          <p:nvGrpSpPr>
            <p:cNvPr id="42" name="그룹 41"/>
            <p:cNvGrpSpPr/>
            <p:nvPr/>
          </p:nvGrpSpPr>
          <p:grpSpPr>
            <a:xfrm>
              <a:off x="1148013" y="3486635"/>
              <a:ext cx="1377300" cy="708546"/>
              <a:chOff x="6753967" y="2698708"/>
              <a:chExt cx="1377300" cy="708546"/>
            </a:xfrm>
          </p:grpSpPr>
          <p:pic>
            <p:nvPicPr>
              <p:cNvPr id="47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236756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8" name="그룹 47"/>
              <p:cNvGrpSpPr/>
              <p:nvPr/>
            </p:nvGrpSpPr>
            <p:grpSpPr>
              <a:xfrm>
                <a:off x="6753967" y="2698708"/>
                <a:ext cx="1377300" cy="708546"/>
                <a:chOff x="6636838" y="2671945"/>
                <a:chExt cx="1377300" cy="708546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636838" y="2914462"/>
                  <a:ext cx="1377300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/>
                    <a:t>37,000</a:t>
                  </a:r>
                  <a:r>
                    <a:rPr lang="ko-KR" altLang="en-US" sz="1000" b="1" dirty="0"/>
                    <a:t>원</a:t>
                  </a:r>
                  <a:r>
                    <a:rPr lang="en-US" altLang="ko-KR" sz="800" dirty="0"/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  <a:p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6761375" y="3180436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2" name="모서리가 둥근 직사각형 51"/>
          <p:cNvSpPr/>
          <p:nvPr/>
        </p:nvSpPr>
        <p:spPr>
          <a:xfrm>
            <a:off x="7324639" y="1256360"/>
            <a:ext cx="1393942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81" y="1738503"/>
            <a:ext cx="907490" cy="913773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299405" y="1251656"/>
            <a:ext cx="1450684" cy="2725672"/>
            <a:chOff x="1148013" y="1628800"/>
            <a:chExt cx="1450684" cy="2725672"/>
          </a:xfrm>
        </p:grpSpPr>
        <p:grpSp>
          <p:nvGrpSpPr>
            <p:cNvPr id="55" name="그룹 54"/>
            <p:cNvGrpSpPr/>
            <p:nvPr/>
          </p:nvGrpSpPr>
          <p:grpSpPr>
            <a:xfrm>
              <a:off x="1148013" y="3486635"/>
              <a:ext cx="1377300" cy="867837"/>
              <a:chOff x="6753967" y="2698708"/>
              <a:chExt cx="1377300" cy="867837"/>
            </a:xfrm>
          </p:grpSpPr>
          <p:pic>
            <p:nvPicPr>
              <p:cNvPr id="60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39604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1" name="그룹 60"/>
              <p:cNvGrpSpPr/>
              <p:nvPr/>
            </p:nvGrpSpPr>
            <p:grpSpPr>
              <a:xfrm>
                <a:off x="6753967" y="2698708"/>
                <a:ext cx="1377300" cy="867837"/>
                <a:chOff x="6636838" y="2671945"/>
                <a:chExt cx="1377300" cy="867837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b="1" spc="-150" dirty="0">
                      <a:solidFill>
                        <a:srgbClr val="29BC70"/>
                      </a:solidFill>
                    </a:rPr>
                    <a:t>레티놀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761375" y="3339727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2008" y="4005064"/>
            <a:ext cx="8892000" cy="21463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제품리스트 생략</a:t>
            </a: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1" y="11601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6922" y="3608082"/>
            <a:ext cx="313482" cy="12449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13124" y="3608082"/>
            <a:ext cx="458968" cy="124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/>
              <a:t>LIVE </a:t>
            </a:r>
            <a:r>
              <a:rPr lang="ko-KR" altLang="en-US" sz="700" dirty="0"/>
              <a:t>전용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586868" y="3602671"/>
            <a:ext cx="458968" cy="124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/>
              <a:t>LIVE </a:t>
            </a:r>
            <a:r>
              <a:rPr lang="ko-KR" altLang="en-US" sz="700" dirty="0"/>
              <a:t>전용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9D90230-DC8A-7466-0997-418200996941}"/>
              </a:ext>
            </a:extLst>
          </p:cNvPr>
          <p:cNvSpPr/>
          <p:nvPr/>
        </p:nvSpPr>
        <p:spPr>
          <a:xfrm>
            <a:off x="191343" y="4262899"/>
            <a:ext cx="17139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</a:rPr>
              <a:t>관련제품정보 </a:t>
            </a:r>
            <a:r>
              <a:rPr lang="ko-KR" altLang="en-US" sz="1000" b="1" dirty="0" err="1">
                <a:latin typeface="+mn-ea"/>
              </a:rPr>
              <a:t>제품그룹명</a:t>
            </a:r>
            <a:r>
              <a:rPr lang="en-US" altLang="ko-KR" sz="1000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2" y="7647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9087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b="46030"/>
          <a:stretch/>
        </p:blipFill>
        <p:spPr>
          <a:xfrm>
            <a:off x="293179" y="4609369"/>
            <a:ext cx="8425402" cy="1483927"/>
          </a:xfrm>
          <a:prstGeom prst="rect">
            <a:avLst/>
          </a:prstGeom>
        </p:spPr>
      </p:pic>
      <p:sp>
        <p:nvSpPr>
          <p:cNvPr id="13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66709" y="6031320"/>
            <a:ext cx="8892000" cy="21463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제품리스트 생략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CED67E7-48CF-20AE-1925-B5CCF70C5B29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84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DDF3-5B8F-8F7A-6728-9C7B7D95D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/>
              <a:t>다른 진행중인 이벤트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4B7DFEC-E5EC-9372-396D-58F2C3F58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IN_PC_EVE_02_08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413F4E-3E85-A134-D980-F5C277BC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981075"/>
            <a:ext cx="8450263" cy="29519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3B37B4-91F4-8925-6D61-08C6A9CE5123}"/>
              </a:ext>
            </a:extLst>
          </p:cNvPr>
          <p:cNvSpPr/>
          <p:nvPr/>
        </p:nvSpPr>
        <p:spPr>
          <a:xfrm>
            <a:off x="263352" y="6237312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푸터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76854FC-2B29-33F3-109F-B88E244BB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11081"/>
              </p:ext>
            </p:extLst>
          </p:nvPr>
        </p:nvGraphicFramePr>
        <p:xfrm>
          <a:off x="9000565" y="72796"/>
          <a:ext cx="3168000" cy="187562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단순고지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진행중인 이벤트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진행중인 이벤트가 없는 경우 영역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전체보기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이벤트목록으로 이동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전시순서순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단 보고 있는 이벤트가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개에 포함되면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제외하고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비공개 이벤트 제외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정보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이벤트목록에 정의된 이벤트 정의와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푸터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75166"/>
                  </a:ext>
                </a:extLst>
              </a:tr>
            </a:tbl>
          </a:graphicData>
        </a:graphic>
      </p:graphicFrame>
      <p:sp>
        <p:nvSpPr>
          <p:cNvPr id="10" name="Oval 611">
            <a:extLst>
              <a:ext uri="{FF2B5EF4-FFF2-40B4-BE49-F238E27FC236}">
                <a16:creationId xmlns:a16="http://schemas.microsoft.com/office/drawing/2014/main" id="{61F8B8C7-E268-3E1F-C78D-962004024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002638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4BE7B8CA-4561-69DA-C31C-CC2568EB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192" y="1002638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261CC284-6A88-F3EE-6C7F-2B79E4913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78848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93115000-4BB8-8CF2-B5CA-9A0C26392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609331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575919-2CDB-0581-0A79-96263C102140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3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AE4-D59C-92D1-4984-7C06D0E3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315CDA-FEE6-71C3-7D23-933A0E2E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4CE5CC-27EC-1E0C-1634-461189CCD191}"/>
              </a:ext>
            </a:extLst>
          </p:cNvPr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CE49F63-C407-0EA5-8A25-814F25725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7" name="Window Frame">
              <a:extLst>
                <a:ext uri="{FF2B5EF4-FFF2-40B4-BE49-F238E27FC236}">
                  <a16:creationId xmlns:a16="http://schemas.microsoft.com/office/drawing/2014/main" id="{86C0A21F-FC0B-E5DD-F8D3-13F445826012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FC3945D-20B4-18E2-EE25-FEBA4426C1D5}"/>
                </a:ext>
              </a:extLst>
            </p:cNvPr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1B030FE4-7274-6110-28FE-07475406A20C}"/>
                </a:ext>
              </a:extLst>
            </p:cNvPr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675674-53FB-D8EC-6FE4-81B9ED648D01}"/>
              </a:ext>
            </a:extLst>
          </p:cNvPr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12" name="Window Frame">
              <a:extLst>
                <a:ext uri="{FF2B5EF4-FFF2-40B4-BE49-F238E27FC236}">
                  <a16:creationId xmlns:a16="http://schemas.microsoft.com/office/drawing/2014/main" id="{6E271309-7A3D-68A6-7070-1A6C592046D4}"/>
                </a:ext>
              </a:extLst>
            </p:cNvPr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760F7AB-FFE4-E836-23E9-A74D9FB7875E}"/>
                </a:ext>
              </a:extLst>
            </p:cNvPr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F46B626-4F75-0CEC-8811-73ED9E283D0A}"/>
                </a:ext>
              </a:extLst>
            </p:cNvPr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97BF51-A284-EE4F-6DE8-2DCA468ACA8E}"/>
                </a:ext>
              </a:extLst>
            </p:cNvPr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CD9FE-C7EE-3305-FC15-AA6269FC8989}"/>
              </a:ext>
            </a:extLst>
          </p:cNvPr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098168-737A-EE90-6D07-C06B43CC7516}"/>
              </a:ext>
            </a:extLst>
          </p:cNvPr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29C0EE14-1FD4-815B-BBD5-1B98BF1AB7E6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A7EE2A-C8B6-FDC3-C64C-BC4C90D37423}"/>
                </a:ext>
              </a:extLst>
            </p:cNvPr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F754F7-CF5B-7ED7-BD77-018222543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54697"/>
              </p:ext>
            </p:extLst>
          </p:nvPr>
        </p:nvGraphicFramePr>
        <p:xfrm>
          <a:off x="209972" y="1772816"/>
          <a:ext cx="11772056" cy="1335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1492">
                  <a:extLst>
                    <a:ext uri="{9D8B030D-6E8A-4147-A177-3AD203B41FA5}">
                      <a16:colId xmlns:a16="http://schemas.microsoft.com/office/drawing/2014/main" val="3814602598"/>
                    </a:ext>
                  </a:extLst>
                </a:gridCol>
                <a:gridCol w="686221">
                  <a:extLst>
                    <a:ext uri="{9D8B030D-6E8A-4147-A177-3AD203B41FA5}">
                      <a16:colId xmlns:a16="http://schemas.microsoft.com/office/drawing/2014/main" val="1041144184"/>
                    </a:ext>
                  </a:extLst>
                </a:gridCol>
                <a:gridCol w="326566">
                  <a:extLst>
                    <a:ext uri="{9D8B030D-6E8A-4147-A177-3AD203B41FA5}">
                      <a16:colId xmlns:a16="http://schemas.microsoft.com/office/drawing/2014/main" val="2689412534"/>
                    </a:ext>
                  </a:extLst>
                </a:gridCol>
                <a:gridCol w="2387069">
                  <a:extLst>
                    <a:ext uri="{9D8B030D-6E8A-4147-A177-3AD203B41FA5}">
                      <a16:colId xmlns:a16="http://schemas.microsoft.com/office/drawing/2014/main" val="1961080303"/>
                    </a:ext>
                  </a:extLst>
                </a:gridCol>
                <a:gridCol w="426411">
                  <a:extLst>
                    <a:ext uri="{9D8B030D-6E8A-4147-A177-3AD203B41FA5}">
                      <a16:colId xmlns:a16="http://schemas.microsoft.com/office/drawing/2014/main" val="2858197818"/>
                    </a:ext>
                  </a:extLst>
                </a:gridCol>
                <a:gridCol w="3333757">
                  <a:extLst>
                    <a:ext uri="{9D8B030D-6E8A-4147-A177-3AD203B41FA5}">
                      <a16:colId xmlns:a16="http://schemas.microsoft.com/office/drawing/2014/main" val="4258699795"/>
                    </a:ext>
                  </a:extLst>
                </a:gridCol>
                <a:gridCol w="487358">
                  <a:extLst>
                    <a:ext uri="{9D8B030D-6E8A-4147-A177-3AD203B41FA5}">
                      <a16:colId xmlns:a16="http://schemas.microsoft.com/office/drawing/2014/main" val="457172748"/>
                    </a:ext>
                  </a:extLst>
                </a:gridCol>
                <a:gridCol w="362573">
                  <a:extLst>
                    <a:ext uri="{9D8B030D-6E8A-4147-A177-3AD203B41FA5}">
                      <a16:colId xmlns:a16="http://schemas.microsoft.com/office/drawing/2014/main" val="2164776311"/>
                    </a:ext>
                  </a:extLst>
                </a:gridCol>
                <a:gridCol w="2700609">
                  <a:extLst>
                    <a:ext uri="{9D8B030D-6E8A-4147-A177-3AD203B41FA5}">
                      <a16:colId xmlns:a16="http://schemas.microsoft.com/office/drawing/2014/main" val="2305107679"/>
                    </a:ext>
                  </a:extLst>
                </a:gridCol>
              </a:tblGrid>
              <a:tr h="200303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단순고지형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34202"/>
                  </a:ext>
                </a:extLst>
              </a:tr>
              <a:tr h="27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64229"/>
                  </a:ext>
                </a:extLst>
              </a:tr>
              <a:tr h="27290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IN_PC_EVE_02_05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댓글을 입력하지 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않은 경우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 2" pitchFamily="18" charset="2"/>
                        </a:rPr>
                        <a:t>댓글을 입력해 주세요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486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latin typeface="+mn-ea"/>
                          <a:ea typeface="+mn-ea"/>
                          <a:sym typeface="Wingdings 2" pitchFamily="18" charset="2"/>
                        </a:rPr>
                        <a:t>개인정보수집 및 이용에 동의하지 않은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latin typeface="+mn-ea"/>
                          <a:ea typeface="+mn-ea"/>
                          <a:sym typeface="Wingdings 2" pitchFamily="18" charset="2"/>
                        </a:rPr>
                        <a:t>개인정보수집 및 이용에 동의해 주세요</a:t>
                      </a:r>
                      <a:r>
                        <a:rPr kumimoji="1" lang="en-US" altLang="ko-KR" sz="800" dirty="0">
                          <a:latin typeface="+mn-ea"/>
                          <a:ea typeface="+mn-ea"/>
                          <a:sym typeface="Wingdings 2" pitchFamily="18" charset="2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4519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latin typeface="+mn-ea"/>
                          <a:ea typeface="+mn-ea"/>
                          <a:sym typeface="Wingdings 2" pitchFamily="18" charset="2"/>
                        </a:rPr>
                        <a:t>댓글이 등록된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latin typeface="+mn-ea"/>
                          <a:ea typeface="+mn-ea"/>
                          <a:sym typeface="Wingdings 2" pitchFamily="18" charset="2"/>
                        </a:rPr>
                        <a:t>댓글이 등록되었습니다</a:t>
                      </a:r>
                      <a:r>
                        <a:rPr kumimoji="1" lang="en-US" altLang="ko-KR" sz="800" dirty="0">
                          <a:latin typeface="+mn-ea"/>
                          <a:ea typeface="+mn-ea"/>
                          <a:sym typeface="Wingdings 2" pitchFamily="18" charset="2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91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24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쿠폰형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D68F8-56F5-7F23-1616-15B9AEE05B3B}"/>
              </a:ext>
            </a:extLst>
          </p:cNvPr>
          <p:cNvSpPr/>
          <p:nvPr/>
        </p:nvSpPr>
        <p:spPr>
          <a:xfrm>
            <a:off x="250176" y="476672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71ED89-46B2-4F16-715D-B5BE165BA1AC}"/>
              </a:ext>
            </a:extLst>
          </p:cNvPr>
          <p:cNvSpPr/>
          <p:nvPr/>
        </p:nvSpPr>
        <p:spPr>
          <a:xfrm>
            <a:off x="250176" y="1118700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20C79-E4F7-7D2B-2E98-38DD352780E9}"/>
              </a:ext>
            </a:extLst>
          </p:cNvPr>
          <p:cNvSpPr/>
          <p:nvPr/>
        </p:nvSpPr>
        <p:spPr>
          <a:xfrm>
            <a:off x="263352" y="1472696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F4C190-BB5C-38A2-2BA4-3AB502A9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54400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A0FFC3-F530-26E5-8753-85706EAFD590}"/>
              </a:ext>
            </a:extLst>
          </p:cNvPr>
          <p:cNvSpPr/>
          <p:nvPr/>
        </p:nvSpPr>
        <p:spPr>
          <a:xfrm>
            <a:off x="263352" y="1955747"/>
            <a:ext cx="85557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FB743B-82F9-A5AE-5417-89F78ACA35C2}"/>
              </a:ext>
            </a:extLst>
          </p:cNvPr>
          <p:cNvSpPr/>
          <p:nvPr/>
        </p:nvSpPr>
        <p:spPr>
          <a:xfrm>
            <a:off x="263352" y="2878018"/>
            <a:ext cx="85557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231430-7FEA-7549-2441-EB86A8C4ABDB}"/>
              </a:ext>
            </a:extLst>
          </p:cNvPr>
          <p:cNvSpPr/>
          <p:nvPr/>
        </p:nvSpPr>
        <p:spPr>
          <a:xfrm>
            <a:off x="263352" y="3571910"/>
            <a:ext cx="85557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B745A5-FC91-81E8-1114-505977F86596}"/>
              </a:ext>
            </a:extLst>
          </p:cNvPr>
          <p:cNvSpPr/>
          <p:nvPr/>
        </p:nvSpPr>
        <p:spPr>
          <a:xfrm>
            <a:off x="263352" y="5417437"/>
            <a:ext cx="85557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205259-FE68-188F-F75E-0697284B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77947"/>
              </p:ext>
            </p:extLst>
          </p:nvPr>
        </p:nvGraphicFramePr>
        <p:xfrm>
          <a:off x="8904312" y="495690"/>
          <a:ext cx="3168000" cy="1445388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쿠폰형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상세정보그룹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 …..+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쿠폰그룹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상세정보그룹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SET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추가등록된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제품그룹은 등록된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</a:tbl>
          </a:graphicData>
        </a:graphic>
      </p:graphicFrame>
      <p:sp>
        <p:nvSpPr>
          <p:cNvPr id="19" name="Oval 611">
            <a:extLst>
              <a:ext uri="{FF2B5EF4-FFF2-40B4-BE49-F238E27FC236}">
                <a16:creationId xmlns:a16="http://schemas.microsoft.com/office/drawing/2014/main" id="{97D39B92-F7BF-DD5A-3072-4585252B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0" y="197209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D90780-FE56-4DF2-3259-B737F0579C82}"/>
              </a:ext>
            </a:extLst>
          </p:cNvPr>
          <p:cNvSpPr/>
          <p:nvPr/>
        </p:nvSpPr>
        <p:spPr>
          <a:xfrm>
            <a:off x="4414555" y="5619508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EBE44A-4B74-F925-5F99-44C061A3C53E}"/>
              </a:ext>
            </a:extLst>
          </p:cNvPr>
          <p:cNvSpPr/>
          <p:nvPr/>
        </p:nvSpPr>
        <p:spPr>
          <a:xfrm>
            <a:off x="4396824" y="4096072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34C348-8EAD-3D6F-B796-44F037575DBD}"/>
              </a:ext>
            </a:extLst>
          </p:cNvPr>
          <p:cNvSpPr/>
          <p:nvPr/>
        </p:nvSpPr>
        <p:spPr>
          <a:xfrm>
            <a:off x="263352" y="4725144"/>
            <a:ext cx="85557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쿠폰그룹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Oval 611">
            <a:extLst>
              <a:ext uri="{FF2B5EF4-FFF2-40B4-BE49-F238E27FC236}">
                <a16:creationId xmlns:a16="http://schemas.microsoft.com/office/drawing/2014/main" id="{0BCB8A5D-8488-1DEB-FBDD-CEAFEDF95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32" y="536740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2" name="자유형 68">
            <a:extLst>
              <a:ext uri="{FF2B5EF4-FFF2-40B4-BE49-F238E27FC236}">
                <a16:creationId xmlns:a16="http://schemas.microsoft.com/office/drawing/2014/main" id="{C908214E-8391-4E1C-E69E-9333EB69E3E6}"/>
              </a:ext>
            </a:extLst>
          </p:cNvPr>
          <p:cNvSpPr/>
          <p:nvPr/>
        </p:nvSpPr>
        <p:spPr>
          <a:xfrm>
            <a:off x="250176" y="6236321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0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AA494F86-D951-8DA0-1CA5-BA6EB6CBB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쿠폰형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078EA6-0A58-0AEB-DA95-607E696AB6D0}"/>
              </a:ext>
            </a:extLst>
          </p:cNvPr>
          <p:cNvSpPr/>
          <p:nvPr/>
        </p:nvSpPr>
        <p:spPr>
          <a:xfrm>
            <a:off x="263351" y="1841995"/>
            <a:ext cx="8555776" cy="884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DDBB1B-977B-6A59-1F99-85C982524113}"/>
              </a:ext>
            </a:extLst>
          </p:cNvPr>
          <p:cNvSpPr/>
          <p:nvPr/>
        </p:nvSpPr>
        <p:spPr>
          <a:xfrm>
            <a:off x="263351" y="2787968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6888B-8CAE-D79F-72E9-13FBB9C64301}"/>
              </a:ext>
            </a:extLst>
          </p:cNvPr>
          <p:cNvSpPr/>
          <p:nvPr/>
        </p:nvSpPr>
        <p:spPr>
          <a:xfrm>
            <a:off x="263351" y="3448014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0F2F0E-DB1C-98BA-60B0-063036380F5A}"/>
              </a:ext>
            </a:extLst>
          </p:cNvPr>
          <p:cNvSpPr/>
          <p:nvPr/>
        </p:nvSpPr>
        <p:spPr>
          <a:xfrm>
            <a:off x="4439816" y="3958999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A3119-BB1E-1921-BD80-43C830586D45}"/>
              </a:ext>
            </a:extLst>
          </p:cNvPr>
          <p:cNvSpPr/>
          <p:nvPr/>
        </p:nvSpPr>
        <p:spPr>
          <a:xfrm>
            <a:off x="263351" y="4754035"/>
            <a:ext cx="8512591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C6534-C5D8-E8F6-13D2-85E71AAFBE85}"/>
              </a:ext>
            </a:extLst>
          </p:cNvPr>
          <p:cNvSpPr/>
          <p:nvPr/>
        </p:nvSpPr>
        <p:spPr>
          <a:xfrm>
            <a:off x="263352" y="6237312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푸터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0513559-4627-F15A-D224-9731F994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92468"/>
              </p:ext>
            </p:extLst>
          </p:nvPr>
        </p:nvGraphicFramePr>
        <p:xfrm>
          <a:off x="8904312" y="496690"/>
          <a:ext cx="3168000" cy="932024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쿠폰형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81333C6-38EC-7A5A-8596-3D8DBF742704}"/>
              </a:ext>
            </a:extLst>
          </p:cNvPr>
          <p:cNvSpPr/>
          <p:nvPr/>
        </p:nvSpPr>
        <p:spPr>
          <a:xfrm>
            <a:off x="263351" y="838117"/>
            <a:ext cx="8555776" cy="537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F4766-8051-8F38-F94E-80D2ACC7C8C5}"/>
              </a:ext>
            </a:extLst>
          </p:cNvPr>
          <p:cNvSpPr/>
          <p:nvPr/>
        </p:nvSpPr>
        <p:spPr>
          <a:xfrm>
            <a:off x="263352" y="1430493"/>
            <a:ext cx="85557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자유형 68">
            <a:extLst>
              <a:ext uri="{FF2B5EF4-FFF2-40B4-BE49-F238E27FC236}">
                <a16:creationId xmlns:a16="http://schemas.microsoft.com/office/drawing/2014/main" id="{DDC36169-296F-0247-686A-11588B5175BB}"/>
              </a:ext>
            </a:extLst>
          </p:cNvPr>
          <p:cNvSpPr/>
          <p:nvPr/>
        </p:nvSpPr>
        <p:spPr>
          <a:xfrm>
            <a:off x="222957" y="492258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611">
            <a:extLst>
              <a:ext uri="{FF2B5EF4-FFF2-40B4-BE49-F238E27FC236}">
                <a16:creationId xmlns:a16="http://schemas.microsoft.com/office/drawing/2014/main" id="{2F6DC25F-3DB3-6209-FC18-E49C6DB7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66" y="830234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889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770A61-29F8-0B5A-3818-0BB301D72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쿠폰형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3E4A191-4FA6-2C3E-8028-EB448EED8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IN_PC_EVE_03_01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27B3F8-EE7C-A522-CB3C-3DBA70B875B6}"/>
              </a:ext>
            </a:extLst>
          </p:cNvPr>
          <p:cNvSpPr/>
          <p:nvPr/>
        </p:nvSpPr>
        <p:spPr>
          <a:xfrm>
            <a:off x="250176" y="620688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B7C57-93D6-AAC6-9A3D-C5FA0A07EDED}"/>
              </a:ext>
            </a:extLst>
          </p:cNvPr>
          <p:cNvSpPr/>
          <p:nvPr/>
        </p:nvSpPr>
        <p:spPr>
          <a:xfrm>
            <a:off x="250176" y="1262716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3B5B19-B9CA-7951-D8B9-E828E36B9742}"/>
              </a:ext>
            </a:extLst>
          </p:cNvPr>
          <p:cNvSpPr/>
          <p:nvPr/>
        </p:nvSpPr>
        <p:spPr>
          <a:xfrm>
            <a:off x="263352" y="1616712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90249C6-033B-1E76-EAD1-CDA84CE8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68802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5B4E0EE-806D-EB70-018F-05C7466FB7F6}"/>
              </a:ext>
            </a:extLst>
          </p:cNvPr>
          <p:cNvSpPr/>
          <p:nvPr/>
        </p:nvSpPr>
        <p:spPr>
          <a:xfrm>
            <a:off x="263352" y="2099763"/>
            <a:ext cx="85557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제품그룹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F322493-E355-0D43-36A6-CC7D64AA3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248"/>
          <a:stretch/>
        </p:blipFill>
        <p:spPr>
          <a:xfrm>
            <a:off x="845505" y="3605429"/>
            <a:ext cx="2487113" cy="12241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FFB03AD-A700-0CC4-28DB-3F32E553F506}"/>
              </a:ext>
            </a:extLst>
          </p:cNvPr>
          <p:cNvSpPr txBox="1"/>
          <p:nvPr/>
        </p:nvSpPr>
        <p:spPr>
          <a:xfrm>
            <a:off x="1415480" y="3114600"/>
            <a:ext cx="609399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u="none" baseline="0" dirty="0">
                <a:solidFill>
                  <a:schemeClr val="tx1"/>
                </a:solidFill>
                <a:latin typeface="+mn-ea"/>
                <a:ea typeface="+mn-ea"/>
              </a:rPr>
              <a:t>쿠폰영역타이틀 </a:t>
            </a:r>
            <a:r>
              <a:rPr lang="ko-KR" altLang="en-US" sz="1000" b="1" u="none" baseline="0" dirty="0" err="1">
                <a:solidFill>
                  <a:schemeClr val="tx1"/>
                </a:solidFill>
                <a:latin typeface="+mn-ea"/>
                <a:ea typeface="+mn-ea"/>
              </a:rPr>
              <a:t>쿠폰영역타이틀</a:t>
            </a:r>
            <a:endParaRPr lang="en-US" altLang="ko-KR" sz="1000" b="1" u="none" baseline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900" u="none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쿠폰설명쿠폰설명쿠폰설명쿠폰설명</a:t>
            </a:r>
            <a:endParaRPr lang="en-US" altLang="ko-KR" sz="900" u="none" baseline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D58A01A-1383-1A48-0F49-E3D3477DE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248"/>
          <a:stretch/>
        </p:blipFill>
        <p:spPr>
          <a:xfrm>
            <a:off x="3307316" y="3605429"/>
            <a:ext cx="2487113" cy="12241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E852762-1B98-27B6-0BDD-24537EF4A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248"/>
          <a:stretch/>
        </p:blipFill>
        <p:spPr>
          <a:xfrm>
            <a:off x="5769127" y="3605429"/>
            <a:ext cx="2487113" cy="12241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195389-D8DE-41F9-E48F-92AB37EBC0AA}"/>
              </a:ext>
            </a:extLst>
          </p:cNvPr>
          <p:cNvSpPr txBox="1"/>
          <p:nvPr/>
        </p:nvSpPr>
        <p:spPr>
          <a:xfrm>
            <a:off x="1415480" y="5777227"/>
            <a:ext cx="60939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 u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쿠폰 유의사항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;&gt;</a:t>
            </a:r>
            <a:endParaRPr lang="en-US" altLang="ko-KR" sz="900" u="none" baseline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5CDD67-2DB9-A75B-1098-44F37228E243}"/>
              </a:ext>
            </a:extLst>
          </p:cNvPr>
          <p:cNvSpPr/>
          <p:nvPr/>
        </p:nvSpPr>
        <p:spPr>
          <a:xfrm>
            <a:off x="4439816" y="4611396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58287CB-FC30-D4B8-DF6A-2E5D6A3CC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62309"/>
              </p:ext>
            </p:extLst>
          </p:nvPr>
        </p:nvGraphicFramePr>
        <p:xfrm>
          <a:off x="9000565" y="72796"/>
          <a:ext cx="3168000" cy="593204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쿠폰형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쿠폰그룹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이벤트관리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상세정보 쿠폰그룹에 등록된 정보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쿠폰영역타이틀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경우에만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볼드 기본적용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줄바꿈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폰트컬러적용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쿠폰설명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경우에만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줄바꿈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폰트컬러적용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쿠폰정보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쿠폰별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기간 설정된 경우 해당기간에만 쿠폰이 노출됨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기간 </a:t>
                      </a: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미입력된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경우 이벤트기간내 쿠폰 노출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쿠폰존 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적용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innisfree_FO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리뉴얼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_PC_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쿠폰설계서 참고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열로 배열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센터 정렬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캠페인번호에 해당하는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쿠폰정보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상세보기 버튼 클릭 시 상세 레이어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[IN_MO_MYP_01_33]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다운받기 버튼 클릭 시 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/ Validation C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쿠폰영역배경색상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쿠폰영역배경색상 적용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쿠폰그룹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배경색상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쿠폰영역색상 적용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쿠폰영역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배경색상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유의사항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 유의사항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등록된 쿠폰 유의사항 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딤처리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,X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팝업 닫기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일괄다운로드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일괄다운로드여부 사용 선택 시에만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버튼색상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버튼명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버튼폰트컬러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쿠폰 다운로드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클릭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상세정보그룹이 여러 개 등록된 경우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1+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 …..+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쿠폰그룹 형태로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노출됨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31" name="Oval 611">
            <a:extLst>
              <a:ext uri="{FF2B5EF4-FFF2-40B4-BE49-F238E27FC236}">
                <a16:creationId xmlns:a16="http://schemas.microsoft.com/office/drawing/2014/main" id="{787637B9-3979-154E-A834-3A646EBA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716" y="299838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3D77D62D-086B-1E49-727A-EBB513823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716" y="328638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78FB179-FD7A-6293-9E42-C9BFBCDA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73" y="357122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C02A630A-9499-DC8D-CD0D-B563DC9E6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197" y="328638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E729F8BE-85EA-40BC-374D-21C8AC0EB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938" y="574206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sp>
        <p:nvSpPr>
          <p:cNvPr id="36" name="자유형 68">
            <a:extLst>
              <a:ext uri="{FF2B5EF4-FFF2-40B4-BE49-F238E27FC236}">
                <a16:creationId xmlns:a16="http://schemas.microsoft.com/office/drawing/2014/main" id="{FC92FFF9-2353-95C0-AF05-DD89FC3192ED}"/>
              </a:ext>
            </a:extLst>
          </p:cNvPr>
          <p:cNvSpPr/>
          <p:nvPr/>
        </p:nvSpPr>
        <p:spPr>
          <a:xfrm>
            <a:off x="268415" y="6079737"/>
            <a:ext cx="8550713" cy="22958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이하 영역 단순고지형과 동일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4134D-11B4-EAE3-7C02-13FE9EED0DA7}"/>
              </a:ext>
            </a:extLst>
          </p:cNvPr>
          <p:cNvSpPr/>
          <p:nvPr/>
        </p:nvSpPr>
        <p:spPr>
          <a:xfrm>
            <a:off x="3438452" y="5301208"/>
            <a:ext cx="2081484" cy="3452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일괄다운로드</a:t>
            </a: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6BA1700A-8724-DB0D-04FB-DCFBEF72C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36" y="5204461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30EC6-76B1-751A-16B4-DDC2759BEDCF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93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544744"/>
              </p:ext>
            </p:extLst>
          </p:nvPr>
        </p:nvGraphicFramePr>
        <p:xfrm>
          <a:off x="65314" y="410330"/>
          <a:ext cx="5996592" cy="6065819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2024-06-07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모바일 기준 현행화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2024-06-19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예약기능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삭제 반영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참여형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이벤트 응모하기 버튼 상단에 개인정보수집동의 영역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응모확인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팝업 삭제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프로세스 수정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.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오프라인 진행 기준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우수회원키트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지급일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변경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1164E9-51F5-F511-BE32-1CA17797E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73274"/>
              </p:ext>
            </p:extLst>
          </p:nvPr>
        </p:nvGraphicFramePr>
        <p:xfrm>
          <a:off x="5303912" y="1772816"/>
          <a:ext cx="64755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50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6/19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770A61-29F8-0B5A-3818-0BB301D72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쿠폰형</a:t>
            </a:r>
            <a:r>
              <a:rPr lang="en-US" altLang="ko-KR" dirty="0"/>
              <a:t>)- </a:t>
            </a:r>
            <a:r>
              <a:rPr lang="ko-KR" altLang="en-US" dirty="0"/>
              <a:t>다운로드 완료한 경우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3E4A191-4FA6-2C3E-8028-EB448EED8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IN_PC_EVE_03_02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8CB503-6755-ECCF-C8A2-A09D1DEF53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4178" y="883341"/>
            <a:ext cx="2584075" cy="1202885"/>
          </a:xfrm>
          <a:prstGeom prst="rect">
            <a:avLst/>
          </a:prstGeom>
        </p:spPr>
      </p:pic>
      <p:sp>
        <p:nvSpPr>
          <p:cNvPr id="33" name="Oval 611">
            <a:extLst>
              <a:ext uri="{FF2B5EF4-FFF2-40B4-BE49-F238E27FC236}">
                <a16:creationId xmlns:a16="http://schemas.microsoft.com/office/drawing/2014/main" id="{778FB179-FD7A-6293-9E42-C9BFBCDA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677" y="81166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7C5B8B-433D-4C09-3F4E-A0E25CB8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42077"/>
              </p:ext>
            </p:extLst>
          </p:nvPr>
        </p:nvGraphicFramePr>
        <p:xfrm>
          <a:off x="9000565" y="72796"/>
          <a:ext cx="3168000" cy="1435016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쿠폰형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다운완료한 경우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개별쿠폰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일괄다운로드 쿠폰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 다운로드 완료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일괄 다운로드 버튼 지급완료로 표시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비활성화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일괄다운로드 쿠폰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일부 다운로드 완료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일괄다운로드 시 다운로드 가능한 쿠폰만 다운로드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9AA74056-A811-D52A-0C4D-B0660EA47F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4926" y="2564904"/>
            <a:ext cx="2584075" cy="12028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3BD3AA-DF00-666E-6B64-3A7FAE69EB8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045" y="2564904"/>
            <a:ext cx="2584075" cy="12028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A29517-68B1-9B89-0CE0-C3ADA415773A}"/>
              </a:ext>
            </a:extLst>
          </p:cNvPr>
          <p:cNvSpPr/>
          <p:nvPr/>
        </p:nvSpPr>
        <p:spPr>
          <a:xfrm>
            <a:off x="3510460" y="3857997"/>
            <a:ext cx="2081484" cy="335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지급완료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6661B5-1FD2-E7CD-F8D1-05A8AF1EDA68}"/>
              </a:ext>
            </a:extLst>
          </p:cNvPr>
          <p:cNvSpPr/>
          <p:nvPr/>
        </p:nvSpPr>
        <p:spPr>
          <a:xfrm>
            <a:off x="3673364" y="2324820"/>
            <a:ext cx="1837362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일괄다운로드 쿠폰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모두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다운완료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D8E488-1F83-09A8-913B-E6D3EAACE755}"/>
              </a:ext>
            </a:extLst>
          </p:cNvPr>
          <p:cNvSpPr/>
          <p:nvPr/>
        </p:nvSpPr>
        <p:spPr>
          <a:xfrm>
            <a:off x="4007768" y="693276"/>
            <a:ext cx="901209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다운완료 쿠폰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83192CF3-1055-DD88-6018-7E5EE6504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356" y="2441368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652E950-AF37-19F3-62A8-CD2E50AAB0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520" y="4781904"/>
            <a:ext cx="2584075" cy="120288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E46C01-265F-AC20-4337-3D059C5A63EB}"/>
              </a:ext>
            </a:extLst>
          </p:cNvPr>
          <p:cNvSpPr/>
          <p:nvPr/>
        </p:nvSpPr>
        <p:spPr>
          <a:xfrm>
            <a:off x="3637958" y="4575524"/>
            <a:ext cx="1837362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일괄다운로드 쿠폰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모두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다운완료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D6803BA-F809-AACC-6B74-65A029D92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248"/>
          <a:stretch/>
        </p:blipFill>
        <p:spPr>
          <a:xfrm>
            <a:off x="4592045" y="4781904"/>
            <a:ext cx="2487113" cy="122413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DBF083-10F6-A350-E88E-D169F3E4903A}"/>
              </a:ext>
            </a:extLst>
          </p:cNvPr>
          <p:cNvSpPr/>
          <p:nvPr/>
        </p:nvSpPr>
        <p:spPr>
          <a:xfrm>
            <a:off x="3498259" y="6084061"/>
            <a:ext cx="2081484" cy="3452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일괄다운로드</a:t>
            </a: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2A52C920-936D-F670-560E-2872E178D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598" y="4616044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58C5E2-87B1-ADB8-EBDD-B1AD8225BD59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30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F107E-1523-C97F-01D4-D9454B551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쿠폰형</a:t>
            </a:r>
            <a:r>
              <a:rPr lang="en-US" altLang="ko-KR" dirty="0"/>
              <a:t>)- </a:t>
            </a:r>
            <a:r>
              <a:rPr lang="ko-KR" altLang="en-US" dirty="0"/>
              <a:t>쿠폰 유의사항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A0896-25B7-5FC2-7E75-398525B7F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IN_PC_EVE_03_03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C0BC99-D8C8-38CA-A033-FCE7B26AD8D0}"/>
              </a:ext>
            </a:extLst>
          </p:cNvPr>
          <p:cNvSpPr/>
          <p:nvPr/>
        </p:nvSpPr>
        <p:spPr>
          <a:xfrm>
            <a:off x="119336" y="567000"/>
            <a:ext cx="8818146" cy="6030352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00FDBD-91B7-1EFA-CADE-71664364FA61}"/>
              </a:ext>
            </a:extLst>
          </p:cNvPr>
          <p:cNvSpPr/>
          <p:nvPr/>
        </p:nvSpPr>
        <p:spPr>
          <a:xfrm>
            <a:off x="2282023" y="2104434"/>
            <a:ext cx="4104456" cy="237780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0132B-914D-8CAF-147F-D472B14957CB}"/>
              </a:ext>
            </a:extLst>
          </p:cNvPr>
          <p:cNvSpPr txBox="1"/>
          <p:nvPr/>
        </p:nvSpPr>
        <p:spPr>
          <a:xfrm>
            <a:off x="2351584" y="2159328"/>
            <a:ext cx="39653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i="0" dirty="0">
                <a:solidFill>
                  <a:srgbClr val="000000"/>
                </a:solidFill>
                <a:effectLst/>
                <a:latin typeface="Pretendard"/>
              </a:rPr>
              <a:t>쿠폰 유의사항                                                                  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698BEE-CB3B-D0C6-4A0F-2C37385BBB68}"/>
              </a:ext>
            </a:extLst>
          </p:cNvPr>
          <p:cNvSpPr/>
          <p:nvPr/>
        </p:nvSpPr>
        <p:spPr>
          <a:xfrm>
            <a:off x="2342438" y="2545027"/>
            <a:ext cx="3965333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1. 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쿠폰 발급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기간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5/25 00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 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 5/31 23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 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까지</a:t>
            </a:r>
          </a:p>
          <a:p>
            <a:pPr mar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2. 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쿠폰은 공식몰에서만 사용 가능 합니다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3. 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이벤트 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페이지및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쿠폰존에서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 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 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다운로드 가능합니다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4. 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일부쿠폰은 타 추가할인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더블쿠폰과 함께 사용 불가합니다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5. 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해당쿠폰은 마케팅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앱푸시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수신 동의 고객 한정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앱을 통해서만 사용 및 다운로드 가능합니다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185BFA-E686-7F74-965F-691558906516}"/>
              </a:ext>
            </a:extLst>
          </p:cNvPr>
          <p:cNvSpPr/>
          <p:nvPr/>
        </p:nvSpPr>
        <p:spPr>
          <a:xfrm>
            <a:off x="2282023" y="4147585"/>
            <a:ext cx="4104456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DD6FE02C-00AB-3D93-75A8-468DADA0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022" y="205367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B9E3D1C-B75B-9195-968C-94200E5C4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85103"/>
              </p:ext>
            </p:extLst>
          </p:nvPr>
        </p:nvGraphicFramePr>
        <p:xfrm>
          <a:off x="9000565" y="72796"/>
          <a:ext cx="3168000" cy="947336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쿠폰형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유의사항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등록된 쿠폰 유의사항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문구영역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자동스크롤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,X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팝업 닫기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D9FDB42A-5986-E4DB-7D30-E898F5BEB5F3}"/>
              </a:ext>
            </a:extLst>
          </p:cNvPr>
          <p:cNvSpPr txBox="1">
            <a:spLocks/>
          </p:cNvSpPr>
          <p:nvPr/>
        </p:nvSpPr>
        <p:spPr>
          <a:xfrm>
            <a:off x="4156235" y="27519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kern="1200" dirty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Layer</a:t>
            </a:r>
            <a:r>
              <a:rPr lang="en-US" altLang="ko-KR" sz="800" b="0" kern="1200" baseline="0" dirty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 </a:t>
            </a:r>
            <a:r>
              <a:rPr lang="en-US" altLang="ko-KR" sz="800" b="0" kern="1200" dirty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Popup</a:t>
            </a:r>
            <a:endParaRPr lang="ko-KR" altLang="en-US" sz="800" b="0" kern="1200" dirty="0">
              <a:solidFill>
                <a:schemeClr val="tx1"/>
              </a:solidFill>
              <a:effectLst/>
              <a:latin typeface="+mj-ea"/>
              <a:ea typeface="+mn-ea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2AD86B-CF2E-9192-11A3-5AB9E93DCDE7}"/>
              </a:ext>
            </a:extLst>
          </p:cNvPr>
          <p:cNvCxnSpPr/>
          <p:nvPr/>
        </p:nvCxnSpPr>
        <p:spPr>
          <a:xfrm>
            <a:off x="6312024" y="2545026"/>
            <a:ext cx="0" cy="140400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3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쿠폰 </a:t>
            </a:r>
            <a:r>
              <a:rPr lang="ko-KR" altLang="en-US" dirty="0" err="1"/>
              <a:t>노출항목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23592" y="1628800"/>
            <a:ext cx="2874178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19465" y="1710745"/>
            <a:ext cx="1630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 err="1"/>
              <a:t>노출채널</a:t>
            </a:r>
            <a:r>
              <a:rPr lang="en-US" altLang="ko-KR" sz="800" dirty="0"/>
              <a:t>] </a:t>
            </a:r>
            <a:r>
              <a:rPr lang="ko-KR" altLang="en-US" sz="800" dirty="0"/>
              <a:t>적용대상 </a:t>
            </a:r>
            <a:r>
              <a:rPr lang="en-US" altLang="ko-KR" sz="800" dirty="0"/>
              <a:t>/ </a:t>
            </a:r>
            <a:r>
              <a:rPr lang="ko-KR" altLang="en-US" sz="800" dirty="0" err="1"/>
              <a:t>쿠폰종류</a:t>
            </a:r>
            <a:endParaRPr lang="ko-KR" altLang="en-US" sz="8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697402" y="1710745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7561" y="25476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사용기간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2878" y="2376882"/>
            <a:ext cx="1489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캠페인명</a:t>
            </a:r>
            <a:r>
              <a:rPr lang="ko-KR" altLang="en-US" sz="800" dirty="0"/>
              <a:t> </a:t>
            </a:r>
            <a:r>
              <a:rPr lang="ko-KR" altLang="en-US" sz="800" dirty="0" err="1"/>
              <a:t>캠페인명</a:t>
            </a:r>
            <a:r>
              <a:rPr lang="ko-KR" altLang="en-US" sz="800" dirty="0"/>
              <a:t> </a:t>
            </a:r>
            <a:r>
              <a:rPr lang="ko-KR" altLang="en-US" sz="800" dirty="0" err="1"/>
              <a:t>캠페인명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408240" y="1987415"/>
            <a:ext cx="232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할인율 </a:t>
            </a:r>
            <a:r>
              <a:rPr lang="en-US" altLang="ko-KR" sz="1600" b="1" dirty="0"/>
              <a:t>or </a:t>
            </a:r>
            <a:r>
              <a:rPr lang="ko-KR" altLang="en-US" sz="1600" b="1" dirty="0"/>
              <a:t>금액 </a:t>
            </a:r>
            <a:r>
              <a:rPr lang="en-US" altLang="ko-KR" sz="1600" b="1" dirty="0"/>
              <a:t>or </a:t>
            </a:r>
            <a:r>
              <a:rPr lang="ko-KR" altLang="en-US" sz="1600" b="1" dirty="0"/>
              <a:t>명칭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5205" y="1397968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[ To-be </a:t>
            </a:r>
            <a:r>
              <a:rPr lang="ko-KR" altLang="en-US" sz="900" b="1" dirty="0"/>
              <a:t>적용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8957" y="1741193"/>
            <a:ext cx="165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BO</a:t>
            </a:r>
            <a:r>
              <a:rPr lang="ko-KR" altLang="en-US" sz="800" b="1" dirty="0"/>
              <a:t>항목명 </a:t>
            </a:r>
            <a:r>
              <a:rPr lang="en-US" altLang="ko-KR" sz="800" b="1" dirty="0"/>
              <a:t>- </a:t>
            </a:r>
            <a:r>
              <a:rPr lang="ko-KR" altLang="en-US" sz="800" b="1" dirty="0" err="1"/>
              <a:t>사용채널</a:t>
            </a:r>
            <a:endParaRPr lang="en-US" altLang="ko-KR" sz="800" b="1" dirty="0"/>
          </a:p>
          <a:p>
            <a:endParaRPr lang="en-US" altLang="ko-KR" sz="800" dirty="0"/>
          </a:p>
          <a:p>
            <a:r>
              <a:rPr lang="ko-KR" altLang="en-US" sz="800" dirty="0"/>
              <a:t>전체 </a:t>
            </a:r>
            <a:r>
              <a:rPr lang="en-US" altLang="ko-KR" sz="800" dirty="0"/>
              <a:t>: </a:t>
            </a:r>
            <a:r>
              <a:rPr lang="ko-KR" altLang="en-US" sz="800" dirty="0"/>
              <a:t>공통</a:t>
            </a:r>
            <a:endParaRPr lang="en-US" altLang="ko-KR" sz="800" dirty="0"/>
          </a:p>
          <a:p>
            <a:r>
              <a:rPr lang="ko-KR" altLang="en-US" sz="800" dirty="0"/>
              <a:t>온라인 </a:t>
            </a:r>
            <a:r>
              <a:rPr lang="en-US" altLang="ko-KR" sz="800" dirty="0"/>
              <a:t>: APP,</a:t>
            </a:r>
            <a:r>
              <a:rPr lang="ko-KR" altLang="en-US" sz="800" dirty="0" err="1"/>
              <a:t>모바일웹</a:t>
            </a:r>
            <a:r>
              <a:rPr lang="en-US" altLang="ko-KR" sz="800" dirty="0"/>
              <a:t>,PC</a:t>
            </a:r>
          </a:p>
          <a:p>
            <a:r>
              <a:rPr lang="en-US" altLang="ko-KR" sz="800" dirty="0"/>
              <a:t>APP : </a:t>
            </a:r>
            <a:r>
              <a:rPr lang="ko-KR" altLang="en-US" sz="800" dirty="0"/>
              <a:t>앱 전용</a:t>
            </a:r>
            <a:endParaRPr lang="en-US" altLang="ko-KR" sz="800" dirty="0"/>
          </a:p>
          <a:p>
            <a:r>
              <a:rPr lang="ko-KR" altLang="en-US" sz="800" dirty="0" err="1"/>
              <a:t>매장전용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매장에서만 사용가능</a:t>
            </a:r>
            <a:endParaRPr lang="en-US" altLang="ko-KR" sz="800" dirty="0"/>
          </a:p>
        </p:txBody>
      </p:sp>
      <p:cxnSp>
        <p:nvCxnSpPr>
          <p:cNvPr id="19" name="직선 화살표 연결선 18"/>
          <p:cNvCxnSpPr>
            <a:stCxn id="12" idx="1"/>
          </p:cNvCxnSpPr>
          <p:nvPr/>
        </p:nvCxnSpPr>
        <p:spPr>
          <a:xfrm flipH="1">
            <a:off x="1559497" y="1818467"/>
            <a:ext cx="85996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03386" y="1647092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BO</a:t>
            </a:r>
            <a:r>
              <a:rPr lang="ko-KR" altLang="en-US" sz="800" b="1" dirty="0"/>
              <a:t>항목명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적용대상 </a:t>
            </a:r>
            <a:r>
              <a:rPr lang="en-US" altLang="ko-KR" sz="800" b="1" dirty="0"/>
              <a:t>+ </a:t>
            </a:r>
            <a:r>
              <a:rPr lang="ko-KR" altLang="en-US" sz="800" b="1" dirty="0" err="1"/>
              <a:t>쿠폰종류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ko-KR" altLang="en-US" sz="800" dirty="0"/>
              <a:t>제품일반쿠폰</a:t>
            </a:r>
            <a:r>
              <a:rPr lang="en-US" altLang="ko-KR" sz="800" dirty="0"/>
              <a:t>/</a:t>
            </a:r>
            <a:r>
              <a:rPr lang="ko-KR" altLang="en-US" sz="800" dirty="0"/>
              <a:t>제품추가쿠폰</a:t>
            </a:r>
            <a:r>
              <a:rPr lang="en-US" altLang="ko-KR" sz="800" dirty="0"/>
              <a:t>/</a:t>
            </a:r>
          </a:p>
          <a:p>
            <a:r>
              <a:rPr lang="ko-KR" altLang="en-US" sz="800" dirty="0"/>
              <a:t>주문서일반쿠폰</a:t>
            </a:r>
            <a:r>
              <a:rPr lang="en-US" altLang="ko-KR" sz="800" dirty="0"/>
              <a:t>/</a:t>
            </a:r>
            <a:r>
              <a:rPr lang="ko-KR" altLang="en-US" sz="800" dirty="0"/>
              <a:t>주문서추가쿠폰</a:t>
            </a:r>
            <a:endParaRPr lang="en-US" altLang="ko-KR" sz="800" dirty="0"/>
          </a:p>
        </p:txBody>
      </p:sp>
      <p:cxnSp>
        <p:nvCxnSpPr>
          <p:cNvPr id="21" name="꺾인 연결선 20"/>
          <p:cNvCxnSpPr>
            <a:stCxn id="12" idx="0"/>
            <a:endCxn id="20" idx="0"/>
          </p:cNvCxnSpPr>
          <p:nvPr/>
        </p:nvCxnSpPr>
        <p:spPr>
          <a:xfrm rot="5400000" flipH="1" flipV="1">
            <a:off x="4720535" y="161311"/>
            <a:ext cx="63653" cy="3035217"/>
          </a:xfrm>
          <a:prstGeom prst="bentConnector3">
            <a:avLst>
              <a:gd name="adj1" fmla="val 45913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8957" y="2961364"/>
            <a:ext cx="162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BO</a:t>
            </a:r>
            <a:r>
              <a:rPr lang="ko-KR" altLang="en-US" sz="800" b="1" dirty="0"/>
              <a:t>항목명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대상제품리스트</a:t>
            </a:r>
            <a:endParaRPr lang="en-US" altLang="ko-KR" sz="800" b="1" dirty="0"/>
          </a:p>
          <a:p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ko-KR" altLang="en-US" sz="800" dirty="0"/>
              <a:t>입력 된 할인율 또는 </a:t>
            </a:r>
            <a:r>
              <a:rPr lang="ko-KR" altLang="en-US" sz="800" dirty="0" err="1"/>
              <a:t>할인금액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ko-KR" altLang="en-US" sz="800" dirty="0"/>
              <a:t>무료배송쿠폰 </a:t>
            </a:r>
            <a:r>
              <a:rPr lang="en-US" altLang="ko-KR" sz="800" dirty="0"/>
              <a:t>– </a:t>
            </a:r>
            <a:r>
              <a:rPr lang="ko-KR" altLang="en-US" sz="800" dirty="0"/>
              <a:t>무료배송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ko-KR" altLang="en-US" sz="800" dirty="0" err="1"/>
              <a:t>증정품쿠폰</a:t>
            </a:r>
            <a:r>
              <a:rPr lang="ko-KR" altLang="en-US" sz="800" dirty="0"/>
              <a:t> </a:t>
            </a:r>
            <a:r>
              <a:rPr lang="en-US" altLang="ko-KR" sz="800" dirty="0"/>
              <a:t>- </a:t>
            </a:r>
            <a:r>
              <a:rPr lang="ko-KR" altLang="en-US" sz="800" dirty="0" err="1"/>
              <a:t>증정품</a:t>
            </a:r>
            <a:endParaRPr lang="en-US" altLang="ko-KR" sz="800" dirty="0"/>
          </a:p>
        </p:txBody>
      </p:sp>
      <p:cxnSp>
        <p:nvCxnSpPr>
          <p:cNvPr id="23" name="꺾인 연결선 22"/>
          <p:cNvCxnSpPr>
            <a:stCxn id="16" idx="1"/>
            <a:endCxn id="22" idx="3"/>
          </p:cNvCxnSpPr>
          <p:nvPr/>
        </p:nvCxnSpPr>
        <p:spPr>
          <a:xfrm rot="10800000" flipV="1">
            <a:off x="2031518" y="2156691"/>
            <a:ext cx="376723" cy="115861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12556" y="3394428"/>
            <a:ext cx="2656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BO</a:t>
            </a:r>
            <a:r>
              <a:rPr lang="ko-KR" altLang="en-US" sz="800" b="1" dirty="0"/>
              <a:t>항목명 </a:t>
            </a:r>
            <a:r>
              <a:rPr lang="en-US" altLang="ko-KR" sz="800" b="1" dirty="0"/>
              <a:t>– </a:t>
            </a:r>
            <a:r>
              <a:rPr lang="ko-KR" altLang="en-US" sz="800" b="1" dirty="0" err="1"/>
              <a:t>캠페인명</a:t>
            </a:r>
            <a:endParaRPr lang="en-US" altLang="ko-KR" sz="800" b="1" dirty="0"/>
          </a:p>
          <a:p>
            <a:r>
              <a:rPr lang="ko-KR" altLang="en-US" sz="800" dirty="0" err="1"/>
              <a:t>캠페인명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입력텍스트</a:t>
            </a:r>
            <a:r>
              <a:rPr lang="ko-KR" altLang="en-US" sz="800" dirty="0"/>
              <a:t> 노출 </a:t>
            </a:r>
            <a:r>
              <a:rPr lang="en-US" altLang="ko-KR" sz="800" dirty="0"/>
              <a:t>(</a:t>
            </a:r>
            <a:r>
              <a:rPr lang="ko-KR" altLang="en-US" sz="800" dirty="0"/>
              <a:t>최대</a:t>
            </a:r>
            <a:r>
              <a:rPr lang="en-US" altLang="ko-KR" sz="800" dirty="0"/>
              <a:t>15</a:t>
            </a:r>
            <a:r>
              <a:rPr lang="ko-KR" altLang="en-US" sz="800" dirty="0"/>
              <a:t>자 이상 </a:t>
            </a:r>
            <a:r>
              <a:rPr lang="ko-KR" altLang="en-US" sz="800" dirty="0" err="1"/>
              <a:t>말줄임표</a:t>
            </a:r>
            <a:r>
              <a:rPr lang="en-US" altLang="ko-KR" sz="800" dirty="0"/>
              <a:t>)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932388" y="2443089"/>
            <a:ext cx="874795" cy="9260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2379" y="4082127"/>
            <a:ext cx="1175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BO</a:t>
            </a:r>
            <a:r>
              <a:rPr lang="ko-KR" altLang="en-US" sz="800" b="1" dirty="0"/>
              <a:t>항목명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사용기간</a:t>
            </a:r>
            <a:endParaRPr lang="en-US" altLang="ko-KR" sz="800" b="1" dirty="0"/>
          </a:p>
        </p:txBody>
      </p:sp>
      <p:cxnSp>
        <p:nvCxnSpPr>
          <p:cNvPr id="29" name="꺾인 연결선 28"/>
          <p:cNvCxnSpPr>
            <a:stCxn id="14" idx="3"/>
            <a:endCxn id="26" idx="1"/>
          </p:cNvCxnSpPr>
          <p:nvPr/>
        </p:nvCxnSpPr>
        <p:spPr>
          <a:xfrm>
            <a:off x="3022596" y="2655333"/>
            <a:ext cx="439783" cy="153451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7183" y="2571652"/>
            <a:ext cx="380806" cy="19140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250" y="2198070"/>
            <a:ext cx="287719" cy="28771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63352" y="709002"/>
            <a:ext cx="4142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[ </a:t>
            </a:r>
            <a:r>
              <a:rPr lang="en-US" altLang="ko-KR" sz="1000" b="1" dirty="0" err="1">
                <a:latin typeface="+mj-ea"/>
                <a:ea typeface="+mj-ea"/>
              </a:rPr>
              <a:t>innisfree_FO</a:t>
            </a:r>
            <a:r>
              <a:rPr lang="ko-KR" altLang="en-US" sz="1000" b="1" dirty="0" err="1">
                <a:latin typeface="+mj-ea"/>
                <a:ea typeface="+mj-ea"/>
              </a:rPr>
              <a:t>리뉴얼</a:t>
            </a:r>
            <a:r>
              <a:rPr lang="en-US" altLang="ko-KR" sz="1000" b="1" dirty="0">
                <a:latin typeface="+mj-ea"/>
                <a:ea typeface="+mj-ea"/>
              </a:rPr>
              <a:t>_MO_</a:t>
            </a:r>
            <a:r>
              <a:rPr lang="ko-KR" altLang="en-US" sz="1000" b="1" dirty="0">
                <a:latin typeface="+mj-ea"/>
                <a:ea typeface="+mj-ea"/>
              </a:rPr>
              <a:t>쿠폰 기획서 </a:t>
            </a:r>
            <a:r>
              <a:rPr lang="en-US" altLang="ko-KR" sz="1000" b="1" dirty="0">
                <a:latin typeface="+mj-ea"/>
                <a:ea typeface="+mj-ea"/>
              </a:rPr>
              <a:t>– BO </a:t>
            </a:r>
            <a:r>
              <a:rPr lang="ko-KR" altLang="en-US" sz="1000" b="1" dirty="0">
                <a:latin typeface="+mj-ea"/>
                <a:ea typeface="+mj-ea"/>
              </a:rPr>
              <a:t>등록사항 페이지 참고 </a:t>
            </a:r>
            <a:r>
              <a:rPr lang="en-US" altLang="ko-KR" sz="1000" b="1" dirty="0">
                <a:latin typeface="+mj-ea"/>
                <a:ea typeface="+mj-ea"/>
              </a:rPr>
              <a:t>]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460426" y="787066"/>
            <a:ext cx="379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[ </a:t>
            </a:r>
            <a:r>
              <a:rPr lang="en-US" altLang="ko-KR" sz="1000" b="1" dirty="0" err="1">
                <a:latin typeface="+mj-ea"/>
                <a:ea typeface="+mj-ea"/>
              </a:rPr>
              <a:t>innisfree_FO</a:t>
            </a:r>
            <a:r>
              <a:rPr lang="ko-KR" altLang="en-US" sz="1000" b="1" dirty="0" err="1">
                <a:latin typeface="+mj-ea"/>
                <a:ea typeface="+mj-ea"/>
              </a:rPr>
              <a:t>리뉴얼</a:t>
            </a:r>
            <a:r>
              <a:rPr lang="en-US" altLang="ko-KR" sz="1000" b="1" dirty="0">
                <a:latin typeface="+mj-ea"/>
                <a:ea typeface="+mj-ea"/>
              </a:rPr>
              <a:t>_PC_</a:t>
            </a:r>
            <a:r>
              <a:rPr lang="ko-KR" altLang="en-US" sz="1000" b="1" dirty="0">
                <a:latin typeface="+mj-ea"/>
                <a:ea typeface="+mj-ea"/>
              </a:rPr>
              <a:t>쿠폰 기획서 </a:t>
            </a:r>
            <a:r>
              <a:rPr lang="en-US" altLang="ko-KR" sz="1000" b="1" dirty="0">
                <a:latin typeface="+mj-ea"/>
                <a:ea typeface="+mj-ea"/>
              </a:rPr>
              <a:t>– </a:t>
            </a:r>
            <a:r>
              <a:rPr lang="en-US" altLang="ko-KR" sz="1000" b="1" dirty="0"/>
              <a:t>IN</a:t>
            </a:r>
            <a:r>
              <a:rPr lang="en-US" altLang="ko-KR" dirty="0"/>
              <a:t>_</a:t>
            </a:r>
            <a:r>
              <a:rPr lang="en-US" altLang="ko-KR" sz="1000" b="1" dirty="0"/>
              <a:t>PC</a:t>
            </a:r>
            <a:r>
              <a:rPr lang="en-US" altLang="ko-KR" dirty="0"/>
              <a:t>_</a:t>
            </a:r>
            <a:r>
              <a:rPr lang="en-US" altLang="ko-KR" sz="1000" b="1" dirty="0"/>
              <a:t>MYP_01_33 </a:t>
            </a:r>
            <a:r>
              <a:rPr lang="en-US" altLang="ko-KR" sz="1000" b="1" dirty="0">
                <a:latin typeface="+mj-ea"/>
                <a:ea typeface="+mj-ea"/>
              </a:rPr>
              <a:t>]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47" y="1391435"/>
            <a:ext cx="2459292" cy="40623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444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AE4-D59C-92D1-4984-7C06D0E3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315CDA-FEE6-71C3-7D23-933A0E2E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4CE5CC-27EC-1E0C-1634-461189CCD191}"/>
              </a:ext>
            </a:extLst>
          </p:cNvPr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CE49F63-C407-0EA5-8A25-814F25725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7" name="Window Frame">
              <a:extLst>
                <a:ext uri="{FF2B5EF4-FFF2-40B4-BE49-F238E27FC236}">
                  <a16:creationId xmlns:a16="http://schemas.microsoft.com/office/drawing/2014/main" id="{86C0A21F-FC0B-E5DD-F8D3-13F445826012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FC3945D-20B4-18E2-EE25-FEBA4426C1D5}"/>
                </a:ext>
              </a:extLst>
            </p:cNvPr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1B030FE4-7274-6110-28FE-07475406A20C}"/>
                </a:ext>
              </a:extLst>
            </p:cNvPr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675674-53FB-D8EC-6FE4-81B9ED648D01}"/>
              </a:ext>
            </a:extLst>
          </p:cNvPr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12" name="Window Frame">
              <a:extLst>
                <a:ext uri="{FF2B5EF4-FFF2-40B4-BE49-F238E27FC236}">
                  <a16:creationId xmlns:a16="http://schemas.microsoft.com/office/drawing/2014/main" id="{6E271309-7A3D-68A6-7070-1A6C592046D4}"/>
                </a:ext>
              </a:extLst>
            </p:cNvPr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760F7AB-FFE4-E836-23E9-A74D9FB7875E}"/>
                </a:ext>
              </a:extLst>
            </p:cNvPr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F46B626-4F75-0CEC-8811-73ED9E283D0A}"/>
                </a:ext>
              </a:extLst>
            </p:cNvPr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97BF51-A284-EE4F-6DE8-2DCA468ACA8E}"/>
                </a:ext>
              </a:extLst>
            </p:cNvPr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CD9FE-C7EE-3305-FC15-AA6269FC8989}"/>
              </a:ext>
            </a:extLst>
          </p:cNvPr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098168-737A-EE90-6D07-C06B43CC7516}"/>
              </a:ext>
            </a:extLst>
          </p:cNvPr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29C0EE14-1FD4-815B-BBD5-1B98BF1AB7E6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A7EE2A-C8B6-FDC3-C64C-BC4C90D37423}"/>
                </a:ext>
              </a:extLst>
            </p:cNvPr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F754F7-CF5B-7ED7-BD77-018222543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84583"/>
              </p:ext>
            </p:extLst>
          </p:nvPr>
        </p:nvGraphicFramePr>
        <p:xfrm>
          <a:off x="209972" y="1772816"/>
          <a:ext cx="11772056" cy="21458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5508">
                  <a:extLst>
                    <a:ext uri="{9D8B030D-6E8A-4147-A177-3AD203B41FA5}">
                      <a16:colId xmlns:a16="http://schemas.microsoft.com/office/drawing/2014/main" val="38146025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4114418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412534"/>
                    </a:ext>
                  </a:extLst>
                </a:gridCol>
                <a:gridCol w="1959696">
                  <a:extLst>
                    <a:ext uri="{9D8B030D-6E8A-4147-A177-3AD203B41FA5}">
                      <a16:colId xmlns:a16="http://schemas.microsoft.com/office/drawing/2014/main" val="1961080303"/>
                    </a:ext>
                  </a:extLst>
                </a:gridCol>
                <a:gridCol w="426411">
                  <a:extLst>
                    <a:ext uri="{9D8B030D-6E8A-4147-A177-3AD203B41FA5}">
                      <a16:colId xmlns:a16="http://schemas.microsoft.com/office/drawing/2014/main" val="2858197818"/>
                    </a:ext>
                  </a:extLst>
                </a:gridCol>
                <a:gridCol w="3333757">
                  <a:extLst>
                    <a:ext uri="{9D8B030D-6E8A-4147-A177-3AD203B41FA5}">
                      <a16:colId xmlns:a16="http://schemas.microsoft.com/office/drawing/2014/main" val="4258699795"/>
                    </a:ext>
                  </a:extLst>
                </a:gridCol>
                <a:gridCol w="487358">
                  <a:extLst>
                    <a:ext uri="{9D8B030D-6E8A-4147-A177-3AD203B41FA5}">
                      <a16:colId xmlns:a16="http://schemas.microsoft.com/office/drawing/2014/main" val="457172748"/>
                    </a:ext>
                  </a:extLst>
                </a:gridCol>
                <a:gridCol w="362573">
                  <a:extLst>
                    <a:ext uri="{9D8B030D-6E8A-4147-A177-3AD203B41FA5}">
                      <a16:colId xmlns:a16="http://schemas.microsoft.com/office/drawing/2014/main" val="2164776311"/>
                    </a:ext>
                  </a:extLst>
                </a:gridCol>
                <a:gridCol w="2700609">
                  <a:extLst>
                    <a:ext uri="{9D8B030D-6E8A-4147-A177-3AD203B41FA5}">
                      <a16:colId xmlns:a16="http://schemas.microsoft.com/office/drawing/2014/main" val="2305107679"/>
                    </a:ext>
                  </a:extLst>
                </a:gridCol>
              </a:tblGrid>
              <a:tr h="200303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쿠폰형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34202"/>
                  </a:ext>
                </a:extLst>
              </a:tr>
              <a:tr h="27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642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IN_PC_EVE_03_01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IN_PC_EVE_03_02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다운받기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일괄다운로드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쿠폰등록시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다운로드불가 </a:t>
                      </a: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알럿이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등록된 경우</a:t>
                      </a:r>
                      <a:r>
                        <a:rPr lang="ko-KR" altLang="en-US" sz="800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문구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63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IN_PC_EVE_03_01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다운받기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일괄다운로드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쿠폰등록시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다운로드불가 </a:t>
                      </a: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알럿이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ko-KR" altLang="en-US" sz="800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안된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쿠폰 조건 미 충족 시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쿠폰 대상자가 아닙니다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910404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IN_PC_EVE_03_01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다운받기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쿠폰 다운 완료 시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다운로드가 완료 되었습니다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376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쿠폰확인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쿠폰존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보유쿠폰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9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1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참여형</a:t>
            </a:r>
            <a:r>
              <a:rPr lang="en-US" altLang="ko-KR" dirty="0"/>
              <a:t>-</a:t>
            </a:r>
            <a:r>
              <a:rPr lang="ko-KR" altLang="en-US" dirty="0"/>
              <a:t>랜덤이벤트</a:t>
            </a:r>
            <a:r>
              <a:rPr lang="en-US" altLang="ko-KR" dirty="0"/>
              <a:t>,</a:t>
            </a:r>
            <a:r>
              <a:rPr lang="ko-KR" altLang="en-US" dirty="0" err="1"/>
              <a:t>럭키드로우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D68F8-56F5-7F23-1616-15B9AEE05B3B}"/>
              </a:ext>
            </a:extLst>
          </p:cNvPr>
          <p:cNvSpPr/>
          <p:nvPr/>
        </p:nvSpPr>
        <p:spPr>
          <a:xfrm>
            <a:off x="250176" y="476672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71ED89-46B2-4F16-715D-B5BE165BA1AC}"/>
              </a:ext>
            </a:extLst>
          </p:cNvPr>
          <p:cNvSpPr/>
          <p:nvPr/>
        </p:nvSpPr>
        <p:spPr>
          <a:xfrm>
            <a:off x="250176" y="1118700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20C79-E4F7-7D2B-2E98-38DD352780E9}"/>
              </a:ext>
            </a:extLst>
          </p:cNvPr>
          <p:cNvSpPr/>
          <p:nvPr/>
        </p:nvSpPr>
        <p:spPr>
          <a:xfrm>
            <a:off x="263352" y="1472696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F4C190-BB5C-38A2-2BA4-3AB502A9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54400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A0FFC3-F530-26E5-8753-85706EAFD590}"/>
              </a:ext>
            </a:extLst>
          </p:cNvPr>
          <p:cNvSpPr/>
          <p:nvPr/>
        </p:nvSpPr>
        <p:spPr>
          <a:xfrm>
            <a:off x="263352" y="1955747"/>
            <a:ext cx="85557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FB743B-82F9-A5AE-5417-89F78ACA35C2}"/>
              </a:ext>
            </a:extLst>
          </p:cNvPr>
          <p:cNvSpPr/>
          <p:nvPr/>
        </p:nvSpPr>
        <p:spPr>
          <a:xfrm>
            <a:off x="263352" y="2878018"/>
            <a:ext cx="85557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231430-7FEA-7549-2441-EB86A8C4ABDB}"/>
              </a:ext>
            </a:extLst>
          </p:cNvPr>
          <p:cNvSpPr/>
          <p:nvPr/>
        </p:nvSpPr>
        <p:spPr>
          <a:xfrm>
            <a:off x="263352" y="3552029"/>
            <a:ext cx="85557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B745A5-FC91-81E8-1114-505977F86596}"/>
              </a:ext>
            </a:extLst>
          </p:cNvPr>
          <p:cNvSpPr/>
          <p:nvPr/>
        </p:nvSpPr>
        <p:spPr>
          <a:xfrm>
            <a:off x="263352" y="4814869"/>
            <a:ext cx="85557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205259-FE68-188F-F75E-0697284B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69072"/>
              </p:ext>
            </p:extLst>
          </p:nvPr>
        </p:nvGraphicFramePr>
        <p:xfrm>
          <a:off x="8904312" y="476672"/>
          <a:ext cx="3168000" cy="1555116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참여형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랜덤이벤트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,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럭키드로우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참여형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이벤트정보에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참여형유형을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랜덤이벤트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럭키드로우를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참여형 유형에 랜덤이벤트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럭키드로우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로 선택된 경우에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응모하기 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D90780-FE56-4DF2-3259-B737F0579C82}"/>
              </a:ext>
            </a:extLst>
          </p:cNvPr>
          <p:cNvSpPr/>
          <p:nvPr/>
        </p:nvSpPr>
        <p:spPr>
          <a:xfrm>
            <a:off x="4414555" y="5147767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EBE44A-4B74-F925-5F99-44C061A3C53E}"/>
              </a:ext>
            </a:extLst>
          </p:cNvPr>
          <p:cNvSpPr/>
          <p:nvPr/>
        </p:nvSpPr>
        <p:spPr>
          <a:xfrm>
            <a:off x="4396824" y="4107340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E0A6E5-CF61-910A-DBC6-099AF9BDE4DB}"/>
              </a:ext>
            </a:extLst>
          </p:cNvPr>
          <p:cNvSpPr/>
          <p:nvPr/>
        </p:nvSpPr>
        <p:spPr>
          <a:xfrm>
            <a:off x="3034017" y="5807379"/>
            <a:ext cx="2761075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응모하기 버튼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97D39B92-F7BF-DD5A-3072-4585252B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295" y="5663379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3" name="자유형 68">
            <a:extLst>
              <a:ext uri="{FF2B5EF4-FFF2-40B4-BE49-F238E27FC236}">
                <a16:creationId xmlns:a16="http://schemas.microsoft.com/office/drawing/2014/main" id="{D96A71AA-DA02-62E2-3FB5-97453DC8D8D2}"/>
              </a:ext>
            </a:extLst>
          </p:cNvPr>
          <p:cNvSpPr/>
          <p:nvPr/>
        </p:nvSpPr>
        <p:spPr>
          <a:xfrm>
            <a:off x="250176" y="6236321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7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>
            <a:extLst>
              <a:ext uri="{FF2B5EF4-FFF2-40B4-BE49-F238E27FC236}">
                <a16:creationId xmlns:a16="http://schemas.microsoft.com/office/drawing/2014/main" id="{63224449-897B-7B0A-E1FF-A9E503B9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참여형</a:t>
            </a:r>
            <a:r>
              <a:rPr lang="en-US" altLang="ko-KR" dirty="0"/>
              <a:t>-</a:t>
            </a:r>
            <a:r>
              <a:rPr lang="ko-KR" altLang="en-US" dirty="0"/>
              <a:t>랜덤이벤트</a:t>
            </a:r>
            <a:r>
              <a:rPr lang="en-US" altLang="ko-KR" dirty="0"/>
              <a:t>,</a:t>
            </a:r>
            <a:r>
              <a:rPr lang="ko-KR" altLang="en-US" dirty="0" err="1"/>
              <a:t>럭키드로우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078EA6-0A58-0AEB-DA95-607E696AB6D0}"/>
              </a:ext>
            </a:extLst>
          </p:cNvPr>
          <p:cNvSpPr/>
          <p:nvPr/>
        </p:nvSpPr>
        <p:spPr>
          <a:xfrm>
            <a:off x="263351" y="1841995"/>
            <a:ext cx="8555776" cy="884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DDBB1B-977B-6A59-1F99-85C982524113}"/>
              </a:ext>
            </a:extLst>
          </p:cNvPr>
          <p:cNvSpPr/>
          <p:nvPr/>
        </p:nvSpPr>
        <p:spPr>
          <a:xfrm>
            <a:off x="263351" y="2787968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6888B-8CAE-D79F-72E9-13FBB9C64301}"/>
              </a:ext>
            </a:extLst>
          </p:cNvPr>
          <p:cNvSpPr/>
          <p:nvPr/>
        </p:nvSpPr>
        <p:spPr>
          <a:xfrm>
            <a:off x="263351" y="3448014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0F2F0E-DB1C-98BA-60B0-063036380F5A}"/>
              </a:ext>
            </a:extLst>
          </p:cNvPr>
          <p:cNvSpPr/>
          <p:nvPr/>
        </p:nvSpPr>
        <p:spPr>
          <a:xfrm>
            <a:off x="4439816" y="3958999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A3119-BB1E-1921-BD80-43C830586D45}"/>
              </a:ext>
            </a:extLst>
          </p:cNvPr>
          <p:cNvSpPr/>
          <p:nvPr/>
        </p:nvSpPr>
        <p:spPr>
          <a:xfrm>
            <a:off x="263351" y="4754035"/>
            <a:ext cx="8512591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C6534-C5D8-E8F6-13D2-85E71AAFBE85}"/>
              </a:ext>
            </a:extLst>
          </p:cNvPr>
          <p:cNvSpPr/>
          <p:nvPr/>
        </p:nvSpPr>
        <p:spPr>
          <a:xfrm>
            <a:off x="263352" y="6237312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푸터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0513559-4627-F15A-D224-9731F994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10910"/>
              </p:ext>
            </p:extLst>
          </p:nvPr>
        </p:nvGraphicFramePr>
        <p:xfrm>
          <a:off x="8904664" y="496690"/>
          <a:ext cx="3168000" cy="1285592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참여형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랜덤이벤트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,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럭키드로우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참여형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이벤트정보에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참여형유형을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랜덤이벤트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럭키드로우를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81333C6-38EC-7A5A-8596-3D8DBF742704}"/>
              </a:ext>
            </a:extLst>
          </p:cNvPr>
          <p:cNvSpPr/>
          <p:nvPr/>
        </p:nvSpPr>
        <p:spPr>
          <a:xfrm>
            <a:off x="263351" y="838117"/>
            <a:ext cx="8555776" cy="537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F4766-8051-8F38-F94E-80D2ACC7C8C5}"/>
              </a:ext>
            </a:extLst>
          </p:cNvPr>
          <p:cNvSpPr/>
          <p:nvPr/>
        </p:nvSpPr>
        <p:spPr>
          <a:xfrm>
            <a:off x="263352" y="1430493"/>
            <a:ext cx="85557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자유형 68">
            <a:extLst>
              <a:ext uri="{FF2B5EF4-FFF2-40B4-BE49-F238E27FC236}">
                <a16:creationId xmlns:a16="http://schemas.microsoft.com/office/drawing/2014/main" id="{3C398928-1875-3997-109D-76907E5F8E54}"/>
              </a:ext>
            </a:extLst>
          </p:cNvPr>
          <p:cNvSpPr/>
          <p:nvPr/>
        </p:nvSpPr>
        <p:spPr>
          <a:xfrm>
            <a:off x="222957" y="492258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611">
            <a:extLst>
              <a:ext uri="{FF2B5EF4-FFF2-40B4-BE49-F238E27FC236}">
                <a16:creationId xmlns:a16="http://schemas.microsoft.com/office/drawing/2014/main" id="{CA9A3E47-0F9B-BD62-B7BA-DB4FE313E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66" y="830234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084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770A61-29F8-0B5A-3818-0BB301D72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참여형</a:t>
            </a:r>
            <a:r>
              <a:rPr lang="en-US" altLang="ko-KR" dirty="0"/>
              <a:t>-</a:t>
            </a:r>
            <a:r>
              <a:rPr lang="ko-KR" altLang="en-US" dirty="0" err="1"/>
              <a:t>럭키드로우</a:t>
            </a:r>
            <a:r>
              <a:rPr lang="en-US" altLang="ko-KR" dirty="0"/>
              <a:t>,</a:t>
            </a:r>
            <a:r>
              <a:rPr lang="ko-KR" altLang="en-US" dirty="0" err="1"/>
              <a:t>램덤이벤트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3E4A191-4FA6-2C3E-8028-EB448EED8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IN_PC_EVE_04_01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27B3F8-EE7C-A522-CB3C-3DBA70B875B6}"/>
              </a:ext>
            </a:extLst>
          </p:cNvPr>
          <p:cNvSpPr/>
          <p:nvPr/>
        </p:nvSpPr>
        <p:spPr>
          <a:xfrm>
            <a:off x="250176" y="620688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0B7C57-93D6-AAC6-9A3D-C5FA0A07EDED}"/>
              </a:ext>
            </a:extLst>
          </p:cNvPr>
          <p:cNvSpPr/>
          <p:nvPr/>
        </p:nvSpPr>
        <p:spPr>
          <a:xfrm>
            <a:off x="250176" y="1262716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3B5B19-B9CA-7951-D8B9-E828E36B9742}"/>
              </a:ext>
            </a:extLst>
          </p:cNvPr>
          <p:cNvSpPr/>
          <p:nvPr/>
        </p:nvSpPr>
        <p:spPr>
          <a:xfrm>
            <a:off x="263352" y="1616712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90249C6-033B-1E76-EAD1-CDA84CE8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68802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5B4E0EE-806D-EB70-018F-05C7466FB7F6}"/>
              </a:ext>
            </a:extLst>
          </p:cNvPr>
          <p:cNvSpPr/>
          <p:nvPr/>
        </p:nvSpPr>
        <p:spPr>
          <a:xfrm>
            <a:off x="263352" y="2099763"/>
            <a:ext cx="85557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제품그룹</a:t>
            </a:r>
          </a:p>
        </p:txBody>
      </p:sp>
      <p:sp>
        <p:nvSpPr>
          <p:cNvPr id="36" name="자유형 68">
            <a:extLst>
              <a:ext uri="{FF2B5EF4-FFF2-40B4-BE49-F238E27FC236}">
                <a16:creationId xmlns:a16="http://schemas.microsoft.com/office/drawing/2014/main" id="{FC92FFF9-2353-95C0-AF05-DD89FC3192ED}"/>
              </a:ext>
            </a:extLst>
          </p:cNvPr>
          <p:cNvSpPr/>
          <p:nvPr/>
        </p:nvSpPr>
        <p:spPr>
          <a:xfrm>
            <a:off x="268415" y="6079737"/>
            <a:ext cx="8550713" cy="22958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이하 영역 단순고지형과 동일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3C7F14-6539-444E-0719-0E102E087E9F}"/>
              </a:ext>
            </a:extLst>
          </p:cNvPr>
          <p:cNvSpPr/>
          <p:nvPr/>
        </p:nvSpPr>
        <p:spPr>
          <a:xfrm>
            <a:off x="3191436" y="4390494"/>
            <a:ext cx="2761075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응모하기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0F8F9E-69B9-4EC2-4FB6-4143BC7B9451}"/>
              </a:ext>
            </a:extLst>
          </p:cNvPr>
          <p:cNvSpPr/>
          <p:nvPr/>
        </p:nvSpPr>
        <p:spPr>
          <a:xfrm>
            <a:off x="4505309" y="2880766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80102EF3-C1CC-4F30-00EF-A6F884CA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895" y="427564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C9F70E6-FC66-7426-F33F-26D13CD97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45729"/>
              </p:ext>
            </p:extLst>
          </p:nvPr>
        </p:nvGraphicFramePr>
        <p:xfrm>
          <a:off x="9000565" y="72796"/>
          <a:ext cx="3168000" cy="516746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참여형</a:t>
                      </a:r>
                      <a:r>
                        <a:rPr lang="en-US" altLang="ko-KR" sz="800" b="1" dirty="0"/>
                        <a:t>-</a:t>
                      </a:r>
                      <a:r>
                        <a:rPr lang="ko-KR" altLang="en-US" sz="800" b="1" dirty="0" err="1"/>
                        <a:t>럭키드로우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 err="1"/>
                        <a:t>램덤이벤트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응모하기 버튼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유형이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참여형인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이벤트정보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참여형 유형에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럭키드로우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랜덤이벤트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버튼색상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버튼폰트컬러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적용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클릭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 참여횟수 초과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중복응모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참여조건에 해당하지 않는 경우 응모불가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이벤트기간내 참여자수 제한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 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응모마감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참여자수 제한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 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응모제한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당첨방식이 추후당첨인 경우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/>
                        <a:t>Alert / Validation Case </a:t>
                      </a:r>
                      <a:r>
                        <a:rPr lang="ko-KR" altLang="en-US" sz="800" dirty="0"/>
                        <a:t>체크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/>
                        <a:t>정상응모인</a:t>
                      </a:r>
                      <a:r>
                        <a:rPr lang="ko-KR" altLang="en-US" sz="800" dirty="0"/>
                        <a:t> 경우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응모완료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/>
                        <a:t>IN_PC_EVE_04_05 </a:t>
                      </a:r>
                      <a:r>
                        <a:rPr lang="ko-KR" altLang="en-US" sz="800" dirty="0"/>
                        <a:t>참고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당첨방식이 즉시당첨인 경우  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en-US" altLang="ko-KR" sz="800" dirty="0"/>
                        <a:t>Alert / Validation Case </a:t>
                      </a:r>
                      <a:r>
                        <a:rPr lang="ko-KR" altLang="en-US" sz="800" dirty="0"/>
                        <a:t>체크</a:t>
                      </a:r>
                      <a:endParaRPr lang="en-US" altLang="ko-KR" sz="8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dirty="0" err="1"/>
                        <a:t>정상응모인</a:t>
                      </a:r>
                      <a:r>
                        <a:rPr lang="ko-KR" altLang="en-US" sz="800" dirty="0"/>
                        <a:t> 경우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응모확인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택설정에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설정된 당첨확률에 따라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당첨안내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IN_PC_EVE_04_03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dirty="0"/>
                        <a:t> IN_PC_EVE_04_04 </a:t>
                      </a:r>
                      <a:r>
                        <a:rPr lang="ko-KR" altLang="en-US" sz="800" dirty="0"/>
                        <a:t>참고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총당첨수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일당첨수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경우 해당 기준으로 당첨 제한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참여자수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총당첨수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5, 1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=5/100*100 =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당첨확률은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소진 시 금일 당첨은 마감되며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익일 초기화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혜텍에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총당첨수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소진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낙첨처리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개인정보수집 동의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동의안하고 응모하기를 클릭 할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문구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개인정보수집 및 이용에 동의해 주세요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9C5393BE-A682-29EC-33B7-D641A90175B6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450478-7F32-CFF6-720D-236B84654A4F}"/>
              </a:ext>
            </a:extLst>
          </p:cNvPr>
          <p:cNvGrpSpPr/>
          <p:nvPr/>
        </p:nvGrpSpPr>
        <p:grpSpPr>
          <a:xfrm>
            <a:off x="2094638" y="3548729"/>
            <a:ext cx="4954669" cy="707886"/>
            <a:chOff x="3229563" y="3661425"/>
            <a:chExt cx="4954669" cy="70788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770E84-24C4-8D50-B39B-A2E736CB3CEA}"/>
                </a:ext>
              </a:extLst>
            </p:cNvPr>
            <p:cNvSpPr/>
            <p:nvPr/>
          </p:nvSpPr>
          <p:spPr>
            <a:xfrm>
              <a:off x="3229563" y="3661425"/>
              <a:ext cx="495466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/>
                <a:t>    [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] </a:t>
              </a:r>
              <a:r>
                <a:rPr lang="ko-KR" altLang="en-US" sz="800" dirty="0"/>
                <a:t>개인정보 수집 및 이용에 동의합니다</a:t>
              </a:r>
              <a:r>
                <a:rPr lang="en-US" altLang="ko-KR" sz="800" dirty="0"/>
                <a:t>.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1.</a:t>
              </a:r>
              <a:r>
                <a:rPr lang="ko-KR" altLang="en-US" sz="800" dirty="0"/>
                <a:t>목적 </a:t>
              </a:r>
              <a:r>
                <a:rPr lang="en-US" altLang="ko-KR" sz="800" dirty="0"/>
                <a:t>: </a:t>
              </a:r>
              <a:r>
                <a:rPr lang="ko-KR" altLang="en-US" sz="800" dirty="0" err="1"/>
                <a:t>이벤트응모로</a:t>
              </a:r>
              <a:r>
                <a:rPr lang="ko-KR" altLang="en-US" sz="800" dirty="0"/>
                <a:t> 인한 제품 및 경품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서비스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배송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전송</a:t>
              </a:r>
              <a:r>
                <a:rPr lang="en-US" altLang="ko-KR" sz="800" dirty="0"/>
                <a:t>),</a:t>
              </a:r>
              <a:r>
                <a:rPr lang="ko-KR" altLang="en-US" sz="800" dirty="0"/>
                <a:t>고객상담 등 정보통신 서비스 제공 계약 및 전자상거래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통신판매</a:t>
              </a:r>
              <a:r>
                <a:rPr lang="en-US" altLang="ko-KR" sz="800" dirty="0"/>
                <a:t>) </a:t>
              </a:r>
              <a:r>
                <a:rPr lang="ko-KR" altLang="en-US" sz="800" dirty="0"/>
                <a:t>계약 외 이행을 위해 필요한 업무의 처리</a:t>
              </a:r>
              <a:endParaRPr lang="en-US" altLang="ko-KR" sz="800" dirty="0"/>
            </a:p>
            <a:p>
              <a:r>
                <a:rPr lang="en-US" altLang="ko-KR" sz="800" dirty="0"/>
                <a:t>2. </a:t>
              </a:r>
              <a:r>
                <a:rPr lang="ko-KR" altLang="en-US" sz="800" dirty="0"/>
                <a:t>항목 </a:t>
              </a:r>
              <a:r>
                <a:rPr lang="en-US" altLang="ko-KR" sz="800" dirty="0"/>
                <a:t>: ID, </a:t>
              </a:r>
              <a:r>
                <a:rPr lang="ko-KR" altLang="en-US" sz="800" dirty="0"/>
                <a:t>이름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휴대폰번호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배송지주소</a:t>
              </a:r>
              <a:r>
                <a:rPr lang="en-US" altLang="ko-KR" sz="800" dirty="0"/>
                <a:t>,</a:t>
              </a:r>
              <a:r>
                <a:rPr lang="ko-KR" altLang="en-US" sz="800" dirty="0" err="1"/>
                <a:t>이메일주소</a:t>
              </a:r>
              <a:endParaRPr lang="en-US" altLang="ko-KR" sz="800" dirty="0"/>
            </a:p>
          </p:txBody>
        </p:sp>
        <p:sp>
          <p:nvSpPr>
            <p:cNvPr id="15" name="Box">
              <a:extLst>
                <a:ext uri="{FF2B5EF4-FFF2-40B4-BE49-F238E27FC236}">
                  <a16:creationId xmlns:a16="http://schemas.microsoft.com/office/drawing/2014/main" id="{037618C9-42B2-1527-153B-951F1272B1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1895" y="3717009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9" name="Oval 611">
            <a:extLst>
              <a:ext uri="{FF2B5EF4-FFF2-40B4-BE49-F238E27FC236}">
                <a16:creationId xmlns:a16="http://schemas.microsoft.com/office/drawing/2014/main" id="{2863B172-C817-1DDC-B68B-0BB0F3D1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252" y="342900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71386"/>
              </p:ext>
            </p:extLst>
          </p:nvPr>
        </p:nvGraphicFramePr>
        <p:xfrm>
          <a:off x="10259211" y="-4768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개인정보수집동의 영역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31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AB5F80-DF19-FC81-C5A2-AFD4809988D0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F36DC3-FAC7-8846-387D-C4BE9F06B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334FD-D1A4-57F5-AF7D-A2E769B94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IN_PC_EVE_04_02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1C6CE-77D5-CC43-4087-303A66CEBFFC}"/>
              </a:ext>
            </a:extLst>
          </p:cNvPr>
          <p:cNvSpPr/>
          <p:nvPr/>
        </p:nvSpPr>
        <p:spPr>
          <a:xfrm>
            <a:off x="1084418" y="2154411"/>
            <a:ext cx="2440954" cy="21898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B2834-C8FA-9D6C-DE21-ACA3E06E2AE4}"/>
              </a:ext>
            </a:extLst>
          </p:cNvPr>
          <p:cNvSpPr txBox="1"/>
          <p:nvPr/>
        </p:nvSpPr>
        <p:spPr>
          <a:xfrm>
            <a:off x="1120514" y="2190323"/>
            <a:ext cx="235352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응모확인                                   </a:t>
            </a:r>
            <a:r>
              <a:rPr lang="en-US" altLang="ko-KR" sz="1100" dirty="0"/>
              <a:t>X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F7D54A-E33D-383A-0458-4782E3729B84}"/>
              </a:ext>
            </a:extLst>
          </p:cNvPr>
          <p:cNvSpPr/>
          <p:nvPr/>
        </p:nvSpPr>
        <p:spPr>
          <a:xfrm>
            <a:off x="1084418" y="4200272"/>
            <a:ext cx="2450446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</a:t>
            </a: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AA27A861-BE00-4434-12C4-F11628F7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0608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3AEB38-A648-C77E-D2E8-F4B0496AB121}"/>
              </a:ext>
            </a:extLst>
          </p:cNvPr>
          <p:cNvSpPr/>
          <p:nvPr/>
        </p:nvSpPr>
        <p:spPr>
          <a:xfrm>
            <a:off x="1175195" y="3051046"/>
            <a:ext cx="23116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    [</a:t>
            </a:r>
            <a:r>
              <a:rPr lang="ko-KR" altLang="en-US" sz="800" dirty="0"/>
              <a:t>필수</a:t>
            </a:r>
            <a:r>
              <a:rPr lang="en-US" altLang="ko-KR" sz="800" dirty="0"/>
              <a:t>] </a:t>
            </a:r>
            <a:r>
              <a:rPr lang="ko-KR" altLang="en-US" sz="800" dirty="0"/>
              <a:t>개인정보 수집 및 이용에 동의합니다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1.</a:t>
            </a:r>
            <a:r>
              <a:rPr lang="ko-KR" altLang="en-US" sz="800" dirty="0"/>
              <a:t>목적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이벤트응모로</a:t>
            </a:r>
            <a:r>
              <a:rPr lang="ko-KR" altLang="en-US" sz="800" dirty="0"/>
              <a:t> 인한 제품 및 경품</a:t>
            </a:r>
            <a:r>
              <a:rPr lang="en-US" altLang="ko-KR" sz="800" dirty="0"/>
              <a:t>(</a:t>
            </a:r>
            <a:r>
              <a:rPr lang="ko-KR" altLang="en-US" sz="800" dirty="0"/>
              <a:t>서비스</a:t>
            </a:r>
            <a:r>
              <a:rPr lang="en-US" altLang="ko-KR" sz="800" dirty="0"/>
              <a:t>, </a:t>
            </a:r>
            <a:r>
              <a:rPr lang="ko-KR" altLang="en-US" sz="800" dirty="0"/>
              <a:t>배송</a:t>
            </a:r>
            <a:r>
              <a:rPr lang="en-US" altLang="ko-KR" sz="800" dirty="0"/>
              <a:t>(</a:t>
            </a:r>
            <a:r>
              <a:rPr lang="ko-KR" altLang="en-US" sz="800" dirty="0"/>
              <a:t>전송</a:t>
            </a:r>
            <a:r>
              <a:rPr lang="en-US" altLang="ko-KR" sz="800" dirty="0"/>
              <a:t>),</a:t>
            </a:r>
            <a:r>
              <a:rPr lang="ko-KR" altLang="en-US" sz="800" dirty="0"/>
              <a:t>고객상담 등 정보통신 서비스 제공 계약 및 전자상거래</a:t>
            </a:r>
            <a:r>
              <a:rPr lang="en-US" altLang="ko-KR" sz="800" dirty="0"/>
              <a:t>(</a:t>
            </a:r>
            <a:r>
              <a:rPr lang="ko-KR" altLang="en-US" sz="800" dirty="0"/>
              <a:t>통신판매</a:t>
            </a:r>
            <a:r>
              <a:rPr lang="en-US" altLang="ko-KR" sz="800" dirty="0"/>
              <a:t>) </a:t>
            </a:r>
            <a:r>
              <a:rPr lang="ko-KR" altLang="en-US" sz="800" dirty="0" err="1"/>
              <a:t>계약외</a:t>
            </a:r>
            <a:r>
              <a:rPr lang="ko-KR" altLang="en-US" sz="800" dirty="0"/>
              <a:t> 이행을 위해 필요한 업무의 처리</a:t>
            </a:r>
            <a:endParaRPr lang="en-US" altLang="ko-KR" sz="800" dirty="0"/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항목 </a:t>
            </a:r>
            <a:r>
              <a:rPr lang="en-US" altLang="ko-KR" sz="800" dirty="0"/>
              <a:t>: ID, 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휴대폰번호</a:t>
            </a:r>
            <a:r>
              <a:rPr lang="en-US" altLang="ko-KR" sz="800" dirty="0"/>
              <a:t>, </a:t>
            </a:r>
            <a:r>
              <a:rPr lang="ko-KR" altLang="en-US" sz="800" dirty="0"/>
              <a:t>배송지주소</a:t>
            </a:r>
            <a:r>
              <a:rPr lang="en-US" altLang="ko-KR" sz="800" dirty="0"/>
              <a:t>,</a:t>
            </a:r>
            <a:r>
              <a:rPr lang="ko-KR" altLang="en-US" sz="800" dirty="0" err="1"/>
              <a:t>이메일주소</a:t>
            </a:r>
            <a:endParaRPr lang="en-US" altLang="ko-KR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DCFF79-7504-8BBE-5CB0-12FE711E85CD}"/>
              </a:ext>
            </a:extLst>
          </p:cNvPr>
          <p:cNvSpPr/>
          <p:nvPr/>
        </p:nvSpPr>
        <p:spPr>
          <a:xfrm>
            <a:off x="5483840" y="2355341"/>
            <a:ext cx="2440954" cy="16138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88080-2C8F-AADF-D2DD-DFC14F30B812}"/>
              </a:ext>
            </a:extLst>
          </p:cNvPr>
          <p:cNvSpPr txBox="1"/>
          <p:nvPr/>
        </p:nvSpPr>
        <p:spPr>
          <a:xfrm>
            <a:off x="5519936" y="2391252"/>
            <a:ext cx="236635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알림                                         </a:t>
            </a:r>
            <a:r>
              <a:rPr lang="en-US" altLang="ko-KR" sz="1100" dirty="0"/>
              <a:t>X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151D52-BC98-09EE-06B2-701B34C0C85C}"/>
              </a:ext>
            </a:extLst>
          </p:cNvPr>
          <p:cNvSpPr/>
          <p:nvPr/>
        </p:nvSpPr>
        <p:spPr>
          <a:xfrm>
            <a:off x="5483840" y="3634502"/>
            <a:ext cx="2450446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13057D0F-A3FA-F04C-5A25-527CAB890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854" y="22617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2CF24D05-66FA-2331-5F4C-F4CC2244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444" y="29441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AE8B6568-0879-7979-0B24-D5D16351E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553" y="35623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2283D-E571-A906-44AD-214A39B8CDDF}"/>
              </a:ext>
            </a:extLst>
          </p:cNvPr>
          <p:cNvSpPr/>
          <p:nvPr/>
        </p:nvSpPr>
        <p:spPr>
          <a:xfrm>
            <a:off x="5744735" y="3017002"/>
            <a:ext cx="19738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/>
              <a:t>응모가 완료되었습니다</a:t>
            </a:r>
            <a:r>
              <a:rPr lang="en-US" altLang="ko-KR" sz="800" b="1" dirty="0"/>
              <a:t>.</a:t>
            </a:r>
            <a:endParaRPr lang="en-US" altLang="ko-KR" sz="800" dirty="0"/>
          </a:p>
        </p:txBody>
      </p:sp>
      <p:sp>
        <p:nvSpPr>
          <p:cNvPr id="16" name="Box">
            <a:extLst>
              <a:ext uri="{FF2B5EF4-FFF2-40B4-BE49-F238E27FC236}">
                <a16:creationId xmlns:a16="http://schemas.microsoft.com/office/drawing/2014/main" id="{2242C8CA-B957-C7B7-1C81-7319FF3768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7526" y="3106630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60722B-528F-C3BD-D45B-4906062B154C}"/>
              </a:ext>
            </a:extLst>
          </p:cNvPr>
          <p:cNvSpPr/>
          <p:nvPr/>
        </p:nvSpPr>
        <p:spPr>
          <a:xfrm>
            <a:off x="1228652" y="2503557"/>
            <a:ext cx="2188251" cy="419782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7EFDC3-F21E-750B-A873-CEC64CF26A0C}"/>
              </a:ext>
            </a:extLst>
          </p:cNvPr>
          <p:cNvSpPr txBox="1"/>
          <p:nvPr/>
        </p:nvSpPr>
        <p:spPr>
          <a:xfrm>
            <a:off x="1286433" y="2529124"/>
            <a:ext cx="189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/>
              <a:t>고객명  </a:t>
            </a:r>
            <a:r>
              <a:rPr lang="ko-KR" altLang="en-US" sz="900" b="1" dirty="0">
                <a:solidFill>
                  <a:srgbClr val="00BC70"/>
                </a:solidFill>
              </a:rPr>
              <a:t>홍길동</a:t>
            </a:r>
            <a:endParaRPr lang="en-US" altLang="ko-KR" sz="900" b="1" dirty="0">
              <a:solidFill>
                <a:srgbClr val="00BC70"/>
              </a:solidFill>
            </a:endParaRPr>
          </a:p>
          <a:p>
            <a:r>
              <a:rPr lang="ko-KR" altLang="en-US" sz="900" b="1" dirty="0"/>
              <a:t>등급     </a:t>
            </a:r>
            <a:r>
              <a:rPr lang="ko-KR" altLang="en-US" sz="900" b="1" dirty="0" err="1">
                <a:solidFill>
                  <a:srgbClr val="00BC70"/>
                </a:solidFill>
              </a:rPr>
              <a:t>그린티</a:t>
            </a:r>
            <a:endParaRPr lang="ko-KR" altLang="en-US" sz="1400" dirty="0">
              <a:solidFill>
                <a:srgbClr val="00BC70"/>
              </a:solidFill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BE3F5C8E-BC08-023B-8594-77412BA3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20" y="24402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6D5563E6-F12B-A2A5-4BEB-DB9A484A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27" y="29790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FCA7254A-EC96-7C80-7376-EE6905ED3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20" y="41413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70416FA-4700-78BC-4C12-746AD620D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71852"/>
              </p:ext>
            </p:extLst>
          </p:nvPr>
        </p:nvGraphicFramePr>
        <p:xfrm>
          <a:off x="9000565" y="51530"/>
          <a:ext cx="3168000" cy="294242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참여형</a:t>
                      </a:r>
                      <a:r>
                        <a:rPr lang="en-US" altLang="ko-KR" sz="800" b="1" dirty="0"/>
                        <a:t>-</a:t>
                      </a:r>
                      <a:r>
                        <a:rPr lang="ko-KR" altLang="en-US" sz="800" b="1" dirty="0" err="1"/>
                        <a:t>룰렛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응모확인 </a:t>
                      </a:r>
                      <a:r>
                        <a:rPr lang="ko-KR" altLang="en-US" sz="800" b="1" u="none" strike="sngStrik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800" b="1" u="none" strike="sng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strike="sngStrik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딤처리</a:t>
                      </a:r>
                      <a:r>
                        <a:rPr lang="en-US" altLang="ko-KR" sz="800" b="1" u="none" strike="sng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sng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정상응모인</a:t>
                      </a:r>
                      <a:r>
                        <a:rPr kumimoji="0" lang="ko-KR" altLang="en-US" sz="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응모확인 안내</a:t>
                      </a:r>
                      <a:endParaRPr kumimoji="0" lang="en-US" altLang="ko-KR" sz="8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1" u="none" strike="sngStrik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sng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고객명</a:t>
                      </a:r>
                      <a:r>
                        <a:rPr kumimoji="0" lang="en-US" altLang="ko-KR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등급 노출</a:t>
                      </a:r>
                      <a:endParaRPr kumimoji="0" lang="en-US" altLang="ko-KR" sz="800" b="1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개인정보수집 동의 </a:t>
                      </a:r>
                      <a:endParaRPr kumimoji="0" lang="en-US" altLang="ko-KR" sz="800" b="1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동의안한 경우 </a:t>
                      </a:r>
                      <a:r>
                        <a:rPr kumimoji="0" lang="en-US" altLang="ko-KR" sz="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alert </a:t>
                      </a:r>
                      <a:r>
                        <a:rPr kumimoji="0" lang="ko-KR" altLang="en-US" sz="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문구 노출</a:t>
                      </a:r>
                      <a:endParaRPr kumimoji="0" lang="en-US" altLang="ko-KR" sz="8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strike="sng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개인정보수집 및 이용에 동의해 주세요</a:t>
                      </a:r>
                      <a:r>
                        <a:rPr lang="en-US" altLang="ko-KR" sz="800" b="0" u="none" strike="sng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strike="sng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strike="sng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신청</a:t>
                      </a:r>
                      <a:endParaRPr kumimoji="0" lang="en-US" altLang="ko-KR" sz="800" b="1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클릭 시 응모완료 팝업 노출</a:t>
                      </a:r>
                      <a:endParaRPr kumimoji="0" lang="en-US" altLang="ko-KR" sz="8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85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안내메시지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딤처리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안내메시지에 등록된 문구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케이스별로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안내메시지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응모완료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응모마감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중복응모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응모불가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응모제한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낙첨안내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제목 61">
            <a:extLst>
              <a:ext uri="{FF2B5EF4-FFF2-40B4-BE49-F238E27FC236}">
                <a16:creationId xmlns:a16="http://schemas.microsoft.com/office/drawing/2014/main" id="{301E06AA-99DD-7AC3-1C37-C669FD31EB8E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BC83EF-B274-C648-8B29-07FA966C9E2F}"/>
              </a:ext>
            </a:extLst>
          </p:cNvPr>
          <p:cNvSpPr/>
          <p:nvPr/>
        </p:nvSpPr>
        <p:spPr>
          <a:xfrm>
            <a:off x="659704" y="1880804"/>
            <a:ext cx="3272455" cy="3096392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6/19 </a:t>
            </a:r>
            <a:r>
              <a:rPr lang="ko-KR" altLang="en-US" sz="1000" b="1" dirty="0">
                <a:solidFill>
                  <a:schemeClr val="bg1"/>
                </a:solidFill>
              </a:rPr>
              <a:t>팝업 삭제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개인정보 수집 동의 영역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페이지로 이동 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8CC2F7A-AAFD-48AA-D378-5475486A6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28457"/>
              </p:ext>
            </p:extLst>
          </p:nvPr>
        </p:nvGraphicFramePr>
        <p:xfrm>
          <a:off x="10259211" y="-19071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응모확인 팝업 삭제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497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참여형</a:t>
            </a:r>
            <a:r>
              <a:rPr lang="en-US" altLang="ko-KR" dirty="0"/>
              <a:t>-</a:t>
            </a:r>
            <a:r>
              <a:rPr lang="ko-KR" altLang="en-US" dirty="0" err="1"/>
              <a:t>룰렛</a:t>
            </a:r>
            <a:r>
              <a:rPr lang="en-US" altLang="ko-KR" dirty="0"/>
              <a:t>)</a:t>
            </a:r>
            <a:r>
              <a:rPr lang="ko-KR" altLang="en-US" dirty="0"/>
              <a:t> 레이아웃 </a:t>
            </a:r>
            <a:r>
              <a:rPr lang="ko-KR" altLang="en-US" dirty="0" err="1"/>
              <a:t>레이아웃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D68F8-56F5-7F23-1616-15B9AEE05B3B}"/>
              </a:ext>
            </a:extLst>
          </p:cNvPr>
          <p:cNvSpPr/>
          <p:nvPr/>
        </p:nvSpPr>
        <p:spPr>
          <a:xfrm>
            <a:off x="250176" y="476672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71ED89-46B2-4F16-715D-B5BE165BA1AC}"/>
              </a:ext>
            </a:extLst>
          </p:cNvPr>
          <p:cNvSpPr/>
          <p:nvPr/>
        </p:nvSpPr>
        <p:spPr>
          <a:xfrm>
            <a:off x="250176" y="1118700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20C79-E4F7-7D2B-2E98-38DD352780E9}"/>
              </a:ext>
            </a:extLst>
          </p:cNvPr>
          <p:cNvSpPr/>
          <p:nvPr/>
        </p:nvSpPr>
        <p:spPr>
          <a:xfrm>
            <a:off x="263352" y="1472696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F4C190-BB5C-38A2-2BA4-3AB502A9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54400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A0FFC3-F530-26E5-8753-85706EAFD590}"/>
              </a:ext>
            </a:extLst>
          </p:cNvPr>
          <p:cNvSpPr/>
          <p:nvPr/>
        </p:nvSpPr>
        <p:spPr>
          <a:xfrm>
            <a:off x="263352" y="1955747"/>
            <a:ext cx="8555776" cy="682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첫번째 </a:t>
            </a: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205259-FE68-188F-F75E-0697284B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62104"/>
              </p:ext>
            </p:extLst>
          </p:nvPr>
        </p:nvGraphicFramePr>
        <p:xfrm>
          <a:off x="8904312" y="476672"/>
          <a:ext cx="3168000" cy="1555116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참여형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룰렛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참여형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이벤트정보에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참여형유형을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룰렛이벤트로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참여형 유형에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룰렛이벤트로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선택된 경우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혜택설정에 등록된 혜택개수 기준으로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자동생성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</a:tbl>
          </a:graphicData>
        </a:graphic>
      </p:graphicFrame>
      <p:sp>
        <p:nvSpPr>
          <p:cNvPr id="13" name="자유형 68">
            <a:extLst>
              <a:ext uri="{FF2B5EF4-FFF2-40B4-BE49-F238E27FC236}">
                <a16:creationId xmlns:a16="http://schemas.microsoft.com/office/drawing/2014/main" id="{D96A71AA-DA02-62E2-3FB5-97453DC8D8D2}"/>
              </a:ext>
            </a:extLst>
          </p:cNvPr>
          <p:cNvSpPr/>
          <p:nvPr/>
        </p:nvSpPr>
        <p:spPr>
          <a:xfrm>
            <a:off x="250176" y="6236321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90D3D8-D824-3F98-0157-9232069D36CC}"/>
              </a:ext>
            </a:extLst>
          </p:cNvPr>
          <p:cNvSpPr/>
          <p:nvPr/>
        </p:nvSpPr>
        <p:spPr>
          <a:xfrm>
            <a:off x="263352" y="2684856"/>
            <a:ext cx="8542600" cy="603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룰렛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002D21-47FB-302A-DC78-234271092307}"/>
              </a:ext>
            </a:extLst>
          </p:cNvPr>
          <p:cNvSpPr/>
          <p:nvPr/>
        </p:nvSpPr>
        <p:spPr>
          <a:xfrm>
            <a:off x="263352" y="3356992"/>
            <a:ext cx="8555776" cy="656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두번째 </a:t>
            </a: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DBF66E-7A37-F7E0-FDC9-2FCA4A7C7664}"/>
              </a:ext>
            </a:extLst>
          </p:cNvPr>
          <p:cNvSpPr/>
          <p:nvPr/>
        </p:nvSpPr>
        <p:spPr>
          <a:xfrm>
            <a:off x="263352" y="4064989"/>
            <a:ext cx="8555776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2C88E-40B2-76D8-8B7B-8565F26F6ABE}"/>
              </a:ext>
            </a:extLst>
          </p:cNvPr>
          <p:cNvSpPr/>
          <p:nvPr/>
        </p:nvSpPr>
        <p:spPr>
          <a:xfrm>
            <a:off x="273132" y="4670991"/>
            <a:ext cx="8555776" cy="539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C45C33-FABC-3FFB-DC18-03B7A5D5C254}"/>
              </a:ext>
            </a:extLst>
          </p:cNvPr>
          <p:cNvSpPr/>
          <p:nvPr/>
        </p:nvSpPr>
        <p:spPr>
          <a:xfrm>
            <a:off x="4486563" y="5048094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DCE7E5-935D-FE34-9E54-B1A6F471DCAA}"/>
              </a:ext>
            </a:extLst>
          </p:cNvPr>
          <p:cNvSpPr/>
          <p:nvPr/>
        </p:nvSpPr>
        <p:spPr>
          <a:xfrm>
            <a:off x="251523" y="5716514"/>
            <a:ext cx="85557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359EB6-07C0-F2C6-2A1C-CEE5DDD20275}"/>
              </a:ext>
            </a:extLst>
          </p:cNvPr>
          <p:cNvSpPr/>
          <p:nvPr/>
        </p:nvSpPr>
        <p:spPr>
          <a:xfrm>
            <a:off x="4479797" y="5918988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6FA692E1-1E37-BCCD-A277-198D1D48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54" y="2608941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7526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>
            <a:extLst>
              <a:ext uri="{FF2B5EF4-FFF2-40B4-BE49-F238E27FC236}">
                <a16:creationId xmlns:a16="http://schemas.microsoft.com/office/drawing/2014/main" id="{63224449-897B-7B0A-E1FF-A9E503B9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참여형</a:t>
            </a:r>
            <a:r>
              <a:rPr lang="en-US" altLang="ko-KR" dirty="0"/>
              <a:t>-</a:t>
            </a:r>
            <a:r>
              <a:rPr lang="ko-KR" altLang="en-US" dirty="0" err="1"/>
              <a:t>룰렛</a:t>
            </a:r>
            <a:r>
              <a:rPr lang="en-US" altLang="ko-KR" dirty="0"/>
              <a:t>)</a:t>
            </a:r>
            <a:r>
              <a:rPr lang="ko-KR" altLang="en-US" dirty="0"/>
              <a:t> 레이아웃 </a:t>
            </a:r>
            <a:r>
              <a:rPr lang="ko-KR" altLang="en-US" dirty="0" err="1"/>
              <a:t>레이아웃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078EA6-0A58-0AEB-DA95-607E696AB6D0}"/>
              </a:ext>
            </a:extLst>
          </p:cNvPr>
          <p:cNvSpPr/>
          <p:nvPr/>
        </p:nvSpPr>
        <p:spPr>
          <a:xfrm>
            <a:off x="263351" y="1841995"/>
            <a:ext cx="8555776" cy="884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DDBB1B-977B-6A59-1F99-85C982524113}"/>
              </a:ext>
            </a:extLst>
          </p:cNvPr>
          <p:cNvSpPr/>
          <p:nvPr/>
        </p:nvSpPr>
        <p:spPr>
          <a:xfrm>
            <a:off x="263351" y="2787968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6888B-8CAE-D79F-72E9-13FBB9C64301}"/>
              </a:ext>
            </a:extLst>
          </p:cNvPr>
          <p:cNvSpPr/>
          <p:nvPr/>
        </p:nvSpPr>
        <p:spPr>
          <a:xfrm>
            <a:off x="263351" y="3448014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0F2F0E-DB1C-98BA-60B0-063036380F5A}"/>
              </a:ext>
            </a:extLst>
          </p:cNvPr>
          <p:cNvSpPr/>
          <p:nvPr/>
        </p:nvSpPr>
        <p:spPr>
          <a:xfrm>
            <a:off x="4439816" y="3958999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A3119-BB1E-1921-BD80-43C830586D45}"/>
              </a:ext>
            </a:extLst>
          </p:cNvPr>
          <p:cNvSpPr/>
          <p:nvPr/>
        </p:nvSpPr>
        <p:spPr>
          <a:xfrm>
            <a:off x="263351" y="4754035"/>
            <a:ext cx="8512591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C6534-C5D8-E8F6-13D2-85E71AAFBE85}"/>
              </a:ext>
            </a:extLst>
          </p:cNvPr>
          <p:cNvSpPr/>
          <p:nvPr/>
        </p:nvSpPr>
        <p:spPr>
          <a:xfrm>
            <a:off x="263352" y="6237312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푸터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0513559-4627-F15A-D224-9731F994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3224"/>
              </p:ext>
            </p:extLst>
          </p:nvPr>
        </p:nvGraphicFramePr>
        <p:xfrm>
          <a:off x="8904664" y="496690"/>
          <a:ext cx="3168000" cy="1285592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참여형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룰렛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참여형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이벤트정보에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참여형유형을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룰렛이벤트로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81333C6-38EC-7A5A-8596-3D8DBF742704}"/>
              </a:ext>
            </a:extLst>
          </p:cNvPr>
          <p:cNvSpPr/>
          <p:nvPr/>
        </p:nvSpPr>
        <p:spPr>
          <a:xfrm>
            <a:off x="263351" y="838117"/>
            <a:ext cx="8555776" cy="537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F4766-8051-8F38-F94E-80D2ACC7C8C5}"/>
              </a:ext>
            </a:extLst>
          </p:cNvPr>
          <p:cNvSpPr/>
          <p:nvPr/>
        </p:nvSpPr>
        <p:spPr>
          <a:xfrm>
            <a:off x="263352" y="1430493"/>
            <a:ext cx="85557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자유형 68">
            <a:extLst>
              <a:ext uri="{FF2B5EF4-FFF2-40B4-BE49-F238E27FC236}">
                <a16:creationId xmlns:a16="http://schemas.microsoft.com/office/drawing/2014/main" id="{3C398928-1875-3997-109D-76907E5F8E54}"/>
              </a:ext>
            </a:extLst>
          </p:cNvPr>
          <p:cNvSpPr/>
          <p:nvPr/>
        </p:nvSpPr>
        <p:spPr>
          <a:xfrm>
            <a:off x="222957" y="492258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611">
            <a:extLst>
              <a:ext uri="{FF2B5EF4-FFF2-40B4-BE49-F238E27FC236}">
                <a16:creationId xmlns:a16="http://schemas.microsoft.com/office/drawing/2014/main" id="{E0765917-C7CA-87BB-DAAB-F882B50E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76" y="830234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13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47F2B-E949-4461-091E-359D6AACA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7A382D-4391-DAC9-B359-CCA07E0776F7}"/>
              </a:ext>
            </a:extLst>
          </p:cNvPr>
          <p:cNvSpPr txBox="1">
            <a:spLocks/>
          </p:cNvSpPr>
          <p:nvPr/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페이지목록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6042AA-829E-3C00-36B6-52CA0DE1C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29504"/>
              </p:ext>
            </p:extLst>
          </p:nvPr>
        </p:nvGraphicFramePr>
        <p:xfrm>
          <a:off x="334962" y="476263"/>
          <a:ext cx="11521677" cy="6014995"/>
        </p:xfrm>
        <a:graphic>
          <a:graphicData uri="http://schemas.openxmlformats.org/drawingml/2006/table">
            <a:tbl>
              <a:tblPr/>
              <a:tblGrid>
                <a:gridCol w="115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70764243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5988736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823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요구사항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IN_PC_EVE_01_01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참여형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출석체크형 추가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00831"/>
                  </a:ext>
                </a:extLst>
              </a:tr>
              <a:tr h="942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IN_PC_EVE_02_01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IN_PC_EVE_02_02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IN_PC_EVE_02_03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IN_PC_EVE_02_04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IN_PC_EVE_02_05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IN_PC_EVE_02_06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IN_PC_EVE_02_07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IN_PC_EVE_02_08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단순고지형</a:t>
                      </a: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17235"/>
                  </a:ext>
                </a:extLst>
              </a:tr>
              <a:tr h="461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IN_PC_EVE_03_01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IN_PC_EVE_03_02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IN_PC_EVE_03_03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쿠폰형</a:t>
                      </a: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5283496"/>
                  </a:ext>
                </a:extLst>
              </a:tr>
              <a:tr h="3398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IN_PC_EVE_04_01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참여형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럭키드로우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랜덤이벤트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709389"/>
                  </a:ext>
                </a:extLst>
              </a:tr>
              <a:tr h="202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IN_PC_EVE_04_02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당첨안내 팝업</a:t>
                      </a: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624719"/>
                  </a:ext>
                </a:extLst>
              </a:tr>
              <a:tr h="202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IN_PC_EVE_05_01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참여형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룰렛이벤트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55896"/>
                  </a:ext>
                </a:extLst>
              </a:tr>
              <a:tr h="284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IN_PC_EVE_05_02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IN_PC_EVE_05_03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당첨안내 팝업</a:t>
                      </a: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483347"/>
                  </a:ext>
                </a:extLst>
              </a:tr>
              <a:tr h="202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IN_PC_EVE_06_01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출석체크</a:t>
                      </a: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077393"/>
                  </a:ext>
                </a:extLst>
              </a:tr>
              <a:tr h="3247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IN_PC_EVE_06_02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IN_PC_EVE_06_03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출석완료 팝업</a:t>
                      </a: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987181"/>
                  </a:ext>
                </a:extLst>
              </a:tr>
              <a:tr h="1010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IN_PC_EVE_07_12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IN_PC_EVE_07_13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IN_PC_EVE_07_14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키트신청</a:t>
                      </a: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477798"/>
                  </a:ext>
                </a:extLst>
              </a:tr>
              <a:tr h="3247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IN_PC_EVE_07_09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수령신청 팝업</a:t>
                      </a: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423047"/>
                  </a:ext>
                </a:extLst>
              </a:tr>
              <a:tr h="202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IN_PC_EVE_07_03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매장선택 팝업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매장검색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610458"/>
                  </a:ext>
                </a:extLst>
              </a:tr>
              <a:tr h="202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IN_PC_EVE_07_04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매장선택 팝업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지역검색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867116"/>
                  </a:ext>
                </a:extLst>
              </a:tr>
              <a:tr h="3247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IN_PC_EVE_07_05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IN_PC_EVE_07_07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신청확인 팝업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Layer Popup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415616"/>
                  </a:ext>
                </a:extLst>
              </a:tr>
              <a:tr h="2842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IN_PC_EVE_07_11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IN_PC_EVE_07_15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신청내역확인 팝업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Layer Popup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104334"/>
                  </a:ext>
                </a:extLst>
              </a:tr>
              <a:tr h="2027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IN_PC_EVE_08_01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종료된이벤트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63423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95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44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8AC1FD6-894A-E1CE-0CF1-CB86AC273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참여형</a:t>
            </a:r>
            <a:r>
              <a:rPr lang="en-US" altLang="ko-KR" dirty="0"/>
              <a:t>-</a:t>
            </a:r>
            <a:r>
              <a:rPr lang="ko-KR" altLang="en-US" dirty="0" err="1"/>
              <a:t>룰렛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6834116-47B0-F672-E336-BBD459ED0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IN_PC_EVE_05_01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C8766B-6CB5-9B7E-D572-62FAE4E51DC4}"/>
              </a:ext>
            </a:extLst>
          </p:cNvPr>
          <p:cNvSpPr/>
          <p:nvPr/>
        </p:nvSpPr>
        <p:spPr>
          <a:xfrm>
            <a:off x="250176" y="620688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75CDFC-03C3-3687-D076-1D5943283AFE}"/>
              </a:ext>
            </a:extLst>
          </p:cNvPr>
          <p:cNvSpPr/>
          <p:nvPr/>
        </p:nvSpPr>
        <p:spPr>
          <a:xfrm>
            <a:off x="250176" y="1262716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D7CB6A-EE7C-E2B4-515C-C6DE75A6C5B5}"/>
              </a:ext>
            </a:extLst>
          </p:cNvPr>
          <p:cNvSpPr/>
          <p:nvPr/>
        </p:nvSpPr>
        <p:spPr>
          <a:xfrm>
            <a:off x="263352" y="1616712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EBAD5B0-8D30-D051-C0EC-0A1C9ACA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68802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7531B3-45B2-3406-70FA-E2AFD547BA9E}"/>
              </a:ext>
            </a:extLst>
          </p:cNvPr>
          <p:cNvSpPr/>
          <p:nvPr/>
        </p:nvSpPr>
        <p:spPr>
          <a:xfrm>
            <a:off x="263352" y="2099763"/>
            <a:ext cx="8555776" cy="537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D3FB170-355C-889F-10FD-5D3E99658AD5}"/>
              </a:ext>
            </a:extLst>
          </p:cNvPr>
          <p:cNvSpPr/>
          <p:nvPr/>
        </p:nvSpPr>
        <p:spPr>
          <a:xfrm>
            <a:off x="3368577" y="2708920"/>
            <a:ext cx="2520000" cy="25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0013C3-0775-EC34-12E5-9BEC22EEFD5A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4628577" y="2708920"/>
            <a:ext cx="0" cy="252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FC26822-39EE-5CDA-E1A5-E90C1B975F68}"/>
              </a:ext>
            </a:extLst>
          </p:cNvPr>
          <p:cNvCxnSpPr>
            <a:cxnSpLocks/>
          </p:cNvCxnSpPr>
          <p:nvPr/>
        </p:nvCxnSpPr>
        <p:spPr>
          <a:xfrm flipV="1">
            <a:off x="3619198" y="3282093"/>
            <a:ext cx="2088232" cy="1385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9A85EA-2C74-3E68-06AD-D2C251653640}"/>
              </a:ext>
            </a:extLst>
          </p:cNvPr>
          <p:cNvCxnSpPr>
            <a:cxnSpLocks/>
          </p:cNvCxnSpPr>
          <p:nvPr/>
        </p:nvCxnSpPr>
        <p:spPr>
          <a:xfrm>
            <a:off x="3532166" y="3386719"/>
            <a:ext cx="2232000" cy="11876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04C5F1C-F905-70A4-117B-5C2B41858429}"/>
              </a:ext>
            </a:extLst>
          </p:cNvPr>
          <p:cNvSpPr/>
          <p:nvPr/>
        </p:nvSpPr>
        <p:spPr>
          <a:xfrm>
            <a:off x="4347917" y="3680920"/>
            <a:ext cx="576000" cy="576000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START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BD2E1-5D57-786F-C3B1-7A0A8966B540}"/>
              </a:ext>
            </a:extLst>
          </p:cNvPr>
          <p:cNvSpPr txBox="1"/>
          <p:nvPr/>
        </p:nvSpPr>
        <p:spPr>
          <a:xfrm rot="19345854">
            <a:off x="3722894" y="296567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i="0" dirty="0">
                <a:solidFill>
                  <a:srgbClr val="1F1F1F"/>
                </a:solidFill>
                <a:effectLst/>
                <a:latin typeface="+mj-lt"/>
              </a:rPr>
              <a:t>비타</a:t>
            </a:r>
            <a:r>
              <a:rPr lang="en-US" altLang="ko-KR" sz="800" b="1" i="0" dirty="0">
                <a:solidFill>
                  <a:srgbClr val="1F1F1F"/>
                </a:solidFill>
                <a:effectLst/>
                <a:latin typeface="+mj-lt"/>
              </a:rPr>
              <a:t>C </a:t>
            </a:r>
            <a:r>
              <a:rPr lang="ko-KR" altLang="en-US" sz="800" b="1" i="0" dirty="0" err="1">
                <a:solidFill>
                  <a:srgbClr val="1F1F1F"/>
                </a:solidFill>
                <a:effectLst/>
                <a:latin typeface="+mj-lt"/>
              </a:rPr>
              <a:t>세럼</a:t>
            </a:r>
            <a:endParaRPr lang="en-US" altLang="ko-KR" sz="800" b="1" i="0" dirty="0">
              <a:solidFill>
                <a:srgbClr val="1F1F1F"/>
              </a:solidFill>
              <a:effectLst/>
              <a:latin typeface="+mj-lt"/>
            </a:endParaRPr>
          </a:p>
          <a:p>
            <a:pPr algn="ctr"/>
            <a:r>
              <a:rPr lang="ko-KR" altLang="en-US" sz="800" b="1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US" altLang="ko-KR" sz="800" b="1" i="0" dirty="0">
                <a:solidFill>
                  <a:srgbClr val="1F1F1F"/>
                </a:solidFill>
                <a:effectLst/>
                <a:latin typeface="+mj-lt"/>
              </a:rPr>
              <a:t>30mL</a:t>
            </a:r>
            <a:endParaRPr lang="ko-KR" altLang="en-US" sz="8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7CA6C-45E2-32C7-D1A2-3267EF10EAA7}"/>
              </a:ext>
            </a:extLst>
          </p:cNvPr>
          <p:cNvSpPr txBox="1"/>
          <p:nvPr/>
        </p:nvSpPr>
        <p:spPr>
          <a:xfrm rot="1913037">
            <a:off x="4807737" y="292042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그린티씨드</a:t>
            </a:r>
            <a:endParaRPr lang="en-US" altLang="ko-KR" sz="800" b="1" dirty="0">
              <a:solidFill>
                <a:srgbClr val="1F1F1F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rgbClr val="1F1F1F"/>
                </a:solidFill>
                <a:latin typeface="+mj-lt"/>
              </a:rPr>
              <a:t>3</a:t>
            </a:r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종 세트</a:t>
            </a:r>
            <a:endParaRPr lang="ko-KR" altLang="en-US" sz="8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A1843-F306-38D2-D9D2-466F114AB306}"/>
              </a:ext>
            </a:extLst>
          </p:cNvPr>
          <p:cNvSpPr txBox="1"/>
          <p:nvPr/>
        </p:nvSpPr>
        <p:spPr>
          <a:xfrm rot="5400000">
            <a:off x="5170350" y="3764990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에너지 마스크</a:t>
            </a:r>
            <a:endParaRPr lang="en-US" altLang="ko-KR" sz="800" b="1" dirty="0">
              <a:solidFill>
                <a:srgbClr val="1F1F1F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rgbClr val="1F1F1F"/>
                </a:solidFill>
                <a:latin typeface="+mj-lt"/>
              </a:rPr>
              <a:t>3</a:t>
            </a:r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매</a:t>
            </a:r>
            <a:endParaRPr lang="ko-KR" altLang="en-US" sz="800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E98FE-688E-2C9F-B443-A61CD64BCA70}"/>
              </a:ext>
            </a:extLst>
          </p:cNvPr>
          <p:cNvSpPr txBox="1"/>
          <p:nvPr/>
        </p:nvSpPr>
        <p:spPr>
          <a:xfrm rot="8734560">
            <a:off x="4776271" y="4621461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레티놀</a:t>
            </a:r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 </a:t>
            </a:r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시카</a:t>
            </a:r>
            <a:endParaRPr lang="en-US" altLang="ko-KR" sz="800" b="1" dirty="0">
              <a:solidFill>
                <a:srgbClr val="1F1F1F"/>
              </a:solidFill>
              <a:latin typeface="+mj-lt"/>
            </a:endParaRPr>
          </a:p>
          <a:p>
            <a:pPr algn="ctr"/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그림 </a:t>
            </a:r>
            <a:r>
              <a:rPr lang="en-US" altLang="ko-KR" sz="800" b="1" dirty="0">
                <a:solidFill>
                  <a:srgbClr val="1F1F1F"/>
                </a:solidFill>
                <a:latin typeface="+mj-lt"/>
              </a:rPr>
              <a:t>15ml</a:t>
            </a:r>
            <a:endParaRPr lang="ko-KR" altLang="en-US" sz="8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451CF-0256-402C-FEBF-6A3CAB738515}"/>
              </a:ext>
            </a:extLst>
          </p:cNvPr>
          <p:cNvSpPr txBox="1"/>
          <p:nvPr/>
        </p:nvSpPr>
        <p:spPr>
          <a:xfrm rot="12191915">
            <a:off x="3852435" y="4656159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수분선크림</a:t>
            </a:r>
            <a:endParaRPr lang="en-US" altLang="ko-KR" sz="800" b="1" dirty="0">
              <a:solidFill>
                <a:srgbClr val="1F1F1F"/>
              </a:solidFill>
              <a:latin typeface="+mj-lt"/>
            </a:endParaRPr>
          </a:p>
          <a:p>
            <a:pPr algn="ctr"/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 </a:t>
            </a:r>
            <a:r>
              <a:rPr lang="en-US" altLang="ko-KR" sz="800" b="1" dirty="0">
                <a:solidFill>
                  <a:srgbClr val="1F1F1F"/>
                </a:solidFill>
                <a:latin typeface="+mj-lt"/>
              </a:rPr>
              <a:t>10ml 3</a:t>
            </a:r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개</a:t>
            </a:r>
            <a:endParaRPr lang="ko-KR" altLang="en-US" sz="8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01C8B0-BF77-CE4E-CF62-5BEF3565F3BE}"/>
              </a:ext>
            </a:extLst>
          </p:cNvPr>
          <p:cNvSpPr txBox="1"/>
          <p:nvPr/>
        </p:nvSpPr>
        <p:spPr>
          <a:xfrm rot="16200000">
            <a:off x="3155151" y="389268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트래블</a:t>
            </a:r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 </a:t>
            </a:r>
            <a:r>
              <a:rPr lang="en-US" altLang="ko-KR" sz="800" b="1" dirty="0">
                <a:solidFill>
                  <a:srgbClr val="1F1F1F"/>
                </a:solidFill>
                <a:latin typeface="+mj-lt"/>
              </a:rPr>
              <a:t>3</a:t>
            </a:r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종키트</a:t>
            </a:r>
            <a:endParaRPr lang="ko-KR" altLang="en-US" sz="800" b="1" dirty="0">
              <a:solidFill>
                <a:srgbClr val="1F1F1F"/>
              </a:solidFill>
              <a:latin typeface="+mj-lt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491222-D48E-FDE5-D5AE-095CA5323F10}"/>
              </a:ext>
            </a:extLst>
          </p:cNvPr>
          <p:cNvGrpSpPr/>
          <p:nvPr/>
        </p:nvGrpSpPr>
        <p:grpSpPr>
          <a:xfrm rot="2134042">
            <a:off x="4758581" y="3268048"/>
            <a:ext cx="336956" cy="296062"/>
            <a:chOff x="6298892" y="1735408"/>
            <a:chExt cx="896470" cy="101847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88F0BE6-1628-2CC5-F163-3F00A4F7A2EC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1D26FCE-E8D1-9FD3-C89A-B642AA1C7B0D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F8628-7FF6-7461-C87D-1FE099190FAD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90D3F1D-F4EB-3D0B-8DF9-15930DC1C364}"/>
              </a:ext>
            </a:extLst>
          </p:cNvPr>
          <p:cNvGrpSpPr/>
          <p:nvPr/>
        </p:nvGrpSpPr>
        <p:grpSpPr>
          <a:xfrm rot="5400000">
            <a:off x="5065620" y="3805009"/>
            <a:ext cx="336956" cy="296062"/>
            <a:chOff x="6298892" y="1735408"/>
            <a:chExt cx="896470" cy="10184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169C630-2B2A-EEF8-7AD8-4BCC011319D2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7FEBEAC-AD6F-71B5-2290-15822AFC0140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586F0A6-58CC-0EEC-45CD-B997DE4A54A1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5A9F8A-B209-7F35-2426-18E358885765}"/>
              </a:ext>
            </a:extLst>
          </p:cNvPr>
          <p:cNvGrpSpPr/>
          <p:nvPr/>
        </p:nvGrpSpPr>
        <p:grpSpPr>
          <a:xfrm rot="8630908">
            <a:off x="4790263" y="4338983"/>
            <a:ext cx="336956" cy="296062"/>
            <a:chOff x="6298892" y="1735408"/>
            <a:chExt cx="896470" cy="10184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58F2600-5817-BBD1-B4F7-A7936B7CDE9C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06E35F6-EB09-C058-3ADD-1115A6D1F54B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3EBE57A-41D5-28E9-9784-C2BBBE4D623E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9B3A45-E916-B9EA-1725-E37A444E5763}"/>
              </a:ext>
            </a:extLst>
          </p:cNvPr>
          <p:cNvGrpSpPr/>
          <p:nvPr/>
        </p:nvGrpSpPr>
        <p:grpSpPr>
          <a:xfrm rot="12151988">
            <a:off x="4199020" y="4345975"/>
            <a:ext cx="336956" cy="296062"/>
            <a:chOff x="6298892" y="1735408"/>
            <a:chExt cx="896470" cy="101847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D62DD23-4D51-35CD-E9F6-F18972169566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EF854C1-5E0D-0E66-DFDE-34A2B34284A9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9FD969-B8FF-6C0B-A6D7-5651916E15DC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075FF9-DBB1-0094-9EAA-42D9262DFCB9}"/>
              </a:ext>
            </a:extLst>
          </p:cNvPr>
          <p:cNvGrpSpPr/>
          <p:nvPr/>
        </p:nvGrpSpPr>
        <p:grpSpPr>
          <a:xfrm rot="5400000">
            <a:off x="3837401" y="3818141"/>
            <a:ext cx="336956" cy="296062"/>
            <a:chOff x="6298892" y="1735408"/>
            <a:chExt cx="896470" cy="101847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ACA7FBD-BFCC-95E8-1F44-B0A2A1CA837D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C472F70-41F2-AA56-1DDE-CA0E93221EFB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747FA92-D353-8B14-EC75-8EDD84DF099D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34F7183-47D7-E958-74C8-5497BAEF0D34}"/>
              </a:ext>
            </a:extLst>
          </p:cNvPr>
          <p:cNvGrpSpPr/>
          <p:nvPr/>
        </p:nvGrpSpPr>
        <p:grpSpPr>
          <a:xfrm rot="8630908">
            <a:off x="4170991" y="3289611"/>
            <a:ext cx="336956" cy="296062"/>
            <a:chOff x="6298892" y="1735408"/>
            <a:chExt cx="896470" cy="101847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22DE4E1-D0CF-F065-E7C6-D2709D0C3393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DA02EEB-D9B0-EA85-3D91-57539580E205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1B79E45-870A-5940-0654-3C9FE211DC6A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0D31586-555E-B205-2000-0FE5898612C7}"/>
              </a:ext>
            </a:extLst>
          </p:cNvPr>
          <p:cNvSpPr/>
          <p:nvPr/>
        </p:nvSpPr>
        <p:spPr>
          <a:xfrm>
            <a:off x="291934" y="5295846"/>
            <a:ext cx="8527194" cy="610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두번째 </a:t>
            </a:r>
            <a:r>
              <a:rPr lang="ko-KR" altLang="en-US" sz="800" dirty="0" err="1">
                <a:solidFill>
                  <a:schemeClr val="tx1"/>
                </a:solidFill>
              </a:rPr>
              <a:t>이멘트</a:t>
            </a:r>
            <a:r>
              <a:rPr lang="ko-KR" altLang="en-US" sz="800" dirty="0">
                <a:solidFill>
                  <a:schemeClr val="tx1"/>
                </a:solidFill>
              </a:rPr>
              <a:t> 상세가 있는 </a:t>
            </a:r>
            <a:r>
              <a:rPr lang="ko-KR" altLang="en-US" sz="800">
                <a:solidFill>
                  <a:schemeClr val="tx1"/>
                </a:solidFill>
              </a:rPr>
              <a:t>경우 노출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9" name="자유형 68">
            <a:extLst>
              <a:ext uri="{FF2B5EF4-FFF2-40B4-BE49-F238E27FC236}">
                <a16:creationId xmlns:a16="http://schemas.microsoft.com/office/drawing/2014/main" id="{ED668D75-56D4-23F3-11B4-A34DAF27A254}"/>
              </a:ext>
            </a:extLst>
          </p:cNvPr>
          <p:cNvSpPr/>
          <p:nvPr/>
        </p:nvSpPr>
        <p:spPr>
          <a:xfrm>
            <a:off x="268415" y="6079737"/>
            <a:ext cx="8550713" cy="22958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이하 영역 단순고지형과 동일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1EE0A0A6-BC1D-1855-3B45-28C7AA527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15431"/>
              </p:ext>
            </p:extLst>
          </p:nvPr>
        </p:nvGraphicFramePr>
        <p:xfrm>
          <a:off x="9000565" y="51530"/>
          <a:ext cx="3168000" cy="4651758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참여형</a:t>
                      </a:r>
                      <a:r>
                        <a:rPr lang="en-US" altLang="ko-KR" sz="800" b="1" dirty="0"/>
                        <a:t>-</a:t>
                      </a:r>
                      <a:r>
                        <a:rPr lang="ko-KR" altLang="en-US" sz="800" b="1" dirty="0" err="1"/>
                        <a:t>룰렛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룰렛영역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유형이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참여형인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경우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이벤트정보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참여형 유형에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룰렛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선택 시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혜택설정에 등록된 혜택개수 기준으로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자동생성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6-8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개로 자동 분할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FO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노출문구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혜택설정에 등록된 이미지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없는 경우 유형별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기본이미지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경품 이미지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응모하기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버튼색상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버튼폰트컬러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적용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클릭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 참여횟수 초과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중복응모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참여조건에 해당하지 않는 경우 응모불가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이벤트기간내 참여자수 제한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 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응모마감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참여자수 제한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 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응모제한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정상응모인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룰렛판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돌리고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설정된 당첨확률에 따라 당첨안내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총당첨수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일당첨수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경우 해당 기준으로 당첨 제한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혜텍에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총당첨수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소진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낙첨처리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상세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첫번째 이벤트상세 영역이 등록된 경우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상단에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35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상세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두번째 이벤트상세 영역이 등록된 경우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하단에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343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91" name="Oval 611">
            <a:extLst>
              <a:ext uri="{FF2B5EF4-FFF2-40B4-BE49-F238E27FC236}">
                <a16:creationId xmlns:a16="http://schemas.microsoft.com/office/drawing/2014/main" id="{E8B782DE-4AFF-7E5F-7FDE-072B9900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747" y="282361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FCEE6D04-6177-7B19-1127-5DC96605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362" y="299094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D1608BAC-7C04-5E8D-66E2-12E6155B6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551" y="3565629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3D9E84E2-228C-0D93-37F1-E06C1DC8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575" y="214627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8A32C46D-748B-17D4-1B29-4C7CD64A0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043" y="548348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23603AA4-C62B-37E4-96E4-E1FC539E126F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002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BCE63-3594-50B8-634F-58EEF318BD2B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4261F4E8-2647-8522-EC59-7074CE49A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당첨안내 팝업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77978-96C0-A0C0-1D60-41D5B3912FC1}"/>
              </a:ext>
            </a:extLst>
          </p:cNvPr>
          <p:cNvSpPr/>
          <p:nvPr/>
        </p:nvSpPr>
        <p:spPr>
          <a:xfrm>
            <a:off x="647272" y="1484784"/>
            <a:ext cx="2440954" cy="38665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29CB3-5EE5-D7D3-0EFE-95820E1FFB7D}"/>
              </a:ext>
            </a:extLst>
          </p:cNvPr>
          <p:cNvSpPr txBox="1"/>
          <p:nvPr/>
        </p:nvSpPr>
        <p:spPr>
          <a:xfrm>
            <a:off x="695400" y="1520696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당첨안내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F30D58-79DC-8441-3E2D-1687A2EEF954}"/>
              </a:ext>
            </a:extLst>
          </p:cNvPr>
          <p:cNvSpPr/>
          <p:nvPr/>
        </p:nvSpPr>
        <p:spPr>
          <a:xfrm>
            <a:off x="657668" y="5016682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6ED17A-440A-C21A-9A93-6667C14F13F8}"/>
              </a:ext>
            </a:extLst>
          </p:cNvPr>
          <p:cNvSpPr/>
          <p:nvPr/>
        </p:nvSpPr>
        <p:spPr>
          <a:xfrm>
            <a:off x="829348" y="4099484"/>
            <a:ext cx="1935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사용기한 </a:t>
            </a:r>
            <a:r>
              <a:rPr lang="en-US" altLang="ko-KR" sz="800" dirty="0"/>
              <a:t>: </a:t>
            </a:r>
            <a:r>
              <a:rPr lang="ko-KR" altLang="en-US" sz="800" dirty="0"/>
              <a:t>적립일로부터 </a:t>
            </a:r>
            <a:r>
              <a:rPr lang="en-US" altLang="ko-KR" sz="800" dirty="0"/>
              <a:t>90</a:t>
            </a:r>
            <a:r>
              <a:rPr lang="ko-KR" altLang="en-US" sz="800" dirty="0"/>
              <a:t>일 이내</a:t>
            </a:r>
            <a:endParaRPr lang="en-US" altLang="ko-KR" sz="800" dirty="0"/>
          </a:p>
          <a:p>
            <a:pPr>
              <a:defRPr/>
            </a:pPr>
            <a:r>
              <a:rPr lang="en-US" altLang="ko-KR" sz="800" dirty="0"/>
              <a:t>(</a:t>
            </a:r>
            <a:r>
              <a:rPr lang="ko-KR" altLang="en-US" sz="800" dirty="0"/>
              <a:t>사용기한만료에 대한 별도 알림 없음</a:t>
            </a:r>
            <a:r>
              <a:rPr lang="en-US" altLang="ko-KR" sz="800" dirty="0"/>
              <a:t>)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26AD15F-7AED-4756-632A-F3884C51A537}"/>
              </a:ext>
            </a:extLst>
          </p:cNvPr>
          <p:cNvSpPr/>
          <p:nvPr/>
        </p:nvSpPr>
        <p:spPr>
          <a:xfrm>
            <a:off x="785435" y="2058395"/>
            <a:ext cx="2188251" cy="1808101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FFB0E-6FFC-1C9D-4154-15BDC4ADE219}"/>
              </a:ext>
            </a:extLst>
          </p:cNvPr>
          <p:cNvSpPr/>
          <p:nvPr/>
        </p:nvSpPr>
        <p:spPr>
          <a:xfrm>
            <a:off x="3280698" y="1492885"/>
            <a:ext cx="2440954" cy="38665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9CBFD-AD02-580E-52C3-65C8F629E995}"/>
              </a:ext>
            </a:extLst>
          </p:cNvPr>
          <p:cNvSpPr txBox="1"/>
          <p:nvPr/>
        </p:nvSpPr>
        <p:spPr>
          <a:xfrm>
            <a:off x="3328826" y="1528797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당첨안내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91492-C2E8-CCE9-96AF-E21FB4B64ACB}"/>
              </a:ext>
            </a:extLst>
          </p:cNvPr>
          <p:cNvSpPr/>
          <p:nvPr/>
        </p:nvSpPr>
        <p:spPr>
          <a:xfrm>
            <a:off x="4494568" y="5024783"/>
            <a:ext cx="1237480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쿠폰확인</a:t>
            </a:r>
            <a:endParaRPr lang="ko-KR" altLang="en-US" sz="10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1349E2A-407C-7539-8AB2-D19242845974}"/>
              </a:ext>
            </a:extLst>
          </p:cNvPr>
          <p:cNvSpPr/>
          <p:nvPr/>
        </p:nvSpPr>
        <p:spPr>
          <a:xfrm>
            <a:off x="3418861" y="2066496"/>
            <a:ext cx="2188251" cy="1800000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C420686-69E2-5E33-6D6A-7120667D8D9A}"/>
              </a:ext>
            </a:extLst>
          </p:cNvPr>
          <p:cNvGrpSpPr/>
          <p:nvPr/>
        </p:nvGrpSpPr>
        <p:grpSpPr>
          <a:xfrm>
            <a:off x="3698859" y="2829798"/>
            <a:ext cx="1661015" cy="765025"/>
            <a:chOff x="6298892" y="1735408"/>
            <a:chExt cx="896470" cy="101847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5F8402C-4E38-9980-08B3-94FF31A60B87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F8627E-C4BC-9D7A-F99A-9BB69A34FE21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4FB33AF-C8B7-E84E-0696-4A5D803982BC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787BC7-905A-23FE-A3CC-3595ECC0B3FC}"/>
              </a:ext>
            </a:extLst>
          </p:cNvPr>
          <p:cNvSpPr/>
          <p:nvPr/>
        </p:nvSpPr>
        <p:spPr>
          <a:xfrm>
            <a:off x="5897776" y="1492885"/>
            <a:ext cx="2440954" cy="38665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0AF064-921F-88BD-D209-624AAB88DDD6}"/>
              </a:ext>
            </a:extLst>
          </p:cNvPr>
          <p:cNvSpPr txBox="1"/>
          <p:nvPr/>
        </p:nvSpPr>
        <p:spPr>
          <a:xfrm>
            <a:off x="5945904" y="1528797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당첨안내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73EAB7-9A63-0545-61BA-55783CE35D53}"/>
              </a:ext>
            </a:extLst>
          </p:cNvPr>
          <p:cNvSpPr/>
          <p:nvPr/>
        </p:nvSpPr>
        <p:spPr>
          <a:xfrm>
            <a:off x="5908172" y="5024783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B5074B-B210-56FF-7785-6CE7172D1E1A}"/>
              </a:ext>
            </a:extLst>
          </p:cNvPr>
          <p:cNvSpPr/>
          <p:nvPr/>
        </p:nvSpPr>
        <p:spPr>
          <a:xfrm>
            <a:off x="5977681" y="4085852"/>
            <a:ext cx="22047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회원정보에 등록된 연락처로 별도 연락 후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추후 배송해드립니다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경품은 추후 수급상황에 따라 변경될 수 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있습니다</a:t>
            </a:r>
            <a:r>
              <a:rPr lang="en-US" altLang="ko-KR" sz="800" dirty="0"/>
              <a:t>. 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28F231D-EEBF-7C59-313F-7763FDC67792}"/>
              </a:ext>
            </a:extLst>
          </p:cNvPr>
          <p:cNvSpPr/>
          <p:nvPr/>
        </p:nvSpPr>
        <p:spPr>
          <a:xfrm>
            <a:off x="6035939" y="2066496"/>
            <a:ext cx="2188251" cy="1800000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1D6DB9-D59F-70DD-8F68-4AA192FE8781}"/>
              </a:ext>
            </a:extLst>
          </p:cNvPr>
          <p:cNvGrpSpPr/>
          <p:nvPr/>
        </p:nvGrpSpPr>
        <p:grpSpPr>
          <a:xfrm>
            <a:off x="6291873" y="2853862"/>
            <a:ext cx="1661015" cy="765025"/>
            <a:chOff x="6298892" y="1735408"/>
            <a:chExt cx="896470" cy="101847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179341A-FA4C-5799-ABA6-1144963F7746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41FC627-41ED-D641-8424-893FD9E6F874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04C925B-D5E4-E486-707C-795E09B47F3E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B8B9F9-AD0E-0DC2-00B4-184B8F690D92}"/>
              </a:ext>
            </a:extLst>
          </p:cNvPr>
          <p:cNvSpPr/>
          <p:nvPr/>
        </p:nvSpPr>
        <p:spPr>
          <a:xfrm>
            <a:off x="3299651" y="5031634"/>
            <a:ext cx="1237480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닫기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04BF00A-56B9-3CE0-B949-393E07C9A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7116"/>
              </p:ext>
            </p:extLst>
          </p:nvPr>
        </p:nvGraphicFramePr>
        <p:xfrm>
          <a:off x="9000565" y="51530"/>
          <a:ext cx="3168000" cy="441947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참여형</a:t>
                      </a:r>
                      <a:r>
                        <a:rPr lang="en-US" altLang="ko-KR" sz="800" b="1" dirty="0"/>
                        <a:t>-</a:t>
                      </a:r>
                      <a:r>
                        <a:rPr lang="ko-KR" altLang="en-US" sz="800" b="1" dirty="0" err="1"/>
                        <a:t>룰렛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당첨안내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딤처리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헤택설정에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등록된 정보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안내메시지에 등록된 문구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당첨안내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혜택유형이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인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P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있는 경우 이미지노출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없는 경우 기본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용 이미지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사용기한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만료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~~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버튼 클릭 시 팝업 닫히고 화면 복귀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 당첨안내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혜택유형이 쿠폰 인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…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있는 경우 이미지노출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없는 경우 기본 쿠폰 용 이미지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쿠폰안내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#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#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최소결제금액 노출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천단위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하단 문구는 하드코딩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 버튼 클릭 시 팝업 닫히고 화면 복귀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쿠폰확인 버튼 클릭 시 마이페이지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쿠폰존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보유쿠폰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직접입력 경품 당첨안내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혜택유형이 직접입력 인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혜택명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…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있는 경우 이미지노출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없는 경우 기본 경품 용 이미지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하단 안내문구 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버튼 클릭 시 팝업 닫히고 화면 복귀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val 611">
            <a:extLst>
              <a:ext uri="{FF2B5EF4-FFF2-40B4-BE49-F238E27FC236}">
                <a16:creationId xmlns:a16="http://schemas.microsoft.com/office/drawing/2014/main" id="{A0120077-3F10-B78E-B6FB-76ABC0B83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0512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8BB6CEC0-F40F-E3FD-0362-E700ADAE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2" y="1981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40B13BBB-547E-E508-CB01-500221D9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543" y="20863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2E6745-82BB-05FE-57D6-54F0F7FDE4C7}"/>
              </a:ext>
            </a:extLst>
          </p:cNvPr>
          <p:cNvGrpSpPr/>
          <p:nvPr/>
        </p:nvGrpSpPr>
        <p:grpSpPr>
          <a:xfrm>
            <a:off x="1037241" y="2853862"/>
            <a:ext cx="1661015" cy="765025"/>
            <a:chOff x="6298892" y="1735408"/>
            <a:chExt cx="896470" cy="10184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62BB33-5E37-FF14-C8CE-2D11A139A470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B59095D-E466-D999-D0BD-0115474552F3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019F4E2-3368-AAEC-7D05-F408E6ABDF67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6CEBC05-89BB-498B-FE16-CA1FD027D278}"/>
              </a:ext>
            </a:extLst>
          </p:cNvPr>
          <p:cNvSpPr txBox="1"/>
          <p:nvPr/>
        </p:nvSpPr>
        <p:spPr>
          <a:xfrm>
            <a:off x="911424" y="2187206"/>
            <a:ext cx="1892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축하합니다</a:t>
            </a:r>
            <a:r>
              <a:rPr lang="en-US" altLang="ko-KR" sz="105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b="1" dirty="0" err="1">
                <a:solidFill>
                  <a:srgbClr val="00BC70"/>
                </a:solidFill>
              </a:rPr>
              <a:t>뷰티포인트</a:t>
            </a:r>
            <a:r>
              <a:rPr lang="ko-KR" altLang="en-US" sz="1200" b="1" dirty="0">
                <a:solidFill>
                  <a:srgbClr val="00BC70"/>
                </a:solidFill>
              </a:rPr>
              <a:t> </a:t>
            </a:r>
            <a:r>
              <a:rPr lang="en-US" altLang="ko-KR" sz="1200" b="1" dirty="0">
                <a:solidFill>
                  <a:srgbClr val="00BC70"/>
                </a:solidFill>
              </a:rPr>
              <a:t>1,000P</a:t>
            </a:r>
          </a:p>
          <a:p>
            <a:pPr algn="ctr"/>
            <a:r>
              <a:rPr lang="ko-KR" altLang="en-US" sz="900" b="1" dirty="0" err="1"/>
              <a:t>에</a:t>
            </a:r>
            <a:r>
              <a:rPr lang="ko-KR" altLang="en-US" sz="900" b="1" dirty="0"/>
              <a:t> 당첨되셨습니다</a:t>
            </a:r>
            <a:endParaRPr lang="en-US" altLang="ko-KR" sz="900" b="1" dirty="0"/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0813D7-AD27-D07C-B3F2-5D199BC82CDB}"/>
              </a:ext>
            </a:extLst>
          </p:cNvPr>
          <p:cNvSpPr txBox="1"/>
          <p:nvPr/>
        </p:nvSpPr>
        <p:spPr>
          <a:xfrm>
            <a:off x="3580380" y="2187206"/>
            <a:ext cx="1892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축하합니다</a:t>
            </a:r>
            <a:r>
              <a:rPr lang="en-US" altLang="ko-KR" sz="105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rgbClr val="00BC70"/>
                </a:solidFill>
              </a:rPr>
              <a:t>2,000</a:t>
            </a:r>
            <a:r>
              <a:rPr lang="ko-KR" altLang="en-US" sz="1200" b="1" dirty="0">
                <a:solidFill>
                  <a:srgbClr val="00BC70"/>
                </a:solidFill>
              </a:rPr>
              <a:t>원 할인쿠폰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/>
              <a:t>에</a:t>
            </a:r>
            <a:r>
              <a:rPr lang="ko-KR" altLang="en-US" sz="900" b="1" dirty="0"/>
              <a:t> 당첨되셨습니다</a:t>
            </a:r>
            <a:endParaRPr lang="en-US" altLang="ko-KR" sz="900" b="1" dirty="0"/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202C01-628E-7A9C-8073-0B9196262A75}"/>
              </a:ext>
            </a:extLst>
          </p:cNvPr>
          <p:cNvSpPr txBox="1"/>
          <p:nvPr/>
        </p:nvSpPr>
        <p:spPr>
          <a:xfrm>
            <a:off x="6171802" y="2187206"/>
            <a:ext cx="1892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축하합니다</a:t>
            </a:r>
            <a:r>
              <a:rPr lang="en-US" altLang="ko-KR" sz="105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b="1" dirty="0">
                <a:solidFill>
                  <a:srgbClr val="00BC70"/>
                </a:solidFill>
              </a:rPr>
              <a:t>아이폰</a:t>
            </a:r>
            <a:r>
              <a:rPr lang="en-US" altLang="ko-KR" sz="1200" b="1" dirty="0">
                <a:solidFill>
                  <a:srgbClr val="00BC70"/>
                </a:solidFill>
              </a:rPr>
              <a:t>15 </a:t>
            </a:r>
            <a:r>
              <a:rPr lang="ko-KR" altLang="en-US" sz="1200" b="1" dirty="0" err="1">
                <a:solidFill>
                  <a:srgbClr val="00BC70"/>
                </a:solidFill>
              </a:rPr>
              <a:t>프로맥스</a:t>
            </a:r>
            <a:endParaRPr lang="en-US" altLang="ko-KR" sz="12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b="1" dirty="0" err="1"/>
              <a:t>에</a:t>
            </a:r>
            <a:r>
              <a:rPr lang="ko-KR" altLang="en-US" sz="900" b="1" dirty="0"/>
              <a:t> 당첨되셨습니다</a:t>
            </a:r>
            <a:endParaRPr lang="en-US" altLang="ko-KR" sz="900" b="1" dirty="0"/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3CB0B-012C-6E54-2D1C-77FB4CBB300D}"/>
              </a:ext>
            </a:extLst>
          </p:cNvPr>
          <p:cNvSpPr/>
          <p:nvPr/>
        </p:nvSpPr>
        <p:spPr>
          <a:xfrm>
            <a:off x="3421414" y="3957326"/>
            <a:ext cx="211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en-US" altLang="ko-KR" sz="800" b="1" dirty="0"/>
              <a:t>#</a:t>
            </a:r>
            <a:r>
              <a:rPr lang="ko-KR" altLang="en-US" sz="800" b="1" dirty="0"/>
              <a:t>사용기간 노출</a:t>
            </a:r>
            <a:endParaRPr lang="en-US" altLang="ko-KR" sz="800" b="1" dirty="0"/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en-US" altLang="ko-KR" sz="800" b="1" dirty="0"/>
              <a:t>#</a:t>
            </a:r>
            <a:r>
              <a:rPr lang="ko-KR" altLang="en-US" sz="800" b="1" dirty="0"/>
              <a:t>최소결제금액 노출</a:t>
            </a:r>
            <a:endParaRPr lang="en-US" altLang="ko-KR" sz="800" b="1" dirty="0"/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일반쿠폰은 프로모션 진행 중인 제품에는 사용할 수 없습니다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 err="1"/>
              <a:t>할인제외제품에는</a:t>
            </a:r>
            <a:r>
              <a:rPr lang="ko-KR" altLang="en-US" sz="800" dirty="0"/>
              <a:t> 사용할 수 없습니다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 err="1"/>
              <a:t>추가쿠폰적용</a:t>
            </a:r>
            <a:r>
              <a:rPr lang="ko-KR" altLang="en-US" sz="800" dirty="0"/>
              <a:t> 제외 프로모션에는 사용할 수 없습니다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endParaRPr lang="en-US" altLang="ko-KR" sz="800" dirty="0"/>
          </a:p>
        </p:txBody>
      </p:sp>
      <p:sp>
        <p:nvSpPr>
          <p:cNvPr id="21" name="제목 61">
            <a:extLst>
              <a:ext uri="{FF2B5EF4-FFF2-40B4-BE49-F238E27FC236}">
                <a16:creationId xmlns:a16="http://schemas.microsoft.com/office/drawing/2014/main" id="{A9401853-2368-46F5-AC6B-FC4F630F34AA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24" name="부제목 3">
            <a:extLst>
              <a:ext uri="{FF2B5EF4-FFF2-40B4-BE49-F238E27FC236}">
                <a16:creationId xmlns:a16="http://schemas.microsoft.com/office/drawing/2014/main" id="{D318F146-C1EC-785D-AB73-4A5B870E6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/>
              <a:t>IN_PC_EVE_05_02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103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695C2D-0E3B-6814-9476-5F69857D1332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D75928E-C183-2CA8-2EA1-CCFFC07E2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0083"/>
              </p:ext>
            </p:extLst>
          </p:nvPr>
        </p:nvGraphicFramePr>
        <p:xfrm>
          <a:off x="9000565" y="51530"/>
          <a:ext cx="3168000" cy="306434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참여형</a:t>
                      </a:r>
                      <a:r>
                        <a:rPr lang="en-US" altLang="ko-KR" sz="800" b="1" dirty="0"/>
                        <a:t>-</a:t>
                      </a:r>
                      <a:r>
                        <a:rPr lang="ko-KR" altLang="en-US" sz="800" b="1" dirty="0" err="1"/>
                        <a:t>룰렛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당첨안내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딤처리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헤택설정에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등록된 정보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안내메시지에 등록된 문구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꽝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혜택유형이 꽝인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낙첨안내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메시지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있는 경우 이미지노출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없는 경우 꽝용 이미지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버튼 클릭 시 팝업 닫히고 화면 복귀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안내메시지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딤처리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안내메시지에 등록된 문구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케이스별로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안내메시지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응모완료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응모마감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중복응모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응모불가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응모제한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낙첨안내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945332"/>
                  </a:ext>
                </a:extLst>
              </a:tr>
            </a:tbl>
          </a:graphicData>
        </a:graphic>
      </p:graphicFrame>
      <p:sp>
        <p:nvSpPr>
          <p:cNvPr id="25" name="제목 6">
            <a:extLst>
              <a:ext uri="{FF2B5EF4-FFF2-40B4-BE49-F238E27FC236}">
                <a16:creationId xmlns:a16="http://schemas.microsoft.com/office/drawing/2014/main" id="{9D29517B-7C79-8BF1-1CD0-33DEF7B52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당첨안내 팝업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7AAE46-5812-0DE0-848C-3F9B6AFDBCC1}"/>
              </a:ext>
            </a:extLst>
          </p:cNvPr>
          <p:cNvSpPr/>
          <p:nvPr/>
        </p:nvSpPr>
        <p:spPr>
          <a:xfrm>
            <a:off x="836338" y="1491242"/>
            <a:ext cx="2440954" cy="38665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FDB7F-67C3-3237-4B6F-D47D03F84EE4}"/>
              </a:ext>
            </a:extLst>
          </p:cNvPr>
          <p:cNvSpPr txBox="1"/>
          <p:nvPr/>
        </p:nvSpPr>
        <p:spPr>
          <a:xfrm>
            <a:off x="884466" y="1527154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당첨안내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A79628-D656-65F0-85CA-9D5468D3ED5F}"/>
              </a:ext>
            </a:extLst>
          </p:cNvPr>
          <p:cNvSpPr/>
          <p:nvPr/>
        </p:nvSpPr>
        <p:spPr>
          <a:xfrm>
            <a:off x="846734" y="5023140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9130E93-7409-151C-E0D1-A6973272B618}"/>
              </a:ext>
            </a:extLst>
          </p:cNvPr>
          <p:cNvSpPr/>
          <p:nvPr/>
        </p:nvSpPr>
        <p:spPr>
          <a:xfrm>
            <a:off x="974501" y="2064853"/>
            <a:ext cx="2188251" cy="1808101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68A254DF-02DF-2DBB-0BC9-2BFEF4196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08" y="19880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0BCA1CA-A9D5-8950-CAA7-162B7BE59F07}"/>
              </a:ext>
            </a:extLst>
          </p:cNvPr>
          <p:cNvGrpSpPr/>
          <p:nvPr/>
        </p:nvGrpSpPr>
        <p:grpSpPr>
          <a:xfrm>
            <a:off x="1226307" y="2891628"/>
            <a:ext cx="1661015" cy="765025"/>
            <a:chOff x="6298892" y="1735408"/>
            <a:chExt cx="896470" cy="10184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2FCC94-E71E-E795-7E76-49F7E0F48951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D600E0E-D327-EFBA-98DD-41716B764E88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0FA6810-43CD-7E05-CC17-5EB5498A2351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171DF81-BB6B-00A0-030D-A3B65722E478}"/>
              </a:ext>
            </a:extLst>
          </p:cNvPr>
          <p:cNvSpPr txBox="1"/>
          <p:nvPr/>
        </p:nvSpPr>
        <p:spPr>
          <a:xfrm>
            <a:off x="1127938" y="2420888"/>
            <a:ext cx="1892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아쉽네요</a:t>
            </a:r>
            <a:r>
              <a:rPr lang="en-US" altLang="ko-KR" sz="1000" b="1" dirty="0"/>
              <a:t>.</a:t>
            </a:r>
            <a:r>
              <a:rPr lang="ko-KR" altLang="en-US" sz="1000" b="1" dirty="0">
                <a:solidFill>
                  <a:schemeClr val="tx1"/>
                </a:solidFill>
              </a:rPr>
              <a:t>다음기회에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/>
              <a:t>내일 또 응모해주세요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D74A6-7CA2-EA82-9533-407F9CC5314E}"/>
              </a:ext>
            </a:extLst>
          </p:cNvPr>
          <p:cNvSpPr/>
          <p:nvPr/>
        </p:nvSpPr>
        <p:spPr>
          <a:xfrm>
            <a:off x="1064511" y="4099484"/>
            <a:ext cx="72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안내문구 </a:t>
            </a:r>
            <a:endParaRPr lang="en-US" altLang="ko-KR" sz="800" dirty="0"/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안내문구</a:t>
            </a:r>
            <a:endParaRPr lang="en-US" altLang="ko-KR" sz="800" dirty="0"/>
          </a:p>
        </p:txBody>
      </p:sp>
      <p:sp>
        <p:nvSpPr>
          <p:cNvPr id="3" name="제목 61">
            <a:extLst>
              <a:ext uri="{FF2B5EF4-FFF2-40B4-BE49-F238E27FC236}">
                <a16:creationId xmlns:a16="http://schemas.microsoft.com/office/drawing/2014/main" id="{93A7A3C4-980E-E7AF-0383-F03114036E8F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967312-F1F8-CD0A-046E-769A472BE9B1}"/>
              </a:ext>
            </a:extLst>
          </p:cNvPr>
          <p:cNvSpPr/>
          <p:nvPr/>
        </p:nvSpPr>
        <p:spPr>
          <a:xfrm>
            <a:off x="5483840" y="2355341"/>
            <a:ext cx="2440954" cy="16138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E9BAD-2FD9-6BE8-DB8A-B06FCEDD3DC1}"/>
              </a:ext>
            </a:extLst>
          </p:cNvPr>
          <p:cNvSpPr txBox="1"/>
          <p:nvPr/>
        </p:nvSpPr>
        <p:spPr>
          <a:xfrm>
            <a:off x="5519936" y="2391252"/>
            <a:ext cx="236635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알림                                         </a:t>
            </a:r>
            <a:r>
              <a:rPr lang="en-US" altLang="ko-KR" sz="1100" dirty="0"/>
              <a:t>X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FEDD32-B3E5-CB62-EA08-5E7ECF4B760F}"/>
              </a:ext>
            </a:extLst>
          </p:cNvPr>
          <p:cNvSpPr/>
          <p:nvPr/>
        </p:nvSpPr>
        <p:spPr>
          <a:xfrm>
            <a:off x="5483840" y="3634502"/>
            <a:ext cx="2450446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FC91A183-7DFA-E146-87B9-A86752536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854" y="22617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D102FBA3-1CE8-E3E2-C852-D606CE3B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444" y="29441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3B9AFE23-FF2C-FE67-AE18-BB6F73B81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553" y="35623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F8BECD-826B-7F77-2CE1-870D40AE823D}"/>
              </a:ext>
            </a:extLst>
          </p:cNvPr>
          <p:cNvSpPr/>
          <p:nvPr/>
        </p:nvSpPr>
        <p:spPr>
          <a:xfrm>
            <a:off x="5744735" y="3017002"/>
            <a:ext cx="19738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/>
              <a:t>이미 응모하셨습니다</a:t>
            </a:r>
            <a:r>
              <a:rPr lang="en-US" altLang="ko-KR" sz="800" b="1" dirty="0"/>
              <a:t>.</a:t>
            </a:r>
            <a:endParaRPr lang="en-US" altLang="ko-KR" sz="800" dirty="0"/>
          </a:p>
        </p:txBody>
      </p:sp>
      <p:sp>
        <p:nvSpPr>
          <p:cNvPr id="27" name="부제목 3">
            <a:extLst>
              <a:ext uri="{FF2B5EF4-FFF2-40B4-BE49-F238E27FC236}">
                <a16:creationId xmlns:a16="http://schemas.microsoft.com/office/drawing/2014/main" id="{122BA706-1CC0-AF11-D383-4227B2748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/>
              <a:t>IN_PC_EVE_05_03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674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AE4-D59C-92D1-4984-7C06D0E3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315CDA-FEE6-71C3-7D23-933A0E2E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4CE5CC-27EC-1E0C-1634-461189CCD191}"/>
              </a:ext>
            </a:extLst>
          </p:cNvPr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CE49F63-C407-0EA5-8A25-814F25725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7" name="Window Frame">
              <a:extLst>
                <a:ext uri="{FF2B5EF4-FFF2-40B4-BE49-F238E27FC236}">
                  <a16:creationId xmlns:a16="http://schemas.microsoft.com/office/drawing/2014/main" id="{86C0A21F-FC0B-E5DD-F8D3-13F445826012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FC3945D-20B4-18E2-EE25-FEBA4426C1D5}"/>
                </a:ext>
              </a:extLst>
            </p:cNvPr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1B030FE4-7274-6110-28FE-07475406A20C}"/>
                </a:ext>
              </a:extLst>
            </p:cNvPr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675674-53FB-D8EC-6FE4-81B9ED648D01}"/>
              </a:ext>
            </a:extLst>
          </p:cNvPr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12" name="Window Frame">
              <a:extLst>
                <a:ext uri="{FF2B5EF4-FFF2-40B4-BE49-F238E27FC236}">
                  <a16:creationId xmlns:a16="http://schemas.microsoft.com/office/drawing/2014/main" id="{6E271309-7A3D-68A6-7070-1A6C592046D4}"/>
                </a:ext>
              </a:extLst>
            </p:cNvPr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760F7AB-FFE4-E836-23E9-A74D9FB7875E}"/>
                </a:ext>
              </a:extLst>
            </p:cNvPr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F46B626-4F75-0CEC-8811-73ED9E283D0A}"/>
                </a:ext>
              </a:extLst>
            </p:cNvPr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97BF51-A284-EE4F-6DE8-2DCA468ACA8E}"/>
                </a:ext>
              </a:extLst>
            </p:cNvPr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CD9FE-C7EE-3305-FC15-AA6269FC8989}"/>
              </a:ext>
            </a:extLst>
          </p:cNvPr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098168-737A-EE90-6D07-C06B43CC7516}"/>
              </a:ext>
            </a:extLst>
          </p:cNvPr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29C0EE14-1FD4-815B-BBD5-1B98BF1AB7E6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A7EE2A-C8B6-FDC3-C64C-BC4C90D37423}"/>
                </a:ext>
              </a:extLst>
            </p:cNvPr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07F6E0-1E75-C7D3-D7E9-0E8BB352F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53531"/>
              </p:ext>
            </p:extLst>
          </p:nvPr>
        </p:nvGraphicFramePr>
        <p:xfrm>
          <a:off x="209972" y="1772816"/>
          <a:ext cx="11772056" cy="27902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1492">
                  <a:extLst>
                    <a:ext uri="{9D8B030D-6E8A-4147-A177-3AD203B41FA5}">
                      <a16:colId xmlns:a16="http://schemas.microsoft.com/office/drawing/2014/main" val="3814602598"/>
                    </a:ext>
                  </a:extLst>
                </a:gridCol>
                <a:gridCol w="686221">
                  <a:extLst>
                    <a:ext uri="{9D8B030D-6E8A-4147-A177-3AD203B41FA5}">
                      <a16:colId xmlns:a16="http://schemas.microsoft.com/office/drawing/2014/main" val="1041144184"/>
                    </a:ext>
                  </a:extLst>
                </a:gridCol>
                <a:gridCol w="326566">
                  <a:extLst>
                    <a:ext uri="{9D8B030D-6E8A-4147-A177-3AD203B41FA5}">
                      <a16:colId xmlns:a16="http://schemas.microsoft.com/office/drawing/2014/main" val="2689412534"/>
                    </a:ext>
                  </a:extLst>
                </a:gridCol>
                <a:gridCol w="2387069">
                  <a:extLst>
                    <a:ext uri="{9D8B030D-6E8A-4147-A177-3AD203B41FA5}">
                      <a16:colId xmlns:a16="http://schemas.microsoft.com/office/drawing/2014/main" val="1961080303"/>
                    </a:ext>
                  </a:extLst>
                </a:gridCol>
                <a:gridCol w="426411">
                  <a:extLst>
                    <a:ext uri="{9D8B030D-6E8A-4147-A177-3AD203B41FA5}">
                      <a16:colId xmlns:a16="http://schemas.microsoft.com/office/drawing/2014/main" val="2858197818"/>
                    </a:ext>
                  </a:extLst>
                </a:gridCol>
                <a:gridCol w="3333757">
                  <a:extLst>
                    <a:ext uri="{9D8B030D-6E8A-4147-A177-3AD203B41FA5}">
                      <a16:colId xmlns:a16="http://schemas.microsoft.com/office/drawing/2014/main" val="4258699795"/>
                    </a:ext>
                  </a:extLst>
                </a:gridCol>
                <a:gridCol w="487358">
                  <a:extLst>
                    <a:ext uri="{9D8B030D-6E8A-4147-A177-3AD203B41FA5}">
                      <a16:colId xmlns:a16="http://schemas.microsoft.com/office/drawing/2014/main" val="457172748"/>
                    </a:ext>
                  </a:extLst>
                </a:gridCol>
                <a:gridCol w="362573">
                  <a:extLst>
                    <a:ext uri="{9D8B030D-6E8A-4147-A177-3AD203B41FA5}">
                      <a16:colId xmlns:a16="http://schemas.microsoft.com/office/drawing/2014/main" val="2164776311"/>
                    </a:ext>
                  </a:extLst>
                </a:gridCol>
                <a:gridCol w="2700609">
                  <a:extLst>
                    <a:ext uri="{9D8B030D-6E8A-4147-A177-3AD203B41FA5}">
                      <a16:colId xmlns:a16="http://schemas.microsoft.com/office/drawing/2014/main" val="2305107679"/>
                    </a:ext>
                  </a:extLst>
                </a:gridCol>
              </a:tblGrid>
              <a:tr h="200303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참여형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34202"/>
                  </a:ext>
                </a:extLst>
              </a:tr>
              <a:tr h="27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64229"/>
                  </a:ext>
                </a:extLst>
              </a:tr>
              <a:tr h="28800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IN_PC_EVE_04_01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IN_PC_EVE_05_01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IN_PC_EVE_05_02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IN_PC_EVE_05_03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응모불가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안내메시지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케이스에 등록된 안내메시지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4519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err="1">
                          <a:latin typeface="+mn-ea"/>
                          <a:ea typeface="+mn-ea"/>
                          <a:sym typeface="Wingdings 2" pitchFamily="18" charset="2"/>
                        </a:rPr>
                        <a:t>중복응모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9104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응모마감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121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응모제한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28975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당첨안내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90067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낙첨안내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1868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응모확인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응모확인 레이어 팝업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신청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응모완료 팝업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4817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응모완료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2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81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출석체크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D68F8-56F5-7F23-1616-15B9AEE05B3B}"/>
              </a:ext>
            </a:extLst>
          </p:cNvPr>
          <p:cNvSpPr/>
          <p:nvPr/>
        </p:nvSpPr>
        <p:spPr>
          <a:xfrm>
            <a:off x="250176" y="476672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71ED89-46B2-4F16-715D-B5BE165BA1AC}"/>
              </a:ext>
            </a:extLst>
          </p:cNvPr>
          <p:cNvSpPr/>
          <p:nvPr/>
        </p:nvSpPr>
        <p:spPr>
          <a:xfrm>
            <a:off x="250176" y="1118700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20C79-E4F7-7D2B-2E98-38DD352780E9}"/>
              </a:ext>
            </a:extLst>
          </p:cNvPr>
          <p:cNvSpPr/>
          <p:nvPr/>
        </p:nvSpPr>
        <p:spPr>
          <a:xfrm>
            <a:off x="263352" y="1472696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F4C190-BB5C-38A2-2BA4-3AB502A9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54400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A0FFC3-F530-26E5-8753-85706EAFD590}"/>
              </a:ext>
            </a:extLst>
          </p:cNvPr>
          <p:cNvSpPr/>
          <p:nvPr/>
        </p:nvSpPr>
        <p:spPr>
          <a:xfrm>
            <a:off x="263352" y="1955747"/>
            <a:ext cx="8555776" cy="682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첫번째 </a:t>
            </a: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205259-FE68-188F-F75E-0697284B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25368"/>
              </p:ext>
            </p:extLst>
          </p:nvPr>
        </p:nvGraphicFramePr>
        <p:xfrm>
          <a:off x="8904312" y="476672"/>
          <a:ext cx="3168000" cy="1844084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출석체크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이벤트상세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첫번째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정보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 기간으로 설정된 기간의 해당월의 캘린더가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30578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이벤트상세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두번째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정보가 있는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8338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</a:tbl>
          </a:graphicData>
        </a:graphic>
      </p:graphicFrame>
      <p:sp>
        <p:nvSpPr>
          <p:cNvPr id="13" name="자유형 68">
            <a:extLst>
              <a:ext uri="{FF2B5EF4-FFF2-40B4-BE49-F238E27FC236}">
                <a16:creationId xmlns:a16="http://schemas.microsoft.com/office/drawing/2014/main" id="{D96A71AA-DA02-62E2-3FB5-97453DC8D8D2}"/>
              </a:ext>
            </a:extLst>
          </p:cNvPr>
          <p:cNvSpPr/>
          <p:nvPr/>
        </p:nvSpPr>
        <p:spPr>
          <a:xfrm>
            <a:off x="250176" y="6236321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002D21-47FB-302A-DC78-234271092307}"/>
              </a:ext>
            </a:extLst>
          </p:cNvPr>
          <p:cNvSpPr/>
          <p:nvPr/>
        </p:nvSpPr>
        <p:spPr>
          <a:xfrm>
            <a:off x="263352" y="3356992"/>
            <a:ext cx="8555776" cy="656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두번째 </a:t>
            </a: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DBF66E-7A37-F7E0-FDC9-2FCA4A7C7664}"/>
              </a:ext>
            </a:extLst>
          </p:cNvPr>
          <p:cNvSpPr/>
          <p:nvPr/>
        </p:nvSpPr>
        <p:spPr>
          <a:xfrm>
            <a:off x="263352" y="4064989"/>
            <a:ext cx="8555776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2C88E-40B2-76D8-8B7B-8565F26F6ABE}"/>
              </a:ext>
            </a:extLst>
          </p:cNvPr>
          <p:cNvSpPr/>
          <p:nvPr/>
        </p:nvSpPr>
        <p:spPr>
          <a:xfrm>
            <a:off x="273132" y="4670991"/>
            <a:ext cx="8555776" cy="539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C45C33-FABC-3FFB-DC18-03B7A5D5C254}"/>
              </a:ext>
            </a:extLst>
          </p:cNvPr>
          <p:cNvSpPr/>
          <p:nvPr/>
        </p:nvSpPr>
        <p:spPr>
          <a:xfrm>
            <a:off x="4486563" y="5048094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DCE7E5-935D-FE34-9E54-B1A6F471DCAA}"/>
              </a:ext>
            </a:extLst>
          </p:cNvPr>
          <p:cNvSpPr/>
          <p:nvPr/>
        </p:nvSpPr>
        <p:spPr>
          <a:xfrm>
            <a:off x="251523" y="5716514"/>
            <a:ext cx="85557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359EB6-07C0-F2C6-2A1C-CEE5DDD20275}"/>
              </a:ext>
            </a:extLst>
          </p:cNvPr>
          <p:cNvSpPr/>
          <p:nvPr/>
        </p:nvSpPr>
        <p:spPr>
          <a:xfrm>
            <a:off x="4479797" y="5918988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7D66A-BF01-75DF-8519-0CCCF13DAB5B}"/>
              </a:ext>
            </a:extLst>
          </p:cNvPr>
          <p:cNvSpPr/>
          <p:nvPr/>
        </p:nvSpPr>
        <p:spPr>
          <a:xfrm>
            <a:off x="267814" y="2685040"/>
            <a:ext cx="8557200" cy="602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출석체크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캘린더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8BDFD420-DD8D-08FA-F52C-FBCDE458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61" y="1915764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600909A7-DEB0-9B1A-AF75-30856F6B0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61" y="270969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9EDC1A25-E64E-F9F2-C98A-5A968127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61" y="333807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02449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>
            <a:extLst>
              <a:ext uri="{FF2B5EF4-FFF2-40B4-BE49-F238E27FC236}">
                <a16:creationId xmlns:a16="http://schemas.microsoft.com/office/drawing/2014/main" id="{63224449-897B-7B0A-E1FF-A9E503B9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출석체크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078EA6-0A58-0AEB-DA95-607E696AB6D0}"/>
              </a:ext>
            </a:extLst>
          </p:cNvPr>
          <p:cNvSpPr/>
          <p:nvPr/>
        </p:nvSpPr>
        <p:spPr>
          <a:xfrm>
            <a:off x="263351" y="1841995"/>
            <a:ext cx="8555776" cy="884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DDBB1B-977B-6A59-1F99-85C982524113}"/>
              </a:ext>
            </a:extLst>
          </p:cNvPr>
          <p:cNvSpPr/>
          <p:nvPr/>
        </p:nvSpPr>
        <p:spPr>
          <a:xfrm>
            <a:off x="263351" y="2787968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6888B-8CAE-D79F-72E9-13FBB9C64301}"/>
              </a:ext>
            </a:extLst>
          </p:cNvPr>
          <p:cNvSpPr/>
          <p:nvPr/>
        </p:nvSpPr>
        <p:spPr>
          <a:xfrm>
            <a:off x="263351" y="3448014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0F2F0E-DB1C-98BA-60B0-063036380F5A}"/>
              </a:ext>
            </a:extLst>
          </p:cNvPr>
          <p:cNvSpPr/>
          <p:nvPr/>
        </p:nvSpPr>
        <p:spPr>
          <a:xfrm>
            <a:off x="4439816" y="3958999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A3119-BB1E-1921-BD80-43C830586D45}"/>
              </a:ext>
            </a:extLst>
          </p:cNvPr>
          <p:cNvSpPr/>
          <p:nvPr/>
        </p:nvSpPr>
        <p:spPr>
          <a:xfrm>
            <a:off x="263351" y="4754035"/>
            <a:ext cx="8512591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C6534-C5D8-E8F6-13D2-85E71AAFBE85}"/>
              </a:ext>
            </a:extLst>
          </p:cNvPr>
          <p:cNvSpPr/>
          <p:nvPr/>
        </p:nvSpPr>
        <p:spPr>
          <a:xfrm>
            <a:off x="263352" y="6237312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푸터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0513559-4627-F15A-D224-9731F994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4180"/>
              </p:ext>
            </p:extLst>
          </p:nvPr>
        </p:nvGraphicFramePr>
        <p:xfrm>
          <a:off x="8904664" y="496690"/>
          <a:ext cx="3168000" cy="932024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출석체크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81333C6-38EC-7A5A-8596-3D8DBF742704}"/>
              </a:ext>
            </a:extLst>
          </p:cNvPr>
          <p:cNvSpPr/>
          <p:nvPr/>
        </p:nvSpPr>
        <p:spPr>
          <a:xfrm>
            <a:off x="263351" y="838117"/>
            <a:ext cx="8555776" cy="537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F4766-8051-8F38-F94E-80D2ACC7C8C5}"/>
              </a:ext>
            </a:extLst>
          </p:cNvPr>
          <p:cNvSpPr/>
          <p:nvPr/>
        </p:nvSpPr>
        <p:spPr>
          <a:xfrm>
            <a:off x="263352" y="1430493"/>
            <a:ext cx="85557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자유형 68">
            <a:extLst>
              <a:ext uri="{FF2B5EF4-FFF2-40B4-BE49-F238E27FC236}">
                <a16:creationId xmlns:a16="http://schemas.microsoft.com/office/drawing/2014/main" id="{3C398928-1875-3997-109D-76907E5F8E54}"/>
              </a:ext>
            </a:extLst>
          </p:cNvPr>
          <p:cNvSpPr/>
          <p:nvPr/>
        </p:nvSpPr>
        <p:spPr>
          <a:xfrm>
            <a:off x="222957" y="492258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611">
            <a:extLst>
              <a:ext uri="{FF2B5EF4-FFF2-40B4-BE49-F238E27FC236}">
                <a16:creationId xmlns:a16="http://schemas.microsoft.com/office/drawing/2014/main" id="{5ACFEB94-D86A-A246-7F11-3C9E4A1D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66" y="830234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3755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1">
            <a:extLst>
              <a:ext uri="{FF2B5EF4-FFF2-40B4-BE49-F238E27FC236}">
                <a16:creationId xmlns:a16="http://schemas.microsoft.com/office/drawing/2014/main" id="{415B1EE5-96A9-35A0-7923-06239BC1A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출석체크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C8766B-6CB5-9B7E-D572-62FAE4E51DC4}"/>
              </a:ext>
            </a:extLst>
          </p:cNvPr>
          <p:cNvSpPr/>
          <p:nvPr/>
        </p:nvSpPr>
        <p:spPr>
          <a:xfrm>
            <a:off x="250176" y="620688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75CDFC-03C3-3687-D076-1D5943283AFE}"/>
              </a:ext>
            </a:extLst>
          </p:cNvPr>
          <p:cNvSpPr/>
          <p:nvPr/>
        </p:nvSpPr>
        <p:spPr>
          <a:xfrm>
            <a:off x="250176" y="1262716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D7CB6A-EE7C-E2B4-515C-C6DE75A6C5B5}"/>
              </a:ext>
            </a:extLst>
          </p:cNvPr>
          <p:cNvSpPr/>
          <p:nvPr/>
        </p:nvSpPr>
        <p:spPr>
          <a:xfrm>
            <a:off x="263352" y="1616712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EBAD5B0-8D30-D051-C0EC-0A1C9ACA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68802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7531B3-45B2-3406-70FA-E2AFD547BA9E}"/>
              </a:ext>
            </a:extLst>
          </p:cNvPr>
          <p:cNvSpPr/>
          <p:nvPr/>
        </p:nvSpPr>
        <p:spPr>
          <a:xfrm>
            <a:off x="263352" y="2099763"/>
            <a:ext cx="8555776" cy="537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첫번째 </a:t>
            </a: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0D31586-555E-B205-2000-0FE5898612C7}"/>
              </a:ext>
            </a:extLst>
          </p:cNvPr>
          <p:cNvSpPr/>
          <p:nvPr/>
        </p:nvSpPr>
        <p:spPr>
          <a:xfrm>
            <a:off x="291934" y="5727894"/>
            <a:ext cx="8527194" cy="610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두번째 </a:t>
            </a:r>
            <a:r>
              <a:rPr lang="ko-KR" altLang="en-US" sz="800" dirty="0" err="1">
                <a:solidFill>
                  <a:schemeClr val="tx1"/>
                </a:solidFill>
              </a:rPr>
              <a:t>이멘트</a:t>
            </a:r>
            <a:r>
              <a:rPr lang="ko-KR" altLang="en-US" sz="800" dirty="0">
                <a:solidFill>
                  <a:schemeClr val="tx1"/>
                </a:solidFill>
              </a:rPr>
              <a:t> 상세가 있는 </a:t>
            </a:r>
            <a:r>
              <a:rPr lang="ko-KR" altLang="en-US" sz="800">
                <a:solidFill>
                  <a:schemeClr val="tx1"/>
                </a:solidFill>
              </a:rPr>
              <a:t>경우 노출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9" name="자유형 68">
            <a:extLst>
              <a:ext uri="{FF2B5EF4-FFF2-40B4-BE49-F238E27FC236}">
                <a16:creationId xmlns:a16="http://schemas.microsoft.com/office/drawing/2014/main" id="{ED668D75-56D4-23F3-11B4-A34DAF27A254}"/>
              </a:ext>
            </a:extLst>
          </p:cNvPr>
          <p:cNvSpPr/>
          <p:nvPr/>
        </p:nvSpPr>
        <p:spPr>
          <a:xfrm>
            <a:off x="268415" y="6419822"/>
            <a:ext cx="8550713" cy="22958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이하 영역 단순고지형과 동일</a:t>
            </a:r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3D9E84E2-228C-0D93-37F1-E06C1DC8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575" y="214627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8A32C46D-748B-17D4-1B29-4C7CD64A0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043" y="5915528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7EBFBA6-BFE8-FC32-2666-67CED9B6F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0505"/>
              </p:ext>
            </p:extLst>
          </p:nvPr>
        </p:nvGraphicFramePr>
        <p:xfrm>
          <a:off x="9000565" y="72796"/>
          <a:ext cx="3168000" cy="5081060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출석체크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출석체크 캘린더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유형이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출석체크인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이벤트설정에 등록된 출석체크 기간의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시작월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기준의 캘린더가 생성됨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출석제크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가능기간이 아닌 경우 비활성화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오늘이전날짜 비활성화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출석한 날 이미지 표시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오늘날짜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회원의 출석일 표시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누적인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일자 합계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연속인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기간 내 결석한 날이 잇는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으로 초기화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후 재계산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1-5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기간이지만 출석체크 기간이 아닌 경우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클릭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 출석체크 한 경우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중복응모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참여채널이 아닌 경우 채널안내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정상응모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출석뫈료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레이어 팝업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 출석체크 한 경우 출석완료로 버튼 변경되어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비활성화 표시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상세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첫번째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영역이 등록된 경우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캘린더 상단에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18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상세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두번째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영역이 등록된 경우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캘린더 하단에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5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48FEBA2-B5A4-C92B-3A50-ED874E202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85986"/>
              </p:ext>
            </p:extLst>
          </p:nvPr>
        </p:nvGraphicFramePr>
        <p:xfrm>
          <a:off x="911424" y="3081672"/>
          <a:ext cx="7227647" cy="215085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32521">
                  <a:extLst>
                    <a:ext uri="{9D8B030D-6E8A-4147-A177-3AD203B41FA5}">
                      <a16:colId xmlns:a16="http://schemas.microsoft.com/office/drawing/2014/main" val="1434154164"/>
                    </a:ext>
                  </a:extLst>
                </a:gridCol>
                <a:gridCol w="1032521">
                  <a:extLst>
                    <a:ext uri="{9D8B030D-6E8A-4147-A177-3AD203B41FA5}">
                      <a16:colId xmlns:a16="http://schemas.microsoft.com/office/drawing/2014/main" val="1890466604"/>
                    </a:ext>
                  </a:extLst>
                </a:gridCol>
                <a:gridCol w="1032521">
                  <a:extLst>
                    <a:ext uri="{9D8B030D-6E8A-4147-A177-3AD203B41FA5}">
                      <a16:colId xmlns:a16="http://schemas.microsoft.com/office/drawing/2014/main" val="2824314388"/>
                    </a:ext>
                  </a:extLst>
                </a:gridCol>
                <a:gridCol w="1032521">
                  <a:extLst>
                    <a:ext uri="{9D8B030D-6E8A-4147-A177-3AD203B41FA5}">
                      <a16:colId xmlns:a16="http://schemas.microsoft.com/office/drawing/2014/main" val="2992423165"/>
                    </a:ext>
                  </a:extLst>
                </a:gridCol>
                <a:gridCol w="1032521">
                  <a:extLst>
                    <a:ext uri="{9D8B030D-6E8A-4147-A177-3AD203B41FA5}">
                      <a16:colId xmlns:a16="http://schemas.microsoft.com/office/drawing/2014/main" val="2905837614"/>
                    </a:ext>
                  </a:extLst>
                </a:gridCol>
                <a:gridCol w="1032521">
                  <a:extLst>
                    <a:ext uri="{9D8B030D-6E8A-4147-A177-3AD203B41FA5}">
                      <a16:colId xmlns:a16="http://schemas.microsoft.com/office/drawing/2014/main" val="2903151081"/>
                    </a:ext>
                  </a:extLst>
                </a:gridCol>
                <a:gridCol w="1032521">
                  <a:extLst>
                    <a:ext uri="{9D8B030D-6E8A-4147-A177-3AD203B41FA5}">
                      <a16:colId xmlns:a16="http://schemas.microsoft.com/office/drawing/2014/main" val="850154348"/>
                    </a:ext>
                  </a:extLst>
                </a:gridCol>
              </a:tblGrid>
              <a:tr h="24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12417"/>
                  </a:ext>
                </a:extLst>
              </a:tr>
              <a:tr h="38140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48795"/>
                  </a:ext>
                </a:extLst>
              </a:tr>
              <a:tr h="38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C8373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rgbClr val="C8373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31805"/>
                  </a:ext>
                </a:extLst>
              </a:tr>
              <a:tr h="38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C8373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900" dirty="0">
                        <a:solidFill>
                          <a:srgbClr val="C8373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68649"/>
                  </a:ext>
                </a:extLst>
              </a:tr>
              <a:tr h="38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C8373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rgbClr val="C8373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5883"/>
                  </a:ext>
                </a:extLst>
              </a:tr>
              <a:tr h="38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C8373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ko-KR" altLang="en-US" sz="900" dirty="0">
                        <a:solidFill>
                          <a:srgbClr val="C8373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176766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549D75-0033-7DA5-5B87-97F7BF9D1A6C}"/>
              </a:ext>
            </a:extLst>
          </p:cNvPr>
          <p:cNvSpPr/>
          <p:nvPr/>
        </p:nvSpPr>
        <p:spPr>
          <a:xfrm>
            <a:off x="889099" y="2723023"/>
            <a:ext cx="3978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latin typeface="+mn-ea"/>
              </a:rPr>
              <a:t>4</a:t>
            </a:r>
            <a:r>
              <a:rPr lang="ko-KR" altLang="en-US" sz="1050" b="1" dirty="0">
                <a:latin typeface="+mn-ea"/>
              </a:rPr>
              <a:t>월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5F24C9-5A0A-F623-AF28-338FC72862EE}"/>
              </a:ext>
            </a:extLst>
          </p:cNvPr>
          <p:cNvSpPr/>
          <p:nvPr/>
        </p:nvSpPr>
        <p:spPr>
          <a:xfrm>
            <a:off x="7003614" y="2778627"/>
            <a:ext cx="1210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ea"/>
              </a:rPr>
              <a:t>나의 출석일수 </a:t>
            </a:r>
            <a:r>
              <a:rPr lang="en-US" altLang="ko-KR" sz="900" b="1" dirty="0">
                <a:latin typeface="+mn-ea"/>
              </a:rPr>
              <a:t>: </a:t>
            </a:r>
            <a:r>
              <a:rPr lang="en-US" altLang="ko-KR" sz="900" b="1" dirty="0">
                <a:solidFill>
                  <a:srgbClr val="C00000"/>
                </a:solidFill>
                <a:latin typeface="+mn-ea"/>
              </a:rPr>
              <a:t>2</a:t>
            </a:r>
            <a:r>
              <a:rPr lang="ko-KR" altLang="en-US" sz="900" b="1" dirty="0">
                <a:latin typeface="+mn-ea"/>
              </a:rPr>
              <a:t>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59D180F-B1C8-8715-73A7-2818620C57C7}"/>
              </a:ext>
            </a:extLst>
          </p:cNvPr>
          <p:cNvSpPr/>
          <p:nvPr/>
        </p:nvSpPr>
        <p:spPr>
          <a:xfrm>
            <a:off x="2351584" y="4179950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ⱱ</a:t>
            </a:r>
            <a:endParaRPr lang="ko-KR" altLang="en-US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541E5A-DCC6-CD37-0087-ED3E3591F8D7}"/>
              </a:ext>
            </a:extLst>
          </p:cNvPr>
          <p:cNvSpPr/>
          <p:nvPr/>
        </p:nvSpPr>
        <p:spPr>
          <a:xfrm>
            <a:off x="1291085" y="4189727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ⱱ</a:t>
            </a:r>
            <a:endParaRPr lang="ko-KR" altLang="en-US" b="1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5378312-C331-91D4-23A0-DC2897B1BCE4}"/>
              </a:ext>
            </a:extLst>
          </p:cNvPr>
          <p:cNvSpPr/>
          <p:nvPr/>
        </p:nvSpPr>
        <p:spPr>
          <a:xfrm>
            <a:off x="3359696" y="4147845"/>
            <a:ext cx="252000" cy="252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B3651B-F7A3-C783-F957-952FDAF0DF30}"/>
              </a:ext>
            </a:extLst>
          </p:cNvPr>
          <p:cNvSpPr/>
          <p:nvPr/>
        </p:nvSpPr>
        <p:spPr>
          <a:xfrm>
            <a:off x="3334925" y="5296706"/>
            <a:ext cx="2761075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출석체크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0BF02E-5D16-0E3B-8F86-DA98BECCC6BF}"/>
              </a:ext>
            </a:extLst>
          </p:cNvPr>
          <p:cNvSpPr/>
          <p:nvPr/>
        </p:nvSpPr>
        <p:spPr>
          <a:xfrm>
            <a:off x="6384032" y="5294051"/>
            <a:ext cx="2761075" cy="3346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출석완료</a:t>
            </a:r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D4DFB461-B088-AC9A-7838-0615E7D6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15" y="269510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ACAAF596-3FDC-5BE9-43C4-E7F02C180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742" y="323462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A207B098-11AC-30C0-F63F-6A79D4D0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2" y="403595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00DFA591-13AD-E4EC-459D-96ADF2BB5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925" y="402405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F1434836-6F9F-9C7F-BC99-3CC93359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639" y="263691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A92B7A78-7CA3-914B-EFE9-E88B6E6E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000" y="5160744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0D5C5E40-A7DD-A0EB-9AFD-28FF602B9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496" y="514937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BACADF-B781-33BB-9476-C883CA334D3E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" name="부제목 3">
            <a:extLst>
              <a:ext uri="{FF2B5EF4-FFF2-40B4-BE49-F238E27FC236}">
                <a16:creationId xmlns:a16="http://schemas.microsoft.com/office/drawing/2014/main" id="{07029C0C-95DA-AA36-6ADE-E74A493E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IN_PC_EVE_06_01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460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60ABDA-0636-00CD-E152-19CD79855DD6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66EC6B-D1A7-B093-F216-A0498F5AB1F9}"/>
              </a:ext>
            </a:extLst>
          </p:cNvPr>
          <p:cNvSpPr/>
          <p:nvPr/>
        </p:nvSpPr>
        <p:spPr>
          <a:xfrm>
            <a:off x="3442999" y="2123416"/>
            <a:ext cx="2440954" cy="26665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4A0ED-BC43-85DE-F424-641175EC5B33}"/>
              </a:ext>
            </a:extLst>
          </p:cNvPr>
          <p:cNvSpPr txBox="1"/>
          <p:nvPr/>
        </p:nvSpPr>
        <p:spPr>
          <a:xfrm>
            <a:off x="3497320" y="2159328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출석완료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3F7E85-3FF3-CA37-30C5-DEF203ACE356}"/>
              </a:ext>
            </a:extLst>
          </p:cNvPr>
          <p:cNvSpPr/>
          <p:nvPr/>
        </p:nvSpPr>
        <p:spPr>
          <a:xfrm>
            <a:off x="3541645" y="3709403"/>
            <a:ext cx="1935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사용기한 </a:t>
            </a:r>
            <a:r>
              <a:rPr lang="en-US" altLang="ko-KR" sz="800" dirty="0"/>
              <a:t>: </a:t>
            </a:r>
            <a:r>
              <a:rPr lang="ko-KR" altLang="en-US" sz="800" dirty="0"/>
              <a:t>적립일로부터 </a:t>
            </a:r>
            <a:r>
              <a:rPr lang="en-US" altLang="ko-KR" sz="800" dirty="0"/>
              <a:t>90</a:t>
            </a:r>
            <a:r>
              <a:rPr lang="ko-KR" altLang="en-US" sz="800" dirty="0"/>
              <a:t>일 이내</a:t>
            </a:r>
            <a:endParaRPr lang="en-US" altLang="ko-KR" sz="800" dirty="0"/>
          </a:p>
          <a:p>
            <a:pPr>
              <a:defRPr/>
            </a:pPr>
            <a:r>
              <a:rPr lang="en-US" altLang="ko-KR" sz="800" dirty="0"/>
              <a:t>(</a:t>
            </a:r>
            <a:r>
              <a:rPr lang="ko-KR" altLang="en-US" sz="800" dirty="0"/>
              <a:t>사용기한만료에 대한 별도 알림 없음</a:t>
            </a:r>
            <a:r>
              <a:rPr lang="en-US" altLang="ko-KR" sz="800" dirty="0"/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CDF397-1301-FB1F-C9C2-2003FC00F3E7}"/>
              </a:ext>
            </a:extLst>
          </p:cNvPr>
          <p:cNvSpPr/>
          <p:nvPr/>
        </p:nvSpPr>
        <p:spPr>
          <a:xfrm>
            <a:off x="3541645" y="2430476"/>
            <a:ext cx="2256048" cy="1175875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00</a:t>
            </a:r>
            <a:r>
              <a:rPr lang="ko-KR" altLang="en-US" sz="900" b="1" dirty="0">
                <a:solidFill>
                  <a:schemeClr val="tx1"/>
                </a:solidFill>
              </a:rPr>
              <a:t>일 출석체크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rgbClr val="00BC70"/>
                </a:solidFill>
              </a:rPr>
              <a:t>뷰티포인트</a:t>
            </a:r>
            <a:r>
              <a:rPr lang="ko-KR" altLang="en-US" sz="1000" b="1" dirty="0">
                <a:solidFill>
                  <a:srgbClr val="00BC70"/>
                </a:solidFill>
              </a:rPr>
              <a:t> </a:t>
            </a:r>
            <a:r>
              <a:rPr lang="en-US" altLang="ko-KR" sz="1000" b="1" dirty="0">
                <a:solidFill>
                  <a:srgbClr val="00BC70"/>
                </a:solidFill>
              </a:rPr>
              <a:t>30P </a:t>
            </a:r>
            <a:r>
              <a:rPr lang="ko-KR" altLang="en-US" sz="900" dirty="0">
                <a:solidFill>
                  <a:schemeClr val="tx1"/>
                </a:solidFill>
              </a:rPr>
              <a:t>지급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30DC47-D1C0-E489-F274-322A98BD1755}"/>
              </a:ext>
            </a:extLst>
          </p:cNvPr>
          <p:cNvSpPr/>
          <p:nvPr/>
        </p:nvSpPr>
        <p:spPr>
          <a:xfrm>
            <a:off x="3442999" y="4463073"/>
            <a:ext cx="2448000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EEA1DD-CE2F-BD33-AA3F-037BD2E34990}"/>
              </a:ext>
            </a:extLst>
          </p:cNvPr>
          <p:cNvGrpSpPr/>
          <p:nvPr/>
        </p:nvGrpSpPr>
        <p:grpSpPr>
          <a:xfrm>
            <a:off x="4030678" y="2892198"/>
            <a:ext cx="1224136" cy="532578"/>
            <a:chOff x="6298892" y="1735408"/>
            <a:chExt cx="896470" cy="10184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7B22C5-9450-EE97-E14E-B69CE6F5451A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A245CA1-7B12-D4B2-E92E-AFC0A1EB4CD6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E7B2E77-EE77-FAB9-1BD8-B4848509A81C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0740AA6-4120-820D-FA81-7E903C6C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03325"/>
              </p:ext>
            </p:extLst>
          </p:nvPr>
        </p:nvGraphicFramePr>
        <p:xfrm>
          <a:off x="9000565" y="72796"/>
          <a:ext cx="3168000" cy="1814788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출석완료 안내 팝업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지급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설정된 출석혜택이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뷰티포인트인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출석일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누적인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일자 합계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연속인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기간 내 결석한 날이 잇는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으로 초기화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후 재계산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설정된 이벤트안내메시지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응모완료 메시지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입력된포인트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P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이미지 노출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출석혜택에 뷰티포인트에 등록된 사용기한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#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사용기한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이내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안내문구 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확인 클릭 시 팝업 닫힘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val 611">
            <a:extLst>
              <a:ext uri="{FF2B5EF4-FFF2-40B4-BE49-F238E27FC236}">
                <a16:creationId xmlns:a16="http://schemas.microsoft.com/office/drawing/2014/main" id="{AADC080F-C1F1-B80B-403D-57FE32A22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953" y="203787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8" name="제목 11">
            <a:extLst>
              <a:ext uri="{FF2B5EF4-FFF2-40B4-BE49-F238E27FC236}">
                <a16:creationId xmlns:a16="http://schemas.microsoft.com/office/drawing/2014/main" id="{5E3C8218-1F1F-0332-65F8-E2600661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출석완료 팝업</a:t>
            </a:r>
          </a:p>
        </p:txBody>
      </p:sp>
      <p:sp>
        <p:nvSpPr>
          <p:cNvPr id="2" name="제목 61">
            <a:extLst>
              <a:ext uri="{FF2B5EF4-FFF2-40B4-BE49-F238E27FC236}">
                <a16:creationId xmlns:a16="http://schemas.microsoft.com/office/drawing/2014/main" id="{C6F47509-FDB0-C313-953C-A836AEF3E639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9" name="부제목 3">
            <a:extLst>
              <a:ext uri="{FF2B5EF4-FFF2-40B4-BE49-F238E27FC236}">
                <a16:creationId xmlns:a16="http://schemas.microsoft.com/office/drawing/2014/main" id="{06702278-766B-BC8C-598F-546FA0DA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IN_PC_EVE_06_02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273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60ABDA-0636-00CD-E152-19CD79855DD6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0740AA6-4120-820D-FA81-7E903C6C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20937"/>
              </p:ext>
            </p:extLst>
          </p:nvPr>
        </p:nvGraphicFramePr>
        <p:xfrm>
          <a:off x="9000565" y="72796"/>
          <a:ext cx="3168000" cy="1936708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출석완료 안내 팝업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 지급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설정된 출석혜택이 쿠폰인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출석일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누적인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일자 합계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연속인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기간 내 결석한 날이 있는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으로 초기화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후 재계산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설정된 이벤트안내메시지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응모완료 메시지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 이미지 노출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쿠폰안내문구 노출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취소 클릭 시 팝업 닫힘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쿠폰확인 클릭 시 마이페이지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쿠폰존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보유쿠폰 페이지로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8DFC46-2721-C9B6-A699-A072E0D836AB}"/>
              </a:ext>
            </a:extLst>
          </p:cNvPr>
          <p:cNvSpPr/>
          <p:nvPr/>
        </p:nvSpPr>
        <p:spPr>
          <a:xfrm>
            <a:off x="3422695" y="2134036"/>
            <a:ext cx="2440954" cy="26990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66E47-1A80-90F9-BB7C-44EEC1C708D7}"/>
              </a:ext>
            </a:extLst>
          </p:cNvPr>
          <p:cNvSpPr txBox="1"/>
          <p:nvPr/>
        </p:nvSpPr>
        <p:spPr>
          <a:xfrm>
            <a:off x="3470823" y="2195190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출석완료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B219A9E-9E4A-1931-8EC1-5B15C9DDC62C}"/>
              </a:ext>
            </a:extLst>
          </p:cNvPr>
          <p:cNvSpPr/>
          <p:nvPr/>
        </p:nvSpPr>
        <p:spPr>
          <a:xfrm>
            <a:off x="3515148" y="2466040"/>
            <a:ext cx="2256048" cy="1091779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00</a:t>
            </a:r>
            <a:r>
              <a:rPr lang="ko-KR" altLang="en-US" sz="900" b="1" dirty="0">
                <a:solidFill>
                  <a:schemeClr val="tx1"/>
                </a:solidFill>
              </a:rPr>
              <a:t>일 출석체크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00BC70"/>
                </a:solidFill>
              </a:rPr>
              <a:t>1,000</a:t>
            </a:r>
            <a:r>
              <a:rPr lang="ko-KR" altLang="en-US" sz="1000" b="1" dirty="0">
                <a:solidFill>
                  <a:srgbClr val="00BC70"/>
                </a:solidFill>
              </a:rPr>
              <a:t>원 할인쿠폰 </a:t>
            </a:r>
            <a:r>
              <a:rPr lang="ko-KR" altLang="en-US" sz="900" dirty="0">
                <a:solidFill>
                  <a:schemeClr val="tx1"/>
                </a:solidFill>
              </a:rPr>
              <a:t>지급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rgbClr val="00BC70"/>
              </a:solidFill>
            </a:endParaRPr>
          </a:p>
          <a:p>
            <a:pPr algn="ctr"/>
            <a:endParaRPr lang="en-US" altLang="ko-KR" sz="1000" b="1" dirty="0">
              <a:solidFill>
                <a:srgbClr val="00BC70"/>
              </a:solidFill>
            </a:endParaRPr>
          </a:p>
          <a:p>
            <a:pPr algn="ctr"/>
            <a:endParaRPr lang="en-US" altLang="ko-KR" sz="1000" b="1" dirty="0">
              <a:solidFill>
                <a:srgbClr val="00BC70"/>
              </a:solidFill>
            </a:endParaRPr>
          </a:p>
          <a:p>
            <a:pPr algn="ctr"/>
            <a:endParaRPr lang="en-US" altLang="ko-KR" sz="1000" b="1" dirty="0">
              <a:solidFill>
                <a:srgbClr val="00BC70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D368B0-29E1-5360-CAFA-8C25EEE7C2C5}"/>
              </a:ext>
            </a:extLst>
          </p:cNvPr>
          <p:cNvGrpSpPr/>
          <p:nvPr/>
        </p:nvGrpSpPr>
        <p:grpSpPr>
          <a:xfrm>
            <a:off x="4024911" y="2925064"/>
            <a:ext cx="1224136" cy="532578"/>
            <a:chOff x="6298892" y="1735408"/>
            <a:chExt cx="896470" cy="101847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FA448E9-B2D0-6D8A-BECE-743E67085E57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8BB9461-A12E-6D31-C75A-BB1407321CBF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71B8475-F72F-B058-4665-5787A77B712C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42B761-EC5E-E757-A002-EBC833E670F7}"/>
              </a:ext>
            </a:extLst>
          </p:cNvPr>
          <p:cNvSpPr/>
          <p:nvPr/>
        </p:nvSpPr>
        <p:spPr>
          <a:xfrm>
            <a:off x="3490760" y="3669050"/>
            <a:ext cx="2280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일반쿠폰은 프로모션 진행 중인 제품에는 사용할 수 없습니다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할인제외제품에는 사용할 수 없습니다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추가쿠폰적용 제외 프로모션에는 사용할 수 없습니다</a:t>
            </a:r>
            <a:r>
              <a:rPr lang="en-US" altLang="ko-KR" sz="800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858819-1A20-DFC8-AC7A-09456019261E}"/>
              </a:ext>
            </a:extLst>
          </p:cNvPr>
          <p:cNvSpPr/>
          <p:nvPr/>
        </p:nvSpPr>
        <p:spPr>
          <a:xfrm>
            <a:off x="4619976" y="4498414"/>
            <a:ext cx="1260000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쿠폰확인</a:t>
            </a:r>
            <a:endParaRPr lang="ko-KR" altLang="en-US" sz="1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3FC27A-02F9-1D4A-0280-18370A2A70B3}"/>
              </a:ext>
            </a:extLst>
          </p:cNvPr>
          <p:cNvSpPr/>
          <p:nvPr/>
        </p:nvSpPr>
        <p:spPr>
          <a:xfrm>
            <a:off x="3414426" y="4498414"/>
            <a:ext cx="1237480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닫기</a:t>
            </a: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6A0F46EE-022D-F6F0-39E1-B9A99ADD8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953" y="203787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8" name="제목 11">
            <a:extLst>
              <a:ext uri="{FF2B5EF4-FFF2-40B4-BE49-F238E27FC236}">
                <a16:creationId xmlns:a16="http://schemas.microsoft.com/office/drawing/2014/main" id="{296E8E9A-661A-50CC-2361-A3B0546F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출석완료 팝업</a:t>
            </a:r>
          </a:p>
        </p:txBody>
      </p:sp>
      <p:sp>
        <p:nvSpPr>
          <p:cNvPr id="2" name="제목 61">
            <a:extLst>
              <a:ext uri="{FF2B5EF4-FFF2-40B4-BE49-F238E27FC236}">
                <a16:creationId xmlns:a16="http://schemas.microsoft.com/office/drawing/2014/main" id="{F034256E-BBA9-FCAC-D8E4-D09C433644D8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A9D241B-9E8A-F6FE-1895-DA7CFC16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IN_PC_EVE_06_03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463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AE4-D59C-92D1-4984-7C06D0E3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315CDA-FEE6-71C3-7D23-933A0E2E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4CE5CC-27EC-1E0C-1634-461189CCD191}"/>
              </a:ext>
            </a:extLst>
          </p:cNvPr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CE49F63-C407-0EA5-8A25-814F25725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7" name="Window Frame">
              <a:extLst>
                <a:ext uri="{FF2B5EF4-FFF2-40B4-BE49-F238E27FC236}">
                  <a16:creationId xmlns:a16="http://schemas.microsoft.com/office/drawing/2014/main" id="{86C0A21F-FC0B-E5DD-F8D3-13F445826012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FC3945D-20B4-18E2-EE25-FEBA4426C1D5}"/>
                </a:ext>
              </a:extLst>
            </p:cNvPr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1B030FE4-7274-6110-28FE-07475406A20C}"/>
                </a:ext>
              </a:extLst>
            </p:cNvPr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675674-53FB-D8EC-6FE4-81B9ED648D01}"/>
              </a:ext>
            </a:extLst>
          </p:cNvPr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12" name="Window Frame">
              <a:extLst>
                <a:ext uri="{FF2B5EF4-FFF2-40B4-BE49-F238E27FC236}">
                  <a16:creationId xmlns:a16="http://schemas.microsoft.com/office/drawing/2014/main" id="{6E271309-7A3D-68A6-7070-1A6C592046D4}"/>
                </a:ext>
              </a:extLst>
            </p:cNvPr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760F7AB-FFE4-E836-23E9-A74D9FB7875E}"/>
                </a:ext>
              </a:extLst>
            </p:cNvPr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F46B626-4F75-0CEC-8811-73ED9E283D0A}"/>
                </a:ext>
              </a:extLst>
            </p:cNvPr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97BF51-A284-EE4F-6DE8-2DCA468ACA8E}"/>
                </a:ext>
              </a:extLst>
            </p:cNvPr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CD9FE-C7EE-3305-FC15-AA6269FC8989}"/>
              </a:ext>
            </a:extLst>
          </p:cNvPr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098168-737A-EE90-6D07-C06B43CC7516}"/>
              </a:ext>
            </a:extLst>
          </p:cNvPr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29C0EE14-1FD4-815B-BBD5-1B98BF1AB7E6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A7EE2A-C8B6-FDC3-C64C-BC4C90D37423}"/>
                </a:ext>
              </a:extLst>
            </p:cNvPr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F754F7-CF5B-7ED7-BD77-018222543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22242"/>
              </p:ext>
            </p:extLst>
          </p:nvPr>
        </p:nvGraphicFramePr>
        <p:xfrm>
          <a:off x="209972" y="1772816"/>
          <a:ext cx="11772056" cy="16382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1492">
                  <a:extLst>
                    <a:ext uri="{9D8B030D-6E8A-4147-A177-3AD203B41FA5}">
                      <a16:colId xmlns:a16="http://schemas.microsoft.com/office/drawing/2014/main" val="3814602598"/>
                    </a:ext>
                  </a:extLst>
                </a:gridCol>
                <a:gridCol w="686221">
                  <a:extLst>
                    <a:ext uri="{9D8B030D-6E8A-4147-A177-3AD203B41FA5}">
                      <a16:colId xmlns:a16="http://schemas.microsoft.com/office/drawing/2014/main" val="1041144184"/>
                    </a:ext>
                  </a:extLst>
                </a:gridCol>
                <a:gridCol w="326566">
                  <a:extLst>
                    <a:ext uri="{9D8B030D-6E8A-4147-A177-3AD203B41FA5}">
                      <a16:colId xmlns:a16="http://schemas.microsoft.com/office/drawing/2014/main" val="2689412534"/>
                    </a:ext>
                  </a:extLst>
                </a:gridCol>
                <a:gridCol w="2387069">
                  <a:extLst>
                    <a:ext uri="{9D8B030D-6E8A-4147-A177-3AD203B41FA5}">
                      <a16:colId xmlns:a16="http://schemas.microsoft.com/office/drawing/2014/main" val="1961080303"/>
                    </a:ext>
                  </a:extLst>
                </a:gridCol>
                <a:gridCol w="426411">
                  <a:extLst>
                    <a:ext uri="{9D8B030D-6E8A-4147-A177-3AD203B41FA5}">
                      <a16:colId xmlns:a16="http://schemas.microsoft.com/office/drawing/2014/main" val="2858197818"/>
                    </a:ext>
                  </a:extLst>
                </a:gridCol>
                <a:gridCol w="3333757">
                  <a:extLst>
                    <a:ext uri="{9D8B030D-6E8A-4147-A177-3AD203B41FA5}">
                      <a16:colId xmlns:a16="http://schemas.microsoft.com/office/drawing/2014/main" val="4258699795"/>
                    </a:ext>
                  </a:extLst>
                </a:gridCol>
                <a:gridCol w="487358">
                  <a:extLst>
                    <a:ext uri="{9D8B030D-6E8A-4147-A177-3AD203B41FA5}">
                      <a16:colId xmlns:a16="http://schemas.microsoft.com/office/drawing/2014/main" val="457172748"/>
                    </a:ext>
                  </a:extLst>
                </a:gridCol>
                <a:gridCol w="362573">
                  <a:extLst>
                    <a:ext uri="{9D8B030D-6E8A-4147-A177-3AD203B41FA5}">
                      <a16:colId xmlns:a16="http://schemas.microsoft.com/office/drawing/2014/main" val="2164776311"/>
                    </a:ext>
                  </a:extLst>
                </a:gridCol>
                <a:gridCol w="2700609">
                  <a:extLst>
                    <a:ext uri="{9D8B030D-6E8A-4147-A177-3AD203B41FA5}">
                      <a16:colId xmlns:a16="http://schemas.microsoft.com/office/drawing/2014/main" val="2305107679"/>
                    </a:ext>
                  </a:extLst>
                </a:gridCol>
              </a:tblGrid>
              <a:tr h="200303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출석체크형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34202"/>
                  </a:ext>
                </a:extLst>
              </a:tr>
              <a:tr h="27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64229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IN_PC_EVE_06_01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출석체크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응모불가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안내메시지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케이스에 등록된 안내메시지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4519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출석체크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err="1">
                          <a:latin typeface="+mn-ea"/>
                          <a:ea typeface="+mn-ea"/>
                          <a:sym typeface="Wingdings 2" pitchFamily="18" charset="2"/>
                        </a:rPr>
                        <a:t>중복응모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9104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출석체크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채널안내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1868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출석체크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응모완료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2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14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D6638-86DC-0F62-7B01-2AC1C29B3400}"/>
              </a:ext>
            </a:extLst>
          </p:cNvPr>
          <p:cNvSpPr/>
          <p:nvPr/>
        </p:nvSpPr>
        <p:spPr>
          <a:xfrm>
            <a:off x="191344" y="476250"/>
            <a:ext cx="8064896" cy="377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1DB963-350B-30F1-1B82-0C1666B92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이벤트목록</a:t>
            </a:r>
            <a:r>
              <a:rPr lang="en-US" altLang="ko-KR" dirty="0"/>
              <a:t>/</a:t>
            </a:r>
            <a:r>
              <a:rPr lang="ko-KR" altLang="en-US" dirty="0"/>
              <a:t>상세 레이아웃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3827EA-1DE8-3917-F22D-B8EAC5DFEBBD}"/>
              </a:ext>
            </a:extLst>
          </p:cNvPr>
          <p:cNvSpPr/>
          <p:nvPr/>
        </p:nvSpPr>
        <p:spPr>
          <a:xfrm>
            <a:off x="191344" y="476250"/>
            <a:ext cx="8064896" cy="6049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8694F-ABD2-22BC-D2CE-56E597723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2567608" y="511492"/>
            <a:ext cx="3016165" cy="3301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AD9057-5DE7-1E83-1115-DD4EE2521D19}"/>
              </a:ext>
            </a:extLst>
          </p:cNvPr>
          <p:cNvSpPr/>
          <p:nvPr/>
        </p:nvSpPr>
        <p:spPr>
          <a:xfrm>
            <a:off x="217848" y="876318"/>
            <a:ext cx="8028000" cy="464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E35259-E25C-729D-1624-20AEC86EAC06}"/>
              </a:ext>
            </a:extLst>
          </p:cNvPr>
          <p:cNvSpPr/>
          <p:nvPr/>
        </p:nvSpPr>
        <p:spPr>
          <a:xfrm>
            <a:off x="299356" y="6152301"/>
            <a:ext cx="784887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푸터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0BB3F5-8E91-8BFB-0F71-38A28A4D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5085184"/>
            <a:ext cx="540060" cy="91724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27B1BC2-C5A9-3D08-729D-84338DC9E7B6}"/>
              </a:ext>
            </a:extLst>
          </p:cNvPr>
          <p:cNvCxnSpPr>
            <a:cxnSpLocks/>
          </p:cNvCxnSpPr>
          <p:nvPr/>
        </p:nvCxnSpPr>
        <p:spPr>
          <a:xfrm>
            <a:off x="8374901" y="5344919"/>
            <a:ext cx="0" cy="432000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63A118-A4DB-A2CD-EFC2-2B0E6B6BA623}"/>
              </a:ext>
            </a:extLst>
          </p:cNvPr>
          <p:cNvSpPr txBox="1"/>
          <p:nvPr/>
        </p:nvSpPr>
        <p:spPr>
          <a:xfrm>
            <a:off x="8506538" y="5368983"/>
            <a:ext cx="6524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쇼핑로그 버튼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TOP 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버튼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플로팅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ko-KR" altLang="en-US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A197F0-DBA4-0FD1-47FC-943F98948EF7}"/>
              </a:ext>
            </a:extLst>
          </p:cNvPr>
          <p:cNvSpPr txBox="1"/>
          <p:nvPr/>
        </p:nvSpPr>
        <p:spPr>
          <a:xfrm>
            <a:off x="8451235" y="972574"/>
            <a:ext cx="12775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하향스크롤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 시 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GNS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 영역이 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헤더 도달 시 상단 고정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BE1C1C2-F616-A199-1667-6935461F362D}"/>
              </a:ext>
            </a:extLst>
          </p:cNvPr>
          <p:cNvCxnSpPr>
            <a:cxnSpLocks/>
          </p:cNvCxnSpPr>
          <p:nvPr/>
        </p:nvCxnSpPr>
        <p:spPr>
          <a:xfrm>
            <a:off x="8359495" y="920054"/>
            <a:ext cx="0" cy="360467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55F0F9-AFDB-DACB-8896-B062CE14CFDF}"/>
              </a:ext>
            </a:extLst>
          </p:cNvPr>
          <p:cNvSpPr txBox="1"/>
          <p:nvPr/>
        </p:nvSpPr>
        <p:spPr>
          <a:xfrm>
            <a:off x="3791744" y="367431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컨텐츠 영역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C76D2B-04D3-2599-EA76-FEB8F3C7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6" y="1340768"/>
            <a:ext cx="8028000" cy="4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74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2055BB5-B7E4-0E15-4791-7AAE57AE7C4F}"/>
              </a:ext>
            </a:extLst>
          </p:cNvPr>
          <p:cNvSpPr/>
          <p:nvPr/>
        </p:nvSpPr>
        <p:spPr>
          <a:xfrm>
            <a:off x="275650" y="5697724"/>
            <a:ext cx="8557200" cy="50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키트신청 영역 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체험단</a:t>
            </a:r>
            <a:r>
              <a:rPr lang="en-US" altLang="ko-KR" dirty="0"/>
              <a:t>/</a:t>
            </a:r>
            <a:r>
              <a:rPr lang="ko-KR" altLang="en-US" dirty="0"/>
              <a:t>키트신청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D68F8-56F5-7F23-1616-15B9AEE05B3B}"/>
              </a:ext>
            </a:extLst>
          </p:cNvPr>
          <p:cNvSpPr/>
          <p:nvPr/>
        </p:nvSpPr>
        <p:spPr>
          <a:xfrm>
            <a:off x="250176" y="476672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71ED89-46B2-4F16-715D-B5BE165BA1AC}"/>
              </a:ext>
            </a:extLst>
          </p:cNvPr>
          <p:cNvSpPr/>
          <p:nvPr/>
        </p:nvSpPr>
        <p:spPr>
          <a:xfrm>
            <a:off x="250176" y="1118700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20C79-E4F7-7D2B-2E98-38DD352780E9}"/>
              </a:ext>
            </a:extLst>
          </p:cNvPr>
          <p:cNvSpPr/>
          <p:nvPr/>
        </p:nvSpPr>
        <p:spPr>
          <a:xfrm>
            <a:off x="263352" y="1472696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F4C190-BB5C-38A2-2BA4-3AB502A9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54400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A0FFC3-F530-26E5-8753-85706EAFD590}"/>
              </a:ext>
            </a:extLst>
          </p:cNvPr>
          <p:cNvSpPr/>
          <p:nvPr/>
        </p:nvSpPr>
        <p:spPr>
          <a:xfrm>
            <a:off x="263352" y="1955747"/>
            <a:ext cx="85557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FB743B-82F9-A5AE-5417-89F78ACA35C2}"/>
              </a:ext>
            </a:extLst>
          </p:cNvPr>
          <p:cNvSpPr/>
          <p:nvPr/>
        </p:nvSpPr>
        <p:spPr>
          <a:xfrm>
            <a:off x="263352" y="2878018"/>
            <a:ext cx="85557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231430-7FEA-7549-2441-EB86A8C4ABDB}"/>
              </a:ext>
            </a:extLst>
          </p:cNvPr>
          <p:cNvSpPr/>
          <p:nvPr/>
        </p:nvSpPr>
        <p:spPr>
          <a:xfrm>
            <a:off x="263352" y="3552029"/>
            <a:ext cx="85557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B745A5-FC91-81E8-1114-505977F86596}"/>
              </a:ext>
            </a:extLst>
          </p:cNvPr>
          <p:cNvSpPr/>
          <p:nvPr/>
        </p:nvSpPr>
        <p:spPr>
          <a:xfrm>
            <a:off x="263352" y="4814869"/>
            <a:ext cx="85557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205259-FE68-188F-F75E-0697284B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68111"/>
              </p:ext>
            </p:extLst>
          </p:nvPr>
        </p:nvGraphicFramePr>
        <p:xfrm>
          <a:off x="8904312" y="476672"/>
          <a:ext cx="3168000" cy="1256412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체험단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키트신청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영역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해당 캠페인에 설정된 온라인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수령여부 기준으로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온라인수령신청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수령신청 버튼 노출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D90780-FE56-4DF2-3259-B737F0579C82}"/>
              </a:ext>
            </a:extLst>
          </p:cNvPr>
          <p:cNvSpPr/>
          <p:nvPr/>
        </p:nvSpPr>
        <p:spPr>
          <a:xfrm>
            <a:off x="4414555" y="5043444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EBE44A-4B74-F925-5F99-44C061A3C53E}"/>
              </a:ext>
            </a:extLst>
          </p:cNvPr>
          <p:cNvSpPr/>
          <p:nvPr/>
        </p:nvSpPr>
        <p:spPr>
          <a:xfrm>
            <a:off x="4396824" y="4107340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97D39B92-F7BF-DD5A-3072-4585252B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295" y="5663379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3" name="자유형 68">
            <a:extLst>
              <a:ext uri="{FF2B5EF4-FFF2-40B4-BE49-F238E27FC236}">
                <a16:creationId xmlns:a16="http://schemas.microsoft.com/office/drawing/2014/main" id="{D96A71AA-DA02-62E2-3FB5-97453DC8D8D2}"/>
              </a:ext>
            </a:extLst>
          </p:cNvPr>
          <p:cNvSpPr/>
          <p:nvPr/>
        </p:nvSpPr>
        <p:spPr>
          <a:xfrm>
            <a:off x="250176" y="6236321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26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>
            <a:extLst>
              <a:ext uri="{FF2B5EF4-FFF2-40B4-BE49-F238E27FC236}">
                <a16:creationId xmlns:a16="http://schemas.microsoft.com/office/drawing/2014/main" id="{63224449-897B-7B0A-E1FF-A9E503B9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체험단</a:t>
            </a:r>
            <a:r>
              <a:rPr lang="en-US" altLang="ko-KR" dirty="0"/>
              <a:t>/</a:t>
            </a:r>
            <a:r>
              <a:rPr lang="ko-KR" altLang="en-US" dirty="0"/>
              <a:t>키트신청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078EA6-0A58-0AEB-DA95-607E696AB6D0}"/>
              </a:ext>
            </a:extLst>
          </p:cNvPr>
          <p:cNvSpPr/>
          <p:nvPr/>
        </p:nvSpPr>
        <p:spPr>
          <a:xfrm>
            <a:off x="263351" y="1841995"/>
            <a:ext cx="8555776" cy="884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DDBB1B-977B-6A59-1F99-85C982524113}"/>
              </a:ext>
            </a:extLst>
          </p:cNvPr>
          <p:cNvSpPr/>
          <p:nvPr/>
        </p:nvSpPr>
        <p:spPr>
          <a:xfrm>
            <a:off x="263351" y="2787968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6888B-8CAE-D79F-72E9-13FBB9C64301}"/>
              </a:ext>
            </a:extLst>
          </p:cNvPr>
          <p:cNvSpPr/>
          <p:nvPr/>
        </p:nvSpPr>
        <p:spPr>
          <a:xfrm>
            <a:off x="263351" y="3448014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0F2F0E-DB1C-98BA-60B0-063036380F5A}"/>
              </a:ext>
            </a:extLst>
          </p:cNvPr>
          <p:cNvSpPr/>
          <p:nvPr/>
        </p:nvSpPr>
        <p:spPr>
          <a:xfrm>
            <a:off x="4439816" y="3958999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A3119-BB1E-1921-BD80-43C830586D45}"/>
              </a:ext>
            </a:extLst>
          </p:cNvPr>
          <p:cNvSpPr/>
          <p:nvPr/>
        </p:nvSpPr>
        <p:spPr>
          <a:xfrm>
            <a:off x="263351" y="4754035"/>
            <a:ext cx="8512591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C6534-C5D8-E8F6-13D2-85E71AAFBE85}"/>
              </a:ext>
            </a:extLst>
          </p:cNvPr>
          <p:cNvSpPr/>
          <p:nvPr/>
        </p:nvSpPr>
        <p:spPr>
          <a:xfrm>
            <a:off x="263352" y="6237312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푸터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0513559-4627-F15A-D224-9731F994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2288"/>
              </p:ext>
            </p:extLst>
          </p:nvPr>
        </p:nvGraphicFramePr>
        <p:xfrm>
          <a:off x="8904664" y="496690"/>
          <a:ext cx="3168000" cy="932024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체험단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키트신청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81333C6-38EC-7A5A-8596-3D8DBF742704}"/>
              </a:ext>
            </a:extLst>
          </p:cNvPr>
          <p:cNvSpPr/>
          <p:nvPr/>
        </p:nvSpPr>
        <p:spPr>
          <a:xfrm>
            <a:off x="263351" y="838117"/>
            <a:ext cx="8555776" cy="537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F4766-8051-8F38-F94E-80D2ACC7C8C5}"/>
              </a:ext>
            </a:extLst>
          </p:cNvPr>
          <p:cNvSpPr/>
          <p:nvPr/>
        </p:nvSpPr>
        <p:spPr>
          <a:xfrm>
            <a:off x="263352" y="1430493"/>
            <a:ext cx="85557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자유형 68">
            <a:extLst>
              <a:ext uri="{FF2B5EF4-FFF2-40B4-BE49-F238E27FC236}">
                <a16:creationId xmlns:a16="http://schemas.microsoft.com/office/drawing/2014/main" id="{3C398928-1875-3997-109D-76907E5F8E54}"/>
              </a:ext>
            </a:extLst>
          </p:cNvPr>
          <p:cNvSpPr/>
          <p:nvPr/>
        </p:nvSpPr>
        <p:spPr>
          <a:xfrm>
            <a:off x="222957" y="492258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611">
            <a:extLst>
              <a:ext uri="{FF2B5EF4-FFF2-40B4-BE49-F238E27FC236}">
                <a16:creationId xmlns:a16="http://schemas.microsoft.com/office/drawing/2014/main" id="{5ACFEB94-D86A-A246-7F11-3C9E4A1D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57" y="83811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2390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>
            <a:extLst>
              <a:ext uri="{FF2B5EF4-FFF2-40B4-BE49-F238E27FC236}">
                <a16:creationId xmlns:a16="http://schemas.microsoft.com/office/drawing/2014/main" id="{E292F37E-8C50-A416-E855-224C3E0BB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</p:spPr>
        <p:txBody>
          <a:bodyPr/>
          <a:lstStyle/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53" name="제목 3"/>
          <p:cNvSpPr txBox="1">
            <a:spLocks/>
          </p:cNvSpPr>
          <p:nvPr/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우수회원키트 </a:t>
            </a:r>
            <a:r>
              <a:rPr lang="en-US" altLang="ko-KR" dirty="0"/>
              <a:t>* </a:t>
            </a:r>
            <a:r>
              <a:rPr lang="ko-KR" altLang="en-US" dirty="0"/>
              <a:t>통합캠페인</a:t>
            </a:r>
            <a:r>
              <a:rPr lang="en-US" altLang="ko-KR" dirty="0"/>
              <a:t>(</a:t>
            </a:r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오프</a:t>
            </a:r>
            <a:r>
              <a:rPr lang="en-US" altLang="ko-KR" dirty="0"/>
              <a:t>)</a:t>
            </a:r>
            <a:r>
              <a:rPr lang="ko-KR" altLang="en-US" dirty="0"/>
              <a:t> 동시진행</a:t>
            </a:r>
          </a:p>
        </p:txBody>
      </p:sp>
      <p:sp>
        <p:nvSpPr>
          <p:cNvPr id="54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63352" y="523858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BO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431494" y="523858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FO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직선 화살표 연결선 55"/>
          <p:cNvCxnSpPr>
            <a:stCxn id="60" idx="2"/>
            <a:endCxn id="58" idx="0"/>
          </p:cNvCxnSpPr>
          <p:nvPr/>
        </p:nvCxnSpPr>
        <p:spPr>
          <a:xfrm flipH="1">
            <a:off x="2589569" y="2654009"/>
            <a:ext cx="5414" cy="2513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1870562" y="3372998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통합캠페인여부</a:t>
            </a:r>
          </a:p>
        </p:txBody>
      </p:sp>
      <p:sp>
        <p:nvSpPr>
          <p:cNvPr id="58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150501" y="5167762"/>
            <a:ext cx="878135" cy="277462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4040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대상제품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등록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가능</a:t>
            </a:r>
          </a:p>
        </p:txBody>
      </p:sp>
      <p:sp>
        <p:nvSpPr>
          <p:cNvPr id="5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458764" y="2376547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제품등록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155915" y="2376547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캠페인등록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1" name="직선 화살표 연결선 60"/>
          <p:cNvCxnSpPr>
            <a:stCxn id="59" idx="3"/>
            <a:endCxn id="60" idx="1"/>
          </p:cNvCxnSpPr>
          <p:nvPr/>
        </p:nvCxnSpPr>
        <p:spPr>
          <a:xfrm>
            <a:off x="1336899" y="2515278"/>
            <a:ext cx="819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64236" y="3789040"/>
            <a:ext cx="125066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C00000"/>
                </a:solidFill>
              </a:rPr>
              <a:t>연동함</a:t>
            </a:r>
            <a:r>
              <a:rPr lang="en-US" altLang="ko-KR" sz="800" dirty="0">
                <a:solidFill>
                  <a:srgbClr val="C00000"/>
                </a:solidFill>
              </a:rPr>
              <a:t>/</a:t>
            </a:r>
            <a:r>
              <a:rPr lang="ko-KR" altLang="en-US" sz="800" dirty="0">
                <a:solidFill>
                  <a:srgbClr val="C00000"/>
                </a:solidFill>
              </a:rPr>
              <a:t>통합캠페인체크</a:t>
            </a:r>
          </a:p>
        </p:txBody>
      </p:sp>
      <p:sp>
        <p:nvSpPr>
          <p:cNvPr id="6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3647728" y="516776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캠페인등록완료</a:t>
            </a:r>
          </a:p>
        </p:txBody>
      </p:sp>
      <p:cxnSp>
        <p:nvCxnSpPr>
          <p:cNvPr id="64" name="직선 화살표 연결선 63"/>
          <p:cNvCxnSpPr>
            <a:stCxn id="58" idx="3"/>
            <a:endCxn id="63" idx="1"/>
          </p:cNvCxnSpPr>
          <p:nvPr/>
        </p:nvCxnSpPr>
        <p:spPr>
          <a:xfrm>
            <a:off x="3028636" y="5306493"/>
            <a:ext cx="619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3" idx="3"/>
            <a:endCxn id="68" idx="1"/>
          </p:cNvCxnSpPr>
          <p:nvPr/>
        </p:nvCxnSpPr>
        <p:spPr>
          <a:xfrm flipV="1">
            <a:off x="4525863" y="2524865"/>
            <a:ext cx="349237" cy="27816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052" y="3032016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rgbClr val="C00000"/>
                </a:solidFill>
              </a:rPr>
              <a:t>등급설정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1870562" y="4167356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옵션선택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4875100" y="2386134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이벤트등록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6045900" y="2383996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FO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</a:t>
            </a:r>
          </a:p>
        </p:txBody>
      </p:sp>
      <p:cxnSp>
        <p:nvCxnSpPr>
          <p:cNvPr id="70" name="직선 화살표 연결선 69"/>
          <p:cNvCxnSpPr>
            <a:stCxn id="68" idx="3"/>
            <a:endCxn id="69" idx="1"/>
          </p:cNvCxnSpPr>
          <p:nvPr/>
        </p:nvCxnSpPr>
        <p:spPr>
          <a:xfrm flipV="1">
            <a:off x="5753235" y="2522727"/>
            <a:ext cx="292665" cy="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5766112" y="3539457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수령방법선택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7575460" y="2968795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7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7575460" y="506921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오프라인</a:t>
            </a:r>
          </a:p>
        </p:txBody>
      </p:sp>
      <p:sp>
        <p:nvSpPr>
          <p:cNvPr id="74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045978" y="248115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바로구매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단독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5" name="직선 화살표 연결선 74"/>
          <p:cNvCxnSpPr>
            <a:stCxn id="69" idx="2"/>
            <a:endCxn id="71" idx="0"/>
          </p:cNvCxnSpPr>
          <p:nvPr/>
        </p:nvCxnSpPr>
        <p:spPr>
          <a:xfrm>
            <a:off x="6484968" y="2661458"/>
            <a:ext cx="150" cy="877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71" idx="3"/>
            <a:endCxn id="72" idx="1"/>
          </p:cNvCxnSpPr>
          <p:nvPr/>
        </p:nvCxnSpPr>
        <p:spPr>
          <a:xfrm flipV="1">
            <a:off x="7204124" y="3107526"/>
            <a:ext cx="371336" cy="5983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1" idx="3"/>
            <a:endCxn id="73" idx="1"/>
          </p:cNvCxnSpPr>
          <p:nvPr/>
        </p:nvCxnSpPr>
        <p:spPr>
          <a:xfrm>
            <a:off x="7204124" y="3705916"/>
            <a:ext cx="371336" cy="15020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72" idx="3"/>
            <a:endCxn id="74" idx="1"/>
          </p:cNvCxnSpPr>
          <p:nvPr/>
        </p:nvCxnSpPr>
        <p:spPr>
          <a:xfrm flipV="1">
            <a:off x="8453595" y="2619883"/>
            <a:ext cx="592383" cy="4876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874506" y="506921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매장수령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수령기간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696400" y="4600590"/>
            <a:ext cx="1502623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9BC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rgbClr val="C00000"/>
                </a:solidFill>
                <a:latin typeface="+mn-ea"/>
              </a:rPr>
              <a:t>수령취소</a:t>
            </a:r>
            <a:endParaRPr lang="en-US" altLang="ko-KR" sz="800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rgbClr val="C00000"/>
                </a:solidFill>
                <a:latin typeface="+mn-ea"/>
              </a:rPr>
              <a:t>마이페이지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,</a:t>
            </a:r>
            <a:r>
              <a:rPr lang="ko-KR" altLang="en-US" sz="800" dirty="0" err="1">
                <a:solidFill>
                  <a:srgbClr val="C00000"/>
                </a:solidFill>
                <a:latin typeface="+mn-ea"/>
              </a:rPr>
              <a:t>이벤트상세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80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1" name="직선 화살표 연결선 80"/>
          <p:cNvCxnSpPr>
            <a:stCxn id="73" idx="3"/>
            <a:endCxn id="79" idx="1"/>
          </p:cNvCxnSpPr>
          <p:nvPr/>
        </p:nvCxnSpPr>
        <p:spPr>
          <a:xfrm>
            <a:off x="8453595" y="5207943"/>
            <a:ext cx="2420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다이아몬드 81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8710306" y="5039880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수령매장선택</a:t>
            </a:r>
          </a:p>
        </p:txBody>
      </p:sp>
      <p:cxnSp>
        <p:nvCxnSpPr>
          <p:cNvPr id="83" name="직선 화살표 연결선 82"/>
          <p:cNvCxnSpPr>
            <a:endCxn id="80" idx="2"/>
          </p:cNvCxnSpPr>
          <p:nvPr/>
        </p:nvCxnSpPr>
        <p:spPr>
          <a:xfrm flipV="1">
            <a:off x="10446633" y="4878052"/>
            <a:ext cx="1079" cy="342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603118" y="2345194"/>
            <a:ext cx="2918964" cy="106871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320888" y="220646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9BC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주문취소</a:t>
            </a:r>
            <a:endParaRPr lang="en-US" altLang="ko-KR" sz="800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rgbClr val="C00000"/>
                </a:solidFill>
                <a:latin typeface="+mn-ea"/>
              </a:rPr>
              <a:t>가능시점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cxnSp>
        <p:nvCxnSpPr>
          <p:cNvPr id="86" name="꺾인 연결선 85"/>
          <p:cNvCxnSpPr>
            <a:stCxn id="85" idx="0"/>
            <a:endCxn id="69" idx="0"/>
          </p:cNvCxnSpPr>
          <p:nvPr/>
        </p:nvCxnSpPr>
        <p:spPr>
          <a:xfrm rot="16200000" flipH="1" flipV="1">
            <a:off x="8533695" y="157735"/>
            <a:ext cx="177534" cy="4274988"/>
          </a:xfrm>
          <a:prstGeom prst="bentConnector3">
            <a:avLst>
              <a:gd name="adj1" fmla="val -1287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80" idx="3"/>
            <a:endCxn id="69" idx="0"/>
          </p:cNvCxnSpPr>
          <p:nvPr/>
        </p:nvCxnSpPr>
        <p:spPr>
          <a:xfrm flipH="1" flipV="1">
            <a:off x="6484968" y="2383996"/>
            <a:ext cx="4714055" cy="2355325"/>
          </a:xfrm>
          <a:prstGeom prst="bentConnector4">
            <a:avLst>
              <a:gd name="adj1" fmla="val -4849"/>
              <a:gd name="adj2" fmla="val 1171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9336" y="980728"/>
            <a:ext cx="6758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000" b="1" dirty="0" smtClean="0"/>
              <a:t>우수회원키트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키트</a:t>
            </a:r>
            <a:r>
              <a:rPr lang="en-US" altLang="ko-KR" sz="1000" b="1" dirty="0" smtClean="0"/>
              <a:t>or</a:t>
            </a:r>
            <a:r>
              <a:rPr lang="ko-KR" altLang="en-US" sz="1000" b="1" dirty="0" err="1" smtClean="0"/>
              <a:t>본품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온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오프 진행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포스캠페인</a:t>
            </a:r>
            <a:r>
              <a:rPr lang="ko-KR" altLang="en-US" sz="1000" b="1" dirty="0" smtClean="0"/>
              <a:t> 연동함 </a:t>
            </a:r>
            <a:r>
              <a:rPr lang="en-US" altLang="ko-KR" sz="1000" b="1" dirty="0" smtClean="0"/>
              <a:t>+ </a:t>
            </a:r>
            <a:r>
              <a:rPr lang="ko-KR" altLang="en-US" sz="1000" b="1" dirty="0" smtClean="0"/>
              <a:t>통합캠페인체크 필수</a:t>
            </a:r>
            <a:r>
              <a:rPr lang="en-US" altLang="ko-KR" sz="1000" b="1" dirty="0" smtClean="0"/>
              <a:t>)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10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개만 진행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3678" y="2703423"/>
            <a:ext cx="1069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 &gt;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제품관리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별도등록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우수회원키트제품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54457" y="2712452"/>
            <a:ext cx="209544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 &gt;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캠페인관리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신청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우수회원키트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45802" y="4690554"/>
            <a:ext cx="12875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우수회원키트 </a:t>
            </a:r>
            <a:r>
              <a:rPr lang="en-US" altLang="ko-KR" sz="800" dirty="0" smtClean="0">
                <a:solidFill>
                  <a:srgbClr val="C00000"/>
                </a:solidFill>
              </a:rPr>
              <a:t>or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본품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rgbClr val="C00000"/>
                </a:solidFill>
              </a:rPr>
              <a:t>수령기간</a:t>
            </a:r>
            <a:r>
              <a:rPr lang="en-US" altLang="ko-KR" sz="800" dirty="0" smtClean="0">
                <a:solidFill>
                  <a:srgbClr val="C00000"/>
                </a:solidFill>
              </a:rPr>
              <a:t>/</a:t>
            </a:r>
            <a:r>
              <a:rPr lang="ko-KR" altLang="en-US" sz="800" dirty="0" smtClean="0">
                <a:solidFill>
                  <a:srgbClr val="C00000"/>
                </a:solidFill>
              </a:rPr>
              <a:t>배송시간 설정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02473" y="2802930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우수회원키트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키트 </a:t>
            </a:r>
            <a:r>
              <a:rPr lang="en-US" altLang="ko-KR" sz="800" dirty="0" smtClean="0"/>
              <a:t>or </a:t>
            </a:r>
            <a:r>
              <a:rPr lang="ko-KR" altLang="en-US" sz="800" dirty="0" err="1" smtClean="0"/>
              <a:t>본품</a:t>
            </a:r>
            <a:r>
              <a:rPr lang="ko-KR" altLang="en-US" sz="800" dirty="0" smtClean="0"/>
              <a:t> 동일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– </a:t>
            </a:r>
            <a:r>
              <a:rPr lang="ko-KR" altLang="en-US" sz="800" dirty="0" err="1" smtClean="0"/>
              <a:t>배송비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뷰티포인트</a:t>
            </a:r>
            <a:r>
              <a:rPr lang="ko-KR" altLang="en-US" sz="800" dirty="0" smtClean="0"/>
              <a:t> 결제 또는</a:t>
            </a:r>
            <a:endParaRPr lang="en-US" altLang="ko-KR" sz="800" dirty="0" smtClean="0"/>
          </a:p>
          <a:p>
            <a:r>
              <a:rPr lang="ko-KR" altLang="en-US" sz="800" dirty="0" smtClean="0"/>
              <a:t>무료배송비쿠폰 사용가능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63799" y="2947500"/>
            <a:ext cx="6976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수령기간에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err="1" smtClean="0">
                <a:solidFill>
                  <a:srgbClr val="C00000"/>
                </a:solidFill>
              </a:rPr>
              <a:t>배송시작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84967" y="1531214"/>
            <a:ext cx="286649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solidFill>
                  <a:srgbClr val="C00000"/>
                </a:solidFill>
              </a:rPr>
              <a:t>취소 후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재선택</a:t>
            </a:r>
            <a:r>
              <a:rPr lang="ko-KR" altLang="en-US" sz="800" dirty="0" smtClean="0">
                <a:solidFill>
                  <a:srgbClr val="C00000"/>
                </a:solidFill>
              </a:rPr>
              <a:t> 시점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smtClean="0">
                <a:solidFill>
                  <a:srgbClr val="C00000"/>
                </a:solidFill>
              </a:rPr>
              <a:t>각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채널별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옵션별</a:t>
            </a:r>
            <a:r>
              <a:rPr lang="en-US" altLang="ko-KR" sz="800" dirty="0" smtClean="0">
                <a:solidFill>
                  <a:srgbClr val="C00000"/>
                </a:solidFill>
              </a:rPr>
              <a:t>)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신청수량이</a:t>
            </a:r>
            <a:r>
              <a:rPr lang="ko-KR" altLang="en-US" sz="800" dirty="0" smtClean="0">
                <a:solidFill>
                  <a:srgbClr val="C00000"/>
                </a:solidFill>
              </a:rPr>
              <a:t> 남아 있을 경우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재신청</a:t>
            </a:r>
            <a:r>
              <a:rPr lang="ko-KR" altLang="en-US" sz="800" dirty="0" smtClean="0">
                <a:solidFill>
                  <a:srgbClr val="C00000"/>
                </a:solidFill>
              </a:rPr>
              <a:t> 가능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12225"/>
              </p:ext>
            </p:extLst>
          </p:nvPr>
        </p:nvGraphicFramePr>
        <p:xfrm>
          <a:off x="10259211" y="-2738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우수회원키트 프로세스 수정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80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A901AB-1E7D-D9D5-E2F0-2541A9302A83}"/>
              </a:ext>
            </a:extLst>
          </p:cNvPr>
          <p:cNvSpPr/>
          <p:nvPr/>
        </p:nvSpPr>
        <p:spPr>
          <a:xfrm>
            <a:off x="263352" y="2099763"/>
            <a:ext cx="85557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C8766B-6CB5-9B7E-D572-62FAE4E51DC4}"/>
              </a:ext>
            </a:extLst>
          </p:cNvPr>
          <p:cNvSpPr/>
          <p:nvPr/>
        </p:nvSpPr>
        <p:spPr>
          <a:xfrm>
            <a:off x="250176" y="620688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75CDFC-03C3-3687-D076-1D5943283AFE}"/>
              </a:ext>
            </a:extLst>
          </p:cNvPr>
          <p:cNvSpPr/>
          <p:nvPr/>
        </p:nvSpPr>
        <p:spPr>
          <a:xfrm>
            <a:off x="250176" y="1262716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D7CB6A-EE7C-E2B4-515C-C6DE75A6C5B5}"/>
              </a:ext>
            </a:extLst>
          </p:cNvPr>
          <p:cNvSpPr/>
          <p:nvPr/>
        </p:nvSpPr>
        <p:spPr>
          <a:xfrm>
            <a:off x="263352" y="1616712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EBAD5B0-8D30-D051-C0EC-0A1C9ACA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68802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자유형 68">
            <a:extLst>
              <a:ext uri="{FF2B5EF4-FFF2-40B4-BE49-F238E27FC236}">
                <a16:creationId xmlns:a16="http://schemas.microsoft.com/office/drawing/2014/main" id="{ED668D75-56D4-23F3-11B4-A34DAF27A254}"/>
              </a:ext>
            </a:extLst>
          </p:cNvPr>
          <p:cNvSpPr/>
          <p:nvPr/>
        </p:nvSpPr>
        <p:spPr>
          <a:xfrm>
            <a:off x="268415" y="5647689"/>
            <a:ext cx="8550713" cy="22958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이하 영역 단순고지형과 동일</a:t>
            </a:r>
          </a:p>
        </p:txBody>
      </p:sp>
      <p:sp>
        <p:nvSpPr>
          <p:cNvPr id="4" name="제목 98">
            <a:extLst>
              <a:ext uri="{FF2B5EF4-FFF2-40B4-BE49-F238E27FC236}">
                <a16:creationId xmlns:a16="http://schemas.microsoft.com/office/drawing/2014/main" id="{7BC62562-48C0-FCC2-0327-BCE6C0705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키트신청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E40080-AFC0-6791-58B1-1072BB43C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17394"/>
              </p:ext>
            </p:extLst>
          </p:nvPr>
        </p:nvGraphicFramePr>
        <p:xfrm>
          <a:off x="9000565" y="72796"/>
          <a:ext cx="3168000" cy="361556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옵션선택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캠페인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산청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우수회원키트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정보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옵션은 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뷰티포인트가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등록가능하며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단품만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등록가능함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옵션은 최대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까지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노출가능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뷰티포인트로만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등록가능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옵션번호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제품기본이미지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제품명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뷰티포인트의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뷰티포인트용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이미지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지급뷰티포인트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사용기한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선택됨을 표시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 시 기본선택 없음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옵션을 선택한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클릭 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정상신청인 경우 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 수령신청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우수회원키트는 온라인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동시진행만 가능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590E0D6-9F07-DFB9-E18C-C3AFD3C52367}"/>
              </a:ext>
            </a:extLst>
          </p:cNvPr>
          <p:cNvSpPr/>
          <p:nvPr/>
        </p:nvSpPr>
        <p:spPr>
          <a:xfrm>
            <a:off x="3145622" y="3383347"/>
            <a:ext cx="864000" cy="1369102"/>
          </a:xfrm>
          <a:prstGeom prst="roundRect">
            <a:avLst/>
          </a:prstGeom>
          <a:noFill/>
          <a:ln w="38100"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비타</a:t>
            </a:r>
            <a:r>
              <a:rPr lang="en-US" altLang="ko-KR" sz="900" b="1" dirty="0">
                <a:solidFill>
                  <a:schemeClr val="tx1"/>
                </a:solidFill>
              </a:rPr>
              <a:t>C </a:t>
            </a:r>
            <a:r>
              <a:rPr lang="ko-KR" altLang="en-US" sz="900" b="1" dirty="0">
                <a:solidFill>
                  <a:schemeClr val="tx1"/>
                </a:solidFill>
              </a:rPr>
              <a:t>잡티 </a:t>
            </a:r>
            <a:r>
              <a:rPr lang="ko-KR" altLang="en-US" sz="900" b="1" dirty="0" err="1">
                <a:solidFill>
                  <a:schemeClr val="tx1"/>
                </a:solidFill>
              </a:rPr>
              <a:t>토닝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</a:rPr>
              <a:t>세럼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30ml+</a:t>
            </a:r>
            <a:r>
              <a:rPr lang="ko-KR" altLang="en-US" sz="900" b="1" dirty="0" err="1">
                <a:solidFill>
                  <a:schemeClr val="tx1"/>
                </a:solidFill>
              </a:rPr>
              <a:t>더스트</a:t>
            </a:r>
            <a:r>
              <a:rPr lang="ko-KR" altLang="en-US" sz="900" b="1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7C7B4D-81BE-9178-2184-DA641862E235}"/>
              </a:ext>
            </a:extLst>
          </p:cNvPr>
          <p:cNvSpPr/>
          <p:nvPr/>
        </p:nvSpPr>
        <p:spPr>
          <a:xfrm>
            <a:off x="3106559" y="3051136"/>
            <a:ext cx="18630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 dirty="0">
                <a:latin typeface="+mn-ea"/>
              </a:rPr>
              <a:t>. (</a:t>
            </a:r>
            <a:r>
              <a:rPr lang="ko-KR" altLang="en-US" sz="800" b="1" dirty="0" err="1">
                <a:latin typeface="+mn-ea"/>
              </a:rPr>
              <a:t>택</a:t>
            </a:r>
            <a:r>
              <a:rPr lang="en-US" altLang="ko-KR" sz="800" b="1" dirty="0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사각형: 둥근 모서리 4">
            <a:extLst>
              <a:ext uri="{FF2B5EF4-FFF2-40B4-BE49-F238E27FC236}">
                <a16:creationId xmlns:a16="http://schemas.microsoft.com/office/drawing/2014/main" id="{2648E189-FD8B-59CC-79D0-E07CA526F6B9}"/>
              </a:ext>
            </a:extLst>
          </p:cNvPr>
          <p:cNvSpPr/>
          <p:nvPr/>
        </p:nvSpPr>
        <p:spPr>
          <a:xfrm>
            <a:off x="4116780" y="3383347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15" name="사각형: 둥근 모서리 4">
            <a:extLst>
              <a:ext uri="{FF2B5EF4-FFF2-40B4-BE49-F238E27FC236}">
                <a16:creationId xmlns:a16="http://schemas.microsoft.com/office/drawing/2014/main" id="{9F670EF3-A7F2-E93D-F9C2-126A9FE8B72E}"/>
              </a:ext>
            </a:extLst>
          </p:cNvPr>
          <p:cNvSpPr/>
          <p:nvPr/>
        </p:nvSpPr>
        <p:spPr>
          <a:xfrm>
            <a:off x="5087938" y="3383347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뷰티포인트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20,000 P 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(90</a:t>
            </a:r>
            <a:r>
              <a:rPr lang="ko-KR" altLang="en-US" sz="700" dirty="0">
                <a:solidFill>
                  <a:schemeClr val="tx1"/>
                </a:solidFill>
              </a:rPr>
              <a:t>일 이후 소멸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90234A6-2916-E632-6B50-C1F4F7C66F25}"/>
              </a:ext>
            </a:extLst>
          </p:cNvPr>
          <p:cNvGrpSpPr/>
          <p:nvPr/>
        </p:nvGrpSpPr>
        <p:grpSpPr>
          <a:xfrm>
            <a:off x="3398200" y="3703481"/>
            <a:ext cx="358844" cy="358005"/>
            <a:chOff x="8185428" y="5159227"/>
            <a:chExt cx="881745" cy="101463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814ED9-66EE-58D0-4CAE-9718457B5ACD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712C93B-9586-5FA9-E41C-D0B6456FE798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58BC4D-D01F-3AE7-1A0A-391BB9763335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E70297-F442-5FB4-D39E-A5030FACED5B}"/>
              </a:ext>
            </a:extLst>
          </p:cNvPr>
          <p:cNvGrpSpPr/>
          <p:nvPr/>
        </p:nvGrpSpPr>
        <p:grpSpPr>
          <a:xfrm>
            <a:off x="4369358" y="3703481"/>
            <a:ext cx="358844" cy="358005"/>
            <a:chOff x="8185428" y="5159227"/>
            <a:chExt cx="881745" cy="10146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F6CCA3-312F-F45E-B278-58CBA07E110C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3E9925D-4EFC-AECD-AB6C-F4B4FB559F3A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F93E1E6-489F-E44D-0551-01818DCAF3DF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B9894CB-B390-598E-7BB5-57EBB831BD96}"/>
              </a:ext>
            </a:extLst>
          </p:cNvPr>
          <p:cNvGrpSpPr/>
          <p:nvPr/>
        </p:nvGrpSpPr>
        <p:grpSpPr>
          <a:xfrm>
            <a:off x="5340516" y="3703481"/>
            <a:ext cx="358844" cy="358005"/>
            <a:chOff x="8185428" y="5159227"/>
            <a:chExt cx="881745" cy="101463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7BE0896-A8CF-CD61-C64B-D3D847B8274E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1090B8C-2D8D-40A9-3E81-2A3CB6CC8186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21A6468-D776-C804-263B-6B6C98EEFB0E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5C7A7F-A345-432E-CE8B-11F3910BF070}"/>
              </a:ext>
            </a:extLst>
          </p:cNvPr>
          <p:cNvSpPr/>
          <p:nvPr/>
        </p:nvSpPr>
        <p:spPr>
          <a:xfrm>
            <a:off x="3198322" y="4869216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513E8E5-2D72-2B12-D170-495E710C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322" y="294395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57F60313-4A78-3BC6-FB05-869B3669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965" y="332908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F0A9A152-E66A-FEA2-9EAA-9B5ADF6A8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436" y="488414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99AFEC-06B9-EE87-C740-353EC3A26F09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B44D05-FF20-A032-699B-E740F8755256}"/>
              </a:ext>
            </a:extLst>
          </p:cNvPr>
          <p:cNvSpPr/>
          <p:nvPr/>
        </p:nvSpPr>
        <p:spPr>
          <a:xfrm>
            <a:off x="284700" y="650516"/>
            <a:ext cx="3816424" cy="440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키트 신청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제품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키트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인 경우</a:t>
            </a:r>
          </a:p>
        </p:txBody>
      </p:sp>
      <p:sp>
        <p:nvSpPr>
          <p:cNvPr id="9" name="부제목 3">
            <a:extLst>
              <a:ext uri="{FF2B5EF4-FFF2-40B4-BE49-F238E27FC236}">
                <a16:creationId xmlns:a16="http://schemas.microsoft.com/office/drawing/2014/main" id="{668A4957-834A-68D4-BB43-DEF33323B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386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B13E-2192-84A2-52E1-113C2FFFF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수령신청 팝업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298110-C8E6-1DCB-B4BE-B936FADDE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IN_PC_EVE_07_02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130625-C557-DD55-C0B7-3D55942ECB5A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3C9CA6-4CE9-E035-3047-8B9CADDFD3B5}"/>
              </a:ext>
            </a:extLst>
          </p:cNvPr>
          <p:cNvSpPr/>
          <p:nvPr/>
        </p:nvSpPr>
        <p:spPr>
          <a:xfrm>
            <a:off x="3311568" y="1952928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F06FD-8CA0-DC7A-11B3-1A67B370CD13}"/>
              </a:ext>
            </a:extLst>
          </p:cNvPr>
          <p:cNvSpPr txBox="1"/>
          <p:nvPr/>
        </p:nvSpPr>
        <p:spPr>
          <a:xfrm>
            <a:off x="3359696" y="1988840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수령신청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54F6D-954D-FAD2-A426-6D0F527880E8}"/>
              </a:ext>
            </a:extLst>
          </p:cNvPr>
          <p:cNvSpPr/>
          <p:nvPr/>
        </p:nvSpPr>
        <p:spPr>
          <a:xfrm>
            <a:off x="3503469" y="3040807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ea"/>
              </a:rPr>
              <a:t>키트를 수령할 방법을 선택해 주세요</a:t>
            </a:r>
            <a:r>
              <a:rPr lang="en-US" altLang="ko-KR" sz="900" b="1" dirty="0">
                <a:latin typeface="+mn-ea"/>
              </a:rPr>
              <a:t>,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5FD82-F83E-031F-5C9A-A375979E4069}"/>
              </a:ext>
            </a:extLst>
          </p:cNvPr>
          <p:cNvSpPr/>
          <p:nvPr/>
        </p:nvSpPr>
        <p:spPr>
          <a:xfrm>
            <a:off x="3523013" y="3431382"/>
            <a:ext cx="2016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온라인 수령신청</a:t>
            </a:r>
            <a:endParaRPr lang="en-US" altLang="ko-KR" sz="11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배송비 결제 후 택배 수령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E8119F-858C-84F7-6B87-B43CBE03F139}"/>
              </a:ext>
            </a:extLst>
          </p:cNvPr>
          <p:cNvSpPr/>
          <p:nvPr/>
        </p:nvSpPr>
        <p:spPr>
          <a:xfrm>
            <a:off x="3523013" y="4113224"/>
            <a:ext cx="2016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오프라인 수령신청</a:t>
            </a:r>
            <a:endParaRPr lang="en-US" altLang="ko-KR" sz="11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수령기간 매장방문 후 직접 수령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94E9A130-09C1-E8B7-AFDC-94128876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52" y="1880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3BE667-F388-A7FA-1579-9C3F205E0E7F}"/>
              </a:ext>
            </a:extLst>
          </p:cNvPr>
          <p:cNvSpPr/>
          <p:nvPr/>
        </p:nvSpPr>
        <p:spPr>
          <a:xfrm>
            <a:off x="3404021" y="2429019"/>
            <a:ext cx="2256048" cy="436845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30ml+</a:t>
            </a:r>
            <a:r>
              <a:rPr lang="ko-KR" altLang="en-US" sz="900" b="1" dirty="0" err="1">
                <a:solidFill>
                  <a:srgbClr val="00BC70"/>
                </a:solidFill>
              </a:rPr>
              <a:t>더스트</a:t>
            </a:r>
            <a:r>
              <a:rPr lang="ko-KR" altLang="en-US" sz="900" b="1" dirty="0">
                <a:solidFill>
                  <a:srgbClr val="00BC70"/>
                </a:solidFill>
              </a:rPr>
              <a:t> 백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09F78C30-57C0-EEFE-0942-94F2D2F1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242" y="25632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086F9374-EDC1-D42B-906F-B1ECD24AC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274" y="33946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CA1C0E5-ADF6-C89F-DC3C-0AE77679F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73152"/>
              </p:ext>
            </p:extLst>
          </p:nvPr>
        </p:nvGraphicFramePr>
        <p:xfrm>
          <a:off x="9000565" y="72796"/>
          <a:ext cx="3168000" cy="300596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수령싱청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제품명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노출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등록된 우수회원키트 캠페인이 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rgbClr val="C00000"/>
                          </a:solidFill>
                        </a:rPr>
                        <a:t>포스캠페인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 연동함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통합캠페인에 체크가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된 경우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동시진행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 노출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케이스가 아닌 경우 온라인 진행으로만 판단하고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버튼만 노출함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클릭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 수령신청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클릭 시 해당 제품페이지로 연결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수령신청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클릭 시 매장선택 팝업 으로 연결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수령방법의 재고가 소진된 경우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버튼에 수량종료 표시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화면아이디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참고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89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우수회원키트는 온라인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동시진행만 가능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15" name="제목 61">
            <a:extLst>
              <a:ext uri="{FF2B5EF4-FFF2-40B4-BE49-F238E27FC236}">
                <a16:creationId xmlns:a16="http://schemas.microsoft.com/office/drawing/2014/main" id="{1B31D78A-F4DF-3C0E-2EFD-BAE07ACF3073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65015"/>
              </p:ext>
            </p:extLst>
          </p:nvPr>
        </p:nvGraphicFramePr>
        <p:xfrm>
          <a:off x="10259211" y="-2738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오프라인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동시진행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기준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61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F43A62-4F35-F2CB-3A6B-6F85C0D3A64D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90DAA08-10FD-788C-0651-6F3CB334D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40934"/>
              </p:ext>
            </p:extLst>
          </p:nvPr>
        </p:nvGraphicFramePr>
        <p:xfrm>
          <a:off x="176487" y="1046228"/>
          <a:ext cx="3326623" cy="47590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92720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3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41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매장선택</a:t>
                      </a:r>
                    </a:p>
                  </a:txBody>
                  <a:tcPr marL="21097" marR="21097" marT="21097" marB="210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21097" marR="21097" marT="21097" marB="210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84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77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611">
            <a:extLst>
              <a:ext uri="{FF2B5EF4-FFF2-40B4-BE49-F238E27FC236}">
                <a16:creationId xmlns:a16="http://schemas.microsoft.com/office/drawing/2014/main" id="{4A798317-EEE7-C3C7-08ED-5E694F6FD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9841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B98EF2-A15D-D4B4-C046-7E51471BD5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237"/>
          <a:stretch/>
        </p:blipFill>
        <p:spPr>
          <a:xfrm>
            <a:off x="186086" y="1491968"/>
            <a:ext cx="3309143" cy="331597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AA84FF-3737-0609-6266-70D7905F2DD4}"/>
              </a:ext>
            </a:extLst>
          </p:cNvPr>
          <p:cNvSpPr/>
          <p:nvPr/>
        </p:nvSpPr>
        <p:spPr>
          <a:xfrm>
            <a:off x="3978829" y="960314"/>
            <a:ext cx="18790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매장명 입력 후 검색결과 있는 경우</a:t>
            </a:r>
            <a:r>
              <a:rPr lang="en-US" altLang="ko-KR" sz="8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77092B-1F8D-5751-E177-C0225871DDDB}"/>
              </a:ext>
            </a:extLst>
          </p:cNvPr>
          <p:cNvSpPr/>
          <p:nvPr/>
        </p:nvSpPr>
        <p:spPr>
          <a:xfrm>
            <a:off x="6528048" y="951355"/>
            <a:ext cx="18790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매장명 입력 후 검색결과 없는 경우</a:t>
            </a:r>
            <a:r>
              <a:rPr lang="en-US" altLang="ko-KR" sz="8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A8BC8B88-3FBA-F38F-D8A0-CC2AE073C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71" y="15618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822AD03-799F-59F1-FCAA-16C28366D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12743"/>
              </p:ext>
            </p:extLst>
          </p:nvPr>
        </p:nvGraphicFramePr>
        <p:xfrm>
          <a:off x="3647126" y="1274844"/>
          <a:ext cx="2447476" cy="45304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084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8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16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매장선택</a:t>
                      </a:r>
                    </a:p>
                  </a:txBody>
                  <a:tcPr marL="21097" marR="21097" marT="21097" marB="210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21097" marR="21097" marT="21097" marB="210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70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5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F36BC989-5934-9BC4-B5C0-91520F9AED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755" b="28907"/>
          <a:stretch/>
        </p:blipFill>
        <p:spPr>
          <a:xfrm>
            <a:off x="3700694" y="1646148"/>
            <a:ext cx="2340900" cy="3247760"/>
          </a:xfrm>
          <a:prstGeom prst="rect">
            <a:avLst/>
          </a:prstGeom>
          <a:ln>
            <a:noFill/>
          </a:ln>
        </p:spPr>
      </p:pic>
      <p:sp>
        <p:nvSpPr>
          <p:cNvPr id="27" name="자유형 68">
            <a:extLst>
              <a:ext uri="{FF2B5EF4-FFF2-40B4-BE49-F238E27FC236}">
                <a16:creationId xmlns:a16="http://schemas.microsoft.com/office/drawing/2014/main" id="{61875677-FBD0-9C05-07F3-3AFAB2C4AA19}"/>
              </a:ext>
            </a:extLst>
          </p:cNvPr>
          <p:cNvSpPr/>
          <p:nvPr/>
        </p:nvSpPr>
        <p:spPr>
          <a:xfrm>
            <a:off x="3647126" y="4933806"/>
            <a:ext cx="2447476" cy="170082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EF7BB9B9-F387-A22E-E733-16C57D3D3AA5}"/>
              </a:ext>
            </a:extLst>
          </p:cNvPr>
          <p:cNvSpPr/>
          <p:nvPr/>
        </p:nvSpPr>
        <p:spPr>
          <a:xfrm>
            <a:off x="4050563" y="5341407"/>
            <a:ext cx="1640601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Pagination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5B0519D-9FD5-C1EE-9453-E525F3843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54145"/>
              </p:ext>
            </p:extLst>
          </p:nvPr>
        </p:nvGraphicFramePr>
        <p:xfrm>
          <a:off x="6300501" y="1268628"/>
          <a:ext cx="2447476" cy="45304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084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8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16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매장선택</a:t>
                      </a:r>
                    </a:p>
                  </a:txBody>
                  <a:tcPr marL="21097" marR="21097" marT="21097" marB="210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21097" marR="21097" marT="21097" marB="210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70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5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E048FBAE-B43C-FD44-7CAA-0C2E63CAA5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73" b="26220"/>
          <a:stretch/>
        </p:blipFill>
        <p:spPr>
          <a:xfrm>
            <a:off x="6339066" y="1599968"/>
            <a:ext cx="2363680" cy="3503920"/>
          </a:xfrm>
          <a:prstGeom prst="rect">
            <a:avLst/>
          </a:prstGeom>
          <a:ln>
            <a:noFill/>
          </a:ln>
        </p:spPr>
      </p:pic>
      <p:sp>
        <p:nvSpPr>
          <p:cNvPr id="24" name="Oval 611">
            <a:extLst>
              <a:ext uri="{FF2B5EF4-FFF2-40B4-BE49-F238E27FC236}">
                <a16:creationId xmlns:a16="http://schemas.microsoft.com/office/drawing/2014/main" id="{4E88BD27-A5E8-0C9D-7E86-F60EB79A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194" y="35995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47A35933-752A-E550-FE86-33291D22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88" y="39330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02490D9-F1B4-3416-0996-144DFC1FD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81302"/>
              </p:ext>
            </p:extLst>
          </p:nvPr>
        </p:nvGraphicFramePr>
        <p:xfrm>
          <a:off x="9000565" y="72796"/>
          <a:ext cx="3168000" cy="432803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매장선택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매장검색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탭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매장명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한글자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이상 입력되면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검색가능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버튼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입력된 매장명 기준으로 검색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검색어 입력없이 검색 시 전체 매장리스트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1-4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매장명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검색결과 리스트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해당 체험단 캠페인에 등록된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운영중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상태인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매장만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운영관리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매장관리에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등록된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최신등록순으로 노출 </a:t>
                      </a:r>
                      <a:endParaRPr lang="en-US" altLang="ko-KR" sz="800" b="0" i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매장명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매장영역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 시 선택한 매장이 입력된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신청확인 레이어팝업으로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개씩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페이징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매장명 검색결과 없을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1-6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페이징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페이징은 </a:t>
                      </a:r>
                      <a:r>
                        <a:rPr lang="en-US" altLang="ko-KR" sz="800" dirty="0">
                          <a:latin typeface="+mn-ea"/>
                        </a:rPr>
                        <a:t>5</a:t>
                      </a:r>
                      <a:r>
                        <a:rPr lang="ko-KR" altLang="en-US" sz="800" dirty="0">
                          <a:latin typeface="+mn-ea"/>
                        </a:rPr>
                        <a:t>개 </a:t>
                      </a:r>
                      <a:r>
                        <a:rPr lang="ko-KR" altLang="en-US" sz="800" dirty="0" err="1">
                          <a:latin typeface="+mn-ea"/>
                        </a:rPr>
                        <a:t>그룹핑하여</a:t>
                      </a:r>
                      <a:r>
                        <a:rPr lang="ko-KR" altLang="en-US" sz="800" dirty="0">
                          <a:latin typeface="+mn-ea"/>
                        </a:rPr>
                        <a:t> 제공함</a:t>
                      </a:r>
                      <a:r>
                        <a:rPr lang="en-US" altLang="ko-KR" sz="800" dirty="0">
                          <a:latin typeface="+mn-ea"/>
                        </a:rPr>
                        <a:t>. 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이동할 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그룹이 잇는 경우에만 버튼 노출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</a:b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첫페이지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이전그룹 이동 버튼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비노출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다음그룹페이지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이전그룹 이동 버튼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다음페이지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다음그룹 이동 버튼 모두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할성화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마지막페이지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다음그룹 이동 버튼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비노출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제목 1">
            <a:extLst>
              <a:ext uri="{FF2B5EF4-FFF2-40B4-BE49-F238E27FC236}">
                <a16:creationId xmlns:a16="http://schemas.microsoft.com/office/drawing/2014/main" id="{81D86151-8AB7-91EA-09DF-7695F707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매장선택</a:t>
            </a:r>
            <a:r>
              <a:rPr lang="en-US" altLang="ko-KR" dirty="0"/>
              <a:t>(</a:t>
            </a:r>
            <a:r>
              <a:rPr lang="ko-KR" altLang="en-US" dirty="0"/>
              <a:t>매장검색</a:t>
            </a:r>
            <a:r>
              <a:rPr lang="en-US" altLang="ko-KR" dirty="0"/>
              <a:t>)</a:t>
            </a:r>
            <a:r>
              <a:rPr lang="ko-KR" altLang="en-US" dirty="0"/>
              <a:t> 팝업</a:t>
            </a:r>
          </a:p>
        </p:txBody>
      </p:sp>
      <p:sp>
        <p:nvSpPr>
          <p:cNvPr id="37" name="제목 61">
            <a:extLst>
              <a:ext uri="{FF2B5EF4-FFF2-40B4-BE49-F238E27FC236}">
                <a16:creationId xmlns:a16="http://schemas.microsoft.com/office/drawing/2014/main" id="{08BFABBC-1C46-67D9-0AA6-505DFF5883D7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1E51816C-65E2-BC5E-CFD5-F19B2F1E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13" y="26369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4D7A91C7-E431-E22E-D741-291CBD03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58" y="35338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67A269-A239-A326-43FF-EB64D9D3F4A7}"/>
              </a:ext>
            </a:extLst>
          </p:cNvPr>
          <p:cNvGrpSpPr/>
          <p:nvPr/>
        </p:nvGrpSpPr>
        <p:grpSpPr>
          <a:xfrm>
            <a:off x="9810774" y="4900009"/>
            <a:ext cx="1653044" cy="179904"/>
            <a:chOff x="4801972" y="5798101"/>
            <a:chExt cx="1653044" cy="179904"/>
          </a:xfrm>
        </p:grpSpPr>
        <p:sp>
          <p:nvSpPr>
            <p:cNvPr id="41" name="Page 1">
              <a:extLst>
                <a:ext uri="{FF2B5EF4-FFF2-40B4-BE49-F238E27FC236}">
                  <a16:creationId xmlns:a16="http://schemas.microsoft.com/office/drawing/2014/main" id="{92861409-2AFD-FC2F-842F-A2E454610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972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42" name="Page 2">
              <a:extLst>
                <a:ext uri="{FF2B5EF4-FFF2-40B4-BE49-F238E27FC236}">
                  <a16:creationId xmlns:a16="http://schemas.microsoft.com/office/drawing/2014/main" id="{D40859CE-9AD6-C55D-074B-5F463C9E2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52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43" name="Page 3">
              <a:extLst>
                <a:ext uri="{FF2B5EF4-FFF2-40B4-BE49-F238E27FC236}">
                  <a16:creationId xmlns:a16="http://schemas.microsoft.com/office/drawing/2014/main" id="{380FC665-33CF-9C64-F00A-15678E6E2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06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44" name="Page 4">
              <a:extLst>
                <a:ext uri="{FF2B5EF4-FFF2-40B4-BE49-F238E27FC236}">
                  <a16:creationId xmlns:a16="http://schemas.microsoft.com/office/drawing/2014/main" id="{47A23D7C-E6CA-ED4F-7D9A-919E455A1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615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45" name="Page 9">
              <a:extLst>
                <a:ext uri="{FF2B5EF4-FFF2-40B4-BE49-F238E27FC236}">
                  <a16:creationId xmlns:a16="http://schemas.microsoft.com/office/drawing/2014/main" id="{3EA3562B-65FE-74BA-8258-8BC2C740D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75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46" name="Next Button">
              <a:extLst>
                <a:ext uri="{FF2B5EF4-FFF2-40B4-BE49-F238E27FC236}">
                  <a16:creationId xmlns:a16="http://schemas.microsoft.com/office/drawing/2014/main" id="{4D61E258-C16D-4979-A024-95778B522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483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47" name="Next Button">
              <a:extLst>
                <a:ext uri="{FF2B5EF4-FFF2-40B4-BE49-F238E27FC236}">
                  <a16:creationId xmlns:a16="http://schemas.microsoft.com/office/drawing/2014/main" id="{3E8EEF8D-AA9D-3F7D-63FA-39F5721AF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016" y="5798101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DD6AFFE-EB8E-23A7-A55F-6295A151455A}"/>
              </a:ext>
            </a:extLst>
          </p:cNvPr>
          <p:cNvGrpSpPr/>
          <p:nvPr/>
        </p:nvGrpSpPr>
        <p:grpSpPr>
          <a:xfrm>
            <a:off x="9294605" y="5337328"/>
            <a:ext cx="2169213" cy="179904"/>
            <a:chOff x="4285803" y="5798101"/>
            <a:chExt cx="2169213" cy="179904"/>
          </a:xfrm>
        </p:grpSpPr>
        <p:sp>
          <p:nvSpPr>
            <p:cNvPr id="49" name="Back Button">
              <a:extLst>
                <a:ext uri="{FF2B5EF4-FFF2-40B4-BE49-F238E27FC236}">
                  <a16:creationId xmlns:a16="http://schemas.microsoft.com/office/drawing/2014/main" id="{68FF2633-5037-08BA-05A6-9302DA311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20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>
                  <a:solidFill>
                    <a:schemeClr val="tx1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50" name="Page 1">
              <a:extLst>
                <a:ext uri="{FF2B5EF4-FFF2-40B4-BE49-F238E27FC236}">
                  <a16:creationId xmlns:a16="http://schemas.microsoft.com/office/drawing/2014/main" id="{96B80729-F8D6-F364-20B9-DC9BBFB8E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972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Calibri"/>
                </a:rPr>
                <a:t>6</a:t>
              </a:r>
            </a:p>
          </p:txBody>
        </p:sp>
        <p:sp>
          <p:nvSpPr>
            <p:cNvPr id="51" name="Page 2">
              <a:extLst>
                <a:ext uri="{FF2B5EF4-FFF2-40B4-BE49-F238E27FC236}">
                  <a16:creationId xmlns:a16="http://schemas.microsoft.com/office/drawing/2014/main" id="{D4070A25-67E7-AFE3-64B2-93D4F4539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52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52" name="Page 3">
              <a:extLst>
                <a:ext uri="{FF2B5EF4-FFF2-40B4-BE49-F238E27FC236}">
                  <a16:creationId xmlns:a16="http://schemas.microsoft.com/office/drawing/2014/main" id="{4C8CE0AD-BC4D-94E6-76F8-E5DEEC68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06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  <p:sp>
          <p:nvSpPr>
            <p:cNvPr id="53" name="Page 4">
              <a:extLst>
                <a:ext uri="{FF2B5EF4-FFF2-40B4-BE49-F238E27FC236}">
                  <a16:creationId xmlns:a16="http://schemas.microsoft.com/office/drawing/2014/main" id="{0DD88F87-35C8-F416-9D96-6F558AE1D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615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54" name="Page 9">
              <a:extLst>
                <a:ext uri="{FF2B5EF4-FFF2-40B4-BE49-F238E27FC236}">
                  <a16:creationId xmlns:a16="http://schemas.microsoft.com/office/drawing/2014/main" id="{54F4810C-84A6-DFC6-79CC-86299343F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75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55" name="Next Button">
              <a:extLst>
                <a:ext uri="{FF2B5EF4-FFF2-40B4-BE49-F238E27FC236}">
                  <a16:creationId xmlns:a16="http://schemas.microsoft.com/office/drawing/2014/main" id="{F6F064BC-29B6-23A6-EF05-BAAD3B307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483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56" name="Back Button">
              <a:extLst>
                <a:ext uri="{FF2B5EF4-FFF2-40B4-BE49-F238E27FC236}">
                  <a16:creationId xmlns:a16="http://schemas.microsoft.com/office/drawing/2014/main" id="{EFCD2D69-0A6F-9820-D2D0-EA9207736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803" y="5802065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r>
                <a:rPr lang="en-US" altLang="ko-KR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endParaRPr lang="en-US" altLang="ko-KR" sz="600" dirty="0">
                <a:solidFill>
                  <a:schemeClr val="tx1"/>
                </a:solidFill>
                <a:latin typeface="Wingdings 3"/>
              </a:endParaRPr>
            </a:p>
          </p:txBody>
        </p:sp>
        <p:sp>
          <p:nvSpPr>
            <p:cNvPr id="57" name="Next Button">
              <a:extLst>
                <a:ext uri="{FF2B5EF4-FFF2-40B4-BE49-F238E27FC236}">
                  <a16:creationId xmlns:a16="http://schemas.microsoft.com/office/drawing/2014/main" id="{9DBCFA43-D249-74E5-2AC4-DBC431E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016" y="5798101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490D3B5-4232-44B6-3304-EC463A4C6950}"/>
              </a:ext>
            </a:extLst>
          </p:cNvPr>
          <p:cNvGrpSpPr/>
          <p:nvPr/>
        </p:nvGrpSpPr>
        <p:grpSpPr>
          <a:xfrm>
            <a:off x="9306238" y="5773340"/>
            <a:ext cx="1175708" cy="175940"/>
            <a:chOff x="4285803" y="5802065"/>
            <a:chExt cx="1175708" cy="175940"/>
          </a:xfrm>
        </p:grpSpPr>
        <p:sp>
          <p:nvSpPr>
            <p:cNvPr id="59" name="Back Button">
              <a:extLst>
                <a:ext uri="{FF2B5EF4-FFF2-40B4-BE49-F238E27FC236}">
                  <a16:creationId xmlns:a16="http://schemas.microsoft.com/office/drawing/2014/main" id="{3A5348BD-7F3D-3851-E5A6-E5DCED8EC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20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>
                  <a:solidFill>
                    <a:schemeClr val="tx1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60" name="Page 1">
              <a:extLst>
                <a:ext uri="{FF2B5EF4-FFF2-40B4-BE49-F238E27FC236}">
                  <a16:creationId xmlns:a16="http://schemas.microsoft.com/office/drawing/2014/main" id="{921B2DCE-303B-93C8-E0F5-A98800F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972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Calibri"/>
                </a:rPr>
                <a:t>11</a:t>
              </a:r>
            </a:p>
          </p:txBody>
        </p:sp>
        <p:sp>
          <p:nvSpPr>
            <p:cNvPr id="61" name="Page 2">
              <a:extLst>
                <a:ext uri="{FF2B5EF4-FFF2-40B4-BE49-F238E27FC236}">
                  <a16:creationId xmlns:a16="http://schemas.microsoft.com/office/drawing/2014/main" id="{0D64509F-15E8-007C-81EF-D399777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52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12</a:t>
              </a:r>
            </a:p>
          </p:txBody>
        </p:sp>
        <p:sp>
          <p:nvSpPr>
            <p:cNvPr id="62" name="Page 3">
              <a:extLst>
                <a:ext uri="{FF2B5EF4-FFF2-40B4-BE49-F238E27FC236}">
                  <a16:creationId xmlns:a16="http://schemas.microsoft.com/office/drawing/2014/main" id="{436C04E0-CD0D-80F0-3FBA-D8B6DFFC1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06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13</a:t>
              </a:r>
            </a:p>
          </p:txBody>
        </p:sp>
        <p:sp>
          <p:nvSpPr>
            <p:cNvPr id="63" name="Back Button">
              <a:extLst>
                <a:ext uri="{FF2B5EF4-FFF2-40B4-BE49-F238E27FC236}">
                  <a16:creationId xmlns:a16="http://schemas.microsoft.com/office/drawing/2014/main" id="{CDE7D7F1-07A5-6473-0D47-6295B0EE9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803" y="5802065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r>
                <a:rPr lang="en-US" altLang="ko-KR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endParaRPr lang="en-US" altLang="ko-KR" sz="600" dirty="0">
                <a:solidFill>
                  <a:schemeClr val="tx1"/>
                </a:solidFill>
                <a:latin typeface="Wingdings 3"/>
              </a:endParaRPr>
            </a:p>
          </p:txBody>
        </p:sp>
      </p:grpSp>
      <p:sp>
        <p:nvSpPr>
          <p:cNvPr id="64" name="Oval 611">
            <a:extLst>
              <a:ext uri="{FF2B5EF4-FFF2-40B4-BE49-F238E27FC236}">
                <a16:creationId xmlns:a16="http://schemas.microsoft.com/office/drawing/2014/main" id="{A6258E94-9F2C-E7BE-8659-F3C9778EC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669" y="48039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D5B519FC-8C60-8D30-FC3C-2CDFF2E0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83" y="53138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</a:p>
        </p:txBody>
      </p:sp>
      <p:sp>
        <p:nvSpPr>
          <p:cNvPr id="66" name="부제목 2">
            <a:extLst>
              <a:ext uri="{FF2B5EF4-FFF2-40B4-BE49-F238E27FC236}">
                <a16:creationId xmlns:a16="http://schemas.microsoft.com/office/drawing/2014/main" id="{3F43FE11-4AF4-D942-B599-DD25A94CA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151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F43A62-4F35-F2CB-3A6B-6F85C0D3A64D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90DAA08-10FD-788C-0651-6F3CB334D372}"/>
              </a:ext>
            </a:extLst>
          </p:cNvPr>
          <p:cNvGraphicFramePr>
            <a:graphicFrameLocks noGrp="1"/>
          </p:cNvGraphicFramePr>
          <p:nvPr/>
        </p:nvGraphicFramePr>
        <p:xfrm>
          <a:off x="176487" y="1046228"/>
          <a:ext cx="3326623" cy="47590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92720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3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41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매장선택</a:t>
                      </a:r>
                    </a:p>
                  </a:txBody>
                  <a:tcPr marL="21097" marR="21097" marT="21097" marB="210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21097" marR="21097" marT="21097" marB="210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84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77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611">
            <a:extLst>
              <a:ext uri="{FF2B5EF4-FFF2-40B4-BE49-F238E27FC236}">
                <a16:creationId xmlns:a16="http://schemas.microsoft.com/office/drawing/2014/main" id="{4A798317-EEE7-C3C7-08ED-5E694F6FD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9841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AA84FF-3737-0609-6266-70D7905F2DD4}"/>
              </a:ext>
            </a:extLst>
          </p:cNvPr>
          <p:cNvSpPr/>
          <p:nvPr/>
        </p:nvSpPr>
        <p:spPr>
          <a:xfrm>
            <a:off x="3978829" y="960314"/>
            <a:ext cx="18790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매장명 입력 후 검색결과 있는 경우</a:t>
            </a:r>
            <a:r>
              <a:rPr lang="en-US" altLang="ko-KR" sz="8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77092B-1F8D-5751-E177-C0225871DDDB}"/>
              </a:ext>
            </a:extLst>
          </p:cNvPr>
          <p:cNvSpPr/>
          <p:nvPr/>
        </p:nvSpPr>
        <p:spPr>
          <a:xfrm>
            <a:off x="6528048" y="951355"/>
            <a:ext cx="18790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매장명 입력 후 검색결과 없는 경우</a:t>
            </a:r>
            <a:r>
              <a:rPr lang="en-US" altLang="ko-KR" sz="8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822AD03-799F-59F1-FCAA-16C28366D773}"/>
              </a:ext>
            </a:extLst>
          </p:cNvPr>
          <p:cNvGraphicFramePr>
            <a:graphicFrameLocks noGrp="1"/>
          </p:cNvGraphicFramePr>
          <p:nvPr/>
        </p:nvGraphicFramePr>
        <p:xfrm>
          <a:off x="3647126" y="1274844"/>
          <a:ext cx="2447476" cy="45304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084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8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16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매장선택</a:t>
                      </a:r>
                    </a:p>
                  </a:txBody>
                  <a:tcPr marL="21097" marR="21097" marT="21097" marB="210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21097" marR="21097" marT="21097" marB="210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70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5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자유형 68">
            <a:extLst>
              <a:ext uri="{FF2B5EF4-FFF2-40B4-BE49-F238E27FC236}">
                <a16:creationId xmlns:a16="http://schemas.microsoft.com/office/drawing/2014/main" id="{61875677-FBD0-9C05-07F3-3AFAB2C4AA19}"/>
              </a:ext>
            </a:extLst>
          </p:cNvPr>
          <p:cNvSpPr/>
          <p:nvPr/>
        </p:nvSpPr>
        <p:spPr>
          <a:xfrm>
            <a:off x="3647126" y="4933806"/>
            <a:ext cx="2447476" cy="170082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EF7BB9B9-F387-A22E-E733-16C57D3D3AA5}"/>
              </a:ext>
            </a:extLst>
          </p:cNvPr>
          <p:cNvSpPr/>
          <p:nvPr/>
        </p:nvSpPr>
        <p:spPr>
          <a:xfrm>
            <a:off x="4050563" y="5341407"/>
            <a:ext cx="1640601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Pagination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5B0519D-9FD5-C1EE-9453-E525F38437E0}"/>
              </a:ext>
            </a:extLst>
          </p:cNvPr>
          <p:cNvGraphicFramePr>
            <a:graphicFrameLocks noGrp="1"/>
          </p:cNvGraphicFramePr>
          <p:nvPr/>
        </p:nvGraphicFramePr>
        <p:xfrm>
          <a:off x="6300501" y="1268628"/>
          <a:ext cx="2447476" cy="453041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084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  <a:gridCol w="28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16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매장선택</a:t>
                      </a:r>
                    </a:p>
                  </a:txBody>
                  <a:tcPr marL="21097" marR="21097" marT="21097" marB="2109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ko-KR" alt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21097" marR="21097" marT="21097" marB="2109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70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5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0613" marR="80613" marT="40307" marB="403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제목 1">
            <a:extLst>
              <a:ext uri="{FF2B5EF4-FFF2-40B4-BE49-F238E27FC236}">
                <a16:creationId xmlns:a16="http://schemas.microsoft.com/office/drawing/2014/main" id="{81D86151-8AB7-91EA-09DF-7695F707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매장선택</a:t>
            </a:r>
            <a:r>
              <a:rPr lang="en-US" altLang="ko-KR" dirty="0"/>
              <a:t>(</a:t>
            </a:r>
            <a:r>
              <a:rPr lang="ko-KR" altLang="en-US" dirty="0"/>
              <a:t>지역검색</a:t>
            </a:r>
            <a:r>
              <a:rPr lang="en-US" altLang="ko-KR" dirty="0"/>
              <a:t>)</a:t>
            </a:r>
            <a:r>
              <a:rPr lang="ko-KR" altLang="en-US" dirty="0"/>
              <a:t> 팝업</a:t>
            </a:r>
          </a:p>
        </p:txBody>
      </p:sp>
      <p:sp>
        <p:nvSpPr>
          <p:cNvPr id="37" name="제목 61">
            <a:extLst>
              <a:ext uri="{FF2B5EF4-FFF2-40B4-BE49-F238E27FC236}">
                <a16:creationId xmlns:a16="http://schemas.microsoft.com/office/drawing/2014/main" id="{08BFABBC-1C46-67D9-0AA6-505DFF5883D7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4F791C-C5AB-91D7-42B3-D1310D263A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76"/>
          <a:stretch/>
        </p:blipFill>
        <p:spPr>
          <a:xfrm>
            <a:off x="226455" y="1410141"/>
            <a:ext cx="3183208" cy="4269681"/>
          </a:xfrm>
          <a:prstGeom prst="rect">
            <a:avLst/>
          </a:prstGeom>
        </p:spPr>
      </p:pic>
      <p:sp>
        <p:nvSpPr>
          <p:cNvPr id="12" name="Oval 611">
            <a:extLst>
              <a:ext uri="{FF2B5EF4-FFF2-40B4-BE49-F238E27FC236}">
                <a16:creationId xmlns:a16="http://schemas.microsoft.com/office/drawing/2014/main" id="{A8BC8B88-3FBA-F38F-D8A0-CC2AE073C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99" y="15381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1E51816C-65E2-BC5E-CFD5-F19B2F1E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64" y="20571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4D7A91C7-E431-E22E-D741-291CBD03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58" y="35338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8121A4-F821-766E-7B57-4A40B24B3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64391"/>
              </p:ext>
            </p:extLst>
          </p:nvPr>
        </p:nvGraphicFramePr>
        <p:xfrm>
          <a:off x="9000565" y="72796"/>
          <a:ext cx="3168000" cy="359651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매장선택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지역검색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텝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 </a:t>
                      </a:r>
                      <a:r>
                        <a:rPr lang="ko-KR" altLang="en-US" sz="800" b="1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선택박스</a:t>
                      </a:r>
                      <a:endParaRPr lang="en-US" altLang="ko-KR" sz="800" b="1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가나다순 노출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</a:t>
                      </a:r>
                      <a:r>
                        <a:rPr lang="ko-KR" altLang="en-US" sz="800" b="1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선택박스</a:t>
                      </a:r>
                      <a:endParaRPr lang="en-US" altLang="ko-KR" sz="800" b="1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미설정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세부항목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 설정 시 해당하는 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 리스트 가나다순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버튼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선택된 지역 기준으로 검색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검색어 입력없이 검색 시 전체 매장리스트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매장리스트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해당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캠페인에 등록된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운영중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상태인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매장만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운영관리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매장관리에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등록된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최신등록순으로 노출 </a:t>
                      </a:r>
                      <a:endParaRPr lang="en-US" altLang="ko-KR" sz="800" b="0" i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매장명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매장영역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 시 선택한 매장이 입력된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신청확인 레이어팝업으로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개씩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페이징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1-6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매장이 없을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11">
            <a:extLst>
              <a:ext uri="{FF2B5EF4-FFF2-40B4-BE49-F238E27FC236}">
                <a16:creationId xmlns:a16="http://schemas.microsoft.com/office/drawing/2014/main" id="{29801980-60BD-857E-1881-4078CC36D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98" y="26673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12E8AB-B45B-B64D-A8BC-6D74FD0005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882" b="33660"/>
          <a:stretch/>
        </p:blipFill>
        <p:spPr>
          <a:xfrm>
            <a:off x="6300500" y="1661073"/>
            <a:ext cx="2447475" cy="3075392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872DA5-54ED-C1D3-B682-6F4116E783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66" b="20808"/>
          <a:stretch/>
        </p:blipFill>
        <p:spPr>
          <a:xfrm>
            <a:off x="3660810" y="1623436"/>
            <a:ext cx="2407288" cy="3480452"/>
          </a:xfrm>
          <a:prstGeom prst="rect">
            <a:avLst/>
          </a:prstGeom>
          <a:ln>
            <a:noFill/>
          </a:ln>
        </p:spPr>
      </p:pic>
      <p:sp>
        <p:nvSpPr>
          <p:cNvPr id="24" name="Oval 611">
            <a:extLst>
              <a:ext uri="{FF2B5EF4-FFF2-40B4-BE49-F238E27FC236}">
                <a16:creationId xmlns:a16="http://schemas.microsoft.com/office/drawing/2014/main" id="{4E88BD27-A5E8-0C9D-7E86-F60EB79A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194" y="35995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sp>
        <p:nvSpPr>
          <p:cNvPr id="10" name="자유형 68">
            <a:extLst>
              <a:ext uri="{FF2B5EF4-FFF2-40B4-BE49-F238E27FC236}">
                <a16:creationId xmlns:a16="http://schemas.microsoft.com/office/drawing/2014/main" id="{8335EC6A-9A71-92C4-B03B-29BE31EAAA18}"/>
              </a:ext>
            </a:extLst>
          </p:cNvPr>
          <p:cNvSpPr/>
          <p:nvPr/>
        </p:nvSpPr>
        <p:spPr>
          <a:xfrm>
            <a:off x="3643967" y="5032892"/>
            <a:ext cx="2447476" cy="170082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47A35933-752A-E550-FE86-33291D22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40050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9EF7D9DC-CF25-4EB0-82EB-6AC129F42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929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F44A4-8824-4C11-7568-1306479AADF9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3EE46-015A-433E-A4A3-BB627E2BA739}"/>
              </a:ext>
            </a:extLst>
          </p:cNvPr>
          <p:cNvSpPr/>
          <p:nvPr/>
        </p:nvSpPr>
        <p:spPr>
          <a:xfrm>
            <a:off x="3322506" y="1976809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1286D-A7D5-D5BD-295B-2E62BBDB25C9}"/>
              </a:ext>
            </a:extLst>
          </p:cNvPr>
          <p:cNvSpPr txBox="1"/>
          <p:nvPr/>
        </p:nvSpPr>
        <p:spPr>
          <a:xfrm>
            <a:off x="3358602" y="2012721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신청확인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92C99-7BCD-1C40-1797-D3108026500C}"/>
              </a:ext>
            </a:extLst>
          </p:cNvPr>
          <p:cNvSpPr/>
          <p:nvPr/>
        </p:nvSpPr>
        <p:spPr>
          <a:xfrm>
            <a:off x="3331998" y="3675385"/>
            <a:ext cx="2571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수령매장은 신청기간 동안 변경하실 수 있습니다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변경될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CA52A9-786D-3DA7-9D92-2F7A94E6788D}"/>
              </a:ext>
            </a:extLst>
          </p:cNvPr>
          <p:cNvSpPr/>
          <p:nvPr/>
        </p:nvSpPr>
        <p:spPr>
          <a:xfrm>
            <a:off x="3414959" y="2452900"/>
            <a:ext cx="2268000" cy="993686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30ml+</a:t>
            </a:r>
            <a:r>
              <a:rPr lang="ko-KR" altLang="en-US" sz="900" b="1" dirty="0" err="1">
                <a:solidFill>
                  <a:srgbClr val="00BC70"/>
                </a:solidFill>
              </a:rPr>
              <a:t>더스트</a:t>
            </a:r>
            <a:r>
              <a:rPr lang="ko-KR" altLang="en-US" sz="900" b="1" dirty="0">
                <a:solidFill>
                  <a:srgbClr val="00BC70"/>
                </a:solidFill>
              </a:rPr>
              <a:t> 백</a:t>
            </a:r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수령매장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강남지하점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수령기간 </a:t>
            </a:r>
            <a:r>
              <a:rPr lang="en-US" altLang="ko-KR" sz="900" dirty="0">
                <a:solidFill>
                  <a:schemeClr val="tx1"/>
                </a:solidFill>
              </a:rPr>
              <a:t>: 24.4.29(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)~24.5.8(</a:t>
            </a:r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AF9415-401B-3489-3F8B-390037EEFC81}"/>
              </a:ext>
            </a:extLst>
          </p:cNvPr>
          <p:cNvSpPr/>
          <p:nvPr/>
        </p:nvSpPr>
        <p:spPr>
          <a:xfrm>
            <a:off x="3331998" y="4594486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신청완료</a:t>
            </a: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0A84FBF8-7E0A-3C6E-38E8-0755268CB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20" y="18832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D5F5D884-AC6C-E70E-5F84-C317EE76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110" y="25656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8DBCC38B-0955-EF40-4126-D77E56E3D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634" y="45412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49EF2DE-616A-09B3-CE6D-CB314756D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81479"/>
              </p:ext>
            </p:extLst>
          </p:nvPr>
        </p:nvGraphicFramePr>
        <p:xfrm>
          <a:off x="9000565" y="72796"/>
          <a:ext cx="3168000" cy="210299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수령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수령매장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매장명 노출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수령기간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캠페인에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셋팅된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수령기간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수령 안내문구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신청완료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클릭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신청완료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알림톡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발송됨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템플릿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알림캠페인명이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알림톡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이벤트명으로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적용되야 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42619"/>
                  </a:ext>
                </a:extLst>
              </a:tr>
            </a:tbl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A65FAE5E-BB00-4AF0-4011-4CEB7EA93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신청확인 팝업</a:t>
            </a:r>
          </a:p>
        </p:txBody>
      </p:sp>
      <p:sp>
        <p:nvSpPr>
          <p:cNvPr id="18" name="제목 61">
            <a:extLst>
              <a:ext uri="{FF2B5EF4-FFF2-40B4-BE49-F238E27FC236}">
                <a16:creationId xmlns:a16="http://schemas.microsoft.com/office/drawing/2014/main" id="{D8B4779C-8BD9-4EC2-376E-8A65329E2484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D2678071-3365-B0CF-6EFE-1DDDBED53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355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A901AB-1E7D-D9D5-E2F0-2541A9302A83}"/>
              </a:ext>
            </a:extLst>
          </p:cNvPr>
          <p:cNvSpPr/>
          <p:nvPr/>
        </p:nvSpPr>
        <p:spPr>
          <a:xfrm>
            <a:off x="263352" y="2099763"/>
            <a:ext cx="85557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C8766B-6CB5-9B7E-D572-62FAE4E51DC4}"/>
              </a:ext>
            </a:extLst>
          </p:cNvPr>
          <p:cNvSpPr/>
          <p:nvPr/>
        </p:nvSpPr>
        <p:spPr>
          <a:xfrm>
            <a:off x="250176" y="620688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75CDFC-03C3-3687-D076-1D5943283AFE}"/>
              </a:ext>
            </a:extLst>
          </p:cNvPr>
          <p:cNvSpPr/>
          <p:nvPr/>
        </p:nvSpPr>
        <p:spPr>
          <a:xfrm>
            <a:off x="250176" y="1262716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D7CB6A-EE7C-E2B4-515C-C6DE75A6C5B5}"/>
              </a:ext>
            </a:extLst>
          </p:cNvPr>
          <p:cNvSpPr/>
          <p:nvPr/>
        </p:nvSpPr>
        <p:spPr>
          <a:xfrm>
            <a:off x="263352" y="1616712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EBAD5B0-8D30-D051-C0EC-0A1C9ACA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68802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자유형 68">
            <a:extLst>
              <a:ext uri="{FF2B5EF4-FFF2-40B4-BE49-F238E27FC236}">
                <a16:creationId xmlns:a16="http://schemas.microsoft.com/office/drawing/2014/main" id="{ED668D75-56D4-23F3-11B4-A34DAF27A254}"/>
              </a:ext>
            </a:extLst>
          </p:cNvPr>
          <p:cNvSpPr/>
          <p:nvPr/>
        </p:nvSpPr>
        <p:spPr>
          <a:xfrm>
            <a:off x="268415" y="5647689"/>
            <a:ext cx="8550713" cy="22958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이하 영역 단순고지형과 동일</a:t>
            </a:r>
          </a:p>
        </p:txBody>
      </p:sp>
      <p:sp>
        <p:nvSpPr>
          <p:cNvPr id="4" name="제목 98">
            <a:extLst>
              <a:ext uri="{FF2B5EF4-FFF2-40B4-BE49-F238E27FC236}">
                <a16:creationId xmlns:a16="http://schemas.microsoft.com/office/drawing/2014/main" id="{7BC62562-48C0-FCC2-0327-BCE6C0705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키트신청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7C7B4D-81BE-9178-2184-DA641862E235}"/>
              </a:ext>
            </a:extLst>
          </p:cNvPr>
          <p:cNvSpPr/>
          <p:nvPr/>
        </p:nvSpPr>
        <p:spPr>
          <a:xfrm>
            <a:off x="3106559" y="3051136"/>
            <a:ext cx="18630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 dirty="0">
                <a:latin typeface="+mn-ea"/>
              </a:rPr>
              <a:t>. (</a:t>
            </a:r>
            <a:r>
              <a:rPr lang="ko-KR" altLang="en-US" sz="800" b="1" dirty="0" err="1">
                <a:latin typeface="+mn-ea"/>
              </a:rPr>
              <a:t>택</a:t>
            </a:r>
            <a:r>
              <a:rPr lang="en-US" altLang="ko-KR" sz="800" b="1" dirty="0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5C7A7F-A345-432E-CE8B-11F3910BF070}"/>
              </a:ext>
            </a:extLst>
          </p:cNvPr>
          <p:cNvSpPr/>
          <p:nvPr/>
        </p:nvSpPr>
        <p:spPr>
          <a:xfrm>
            <a:off x="3198322" y="4869216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513E8E5-2D72-2B12-D170-495E710C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322" y="294395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F0A9A152-E66A-FEA2-9EAA-9B5ADF6A8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436" y="488414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C7F8B4-7D88-6C64-CBE5-C1CFF912F942}"/>
              </a:ext>
            </a:extLst>
          </p:cNvPr>
          <p:cNvSpPr/>
          <p:nvPr/>
        </p:nvSpPr>
        <p:spPr>
          <a:xfrm>
            <a:off x="3071664" y="3368837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비타</a:t>
            </a:r>
            <a:r>
              <a:rPr lang="en-US" altLang="ko-KR" sz="700" dirty="0">
                <a:solidFill>
                  <a:schemeClr val="tx1"/>
                </a:solidFill>
              </a:rPr>
              <a:t>C </a:t>
            </a:r>
            <a:r>
              <a:rPr lang="ko-KR" altLang="en-US" sz="700" dirty="0">
                <a:solidFill>
                  <a:schemeClr val="tx1"/>
                </a:solidFill>
              </a:rPr>
              <a:t>잡티 </a:t>
            </a:r>
            <a:r>
              <a:rPr lang="ko-KR" altLang="en-US" sz="700" dirty="0" err="1">
                <a:solidFill>
                  <a:schemeClr val="tx1"/>
                </a:solidFill>
              </a:rPr>
              <a:t>토닝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세럼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30ml+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11" name="사각형: 둥근 모서리 4">
            <a:extLst>
              <a:ext uri="{FF2B5EF4-FFF2-40B4-BE49-F238E27FC236}">
                <a16:creationId xmlns:a16="http://schemas.microsoft.com/office/drawing/2014/main" id="{CD5F9A6A-E8A3-CFFA-2109-F66FA41439FB}"/>
              </a:ext>
            </a:extLst>
          </p:cNvPr>
          <p:cNvSpPr/>
          <p:nvPr/>
        </p:nvSpPr>
        <p:spPr>
          <a:xfrm>
            <a:off x="4042822" y="3368837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22" name="사각형: 둥근 모서리 4">
            <a:extLst>
              <a:ext uri="{FF2B5EF4-FFF2-40B4-BE49-F238E27FC236}">
                <a16:creationId xmlns:a16="http://schemas.microsoft.com/office/drawing/2014/main" id="{100B6EFA-8CDD-0B36-27E1-535D7C82481E}"/>
              </a:ext>
            </a:extLst>
          </p:cNvPr>
          <p:cNvSpPr/>
          <p:nvPr/>
        </p:nvSpPr>
        <p:spPr>
          <a:xfrm>
            <a:off x="5013980" y="3368837"/>
            <a:ext cx="864000" cy="1369102"/>
          </a:xfrm>
          <a:prstGeom prst="roundRect">
            <a:avLst/>
          </a:prstGeom>
          <a:noFill/>
          <a:ln w="38100"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뷰티포인트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20,000 P 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(90</a:t>
            </a:r>
            <a:r>
              <a:rPr lang="ko-KR" altLang="en-US" sz="900" b="1" dirty="0">
                <a:solidFill>
                  <a:schemeClr val="tx1"/>
                </a:solidFill>
              </a:rPr>
              <a:t>일 이후 소멸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118EDC-1C1E-410A-71C2-CF590D16AD6D}"/>
              </a:ext>
            </a:extLst>
          </p:cNvPr>
          <p:cNvGrpSpPr/>
          <p:nvPr/>
        </p:nvGrpSpPr>
        <p:grpSpPr>
          <a:xfrm>
            <a:off x="3324242" y="3688971"/>
            <a:ext cx="358844" cy="358005"/>
            <a:chOff x="8185428" y="5159227"/>
            <a:chExt cx="881745" cy="101463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66288FA-9781-5272-E686-F8F45AE6B4B8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142FEE6-C292-13BB-DCF1-28BEF1AD31D0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39DDA16-4775-44CA-AD0F-7F1400B9ABBB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C45284F-011A-4B4B-2197-B93061C7531E}"/>
              </a:ext>
            </a:extLst>
          </p:cNvPr>
          <p:cNvGrpSpPr/>
          <p:nvPr/>
        </p:nvGrpSpPr>
        <p:grpSpPr>
          <a:xfrm>
            <a:off x="4295400" y="3688971"/>
            <a:ext cx="358844" cy="358005"/>
            <a:chOff x="8185428" y="5159227"/>
            <a:chExt cx="881745" cy="101463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847DAFD-0824-56DC-85D5-37D249B189FF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EC9B089-3080-3C3B-C77E-37522583AA22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48CDDC7-33E4-927C-14FA-EF1078A95F01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E3C3898-2199-BC1D-A268-C239F85F0331}"/>
              </a:ext>
            </a:extLst>
          </p:cNvPr>
          <p:cNvGrpSpPr/>
          <p:nvPr/>
        </p:nvGrpSpPr>
        <p:grpSpPr>
          <a:xfrm>
            <a:off x="5266558" y="3688971"/>
            <a:ext cx="358844" cy="358005"/>
            <a:chOff x="8185428" y="5159227"/>
            <a:chExt cx="881745" cy="101463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EA8655F-E9E2-9A1D-EEDD-A5BFC4DC4722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0AEBF2F-1B7C-FB1C-D0E3-78BDC2097616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863953D-09DA-4EFC-118D-3CEDFA4694CF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611">
            <a:extLst>
              <a:ext uri="{FF2B5EF4-FFF2-40B4-BE49-F238E27FC236}">
                <a16:creationId xmlns:a16="http://schemas.microsoft.com/office/drawing/2014/main" id="{CC419236-679D-9A6B-6B5B-DF2A9774B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453" y="3311218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3EB5E7B-E6CF-BDF5-C2F9-A0E10637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07775"/>
              </p:ext>
            </p:extLst>
          </p:nvPr>
        </p:nvGraphicFramePr>
        <p:xfrm>
          <a:off x="9000565" y="72796"/>
          <a:ext cx="3168000" cy="239636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옵션선택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캠페인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산청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우수회원키트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정보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옵션을 선택한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뷰티포인트용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이미지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지급뷰티포인트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사용기한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클릭 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정상신청 시 신청확인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우수회원키트는 온라인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동시진행만 가능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FC1F81D-8A52-80D2-10CB-52B6BFAAB6E3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A53ED5-EBFD-FAA8-6716-708D47AF020C}"/>
              </a:ext>
            </a:extLst>
          </p:cNvPr>
          <p:cNvSpPr/>
          <p:nvPr/>
        </p:nvSpPr>
        <p:spPr>
          <a:xfrm>
            <a:off x="243073" y="646429"/>
            <a:ext cx="3816424" cy="440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키트 신청</a:t>
            </a:r>
            <a:r>
              <a:rPr lang="en-US" altLang="ko-KR" sz="1000" b="1" dirty="0"/>
              <a:t>- </a:t>
            </a:r>
            <a:r>
              <a:rPr lang="ko-KR" altLang="en-US" sz="1000" b="1" dirty="0" err="1"/>
              <a:t>뷰티포인트인</a:t>
            </a:r>
            <a:r>
              <a:rPr lang="ko-KR" altLang="en-US" sz="1000" b="1" dirty="0"/>
              <a:t> 경우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29C33BDE-58D3-F521-99ED-F6EE65157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06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8C5090-83B8-E279-357B-C773DD3FD165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AC58AD-7B86-A6AC-9086-C7803FAEE406}"/>
              </a:ext>
            </a:extLst>
          </p:cNvPr>
          <p:cNvSpPr/>
          <p:nvPr/>
        </p:nvSpPr>
        <p:spPr>
          <a:xfrm>
            <a:off x="3240588" y="1822897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8A904-E913-A05B-A2C4-EF7A526F8EA5}"/>
              </a:ext>
            </a:extLst>
          </p:cNvPr>
          <p:cNvSpPr txBox="1"/>
          <p:nvPr/>
        </p:nvSpPr>
        <p:spPr>
          <a:xfrm>
            <a:off x="3288716" y="1858809"/>
            <a:ext cx="239841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신청확인                                    </a:t>
            </a:r>
            <a:r>
              <a:rPr lang="en-US" altLang="ko-KR" sz="1100" dirty="0"/>
              <a:t>X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E24F48-5C5C-2EE9-9097-87BE3643DA85}"/>
              </a:ext>
            </a:extLst>
          </p:cNvPr>
          <p:cNvSpPr/>
          <p:nvPr/>
        </p:nvSpPr>
        <p:spPr>
          <a:xfrm>
            <a:off x="3333041" y="3089424"/>
            <a:ext cx="1953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사용기한 </a:t>
            </a:r>
            <a:r>
              <a:rPr lang="en-US" altLang="ko-KR" sz="800" dirty="0"/>
              <a:t>: </a:t>
            </a:r>
            <a:r>
              <a:rPr lang="ko-KR" altLang="en-US" sz="800" dirty="0"/>
              <a:t>적립일로부터 </a:t>
            </a:r>
            <a:r>
              <a:rPr lang="en-US" altLang="ko-KR" sz="800" dirty="0"/>
              <a:t>90</a:t>
            </a:r>
            <a:r>
              <a:rPr lang="ko-KR" altLang="en-US" sz="800" dirty="0"/>
              <a:t>일 이내</a:t>
            </a:r>
            <a:endParaRPr lang="en-US" altLang="ko-KR" sz="800" dirty="0"/>
          </a:p>
          <a:p>
            <a:pPr>
              <a:defRPr/>
            </a:pPr>
            <a:r>
              <a:rPr lang="en-US" altLang="ko-KR" sz="800" dirty="0"/>
              <a:t>(</a:t>
            </a:r>
            <a:r>
              <a:rPr lang="ko-KR" altLang="en-US" sz="800" dirty="0"/>
              <a:t>사용기한만료에 대한 별도 알림 없음</a:t>
            </a:r>
            <a:r>
              <a:rPr lang="en-US" altLang="ko-KR" sz="800" dirty="0"/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적립일은 변경될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F5CFA5-3908-1343-D2B1-71A20E4DFA2E}"/>
              </a:ext>
            </a:extLst>
          </p:cNvPr>
          <p:cNvSpPr/>
          <p:nvPr/>
        </p:nvSpPr>
        <p:spPr>
          <a:xfrm>
            <a:off x="3333041" y="2298988"/>
            <a:ext cx="2256048" cy="614078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>
                <a:solidFill>
                  <a:srgbClr val="00BC70"/>
                </a:solidFill>
              </a:rPr>
              <a:t>뷰티포인트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20,000P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6.25(</a:t>
            </a:r>
            <a:r>
              <a:rPr lang="ko-KR" altLang="en-US" sz="900" dirty="0">
                <a:solidFill>
                  <a:schemeClr val="tx1"/>
                </a:solidFill>
              </a:rPr>
              <a:t>화</a:t>
            </a:r>
            <a:r>
              <a:rPr lang="en-US" altLang="ko-KR" sz="900" dirty="0">
                <a:solidFill>
                  <a:schemeClr val="tx1"/>
                </a:solidFill>
              </a:rPr>
              <a:t>) 20:30</a:t>
            </a:r>
            <a:r>
              <a:rPr lang="ko-KR" altLang="en-US" sz="900" dirty="0">
                <a:solidFill>
                  <a:schemeClr val="tx1"/>
                </a:solidFill>
              </a:rPr>
              <a:t> 이전 적립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23767C-930A-B451-26E2-07715067D332}"/>
              </a:ext>
            </a:extLst>
          </p:cNvPr>
          <p:cNvSpPr/>
          <p:nvPr/>
        </p:nvSpPr>
        <p:spPr>
          <a:xfrm>
            <a:off x="3250080" y="4440574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신청완료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9A6D635B-153F-B5F9-22C7-E2FEA71C3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17508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E54E921E-0623-10E4-F6A5-0BD30BF5A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62" y="24332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DEE50B64-186C-387E-7EB6-5C42ED62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041" y="43325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46FD959-743D-4AD7-CDEC-936886538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62279"/>
              </p:ext>
            </p:extLst>
          </p:nvPr>
        </p:nvGraphicFramePr>
        <p:xfrm>
          <a:off x="9000565" y="72796"/>
          <a:ext cx="3168000" cy="276212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캠페인에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셋팅된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지급일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MM.DD(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HH:MM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이전 적립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안내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사용기한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적립일로부터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[#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소멸일자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지급일자를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계산한 일자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이내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사용기한만료에 대한 별도 알림 없음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800" dirty="0" err="1" smtClean="0"/>
                        <a:t>적립일은</a:t>
                      </a:r>
                      <a:r>
                        <a:rPr lang="ko-KR" altLang="en-US" sz="800" dirty="0" smtClean="0"/>
                        <a:t> 변경될 수 있습니다</a:t>
                      </a:r>
                      <a:r>
                        <a:rPr lang="en-US" altLang="ko-KR" sz="800" dirty="0" smtClean="0"/>
                        <a:t>.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800" dirty="0" smtClean="0"/>
                        <a:t>나머지 </a:t>
                      </a:r>
                      <a:r>
                        <a:rPr lang="ko-KR" altLang="en-US" sz="800" dirty="0" err="1" smtClean="0"/>
                        <a:t>안내문구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하드코딩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신청완료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클릭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8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우수회원키트는 온라인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동시진행만 가능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14" name="제목 61">
            <a:extLst>
              <a:ext uri="{FF2B5EF4-FFF2-40B4-BE49-F238E27FC236}">
                <a16:creationId xmlns:a16="http://schemas.microsoft.com/office/drawing/2014/main" id="{0A627D63-087E-676C-29FB-0980B2AFFB4E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58255DF-4514-4125-AE19-F8B856A1A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신청확인 팝업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2C6AD6C-A86E-3FC5-61CC-8B8D0D03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IN_PC_EVE_07_07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77185"/>
              </p:ext>
            </p:extLst>
          </p:nvPr>
        </p:nvGraphicFramePr>
        <p:xfrm>
          <a:off x="10259211" y="-2738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지급일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변경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6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이벤트목록</a:t>
            </a:r>
          </a:p>
        </p:txBody>
      </p:sp>
      <p:sp>
        <p:nvSpPr>
          <p:cNvPr id="20" name="부제목 19">
            <a:extLst>
              <a:ext uri="{FF2B5EF4-FFF2-40B4-BE49-F238E27FC236}">
                <a16:creationId xmlns:a16="http://schemas.microsoft.com/office/drawing/2014/main" id="{8CF34255-6628-00FE-F322-67A064EBC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IN_PC_EVE_01_01</a:t>
            </a:r>
            <a:endParaRPr lang="ko-KR" altLang="en-US" dirty="0"/>
          </a:p>
        </p:txBody>
      </p:sp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9C981AE-4E89-C498-BC25-A93D419F7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23325"/>
              </p:ext>
            </p:extLst>
          </p:nvPr>
        </p:nvGraphicFramePr>
        <p:xfrm>
          <a:off x="9000565" y="44450"/>
          <a:ext cx="3168000" cy="6159176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이벤트구분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디폴트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리뷰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쇼핑혜택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제휴혜택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마우스오버 시 라인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구분탭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클릭하면 해당 구분으로 등록된 이벤트목록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구분탭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시 선택됨을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당첨자발표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 시 공지사항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당첨자발표 탭 열린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이벤트 정보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 관리에 등록된 채널기준으로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기간중이고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상태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진행중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이벤트공개여부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공개 인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이벤트가 전시순서기준으로 리스트에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이벤트공개여부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비공개 인 경우 리스트에는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비노출되지만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이벤트상세페이지로 직접 접속은 가능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비공개인 이벤트는 검색에 </a:t>
                      </a: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외부검색에도 </a:t>
                      </a: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3-1.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이미지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이미지 위에 등록된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구분값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플래그 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3-2.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이벤트명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BO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에서 입력된 이벤트명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Enter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값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줄바꿈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처리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3-3.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기간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종료일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미입력된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상시진행으로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시작일과 종료일이 같은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기간사용안함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선택 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상시진행 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이미지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이벤트텍스트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영역 클릭 시 이벤트 상세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단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외부링크형인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경우 해당 링크로 이동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새창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현재창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기준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3-4.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진행중인 이벤트가 없는 경우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목록에 진행중인 이벤트가 없습니다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영역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3-5.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페이징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없는 경우 영역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</a:rPr>
                        <a:t>페이징은 </a:t>
                      </a:r>
                      <a:r>
                        <a:rPr lang="en-US" altLang="ko-KR" sz="800" dirty="0">
                          <a:latin typeface="+mn-ea"/>
                        </a:rPr>
                        <a:t>5</a:t>
                      </a:r>
                      <a:r>
                        <a:rPr lang="ko-KR" altLang="en-US" sz="800" dirty="0">
                          <a:latin typeface="+mn-ea"/>
                        </a:rPr>
                        <a:t>개 </a:t>
                      </a:r>
                      <a:r>
                        <a:rPr lang="ko-KR" altLang="en-US" sz="800" dirty="0" err="1">
                          <a:latin typeface="+mn-ea"/>
                        </a:rPr>
                        <a:t>그룹핑하여</a:t>
                      </a:r>
                      <a:r>
                        <a:rPr lang="ko-KR" altLang="en-US" sz="800" dirty="0">
                          <a:latin typeface="+mn-ea"/>
                        </a:rPr>
                        <a:t> 제공함</a:t>
                      </a:r>
                      <a:r>
                        <a:rPr lang="en-US" altLang="ko-KR" sz="800" dirty="0">
                          <a:latin typeface="+mn-ea"/>
                        </a:rPr>
                        <a:t>. 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이동할 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그룹이 잇는 경우에만 버튼 노출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</a:b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첫페이지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이전그룹 이동 버튼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비노출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다음그룹페이지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이전그룹 이동 버튼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다음페이지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다음그룹 이동 버튼 모두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할성화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마지막페이지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다음페이지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다음그룹 이동 버튼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409A06B-C77D-F57C-E9F1-3EA10F858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6"/>
          <a:stretch/>
        </p:blipFill>
        <p:spPr>
          <a:xfrm>
            <a:off x="263352" y="1628800"/>
            <a:ext cx="8496000" cy="38333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3D68F8-56F5-7F23-1616-15B9AEE05B3B}"/>
              </a:ext>
            </a:extLst>
          </p:cNvPr>
          <p:cNvSpPr/>
          <p:nvPr/>
        </p:nvSpPr>
        <p:spPr>
          <a:xfrm>
            <a:off x="250176" y="620688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71ED89-46B2-4F16-715D-B5BE165BA1AC}"/>
              </a:ext>
            </a:extLst>
          </p:cNvPr>
          <p:cNvSpPr/>
          <p:nvPr/>
        </p:nvSpPr>
        <p:spPr>
          <a:xfrm>
            <a:off x="250176" y="1262716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9" name="자유형 68">
            <a:extLst>
              <a:ext uri="{FF2B5EF4-FFF2-40B4-BE49-F238E27FC236}">
                <a16:creationId xmlns:a16="http://schemas.microsoft.com/office/drawing/2014/main" id="{FF3F7B66-6F49-BF7E-8800-2CE8447B97D3}"/>
              </a:ext>
            </a:extLst>
          </p:cNvPr>
          <p:cNvSpPr/>
          <p:nvPr/>
        </p:nvSpPr>
        <p:spPr>
          <a:xfrm>
            <a:off x="319839" y="5528649"/>
            <a:ext cx="8429625" cy="215444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이벤트 리스트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04270978-BFE7-561B-B959-98149A49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39" y="20673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782530-6E3B-0639-3AC3-481806FBD8C1}"/>
              </a:ext>
            </a:extLst>
          </p:cNvPr>
          <p:cNvSpPr/>
          <p:nvPr/>
        </p:nvSpPr>
        <p:spPr>
          <a:xfrm>
            <a:off x="263352" y="6237312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푸터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44A002CC-53E3-206A-14B4-30E354921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192" y="17010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141F68DA-FF3E-4636-F5D7-4732D7332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15" y="27777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ABB7B055-E948-EE0C-4C6A-A4B9EDFC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29693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A6CB7003-2105-9938-8FDA-B8D97265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8" y="28206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611FDDF4-2DB3-2178-309C-2DE4EDD3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49970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4021B220-8174-62AA-DFA9-5BDF021C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4" y="47189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52384" y="6366520"/>
            <a:ext cx="1638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>
                <a:latin typeface="+mn-ea"/>
              </a:rPr>
              <a:t>진행중인 이벤트가 없습니다</a:t>
            </a:r>
            <a:r>
              <a:rPr lang="en-US" altLang="ko-KR" sz="900" spc="-150" dirty="0">
                <a:latin typeface="+mn-ea"/>
              </a:rPr>
              <a:t>.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310F9ECF-3CD3-B796-40F0-C2050A3A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481" y="63518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E5AD63-3874-28B8-BE42-A6C2A7E4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5798098"/>
            <a:ext cx="2095500" cy="402748"/>
          </a:xfrm>
          <a:prstGeom prst="rect">
            <a:avLst/>
          </a:prstGeom>
        </p:spPr>
      </p:pic>
      <p:sp>
        <p:nvSpPr>
          <p:cNvPr id="42" name="Oval 611">
            <a:extLst>
              <a:ext uri="{FF2B5EF4-FFF2-40B4-BE49-F238E27FC236}">
                <a16:creationId xmlns:a16="http://schemas.microsoft.com/office/drawing/2014/main" id="{310F9ECF-3CD3-B796-40F0-C2050A3A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819" y="57616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3-5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BBDC4B-BC8E-B082-C576-46811875F160}"/>
              </a:ext>
            </a:extLst>
          </p:cNvPr>
          <p:cNvGrpSpPr/>
          <p:nvPr/>
        </p:nvGrpSpPr>
        <p:grpSpPr>
          <a:xfrm>
            <a:off x="7084313" y="5618194"/>
            <a:ext cx="1653044" cy="179904"/>
            <a:chOff x="4801972" y="5798101"/>
            <a:chExt cx="1653044" cy="179904"/>
          </a:xfrm>
        </p:grpSpPr>
        <p:sp>
          <p:nvSpPr>
            <p:cNvPr id="8" name="Page 1">
              <a:extLst>
                <a:ext uri="{FF2B5EF4-FFF2-40B4-BE49-F238E27FC236}">
                  <a16:creationId xmlns:a16="http://schemas.microsoft.com/office/drawing/2014/main" id="{8F3999FD-BA57-DBE4-8D93-AF7B3BC52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972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10" name="Page 2">
              <a:extLst>
                <a:ext uri="{FF2B5EF4-FFF2-40B4-BE49-F238E27FC236}">
                  <a16:creationId xmlns:a16="http://schemas.microsoft.com/office/drawing/2014/main" id="{C4A97D93-95EF-9BF7-EEF5-0C7FEF751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52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14" name="Page 3">
              <a:extLst>
                <a:ext uri="{FF2B5EF4-FFF2-40B4-BE49-F238E27FC236}">
                  <a16:creationId xmlns:a16="http://schemas.microsoft.com/office/drawing/2014/main" id="{547F36E5-77D2-B149-0203-FB4142C0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06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15" name="Page 4">
              <a:extLst>
                <a:ext uri="{FF2B5EF4-FFF2-40B4-BE49-F238E27FC236}">
                  <a16:creationId xmlns:a16="http://schemas.microsoft.com/office/drawing/2014/main" id="{522276F1-FE08-C957-B36C-7AF26C0D7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615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16" name="Page 9">
              <a:extLst>
                <a:ext uri="{FF2B5EF4-FFF2-40B4-BE49-F238E27FC236}">
                  <a16:creationId xmlns:a16="http://schemas.microsoft.com/office/drawing/2014/main" id="{417AF230-BD4D-E494-1C59-604949A4D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75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17" name="Next Button">
              <a:extLst>
                <a:ext uri="{FF2B5EF4-FFF2-40B4-BE49-F238E27FC236}">
                  <a16:creationId xmlns:a16="http://schemas.microsoft.com/office/drawing/2014/main" id="{1552D322-A000-5CA7-170F-7AE46205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483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18" name="Next Button">
              <a:extLst>
                <a:ext uri="{FF2B5EF4-FFF2-40B4-BE49-F238E27FC236}">
                  <a16:creationId xmlns:a16="http://schemas.microsoft.com/office/drawing/2014/main" id="{ED6B7DAB-DE08-DB71-F970-EF1EBFB0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016" y="5798101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F0AFF8-C609-919F-A489-EF883EBD9BE3}"/>
              </a:ext>
            </a:extLst>
          </p:cNvPr>
          <p:cNvGrpSpPr/>
          <p:nvPr/>
        </p:nvGrpSpPr>
        <p:grpSpPr>
          <a:xfrm>
            <a:off x="6568144" y="6055513"/>
            <a:ext cx="2169213" cy="179904"/>
            <a:chOff x="4285803" y="5798101"/>
            <a:chExt cx="2169213" cy="179904"/>
          </a:xfrm>
        </p:grpSpPr>
        <p:sp>
          <p:nvSpPr>
            <p:cNvPr id="23" name="Back Button">
              <a:extLst>
                <a:ext uri="{FF2B5EF4-FFF2-40B4-BE49-F238E27FC236}">
                  <a16:creationId xmlns:a16="http://schemas.microsoft.com/office/drawing/2014/main" id="{3D3AA1A6-15A5-221C-4A14-E49383140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20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>
                  <a:solidFill>
                    <a:schemeClr val="tx1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24" name="Page 1">
              <a:extLst>
                <a:ext uri="{FF2B5EF4-FFF2-40B4-BE49-F238E27FC236}">
                  <a16:creationId xmlns:a16="http://schemas.microsoft.com/office/drawing/2014/main" id="{5B8AD329-F5F9-326F-9BFA-42ED300EA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972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Calibri"/>
                </a:rPr>
                <a:t>6</a:t>
              </a:r>
            </a:p>
          </p:txBody>
        </p:sp>
        <p:sp>
          <p:nvSpPr>
            <p:cNvPr id="25" name="Page 2">
              <a:extLst>
                <a:ext uri="{FF2B5EF4-FFF2-40B4-BE49-F238E27FC236}">
                  <a16:creationId xmlns:a16="http://schemas.microsoft.com/office/drawing/2014/main" id="{23D37B80-A797-996F-E299-890412915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52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26" name="Page 3">
              <a:extLst>
                <a:ext uri="{FF2B5EF4-FFF2-40B4-BE49-F238E27FC236}">
                  <a16:creationId xmlns:a16="http://schemas.microsoft.com/office/drawing/2014/main" id="{04021742-8503-E1C9-D7E7-6E8071F9A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06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  <p:sp>
          <p:nvSpPr>
            <p:cNvPr id="27" name="Page 4">
              <a:extLst>
                <a:ext uri="{FF2B5EF4-FFF2-40B4-BE49-F238E27FC236}">
                  <a16:creationId xmlns:a16="http://schemas.microsoft.com/office/drawing/2014/main" id="{4437B686-5CDB-EE3C-76E2-A940FFFE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0615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28" name="Page 9">
              <a:extLst>
                <a:ext uri="{FF2B5EF4-FFF2-40B4-BE49-F238E27FC236}">
                  <a16:creationId xmlns:a16="http://schemas.microsoft.com/office/drawing/2014/main" id="{94C2936B-8FF7-AB8D-05A1-33C868AD8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75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30" name="Next Button">
              <a:extLst>
                <a:ext uri="{FF2B5EF4-FFF2-40B4-BE49-F238E27FC236}">
                  <a16:creationId xmlns:a16="http://schemas.microsoft.com/office/drawing/2014/main" id="{DC5CE241-7423-265A-AE2B-78F07D355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483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36" name="Back Button">
              <a:extLst>
                <a:ext uri="{FF2B5EF4-FFF2-40B4-BE49-F238E27FC236}">
                  <a16:creationId xmlns:a16="http://schemas.microsoft.com/office/drawing/2014/main" id="{F23B1165-E49E-E498-929E-6045444A0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803" y="5802065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r>
                <a:rPr lang="en-US" altLang="ko-KR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endParaRPr lang="en-US" altLang="ko-KR" sz="600" dirty="0">
                <a:solidFill>
                  <a:schemeClr val="tx1"/>
                </a:solidFill>
                <a:latin typeface="Wingdings 3"/>
              </a:endParaRPr>
            </a:p>
          </p:txBody>
        </p:sp>
        <p:sp>
          <p:nvSpPr>
            <p:cNvPr id="37" name="Next Button">
              <a:extLst>
                <a:ext uri="{FF2B5EF4-FFF2-40B4-BE49-F238E27FC236}">
                  <a16:creationId xmlns:a16="http://schemas.microsoft.com/office/drawing/2014/main" id="{EB481253-E4F9-0537-67EE-5F1607586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016" y="5798101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sz="600" dirty="0" err="1">
                  <a:solidFill>
                    <a:srgbClr val="262626"/>
                  </a:solidFill>
                  <a:latin typeface="Wingdings 3"/>
                </a:rPr>
                <a:t>u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271D0E9-00A8-D627-77B6-8126CE621F8B}"/>
              </a:ext>
            </a:extLst>
          </p:cNvPr>
          <p:cNvGrpSpPr/>
          <p:nvPr/>
        </p:nvGrpSpPr>
        <p:grpSpPr>
          <a:xfrm>
            <a:off x="6579777" y="6491525"/>
            <a:ext cx="1175708" cy="175940"/>
            <a:chOff x="4285803" y="5802065"/>
            <a:chExt cx="1175708" cy="175940"/>
          </a:xfrm>
        </p:grpSpPr>
        <p:sp>
          <p:nvSpPr>
            <p:cNvPr id="39" name="Back Button">
              <a:extLst>
                <a:ext uri="{FF2B5EF4-FFF2-40B4-BE49-F238E27FC236}">
                  <a16:creationId xmlns:a16="http://schemas.microsoft.com/office/drawing/2014/main" id="{43249971-1EA1-3E85-9C19-D809B28FB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20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>
                  <a:solidFill>
                    <a:schemeClr val="tx1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40" name="Page 1">
              <a:extLst>
                <a:ext uri="{FF2B5EF4-FFF2-40B4-BE49-F238E27FC236}">
                  <a16:creationId xmlns:a16="http://schemas.microsoft.com/office/drawing/2014/main" id="{1CE2FCBC-8E96-7902-CD14-A73FDBE5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972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Calibri"/>
                </a:rPr>
                <a:t>11</a:t>
              </a:r>
            </a:p>
          </p:txBody>
        </p:sp>
        <p:sp>
          <p:nvSpPr>
            <p:cNvPr id="43" name="Page 2">
              <a:extLst>
                <a:ext uri="{FF2B5EF4-FFF2-40B4-BE49-F238E27FC236}">
                  <a16:creationId xmlns:a16="http://schemas.microsoft.com/office/drawing/2014/main" id="{9EEA98AF-4647-7094-2898-F13CCDC0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520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12</a:t>
              </a:r>
            </a:p>
          </p:txBody>
        </p:sp>
        <p:sp>
          <p:nvSpPr>
            <p:cNvPr id="44" name="Page 3">
              <a:extLst>
                <a:ext uri="{FF2B5EF4-FFF2-40B4-BE49-F238E27FC236}">
                  <a16:creationId xmlns:a16="http://schemas.microsoft.com/office/drawing/2014/main" id="{992DFD35-729B-E919-4B7A-BACA2490A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068" y="5802065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13</a:t>
              </a:r>
            </a:p>
          </p:txBody>
        </p:sp>
        <p:sp>
          <p:nvSpPr>
            <p:cNvPr id="45" name="Back Button">
              <a:extLst>
                <a:ext uri="{FF2B5EF4-FFF2-40B4-BE49-F238E27FC236}">
                  <a16:creationId xmlns:a16="http://schemas.microsoft.com/office/drawing/2014/main" id="{26416977-45C7-F184-CAE1-13DEB8CCE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803" y="5802065"/>
              <a:ext cx="252000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6350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r>
                <a:rPr lang="en-US" altLang="ko-KR" sz="600" dirty="0" err="1">
                  <a:solidFill>
                    <a:schemeClr val="tx1"/>
                  </a:solidFill>
                  <a:latin typeface="Wingdings 3"/>
                </a:rPr>
                <a:t>t</a:t>
              </a:r>
              <a:endParaRPr lang="en-US" altLang="ko-KR" sz="600" dirty="0">
                <a:solidFill>
                  <a:schemeClr val="tx1"/>
                </a:solidFill>
                <a:latin typeface="Wingdings 3"/>
              </a:endParaRPr>
            </a:p>
          </p:txBody>
        </p:sp>
      </p:grpSp>
      <p:sp>
        <p:nvSpPr>
          <p:cNvPr id="47" name="Oval 611">
            <a:extLst>
              <a:ext uri="{FF2B5EF4-FFF2-40B4-BE49-F238E27FC236}">
                <a16:creationId xmlns:a16="http://schemas.microsoft.com/office/drawing/2014/main" id="{AE3CF9D8-256B-8708-8034-8609EA51F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208" y="55221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3-5</a:t>
            </a:r>
          </a:p>
        </p:txBody>
      </p:sp>
    </p:spTree>
    <p:extLst>
      <p:ext uri="{BB962C8B-B14F-4D97-AF65-F5344CB8AC3E}">
        <p14:creationId xmlns:p14="http://schemas.microsoft.com/office/powerpoint/2010/main" val="3849192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FC3F540C-26A7-11FF-6012-3CDD74D5706B}"/>
              </a:ext>
            </a:extLst>
          </p:cNvPr>
          <p:cNvSpPr/>
          <p:nvPr/>
        </p:nvSpPr>
        <p:spPr>
          <a:xfrm>
            <a:off x="1284081" y="984939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 dirty="0">
                <a:latin typeface="+mn-ea"/>
              </a:rPr>
              <a:t>. (</a:t>
            </a:r>
            <a:r>
              <a:rPr lang="ko-KR" altLang="en-US" sz="800" b="1" dirty="0" err="1">
                <a:latin typeface="+mn-ea"/>
              </a:rPr>
              <a:t>택</a:t>
            </a:r>
            <a:r>
              <a:rPr lang="en-US" altLang="ko-KR" sz="800" b="1" dirty="0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61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1343092" y="1304436"/>
            <a:ext cx="1261566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62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2711815" y="1304436"/>
            <a:ext cx="1260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뷰티포인트</a:t>
            </a:r>
            <a:r>
              <a:rPr lang="en-US" altLang="ko-KR" sz="700" dirty="0">
                <a:solidFill>
                  <a:schemeClr val="tx1"/>
                </a:solidFill>
              </a:rPr>
              <a:t> 20,000 P 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(90</a:t>
            </a:r>
            <a:r>
              <a:rPr lang="ko-KR" altLang="en-US" sz="700" dirty="0">
                <a:solidFill>
                  <a:schemeClr val="tx1"/>
                </a:solidFill>
              </a:rPr>
              <a:t>일 이후 소멸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808868" y="1666511"/>
            <a:ext cx="358844" cy="358005"/>
            <a:chOff x="8185428" y="5159227"/>
            <a:chExt cx="881745" cy="101463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3144964" y="1666511"/>
            <a:ext cx="358844" cy="358005"/>
            <a:chOff x="8185428" y="5159227"/>
            <a:chExt cx="881745" cy="101463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3F540C-26A7-11FF-6012-3CDD74D5706B}"/>
              </a:ext>
            </a:extLst>
          </p:cNvPr>
          <p:cNvSpPr/>
          <p:nvPr/>
        </p:nvSpPr>
        <p:spPr>
          <a:xfrm>
            <a:off x="1966716" y="700832"/>
            <a:ext cx="12490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옵션이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개 있는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0600E29C-8BA3-0088-034B-9F2B73DE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60" y="1304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27F5A80-7618-F4BA-F8E3-C191BB8EB163}"/>
              </a:ext>
            </a:extLst>
          </p:cNvPr>
          <p:cNvSpPr/>
          <p:nvPr/>
        </p:nvSpPr>
        <p:spPr>
          <a:xfrm>
            <a:off x="1341348" y="2786719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C3F540C-26A7-11FF-6012-3CDD74D5706B}"/>
              </a:ext>
            </a:extLst>
          </p:cNvPr>
          <p:cNvSpPr/>
          <p:nvPr/>
        </p:nvSpPr>
        <p:spPr>
          <a:xfrm>
            <a:off x="5328547" y="765284"/>
            <a:ext cx="17843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옵션이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개 있는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6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4885189" y="1304436"/>
            <a:ext cx="2693766" cy="1369102"/>
          </a:xfrm>
          <a:prstGeom prst="roundRect">
            <a:avLst/>
          </a:prstGeom>
          <a:noFill/>
          <a:ln w="38100"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아일넘버</a:t>
            </a:r>
            <a:r>
              <a:rPr lang="ko-KR" altLang="en-US" sz="900" b="1" dirty="0">
                <a:solidFill>
                  <a:schemeClr val="tx1"/>
                </a:solidFill>
              </a:rPr>
              <a:t> 바디패키지</a:t>
            </a:r>
            <a:r>
              <a:rPr lang="en-US" altLang="ko-KR" sz="900" b="1" dirty="0">
                <a:solidFill>
                  <a:schemeClr val="tx1"/>
                </a:solidFill>
              </a:rPr>
              <a:t>+</a:t>
            </a:r>
            <a:r>
              <a:rPr lang="ko-KR" altLang="en-US" sz="900" b="1" dirty="0" err="1">
                <a:solidFill>
                  <a:schemeClr val="tx1"/>
                </a:solidFill>
              </a:rPr>
              <a:t>더스트</a:t>
            </a:r>
            <a:r>
              <a:rPr lang="ko-KR" altLang="en-US" sz="900" b="1" dirty="0">
                <a:solidFill>
                  <a:schemeClr val="tx1"/>
                </a:solidFill>
              </a:rPr>
              <a:t> 백</a:t>
            </a:r>
          </a:p>
        </p:txBody>
      </p:sp>
      <p:grpSp>
        <p:nvGrpSpPr>
          <p:cNvPr id="97" name="그룹 96"/>
          <p:cNvGrpSpPr/>
          <p:nvPr/>
        </p:nvGrpSpPr>
        <p:grpSpPr>
          <a:xfrm>
            <a:off x="5850763" y="1544695"/>
            <a:ext cx="766224" cy="576088"/>
            <a:chOff x="8185428" y="5159227"/>
            <a:chExt cx="881745" cy="1014634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611">
            <a:extLst>
              <a:ext uri="{FF2B5EF4-FFF2-40B4-BE49-F238E27FC236}">
                <a16:creationId xmlns:a16="http://schemas.microsoft.com/office/drawing/2014/main" id="{AC88AB81-427A-B0C1-7DD1-456A0713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27" y="12454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EB22DBB-9740-E968-1A8C-76C00721B2C2}"/>
              </a:ext>
            </a:extLst>
          </p:cNvPr>
          <p:cNvSpPr/>
          <p:nvPr/>
        </p:nvSpPr>
        <p:spPr>
          <a:xfrm>
            <a:off x="4917710" y="2774168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29521A78-9950-9753-426D-A72AD4880C87}"/>
              </a:ext>
            </a:extLst>
          </p:cNvPr>
          <p:cNvSpPr/>
          <p:nvPr/>
        </p:nvSpPr>
        <p:spPr>
          <a:xfrm>
            <a:off x="1273460" y="403141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비타</a:t>
            </a:r>
            <a:r>
              <a:rPr lang="en-US" altLang="ko-KR" sz="700" dirty="0">
                <a:solidFill>
                  <a:schemeClr val="tx1"/>
                </a:solidFill>
              </a:rPr>
              <a:t>C </a:t>
            </a:r>
            <a:r>
              <a:rPr lang="ko-KR" altLang="en-US" sz="700" dirty="0">
                <a:solidFill>
                  <a:schemeClr val="tx1"/>
                </a:solidFill>
              </a:rPr>
              <a:t>잡티 </a:t>
            </a:r>
            <a:r>
              <a:rPr lang="ko-KR" altLang="en-US" sz="700" dirty="0" err="1">
                <a:solidFill>
                  <a:schemeClr val="tx1"/>
                </a:solidFill>
              </a:rPr>
              <a:t>토닝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세럼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30ml+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id="{B1FABDB3-F3E9-D6CE-7B38-E4DBC8E8BC8F}"/>
              </a:ext>
            </a:extLst>
          </p:cNvPr>
          <p:cNvSpPr/>
          <p:nvPr/>
        </p:nvSpPr>
        <p:spPr>
          <a:xfrm>
            <a:off x="2244618" y="403141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id="{480ED6E9-AE05-5EB6-301C-4CB3FC6CABC6}"/>
              </a:ext>
            </a:extLst>
          </p:cNvPr>
          <p:cNvSpPr/>
          <p:nvPr/>
        </p:nvSpPr>
        <p:spPr>
          <a:xfrm>
            <a:off x="3215776" y="403141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뷰티포인트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20,000 P 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(90</a:t>
            </a:r>
            <a:r>
              <a:rPr lang="ko-KR" altLang="en-US" sz="700" dirty="0">
                <a:solidFill>
                  <a:schemeClr val="tx1"/>
                </a:solidFill>
              </a:rPr>
              <a:t>일 이후 소멸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007B5598-35A8-AA92-AC8C-873EF1E53957}"/>
              </a:ext>
            </a:extLst>
          </p:cNvPr>
          <p:cNvGrpSpPr/>
          <p:nvPr/>
        </p:nvGrpSpPr>
        <p:grpSpPr>
          <a:xfrm>
            <a:off x="1526038" y="4351553"/>
            <a:ext cx="358844" cy="358005"/>
            <a:chOff x="8185428" y="5159227"/>
            <a:chExt cx="881745" cy="1014634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61B1ADFA-5E21-B5BE-B021-D93C2CDA3CF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449B52CE-24FD-ECC9-2A2B-CAA54BB666A4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E9F32C0B-F9FB-8F97-CC02-FF450A7A5CFD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466578C-51B3-D57B-3482-5E2956205B14}"/>
              </a:ext>
            </a:extLst>
          </p:cNvPr>
          <p:cNvGrpSpPr/>
          <p:nvPr/>
        </p:nvGrpSpPr>
        <p:grpSpPr>
          <a:xfrm>
            <a:off x="2497196" y="4351553"/>
            <a:ext cx="358844" cy="358005"/>
            <a:chOff x="8185428" y="5159227"/>
            <a:chExt cx="881745" cy="1014634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5C76D54-196B-2B02-F8D4-A24B3DBED6A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1BC5F6B4-4FC8-9A8B-07F6-0600538AA8F6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18614A4D-0283-53A1-4C27-F0FECF14CA2E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8F091D6B-5030-18AD-5E09-7F22011EDB50}"/>
              </a:ext>
            </a:extLst>
          </p:cNvPr>
          <p:cNvGrpSpPr/>
          <p:nvPr/>
        </p:nvGrpSpPr>
        <p:grpSpPr>
          <a:xfrm>
            <a:off x="3468354" y="4351553"/>
            <a:ext cx="358844" cy="358005"/>
            <a:chOff x="8185428" y="5159227"/>
            <a:chExt cx="881745" cy="1014634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653151B5-E017-A954-9CA6-9D7D4AE097A0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9269633B-8686-ED72-E2FB-E8C150BF1FAA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678D067E-A631-0603-1CF4-EABC782F0C10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5989B49-14B8-9830-BC46-06AA0F51C3D8}"/>
              </a:ext>
            </a:extLst>
          </p:cNvPr>
          <p:cNvSpPr/>
          <p:nvPr/>
        </p:nvSpPr>
        <p:spPr>
          <a:xfrm>
            <a:off x="1326160" y="5517288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6A8C125E-C5BF-CC81-444B-CC7E7138BB87}"/>
              </a:ext>
            </a:extLst>
          </p:cNvPr>
          <p:cNvSpPr/>
          <p:nvPr/>
        </p:nvSpPr>
        <p:spPr>
          <a:xfrm>
            <a:off x="1283734" y="4039113"/>
            <a:ext cx="863999" cy="1369103"/>
          </a:xfrm>
          <a:prstGeom prst="roundRect">
            <a:avLst/>
          </a:prstGeom>
          <a:solidFill>
            <a:schemeClr val="tx1">
              <a:alpha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수량종료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97" name="Oval 611">
            <a:extLst>
              <a:ext uri="{FF2B5EF4-FFF2-40B4-BE49-F238E27FC236}">
                <a16:creationId xmlns:a16="http://schemas.microsoft.com/office/drawing/2014/main" id="{B8EDAD1B-8C89-B388-3242-CFA6C7FE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07" y="40261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C5996ED-1448-B3B3-BA9D-0EFF4CF3A702}"/>
              </a:ext>
            </a:extLst>
          </p:cNvPr>
          <p:cNvSpPr/>
          <p:nvPr/>
        </p:nvSpPr>
        <p:spPr>
          <a:xfrm>
            <a:off x="1786164" y="3429000"/>
            <a:ext cx="16369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옵션 일부가 수량 소진된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BEE18F14-218A-5BDB-096C-744C2FFBE022}"/>
              </a:ext>
            </a:extLst>
          </p:cNvPr>
          <p:cNvSpPr/>
          <p:nvPr/>
        </p:nvSpPr>
        <p:spPr>
          <a:xfrm>
            <a:off x="4863589" y="401788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비타</a:t>
            </a:r>
            <a:r>
              <a:rPr lang="en-US" altLang="ko-KR" sz="700" dirty="0">
                <a:solidFill>
                  <a:schemeClr val="tx1"/>
                </a:solidFill>
              </a:rPr>
              <a:t>C </a:t>
            </a:r>
            <a:r>
              <a:rPr lang="ko-KR" altLang="en-US" sz="700" dirty="0">
                <a:solidFill>
                  <a:schemeClr val="tx1"/>
                </a:solidFill>
              </a:rPr>
              <a:t>잡티 </a:t>
            </a:r>
            <a:r>
              <a:rPr lang="ko-KR" altLang="en-US" sz="700" dirty="0" err="1">
                <a:solidFill>
                  <a:schemeClr val="tx1"/>
                </a:solidFill>
              </a:rPr>
              <a:t>토닝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세럼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30ml+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203" name="사각형: 둥근 모서리 4">
            <a:extLst>
              <a:ext uri="{FF2B5EF4-FFF2-40B4-BE49-F238E27FC236}">
                <a16:creationId xmlns:a16="http://schemas.microsoft.com/office/drawing/2014/main" id="{C6C39998-1851-DE58-D26C-89211BDC7734}"/>
              </a:ext>
            </a:extLst>
          </p:cNvPr>
          <p:cNvSpPr/>
          <p:nvPr/>
        </p:nvSpPr>
        <p:spPr>
          <a:xfrm>
            <a:off x="5834747" y="401788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204" name="사각형: 둥근 모서리 4">
            <a:extLst>
              <a:ext uri="{FF2B5EF4-FFF2-40B4-BE49-F238E27FC236}">
                <a16:creationId xmlns:a16="http://schemas.microsoft.com/office/drawing/2014/main" id="{4DA9E24B-3F13-4190-3ADB-2D5EE75F0810}"/>
              </a:ext>
            </a:extLst>
          </p:cNvPr>
          <p:cNvSpPr/>
          <p:nvPr/>
        </p:nvSpPr>
        <p:spPr>
          <a:xfrm>
            <a:off x="6805905" y="401788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뷰티포인트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20,000 P 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(90</a:t>
            </a:r>
            <a:r>
              <a:rPr lang="ko-KR" altLang="en-US" sz="700" dirty="0">
                <a:solidFill>
                  <a:schemeClr val="tx1"/>
                </a:solidFill>
              </a:rPr>
              <a:t>일 이후 소멸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14B4EE68-387F-2E32-62C0-9000513025E2}"/>
              </a:ext>
            </a:extLst>
          </p:cNvPr>
          <p:cNvGrpSpPr/>
          <p:nvPr/>
        </p:nvGrpSpPr>
        <p:grpSpPr>
          <a:xfrm>
            <a:off x="5116167" y="4338023"/>
            <a:ext cx="358844" cy="358005"/>
            <a:chOff x="8185428" y="5159227"/>
            <a:chExt cx="881745" cy="1014634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59EEF9E-FDB0-E230-20D8-F669BBA817C0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13A36425-1F78-B967-E897-8BF5DA9C7420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E1CFE882-2342-9A3F-750E-D2A0922B9419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9AFD9A96-481B-9632-E01A-EE3FF0ED4039}"/>
              </a:ext>
            </a:extLst>
          </p:cNvPr>
          <p:cNvGrpSpPr/>
          <p:nvPr/>
        </p:nvGrpSpPr>
        <p:grpSpPr>
          <a:xfrm>
            <a:off x="6087325" y="4338023"/>
            <a:ext cx="358844" cy="358005"/>
            <a:chOff x="8185428" y="5159227"/>
            <a:chExt cx="881745" cy="1014634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F5D93832-D673-4456-BFA8-37DE57DA036E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CE782B6D-BFEB-1A85-BC68-950345F8A131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098C2EC6-E8E8-DE74-23CF-007530CF7A57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90F5AEA9-CD71-2BBB-9534-51931D0D9CD5}"/>
              </a:ext>
            </a:extLst>
          </p:cNvPr>
          <p:cNvGrpSpPr/>
          <p:nvPr/>
        </p:nvGrpSpPr>
        <p:grpSpPr>
          <a:xfrm>
            <a:off x="7058483" y="4338023"/>
            <a:ext cx="358844" cy="358005"/>
            <a:chOff x="8185428" y="5159227"/>
            <a:chExt cx="881745" cy="1014634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0E58050D-03DA-1F99-22D8-DAB9072A8FAA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D151C9A4-28F8-2D9C-B0CA-343E9E781321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E1A199DB-1614-5D52-1E88-63ACED1394E9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9E7FA40-A0ED-75A9-7CDF-66A82DF18986}"/>
              </a:ext>
            </a:extLst>
          </p:cNvPr>
          <p:cNvSpPr/>
          <p:nvPr/>
        </p:nvSpPr>
        <p:spPr>
          <a:xfrm>
            <a:off x="5519936" y="3429000"/>
            <a:ext cx="1534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모든 옵션 수량 소진된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224" name="표 223">
            <a:extLst>
              <a:ext uri="{FF2B5EF4-FFF2-40B4-BE49-F238E27FC236}">
                <a16:creationId xmlns:a16="http://schemas.microsoft.com/office/drawing/2014/main" id="{28FDDD1D-5E44-A25E-ED55-4C9B0BFFC3A0}"/>
              </a:ext>
            </a:extLst>
          </p:cNvPr>
          <p:cNvGraphicFramePr>
            <a:graphicFrameLocks noGrp="1"/>
          </p:cNvGraphicFramePr>
          <p:nvPr/>
        </p:nvGraphicFramePr>
        <p:xfrm>
          <a:off x="9000565" y="72796"/>
          <a:ext cx="3168000" cy="210299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옵션선택 영역 노출케이스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옵션이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등록된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옵션이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등록된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옵션이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경우 자동 선택됨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옵션의 신청수량이 모두 소진 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 선택 영역에 수량종료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옵션선택불가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모든 옵션의 신청수량이 모두 소진 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옵션선택불가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신청종료 버튼 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비활성화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42619"/>
                  </a:ext>
                </a:extLst>
              </a:tr>
            </a:tbl>
          </a:graphicData>
        </a:graphic>
      </p:graphicFrame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2FE667C-CB7D-A6E5-9177-B43F97686FAB}"/>
              </a:ext>
            </a:extLst>
          </p:cNvPr>
          <p:cNvSpPr/>
          <p:nvPr/>
        </p:nvSpPr>
        <p:spPr>
          <a:xfrm>
            <a:off x="1243037" y="3737549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 dirty="0">
                <a:latin typeface="+mn-ea"/>
              </a:rPr>
              <a:t>. (</a:t>
            </a:r>
            <a:r>
              <a:rPr lang="ko-KR" altLang="en-US" sz="800" b="1" dirty="0" err="1">
                <a:latin typeface="+mn-ea"/>
              </a:rPr>
              <a:t>택</a:t>
            </a:r>
            <a:r>
              <a:rPr lang="en-US" altLang="ko-KR" sz="800" b="1" dirty="0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CDAD59E-6421-564D-BA74-2B7C2A3AB5BE}"/>
              </a:ext>
            </a:extLst>
          </p:cNvPr>
          <p:cNvSpPr/>
          <p:nvPr/>
        </p:nvSpPr>
        <p:spPr>
          <a:xfrm>
            <a:off x="4814518" y="3737549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 dirty="0">
                <a:latin typeface="+mn-ea"/>
              </a:rPr>
              <a:t>. (</a:t>
            </a:r>
            <a:r>
              <a:rPr lang="ko-KR" altLang="en-US" sz="800" b="1" dirty="0" err="1">
                <a:latin typeface="+mn-ea"/>
              </a:rPr>
              <a:t>택</a:t>
            </a:r>
            <a:r>
              <a:rPr lang="en-US" altLang="ko-KR" sz="800" b="1" dirty="0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4EA2169-8774-EC6F-7E08-D539F9D15228}"/>
              </a:ext>
            </a:extLst>
          </p:cNvPr>
          <p:cNvSpPr/>
          <p:nvPr/>
        </p:nvSpPr>
        <p:spPr>
          <a:xfrm>
            <a:off x="4897221" y="5488167"/>
            <a:ext cx="2710384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신청종료</a:t>
            </a:r>
            <a:endParaRPr lang="ko-KR" altLang="en-US" sz="700" b="1" dirty="0"/>
          </a:p>
        </p:txBody>
      </p:sp>
      <p:sp>
        <p:nvSpPr>
          <p:cNvPr id="230" name="제목 98">
            <a:extLst>
              <a:ext uri="{FF2B5EF4-FFF2-40B4-BE49-F238E27FC236}">
                <a16:creationId xmlns:a16="http://schemas.microsoft.com/office/drawing/2014/main" id="{370E06A2-7449-B802-0746-ECF740C9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 err="1"/>
              <a:t>키트신청</a:t>
            </a:r>
            <a:r>
              <a:rPr lang="en-US" altLang="ko-KR" dirty="0"/>
              <a:t>) - </a:t>
            </a:r>
            <a:r>
              <a:rPr lang="ko-KR" altLang="en-US" dirty="0"/>
              <a:t>옵션선택 영역 노출케이스</a:t>
            </a:r>
          </a:p>
        </p:txBody>
      </p:sp>
      <p:sp>
        <p:nvSpPr>
          <p:cNvPr id="232" name="Oval 611">
            <a:extLst>
              <a:ext uri="{FF2B5EF4-FFF2-40B4-BE49-F238E27FC236}">
                <a16:creationId xmlns:a16="http://schemas.microsoft.com/office/drawing/2014/main" id="{03325757-5914-6BC2-9DE9-B92EADA9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27" y="39650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24E4CD7-0EDB-3E26-1194-BF1BA07063D7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A7D524EB-2F8C-4694-5CFC-97CD71410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/>
              <a:t>IN_PC_EVE_07_08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382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6C5C52-1041-81B5-9EF6-3BFAF504B13C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5B05BD-2CA7-0B83-B50F-87B038B7BF18}"/>
              </a:ext>
            </a:extLst>
          </p:cNvPr>
          <p:cNvSpPr/>
          <p:nvPr/>
        </p:nvSpPr>
        <p:spPr>
          <a:xfrm>
            <a:off x="1040337" y="1895701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E0721-0119-67B2-5D96-1531E58E50F8}"/>
              </a:ext>
            </a:extLst>
          </p:cNvPr>
          <p:cNvSpPr txBox="1"/>
          <p:nvPr/>
        </p:nvSpPr>
        <p:spPr>
          <a:xfrm>
            <a:off x="1088465" y="1931613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수령신청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B6699E-8B28-0414-2B4E-9E4EF1DE35D0}"/>
              </a:ext>
            </a:extLst>
          </p:cNvPr>
          <p:cNvSpPr/>
          <p:nvPr/>
        </p:nvSpPr>
        <p:spPr>
          <a:xfrm>
            <a:off x="1232238" y="2983580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ea"/>
              </a:rPr>
              <a:t>키트를 수령할 방법을 선택해 주세요</a:t>
            </a:r>
            <a:r>
              <a:rPr lang="en-US" altLang="ko-KR" sz="900" b="1" dirty="0">
                <a:latin typeface="+mn-ea"/>
              </a:rPr>
              <a:t>,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1FF2564-C35C-B40F-2540-B10F48400A4B}"/>
              </a:ext>
            </a:extLst>
          </p:cNvPr>
          <p:cNvSpPr/>
          <p:nvPr/>
        </p:nvSpPr>
        <p:spPr>
          <a:xfrm>
            <a:off x="1132790" y="2371792"/>
            <a:ext cx="2256048" cy="436845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30ml+</a:t>
            </a:r>
            <a:r>
              <a:rPr lang="ko-KR" altLang="en-US" sz="900" b="1" dirty="0" err="1">
                <a:solidFill>
                  <a:srgbClr val="00BC70"/>
                </a:solidFill>
              </a:rPr>
              <a:t>더스트</a:t>
            </a:r>
            <a:r>
              <a:rPr lang="ko-KR" altLang="en-US" sz="900" b="1" dirty="0">
                <a:solidFill>
                  <a:srgbClr val="00BC70"/>
                </a:solidFill>
              </a:rPr>
              <a:t> 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673F3A-CF5D-91C3-E639-5C5F255B8450}"/>
              </a:ext>
            </a:extLst>
          </p:cNvPr>
          <p:cNvSpPr/>
          <p:nvPr/>
        </p:nvSpPr>
        <p:spPr>
          <a:xfrm>
            <a:off x="1258893" y="3374155"/>
            <a:ext cx="2016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온라인 수령신청</a:t>
            </a:r>
            <a:endParaRPr lang="en-US" altLang="ko-KR" sz="11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배송비 결제 후 택배 수령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B43718-21F9-08B7-0FBE-358F647378C6}"/>
              </a:ext>
            </a:extLst>
          </p:cNvPr>
          <p:cNvSpPr/>
          <p:nvPr/>
        </p:nvSpPr>
        <p:spPr>
          <a:xfrm>
            <a:off x="1258893" y="4055997"/>
            <a:ext cx="2016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오프라인 수령신청</a:t>
            </a:r>
            <a:endParaRPr lang="en-US" altLang="ko-KR" sz="11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수령기간 매장방문 후 직접 수령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B2385D-A798-4125-6926-EBDC54E77AAC}"/>
              </a:ext>
            </a:extLst>
          </p:cNvPr>
          <p:cNvSpPr/>
          <p:nvPr/>
        </p:nvSpPr>
        <p:spPr>
          <a:xfrm>
            <a:off x="1258892" y="3378722"/>
            <a:ext cx="2015999" cy="48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온라인 수령신청 마감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5596866E-9223-C652-1D03-12E9F2E25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19" y="33097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340D40-EA3D-9E27-5F27-6EB3CDED407B}"/>
              </a:ext>
            </a:extLst>
          </p:cNvPr>
          <p:cNvSpPr/>
          <p:nvPr/>
        </p:nvSpPr>
        <p:spPr>
          <a:xfrm>
            <a:off x="5455246" y="1949270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F76A3-9814-EC3A-B0BA-FF2B51058391}"/>
              </a:ext>
            </a:extLst>
          </p:cNvPr>
          <p:cNvSpPr txBox="1"/>
          <p:nvPr/>
        </p:nvSpPr>
        <p:spPr>
          <a:xfrm>
            <a:off x="5503374" y="1985182"/>
            <a:ext cx="23583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수령신청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3B0F8E-EC41-2FAE-D750-806E35A3BDF9}"/>
              </a:ext>
            </a:extLst>
          </p:cNvPr>
          <p:cNvSpPr/>
          <p:nvPr/>
        </p:nvSpPr>
        <p:spPr>
          <a:xfrm>
            <a:off x="5647147" y="3037149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ea"/>
              </a:rPr>
              <a:t>키트를 수령할 방법을 선택해 주세요</a:t>
            </a:r>
            <a:r>
              <a:rPr lang="en-US" altLang="ko-KR" sz="900" b="1" dirty="0">
                <a:latin typeface="+mn-ea"/>
              </a:rPr>
              <a:t>,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9EFFFA-251A-AB4B-97D9-4849E9B886E8}"/>
              </a:ext>
            </a:extLst>
          </p:cNvPr>
          <p:cNvSpPr/>
          <p:nvPr/>
        </p:nvSpPr>
        <p:spPr>
          <a:xfrm>
            <a:off x="5666691" y="3427724"/>
            <a:ext cx="2016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온라인 수령신청</a:t>
            </a:r>
            <a:endParaRPr lang="en-US" altLang="ko-KR" sz="11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배송비 결제 후 택배 수령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D683BE-423B-53B4-541E-D589524819D4}"/>
              </a:ext>
            </a:extLst>
          </p:cNvPr>
          <p:cNvSpPr/>
          <p:nvPr/>
        </p:nvSpPr>
        <p:spPr>
          <a:xfrm>
            <a:off x="5547699" y="2425361"/>
            <a:ext cx="2256048" cy="436845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30ml+</a:t>
            </a:r>
            <a:r>
              <a:rPr lang="ko-KR" altLang="en-US" sz="900" b="1" dirty="0" err="1">
                <a:solidFill>
                  <a:srgbClr val="00BC70"/>
                </a:solidFill>
              </a:rPr>
              <a:t>더스트</a:t>
            </a:r>
            <a:r>
              <a:rPr lang="ko-KR" altLang="en-US" sz="900" b="1" dirty="0">
                <a:solidFill>
                  <a:srgbClr val="00BC70"/>
                </a:solidFill>
              </a:rPr>
              <a:t> 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69974D-75F3-AABF-9D39-7E7C79544C06}"/>
              </a:ext>
            </a:extLst>
          </p:cNvPr>
          <p:cNvSpPr/>
          <p:nvPr/>
        </p:nvSpPr>
        <p:spPr>
          <a:xfrm>
            <a:off x="5666692" y="4050004"/>
            <a:ext cx="2015999" cy="48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오프라인 수령신청 마감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076F23A5-2936-567E-62BA-09D0EA4C4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481" y="40050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CE8D430-9945-4580-8F63-1EA763D7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37452"/>
              </p:ext>
            </p:extLst>
          </p:nvPr>
        </p:nvGraphicFramePr>
        <p:xfrm>
          <a:off x="9000565" y="72796"/>
          <a:ext cx="3168000" cy="63995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수령신청 팝업</a:t>
                      </a:r>
                      <a:endParaRPr lang="en-US" altLang="ko-KR" sz="800" b="1" dirty="0"/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수령방법의 재고가 소진된 경우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수량신청마감 버튼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비활성화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</a:tbl>
          </a:graphicData>
        </a:graphic>
      </p:graphicFrame>
      <p:sp>
        <p:nvSpPr>
          <p:cNvPr id="24" name="제목 98">
            <a:extLst>
              <a:ext uri="{FF2B5EF4-FFF2-40B4-BE49-F238E27FC236}">
                <a16:creationId xmlns:a16="http://schemas.microsoft.com/office/drawing/2014/main" id="{9EA98137-18C1-8ED0-D4DA-B148D73EB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수령신청 팝업</a:t>
            </a:r>
          </a:p>
        </p:txBody>
      </p:sp>
      <p:sp>
        <p:nvSpPr>
          <p:cNvPr id="25" name="제목 61">
            <a:extLst>
              <a:ext uri="{FF2B5EF4-FFF2-40B4-BE49-F238E27FC236}">
                <a16:creationId xmlns:a16="http://schemas.microsoft.com/office/drawing/2014/main" id="{2C94D0BE-BDED-6005-38B9-5468173F9C1C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45391B3B-90E8-EF6D-50B6-6617E82D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354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A901AB-1E7D-D9D5-E2F0-2541A9302A83}"/>
              </a:ext>
            </a:extLst>
          </p:cNvPr>
          <p:cNvSpPr/>
          <p:nvPr/>
        </p:nvSpPr>
        <p:spPr>
          <a:xfrm>
            <a:off x="263352" y="2099763"/>
            <a:ext cx="85557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C8766B-6CB5-9B7E-D572-62FAE4E51DC4}"/>
              </a:ext>
            </a:extLst>
          </p:cNvPr>
          <p:cNvSpPr/>
          <p:nvPr/>
        </p:nvSpPr>
        <p:spPr>
          <a:xfrm>
            <a:off x="250176" y="620688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75CDFC-03C3-3687-D076-1D5943283AFE}"/>
              </a:ext>
            </a:extLst>
          </p:cNvPr>
          <p:cNvSpPr/>
          <p:nvPr/>
        </p:nvSpPr>
        <p:spPr>
          <a:xfrm>
            <a:off x="250176" y="1262716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D7CB6A-EE7C-E2B4-515C-C6DE75A6C5B5}"/>
              </a:ext>
            </a:extLst>
          </p:cNvPr>
          <p:cNvSpPr/>
          <p:nvPr/>
        </p:nvSpPr>
        <p:spPr>
          <a:xfrm>
            <a:off x="263352" y="1616712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EBAD5B0-8D30-D051-C0EC-0A1C9ACA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68802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자유형 68">
            <a:extLst>
              <a:ext uri="{FF2B5EF4-FFF2-40B4-BE49-F238E27FC236}">
                <a16:creationId xmlns:a16="http://schemas.microsoft.com/office/drawing/2014/main" id="{ED668D75-56D4-23F3-11B4-A34DAF27A254}"/>
              </a:ext>
            </a:extLst>
          </p:cNvPr>
          <p:cNvSpPr/>
          <p:nvPr/>
        </p:nvSpPr>
        <p:spPr>
          <a:xfrm>
            <a:off x="268415" y="5647689"/>
            <a:ext cx="8550713" cy="22958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이하 영역 단순고지형과 동일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99AFEC-06B9-EE87-C740-353EC3A26F09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1" name="제목 98">
            <a:extLst>
              <a:ext uri="{FF2B5EF4-FFF2-40B4-BE49-F238E27FC236}">
                <a16:creationId xmlns:a16="http://schemas.microsoft.com/office/drawing/2014/main" id="{650B3651-F428-00AA-0C3E-275FB2144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키트신청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FB15EF3-6989-DF70-7236-163C932E52DA}"/>
              </a:ext>
            </a:extLst>
          </p:cNvPr>
          <p:cNvSpPr/>
          <p:nvPr/>
        </p:nvSpPr>
        <p:spPr>
          <a:xfrm>
            <a:off x="3073564" y="3522017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비타</a:t>
            </a:r>
            <a:r>
              <a:rPr lang="en-US" altLang="ko-KR" sz="700" dirty="0">
                <a:solidFill>
                  <a:schemeClr val="tx1"/>
                </a:solidFill>
              </a:rPr>
              <a:t>C </a:t>
            </a:r>
            <a:r>
              <a:rPr lang="ko-KR" altLang="en-US" sz="700" dirty="0">
                <a:solidFill>
                  <a:schemeClr val="tx1"/>
                </a:solidFill>
              </a:rPr>
              <a:t>잡티 </a:t>
            </a:r>
            <a:r>
              <a:rPr lang="ko-KR" altLang="en-US" sz="700" dirty="0" err="1">
                <a:solidFill>
                  <a:schemeClr val="tx1"/>
                </a:solidFill>
              </a:rPr>
              <a:t>토닝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세럼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30ml+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02AE7A-B45F-74A2-B457-99258B52DCE7}"/>
              </a:ext>
            </a:extLst>
          </p:cNvPr>
          <p:cNvSpPr/>
          <p:nvPr/>
        </p:nvSpPr>
        <p:spPr>
          <a:xfrm>
            <a:off x="3034501" y="3189806"/>
            <a:ext cx="18630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>
                <a:latin typeface="+mn-ea"/>
              </a:rPr>
              <a:t>. (</a:t>
            </a:r>
            <a:r>
              <a:rPr lang="ko-KR" altLang="en-US" sz="800" b="1">
                <a:latin typeface="+mn-ea"/>
              </a:rPr>
              <a:t>택</a:t>
            </a:r>
            <a:r>
              <a:rPr lang="en-US" altLang="ko-KR" sz="800" b="1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06371CFA-7774-B585-ECB1-95F1ED1AA406}"/>
              </a:ext>
            </a:extLst>
          </p:cNvPr>
          <p:cNvSpPr/>
          <p:nvPr/>
        </p:nvSpPr>
        <p:spPr>
          <a:xfrm>
            <a:off x="4044722" y="3522017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31" name="사각형: 둥근 모서리 4">
            <a:extLst>
              <a:ext uri="{FF2B5EF4-FFF2-40B4-BE49-F238E27FC236}">
                <a16:creationId xmlns:a16="http://schemas.microsoft.com/office/drawing/2014/main" id="{CC6E5EE8-0E60-AA02-9616-AC156B91B422}"/>
              </a:ext>
            </a:extLst>
          </p:cNvPr>
          <p:cNvSpPr/>
          <p:nvPr/>
        </p:nvSpPr>
        <p:spPr>
          <a:xfrm>
            <a:off x="5015880" y="3522017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뷰티포인트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20,000 P 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(90</a:t>
            </a:r>
            <a:r>
              <a:rPr lang="ko-KR" altLang="en-US" sz="700" dirty="0">
                <a:solidFill>
                  <a:schemeClr val="tx1"/>
                </a:solidFill>
              </a:rPr>
              <a:t>일 이후 소멸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EA16B65-E9D0-86E9-5FC2-B44E60E5AA38}"/>
              </a:ext>
            </a:extLst>
          </p:cNvPr>
          <p:cNvGrpSpPr/>
          <p:nvPr/>
        </p:nvGrpSpPr>
        <p:grpSpPr>
          <a:xfrm>
            <a:off x="3326142" y="3842151"/>
            <a:ext cx="358844" cy="358005"/>
            <a:chOff x="8185428" y="5159227"/>
            <a:chExt cx="881745" cy="101463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03DB932-E3CF-63BB-DA4A-8AA03466AF34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0D9CF49-19FA-6EB9-854F-F96742B3548C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0F1C331-B564-D4EF-6923-997FF6A6D07E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EBCBD1C-E8FD-FE77-7B5A-B972BAB4436D}"/>
              </a:ext>
            </a:extLst>
          </p:cNvPr>
          <p:cNvGrpSpPr/>
          <p:nvPr/>
        </p:nvGrpSpPr>
        <p:grpSpPr>
          <a:xfrm>
            <a:off x="4297300" y="3842151"/>
            <a:ext cx="358844" cy="358005"/>
            <a:chOff x="8185428" y="5159227"/>
            <a:chExt cx="881745" cy="101463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EBE6AB-8E0A-CA21-9BDB-9D6D74012423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23DB84-39B1-3A11-722F-58F3F10259D0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DC6D1C4-E81F-CAB0-963C-4B15476F4A77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AFA419-90D7-CBDA-6F21-57AADAC1AFAC}"/>
              </a:ext>
            </a:extLst>
          </p:cNvPr>
          <p:cNvGrpSpPr/>
          <p:nvPr/>
        </p:nvGrpSpPr>
        <p:grpSpPr>
          <a:xfrm>
            <a:off x="5268458" y="3842151"/>
            <a:ext cx="358844" cy="358005"/>
            <a:chOff x="8185428" y="5159227"/>
            <a:chExt cx="881745" cy="101463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2584049-311C-AAEB-186A-ABD771767D6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726FEF7-A8E0-9C88-8A48-D603E30D9871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C55E0B7-6A82-17E9-7589-35EAEF2FDFA4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D63A6F-663A-5F4C-1027-769D5729C15D}"/>
              </a:ext>
            </a:extLst>
          </p:cNvPr>
          <p:cNvSpPr/>
          <p:nvPr/>
        </p:nvSpPr>
        <p:spPr>
          <a:xfrm>
            <a:off x="3124368" y="5013981"/>
            <a:ext cx="2659578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신청내역확인</a:t>
            </a:r>
            <a:endParaRPr lang="en-US" altLang="ko-KR" sz="10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신청취소 후 재신청 가능</a:t>
            </a:r>
            <a:r>
              <a:rPr lang="en-US" altLang="ko-KR" sz="800" b="1" dirty="0"/>
              <a:t>)</a:t>
            </a:r>
            <a:endParaRPr lang="ko-KR" altLang="en-US" sz="500" b="1" dirty="0"/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A76F077B-70FA-4A97-00EF-32F89F3C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858" y="49686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2595EA-5BF5-F888-E69B-213D0A66895C}"/>
              </a:ext>
            </a:extLst>
          </p:cNvPr>
          <p:cNvSpPr/>
          <p:nvPr/>
        </p:nvSpPr>
        <p:spPr>
          <a:xfrm>
            <a:off x="68739" y="502503"/>
            <a:ext cx="3816424" cy="440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키트 신청을 이미 한 경우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3792E354-737A-74C5-93C3-9460A72B3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53110"/>
              </p:ext>
            </p:extLst>
          </p:nvPr>
        </p:nvGraphicFramePr>
        <p:xfrm>
          <a:off x="9000565" y="72796"/>
          <a:ext cx="3168000" cy="1678856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우수회원키트를 이미 신청한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신청내역확인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신청한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제품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용 신청내역확인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뷰티포인트를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신청한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신청내역확인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화면아이디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참고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</a:tbl>
          </a:graphicData>
        </a:graphic>
      </p:graphicFrame>
      <p:sp>
        <p:nvSpPr>
          <p:cNvPr id="53" name="부제목 2">
            <a:extLst>
              <a:ext uri="{FF2B5EF4-FFF2-40B4-BE49-F238E27FC236}">
                <a16:creationId xmlns:a16="http://schemas.microsoft.com/office/drawing/2014/main" id="{85F2FC32-E4CE-A3ED-4084-36365B07C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25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1D25F6-5931-C76A-B29B-285E68DF9B85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5245D567-1DF4-D3E0-ECFC-984E6173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신청내역확인 팝업</a:t>
            </a:r>
          </a:p>
        </p:txBody>
      </p:sp>
      <p:sp>
        <p:nvSpPr>
          <p:cNvPr id="25" name="제목 61">
            <a:extLst>
              <a:ext uri="{FF2B5EF4-FFF2-40B4-BE49-F238E27FC236}">
                <a16:creationId xmlns:a16="http://schemas.microsoft.com/office/drawing/2014/main" id="{38F3976F-6C05-ECB2-E9F2-F2BDCD4171EB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B3A9-843E-A3A0-D787-4A7BF87148D7}"/>
              </a:ext>
            </a:extLst>
          </p:cNvPr>
          <p:cNvSpPr/>
          <p:nvPr/>
        </p:nvSpPr>
        <p:spPr>
          <a:xfrm>
            <a:off x="579992" y="1950189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4555AB-CF07-4BB1-47CD-16058D6EA560}"/>
              </a:ext>
            </a:extLst>
          </p:cNvPr>
          <p:cNvSpPr txBox="1"/>
          <p:nvPr/>
        </p:nvSpPr>
        <p:spPr>
          <a:xfrm>
            <a:off x="628120" y="1986101"/>
            <a:ext cx="23903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신청내역확인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EE07B-6224-EE4B-13E0-0B74BB30B08F}"/>
              </a:ext>
            </a:extLst>
          </p:cNvPr>
          <p:cNvSpPr/>
          <p:nvPr/>
        </p:nvSpPr>
        <p:spPr>
          <a:xfrm>
            <a:off x="672445" y="3216716"/>
            <a:ext cx="2222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취소 후 타 옵션의 현황에 따라 재신청이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불가할 수 있습니다</a:t>
            </a:r>
            <a:r>
              <a:rPr lang="en-US" altLang="ko-KR" sz="800" dirty="0"/>
              <a:t>. (</a:t>
            </a:r>
            <a:r>
              <a:rPr lang="ko-KR" altLang="en-US" sz="800" dirty="0"/>
              <a:t>신청기간</a:t>
            </a:r>
            <a:r>
              <a:rPr lang="en-US" altLang="ko-KR" sz="800" dirty="0"/>
              <a:t>, </a:t>
            </a:r>
            <a:r>
              <a:rPr lang="ko-KR" altLang="en-US" sz="800" dirty="0"/>
              <a:t>잔여수량 등</a:t>
            </a:r>
            <a:r>
              <a:rPr lang="en-US" altLang="ko-KR" sz="800" dirty="0"/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변동될 수 있으며 수령 기간 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순차 배송됩니다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F5FCC94-00DB-E610-4FD8-F2BDE83255D7}"/>
              </a:ext>
            </a:extLst>
          </p:cNvPr>
          <p:cNvSpPr/>
          <p:nvPr/>
        </p:nvSpPr>
        <p:spPr>
          <a:xfrm>
            <a:off x="672445" y="2426280"/>
            <a:ext cx="2256048" cy="614078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>
                <a:solidFill>
                  <a:srgbClr val="00BC70"/>
                </a:solidFill>
              </a:rPr>
              <a:t>뷰티포인트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20,000P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6.25(</a:t>
            </a:r>
            <a:r>
              <a:rPr lang="ko-KR" altLang="en-US" sz="900" dirty="0">
                <a:solidFill>
                  <a:schemeClr val="tx1"/>
                </a:solidFill>
              </a:rPr>
              <a:t>화</a:t>
            </a:r>
            <a:r>
              <a:rPr lang="en-US" altLang="ko-KR" sz="900" dirty="0">
                <a:solidFill>
                  <a:schemeClr val="tx1"/>
                </a:solidFill>
              </a:rPr>
              <a:t>) 20:30</a:t>
            </a:r>
            <a:r>
              <a:rPr lang="ko-KR" altLang="en-US" sz="900" dirty="0">
                <a:solidFill>
                  <a:schemeClr val="tx1"/>
                </a:solidFill>
              </a:rPr>
              <a:t> 이전 적립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594756-2F55-198E-24E4-450EA911F88D}"/>
              </a:ext>
            </a:extLst>
          </p:cNvPr>
          <p:cNvSpPr/>
          <p:nvPr/>
        </p:nvSpPr>
        <p:spPr>
          <a:xfrm>
            <a:off x="589484" y="4567866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신청취소</a:t>
            </a: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10DC855D-9606-8212-88F3-5166FF08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" y="18781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6CEF61B1-2105-EC95-3CAB-121A3412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66" y="25605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F5C21349-D016-F6D6-5E5B-CEE07B03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45" y="44598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A5A3EA-FC9E-38F0-7E2F-F8CBAF13762F}"/>
              </a:ext>
            </a:extLst>
          </p:cNvPr>
          <p:cNvSpPr/>
          <p:nvPr/>
        </p:nvSpPr>
        <p:spPr>
          <a:xfrm>
            <a:off x="3311568" y="1927384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E34232-7A5B-A138-7337-87BB9883AC05}"/>
              </a:ext>
            </a:extLst>
          </p:cNvPr>
          <p:cNvSpPr txBox="1"/>
          <p:nvPr/>
        </p:nvSpPr>
        <p:spPr>
          <a:xfrm>
            <a:off x="3359696" y="1963296"/>
            <a:ext cx="23903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신청내역확인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867AB-5110-5634-2870-1C07A694EB0A}"/>
              </a:ext>
            </a:extLst>
          </p:cNvPr>
          <p:cNvSpPr/>
          <p:nvPr/>
        </p:nvSpPr>
        <p:spPr>
          <a:xfrm>
            <a:off x="3372589" y="3519891"/>
            <a:ext cx="2408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온라인 수령신청은 마이페이지</a:t>
            </a:r>
            <a:r>
              <a:rPr lang="en-US" altLang="ko-KR" sz="800" dirty="0"/>
              <a:t>&gt;</a:t>
            </a:r>
            <a:r>
              <a:rPr lang="ko-KR" altLang="en-US" sz="800" dirty="0"/>
              <a:t>주문내역에서 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내역 확인 후 취소 가능합니다</a:t>
            </a:r>
            <a:r>
              <a:rPr lang="en-US" altLang="ko-KR" sz="800" dirty="0"/>
              <a:t>.</a:t>
            </a:r>
            <a:r>
              <a:rPr lang="ko-KR" altLang="en-US" sz="800" dirty="0"/>
              <a:t>  </a:t>
            </a:r>
            <a:endParaRPr lang="en-US" altLang="ko-KR" sz="800" dirty="0"/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취소 후 타 옵션의 현황에 따라 재신청이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불가할 수 있습니다</a:t>
            </a:r>
            <a:r>
              <a:rPr lang="en-US" altLang="ko-KR" sz="800" dirty="0"/>
              <a:t>. (</a:t>
            </a:r>
            <a:r>
              <a:rPr lang="ko-KR" altLang="en-US" sz="800" dirty="0"/>
              <a:t>신청기간</a:t>
            </a:r>
            <a:r>
              <a:rPr lang="en-US" altLang="ko-KR" sz="800" dirty="0"/>
              <a:t>, </a:t>
            </a:r>
            <a:r>
              <a:rPr lang="ko-KR" altLang="en-US" sz="800" dirty="0"/>
              <a:t>잔여수량 등</a:t>
            </a:r>
            <a:r>
              <a:rPr lang="en-US" altLang="ko-KR" sz="800" dirty="0"/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변동될 수 있으며 수령 기간 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순차 배송됩니다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A4DFCAD-A0E5-39E5-907C-AC30A4D1001D}"/>
              </a:ext>
            </a:extLst>
          </p:cNvPr>
          <p:cNvSpPr/>
          <p:nvPr/>
        </p:nvSpPr>
        <p:spPr>
          <a:xfrm>
            <a:off x="3404021" y="2403475"/>
            <a:ext cx="2256048" cy="896410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 </a:t>
            </a:r>
          </a:p>
          <a:p>
            <a:pPr algn="ctr"/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주문번호 </a:t>
            </a:r>
            <a:r>
              <a:rPr lang="en-US" altLang="ko-KR" sz="900" dirty="0">
                <a:solidFill>
                  <a:schemeClr val="tx1"/>
                </a:solidFill>
              </a:rPr>
              <a:t>: 12344444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수령기간 </a:t>
            </a:r>
            <a:r>
              <a:rPr lang="en-US" altLang="ko-KR" sz="900" dirty="0">
                <a:solidFill>
                  <a:schemeClr val="tx1"/>
                </a:solidFill>
              </a:rPr>
              <a:t>: 24.4.29(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)~24.5.8(</a:t>
            </a:r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3E1940-2C49-DAEC-D911-D659F8ED05D2}"/>
              </a:ext>
            </a:extLst>
          </p:cNvPr>
          <p:cNvSpPr/>
          <p:nvPr/>
        </p:nvSpPr>
        <p:spPr>
          <a:xfrm>
            <a:off x="3321060" y="4545061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주문내역확인</a:t>
            </a: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426F445F-C6A4-88E6-8B84-ACCE8584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52" y="18552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C35A2509-0C3A-AB60-F18A-63E9D7A5F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242" y="25376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6028402B-7186-5732-838D-31719A1D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21" y="44370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BABB81-FD4D-77C0-BB3A-A0C959C8CDA1}"/>
              </a:ext>
            </a:extLst>
          </p:cNvPr>
          <p:cNvSpPr/>
          <p:nvPr/>
        </p:nvSpPr>
        <p:spPr>
          <a:xfrm>
            <a:off x="6059904" y="1945151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576C77-FD6B-2A20-2CDC-5B9102129A50}"/>
              </a:ext>
            </a:extLst>
          </p:cNvPr>
          <p:cNvSpPr txBox="1"/>
          <p:nvPr/>
        </p:nvSpPr>
        <p:spPr>
          <a:xfrm>
            <a:off x="6096000" y="1981063"/>
            <a:ext cx="23903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신청내역확인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271CDF-E187-0100-6D70-BBC5B6725DB7}"/>
              </a:ext>
            </a:extLst>
          </p:cNvPr>
          <p:cNvSpPr/>
          <p:nvPr/>
        </p:nvSpPr>
        <p:spPr>
          <a:xfrm>
            <a:off x="6069396" y="3643727"/>
            <a:ext cx="2571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수령매장은 신청기간 동안 변경하실 수 있습니다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변경될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F442B9F-E288-E5FD-F0B5-3574897F9F18}"/>
              </a:ext>
            </a:extLst>
          </p:cNvPr>
          <p:cNvSpPr/>
          <p:nvPr/>
        </p:nvSpPr>
        <p:spPr>
          <a:xfrm>
            <a:off x="6152357" y="2421242"/>
            <a:ext cx="2268000" cy="993686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30ml+</a:t>
            </a:r>
            <a:r>
              <a:rPr lang="ko-KR" altLang="en-US" sz="900" b="1" dirty="0" err="1">
                <a:solidFill>
                  <a:srgbClr val="00BC70"/>
                </a:solidFill>
              </a:rPr>
              <a:t>더스트</a:t>
            </a:r>
            <a:r>
              <a:rPr lang="ko-KR" altLang="en-US" sz="900" b="1" dirty="0">
                <a:solidFill>
                  <a:srgbClr val="00BC70"/>
                </a:solidFill>
              </a:rPr>
              <a:t> 백</a:t>
            </a:r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수령매장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강남지하점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수령기간 </a:t>
            </a:r>
            <a:r>
              <a:rPr lang="en-US" altLang="ko-KR" sz="900" dirty="0">
                <a:solidFill>
                  <a:schemeClr val="tx1"/>
                </a:solidFill>
              </a:rPr>
              <a:t>: 24.4.29(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)~24.5.8(</a:t>
            </a:r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8AF8AE-711D-76AC-3B03-CAAD42683464}"/>
              </a:ext>
            </a:extLst>
          </p:cNvPr>
          <p:cNvSpPr/>
          <p:nvPr/>
        </p:nvSpPr>
        <p:spPr>
          <a:xfrm>
            <a:off x="7280382" y="4562828"/>
            <a:ext cx="1229968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신청취소</a:t>
            </a: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6D6CA24B-F512-83F2-9143-2DA7AC17E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918" y="18515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43064841-A52A-4E9C-7610-ED4E2C91D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508" y="25339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C5CFBA7-D2CF-4A5D-4B4B-29CD7DF54B76}"/>
              </a:ext>
            </a:extLst>
          </p:cNvPr>
          <p:cNvSpPr/>
          <p:nvPr/>
        </p:nvSpPr>
        <p:spPr>
          <a:xfrm>
            <a:off x="6072844" y="4562828"/>
            <a:ext cx="1237480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수령매장 변경</a:t>
            </a: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A94878BE-0D02-EBF2-8065-92E109A6A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17" y="44907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139C2473-340D-F64A-88C4-094F81A85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503" y="44917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041BA3F-7FAE-29FB-0AB0-50ED65380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71914"/>
              </p:ext>
            </p:extLst>
          </p:nvPr>
        </p:nvGraphicFramePr>
        <p:xfrm>
          <a:off x="9000565" y="72796"/>
          <a:ext cx="3168000" cy="4757210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캠페인에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셋팅된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지급일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MM.DD(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HH:MM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이전 적립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/>
                        <a:t>안내문구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/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신청취소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수령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수령기간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안내문구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주문내역확인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마이페이지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주문내역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14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수령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수령매장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매장명 노출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수령기간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캠페인에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셋팅된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수령기간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수령 안내문구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수령매장 변경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탭 시 매장선택 팝업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으로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연결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3-3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신청취소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7006"/>
                  </a:ext>
                </a:extLst>
              </a:tr>
            </a:tbl>
          </a:graphicData>
        </a:graphic>
      </p:graphicFrame>
      <p:sp>
        <p:nvSpPr>
          <p:cNvPr id="55" name="부제목 2">
            <a:extLst>
              <a:ext uri="{FF2B5EF4-FFF2-40B4-BE49-F238E27FC236}">
                <a16:creationId xmlns:a16="http://schemas.microsoft.com/office/drawing/2014/main" id="{BBD935B9-9AD5-9CDD-03DA-0486F2781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174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체험단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dirty="0" err="1"/>
              <a:t>통합캠페인</a:t>
            </a:r>
            <a:r>
              <a:rPr lang="en-US" altLang="ko-KR" dirty="0"/>
              <a:t>(</a:t>
            </a:r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오프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 smtClean="0"/>
              <a:t>동시진행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980728"/>
            <a:ext cx="5626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000" b="1" dirty="0" err="1" smtClean="0"/>
              <a:t>체험단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온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오프 진행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포스캠페인</a:t>
            </a:r>
            <a:r>
              <a:rPr lang="ko-KR" altLang="en-US" sz="1000" b="1" dirty="0" smtClean="0"/>
              <a:t> 연동함 </a:t>
            </a:r>
            <a:r>
              <a:rPr lang="en-US" altLang="ko-KR" sz="1000" b="1" dirty="0" smtClean="0"/>
              <a:t>+ </a:t>
            </a:r>
            <a:r>
              <a:rPr lang="ko-KR" altLang="en-US" sz="1000" b="1" dirty="0" smtClean="0"/>
              <a:t>통합캠페인체크 필수</a:t>
            </a:r>
            <a:r>
              <a:rPr lang="en-US" altLang="ko-KR" sz="1000" b="1" dirty="0" smtClean="0"/>
              <a:t>)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10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개만 진행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3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63352" y="523858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BO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431494" y="523858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>
            <a:stCxn id="44" idx="2"/>
            <a:endCxn id="37" idx="0"/>
          </p:cNvCxnSpPr>
          <p:nvPr/>
        </p:nvCxnSpPr>
        <p:spPr>
          <a:xfrm flipH="1">
            <a:off x="2589569" y="2654009"/>
            <a:ext cx="5414" cy="2513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1870562" y="3789040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통합캠페인여부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150501" y="5167762"/>
            <a:ext cx="878135" cy="277462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4040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대상제품</a:t>
            </a:r>
            <a:r>
              <a:rPr lang="en-US" altLang="ko-KR" sz="800" b="1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개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8256" y="2703423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 &gt;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제품관리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별도등록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체험단제품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458764" y="2376547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제품등록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155915" y="2376547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캠페인등록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4277" y="2698384"/>
            <a:ext cx="178767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 &gt;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캠페인관리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신청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체험단</a:t>
            </a:r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직선 화살표 연결선 45"/>
          <p:cNvCxnSpPr>
            <a:stCxn id="43" idx="3"/>
            <a:endCxn id="44" idx="1"/>
          </p:cNvCxnSpPr>
          <p:nvPr/>
        </p:nvCxnSpPr>
        <p:spPr>
          <a:xfrm>
            <a:off x="1336899" y="2515278"/>
            <a:ext cx="819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64236" y="4205082"/>
            <a:ext cx="125066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연동함</a:t>
            </a:r>
            <a:r>
              <a:rPr lang="en-US" altLang="ko-KR" sz="800" dirty="0" smtClean="0">
                <a:solidFill>
                  <a:srgbClr val="C00000"/>
                </a:solidFill>
              </a:rPr>
              <a:t>/</a:t>
            </a:r>
            <a:r>
              <a:rPr lang="ko-KR" altLang="en-US" sz="800" dirty="0" smtClean="0">
                <a:solidFill>
                  <a:srgbClr val="C00000"/>
                </a:solidFill>
              </a:rPr>
              <a:t>통합캠페인체크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48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3647728" y="516776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캠페인등록완료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직선 화살표 연결선 48"/>
          <p:cNvCxnSpPr>
            <a:stCxn id="37" idx="3"/>
            <a:endCxn id="48" idx="1"/>
          </p:cNvCxnSpPr>
          <p:nvPr/>
        </p:nvCxnSpPr>
        <p:spPr>
          <a:xfrm>
            <a:off x="3028636" y="5306493"/>
            <a:ext cx="619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8" idx="3"/>
            <a:endCxn id="72" idx="1"/>
          </p:cNvCxnSpPr>
          <p:nvPr/>
        </p:nvCxnSpPr>
        <p:spPr>
          <a:xfrm flipV="1">
            <a:off x="4525863" y="2524865"/>
            <a:ext cx="349237" cy="27816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92052" y="3141548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rgbClr val="C00000"/>
                </a:solidFill>
              </a:rPr>
              <a:t>등급설정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72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4875100" y="2386134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이벤트등록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6045900" y="2383996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상세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직선 화살표 연결선 75"/>
          <p:cNvCxnSpPr>
            <a:stCxn id="72" idx="3"/>
            <a:endCxn id="73" idx="1"/>
          </p:cNvCxnSpPr>
          <p:nvPr/>
        </p:nvCxnSpPr>
        <p:spPr>
          <a:xfrm flipV="1">
            <a:off x="5753235" y="2522727"/>
            <a:ext cx="292665" cy="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다이아몬드 77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5766112" y="3539457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수령방법선택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7575460" y="2968795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온라인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7575460" y="506921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오프라인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02473" y="2802930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</a:t>
            </a:r>
            <a:r>
              <a:rPr lang="ko-KR" altLang="en-US" sz="800" dirty="0" err="1" smtClean="0"/>
              <a:t>원체험단</a:t>
            </a:r>
            <a:endParaRPr lang="en-US" altLang="ko-KR" sz="8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배송비</a:t>
            </a:r>
            <a:r>
              <a:rPr lang="ko-KR" altLang="en-US" sz="800" dirty="0" smtClean="0"/>
              <a:t> 결제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무료배송비쿠폰 사용불가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02473" y="3882534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무료배송 조건 </a:t>
            </a:r>
            <a:r>
              <a:rPr lang="ko-KR" altLang="en-US" sz="800" dirty="0" err="1" smtClean="0"/>
              <a:t>충족시</a:t>
            </a:r>
            <a:r>
              <a:rPr lang="ko-KR" altLang="en-US" sz="800" dirty="0" smtClean="0"/>
              <a:t> 무료배송</a:t>
            </a:r>
            <a:endParaRPr lang="en-US" altLang="ko-KR" sz="800" dirty="0" smtClean="0"/>
          </a:p>
          <a:p>
            <a:r>
              <a:rPr lang="ko-KR" altLang="en-US" sz="800" dirty="0" smtClean="0"/>
              <a:t>또는 무료배송쿠폰 사용가능</a:t>
            </a:r>
            <a:endParaRPr lang="ko-KR" altLang="en-US" sz="800" dirty="0"/>
          </a:p>
        </p:txBody>
      </p:sp>
      <p:sp>
        <p:nvSpPr>
          <p:cNvPr id="8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045978" y="248115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바로구매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단독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045978" y="3533250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장바구니구매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묶음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7" name="직선 화살표 연결선 86"/>
          <p:cNvCxnSpPr>
            <a:stCxn id="73" idx="2"/>
            <a:endCxn id="78" idx="0"/>
          </p:cNvCxnSpPr>
          <p:nvPr/>
        </p:nvCxnSpPr>
        <p:spPr>
          <a:xfrm>
            <a:off x="6484968" y="2661458"/>
            <a:ext cx="150" cy="877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8" idx="3"/>
            <a:endCxn id="79" idx="1"/>
          </p:cNvCxnSpPr>
          <p:nvPr/>
        </p:nvCxnSpPr>
        <p:spPr>
          <a:xfrm flipV="1">
            <a:off x="7204124" y="3107526"/>
            <a:ext cx="371336" cy="5983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8" idx="3"/>
            <a:endCxn id="80" idx="1"/>
          </p:cNvCxnSpPr>
          <p:nvPr/>
        </p:nvCxnSpPr>
        <p:spPr>
          <a:xfrm>
            <a:off x="7204124" y="3705916"/>
            <a:ext cx="371336" cy="15020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79" idx="3"/>
            <a:endCxn id="83" idx="1"/>
          </p:cNvCxnSpPr>
          <p:nvPr/>
        </p:nvCxnSpPr>
        <p:spPr>
          <a:xfrm flipV="1">
            <a:off x="8453595" y="2619883"/>
            <a:ext cx="592383" cy="4876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79" idx="3"/>
            <a:endCxn id="84" idx="1"/>
          </p:cNvCxnSpPr>
          <p:nvPr/>
        </p:nvCxnSpPr>
        <p:spPr>
          <a:xfrm>
            <a:off x="8453595" y="3107526"/>
            <a:ext cx="592383" cy="564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874506" y="506921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매장수령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수령기간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003806" y="4438763"/>
            <a:ext cx="878135" cy="439289"/>
          </a:xfrm>
          <a:prstGeom prst="roundRect">
            <a:avLst>
              <a:gd name="adj" fmla="val 37573"/>
            </a:avLst>
          </a:prstGeom>
          <a:solidFill>
            <a:schemeClr val="bg1"/>
          </a:solidFill>
          <a:ln w="6350">
            <a:solidFill>
              <a:srgbClr val="29BC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rgbClr val="C00000"/>
                </a:solidFill>
                <a:latin typeface="+mn-ea"/>
              </a:rPr>
              <a:t>수령전취소</a:t>
            </a:r>
            <a:endParaRPr lang="en-US" altLang="ko-KR" sz="800" dirty="0" smtClean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( </a:t>
            </a:r>
            <a:r>
              <a:rPr lang="ko-KR" altLang="en-US" sz="800" dirty="0" err="1" smtClean="0">
                <a:solidFill>
                  <a:srgbClr val="C00000"/>
                </a:solidFill>
                <a:latin typeface="+mn-ea"/>
              </a:rPr>
              <a:t>이벤트상세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/</a:t>
            </a:r>
          </a:p>
          <a:p>
            <a:pPr algn="ctr"/>
            <a:r>
              <a:rPr lang="ko-KR" altLang="en-US" sz="800" dirty="0" err="1" smtClean="0">
                <a:solidFill>
                  <a:srgbClr val="C00000"/>
                </a:solidFill>
                <a:latin typeface="+mn-ea"/>
              </a:rPr>
              <a:t>마이페이지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80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03" name="직선 화살표 연결선 102"/>
          <p:cNvCxnSpPr>
            <a:stCxn id="80" idx="3"/>
            <a:endCxn id="98" idx="1"/>
          </p:cNvCxnSpPr>
          <p:nvPr/>
        </p:nvCxnSpPr>
        <p:spPr>
          <a:xfrm>
            <a:off x="8453595" y="5207943"/>
            <a:ext cx="2420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8710306" y="5039880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수령매장선택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5" name="직선 화살표 연결선 104"/>
          <p:cNvCxnSpPr>
            <a:endCxn id="99" idx="2"/>
          </p:cNvCxnSpPr>
          <p:nvPr/>
        </p:nvCxnSpPr>
        <p:spPr>
          <a:xfrm flipH="1" flipV="1">
            <a:off x="10442874" y="4878052"/>
            <a:ext cx="3758" cy="342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84967" y="1531214"/>
            <a:ext cx="249459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solidFill>
                  <a:srgbClr val="C00000"/>
                </a:solidFill>
              </a:rPr>
              <a:t>취소 후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재선택</a:t>
            </a:r>
            <a:r>
              <a:rPr lang="ko-KR" altLang="en-US" sz="800" dirty="0" smtClean="0">
                <a:solidFill>
                  <a:srgbClr val="C00000"/>
                </a:solidFill>
              </a:rPr>
              <a:t> 시점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smtClean="0">
                <a:solidFill>
                  <a:srgbClr val="C00000"/>
                </a:solidFill>
              </a:rPr>
              <a:t>각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채널별</a:t>
            </a:r>
            <a:r>
              <a:rPr lang="ko-KR" altLang="en-US" sz="800" dirty="0" smtClean="0">
                <a:solidFill>
                  <a:srgbClr val="C00000"/>
                </a:solidFill>
              </a:rPr>
              <a:t>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신청수량이</a:t>
            </a:r>
            <a:r>
              <a:rPr lang="ko-KR" altLang="en-US" sz="800" dirty="0" smtClean="0">
                <a:solidFill>
                  <a:srgbClr val="C00000"/>
                </a:solidFill>
              </a:rPr>
              <a:t> 남아 있을 경우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재신청</a:t>
            </a:r>
            <a:r>
              <a:rPr lang="ko-KR" altLang="en-US" sz="800" dirty="0" smtClean="0">
                <a:solidFill>
                  <a:srgbClr val="C00000"/>
                </a:solidFill>
              </a:rPr>
              <a:t> 가능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892512" y="2345194"/>
            <a:ext cx="2629570" cy="192550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320888" y="220646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9BC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주문취소</a:t>
            </a:r>
            <a:endParaRPr lang="en-US" altLang="ko-KR" sz="800" dirty="0" smtClean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800" dirty="0" err="1" smtClean="0">
                <a:solidFill>
                  <a:srgbClr val="C00000"/>
                </a:solidFill>
                <a:latin typeface="+mn-ea"/>
              </a:rPr>
              <a:t>가능시점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cxnSp>
        <p:nvCxnSpPr>
          <p:cNvPr id="111" name="꺾인 연결선 110"/>
          <p:cNvCxnSpPr>
            <a:stCxn id="110" idx="0"/>
            <a:endCxn id="73" idx="0"/>
          </p:cNvCxnSpPr>
          <p:nvPr/>
        </p:nvCxnSpPr>
        <p:spPr>
          <a:xfrm rot="16200000" flipH="1" flipV="1">
            <a:off x="8533695" y="157735"/>
            <a:ext cx="177534" cy="4274988"/>
          </a:xfrm>
          <a:prstGeom prst="bentConnector3">
            <a:avLst>
              <a:gd name="adj1" fmla="val -1287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99" idx="3"/>
            <a:endCxn id="73" idx="0"/>
          </p:cNvCxnSpPr>
          <p:nvPr/>
        </p:nvCxnSpPr>
        <p:spPr>
          <a:xfrm flipH="1" flipV="1">
            <a:off x="6484968" y="2383996"/>
            <a:ext cx="4396973" cy="2274412"/>
          </a:xfrm>
          <a:prstGeom prst="bentConnector4">
            <a:avLst>
              <a:gd name="adj1" fmla="val -19787"/>
              <a:gd name="adj2" fmla="val 11778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27937" y="3343937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즉시배송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66830" y="5497646"/>
            <a:ext cx="104547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rgbClr val="C00000"/>
                </a:solidFill>
              </a:rPr>
              <a:t>신청수량</a:t>
            </a:r>
            <a:r>
              <a:rPr lang="en-US" altLang="ko-KR" sz="800" dirty="0" smtClean="0">
                <a:solidFill>
                  <a:srgbClr val="C00000"/>
                </a:solidFill>
              </a:rPr>
              <a:t>/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조건설정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63341" y="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프로세스 화면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3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A901AB-1E7D-D9D5-E2F0-2541A9302A83}"/>
              </a:ext>
            </a:extLst>
          </p:cNvPr>
          <p:cNvSpPr/>
          <p:nvPr/>
        </p:nvSpPr>
        <p:spPr>
          <a:xfrm>
            <a:off x="263352" y="2099763"/>
            <a:ext cx="85557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C8766B-6CB5-9B7E-D572-62FAE4E51DC4}"/>
              </a:ext>
            </a:extLst>
          </p:cNvPr>
          <p:cNvSpPr/>
          <p:nvPr/>
        </p:nvSpPr>
        <p:spPr>
          <a:xfrm>
            <a:off x="250176" y="620688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75CDFC-03C3-3687-D076-1D5943283AFE}"/>
              </a:ext>
            </a:extLst>
          </p:cNvPr>
          <p:cNvSpPr/>
          <p:nvPr/>
        </p:nvSpPr>
        <p:spPr>
          <a:xfrm>
            <a:off x="250176" y="1262716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D7CB6A-EE7C-E2B4-515C-C6DE75A6C5B5}"/>
              </a:ext>
            </a:extLst>
          </p:cNvPr>
          <p:cNvSpPr/>
          <p:nvPr/>
        </p:nvSpPr>
        <p:spPr>
          <a:xfrm>
            <a:off x="263352" y="1616712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EBAD5B0-8D30-D051-C0EC-0A1C9ACA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68802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자유형 68">
            <a:extLst>
              <a:ext uri="{FF2B5EF4-FFF2-40B4-BE49-F238E27FC236}">
                <a16:creationId xmlns:a16="http://schemas.microsoft.com/office/drawing/2014/main" id="{ED668D75-56D4-23F3-11B4-A34DAF27A254}"/>
              </a:ext>
            </a:extLst>
          </p:cNvPr>
          <p:cNvSpPr/>
          <p:nvPr/>
        </p:nvSpPr>
        <p:spPr>
          <a:xfrm>
            <a:off x="268415" y="5647689"/>
            <a:ext cx="8550713" cy="22958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이하 영역 단순고지형과 동일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99AFEC-06B9-EE87-C740-353EC3A26F09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29D1E5A9-CD36-3FEC-E803-63C8865B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958" y="29465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788EB6-D633-7DEE-21CD-5FEEBCA2F3E8}"/>
              </a:ext>
            </a:extLst>
          </p:cNvPr>
          <p:cNvSpPr/>
          <p:nvPr/>
        </p:nvSpPr>
        <p:spPr>
          <a:xfrm>
            <a:off x="3200091" y="3059112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제품을 선택해 주세요</a:t>
            </a:r>
            <a:r>
              <a:rPr lang="en-US" altLang="ko-KR" sz="800" b="1">
                <a:latin typeface="+mn-ea"/>
              </a:rPr>
              <a:t>. (</a:t>
            </a:r>
            <a:r>
              <a:rPr lang="ko-KR" altLang="en-US" sz="800" b="1">
                <a:latin typeface="+mn-ea"/>
              </a:rPr>
              <a:t>택</a:t>
            </a:r>
            <a:r>
              <a:rPr lang="en-US" altLang="ko-KR" sz="800" b="1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63" name="사각형: 둥근 모서리 4">
            <a:extLst>
              <a:ext uri="{FF2B5EF4-FFF2-40B4-BE49-F238E27FC236}">
                <a16:creationId xmlns:a16="http://schemas.microsoft.com/office/drawing/2014/main" id="{C185C7BC-BF07-5514-2F87-C9ED5CF12A13}"/>
              </a:ext>
            </a:extLst>
          </p:cNvPr>
          <p:cNvSpPr/>
          <p:nvPr/>
        </p:nvSpPr>
        <p:spPr>
          <a:xfrm>
            <a:off x="3287117" y="3389571"/>
            <a:ext cx="1261566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선크림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sp>
        <p:nvSpPr>
          <p:cNvPr id="65" name="사각형: 둥근 모서리 4">
            <a:extLst>
              <a:ext uri="{FF2B5EF4-FFF2-40B4-BE49-F238E27FC236}">
                <a16:creationId xmlns:a16="http://schemas.microsoft.com/office/drawing/2014/main" id="{04C75068-698D-4311-B538-77E8EEDB4CF4}"/>
              </a:ext>
            </a:extLst>
          </p:cNvPr>
          <p:cNvSpPr/>
          <p:nvPr/>
        </p:nvSpPr>
        <p:spPr>
          <a:xfrm>
            <a:off x="4655840" y="3389571"/>
            <a:ext cx="1260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수분크림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174A29-A85B-DB9C-F791-C9AC043F2A40}"/>
              </a:ext>
            </a:extLst>
          </p:cNvPr>
          <p:cNvGrpSpPr/>
          <p:nvPr/>
        </p:nvGrpSpPr>
        <p:grpSpPr>
          <a:xfrm>
            <a:off x="3755449" y="3687051"/>
            <a:ext cx="358844" cy="358005"/>
            <a:chOff x="8185428" y="5159227"/>
            <a:chExt cx="881745" cy="101463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BDB9938-5B60-EB01-609F-AEA020163011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A79D8AD-CF86-9D26-737A-7BA1FB63D355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502DDBAC-E3CC-9CDB-9217-4E09204EEC5F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B55A0C6-2616-F21E-3759-D50AAC0D6532}"/>
              </a:ext>
            </a:extLst>
          </p:cNvPr>
          <p:cNvGrpSpPr/>
          <p:nvPr/>
        </p:nvGrpSpPr>
        <p:grpSpPr>
          <a:xfrm>
            <a:off x="5088989" y="3751646"/>
            <a:ext cx="358844" cy="358005"/>
            <a:chOff x="8185428" y="5159227"/>
            <a:chExt cx="881745" cy="10146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04C5D9D-7EC6-F2D9-3793-CB688C46F552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5A4CB97-2D53-F187-0250-347BEA13128F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AFFE5D1-5ABC-6172-C771-E621F6668AB6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6E94D58-3C1B-2A83-72DF-CC245A6AB384}"/>
              </a:ext>
            </a:extLst>
          </p:cNvPr>
          <p:cNvSpPr/>
          <p:nvPr/>
        </p:nvSpPr>
        <p:spPr>
          <a:xfrm>
            <a:off x="4532879" y="4682210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75" name="Oval 611">
            <a:extLst>
              <a:ext uri="{FF2B5EF4-FFF2-40B4-BE49-F238E27FC236}">
                <a16:creationId xmlns:a16="http://schemas.microsoft.com/office/drawing/2014/main" id="{EC862827-A740-C349-2CB4-7D7B588E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417" y="34580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31919F-EE75-97E2-EC2E-EDB70DB11CE5}"/>
              </a:ext>
            </a:extLst>
          </p:cNvPr>
          <p:cNvSpPr/>
          <p:nvPr/>
        </p:nvSpPr>
        <p:spPr>
          <a:xfrm>
            <a:off x="3291091" y="5129443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4735AFBD-30F3-E5EF-6C4B-A88B7E58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091" y="50849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A0A735FF-B9BF-39A6-35E4-D659B9C17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60562"/>
              </p:ext>
            </p:extLst>
          </p:nvPr>
        </p:nvGraphicFramePr>
        <p:xfrm>
          <a:off x="9000565" y="72796"/>
          <a:ext cx="3168000" cy="434708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제품선택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캠페인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산청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체험단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정보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체험단 제품은 단품만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등록가능함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등록된 체험단 제품이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이상인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열로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없음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제품기본이미지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제품명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등록된 체험단 제품이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등록된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선택할 수 있는 옵션이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개뿐인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자동선택 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정상신청인 경우 제품용 수령신청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온라인수령신청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오프라인수령신청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매장선택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신청확인 팝업화면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키트신청과 기능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등록된 </a:t>
                      </a:r>
                      <a:r>
                        <a:rPr lang="ko-KR" altLang="en-US" sz="800" b="1" dirty="0" err="1" smtClean="0">
                          <a:solidFill>
                            <a:srgbClr val="C00000"/>
                          </a:solidFill>
                        </a:rPr>
                        <a:t>체험단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 캠페인이 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rgbClr val="C00000"/>
                          </a:solidFill>
                        </a:rPr>
                        <a:t>포스캠페인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 연동함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통합캠페인에 체크가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된 경우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동시진행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 노출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케이스가 아닌 경우 온라인 진행으로만 판단하고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팝업에 온라인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버튼만 노출함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 온라인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동시진행인 경우에만 해당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온라인만 진행 시 단순고지형으로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셋팅하여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사용함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AAAAE1-1013-23A3-839D-CE823E20E0CA}"/>
              </a:ext>
            </a:extLst>
          </p:cNvPr>
          <p:cNvSpPr/>
          <p:nvPr/>
        </p:nvSpPr>
        <p:spPr>
          <a:xfrm>
            <a:off x="9933216" y="4598463"/>
            <a:ext cx="12490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제품이 </a:t>
            </a:r>
            <a:r>
              <a:rPr lang="en-US" altLang="ko-KR" sz="800" b="1" dirty="0">
                <a:latin typeface="+mn-ea"/>
              </a:rPr>
              <a:t>1</a:t>
            </a:r>
            <a:r>
              <a:rPr lang="ko-KR" altLang="en-US" sz="800" b="1" dirty="0">
                <a:latin typeface="+mn-ea"/>
              </a:rPr>
              <a:t>개 있는 경우</a:t>
            </a:r>
            <a:r>
              <a:rPr lang="en-US" altLang="ko-KR" sz="8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id="{FB447360-B80A-FAE5-4810-6A133894D7E4}"/>
              </a:ext>
            </a:extLst>
          </p:cNvPr>
          <p:cNvSpPr/>
          <p:nvPr/>
        </p:nvSpPr>
        <p:spPr>
          <a:xfrm>
            <a:off x="9229819" y="4862236"/>
            <a:ext cx="2693766" cy="1369102"/>
          </a:xfrm>
          <a:prstGeom prst="roundRect">
            <a:avLst/>
          </a:prstGeom>
          <a:noFill/>
          <a:ln w="38100"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아일넘버</a:t>
            </a:r>
            <a:r>
              <a:rPr lang="ko-KR" altLang="en-US" sz="900" b="1" dirty="0">
                <a:solidFill>
                  <a:schemeClr val="tx1"/>
                </a:solidFill>
              </a:rPr>
              <a:t> 바디패키지</a:t>
            </a:r>
            <a:r>
              <a:rPr lang="en-US" altLang="ko-KR" sz="900" b="1" dirty="0">
                <a:solidFill>
                  <a:schemeClr val="tx1"/>
                </a:solidFill>
              </a:rPr>
              <a:t>+</a:t>
            </a:r>
            <a:r>
              <a:rPr lang="ko-KR" altLang="en-US" sz="900" b="1" dirty="0" err="1">
                <a:solidFill>
                  <a:schemeClr val="tx1"/>
                </a:solidFill>
              </a:rPr>
              <a:t>더스트</a:t>
            </a:r>
            <a:r>
              <a:rPr lang="ko-KR" altLang="en-US" sz="900" b="1" dirty="0">
                <a:solidFill>
                  <a:schemeClr val="tx1"/>
                </a:solidFill>
              </a:rPr>
              <a:t> 백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4CBD6B-2783-F6D9-7B76-F7D78821E343}"/>
              </a:ext>
            </a:extLst>
          </p:cNvPr>
          <p:cNvGrpSpPr/>
          <p:nvPr/>
        </p:nvGrpSpPr>
        <p:grpSpPr>
          <a:xfrm>
            <a:off x="10195393" y="5102495"/>
            <a:ext cx="766224" cy="576088"/>
            <a:chOff x="8185428" y="5159227"/>
            <a:chExt cx="881745" cy="10146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471D3E-F866-44AD-A871-088D5C8FEA4C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AD92CAF-0266-7F07-6DD9-7E58B10961DD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8DB30F6-1AD3-E170-E879-F3EFDCA62D0A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 611">
            <a:extLst>
              <a:ext uri="{FF2B5EF4-FFF2-40B4-BE49-F238E27FC236}">
                <a16:creationId xmlns:a16="http://schemas.microsoft.com/office/drawing/2014/main" id="{52651963-025D-F7B8-F6CD-CB99D325A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5273" y="48144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A4EB70-A26D-4BAF-7411-C072476B4EF0}"/>
              </a:ext>
            </a:extLst>
          </p:cNvPr>
          <p:cNvSpPr/>
          <p:nvPr/>
        </p:nvSpPr>
        <p:spPr>
          <a:xfrm>
            <a:off x="9229819" y="6309376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8734C5F8-90ED-3E46-8CFF-361B2EA62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821" y="62664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91" name="제목 98">
            <a:extLst>
              <a:ext uri="{FF2B5EF4-FFF2-40B4-BE49-F238E27FC236}">
                <a16:creationId xmlns:a16="http://schemas.microsoft.com/office/drawing/2014/main" id="{0E9A6ED0-AA7A-8F3C-DD69-BC742D5FA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체험단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부제목 2">
            <a:extLst>
              <a:ext uri="{FF2B5EF4-FFF2-40B4-BE49-F238E27FC236}">
                <a16:creationId xmlns:a16="http://schemas.microsoft.com/office/drawing/2014/main" id="{53E6F789-2D4E-877C-F7C2-1BFD648D9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IN_PC_EVE_07_12</a:t>
            </a:r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9844"/>
              </p:ext>
            </p:extLst>
          </p:nvPr>
        </p:nvGraphicFramePr>
        <p:xfrm>
          <a:off x="10263341" y="-2738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오프라인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동시진행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기준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051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E56B2E-94EA-63A2-6CD0-4C099D3806B3}"/>
              </a:ext>
            </a:extLst>
          </p:cNvPr>
          <p:cNvSpPr/>
          <p:nvPr/>
        </p:nvSpPr>
        <p:spPr>
          <a:xfrm>
            <a:off x="1232065" y="1834351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제품을 선택해 주세요</a:t>
            </a:r>
            <a:r>
              <a:rPr lang="en-US" altLang="ko-KR" sz="800" b="1">
                <a:latin typeface="+mn-ea"/>
              </a:rPr>
              <a:t>. (</a:t>
            </a:r>
            <a:r>
              <a:rPr lang="ko-KR" altLang="en-US" sz="800" b="1">
                <a:latin typeface="+mn-ea"/>
              </a:rPr>
              <a:t>택</a:t>
            </a:r>
            <a:r>
              <a:rPr lang="en-US" altLang="ko-KR" sz="800" b="1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2" name="사각형: 둥근 모서리 4">
            <a:extLst>
              <a:ext uri="{FF2B5EF4-FFF2-40B4-BE49-F238E27FC236}">
                <a16:creationId xmlns:a16="http://schemas.microsoft.com/office/drawing/2014/main" id="{48F99BB7-0C27-2331-418E-07E8C504DF91}"/>
              </a:ext>
            </a:extLst>
          </p:cNvPr>
          <p:cNvSpPr/>
          <p:nvPr/>
        </p:nvSpPr>
        <p:spPr>
          <a:xfrm>
            <a:off x="1319091" y="2164810"/>
            <a:ext cx="1261566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선크림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sp>
        <p:nvSpPr>
          <p:cNvPr id="43" name="사각형: 둥근 모서리 4">
            <a:extLst>
              <a:ext uri="{FF2B5EF4-FFF2-40B4-BE49-F238E27FC236}">
                <a16:creationId xmlns:a16="http://schemas.microsoft.com/office/drawing/2014/main" id="{3F0FAB5F-BF88-4185-2C99-2800A39B9888}"/>
              </a:ext>
            </a:extLst>
          </p:cNvPr>
          <p:cNvSpPr/>
          <p:nvPr/>
        </p:nvSpPr>
        <p:spPr>
          <a:xfrm>
            <a:off x="2687814" y="2164810"/>
            <a:ext cx="1260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수분크림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89442A2-DAE8-A83C-3CDF-CA881D849E98}"/>
              </a:ext>
            </a:extLst>
          </p:cNvPr>
          <p:cNvGrpSpPr/>
          <p:nvPr/>
        </p:nvGrpSpPr>
        <p:grpSpPr>
          <a:xfrm>
            <a:off x="1787423" y="2462290"/>
            <a:ext cx="358844" cy="358005"/>
            <a:chOff x="8185428" y="5159227"/>
            <a:chExt cx="881745" cy="101463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3BB7F0-4E60-C2EF-1A4F-C7EE05ABE4FB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174317A-2055-A3F4-5A71-A1AED8C10465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236C6DE-9A82-D721-D07C-4965C2A53C46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179E96-9F16-D8A1-D9A4-A37456C41D8E}"/>
              </a:ext>
            </a:extLst>
          </p:cNvPr>
          <p:cNvGrpSpPr/>
          <p:nvPr/>
        </p:nvGrpSpPr>
        <p:grpSpPr>
          <a:xfrm>
            <a:off x="3120963" y="2526885"/>
            <a:ext cx="358844" cy="358005"/>
            <a:chOff x="8185428" y="5159227"/>
            <a:chExt cx="881745" cy="10146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B693427-B57A-D4C6-DDAB-673785B7B5BA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9D83560-913C-6EC4-0A2A-10D2E3F091AB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3019EFA-C6DD-0D0B-C8E3-ECD6F71E3F5D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A787FC-356B-C366-B4EA-308C77FFB5A5}"/>
              </a:ext>
            </a:extLst>
          </p:cNvPr>
          <p:cNvSpPr/>
          <p:nvPr/>
        </p:nvSpPr>
        <p:spPr>
          <a:xfrm>
            <a:off x="2564853" y="3457449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AED2D5-8ABD-542C-7749-B8E0368B081C}"/>
              </a:ext>
            </a:extLst>
          </p:cNvPr>
          <p:cNvSpPr/>
          <p:nvPr/>
        </p:nvSpPr>
        <p:spPr>
          <a:xfrm>
            <a:off x="1323065" y="3904682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30443AC2-F0D4-6DF5-6171-4CF25DB3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65" y="38601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8C9BEE1-7B17-3F69-6EDE-9D96DE4992F1}"/>
              </a:ext>
            </a:extLst>
          </p:cNvPr>
          <p:cNvSpPr/>
          <p:nvPr/>
        </p:nvSpPr>
        <p:spPr>
          <a:xfrm>
            <a:off x="1319091" y="2159986"/>
            <a:ext cx="1260000" cy="1369103"/>
          </a:xfrm>
          <a:prstGeom prst="roundRect">
            <a:avLst/>
          </a:prstGeom>
          <a:solidFill>
            <a:schemeClr val="tx1">
              <a:alpha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수량종료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FBE27D-92CB-A623-2754-C5785BCDB2ED}"/>
              </a:ext>
            </a:extLst>
          </p:cNvPr>
          <p:cNvSpPr/>
          <p:nvPr/>
        </p:nvSpPr>
        <p:spPr>
          <a:xfrm>
            <a:off x="4730710" y="1798873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제품을 선택해 주세요</a:t>
            </a:r>
            <a:r>
              <a:rPr lang="en-US" altLang="ko-KR" sz="800" b="1">
                <a:latin typeface="+mn-ea"/>
              </a:rPr>
              <a:t>. (</a:t>
            </a:r>
            <a:r>
              <a:rPr lang="ko-KR" altLang="en-US" sz="800" b="1">
                <a:latin typeface="+mn-ea"/>
              </a:rPr>
              <a:t>택</a:t>
            </a:r>
            <a:r>
              <a:rPr lang="en-US" altLang="ko-KR" sz="800" b="1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7" name="사각형: 둥근 모서리 4">
            <a:extLst>
              <a:ext uri="{FF2B5EF4-FFF2-40B4-BE49-F238E27FC236}">
                <a16:creationId xmlns:a16="http://schemas.microsoft.com/office/drawing/2014/main" id="{01621C6F-B347-0E64-8917-DDDDF330C5BA}"/>
              </a:ext>
            </a:extLst>
          </p:cNvPr>
          <p:cNvSpPr/>
          <p:nvPr/>
        </p:nvSpPr>
        <p:spPr>
          <a:xfrm>
            <a:off x="4817736" y="2129332"/>
            <a:ext cx="1261566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선크림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sp>
        <p:nvSpPr>
          <p:cNvPr id="58" name="사각형: 둥근 모서리 4">
            <a:extLst>
              <a:ext uri="{FF2B5EF4-FFF2-40B4-BE49-F238E27FC236}">
                <a16:creationId xmlns:a16="http://schemas.microsoft.com/office/drawing/2014/main" id="{AFFF594A-28B3-517F-A078-8CB8D927A9A9}"/>
              </a:ext>
            </a:extLst>
          </p:cNvPr>
          <p:cNvSpPr/>
          <p:nvPr/>
        </p:nvSpPr>
        <p:spPr>
          <a:xfrm>
            <a:off x="6186459" y="2129332"/>
            <a:ext cx="1260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수분크림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37758B4-9157-2967-A380-ABD468FC3BF3}"/>
              </a:ext>
            </a:extLst>
          </p:cNvPr>
          <p:cNvGrpSpPr/>
          <p:nvPr/>
        </p:nvGrpSpPr>
        <p:grpSpPr>
          <a:xfrm>
            <a:off x="5286068" y="2426812"/>
            <a:ext cx="358844" cy="358005"/>
            <a:chOff x="8185428" y="5159227"/>
            <a:chExt cx="881745" cy="101463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B61BB-18F0-8E7C-BCB3-EE51BCFBE928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538A312-F844-8FEA-3FC5-9621E986E31D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1334FF-3D4C-AC6A-C07A-3C301EC45FC0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91DE815-50BE-C9E8-6C87-978DDB4450C9}"/>
              </a:ext>
            </a:extLst>
          </p:cNvPr>
          <p:cNvGrpSpPr/>
          <p:nvPr/>
        </p:nvGrpSpPr>
        <p:grpSpPr>
          <a:xfrm>
            <a:off x="6619608" y="2491407"/>
            <a:ext cx="358844" cy="358005"/>
            <a:chOff x="8185428" y="5159227"/>
            <a:chExt cx="881745" cy="101463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FA50D9E-5D7C-2C82-D860-9A3D7C0793A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65CAB12-71FA-6471-313A-2AEDE498E78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463D9B4-8643-8498-604B-1A615AC33360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CCC805-F5BD-20AA-8670-5B8D5C0651B2}"/>
              </a:ext>
            </a:extLst>
          </p:cNvPr>
          <p:cNvSpPr/>
          <p:nvPr/>
        </p:nvSpPr>
        <p:spPr>
          <a:xfrm>
            <a:off x="6063498" y="3421971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C68EF1-3A4C-1391-00B3-B419F099863D}"/>
              </a:ext>
            </a:extLst>
          </p:cNvPr>
          <p:cNvSpPr/>
          <p:nvPr/>
        </p:nvSpPr>
        <p:spPr>
          <a:xfrm>
            <a:off x="4753768" y="3933112"/>
            <a:ext cx="2710384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신청종료</a:t>
            </a:r>
            <a:endParaRPr lang="ko-KR" altLang="en-US" sz="700" b="1" dirty="0"/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ECD11084-4582-1FEC-0C12-502212AA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932" y="17218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84ED3B0E-68C8-D771-5D18-FFD81228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91" y="22333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5C92B37-F99B-7A43-C0A8-37F5140C4D97}"/>
              </a:ext>
            </a:extLst>
          </p:cNvPr>
          <p:cNvSpPr/>
          <p:nvPr/>
        </p:nvSpPr>
        <p:spPr>
          <a:xfrm>
            <a:off x="1869320" y="1453464"/>
            <a:ext cx="16369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제품 일부가 수량 소진된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C335BE-B4C5-2485-47D1-03C16BD62D94}"/>
              </a:ext>
            </a:extLst>
          </p:cNvPr>
          <p:cNvSpPr/>
          <p:nvPr/>
        </p:nvSpPr>
        <p:spPr>
          <a:xfrm>
            <a:off x="5408380" y="1479210"/>
            <a:ext cx="1534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제품 옵션 수량 소진된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16777398-0BFE-BEB2-5A50-D7EA92B99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26122"/>
              </p:ext>
            </p:extLst>
          </p:nvPr>
        </p:nvGraphicFramePr>
        <p:xfrm>
          <a:off x="9000565" y="72796"/>
          <a:ext cx="3168000" cy="149339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제품선택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 노출케이스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제품의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신청수량이 모두 소진 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 선택 영역에 수량종료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선택불가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모든 제품의 신청수량이 모두 소진 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선택불가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신청종료 버튼 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비활성화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42619"/>
                  </a:ext>
                </a:extLst>
              </a:tr>
            </a:tbl>
          </a:graphicData>
        </a:graphic>
      </p:graphicFrame>
      <p:sp>
        <p:nvSpPr>
          <p:cNvPr id="74" name="제목 98">
            <a:extLst>
              <a:ext uri="{FF2B5EF4-FFF2-40B4-BE49-F238E27FC236}">
                <a16:creationId xmlns:a16="http://schemas.microsoft.com/office/drawing/2014/main" id="{B66AFF1F-2783-ECA8-BD34-E20764CC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 err="1"/>
              <a:t>체험단</a:t>
            </a:r>
            <a:r>
              <a:rPr lang="en-US" altLang="ko-KR" dirty="0"/>
              <a:t>) - </a:t>
            </a:r>
            <a:r>
              <a:rPr lang="ko-KR" altLang="en-US" dirty="0" err="1"/>
              <a:t>제품선택</a:t>
            </a:r>
            <a:r>
              <a:rPr lang="ko-KR" altLang="en-US" dirty="0"/>
              <a:t> 영역 </a:t>
            </a:r>
            <a:r>
              <a:rPr lang="ko-KR" altLang="en-US" dirty="0" err="1"/>
              <a:t>노출케이스</a:t>
            </a:r>
            <a:endParaRPr lang="ko-KR" altLang="en-US" dirty="0"/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75FE350B-E15E-5482-5F15-B24A87ABE7A9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83" name="부제목 2">
            <a:extLst>
              <a:ext uri="{FF2B5EF4-FFF2-40B4-BE49-F238E27FC236}">
                <a16:creationId xmlns:a16="http://schemas.microsoft.com/office/drawing/2014/main" id="{A33C6CD7-66E7-69F3-595C-3B9AADC99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/>
              <a:t>IN_PC_EVE_07_13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765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CB63EE-E7B1-8659-5312-8530AD62CBA5}"/>
              </a:ext>
            </a:extLst>
          </p:cNvPr>
          <p:cNvSpPr/>
          <p:nvPr/>
        </p:nvSpPr>
        <p:spPr>
          <a:xfrm>
            <a:off x="263352" y="2099763"/>
            <a:ext cx="85557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제품그룹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E7C7E9-C877-A50F-56BF-4718F8FACBB7}"/>
              </a:ext>
            </a:extLst>
          </p:cNvPr>
          <p:cNvSpPr/>
          <p:nvPr/>
        </p:nvSpPr>
        <p:spPr>
          <a:xfrm>
            <a:off x="250176" y="620688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566BA4-5936-96B9-C213-E5ADFE774EF1}"/>
              </a:ext>
            </a:extLst>
          </p:cNvPr>
          <p:cNvSpPr/>
          <p:nvPr/>
        </p:nvSpPr>
        <p:spPr>
          <a:xfrm>
            <a:off x="250176" y="1262716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1162E1-E978-4FAD-3493-D5106B8E3760}"/>
              </a:ext>
            </a:extLst>
          </p:cNvPr>
          <p:cNvSpPr/>
          <p:nvPr/>
        </p:nvSpPr>
        <p:spPr>
          <a:xfrm>
            <a:off x="263352" y="1616712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BE945D6-7B7C-6CB6-70FE-E9D9D2D8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68802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자유형 68">
            <a:extLst>
              <a:ext uri="{FF2B5EF4-FFF2-40B4-BE49-F238E27FC236}">
                <a16:creationId xmlns:a16="http://schemas.microsoft.com/office/drawing/2014/main" id="{61A9F724-6D24-12D5-EE95-DB7504D960F3}"/>
              </a:ext>
            </a:extLst>
          </p:cNvPr>
          <p:cNvSpPr/>
          <p:nvPr/>
        </p:nvSpPr>
        <p:spPr>
          <a:xfrm>
            <a:off x="268415" y="5863713"/>
            <a:ext cx="8550713" cy="229583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이하 영역 단순고지형과 동일</a:t>
            </a: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20FD1612-7D1D-087C-C623-EFA5CD403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958" y="29255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1229CB-8190-2DA9-9066-68ABCDD69114}"/>
              </a:ext>
            </a:extLst>
          </p:cNvPr>
          <p:cNvSpPr/>
          <p:nvPr/>
        </p:nvSpPr>
        <p:spPr>
          <a:xfrm>
            <a:off x="3200091" y="3038059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제품을 선택해 주세요</a:t>
            </a:r>
            <a:r>
              <a:rPr lang="en-US" altLang="ko-KR" sz="800" b="1">
                <a:latin typeface="+mn-ea"/>
              </a:rPr>
              <a:t>. (</a:t>
            </a:r>
            <a:r>
              <a:rPr lang="ko-KR" altLang="en-US" sz="800" b="1">
                <a:latin typeface="+mn-ea"/>
              </a:rPr>
              <a:t>택</a:t>
            </a:r>
            <a:r>
              <a:rPr lang="en-US" altLang="ko-KR" sz="800" b="1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9" name="사각형: 둥근 모서리 4">
            <a:extLst>
              <a:ext uri="{FF2B5EF4-FFF2-40B4-BE49-F238E27FC236}">
                <a16:creationId xmlns:a16="http://schemas.microsoft.com/office/drawing/2014/main" id="{09313A87-015F-375E-62F1-EF96AD54A7E3}"/>
              </a:ext>
            </a:extLst>
          </p:cNvPr>
          <p:cNvSpPr/>
          <p:nvPr/>
        </p:nvSpPr>
        <p:spPr>
          <a:xfrm>
            <a:off x="3287117" y="3368518"/>
            <a:ext cx="1261566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선크림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id="{93C8DCD8-19EE-A0D7-4067-252A0330E26A}"/>
              </a:ext>
            </a:extLst>
          </p:cNvPr>
          <p:cNvSpPr/>
          <p:nvPr/>
        </p:nvSpPr>
        <p:spPr>
          <a:xfrm>
            <a:off x="4655840" y="3368518"/>
            <a:ext cx="1260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수분크림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5C411B6-E777-66B6-7DAA-1574F4AB47A1}"/>
              </a:ext>
            </a:extLst>
          </p:cNvPr>
          <p:cNvGrpSpPr/>
          <p:nvPr/>
        </p:nvGrpSpPr>
        <p:grpSpPr>
          <a:xfrm>
            <a:off x="3755449" y="3665998"/>
            <a:ext cx="358844" cy="358005"/>
            <a:chOff x="8185428" y="5159227"/>
            <a:chExt cx="881745" cy="101463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A30C0D7-AB15-1394-2CDE-7C8C6B673F4D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C94B2AF-53F4-8460-A3E2-22E0E67CA3E8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E7DACAE-732E-87E2-A0D6-5BD667D7E6AF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5E0444-0E75-4AFA-F24A-26C200DA08C9}"/>
              </a:ext>
            </a:extLst>
          </p:cNvPr>
          <p:cNvGrpSpPr/>
          <p:nvPr/>
        </p:nvGrpSpPr>
        <p:grpSpPr>
          <a:xfrm>
            <a:off x="5088989" y="3730593"/>
            <a:ext cx="358844" cy="358005"/>
            <a:chOff x="8185428" y="5159227"/>
            <a:chExt cx="881745" cy="101463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7BC361E-6776-EAD6-060B-41AE3E1EB31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F163273-2F4C-133C-DBFE-A32642E84F8A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223307D-9946-710A-023A-7EE04F99ADDF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34E703-2363-71C1-2930-E2200D1E5805}"/>
              </a:ext>
            </a:extLst>
          </p:cNvPr>
          <p:cNvSpPr/>
          <p:nvPr/>
        </p:nvSpPr>
        <p:spPr>
          <a:xfrm>
            <a:off x="4532879" y="4661157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99ED145C-A0B6-8F9F-30E5-C8FD7AE14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417" y="34370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DFC8C0-0056-FDAF-C742-F35CE1830533}"/>
              </a:ext>
            </a:extLst>
          </p:cNvPr>
          <p:cNvSpPr/>
          <p:nvPr/>
        </p:nvSpPr>
        <p:spPr>
          <a:xfrm>
            <a:off x="3289958" y="5222274"/>
            <a:ext cx="2659578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신청내역확인</a:t>
            </a:r>
            <a:endParaRPr lang="en-US" altLang="ko-KR" sz="10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신청취소 후 재신청 가능</a:t>
            </a:r>
            <a:r>
              <a:rPr lang="en-US" altLang="ko-KR" sz="800" b="1" dirty="0"/>
              <a:t>)</a:t>
            </a:r>
            <a:endParaRPr lang="ko-KR" altLang="en-US" sz="500" b="1" dirty="0"/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519176F7-B608-5E21-CE73-A226EAFAB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091" y="50639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3825299-4DE6-A675-96BE-7334B2E90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73860"/>
              </p:ext>
            </p:extLst>
          </p:nvPr>
        </p:nvGraphicFramePr>
        <p:xfrm>
          <a:off x="9000565" y="72796"/>
          <a:ext cx="3168000" cy="1191176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체험단을 이미 신청한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신청내역확인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온라인신청인지 오프라인신청인지에 따라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신청내역확인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</a:tbl>
          </a:graphicData>
        </a:graphic>
      </p:graphicFrame>
      <p:sp>
        <p:nvSpPr>
          <p:cNvPr id="44" name="제목 98">
            <a:extLst>
              <a:ext uri="{FF2B5EF4-FFF2-40B4-BE49-F238E27FC236}">
                <a16:creationId xmlns:a16="http://schemas.microsoft.com/office/drawing/2014/main" id="{6403128F-2BC8-BFAE-EABC-0E1FA33FE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체험단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D751F548-F1A3-3866-0D74-5569A3535851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4BEED778-B21F-D84B-00B4-918609841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4012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1D25F6-5931-C76A-B29B-285E68DF9B85}"/>
              </a:ext>
            </a:extLst>
          </p:cNvPr>
          <p:cNvSpPr/>
          <p:nvPr/>
        </p:nvSpPr>
        <p:spPr>
          <a:xfrm>
            <a:off x="61876" y="476672"/>
            <a:ext cx="8892000" cy="6192688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55CB70-8B38-75B3-C587-24BF066C7198}"/>
              </a:ext>
            </a:extLst>
          </p:cNvPr>
          <p:cNvSpPr/>
          <p:nvPr/>
        </p:nvSpPr>
        <p:spPr>
          <a:xfrm>
            <a:off x="5512405" y="1952928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D0204-F948-F8B4-C6A4-DDCB2D94B251}"/>
              </a:ext>
            </a:extLst>
          </p:cNvPr>
          <p:cNvSpPr txBox="1"/>
          <p:nvPr/>
        </p:nvSpPr>
        <p:spPr>
          <a:xfrm>
            <a:off x="5548501" y="1988840"/>
            <a:ext cx="23903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신청내역확인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0A6A3-4EC1-FDAC-5851-1B4FD6A02C64}"/>
              </a:ext>
            </a:extLst>
          </p:cNvPr>
          <p:cNvSpPr/>
          <p:nvPr/>
        </p:nvSpPr>
        <p:spPr>
          <a:xfrm>
            <a:off x="5521897" y="3651504"/>
            <a:ext cx="2571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수령매장은 신청기간 동안 변경하실 수 있습니다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변경될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677751-5EB2-D94C-0D28-503E4F037297}"/>
              </a:ext>
            </a:extLst>
          </p:cNvPr>
          <p:cNvSpPr/>
          <p:nvPr/>
        </p:nvSpPr>
        <p:spPr>
          <a:xfrm>
            <a:off x="5604858" y="2429019"/>
            <a:ext cx="2268000" cy="993686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10ml</a:t>
            </a:r>
          </a:p>
          <a:p>
            <a:pPr algn="ctr"/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수령매장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강남지하점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수령기간 </a:t>
            </a:r>
            <a:r>
              <a:rPr lang="en-US" altLang="ko-KR" sz="900" dirty="0">
                <a:solidFill>
                  <a:schemeClr val="tx1"/>
                </a:solidFill>
              </a:rPr>
              <a:t>: 24.4.29(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)~24.5.8(</a:t>
            </a:r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B3347-32E1-6F19-1518-36D810BD30E2}"/>
              </a:ext>
            </a:extLst>
          </p:cNvPr>
          <p:cNvSpPr/>
          <p:nvPr/>
        </p:nvSpPr>
        <p:spPr>
          <a:xfrm>
            <a:off x="6732883" y="4570605"/>
            <a:ext cx="1229968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신청취소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80F473F0-5786-B9A8-1252-364D32F25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419" y="18593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1AAB80DD-6542-2980-5FE3-083AA5AAA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009" y="25417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A4B8EA-47D2-2538-4E14-62020AE1D916}"/>
              </a:ext>
            </a:extLst>
          </p:cNvPr>
          <p:cNvSpPr/>
          <p:nvPr/>
        </p:nvSpPr>
        <p:spPr>
          <a:xfrm>
            <a:off x="5525345" y="4570605"/>
            <a:ext cx="1237480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수령매장 변경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F75A8FA4-EF1F-AC03-1083-1E7B53BA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118" y="44984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15384115-239C-B119-D866-186F4D05E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04" y="44995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E37594B-0EB8-7DAF-D3E0-54A4C2FB1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61585"/>
              </p:ext>
            </p:extLst>
          </p:nvPr>
        </p:nvGraphicFramePr>
        <p:xfrm>
          <a:off x="9000565" y="72796"/>
          <a:ext cx="3168000" cy="373748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수령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신청제품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제품명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안내문구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체험단은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수령기간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없음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 후 즉시 배송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주문내역확인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마이페이지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주문내역 페이지로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95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수령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제품명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수령매장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매장명 노출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수령기간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캠페인에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셋팅된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수령기간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안내문구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수령매장 변경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탭 시 매장선택 팝업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으로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연결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2-3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신청취소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신청취소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알림톡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발송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89548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206B67-342D-A874-892D-7D7E5272C8C4}"/>
              </a:ext>
            </a:extLst>
          </p:cNvPr>
          <p:cNvSpPr/>
          <p:nvPr/>
        </p:nvSpPr>
        <p:spPr>
          <a:xfrm>
            <a:off x="1062346" y="1952928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A3CFB-9465-BC8E-653B-EADFF07842C7}"/>
              </a:ext>
            </a:extLst>
          </p:cNvPr>
          <p:cNvSpPr txBox="1"/>
          <p:nvPr/>
        </p:nvSpPr>
        <p:spPr>
          <a:xfrm>
            <a:off x="1110474" y="1988840"/>
            <a:ext cx="23903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신청내역확인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A905CF-1508-2A80-3B8F-5A4AA3A77CD7}"/>
              </a:ext>
            </a:extLst>
          </p:cNvPr>
          <p:cNvSpPr/>
          <p:nvPr/>
        </p:nvSpPr>
        <p:spPr>
          <a:xfrm>
            <a:off x="1123367" y="3545435"/>
            <a:ext cx="2408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온라인 수령신청은 마이페이지</a:t>
            </a:r>
            <a:r>
              <a:rPr lang="en-US" altLang="ko-KR" sz="800" dirty="0"/>
              <a:t>&gt;</a:t>
            </a:r>
            <a:r>
              <a:rPr lang="ko-KR" altLang="en-US" sz="800" dirty="0"/>
              <a:t>주문내역에서 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내역 확인 후 취소 가능합니다</a:t>
            </a:r>
            <a:r>
              <a:rPr lang="en-US" altLang="ko-KR" sz="800" dirty="0"/>
              <a:t>.</a:t>
            </a:r>
            <a:r>
              <a:rPr lang="ko-KR" altLang="en-US" sz="800" dirty="0"/>
              <a:t>  </a:t>
            </a:r>
            <a:endParaRPr lang="en-US" altLang="ko-KR" sz="800" dirty="0"/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취소 후 타 옵션의 현황에 따라 재신청이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불가할 수 있습니다</a:t>
            </a:r>
            <a:r>
              <a:rPr lang="en-US" altLang="ko-KR" sz="800" dirty="0"/>
              <a:t>. (</a:t>
            </a:r>
            <a:r>
              <a:rPr lang="ko-KR" altLang="en-US" sz="800" dirty="0"/>
              <a:t>신청기간</a:t>
            </a:r>
            <a:r>
              <a:rPr lang="en-US" altLang="ko-KR" sz="800" dirty="0"/>
              <a:t>, </a:t>
            </a:r>
            <a:r>
              <a:rPr lang="ko-KR" altLang="en-US" sz="800" dirty="0"/>
              <a:t>잔여수량 등</a:t>
            </a:r>
            <a:r>
              <a:rPr lang="en-US" altLang="ko-KR" sz="800" dirty="0"/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변동될 수 있으며 수령 기간 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순차 배송됩니다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810BE0C-310A-57B0-EF92-FAE9E596095D}"/>
              </a:ext>
            </a:extLst>
          </p:cNvPr>
          <p:cNvSpPr/>
          <p:nvPr/>
        </p:nvSpPr>
        <p:spPr>
          <a:xfrm>
            <a:off x="1154799" y="2429019"/>
            <a:ext cx="2256048" cy="896410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15ml </a:t>
            </a:r>
          </a:p>
          <a:p>
            <a:pPr algn="ctr"/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주문번호 </a:t>
            </a:r>
            <a:r>
              <a:rPr lang="en-US" altLang="ko-KR" sz="900" dirty="0">
                <a:solidFill>
                  <a:schemeClr val="tx1"/>
                </a:solidFill>
              </a:rPr>
              <a:t>: 12344444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E66218-0988-2F73-89B3-F5F326034986}"/>
              </a:ext>
            </a:extLst>
          </p:cNvPr>
          <p:cNvSpPr/>
          <p:nvPr/>
        </p:nvSpPr>
        <p:spPr>
          <a:xfrm>
            <a:off x="1071838" y="4570605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주문내역확인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9B7894C8-7D35-3D58-BFC9-1FE05C8D3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430" y="1880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8FB22E61-B716-FF8F-FE54-B7782CFC1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020" y="25632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3470E59-FC78-517B-189D-5550022E5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99" y="44626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5245D567-1DF4-D3E0-ECFC-984E6173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신청내역확인 팝업</a:t>
            </a:r>
          </a:p>
        </p:txBody>
      </p:sp>
      <p:sp>
        <p:nvSpPr>
          <p:cNvPr id="25" name="제목 61">
            <a:extLst>
              <a:ext uri="{FF2B5EF4-FFF2-40B4-BE49-F238E27FC236}">
                <a16:creationId xmlns:a16="http://schemas.microsoft.com/office/drawing/2014/main" id="{38F3976F-6C05-ECB2-E9F2-F2BDCD4171EB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DFA1754-A64F-0BD0-63DA-2F286FC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IN_PC_EVE_07_15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709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AE4-D59C-92D1-4984-7C06D0E3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315CDA-FEE6-71C3-7D23-933A0E2E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4CE5CC-27EC-1E0C-1634-461189CCD191}"/>
              </a:ext>
            </a:extLst>
          </p:cNvPr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CE49F63-C407-0EA5-8A25-814F25725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7" name="Window Frame">
              <a:extLst>
                <a:ext uri="{FF2B5EF4-FFF2-40B4-BE49-F238E27FC236}">
                  <a16:creationId xmlns:a16="http://schemas.microsoft.com/office/drawing/2014/main" id="{86C0A21F-FC0B-E5DD-F8D3-13F445826012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FC3945D-20B4-18E2-EE25-FEBA4426C1D5}"/>
                </a:ext>
              </a:extLst>
            </p:cNvPr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1B030FE4-7274-6110-28FE-07475406A20C}"/>
                </a:ext>
              </a:extLst>
            </p:cNvPr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675674-53FB-D8EC-6FE4-81B9ED648D01}"/>
              </a:ext>
            </a:extLst>
          </p:cNvPr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12" name="Window Frame">
              <a:extLst>
                <a:ext uri="{FF2B5EF4-FFF2-40B4-BE49-F238E27FC236}">
                  <a16:creationId xmlns:a16="http://schemas.microsoft.com/office/drawing/2014/main" id="{6E271309-7A3D-68A6-7070-1A6C592046D4}"/>
                </a:ext>
              </a:extLst>
            </p:cNvPr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760F7AB-FFE4-E836-23E9-A74D9FB7875E}"/>
                </a:ext>
              </a:extLst>
            </p:cNvPr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F46B626-4F75-0CEC-8811-73ED9E283D0A}"/>
                </a:ext>
              </a:extLst>
            </p:cNvPr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97BF51-A284-EE4F-6DE8-2DCA468ACA8E}"/>
                </a:ext>
              </a:extLst>
            </p:cNvPr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CD9FE-C7EE-3305-FC15-AA6269FC8989}"/>
              </a:ext>
            </a:extLst>
          </p:cNvPr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098168-737A-EE90-6D07-C06B43CC7516}"/>
              </a:ext>
            </a:extLst>
          </p:cNvPr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29C0EE14-1FD4-815B-BBD5-1B98BF1AB7E6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A7EE2A-C8B6-FDC3-C64C-BC4C90D37423}"/>
                </a:ext>
              </a:extLst>
            </p:cNvPr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F754F7-CF5B-7ED7-BD77-018222543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7994"/>
              </p:ext>
            </p:extLst>
          </p:nvPr>
        </p:nvGraphicFramePr>
        <p:xfrm>
          <a:off x="209972" y="1772816"/>
          <a:ext cx="11772056" cy="35120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3500">
                  <a:extLst>
                    <a:ext uri="{9D8B030D-6E8A-4147-A177-3AD203B41FA5}">
                      <a16:colId xmlns:a16="http://schemas.microsoft.com/office/drawing/2014/main" val="381460259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04114418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412534"/>
                    </a:ext>
                  </a:extLst>
                </a:gridCol>
                <a:gridCol w="2103712">
                  <a:extLst>
                    <a:ext uri="{9D8B030D-6E8A-4147-A177-3AD203B41FA5}">
                      <a16:colId xmlns:a16="http://schemas.microsoft.com/office/drawing/2014/main" val="1961080303"/>
                    </a:ext>
                  </a:extLst>
                </a:gridCol>
                <a:gridCol w="426411">
                  <a:extLst>
                    <a:ext uri="{9D8B030D-6E8A-4147-A177-3AD203B41FA5}">
                      <a16:colId xmlns:a16="http://schemas.microsoft.com/office/drawing/2014/main" val="2858197818"/>
                    </a:ext>
                  </a:extLst>
                </a:gridCol>
                <a:gridCol w="3333757">
                  <a:extLst>
                    <a:ext uri="{9D8B030D-6E8A-4147-A177-3AD203B41FA5}">
                      <a16:colId xmlns:a16="http://schemas.microsoft.com/office/drawing/2014/main" val="4258699795"/>
                    </a:ext>
                  </a:extLst>
                </a:gridCol>
                <a:gridCol w="487358">
                  <a:extLst>
                    <a:ext uri="{9D8B030D-6E8A-4147-A177-3AD203B41FA5}">
                      <a16:colId xmlns:a16="http://schemas.microsoft.com/office/drawing/2014/main" val="457172748"/>
                    </a:ext>
                  </a:extLst>
                </a:gridCol>
                <a:gridCol w="362573">
                  <a:extLst>
                    <a:ext uri="{9D8B030D-6E8A-4147-A177-3AD203B41FA5}">
                      <a16:colId xmlns:a16="http://schemas.microsoft.com/office/drawing/2014/main" val="2164776311"/>
                    </a:ext>
                  </a:extLst>
                </a:gridCol>
                <a:gridCol w="2700609">
                  <a:extLst>
                    <a:ext uri="{9D8B030D-6E8A-4147-A177-3AD203B41FA5}">
                      <a16:colId xmlns:a16="http://schemas.microsoft.com/office/drawing/2014/main" val="2305107679"/>
                    </a:ext>
                  </a:extLst>
                </a:gridCol>
              </a:tblGrid>
              <a:tr h="200303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키트신청형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34202"/>
                  </a:ext>
                </a:extLst>
              </a:tr>
              <a:tr h="27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64229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IN_PC_EVE_07_01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IN_PC_EVE_07_06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IN_PC_EVE_07_08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IN_PC_EVE_07_12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IN_PC_EVE_07_13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수령신청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옵션을 선택하지 않은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옵션을 선택 후 수령신청을 해주세요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4519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수령신청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캠페인에 설정된 신청 기간이 아닌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죄송합니다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지금은 신청 기간이 아닙니다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8912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수령신청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캠페인에 설정된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 등급이 아닌 경우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우수회원키트 신청 가능 등급이 아닙니다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체험단 신청 가능 등급이 아닙니다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741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수령신청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캠페인에 설정된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 대상이 아닌 경우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신청 가능 대상이 아닙니다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92375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IN_PC_EVE_07_05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IN_PC_EVE_07_07</a:t>
                      </a:r>
                      <a:endParaRPr lang="ko-KR" altLang="en-US" sz="800" dirty="0"/>
                    </a:p>
                    <a:p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신청완료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캠페인에 설정된 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키트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경우 온라인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오프라인 재고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한도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소진된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뷰티포인트의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경우 한도가 소진된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dirty="0"/>
                        <a:t>죄송합니다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dirty="0"/>
                        <a:t>신청한 옵션의 준비수량이 마감되었습니다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90488" indent="-90488" algn="l"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800" dirty="0"/>
                    </a:p>
                    <a:p>
                      <a:pPr algn="l">
                        <a:defRPr/>
                      </a:pPr>
                      <a:r>
                        <a:rPr lang="ko-KR" altLang="en-US" sz="800" dirty="0"/>
                        <a:t>다른 옵션을 선택해 주세요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팝업 닫히고 </a:t>
                      </a:r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 화면 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80157"/>
                  </a:ext>
                </a:extLst>
              </a:tr>
              <a:tr h="2776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신청완료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 신청완료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정상적으로 신청이 완료되었습니다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팝업 닫히고 화명복귀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이벤트 상세 </a:t>
                      </a:r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16906"/>
                  </a:ext>
                </a:extLst>
              </a:tr>
              <a:tr h="28956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IN_PC_EVE_07_11</a:t>
                      </a:r>
                      <a:endParaRPr lang="ko-KR" altLang="en-US" sz="800" dirty="0"/>
                    </a:p>
                    <a:p>
                      <a:pPr algn="ctr"/>
                      <a:r>
                        <a:rPr lang="en-US" altLang="ko-KR" sz="800" dirty="0"/>
                        <a:t>IN_PC_EVE_07_15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신청취소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 신청취소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800" dirty="0" err="1"/>
                        <a:t>취소하시겠습니까</a:t>
                      </a:r>
                      <a:r>
                        <a:rPr lang="en-US" altLang="ko-KR" sz="800" dirty="0"/>
                        <a:t>? </a:t>
                      </a:r>
                    </a:p>
                    <a:p>
                      <a:pPr algn="l"/>
                      <a:r>
                        <a:rPr lang="ko-KR" altLang="en-US" sz="800" dirty="0"/>
                        <a:t>취소 후 다른 옵션을 선택하여 재신청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algn="l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단 신청기간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옵션별</a:t>
                      </a:r>
                      <a:r>
                        <a:rPr lang="ko-KR" altLang="en-US" sz="800" dirty="0"/>
                        <a:t> 수량에 따라 재신청이 불가할 수 있습니다</a:t>
                      </a:r>
                      <a:r>
                        <a:rPr lang="en-US" altLang="ko-KR" sz="800" dirty="0"/>
                        <a:t>.)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confirm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1868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취소완료 </a:t>
                      </a:r>
                      <a:r>
                        <a:rPr lang="en-US" altLang="ko-KR" sz="800" spc="0" dirty="0"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865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취소완료 된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취소가 완료되었습니다</a:t>
                      </a:r>
                      <a:r>
                        <a:rPr lang="en-US" altLang="ko-KR" sz="800" dirty="0"/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이벤트 상세 </a:t>
                      </a:r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2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39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단순고지형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D68F8-56F5-7F23-1616-15B9AEE05B3B}"/>
              </a:ext>
            </a:extLst>
          </p:cNvPr>
          <p:cNvSpPr/>
          <p:nvPr/>
        </p:nvSpPr>
        <p:spPr>
          <a:xfrm>
            <a:off x="250176" y="476672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71ED89-46B2-4F16-715D-B5BE165BA1AC}"/>
              </a:ext>
            </a:extLst>
          </p:cNvPr>
          <p:cNvSpPr/>
          <p:nvPr/>
        </p:nvSpPr>
        <p:spPr>
          <a:xfrm>
            <a:off x="250176" y="1118700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20C79-E4F7-7D2B-2E98-38DD352780E9}"/>
              </a:ext>
            </a:extLst>
          </p:cNvPr>
          <p:cNvSpPr/>
          <p:nvPr/>
        </p:nvSpPr>
        <p:spPr>
          <a:xfrm>
            <a:off x="263352" y="1472696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F4C190-BB5C-38A2-2BA4-3AB502A9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54400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A0FFC3-F530-26E5-8753-85706EAFD590}"/>
              </a:ext>
            </a:extLst>
          </p:cNvPr>
          <p:cNvSpPr/>
          <p:nvPr/>
        </p:nvSpPr>
        <p:spPr>
          <a:xfrm>
            <a:off x="263352" y="1955747"/>
            <a:ext cx="85557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FB743B-82F9-A5AE-5417-89F78ACA35C2}"/>
              </a:ext>
            </a:extLst>
          </p:cNvPr>
          <p:cNvSpPr/>
          <p:nvPr/>
        </p:nvSpPr>
        <p:spPr>
          <a:xfrm>
            <a:off x="263352" y="2878018"/>
            <a:ext cx="85557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231430-7FEA-7549-2441-EB86A8C4ABDB}"/>
              </a:ext>
            </a:extLst>
          </p:cNvPr>
          <p:cNvSpPr/>
          <p:nvPr/>
        </p:nvSpPr>
        <p:spPr>
          <a:xfrm>
            <a:off x="263352" y="3552029"/>
            <a:ext cx="85557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B745A5-FC91-81E8-1114-505977F86596}"/>
              </a:ext>
            </a:extLst>
          </p:cNvPr>
          <p:cNvSpPr/>
          <p:nvPr/>
        </p:nvSpPr>
        <p:spPr>
          <a:xfrm>
            <a:off x="263352" y="4526837"/>
            <a:ext cx="85557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1333C6-38EC-7A5A-8596-3D8DBF742704}"/>
              </a:ext>
            </a:extLst>
          </p:cNvPr>
          <p:cNvSpPr/>
          <p:nvPr/>
        </p:nvSpPr>
        <p:spPr>
          <a:xfrm>
            <a:off x="263352" y="5246916"/>
            <a:ext cx="8555776" cy="537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554C43-D0D4-DAFD-77C3-B809F40AC7F0}"/>
              </a:ext>
            </a:extLst>
          </p:cNvPr>
          <p:cNvSpPr/>
          <p:nvPr/>
        </p:nvSpPr>
        <p:spPr>
          <a:xfrm>
            <a:off x="263352" y="5822981"/>
            <a:ext cx="85557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205259-FE68-188F-F75E-0697284B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02250"/>
              </p:ext>
            </p:extLst>
          </p:nvPr>
        </p:nvGraphicFramePr>
        <p:xfrm>
          <a:off x="8904312" y="500910"/>
          <a:ext cx="3168000" cy="2728004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단순고지형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이벤트명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기간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공유하기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상세정보그룹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 …..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2-1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SET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추가등록된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제품그룹은 등록된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이벤트알림신청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이벤트알림여부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사용으로 선택한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오픈알림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종료알림에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따라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알림신청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셋팅된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이벤트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알림톡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발송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  <a:tr h="3014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유의사항이 입력된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접힘 선택 시 유의사항 영역 접힌 상태로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펼침 선택 시 유의사항 영역 열린 상태로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775444"/>
                  </a:ext>
                </a:extLst>
              </a:tr>
            </a:tbl>
          </a:graphicData>
        </a:graphic>
      </p:graphicFrame>
      <p:sp>
        <p:nvSpPr>
          <p:cNvPr id="18" name="Oval 611">
            <a:extLst>
              <a:ext uri="{FF2B5EF4-FFF2-40B4-BE49-F238E27FC236}">
                <a16:creationId xmlns:a16="http://schemas.microsoft.com/office/drawing/2014/main" id="{E5A10FC0-EBF5-BC8D-2DFA-D64E3E95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0" y="1454676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97D39B92-F7BF-DD5A-3072-4585252B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0" y="197209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F21F7A30-2809-7129-48C6-E2ECE413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83" y="519916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1B379BCA-3F7E-0F9B-F0D9-F15FBEFC8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576881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B3269E9F-A801-DE52-C6E9-899EA8B28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47" y="4176619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D90780-FE56-4DF2-3259-B737F0579C82}"/>
              </a:ext>
            </a:extLst>
          </p:cNvPr>
          <p:cNvSpPr/>
          <p:nvPr/>
        </p:nvSpPr>
        <p:spPr>
          <a:xfrm>
            <a:off x="4414555" y="4683404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EBE44A-4B74-F925-5F99-44C061A3C53E}"/>
              </a:ext>
            </a:extLst>
          </p:cNvPr>
          <p:cNvSpPr/>
          <p:nvPr/>
        </p:nvSpPr>
        <p:spPr>
          <a:xfrm>
            <a:off x="4396824" y="3845976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28" name="자유형 68">
            <a:extLst>
              <a:ext uri="{FF2B5EF4-FFF2-40B4-BE49-F238E27FC236}">
                <a16:creationId xmlns:a16="http://schemas.microsoft.com/office/drawing/2014/main" id="{92F05E7C-5F48-C7B0-47AC-B9596F288759}"/>
              </a:ext>
            </a:extLst>
          </p:cNvPr>
          <p:cNvSpPr/>
          <p:nvPr/>
        </p:nvSpPr>
        <p:spPr>
          <a:xfrm>
            <a:off x="250176" y="6236321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793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7AD8EB-96A7-CE0C-9C09-1224D9A07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6551F-8B87-810A-43ED-1B9713EEFC73}"/>
              </a:ext>
            </a:extLst>
          </p:cNvPr>
          <p:cNvSpPr/>
          <p:nvPr/>
        </p:nvSpPr>
        <p:spPr>
          <a:xfrm>
            <a:off x="96492" y="1550747"/>
            <a:ext cx="8854242" cy="3827585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종료된 이벤트입니다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A09750-7E34-B24B-D173-18619D31AEDC}"/>
              </a:ext>
            </a:extLst>
          </p:cNvPr>
          <p:cNvSpPr/>
          <p:nvPr/>
        </p:nvSpPr>
        <p:spPr>
          <a:xfrm>
            <a:off x="250176" y="554724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AE795F-F604-3F7F-0B96-F15C8698EE95}"/>
              </a:ext>
            </a:extLst>
          </p:cNvPr>
          <p:cNvSpPr/>
          <p:nvPr/>
        </p:nvSpPr>
        <p:spPr>
          <a:xfrm>
            <a:off x="250176" y="1196752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425F0-5D8C-AB5D-5ED3-60197D7C6847}"/>
              </a:ext>
            </a:extLst>
          </p:cNvPr>
          <p:cNvSpPr/>
          <p:nvPr/>
        </p:nvSpPr>
        <p:spPr>
          <a:xfrm>
            <a:off x="279957" y="5452728"/>
            <a:ext cx="8512591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C25BEB-4922-51DA-F352-8164DD946A60}"/>
              </a:ext>
            </a:extLst>
          </p:cNvPr>
          <p:cNvSpPr/>
          <p:nvPr/>
        </p:nvSpPr>
        <p:spPr>
          <a:xfrm>
            <a:off x="263352" y="6290320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푸터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52720AB-9ABD-E368-C177-2B480E49F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68414"/>
              </p:ext>
            </p:extLst>
          </p:nvPr>
        </p:nvGraphicFramePr>
        <p:xfrm>
          <a:off x="9000565" y="44624"/>
          <a:ext cx="3168000" cy="153504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이벤트상세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이벤트상태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 인 경우 상세페이지 접속 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이벤트영역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딤드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정상노출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가능 영역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로케이션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진행중인 이벤트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이벤트상태가 대기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사용중지인 경우 접속불가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이벤트기간이 아닌 경우 접속불가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이벤트리스트로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리다이렉트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(SEO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확인필요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EA93DF13-E1AF-1661-D3DC-2E87D4EA6F3D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03EE034-EA9F-E860-46D0-142EF7B6E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IN_PC_EVE_08_01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346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904770-FE9A-2634-630C-ECE8140C11A3}"/>
              </a:ext>
            </a:extLst>
          </p:cNvPr>
          <p:cNvSpPr/>
          <p:nvPr/>
        </p:nvSpPr>
        <p:spPr>
          <a:xfrm>
            <a:off x="83240" y="506840"/>
            <a:ext cx="8854242" cy="61625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64F5E41-4674-1B86-A485-0E0C5005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로그인 요청 팝업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8482863-B917-E1C6-FD85-77AC18BA0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제목 61">
            <a:extLst>
              <a:ext uri="{FF2B5EF4-FFF2-40B4-BE49-F238E27FC236}">
                <a16:creationId xmlns:a16="http://schemas.microsoft.com/office/drawing/2014/main" id="{6A5A5061-2DF6-5F1B-D300-476CE16D0DAB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143CF2-3B0F-CF5B-24D1-4E9B284C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06" y="2564904"/>
            <a:ext cx="2266950" cy="1419225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E5865F8-10F0-4081-9139-A2C30E1D9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45376"/>
              </p:ext>
            </p:extLst>
          </p:nvPr>
        </p:nvGraphicFramePr>
        <p:xfrm>
          <a:off x="9000565" y="44450"/>
          <a:ext cx="3168000" cy="43776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요청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5641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E6A561F-B15C-DE72-2E9B-E04C2A476C10}"/>
              </a:ext>
            </a:extLst>
          </p:cNvPr>
          <p:cNvSpPr/>
          <p:nvPr/>
        </p:nvSpPr>
        <p:spPr>
          <a:xfrm>
            <a:off x="83240" y="506840"/>
            <a:ext cx="8854242" cy="616252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F247AE-55E3-DDBE-0342-1B05899D8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AE9F1-5CB5-E8C2-76C0-D1486DF48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BA29C-F471-F212-CF14-D8A8620A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60389"/>
            <a:ext cx="5045173" cy="437366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87154"/>
              </p:ext>
            </p:extLst>
          </p:nvPr>
        </p:nvGraphicFramePr>
        <p:xfrm>
          <a:off x="9000565" y="44450"/>
          <a:ext cx="3152540" cy="681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신고하기 팝업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IN_PC_PRD_03_06 </a:t>
                      </a:r>
                      <a:r>
                        <a:rPr lang="ko-KR" altLang="en-US" sz="800" dirty="0"/>
                        <a:t>참고</a:t>
                      </a:r>
                      <a:endParaRPr lang="en-US" altLang="ko-KR" sz="800" dirty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신고하기 기능과 동일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val 611">
            <a:extLst>
              <a:ext uri="{FF2B5EF4-FFF2-40B4-BE49-F238E27FC236}">
                <a16:creationId xmlns:a16="http://schemas.microsoft.com/office/drawing/2014/main" id="{BA5FE8B7-F2B4-6950-CDF5-16F5B7D6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528" y="1234389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69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88C80DF-9C86-ADAB-CFBE-E5C6060C6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단순고지형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078EA6-0A58-0AEB-DA95-607E696AB6D0}"/>
              </a:ext>
            </a:extLst>
          </p:cNvPr>
          <p:cNvSpPr/>
          <p:nvPr/>
        </p:nvSpPr>
        <p:spPr>
          <a:xfrm>
            <a:off x="263351" y="795309"/>
            <a:ext cx="8512591" cy="884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DDBB1B-977B-6A59-1F99-85C982524113}"/>
              </a:ext>
            </a:extLst>
          </p:cNvPr>
          <p:cNvSpPr/>
          <p:nvPr/>
        </p:nvSpPr>
        <p:spPr>
          <a:xfrm>
            <a:off x="273422" y="1808817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6888B-8CAE-D79F-72E9-13FBB9C64301}"/>
              </a:ext>
            </a:extLst>
          </p:cNvPr>
          <p:cNvSpPr/>
          <p:nvPr/>
        </p:nvSpPr>
        <p:spPr>
          <a:xfrm>
            <a:off x="273422" y="2439902"/>
            <a:ext cx="8512591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0F2F0E-DB1C-98BA-60B0-063036380F5A}"/>
              </a:ext>
            </a:extLst>
          </p:cNvPr>
          <p:cNvSpPr/>
          <p:nvPr/>
        </p:nvSpPr>
        <p:spPr>
          <a:xfrm>
            <a:off x="4511824" y="2950887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A3119-BB1E-1921-BD80-43C830586D45}"/>
              </a:ext>
            </a:extLst>
          </p:cNvPr>
          <p:cNvSpPr/>
          <p:nvPr/>
        </p:nvSpPr>
        <p:spPr>
          <a:xfrm>
            <a:off x="273422" y="3745923"/>
            <a:ext cx="8512591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8C6534-C5D8-E8F6-13D2-85E71AAFBE85}"/>
              </a:ext>
            </a:extLst>
          </p:cNvPr>
          <p:cNvSpPr/>
          <p:nvPr/>
        </p:nvSpPr>
        <p:spPr>
          <a:xfrm>
            <a:off x="263352" y="6165304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푸터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0513559-4627-F15A-D224-9731F994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40974"/>
              </p:ext>
            </p:extLst>
          </p:nvPr>
        </p:nvGraphicFramePr>
        <p:xfrm>
          <a:off x="8904312" y="494752"/>
          <a:ext cx="3168000" cy="2606084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단순고지형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댓글영역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댓글사용여부 사용으로 선택한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개인정보수집동의 댓글 기준에 따라 안내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댓글작성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댓글리스트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 이후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더보기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관련제품그룹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관련제품그룹이 등록된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 …..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244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진행중인 이벤트 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전시순서순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단 보고 있는 이벤트가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개에 포함되면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제외하고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목록과 동일한 노출기준 적용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비공개 이벤트 제외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08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푸터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629716"/>
                  </a:ext>
                </a:extLst>
              </a:tr>
            </a:tbl>
          </a:graphicData>
        </a:graphic>
      </p:graphicFrame>
      <p:sp>
        <p:nvSpPr>
          <p:cNvPr id="16" name="Oval 611">
            <a:extLst>
              <a:ext uri="{FF2B5EF4-FFF2-40B4-BE49-F238E27FC236}">
                <a16:creationId xmlns:a16="http://schemas.microsoft.com/office/drawing/2014/main" id="{1E17BFCF-2217-33A2-20F1-DFFC1737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1" y="174806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83E4FF59-5881-DC0A-AD2B-3BDFD22D6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13" y="379598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D0A554A9-56A3-1F65-0DB4-000329EF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22" y="602132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A2B376BC-EC3C-C459-F872-8E33ED3B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63" y="791729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21" name="자유형 68">
            <a:extLst>
              <a:ext uri="{FF2B5EF4-FFF2-40B4-BE49-F238E27FC236}">
                <a16:creationId xmlns:a16="http://schemas.microsoft.com/office/drawing/2014/main" id="{ED225983-746A-8562-C05E-7221552659B7}"/>
              </a:ext>
            </a:extLst>
          </p:cNvPr>
          <p:cNvSpPr/>
          <p:nvPr/>
        </p:nvSpPr>
        <p:spPr>
          <a:xfrm>
            <a:off x="222957" y="492258"/>
            <a:ext cx="8555776" cy="216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/>
              <a:t>상세정보</a:t>
            </a:r>
          </a:p>
        </p:txBody>
      </p:sp>
      <p:sp>
        <p:nvSpPr>
          <p:cNvPr id="7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D68F8-56F5-7F23-1616-15B9AEE05B3B}"/>
              </a:ext>
            </a:extLst>
          </p:cNvPr>
          <p:cNvSpPr/>
          <p:nvPr/>
        </p:nvSpPr>
        <p:spPr>
          <a:xfrm>
            <a:off x="250176" y="620688"/>
            <a:ext cx="85689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GNB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71ED89-46B2-4F16-715D-B5BE165BA1AC}"/>
              </a:ext>
            </a:extLst>
          </p:cNvPr>
          <p:cNvSpPr/>
          <p:nvPr/>
        </p:nvSpPr>
        <p:spPr>
          <a:xfrm>
            <a:off x="250176" y="1262716"/>
            <a:ext cx="8568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로케이션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20C79-E4F7-7D2B-2E98-38DD352780E9}"/>
              </a:ext>
            </a:extLst>
          </p:cNvPr>
          <p:cNvSpPr/>
          <p:nvPr/>
        </p:nvSpPr>
        <p:spPr>
          <a:xfrm>
            <a:off x="263352" y="1616712"/>
            <a:ext cx="85557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이벤트 제목 이벤트 제목 이벤트 제목 이벤트 제목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F4C190-BB5C-38A2-2BA4-3AB502A9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2" y="168802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205259-FE68-188F-F75E-0697284B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82026"/>
              </p:ext>
            </p:extLst>
          </p:nvPr>
        </p:nvGraphicFramePr>
        <p:xfrm>
          <a:off x="9000200" y="44225"/>
          <a:ext cx="3168000" cy="6879380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단순고지형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이벤트명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: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입력된 이벤트명이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입력되어 있을 시 한 줄로 합쳐서 출력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줄과 줄 사이는 띄어쓰기 적용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상시진행으로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시작일과 종료일이 같은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기간사용안함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상시진행 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공유하기 아이콘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해당 제품페이지 </a:t>
                      </a:r>
                      <a:r>
                        <a:rPr lang="en-US" altLang="ko-KR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복사되고 복사완료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딤처리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팝업 닫히고 화면복귀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 전시예약 기능이 사용된 경우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해당 기간에만 등록된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정보가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이미지인 경우 등록된 이미지가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HTML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인 경우 등록된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HTML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제품그룹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 전시예약 기능이 사용된 경우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해당 기간에만 등록된 제품그룹이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노출됨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제품그룹이 등록된 경우에만 노출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제품그룹명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경우에만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제품노출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기준으로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제품강조형인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열로 등록된 제품노출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제품리스트형인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열로 등록된 제품노출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제품의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기본이미지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할인가 있는 경우 할인율 표기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머리글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용량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할인율 소수점 이하 절삭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공통정의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제품 하단으로 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  <a:tr h="3014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알림받기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라이브알림여부에 배너 노출로 등록된 경우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첫번째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이벤트상세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하단에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알림배너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영역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알림신청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로그인상태에서는 현재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설정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상태값으로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  ┖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동의상태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=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알림받는중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버튼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-&gt;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취소 확인 팝업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┖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미동의상태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=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버튼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취소 화면은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라이브알림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화면 참고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페이지에 라이브알림과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기능동일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75444"/>
                  </a:ext>
                </a:extLst>
              </a:tr>
            </a:tbl>
          </a:graphicData>
        </a:graphic>
      </p:graphicFrame>
      <p:sp>
        <p:nvSpPr>
          <p:cNvPr id="18" name="Oval 611">
            <a:extLst>
              <a:ext uri="{FF2B5EF4-FFF2-40B4-BE49-F238E27FC236}">
                <a16:creationId xmlns:a16="http://schemas.microsoft.com/office/drawing/2014/main" id="{E5A10FC0-EBF5-BC8D-2DFA-D64E3E95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0" y="159869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11995-FB4B-C29D-3873-98C466777D5D}"/>
              </a:ext>
            </a:extLst>
          </p:cNvPr>
          <p:cNvSpPr/>
          <p:nvPr/>
        </p:nvSpPr>
        <p:spPr>
          <a:xfrm>
            <a:off x="223646" y="2106358"/>
            <a:ext cx="8595481" cy="1385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이미지</a:t>
            </a:r>
            <a:r>
              <a:rPr lang="en-US" altLang="ko-KR" sz="800" dirty="0">
                <a:solidFill>
                  <a:schemeClr val="tx1"/>
                </a:solidFill>
              </a:rPr>
              <a:t>,HTML)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97D39B92-F7BF-DD5A-3072-4585252B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0" y="2116111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F21F7A30-2809-7129-48C6-E2ECE413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78" y="4005064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5" name="Oval 611">
            <a:extLst>
              <a:ext uri="{FF2B5EF4-FFF2-40B4-BE49-F238E27FC236}">
                <a16:creationId xmlns:a16="http://schemas.microsoft.com/office/drawing/2014/main" id="{769EEA85-4899-A429-C779-0DD256F5F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472" y="159869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36449A-61D3-513B-384A-510B48C70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50" y="1996864"/>
            <a:ext cx="2671365" cy="11472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06DFD6-2CD4-C6EA-60DA-45A7B8FC325C}"/>
              </a:ext>
            </a:extLst>
          </p:cNvPr>
          <p:cNvSpPr/>
          <p:nvPr/>
        </p:nvSpPr>
        <p:spPr>
          <a:xfrm>
            <a:off x="345391" y="4056740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제품그룹명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76EEF2-18E0-43F0-6DE6-FE588C4DE0DE}"/>
              </a:ext>
            </a:extLst>
          </p:cNvPr>
          <p:cNvGrpSpPr/>
          <p:nvPr/>
        </p:nvGrpSpPr>
        <p:grpSpPr>
          <a:xfrm>
            <a:off x="3578237" y="4309656"/>
            <a:ext cx="1737660" cy="1439296"/>
            <a:chOff x="4296996" y="4408858"/>
            <a:chExt cx="881745" cy="101463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EC6D08C-F25C-5151-0FDF-57A86631CD5B}"/>
                </a:ext>
              </a:extLst>
            </p:cNvPr>
            <p:cNvSpPr/>
            <p:nvPr/>
          </p:nvSpPr>
          <p:spPr>
            <a:xfrm>
              <a:off x="4296996" y="4408858"/>
              <a:ext cx="881745" cy="9964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6F0EFDA-64A9-CA34-3F1B-001DD7B53194}"/>
                </a:ext>
              </a:extLst>
            </p:cNvPr>
            <p:cNvCxnSpPr/>
            <p:nvPr/>
          </p:nvCxnSpPr>
          <p:spPr>
            <a:xfrm flipH="1" flipV="1">
              <a:off x="4304791" y="4427029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02C8439-504F-0DA5-D7AB-1082CE9915A5}"/>
                </a:ext>
              </a:extLst>
            </p:cNvPr>
            <p:cNvCxnSpPr/>
            <p:nvPr/>
          </p:nvCxnSpPr>
          <p:spPr>
            <a:xfrm flipH="1">
              <a:off x="4304791" y="4408858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401335-569D-2559-75EA-A1619B822CCA}"/>
              </a:ext>
            </a:extLst>
          </p:cNvPr>
          <p:cNvSpPr txBox="1"/>
          <p:nvPr/>
        </p:nvSpPr>
        <p:spPr>
          <a:xfrm>
            <a:off x="3576376" y="5805634"/>
            <a:ext cx="18544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 err="1"/>
              <a:t>심플라벨</a:t>
            </a:r>
            <a:r>
              <a:rPr lang="ko-KR" altLang="en-US" sz="600" dirty="0"/>
              <a:t> 마스카라</a:t>
            </a:r>
            <a:r>
              <a:rPr lang="en-US" altLang="ko-KR" sz="600" dirty="0"/>
              <a:t>[</a:t>
            </a:r>
            <a:r>
              <a:rPr lang="ko-KR" altLang="en-US" sz="600" dirty="0" err="1"/>
              <a:t>롱앤컬</a:t>
            </a:r>
            <a:r>
              <a:rPr lang="ko-KR" altLang="en-US" sz="600" dirty="0"/>
              <a:t> </a:t>
            </a:r>
            <a:r>
              <a:rPr lang="en-US" altLang="ko-KR" sz="600" dirty="0"/>
              <a:t>/ </a:t>
            </a:r>
            <a:r>
              <a:rPr lang="ko-KR" altLang="en-US" sz="600" dirty="0" err="1"/>
              <a:t>볼륨앤컬</a:t>
            </a:r>
            <a:r>
              <a:rPr lang="en-US" altLang="ko-KR" sz="600" dirty="0"/>
              <a:t>]</a:t>
            </a:r>
          </a:p>
          <a:p>
            <a:endParaRPr lang="en-US" altLang="ko-KR" sz="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17AFD-1FE7-5DC0-B8CD-C4ACCCACA040}"/>
              </a:ext>
            </a:extLst>
          </p:cNvPr>
          <p:cNvSpPr txBox="1"/>
          <p:nvPr/>
        </p:nvSpPr>
        <p:spPr>
          <a:xfrm>
            <a:off x="3572576" y="5927373"/>
            <a:ext cx="88712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200" b="1" dirty="0"/>
          </a:p>
          <a:p>
            <a:r>
              <a:rPr lang="en-US" altLang="ko-KR" sz="700" b="1" dirty="0"/>
              <a:t>9,000</a:t>
            </a:r>
            <a:r>
              <a:rPr lang="en-US" altLang="ko-KR" sz="600" dirty="0"/>
              <a:t> </a:t>
            </a:r>
            <a:r>
              <a:rPr lang="en-US" altLang="ko-KR" sz="500" strike="sngStrike" dirty="0">
                <a:solidFill>
                  <a:schemeClr val="bg1">
                    <a:lumMod val="65000"/>
                  </a:schemeClr>
                </a:solidFill>
              </a:rPr>
              <a:t>18,000</a:t>
            </a:r>
            <a:r>
              <a:rPr lang="en-US" altLang="ko-KR" sz="500" dirty="0"/>
              <a:t> </a:t>
            </a:r>
            <a:r>
              <a:rPr lang="en-US" altLang="ko-KR" sz="400" b="1" dirty="0">
                <a:solidFill>
                  <a:srgbClr val="FF0000"/>
                </a:solidFill>
              </a:rPr>
              <a:t>~</a:t>
            </a:r>
            <a:r>
              <a:rPr lang="en-US" altLang="ko-KR" sz="700" b="1" dirty="0">
                <a:solidFill>
                  <a:srgbClr val="FF0000"/>
                </a:solidFill>
              </a:rPr>
              <a:t>50%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3567407" y="6154957"/>
            <a:ext cx="856199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32" name="모서리가 둥근 직사각형 65">
            <a:extLst>
              <a:ext uri="{FF2B5EF4-FFF2-40B4-BE49-F238E27FC236}">
                <a16:creationId xmlns:a16="http://schemas.microsoft.com/office/drawing/2014/main" id="{C1CBD198-30CF-29F4-5C41-DAF223DAED72}"/>
              </a:ext>
            </a:extLst>
          </p:cNvPr>
          <p:cNvSpPr/>
          <p:nvPr/>
        </p:nvSpPr>
        <p:spPr>
          <a:xfrm>
            <a:off x="223646" y="3574128"/>
            <a:ext cx="8595481" cy="3938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    라이브 알림 받고 혜택 받기                    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CBA59A-1CC8-32D6-15F6-1631640742BF}"/>
              </a:ext>
            </a:extLst>
          </p:cNvPr>
          <p:cNvSpPr/>
          <p:nvPr/>
        </p:nvSpPr>
        <p:spPr>
          <a:xfrm>
            <a:off x="8184232" y="3655558"/>
            <a:ext cx="505042" cy="220635"/>
          </a:xfrm>
          <a:prstGeom prst="rect">
            <a:avLst/>
          </a:prstGeom>
          <a:noFill/>
          <a:ln w="63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알림받기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4EA2C3-9CA9-7182-A690-42C69FC78F54}"/>
              </a:ext>
            </a:extLst>
          </p:cNvPr>
          <p:cNvSpPr/>
          <p:nvPr/>
        </p:nvSpPr>
        <p:spPr>
          <a:xfrm>
            <a:off x="8201294" y="4049428"/>
            <a:ext cx="505042" cy="220635"/>
          </a:xfrm>
          <a:prstGeom prst="rect">
            <a:avLst/>
          </a:prstGeom>
          <a:noFill/>
          <a:ln w="63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알림받는중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CF1453E0-0189-CF5A-7A00-3CCC66909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52" y="346041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E10D3150-7FA7-7AE7-13FB-3612419F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550" y="426658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</a:p>
        </p:txBody>
      </p:sp>
      <p:sp>
        <p:nvSpPr>
          <p:cNvPr id="8" name="부제목 19">
            <a:extLst>
              <a:ext uri="{FF2B5EF4-FFF2-40B4-BE49-F238E27FC236}">
                <a16:creationId xmlns:a16="http://schemas.microsoft.com/office/drawing/2014/main" id="{90C56E62-03EF-D8EC-6CDB-9332CE77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IN_PC_EVE_02_01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4461819" y="6158496"/>
            <a:ext cx="856199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구매하기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904D4E1-9DFB-4C2F-4CC7-98A14DAF4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12734"/>
              </p:ext>
            </p:extLst>
          </p:nvPr>
        </p:nvGraphicFramePr>
        <p:xfrm>
          <a:off x="10234585" y="-1537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 예약 기능 삭제 반영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21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DBA84-7BCB-F9C0-C33B-10E541F12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/>
              <a:t>상세정보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FED706-CE1C-85AE-3A7C-BD883D524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IN_PC_EVE_02_02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735EEF-7D02-3178-0E5D-F923522260A3}"/>
              </a:ext>
            </a:extLst>
          </p:cNvPr>
          <p:cNvGrpSpPr/>
          <p:nvPr/>
        </p:nvGrpSpPr>
        <p:grpSpPr>
          <a:xfrm>
            <a:off x="2848636" y="1486192"/>
            <a:ext cx="1450684" cy="2438064"/>
            <a:chOff x="1148013" y="1628800"/>
            <a:chExt cx="1450684" cy="24380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116FB2-114A-82ED-4996-30996980366D}"/>
                </a:ext>
              </a:extLst>
            </p:cNvPr>
            <p:cNvGrpSpPr/>
            <p:nvPr/>
          </p:nvGrpSpPr>
          <p:grpSpPr>
            <a:xfrm>
              <a:off x="1148013" y="3486635"/>
              <a:ext cx="1330178" cy="580229"/>
              <a:chOff x="6636838" y="2671945"/>
              <a:chExt cx="1330178" cy="580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DAEBF7-BD11-74D5-9C72-EDFAB0EF4DCC}"/>
                  </a:ext>
                </a:extLst>
              </p:cNvPr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D453DE-5AF3-88DC-F723-C25E2AEE043F}"/>
                  </a:ext>
                </a:extLst>
              </p:cNvPr>
              <p:cNvSpPr txBox="1"/>
              <p:nvPr/>
            </p:nvSpPr>
            <p:spPr>
              <a:xfrm>
                <a:off x="6636838" y="2914462"/>
                <a:ext cx="10230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37,000</a:t>
                </a:r>
                <a:r>
                  <a:rPr lang="ko-KR" altLang="en-US" sz="1000" b="1" dirty="0"/>
                  <a:t>원</a:t>
                </a:r>
                <a:r>
                  <a:rPr lang="en-US" altLang="ko-KR" sz="800" dirty="0"/>
                  <a:t>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0B6A2F1-5F41-9CB9-8325-3DEF97899416}"/>
                  </a:ext>
                </a:extLst>
              </p:cNvPr>
              <p:cNvSpPr/>
              <p:nvPr/>
            </p:nvSpPr>
            <p:spPr>
              <a:xfrm>
                <a:off x="6636838" y="3052119"/>
                <a:ext cx="57419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6" name="Placeholder">
              <a:extLst>
                <a:ext uri="{FF2B5EF4-FFF2-40B4-BE49-F238E27FC236}">
                  <a16:creationId xmlns:a16="http://schemas.microsoft.com/office/drawing/2014/main" id="{0ECF864B-DF73-AF95-72ED-199628F1B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" name="Border">
                <a:extLst>
                  <a:ext uri="{FF2B5EF4-FFF2-40B4-BE49-F238E27FC236}">
                    <a16:creationId xmlns:a16="http://schemas.microsoft.com/office/drawing/2014/main" id="{EB89905F-5FD7-5149-C0DE-B3945348A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Line 2">
                <a:extLst>
                  <a:ext uri="{FF2B5EF4-FFF2-40B4-BE49-F238E27FC236}">
                    <a16:creationId xmlns:a16="http://schemas.microsoft.com/office/drawing/2014/main" id="{0BF52614-89FE-EF0A-5EB2-AD93E0362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Line 1">
                <a:extLst>
                  <a:ext uri="{FF2B5EF4-FFF2-40B4-BE49-F238E27FC236}">
                    <a16:creationId xmlns:a16="http://schemas.microsoft.com/office/drawing/2014/main" id="{89669663-C7A7-CED7-499D-C7F30A2C9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01F0F9-01C9-E850-ADCC-27CEB0EDB5B8}"/>
              </a:ext>
            </a:extLst>
          </p:cNvPr>
          <p:cNvGrpSpPr/>
          <p:nvPr/>
        </p:nvGrpSpPr>
        <p:grpSpPr>
          <a:xfrm>
            <a:off x="4558398" y="1484784"/>
            <a:ext cx="1450684" cy="2438064"/>
            <a:chOff x="1148013" y="1628800"/>
            <a:chExt cx="1450684" cy="243806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841A741-461B-5FEE-A2AE-C3D122D120AD}"/>
                </a:ext>
              </a:extLst>
            </p:cNvPr>
            <p:cNvGrpSpPr/>
            <p:nvPr/>
          </p:nvGrpSpPr>
          <p:grpSpPr>
            <a:xfrm>
              <a:off x="1148013" y="3486635"/>
              <a:ext cx="1330178" cy="580229"/>
              <a:chOff x="6636838" y="2671945"/>
              <a:chExt cx="1330178" cy="58022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7CEBD8-177C-514A-0E81-50E3DE964256}"/>
                  </a:ext>
                </a:extLst>
              </p:cNvPr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C433C-8313-19AB-01DA-1422340006D5}"/>
                  </a:ext>
                </a:extLst>
              </p:cNvPr>
              <p:cNvSpPr txBox="1"/>
              <p:nvPr/>
            </p:nvSpPr>
            <p:spPr>
              <a:xfrm>
                <a:off x="6636838" y="2914462"/>
                <a:ext cx="10230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37,000</a:t>
                </a:r>
                <a:r>
                  <a:rPr lang="ko-KR" altLang="en-US" sz="1000" b="1" dirty="0"/>
                  <a:t>원</a:t>
                </a:r>
                <a:r>
                  <a:rPr lang="en-US" altLang="ko-KR" sz="800" dirty="0"/>
                  <a:t>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B495D95-7F2E-DAA3-BC31-25CEAFCE343D}"/>
                  </a:ext>
                </a:extLst>
              </p:cNvPr>
              <p:cNvSpPr/>
              <p:nvPr/>
            </p:nvSpPr>
            <p:spPr>
              <a:xfrm>
                <a:off x="6636838" y="3052119"/>
                <a:ext cx="57419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15" name="Placeholder">
              <a:extLst>
                <a:ext uri="{FF2B5EF4-FFF2-40B4-BE49-F238E27FC236}">
                  <a16:creationId xmlns:a16="http://schemas.microsoft.com/office/drawing/2014/main" id="{C7A961F2-7C7E-A91B-BA41-CC1B0B1C6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6" name="Border">
                <a:extLst>
                  <a:ext uri="{FF2B5EF4-FFF2-40B4-BE49-F238E27FC236}">
                    <a16:creationId xmlns:a16="http://schemas.microsoft.com/office/drawing/2014/main" id="{30C4B143-B9A7-36A7-6336-A74E1AE87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ine 2">
                <a:extLst>
                  <a:ext uri="{FF2B5EF4-FFF2-40B4-BE49-F238E27FC236}">
                    <a16:creationId xmlns:a16="http://schemas.microsoft.com/office/drawing/2014/main" id="{1B78A80E-6496-368D-65C9-6ED32C103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Line 1">
                <a:extLst>
                  <a:ext uri="{FF2B5EF4-FFF2-40B4-BE49-F238E27FC236}">
                    <a16:creationId xmlns:a16="http://schemas.microsoft.com/office/drawing/2014/main" id="{D608768F-22BE-3F8E-4389-79D5AC1ED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8E688E-E7FF-0177-ECF7-C01E9A09EE25}"/>
              </a:ext>
            </a:extLst>
          </p:cNvPr>
          <p:cNvSpPr/>
          <p:nvPr/>
        </p:nvSpPr>
        <p:spPr>
          <a:xfrm>
            <a:off x="2786920" y="1201920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제품그룹명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B4DA12-412F-7D35-5540-7A8F027B3BE7}"/>
              </a:ext>
            </a:extLst>
          </p:cNvPr>
          <p:cNvSpPr/>
          <p:nvPr/>
        </p:nvSpPr>
        <p:spPr>
          <a:xfrm>
            <a:off x="3924685" y="789647"/>
            <a:ext cx="864339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제품리스트형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45A3E25-E93A-B628-D0B4-63417F31AD83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2900079" y="3981936"/>
            <a:ext cx="693157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3630079" y="3981936"/>
            <a:ext cx="660737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4611481" y="3981936"/>
            <a:ext cx="693157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5341481" y="3981936"/>
            <a:ext cx="660737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구매하기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7615532-D71F-E55A-7CA9-FE4C17041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34705"/>
              </p:ext>
            </p:extLst>
          </p:nvPr>
        </p:nvGraphicFramePr>
        <p:xfrm>
          <a:off x="9000200" y="44225"/>
          <a:ext cx="3168000" cy="932024"/>
        </p:xfrm>
        <a:graphic>
          <a:graphicData uri="http://schemas.openxmlformats.org/drawingml/2006/table">
            <a:tbl>
              <a:tblPr/>
              <a:tblGrid>
                <a:gridCol w="17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단순고지형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제품리스트형인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열로 등록된 제품노출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제품 하단으로 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C13D2C-1FA5-144F-AD0A-5D4DB0567492}"/>
              </a:ext>
            </a:extLst>
          </p:cNvPr>
          <p:cNvSpPr/>
          <p:nvPr/>
        </p:nvSpPr>
        <p:spPr>
          <a:xfrm>
            <a:off x="4389121" y="4411289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3F17EC43-0C4C-9AF6-7BA1-2611B6807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447" y="722342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0642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220332</TotalTime>
  <Words>8628</Words>
  <Application>Microsoft Office PowerPoint</Application>
  <PresentationFormat>와이드스크린</PresentationFormat>
  <Paragraphs>2713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73" baseType="lpstr">
      <vt:lpstr>Pretendard</vt:lpstr>
      <vt:lpstr>맑은 고딕</vt:lpstr>
      <vt:lpstr>Arial</vt:lpstr>
      <vt:lpstr>Calibri</vt:lpstr>
      <vt:lpstr>Segoe UI</vt:lpstr>
      <vt:lpstr>Segoe UI Symbol</vt:lpstr>
      <vt:lpstr>Wingdings</vt:lpstr>
      <vt:lpstr>Wingdings 2</vt:lpstr>
      <vt:lpstr>Wingdings 3</vt:lpstr>
      <vt:lpstr>Office 테마</vt:lpstr>
      <vt:lpstr>1_Office 테마</vt:lpstr>
      <vt:lpstr>PowerPoint 프레젠테이션</vt:lpstr>
      <vt:lpstr>Version History #1</vt:lpstr>
      <vt:lpstr>PowerPoint 프레젠테이션</vt:lpstr>
      <vt:lpstr>이벤트목록/상세 레이아웃</vt:lpstr>
      <vt:lpstr>이벤트목록</vt:lpstr>
      <vt:lpstr>이벤트상세(단순고지형) 레이아웃(1/2)</vt:lpstr>
      <vt:lpstr>이벤트상세(단순고지형) 레이아웃(2/2)</vt:lpstr>
      <vt:lpstr>이벤트상세(단순고지)_상세정보</vt:lpstr>
      <vt:lpstr>이벤트상세(단순고지)_상세정보</vt:lpstr>
      <vt:lpstr>이벤트상세(단순고지)_이벤트알림신청</vt:lpstr>
      <vt:lpstr>이벤트상세(단순고지)_유의사항</vt:lpstr>
      <vt:lpstr>이벤트상세(단순고지)_댓글영역</vt:lpstr>
      <vt:lpstr>이벤트상세(단순고지)_댓글영역</vt:lpstr>
      <vt:lpstr>이벤트상세(단순고지)_관련제품정보</vt:lpstr>
      <vt:lpstr>이벤트상세(단순고지)_다른 진행중인 이벤트</vt:lpstr>
      <vt:lpstr>Alert / Validation Case</vt:lpstr>
      <vt:lpstr>이벤트상세(쿠폰형) 레이아웃(1/2)</vt:lpstr>
      <vt:lpstr>이벤트상세(쿠폰형) 레이아웃(2/2)</vt:lpstr>
      <vt:lpstr>이벤트상세(쿠폰형)</vt:lpstr>
      <vt:lpstr>이벤트상세(쿠폰형)- 다운로드 완료한 경우</vt:lpstr>
      <vt:lpstr>이벤트상세(쿠폰형)- 쿠폰 유의사항</vt:lpstr>
      <vt:lpstr>쿠폰 노출항목</vt:lpstr>
      <vt:lpstr>Alert / Validation Case</vt:lpstr>
      <vt:lpstr>이벤트상세(참여형-랜덤이벤트,럭키드로우) 레이아웃(1/2)</vt:lpstr>
      <vt:lpstr>이벤트상세(참여형-랜덤이벤트,럭키드로우) 레이아웃(2/2)</vt:lpstr>
      <vt:lpstr>이벤트상세(참여형-럭키드로우,램덤이벤트)</vt:lpstr>
      <vt:lpstr>PowerPoint 프레젠테이션</vt:lpstr>
      <vt:lpstr>이벤트상세(참여형-룰렛) 레이아웃 레이아웃(1/2)</vt:lpstr>
      <vt:lpstr>이벤트상세(참여형-룰렛) 레이아웃 레이아웃(2/2)</vt:lpstr>
      <vt:lpstr>이벤트상세(참여형-룰렛)</vt:lpstr>
      <vt:lpstr>당첨안내 팝업(1/2)</vt:lpstr>
      <vt:lpstr>당첨안내 팝업(2/2)</vt:lpstr>
      <vt:lpstr>Alert / Validation Case</vt:lpstr>
      <vt:lpstr>이벤트상세(출석체크) 레이아웃(1/2)</vt:lpstr>
      <vt:lpstr>이벤트상세(출석체크) 레이아웃(2/2)</vt:lpstr>
      <vt:lpstr>이벤트상세(출석체크)</vt:lpstr>
      <vt:lpstr>출석완료 팝업</vt:lpstr>
      <vt:lpstr>출석완료 팝업</vt:lpstr>
      <vt:lpstr>Alert / Validation Case</vt:lpstr>
      <vt:lpstr>이벤트상세(체험단/키트신청) 레이아웃(1/2)</vt:lpstr>
      <vt:lpstr>이벤트상세(체험단/키트신청) 레이아웃(2/2)</vt:lpstr>
      <vt:lpstr>`</vt:lpstr>
      <vt:lpstr>이벤트상세(키트신청)</vt:lpstr>
      <vt:lpstr>수령신청 팝업</vt:lpstr>
      <vt:lpstr>매장선택(매장검색) 팝업</vt:lpstr>
      <vt:lpstr>매장선택(지역검색) 팝업</vt:lpstr>
      <vt:lpstr>신청확인 팝업</vt:lpstr>
      <vt:lpstr>이벤트상세(키트신청)</vt:lpstr>
      <vt:lpstr>신청확인 팝업</vt:lpstr>
      <vt:lpstr>이벤트상세(키트신청) - 옵션선택 영역 노출케이스</vt:lpstr>
      <vt:lpstr>수령신청 팝업</vt:lpstr>
      <vt:lpstr>이벤트상세(키트신청)</vt:lpstr>
      <vt:lpstr>신청내역확인 팝업</vt:lpstr>
      <vt:lpstr>체험단 * 통합캠페인(온/오프) 동시진행</vt:lpstr>
      <vt:lpstr>이벤트상세(체험단)</vt:lpstr>
      <vt:lpstr>이벤트상세(체험단) - 제품선택 영역 노출케이스</vt:lpstr>
      <vt:lpstr>이벤트상세(체험단)</vt:lpstr>
      <vt:lpstr>신청내역확인 팝업</vt:lpstr>
      <vt:lpstr>Alert / Validation Case</vt:lpstr>
      <vt:lpstr>이벤트상세(종료)</vt:lpstr>
      <vt:lpstr>로그인 요청 팝업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hj.jung</cp:lastModifiedBy>
  <cp:revision>4475</cp:revision>
  <cp:lastPrinted>2022-10-17T06:12:39Z</cp:lastPrinted>
  <dcterms:created xsi:type="dcterms:W3CDTF">2018-04-18T08:51:39Z</dcterms:created>
  <dcterms:modified xsi:type="dcterms:W3CDTF">2024-06-19T01:20:20Z</dcterms:modified>
</cp:coreProperties>
</file>